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77" r:id="rId2"/>
    <p:sldId id="310" r:id="rId3"/>
    <p:sldId id="296" r:id="rId4"/>
    <p:sldId id="281" r:id="rId5"/>
    <p:sldId id="297" r:id="rId6"/>
    <p:sldId id="298" r:id="rId7"/>
    <p:sldId id="299" r:id="rId8"/>
    <p:sldId id="300" r:id="rId9"/>
    <p:sldId id="301" r:id="rId10"/>
    <p:sldId id="302" r:id="rId11"/>
    <p:sldId id="303" r:id="rId12"/>
    <p:sldId id="304" r:id="rId13"/>
    <p:sldId id="307" r:id="rId14"/>
    <p:sldId id="305" r:id="rId15"/>
    <p:sldId id="295" r:id="rId16"/>
    <p:sldId id="385" r:id="rId17"/>
    <p:sldId id="282" r:id="rId18"/>
    <p:sldId id="283" r:id="rId19"/>
    <p:sldId id="308" r:id="rId20"/>
    <p:sldId id="312" r:id="rId21"/>
    <p:sldId id="381" r:id="rId22"/>
    <p:sldId id="382" r:id="rId23"/>
    <p:sldId id="383" r:id="rId24"/>
    <p:sldId id="384" r:id="rId25"/>
    <p:sldId id="363" r:id="rId26"/>
    <p:sldId id="364" r:id="rId27"/>
    <p:sldId id="365" r:id="rId28"/>
    <p:sldId id="366" r:id="rId29"/>
    <p:sldId id="388" r:id="rId30"/>
    <p:sldId id="389" r:id="rId31"/>
    <p:sldId id="367" r:id="rId32"/>
    <p:sldId id="368" r:id="rId33"/>
    <p:sldId id="369" r:id="rId34"/>
    <p:sldId id="371" r:id="rId35"/>
    <p:sldId id="372" r:id="rId36"/>
    <p:sldId id="373" r:id="rId37"/>
    <p:sldId id="374" r:id="rId38"/>
    <p:sldId id="375" r:id="rId39"/>
    <p:sldId id="376" r:id="rId40"/>
    <p:sldId id="377" r:id="rId41"/>
    <p:sldId id="543" r:id="rId42"/>
    <p:sldId id="378" r:id="rId43"/>
    <p:sldId id="379" r:id="rId44"/>
    <p:sldId id="380" r:id="rId45"/>
    <p:sldId id="392" r:id="rId46"/>
    <p:sldId id="508" r:id="rId47"/>
  </p:sldIdLst>
  <p:sldSz cx="9144000" cy="6858000" type="screen4x3"/>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107" d="100"/>
          <a:sy n="107" d="100"/>
        </p:scale>
        <p:origin x="1014" y="11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8982"/>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88CC6F-138A-42E1-B568-6BDDD8041E10}" type="datetimeFigureOut">
              <a:rPr lang="zh-CN" altLang="en-US" smtClean="0"/>
              <a:t>2022/2/9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DDBF8F-1AEC-4AFD-94DF-908A7045ECB9}" type="slidenum">
              <a:rPr lang="zh-CN" altLang="en-US" smtClean="0"/>
              <a:t>‹#›</a:t>
            </a:fld>
            <a:endParaRPr lang="zh-CN" altLang="en-US"/>
          </a:p>
        </p:txBody>
      </p:sp>
    </p:spTree>
    <p:extLst>
      <p:ext uri="{BB962C8B-B14F-4D97-AF65-F5344CB8AC3E}">
        <p14:creationId xmlns:p14="http://schemas.microsoft.com/office/powerpoint/2010/main" val="1533457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幻灯片图像占位符 1"/>
          <p:cNvSpPr>
            <a:spLocks noGrp="1" noRot="1" noChangeAspect="1" noTextEdit="1"/>
          </p:cNvSpPr>
          <p:nvPr>
            <p:ph type="sldImg"/>
          </p:nvPr>
        </p:nvSpPr>
        <p:spPr/>
      </p:sp>
      <p:sp>
        <p:nvSpPr>
          <p:cNvPr id="115715" name="备注占位符 2"/>
          <p:cNvSpPr>
            <a:spLocks noGrp="1"/>
          </p:cNvSpPr>
          <p:nvPr>
            <p:ph type="body" idx="1"/>
          </p:nvPr>
        </p:nvSpPr>
        <p:spPr/>
        <p:txBody>
          <a:bodyPr wrap="square" lIns="91440" tIns="45720" rIns="91440" bIns="45720" anchor="t"/>
          <a:lstStyle/>
          <a:p>
            <a:pPr lvl="0" eaLnBrk="1" hangingPunct="1"/>
            <a:r>
              <a:rPr lang="en-US" altLang="zh-CN" b="1"/>
              <a:t>"亮躬耕陇亩，好为梁甫吟。"骚：指屈原的《离骚》。这里是说陶潜兼具诸葛亮与屈原的关心现实和对现实愤郁不平的思想感情。二分梁甫一分骚。</a:t>
            </a:r>
          </a:p>
        </p:txBody>
      </p:sp>
      <p:sp>
        <p:nvSpPr>
          <p:cNvPr id="115716" name="灯片编号占位符 3"/>
          <p:cNvSpPr txBox="1">
            <a:spLocks noGrp="1"/>
          </p:cNvSpPr>
          <p:nvPr>
            <p:ph type="sldNum" sz="quarter" idx="10"/>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a:latin typeface="Times New Roman" panose="02020603050405020304" pitchFamily="18" charset="0"/>
              </a:rPr>
              <a:t>2</a:t>
            </a:fld>
            <a:endParaRPr lang="en-US" altLang="zh-CN" sz="1200">
              <a:latin typeface="Times New Roman" panose="02020603050405020304" pitchFamily="18" charset="0"/>
            </a:endParaRPr>
          </a:p>
        </p:txBody>
      </p:sp>
    </p:spTree>
    <p:extLst>
      <p:ext uri="{BB962C8B-B14F-4D97-AF65-F5344CB8AC3E}">
        <p14:creationId xmlns:p14="http://schemas.microsoft.com/office/powerpoint/2010/main" val="456726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D9AB87-A84E-4380-BED7-D1B6A2A59201}" type="datetimeFigureOut">
              <a:rPr lang="zh-CN" altLang="en-US" smtClean="0"/>
              <a:t>2022/2/9</a:t>
            </a:fld>
            <a:endParaRPr lang="zh-CN" altLang="en-US" smtClean="0"/>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B14734-53DA-4F46-A251-CA9D515C7257}" type="slidenum">
              <a:rPr lang="zh-CN" altLang="en-US" smtClean="0"/>
              <a:t>‹#›</a:t>
            </a:fld>
            <a:endParaRPr lang="zh-CN" alt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a:t>归去来兮辞</a:t>
            </a:r>
          </a:p>
        </p:txBody>
      </p:sp>
      <p:sp>
        <p:nvSpPr>
          <p:cNvPr id="3" name="副标题 2"/>
          <p:cNvSpPr>
            <a:spLocks noGrp="1"/>
          </p:cNvSpPr>
          <p:nvPr>
            <p:ph type="subTitle" idx="1"/>
          </p:nvPr>
        </p:nvSpPr>
        <p:spPr/>
        <p:txBody>
          <a:bodyPr/>
          <a:lstStyle/>
          <a:p>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91440" tIns="45720" rIns="91440" bIns="45720" anchor="ctr"/>
          <a:lstStyle/>
          <a:p>
            <a:pPr eaLnBrk="1" hangingPunct="1"/>
            <a:r>
              <a:rPr lang="zh-CN" altLang="en-US" sz="4000">
                <a:latin typeface="华文新魏" panose="02010800040101010101" pitchFamily="2" charset="-122"/>
                <a:ea typeface="华文新魏" panose="02010800040101010101" pitchFamily="2" charset="-122"/>
              </a:rPr>
              <a:t>看序言，陶渊明又为什么辞官？</a:t>
            </a:r>
          </a:p>
        </p:txBody>
      </p:sp>
      <p:sp>
        <p:nvSpPr>
          <p:cNvPr id="11267" name="内容占位符 3"/>
          <p:cNvSpPr>
            <a:spLocks noGrp="1"/>
          </p:cNvSpPr>
          <p:nvPr>
            <p:ph idx="1"/>
          </p:nvPr>
        </p:nvSpPr>
        <p:spPr/>
        <p:txBody>
          <a:bodyPr vert="horz" wrap="square" lIns="91440" tIns="45720" rIns="91440" bIns="45720" anchor="t"/>
          <a:lstStyle/>
          <a:p>
            <a:pPr eaLnBrk="1" hangingPunct="1"/>
            <a:endParaRPr lang="zh-CN" altLang="en-US"/>
          </a:p>
        </p:txBody>
      </p:sp>
      <p:sp>
        <p:nvSpPr>
          <p:cNvPr id="5" name="内容占位符 2"/>
          <p:cNvSpPr txBox="1"/>
          <p:nvPr/>
        </p:nvSpPr>
        <p:spPr bwMode="auto">
          <a:xfrm>
            <a:off x="395288" y="1755775"/>
            <a:ext cx="8540750" cy="4194175"/>
          </a:xfrm>
          <a:prstGeom prst="rect">
            <a:avLst/>
          </a:prstGeom>
          <a:noFill/>
          <a:ln w="9525">
            <a:noFill/>
            <a:miter lim="800000"/>
          </a:ln>
          <a:effectLst/>
        </p:spPr>
        <p:txBody>
          <a:bodyPr vert="horz" wrap="square" lIns="91440" tIns="45720" rIns="91440" bIns="45720" numCol="1" anchor="t" anchorCtr="0" compatLnSpc="1"/>
          <a:lstStyle/>
          <a:p>
            <a:pPr marL="342900" marR="0" indent="-342900" defTabSz="914400">
              <a:spcBef>
                <a:spcPct val="20000"/>
              </a:spcBef>
              <a:buClr>
                <a:schemeClr val="hlink"/>
              </a:buClr>
              <a:buSzPct val="75000"/>
              <a:buFont typeface="Wingdings" panose="05000000000000000000" pitchFamily="2" charset="2"/>
              <a:buChar char="v"/>
              <a:defRPr/>
            </a:pPr>
            <a:r>
              <a:rPr kumimoji="0" lang="zh-CN" altLang="zh-CN" sz="2800" kern="0" cap="none" spc="0" normalizeH="0" baseline="0" noProof="0" smtClean="0">
                <a:latin typeface="Adobe 楷体 Std R" pitchFamily="18" charset="-122"/>
                <a:ea typeface="Adobe 楷体 Std R" pitchFamily="18" charset="-122"/>
                <a:cs typeface="+mn-cs"/>
              </a:rPr>
              <a:t>余家贫，耕植不足以自给。幼稚盈室，瓶无储粟，生生所资，未见其术。亲故多劝余为长吏，脱然有怀，求之靡途。会有四方之事，诸侯以惠爱为德，家叔以余贫苦，遂见用于小邑。于时风波未静，心惮远役，彭泽去家百里，公田之利，足以为酒。故便求之。及少日，眷然有归欤之情。何则？质性自然，非矫厉所得。饥冻虽切，违己交病。尝从人事，皆口腹自役。于是怅然慷慨，深愧平生之志。犹望一稔，当敛裳宵逝。寻程氏妹丧于武昌，情在骏奔，自免去职。仲秋至冬，在官八十余日。因事顺心，命篇曰《归去来兮》。乙巳岁十一月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250825" y="260350"/>
            <a:ext cx="8540750" cy="1143000"/>
          </a:xfrm>
        </p:spPr>
        <p:txBody>
          <a:bodyPr vert="horz" wrap="square" lIns="91440" tIns="45720" rIns="91440" bIns="45720" anchor="ctr"/>
          <a:lstStyle/>
          <a:p>
            <a:pPr eaLnBrk="1" hangingPunct="1"/>
            <a:endParaRPr lang="zh-CN" altLang="en-US"/>
          </a:p>
        </p:txBody>
      </p:sp>
      <p:sp>
        <p:nvSpPr>
          <p:cNvPr id="12291" name="内容占位符 2"/>
          <p:cNvSpPr>
            <a:spLocks noGrp="1"/>
          </p:cNvSpPr>
          <p:nvPr>
            <p:ph idx="1"/>
          </p:nvPr>
        </p:nvSpPr>
        <p:spPr>
          <a:xfrm>
            <a:off x="395288" y="1484313"/>
            <a:ext cx="8540750" cy="4194175"/>
          </a:xfrm>
        </p:spPr>
        <p:txBody>
          <a:bodyPr vert="horz" wrap="square" lIns="91440" tIns="45720" rIns="91440" bIns="45720" anchor="t">
            <a:normAutofit fontScale="92500"/>
          </a:bodyPr>
          <a:lstStyle/>
          <a:p>
            <a:pPr eaLnBrk="1" hangingPunct="1"/>
            <a:r>
              <a:rPr lang="zh-CN" altLang="zh-CN" sz="2800">
                <a:latin typeface="Adobe 楷体 Std R" pitchFamily="18" charset="-122"/>
                <a:ea typeface="Adobe 楷体 Std R" pitchFamily="18" charset="-122"/>
              </a:rPr>
              <a:t>余家贫，耕植不足以自给。幼稚盈室，瓶无储粟，生生所资，未见其术。亲故多劝余为长吏，脱然有怀，求之靡途。会有四方之事，诸侯以惠爱为德，家叔以余贫苦，遂见用于小邑。于时风波未静，心惮远役，彭泽去家百里，公田之利，足以为酒。故便求之。及少日，眷然有归欤之情。何则？质性自然，非矫厉所得。饥冻虽切，违己交病。尝从人事，皆口腹自役。于是怅然慷慨，深愧平生之志。犹望一稔，当敛裳宵逝。寻程氏妹丧于武昌，情在骏奔，自免去职。仲秋至冬，在官八十余日。因事顺心，命篇曰《归去来兮》。乙巳岁十一月也。</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250825" y="260350"/>
            <a:ext cx="8540750" cy="1143000"/>
          </a:xfrm>
        </p:spPr>
        <p:txBody>
          <a:bodyPr vert="horz" wrap="square" lIns="91440" tIns="45720" rIns="91440" bIns="45720" anchor="ctr"/>
          <a:lstStyle/>
          <a:p>
            <a:pPr eaLnBrk="1" hangingPunct="1"/>
            <a:endParaRPr lang="zh-CN" altLang="en-US"/>
          </a:p>
        </p:txBody>
      </p:sp>
      <p:sp>
        <p:nvSpPr>
          <p:cNvPr id="13315" name="内容占位符 2"/>
          <p:cNvSpPr>
            <a:spLocks noGrp="1"/>
          </p:cNvSpPr>
          <p:nvPr>
            <p:ph idx="1"/>
          </p:nvPr>
        </p:nvSpPr>
        <p:spPr>
          <a:xfrm>
            <a:off x="395288" y="1484313"/>
            <a:ext cx="8540750" cy="4194175"/>
          </a:xfrm>
        </p:spPr>
        <p:txBody>
          <a:bodyPr vert="horz" wrap="square" lIns="91440" tIns="45720" rIns="91440" bIns="45720" anchor="t">
            <a:normAutofit fontScale="92500"/>
          </a:bodyPr>
          <a:lstStyle/>
          <a:p>
            <a:pPr eaLnBrk="1" hangingPunct="1"/>
            <a:r>
              <a:rPr lang="zh-CN" altLang="zh-CN" sz="2800">
                <a:latin typeface="Adobe 楷体 Std R" pitchFamily="18" charset="-122"/>
                <a:ea typeface="Adobe 楷体 Std R" pitchFamily="18" charset="-122"/>
              </a:rPr>
              <a:t>余家贫，耕植不足以自给。幼稚盈室，瓶无储粟，生生所资，未见其术。亲故多劝余为长吏，脱然有怀，求之靡途。会有四方之事，诸侯以惠爱为德，家叔以余贫苦，遂见用于小邑。于时风波未静，心惮远役，彭泽去家百里，公田之利，足以为酒。故便求之。及少日，眷然有归欤之情。何则？质性自然，非矫厉所得。饥冻虽切，违己交病。尝从人事，皆口腹自役。于是怅然慷慨，深愧平生之志。犹望一稔，当敛裳宵逝。寻程氏妹丧于武昌，情在骏奔，自免去职。仲秋至冬，在官八十余日。因事顺心，命篇曰《归去来兮》。乙巳岁十一月也。</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内容占位符 2"/>
          <p:cNvSpPr>
            <a:spLocks noGrp="1"/>
          </p:cNvSpPr>
          <p:nvPr>
            <p:ph idx="1"/>
          </p:nvPr>
        </p:nvSpPr>
        <p:spPr>
          <a:xfrm>
            <a:off x="251460" y="450215"/>
            <a:ext cx="8684895" cy="5228590"/>
          </a:xfrm>
        </p:spPr>
        <p:txBody>
          <a:bodyPr vert="horz" wrap="square" lIns="91440" tIns="45720" rIns="91440" bIns="45720" anchor="t">
            <a:noAutofit/>
          </a:bodyPr>
          <a:lstStyle/>
          <a:p>
            <a:pPr fontAlgn="auto">
              <a:lnSpc>
                <a:spcPct val="150000"/>
              </a:lnSpc>
              <a:spcBef>
                <a:spcPct val="0"/>
              </a:spcBef>
            </a:pPr>
            <a:r>
              <a:rPr lang="zh-CN" altLang="zh-CN" sz="2500">
                <a:latin typeface="Adobe 楷体 Std R" pitchFamily="18" charset="-122"/>
                <a:ea typeface="Adobe 楷体 Std R" pitchFamily="18" charset="-122"/>
              </a:rPr>
              <a:t>余家贫，耕植不足以自给。幼稚盈室，瓶无储粟，生生所资，未见其术。亲故多劝余为长吏，脱然有怀，求之靡途。会有四方之事，诸侯以惠爱为德，家叔以余贫苦，遂见用于小邑。于时风波未静，心惮远役，彭泽去家百里，公田之利，足以为酒。故便求之。及少日，眷然有归欤之情。何则？质性自然，非矫厉所得。饥冻虽切，违己交病。尝从人事，皆口腹自役。于是怅然慷慨，深愧平生之志。犹望一稔，当敛裳宵逝。寻程氏妹丧于武昌，情在骏奔，自免去职。仲秋至冬，在官八十余日。因事顺心，命篇曰《归去来兮》。乙巳岁十一月也。</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p:txBody>
          <a:bodyPr vert="horz" wrap="square" lIns="91440" tIns="45720" rIns="91440" bIns="45720" anchor="ctr"/>
          <a:lstStyle/>
          <a:p>
            <a:pPr eaLnBrk="1" hangingPunct="1"/>
            <a:r>
              <a:rPr lang="zh-CN" altLang="en-US" sz="4000">
                <a:latin typeface="华文新魏" panose="02010800040101010101" pitchFamily="2" charset="-122"/>
                <a:ea typeface="华文新魏" panose="02010800040101010101" pitchFamily="2" charset="-122"/>
              </a:rPr>
              <a:t>看序言，陶渊明又为什么辞官？</a:t>
            </a:r>
          </a:p>
        </p:txBody>
      </p:sp>
      <p:sp>
        <p:nvSpPr>
          <p:cNvPr id="14339" name="内容占位符 2"/>
          <p:cNvSpPr>
            <a:spLocks noGrp="1"/>
          </p:cNvSpPr>
          <p:nvPr>
            <p:ph idx="1"/>
          </p:nvPr>
        </p:nvSpPr>
        <p:spPr>
          <a:xfrm>
            <a:off x="457200" y="1600200"/>
            <a:ext cx="8413750" cy="5107940"/>
          </a:xfrm>
        </p:spPr>
        <p:txBody>
          <a:bodyPr vert="horz" wrap="square" lIns="91440" tIns="45720" rIns="91440" bIns="45720" anchor="t">
            <a:normAutofit fontScale="95000"/>
          </a:bodyPr>
          <a:lstStyle/>
          <a:p>
            <a:pPr eaLnBrk="1" hangingPunct="1"/>
            <a:r>
              <a:rPr lang="zh-CN" altLang="zh-CN"/>
              <a:t>（1）质性自然，非矫厉所得。  </a:t>
            </a:r>
          </a:p>
          <a:p>
            <a:pPr eaLnBrk="1" hangingPunct="1"/>
            <a:r>
              <a:rPr lang="zh-CN" altLang="zh-CN"/>
              <a:t>           ——不适应尔虞我诈、圆滑的官场生活</a:t>
            </a:r>
          </a:p>
          <a:p>
            <a:pPr eaLnBrk="1" hangingPunct="1"/>
            <a:r>
              <a:rPr lang="zh-CN" altLang="zh-CN"/>
              <a:t>（2）饥冻虽切，违己交病。</a:t>
            </a:r>
          </a:p>
          <a:p>
            <a:pPr eaLnBrk="1" hangingPunct="1"/>
            <a:r>
              <a:rPr lang="zh-CN" altLang="zh-CN"/>
              <a:t>          ——比不能养家糊口更可怕的是背叛自己</a:t>
            </a:r>
          </a:p>
          <a:p>
            <a:pPr eaLnBrk="1" hangingPunct="1"/>
            <a:r>
              <a:rPr lang="zh-CN" altLang="zh-CN"/>
              <a:t>（3）尝从人事，皆口腹自役。于是怅然慷慨，深愧平生之志。</a:t>
            </a:r>
          </a:p>
          <a:p>
            <a:pPr eaLnBrk="1" hangingPunct="1"/>
            <a:r>
              <a:rPr lang="zh-CN" altLang="zh-CN"/>
              <a:t>      ——只是填饱肚子，志向并不能实现</a:t>
            </a:r>
          </a:p>
          <a:p>
            <a:pPr eaLnBrk="1" hangingPunct="1"/>
            <a:r>
              <a:rPr lang="zh-CN" altLang="zh-CN"/>
              <a:t>（4）程氏妹丧于武昌</a:t>
            </a:r>
          </a:p>
          <a:p>
            <a:pPr eaLnBrk="1" hangingPunct="1"/>
            <a:r>
              <a:rPr lang="zh-CN" altLang="zh-CN"/>
              <a:t>   ——吊丧心情急切</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8610" y="845820"/>
            <a:ext cx="8648700" cy="3675889"/>
          </a:xfrm>
          <a:prstGeom prst="rect">
            <a:avLst/>
          </a:prstGeom>
          <a:noFill/>
        </p:spPr>
        <p:txBody>
          <a:bodyPr wrap="square" rtlCol="0" anchor="t">
            <a:spAutoFit/>
          </a:bodyPr>
          <a:lstStyle/>
          <a:p>
            <a:pPr algn="ctr">
              <a:lnSpc>
                <a:spcPct val="120000"/>
              </a:lnSpc>
            </a:pPr>
            <a:r>
              <a:rPr lang="zh-CN" altLang="en-US" sz="2800">
                <a:solidFill>
                  <a:schemeClr val="tx1"/>
                </a:solidFill>
                <a:latin typeface="黑体" panose="02010609060101010101" pitchFamily="49" charset="-122"/>
                <a:ea typeface="黑体" panose="02010609060101010101" pitchFamily="49" charset="-122"/>
                <a:sym typeface="+mn-ea"/>
              </a:rPr>
              <a:t>归园田居（其一）</a:t>
            </a:r>
          </a:p>
          <a:p>
            <a:pPr algn="ctr">
              <a:lnSpc>
                <a:spcPct val="120000"/>
              </a:lnSpc>
            </a:pPr>
            <a:endParaRPr lang="zh-CN" altLang="en-US" sz="2800">
              <a:solidFill>
                <a:schemeClr val="tx1"/>
              </a:solidFill>
              <a:latin typeface="黑体" panose="02010609060101010101" pitchFamily="49" charset="-122"/>
              <a:ea typeface="黑体" panose="02010609060101010101" pitchFamily="49" charset="-122"/>
              <a:sym typeface="+mn-ea"/>
            </a:endParaRPr>
          </a:p>
          <a:p>
            <a:pPr algn="ctr">
              <a:lnSpc>
                <a:spcPct val="120000"/>
              </a:lnSpc>
            </a:pPr>
            <a:r>
              <a:rPr lang="zh-CN" altLang="en-US" sz="2800">
                <a:solidFill>
                  <a:schemeClr val="tx1"/>
                </a:solidFill>
                <a:latin typeface="黑体" panose="02010609060101010101" pitchFamily="49" charset="-122"/>
                <a:ea typeface="黑体" panose="02010609060101010101" pitchFamily="49" charset="-122"/>
                <a:sym typeface="+mn-ea"/>
              </a:rPr>
              <a:t>少无适俗韵，性本爱丘山。 误落尘网中，一去十三年。</a:t>
            </a:r>
            <a:br>
              <a:rPr lang="zh-CN" altLang="en-US" sz="2800">
                <a:solidFill>
                  <a:schemeClr val="tx1"/>
                </a:solidFill>
                <a:latin typeface="黑体" panose="02010609060101010101" pitchFamily="49" charset="-122"/>
                <a:ea typeface="黑体" panose="02010609060101010101" pitchFamily="49" charset="-122"/>
                <a:sym typeface="+mn-ea"/>
              </a:rPr>
            </a:br>
            <a:r>
              <a:rPr lang="zh-CN" altLang="en-US" sz="2800">
                <a:solidFill>
                  <a:schemeClr val="tx1"/>
                </a:solidFill>
                <a:latin typeface="黑体" panose="02010609060101010101" pitchFamily="49" charset="-122"/>
                <a:ea typeface="黑体" panose="02010609060101010101" pitchFamily="49" charset="-122"/>
                <a:sym typeface="+mn-ea"/>
              </a:rPr>
              <a:t>羁鸟恋旧林，池鱼思故渊。 开荒南野际，抱拙归园田。</a:t>
            </a:r>
            <a:br>
              <a:rPr lang="zh-CN" altLang="en-US" sz="2800">
                <a:solidFill>
                  <a:schemeClr val="tx1"/>
                </a:solidFill>
                <a:latin typeface="黑体" panose="02010609060101010101" pitchFamily="49" charset="-122"/>
                <a:ea typeface="黑体" panose="02010609060101010101" pitchFamily="49" charset="-122"/>
                <a:sym typeface="+mn-ea"/>
              </a:rPr>
            </a:br>
            <a:r>
              <a:rPr lang="zh-CN" altLang="en-US" sz="2800">
                <a:solidFill>
                  <a:schemeClr val="tx1"/>
                </a:solidFill>
                <a:latin typeface="黑体" panose="02010609060101010101" pitchFamily="49" charset="-122"/>
                <a:ea typeface="黑体" panose="02010609060101010101" pitchFamily="49" charset="-122"/>
                <a:sym typeface="+mn-ea"/>
              </a:rPr>
              <a:t>方宅十余亩，草屋八九间。 榆柳荫后檐，桃李罗堂前。</a:t>
            </a:r>
            <a:br>
              <a:rPr lang="zh-CN" altLang="en-US" sz="2800">
                <a:solidFill>
                  <a:schemeClr val="tx1"/>
                </a:solidFill>
                <a:latin typeface="黑体" panose="02010609060101010101" pitchFamily="49" charset="-122"/>
                <a:ea typeface="黑体" panose="02010609060101010101" pitchFamily="49" charset="-122"/>
                <a:sym typeface="+mn-ea"/>
              </a:rPr>
            </a:br>
            <a:r>
              <a:rPr lang="zh-CN" altLang="en-US" sz="2800">
                <a:solidFill>
                  <a:schemeClr val="tx1"/>
                </a:solidFill>
                <a:latin typeface="黑体" panose="02010609060101010101" pitchFamily="49" charset="-122"/>
                <a:ea typeface="黑体" panose="02010609060101010101" pitchFamily="49" charset="-122"/>
                <a:sym typeface="+mn-ea"/>
              </a:rPr>
              <a:t>暧暧远人村，依依墟里烟。 狗吠深巷中，鸡鸣桑树颠。</a:t>
            </a:r>
            <a:br>
              <a:rPr lang="zh-CN" altLang="en-US" sz="2800">
                <a:solidFill>
                  <a:schemeClr val="tx1"/>
                </a:solidFill>
                <a:latin typeface="黑体" panose="02010609060101010101" pitchFamily="49" charset="-122"/>
                <a:ea typeface="黑体" panose="02010609060101010101" pitchFamily="49" charset="-122"/>
                <a:sym typeface="+mn-ea"/>
              </a:rPr>
            </a:br>
            <a:r>
              <a:rPr lang="zh-CN" altLang="en-US" sz="2800">
                <a:solidFill>
                  <a:schemeClr val="tx1"/>
                </a:solidFill>
                <a:latin typeface="黑体" panose="02010609060101010101" pitchFamily="49" charset="-122"/>
                <a:ea typeface="黑体" panose="02010609060101010101" pitchFamily="49" charset="-122"/>
                <a:sym typeface="+mn-ea"/>
              </a:rPr>
              <a:t>户庭无尘杂，虚室有余闲。 久在樊笼里，复得返自然。 </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vert="horz" wrap="square" lIns="91440" tIns="45720" rIns="91440" bIns="45720" anchor="ctr"/>
          <a:lstStyle/>
          <a:p>
            <a:pPr eaLnBrk="1" hangingPunct="1"/>
            <a:r>
              <a:rPr lang="zh-CN" altLang="en-US" sz="4000">
                <a:latin typeface="华文新魏" panose="02010800040101010101" pitchFamily="2" charset="-122"/>
                <a:ea typeface="华文新魏" panose="02010800040101010101" pitchFamily="2" charset="-122"/>
              </a:rPr>
              <a:t>从序言中看，陶辞官时心情如何？</a:t>
            </a:r>
          </a:p>
        </p:txBody>
      </p:sp>
      <p:sp>
        <p:nvSpPr>
          <p:cNvPr id="3" name="内容占位符 2"/>
          <p:cNvSpPr>
            <a:spLocks noGrp="1"/>
          </p:cNvSpPr>
          <p:nvPr>
            <p:ph idx="1"/>
          </p:nvPr>
        </p:nvSpPr>
        <p:spPr/>
        <p:txBody>
          <a:bodyPr vert="horz" wrap="square" lIns="91440" tIns="45720" rIns="91440" bIns="45720" anchor="t"/>
          <a:lstStyle/>
          <a:p>
            <a:pPr eaLnBrk="1" hangingPunct="1"/>
            <a:r>
              <a:rPr lang="zh-CN" altLang="zh-CN">
                <a:solidFill>
                  <a:srgbClr val="FF0000"/>
                </a:solidFill>
              </a:rPr>
              <a:t>——因事顺心</a:t>
            </a:r>
          </a:p>
          <a:p>
            <a:pPr eaLnBrk="1" hangingPunct="1"/>
            <a:r>
              <a:rPr lang="zh-CN" altLang="zh-CN">
                <a:solidFill>
                  <a:srgbClr val="FF0000"/>
                </a:solidFill>
              </a:rPr>
              <a:t>辞官这件事顺应了我的心意，心情很愉快</a:t>
            </a:r>
          </a:p>
          <a:p>
            <a:pPr eaLnBrk="1" hangingPunct="1"/>
            <a:endParaRPr lang="zh-CN" altLang="zh-CN">
              <a:solidFill>
                <a:srgbClr val="FF0000"/>
              </a:solidFill>
            </a:endParaRPr>
          </a:p>
          <a:p>
            <a:pPr eaLnBrk="1" hangingPunct="1"/>
            <a:r>
              <a:rPr lang="zh-CN" altLang="zh-CN">
                <a:solidFill>
                  <a:srgbClr val="FF0000"/>
                </a:solidFill>
              </a:rPr>
              <a:t>看文章主体部分，你赞成这四个字的概括吗？为什么？请结合原文，说出你的理由。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文本框 19458"/>
          <p:cNvSpPr txBox="1"/>
          <p:nvPr/>
        </p:nvSpPr>
        <p:spPr>
          <a:xfrm>
            <a:off x="146050" y="1676400"/>
            <a:ext cx="1300480" cy="762000"/>
          </a:xfrm>
          <a:prstGeom prst="rect">
            <a:avLst/>
          </a:prstGeom>
          <a:noFill/>
          <a:ln w="9525">
            <a:noFill/>
          </a:ln>
        </p:spPr>
        <p:txBody>
          <a:bodyPr wrap="none" anchor="t">
            <a:spAutoFit/>
          </a:bodyPr>
          <a:lstStyle/>
          <a:p>
            <a:r>
              <a:rPr lang="zh-CN" altLang="en-US" sz="4400" b="1" noProof="1">
                <a:effectLst>
                  <a:outerShdw blurRad="38100" dist="38100" dir="2700000">
                    <a:srgbClr val="000000"/>
                  </a:outerShdw>
                </a:effectLst>
                <a:latin typeface="Arial" panose="020B0604020202020204" pitchFamily="34" charset="0"/>
                <a:ea typeface="幼圆" panose="02010509060101010101" pitchFamily="49" charset="-122"/>
                <a:cs typeface="+mn-cs"/>
              </a:rPr>
              <a:t>归途</a:t>
            </a:r>
          </a:p>
        </p:txBody>
      </p:sp>
      <p:sp>
        <p:nvSpPr>
          <p:cNvPr id="19460" name="左弧形箭头 19459"/>
          <p:cNvSpPr/>
          <p:nvPr/>
        </p:nvSpPr>
        <p:spPr>
          <a:xfrm>
            <a:off x="153988" y="2667000"/>
            <a:ext cx="684212" cy="1728788"/>
          </a:xfrm>
          <a:prstGeom prst="curvedRightArrow">
            <a:avLst>
              <a:gd name="adj1" fmla="val 50533"/>
              <a:gd name="adj2" fmla="val 101067"/>
              <a:gd name="adj3" fmla="val 33328"/>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9461" name="文本框 19460"/>
          <p:cNvSpPr txBox="1"/>
          <p:nvPr/>
        </p:nvSpPr>
        <p:spPr>
          <a:xfrm>
            <a:off x="757555" y="3530600"/>
            <a:ext cx="792480" cy="2565400"/>
          </a:xfrm>
          <a:prstGeom prst="rect">
            <a:avLst/>
          </a:prstGeom>
          <a:noFill/>
          <a:ln w="9525">
            <a:noFill/>
          </a:ln>
        </p:spPr>
        <p:txBody>
          <a:bodyPr vert="eaVert">
            <a:spAutoFit/>
          </a:bodyPr>
          <a:lstStyle/>
          <a:p>
            <a:r>
              <a:rPr lang="zh-CN" altLang="en-US" sz="4000" b="1" noProof="1">
                <a:effectLst>
                  <a:outerShdw blurRad="38100" dist="38100" dir="2700000">
                    <a:srgbClr val="000000"/>
                  </a:outerShdw>
                </a:effectLst>
                <a:latin typeface="Arial" panose="020B0604020202020204" pitchFamily="34" charset="0"/>
                <a:ea typeface="华文行楷" panose="02010800040101010101" pitchFamily="2" charset="-122"/>
                <a:cs typeface="+mn-cs"/>
              </a:rPr>
              <a:t>急切</a:t>
            </a:r>
          </a:p>
        </p:txBody>
      </p:sp>
      <p:sp>
        <p:nvSpPr>
          <p:cNvPr id="19462" name="右箭头 19461"/>
          <p:cNvSpPr/>
          <p:nvPr/>
        </p:nvSpPr>
        <p:spPr>
          <a:xfrm>
            <a:off x="1582738" y="1892300"/>
            <a:ext cx="627062" cy="433388"/>
          </a:xfrm>
          <a:prstGeom prst="rightArrow">
            <a:avLst>
              <a:gd name="adj1" fmla="val 50000"/>
              <a:gd name="adj2" fmla="val 36165"/>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9463" name="文本框 19462"/>
          <p:cNvSpPr txBox="1"/>
          <p:nvPr/>
        </p:nvSpPr>
        <p:spPr>
          <a:xfrm>
            <a:off x="2209800" y="1676400"/>
            <a:ext cx="1300480" cy="762000"/>
          </a:xfrm>
          <a:prstGeom prst="rect">
            <a:avLst/>
          </a:prstGeom>
          <a:noFill/>
          <a:ln w="9525">
            <a:noFill/>
          </a:ln>
        </p:spPr>
        <p:txBody>
          <a:bodyPr wrap="none" anchor="t">
            <a:spAutoFit/>
          </a:bodyPr>
          <a:lstStyle/>
          <a:p>
            <a:r>
              <a:rPr lang="zh-CN" altLang="en-US" sz="4400" b="1" noProof="1">
                <a:effectLst>
                  <a:outerShdw blurRad="38100" dist="38100" dir="2700000">
                    <a:srgbClr val="000000"/>
                  </a:outerShdw>
                </a:effectLst>
                <a:latin typeface="Arial" panose="020B0604020202020204" pitchFamily="34" charset="0"/>
                <a:ea typeface="幼圆" panose="02010509060101010101" pitchFamily="49" charset="-122"/>
                <a:cs typeface="+mn-cs"/>
              </a:rPr>
              <a:t>抵家</a:t>
            </a:r>
          </a:p>
        </p:txBody>
      </p:sp>
      <p:sp>
        <p:nvSpPr>
          <p:cNvPr id="19464" name="左弧形箭头 19463"/>
          <p:cNvSpPr/>
          <p:nvPr/>
        </p:nvSpPr>
        <p:spPr>
          <a:xfrm>
            <a:off x="2286000" y="2514600"/>
            <a:ext cx="504825" cy="1584325"/>
          </a:xfrm>
          <a:prstGeom prst="curvedRightArrow">
            <a:avLst>
              <a:gd name="adj1" fmla="val 62767"/>
              <a:gd name="adj2" fmla="val 125534"/>
              <a:gd name="adj3" fmla="val 33328"/>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9465" name="文本框 19464"/>
          <p:cNvSpPr txBox="1"/>
          <p:nvPr/>
        </p:nvSpPr>
        <p:spPr>
          <a:xfrm>
            <a:off x="2814955" y="3581400"/>
            <a:ext cx="792480" cy="1141258"/>
          </a:xfrm>
          <a:prstGeom prst="rect">
            <a:avLst/>
          </a:prstGeom>
          <a:noFill/>
          <a:ln w="9525">
            <a:noFill/>
          </a:ln>
        </p:spPr>
        <p:txBody>
          <a:bodyPr vert="eaVert" wrap="none" anchor="t">
            <a:spAutoFit/>
          </a:bodyPr>
          <a:lstStyle/>
          <a:p>
            <a:r>
              <a:rPr lang="zh-CN" altLang="en-US" sz="4000" b="1" noProof="1">
                <a:effectLst>
                  <a:outerShdw blurRad="38100" dist="38100" dir="2700000">
                    <a:srgbClr val="000000"/>
                  </a:outerShdw>
                </a:effectLst>
                <a:latin typeface="Arial" panose="020B0604020202020204" pitchFamily="34" charset="0"/>
                <a:ea typeface="华文行楷" panose="02010800040101010101" pitchFamily="2" charset="-122"/>
                <a:cs typeface="+mn-cs"/>
              </a:rPr>
              <a:t>欢欣</a:t>
            </a:r>
          </a:p>
        </p:txBody>
      </p:sp>
      <p:sp>
        <p:nvSpPr>
          <p:cNvPr id="19466" name="右箭头 19465"/>
          <p:cNvSpPr/>
          <p:nvPr/>
        </p:nvSpPr>
        <p:spPr>
          <a:xfrm>
            <a:off x="3962400" y="1879600"/>
            <a:ext cx="685800" cy="504825"/>
          </a:xfrm>
          <a:prstGeom prst="rightArrow">
            <a:avLst>
              <a:gd name="adj1" fmla="val 50000"/>
              <a:gd name="adj2" fmla="val 33955"/>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9467" name="文本框 19466"/>
          <p:cNvSpPr txBox="1"/>
          <p:nvPr/>
        </p:nvSpPr>
        <p:spPr>
          <a:xfrm>
            <a:off x="4648200" y="1676400"/>
            <a:ext cx="1300480" cy="762000"/>
          </a:xfrm>
          <a:prstGeom prst="rect">
            <a:avLst/>
          </a:prstGeom>
          <a:noFill/>
          <a:ln w="9525">
            <a:noFill/>
          </a:ln>
        </p:spPr>
        <p:txBody>
          <a:bodyPr wrap="none" anchor="t">
            <a:spAutoFit/>
          </a:bodyPr>
          <a:lstStyle/>
          <a:p>
            <a:r>
              <a:rPr lang="zh-CN" altLang="en-US" sz="4400" b="1" noProof="1">
                <a:effectLst>
                  <a:outerShdw blurRad="38100" dist="38100" dir="2700000">
                    <a:srgbClr val="000000"/>
                  </a:outerShdw>
                </a:effectLst>
                <a:latin typeface="Arial" panose="020B0604020202020204" pitchFamily="34" charset="0"/>
                <a:ea typeface="幼圆" panose="02010509060101010101" pitchFamily="49" charset="-122"/>
                <a:cs typeface="+mn-cs"/>
              </a:rPr>
              <a:t>在家</a:t>
            </a:r>
          </a:p>
        </p:txBody>
      </p:sp>
      <p:sp>
        <p:nvSpPr>
          <p:cNvPr id="19468" name="左弧形箭头 19467"/>
          <p:cNvSpPr/>
          <p:nvPr/>
        </p:nvSpPr>
        <p:spPr>
          <a:xfrm>
            <a:off x="4572000" y="2514600"/>
            <a:ext cx="504825" cy="1584325"/>
          </a:xfrm>
          <a:prstGeom prst="curvedRightArrow">
            <a:avLst>
              <a:gd name="adj1" fmla="val 62767"/>
              <a:gd name="adj2" fmla="val 125534"/>
              <a:gd name="adj3" fmla="val 33328"/>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9469" name="文本框 19468"/>
          <p:cNvSpPr txBox="1"/>
          <p:nvPr/>
        </p:nvSpPr>
        <p:spPr>
          <a:xfrm>
            <a:off x="4948555" y="3429000"/>
            <a:ext cx="792480" cy="1144306"/>
          </a:xfrm>
          <a:prstGeom prst="rect">
            <a:avLst/>
          </a:prstGeom>
          <a:noFill/>
          <a:ln w="9525">
            <a:noFill/>
          </a:ln>
        </p:spPr>
        <p:txBody>
          <a:bodyPr vert="eaVert" wrap="none" anchor="t">
            <a:spAutoFit/>
          </a:bodyPr>
          <a:lstStyle/>
          <a:p>
            <a:r>
              <a:rPr lang="zh-CN" altLang="en-US" sz="4000" b="1" noProof="1">
                <a:effectLst>
                  <a:outerShdw blurRad="38100" dist="38100" dir="2700000">
                    <a:srgbClr val="000000"/>
                  </a:outerShdw>
                </a:effectLst>
                <a:latin typeface="Arial" panose="020B0604020202020204" pitchFamily="34" charset="0"/>
                <a:ea typeface="华文行楷" panose="02010800040101010101" pitchFamily="2" charset="-122"/>
                <a:cs typeface="+mn-cs"/>
              </a:rPr>
              <a:t>惬意</a:t>
            </a:r>
          </a:p>
        </p:txBody>
      </p:sp>
      <p:sp>
        <p:nvSpPr>
          <p:cNvPr id="19470" name="右箭头 19469"/>
          <p:cNvSpPr/>
          <p:nvPr/>
        </p:nvSpPr>
        <p:spPr>
          <a:xfrm>
            <a:off x="5943600" y="1981200"/>
            <a:ext cx="609600" cy="433388"/>
          </a:xfrm>
          <a:prstGeom prst="rightArrow">
            <a:avLst>
              <a:gd name="adj1" fmla="val 50000"/>
              <a:gd name="adj2" fmla="val 35158"/>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9471" name="文本框 19470"/>
          <p:cNvSpPr txBox="1"/>
          <p:nvPr/>
        </p:nvSpPr>
        <p:spPr>
          <a:xfrm>
            <a:off x="6705599" y="1752600"/>
            <a:ext cx="1300480" cy="762000"/>
          </a:xfrm>
          <a:prstGeom prst="rect">
            <a:avLst/>
          </a:prstGeom>
          <a:noFill/>
          <a:ln w="9525">
            <a:noFill/>
          </a:ln>
        </p:spPr>
        <p:txBody>
          <a:bodyPr wrap="none" anchor="t">
            <a:spAutoFit/>
          </a:bodyPr>
          <a:lstStyle/>
          <a:p>
            <a:r>
              <a:rPr lang="zh-CN" altLang="en-US" sz="4400" b="1" noProof="1">
                <a:effectLst>
                  <a:outerShdw blurRad="38100" dist="38100" dir="2700000">
                    <a:srgbClr val="000000"/>
                  </a:outerShdw>
                </a:effectLst>
                <a:latin typeface="Arial" panose="020B0604020202020204" pitchFamily="34" charset="0"/>
                <a:ea typeface="幼圆" panose="02010509060101010101" pitchFamily="49" charset="-122"/>
                <a:cs typeface="+mn-cs"/>
              </a:rPr>
              <a:t>涉园</a:t>
            </a:r>
          </a:p>
        </p:txBody>
      </p:sp>
      <p:sp>
        <p:nvSpPr>
          <p:cNvPr id="19472" name="左弧形箭头 19471"/>
          <p:cNvSpPr/>
          <p:nvPr/>
        </p:nvSpPr>
        <p:spPr>
          <a:xfrm>
            <a:off x="6477000" y="2514600"/>
            <a:ext cx="504825" cy="1584325"/>
          </a:xfrm>
          <a:prstGeom prst="curvedRightArrow">
            <a:avLst>
              <a:gd name="adj1" fmla="val 62767"/>
              <a:gd name="adj2" fmla="val 125534"/>
              <a:gd name="adj3" fmla="val 33328"/>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9473" name="文本框 19472"/>
          <p:cNvSpPr txBox="1"/>
          <p:nvPr/>
        </p:nvSpPr>
        <p:spPr>
          <a:xfrm>
            <a:off x="7005955" y="3505200"/>
            <a:ext cx="792480" cy="1095030"/>
          </a:xfrm>
          <a:prstGeom prst="rect">
            <a:avLst/>
          </a:prstGeom>
          <a:noFill/>
          <a:ln w="9525">
            <a:noFill/>
          </a:ln>
        </p:spPr>
        <p:txBody>
          <a:bodyPr vert="eaVert" wrap="none" anchor="t">
            <a:spAutoFit/>
          </a:bodyPr>
          <a:lstStyle/>
          <a:p>
            <a:r>
              <a:rPr lang="zh-CN" altLang="en-US" sz="4000" b="1" noProof="1">
                <a:effectLst>
                  <a:outerShdw blurRad="38100" dist="38100" dir="2700000">
                    <a:srgbClr val="000000"/>
                  </a:outerShdw>
                </a:effectLst>
                <a:latin typeface="Arial" panose="020B0604020202020204" pitchFamily="34" charset="0"/>
                <a:ea typeface="华文行楷" panose="02010800040101010101" pitchFamily="2" charset="-122"/>
                <a:cs typeface="+mn-cs"/>
              </a:rPr>
              <a:t>宁静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45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5" presetClass="entr" presetSubtype="0" fill="hold" nodeType="clickEffect">
                                  <p:stCondLst>
                                    <p:cond delay="0"/>
                                  </p:stCondLst>
                                  <p:childTnLst>
                                    <p:set>
                                      <p:cBhvr>
                                        <p:cTn id="10" dur="1" fill="hold">
                                          <p:stCondLst>
                                            <p:cond delay="0"/>
                                          </p:stCondLst>
                                        </p:cTn>
                                        <p:tgtEl>
                                          <p:spTgt spid="19460"/>
                                        </p:tgtEl>
                                        <p:attrNameLst>
                                          <p:attrName>style.visibility</p:attrName>
                                        </p:attrNameLst>
                                      </p:cBhvr>
                                      <p:to>
                                        <p:strVal val="visible"/>
                                      </p:to>
                                    </p:set>
                                    <p:anim calcmode="lin" valueType="num">
                                      <p:cBhvr>
                                        <p:cTn id="11" dur="1000" fill="hold"/>
                                        <p:tgtEl>
                                          <p:spTgt spid="19460"/>
                                        </p:tgtEl>
                                        <p:attrNameLst>
                                          <p:attrName>ppt_w</p:attrName>
                                        </p:attrNameLst>
                                      </p:cBhvr>
                                      <p:tavLst>
                                        <p:tav tm="0">
                                          <p:val>
                                            <p:fltVal val="0"/>
                                          </p:val>
                                        </p:tav>
                                        <p:tav tm="100000">
                                          <p:val>
                                            <p:strVal val="#ppt_w"/>
                                          </p:val>
                                        </p:tav>
                                      </p:tavLst>
                                    </p:anim>
                                    <p:anim calcmode="lin" valueType="num">
                                      <p:cBhvr>
                                        <p:cTn id="12" dur="1000" fill="hold"/>
                                        <p:tgtEl>
                                          <p:spTgt spid="19460"/>
                                        </p:tgtEl>
                                        <p:attrNameLst>
                                          <p:attrName>ppt_h</p:attrName>
                                        </p:attrNameLst>
                                      </p:cBhvr>
                                      <p:tavLst>
                                        <p:tav tm="0">
                                          <p:val>
                                            <p:fltVal val="0"/>
                                          </p:val>
                                        </p:tav>
                                        <p:tav tm="100000">
                                          <p:val>
                                            <p:strVal val="#ppt_h"/>
                                          </p:val>
                                        </p:tav>
                                      </p:tavLst>
                                    </p:anim>
                                    <p:anim calcmode="lin" valueType="num">
                                      <p:cBhvr>
                                        <p:cTn id="13" dur="1000" fill="hold"/>
                                        <p:tgtEl>
                                          <p:spTgt spid="19460"/>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46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946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1946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946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499"/>
                                          </p:stCondLst>
                                        </p:cTn>
                                        <p:tgtEl>
                                          <p:spTgt spid="1946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946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499"/>
                                          </p:stCondLst>
                                        </p:cTn>
                                        <p:tgtEl>
                                          <p:spTgt spid="1946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9467"/>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nodeType="clickEffect">
                                  <p:stCondLst>
                                    <p:cond delay="0"/>
                                  </p:stCondLst>
                                  <p:childTnLst>
                                    <p:set>
                                      <p:cBhvr>
                                        <p:cTn id="46" dur="1" fill="hold">
                                          <p:stCondLst>
                                            <p:cond delay="499"/>
                                          </p:stCondLst>
                                        </p:cTn>
                                        <p:tgtEl>
                                          <p:spTgt spid="19468"/>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19469"/>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nodeType="clickEffect">
                                  <p:stCondLst>
                                    <p:cond delay="0"/>
                                  </p:stCondLst>
                                  <p:childTnLst>
                                    <p:set>
                                      <p:cBhvr>
                                        <p:cTn id="54" dur="1" fill="hold">
                                          <p:stCondLst>
                                            <p:cond delay="499"/>
                                          </p:stCondLst>
                                        </p:cTn>
                                        <p:tgtEl>
                                          <p:spTgt spid="19470"/>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19471"/>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nodeType="clickEffect">
                                  <p:stCondLst>
                                    <p:cond delay="0"/>
                                  </p:stCondLst>
                                  <p:childTnLst>
                                    <p:set>
                                      <p:cBhvr>
                                        <p:cTn id="62" dur="1" fill="hold">
                                          <p:stCondLst>
                                            <p:cond delay="499"/>
                                          </p:stCondLst>
                                        </p:cTn>
                                        <p:tgtEl>
                                          <p:spTgt spid="19472"/>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afterGroup">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194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1" grpId="0"/>
      <p:bldP spid="19463" grpId="0"/>
      <p:bldP spid="19465" grpId="0"/>
      <p:bldP spid="19467" grpId="0"/>
      <p:bldP spid="19469" grpId="0"/>
      <p:bldP spid="19471" grpId="0"/>
      <p:bldP spid="194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21505"/>
          <p:cNvSpPr txBox="1"/>
          <p:nvPr/>
        </p:nvSpPr>
        <p:spPr>
          <a:xfrm>
            <a:off x="-42862" y="981075"/>
            <a:ext cx="1402080" cy="3787140"/>
          </a:xfrm>
          <a:prstGeom prst="rect">
            <a:avLst/>
          </a:prstGeom>
          <a:noFill/>
          <a:ln w="9525">
            <a:noFill/>
          </a:ln>
        </p:spPr>
        <p:txBody>
          <a:bodyPr vert="eaVert" wrap="none" anchor="t">
            <a:spAutoFit/>
          </a:bodyPr>
          <a:lstStyle/>
          <a:p>
            <a:pPr>
              <a:buClr>
                <a:schemeClr val="bg1"/>
              </a:buClr>
            </a:pPr>
            <a:r>
              <a:rPr lang="zh-CN" altLang="en-US" sz="8000" b="1" i="1">
                <a:solidFill>
                  <a:srgbClr val="993300"/>
                </a:solidFill>
                <a:latin typeface="Times New Roman" panose="02020603050405020304" pitchFamily="18" charset="0"/>
                <a:ea typeface="隶书" panose="02010509060101010101" pitchFamily="49" charset="-122"/>
              </a:rPr>
              <a:t>田园生活</a:t>
            </a:r>
          </a:p>
        </p:txBody>
      </p:sp>
      <p:sp>
        <p:nvSpPr>
          <p:cNvPr id="21507" name="文本框 21506"/>
          <p:cNvSpPr txBox="1"/>
          <p:nvPr/>
        </p:nvSpPr>
        <p:spPr>
          <a:xfrm>
            <a:off x="1547813" y="1268413"/>
            <a:ext cx="853440" cy="3661648"/>
          </a:xfrm>
          <a:prstGeom prst="rect">
            <a:avLst/>
          </a:prstGeom>
          <a:noFill/>
          <a:ln w="9525">
            <a:noFill/>
          </a:ln>
        </p:spPr>
        <p:txBody>
          <a:bodyPr vert="eaVert" wrap="none" anchor="t">
            <a:spAutoFit/>
          </a:bodyPr>
          <a:lstStyle/>
          <a:p>
            <a:pPr>
              <a:buClr>
                <a:schemeClr val="bg1"/>
              </a:buClr>
            </a:pPr>
            <a:r>
              <a:rPr lang="zh-CN" altLang="en-US" sz="4400" b="1" i="1">
                <a:solidFill>
                  <a:srgbClr val="993300"/>
                </a:solidFill>
                <a:latin typeface="Times New Roman" panose="02020603050405020304" pitchFamily="18" charset="0"/>
                <a:ea typeface="隶书" panose="02010509060101010101" pitchFamily="49" charset="-122"/>
              </a:rPr>
              <a:t>农村生活的乐趣</a:t>
            </a:r>
          </a:p>
        </p:txBody>
      </p:sp>
      <p:sp>
        <p:nvSpPr>
          <p:cNvPr id="21508" name="左弧形箭头 21507"/>
          <p:cNvSpPr/>
          <p:nvPr/>
        </p:nvSpPr>
        <p:spPr>
          <a:xfrm>
            <a:off x="2555875" y="1341438"/>
            <a:ext cx="1439863" cy="792162"/>
          </a:xfrm>
          <a:prstGeom prst="curvedRightArrow">
            <a:avLst>
              <a:gd name="adj1" fmla="val 20000"/>
              <a:gd name="adj2" fmla="val 40000"/>
              <a:gd name="adj3" fmla="val 60579"/>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509" name="文本框 21508"/>
          <p:cNvSpPr txBox="1"/>
          <p:nvPr/>
        </p:nvSpPr>
        <p:spPr>
          <a:xfrm>
            <a:off x="3779838" y="1052513"/>
            <a:ext cx="3535680" cy="762000"/>
          </a:xfrm>
          <a:prstGeom prst="rect">
            <a:avLst/>
          </a:prstGeom>
          <a:noFill/>
          <a:ln w="9525">
            <a:noFill/>
          </a:ln>
        </p:spPr>
        <p:txBody>
          <a:bodyPr wrap="none" anchor="t">
            <a:spAutoFit/>
          </a:bodyPr>
          <a:lstStyle/>
          <a:p>
            <a:pPr>
              <a:buClr>
                <a:schemeClr val="bg1"/>
              </a:buClr>
            </a:pPr>
            <a:r>
              <a:rPr lang="zh-CN" altLang="en-US" sz="4400" b="1" i="1">
                <a:solidFill>
                  <a:srgbClr val="993300"/>
                </a:solidFill>
                <a:latin typeface="Times New Roman" panose="02020603050405020304" pitchFamily="18" charset="0"/>
                <a:ea typeface="宋体" panose="02010600030101010101" pitchFamily="2" charset="-122"/>
              </a:rPr>
              <a:t>与亲友话家常</a:t>
            </a:r>
          </a:p>
        </p:txBody>
      </p:sp>
      <p:sp>
        <p:nvSpPr>
          <p:cNvPr id="21510" name="左弧形箭头 21509"/>
          <p:cNvSpPr/>
          <p:nvPr/>
        </p:nvSpPr>
        <p:spPr>
          <a:xfrm>
            <a:off x="2555875" y="2708275"/>
            <a:ext cx="1368425" cy="649288"/>
          </a:xfrm>
          <a:prstGeom prst="curvedRightArrow">
            <a:avLst>
              <a:gd name="adj1" fmla="val 20000"/>
              <a:gd name="adj2" fmla="val 40000"/>
              <a:gd name="adj3" fmla="val 70242"/>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511" name="文本框 21510"/>
          <p:cNvSpPr txBox="1"/>
          <p:nvPr/>
        </p:nvSpPr>
        <p:spPr>
          <a:xfrm>
            <a:off x="3924300" y="2565400"/>
            <a:ext cx="2418080" cy="762000"/>
          </a:xfrm>
          <a:prstGeom prst="rect">
            <a:avLst/>
          </a:prstGeom>
          <a:noFill/>
          <a:ln w="9525">
            <a:noFill/>
          </a:ln>
        </p:spPr>
        <p:txBody>
          <a:bodyPr wrap="none" anchor="t">
            <a:spAutoFit/>
          </a:bodyPr>
          <a:lstStyle/>
          <a:p>
            <a:pPr>
              <a:buClr>
                <a:schemeClr val="bg1"/>
              </a:buClr>
            </a:pPr>
            <a:r>
              <a:rPr lang="zh-CN" altLang="en-US" sz="4400" b="1" i="1">
                <a:solidFill>
                  <a:srgbClr val="993300"/>
                </a:solidFill>
                <a:latin typeface="Times New Roman" panose="02020603050405020304" pitchFamily="18" charset="0"/>
                <a:ea typeface="宋体" panose="02010600030101010101" pitchFamily="2" charset="-122"/>
              </a:rPr>
              <a:t>弹琴读书</a:t>
            </a:r>
          </a:p>
        </p:txBody>
      </p:sp>
      <p:sp>
        <p:nvSpPr>
          <p:cNvPr id="21512" name="左弧形箭头 21511"/>
          <p:cNvSpPr/>
          <p:nvPr/>
        </p:nvSpPr>
        <p:spPr>
          <a:xfrm>
            <a:off x="2484438" y="4076700"/>
            <a:ext cx="1511300" cy="647700"/>
          </a:xfrm>
          <a:prstGeom prst="curvedRightArrow">
            <a:avLst>
              <a:gd name="adj1" fmla="val 20000"/>
              <a:gd name="adj2" fmla="val 40000"/>
              <a:gd name="adj3" fmla="val 77766"/>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513" name="文本框 21512"/>
          <p:cNvSpPr txBox="1"/>
          <p:nvPr/>
        </p:nvSpPr>
        <p:spPr>
          <a:xfrm>
            <a:off x="4067175" y="3933825"/>
            <a:ext cx="2418080" cy="762000"/>
          </a:xfrm>
          <a:prstGeom prst="rect">
            <a:avLst/>
          </a:prstGeom>
          <a:noFill/>
          <a:ln w="9525">
            <a:noFill/>
          </a:ln>
        </p:spPr>
        <p:txBody>
          <a:bodyPr wrap="none" anchor="t">
            <a:spAutoFit/>
          </a:bodyPr>
          <a:lstStyle/>
          <a:p>
            <a:pPr>
              <a:buClr>
                <a:schemeClr val="bg1"/>
              </a:buClr>
            </a:pPr>
            <a:r>
              <a:rPr lang="zh-CN" altLang="en-US" sz="4400" b="1" i="1">
                <a:solidFill>
                  <a:srgbClr val="993300"/>
                </a:solidFill>
                <a:latin typeface="Times New Roman" panose="02020603050405020304" pitchFamily="18" charset="0"/>
                <a:ea typeface="宋体" panose="02010600030101010101" pitchFamily="2" charset="-122"/>
              </a:rPr>
              <a:t>准备劳作</a:t>
            </a:r>
          </a:p>
        </p:txBody>
      </p:sp>
      <p:sp>
        <p:nvSpPr>
          <p:cNvPr id="21514" name="左弧形箭头 21513"/>
          <p:cNvSpPr/>
          <p:nvPr/>
        </p:nvSpPr>
        <p:spPr>
          <a:xfrm>
            <a:off x="2484438" y="5157788"/>
            <a:ext cx="1511300" cy="863600"/>
          </a:xfrm>
          <a:prstGeom prst="curvedRightArrow">
            <a:avLst>
              <a:gd name="adj1" fmla="val 20000"/>
              <a:gd name="adj2" fmla="val 40000"/>
              <a:gd name="adj3" fmla="val 58325"/>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21515" name="文本框 21514"/>
          <p:cNvSpPr txBox="1"/>
          <p:nvPr/>
        </p:nvSpPr>
        <p:spPr>
          <a:xfrm>
            <a:off x="4211638" y="5157788"/>
            <a:ext cx="2418080" cy="762000"/>
          </a:xfrm>
          <a:prstGeom prst="rect">
            <a:avLst/>
          </a:prstGeom>
          <a:noFill/>
          <a:ln w="9525">
            <a:noFill/>
          </a:ln>
        </p:spPr>
        <p:txBody>
          <a:bodyPr wrap="none" anchor="t">
            <a:spAutoFit/>
          </a:bodyPr>
          <a:lstStyle/>
          <a:p>
            <a:pPr>
              <a:buClr>
                <a:schemeClr val="bg1"/>
              </a:buClr>
            </a:pPr>
            <a:r>
              <a:rPr lang="zh-CN" altLang="en-US" sz="4400" b="1" i="1">
                <a:solidFill>
                  <a:srgbClr val="993300"/>
                </a:solidFill>
                <a:latin typeface="Times New Roman" panose="02020603050405020304" pitchFamily="18" charset="0"/>
                <a:ea typeface="宋体" panose="02010600030101010101" pitchFamily="2" charset="-122"/>
              </a:rPr>
              <a:t>驾车出游</a:t>
            </a:r>
          </a:p>
        </p:txBody>
      </p:sp>
      <p:sp>
        <p:nvSpPr>
          <p:cNvPr id="2" name="文本框 1"/>
          <p:cNvSpPr txBox="1"/>
          <p:nvPr/>
        </p:nvSpPr>
        <p:spPr>
          <a:xfrm>
            <a:off x="7856219" y="1539240"/>
            <a:ext cx="1158240" cy="5507990"/>
          </a:xfrm>
          <a:prstGeom prst="rect">
            <a:avLst/>
          </a:prstGeom>
          <a:noFill/>
        </p:spPr>
        <p:txBody>
          <a:bodyPr vert="eaVert" wrap="square" rtlCol="0">
            <a:spAutoFit/>
          </a:bodyPr>
          <a:lstStyle/>
          <a:p>
            <a:endParaRPr lang="zh-CN" altLang="en-US" sz="3200"/>
          </a:p>
          <a:p>
            <a:r>
              <a:rPr lang="zh-CN" altLang="en-US" sz="3200"/>
              <a:t>自由自在自然地生活</a:t>
            </a:r>
          </a:p>
        </p:txBody>
      </p:sp>
      <p:sp>
        <p:nvSpPr>
          <p:cNvPr id="3" name="文本框 2"/>
          <p:cNvSpPr txBox="1"/>
          <p:nvPr/>
        </p:nvSpPr>
        <p:spPr>
          <a:xfrm>
            <a:off x="6196330" y="1539240"/>
            <a:ext cx="670560" cy="5310505"/>
          </a:xfrm>
          <a:prstGeom prst="rect">
            <a:avLst/>
          </a:prstGeom>
          <a:noFill/>
        </p:spPr>
        <p:txBody>
          <a:bodyPr vert="eaVert" wrap="square" rtlCol="0">
            <a:spAutoFit/>
          </a:bodyPr>
          <a:lstStyle/>
          <a:p>
            <a:r>
              <a:rPr lang="zh-CN" altLang="en-US" sz="3200"/>
              <a:t>真实温暖的人际关系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slide(fromBottom)">
                                      <p:cBhvr>
                                        <p:cTn id="7" dur="500"/>
                                        <p:tgtEl>
                                          <p:spTgt spid="2150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slide(fromBottom)">
                                      <p:cBhvr>
                                        <p:cTn id="12" dur="500"/>
                                        <p:tgtEl>
                                          <p:spTgt spid="2150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21508"/>
                                        </p:tgtEl>
                                        <p:attrNameLst>
                                          <p:attrName>style.visibility</p:attrName>
                                        </p:attrNameLst>
                                      </p:cBhvr>
                                      <p:to>
                                        <p:strVal val="visible"/>
                                      </p:to>
                                    </p:set>
                                    <p:animEffect transition="in" filter="slide(fromBottom)">
                                      <p:cBhvr>
                                        <p:cTn id="17" dur="500"/>
                                        <p:tgtEl>
                                          <p:spTgt spid="2150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1509"/>
                                        </p:tgtEl>
                                        <p:attrNameLst>
                                          <p:attrName>style.visibility</p:attrName>
                                        </p:attrNameLst>
                                      </p:cBhvr>
                                      <p:to>
                                        <p:strVal val="visible"/>
                                      </p:to>
                                    </p:set>
                                    <p:animEffect transition="in" filter="slide(fromBottom)">
                                      <p:cBhvr>
                                        <p:cTn id="22" dur="500"/>
                                        <p:tgtEl>
                                          <p:spTgt spid="2150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21510"/>
                                        </p:tgtEl>
                                        <p:attrNameLst>
                                          <p:attrName>style.visibility</p:attrName>
                                        </p:attrNameLst>
                                      </p:cBhvr>
                                      <p:to>
                                        <p:strVal val="visible"/>
                                      </p:to>
                                    </p:set>
                                    <p:animEffect transition="in" filter="slide(fromBottom)">
                                      <p:cBhvr>
                                        <p:cTn id="27" dur="500"/>
                                        <p:tgtEl>
                                          <p:spTgt spid="215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1511"/>
                                        </p:tgtEl>
                                        <p:attrNameLst>
                                          <p:attrName>style.visibility</p:attrName>
                                        </p:attrNameLst>
                                      </p:cBhvr>
                                      <p:to>
                                        <p:strVal val="visible"/>
                                      </p:to>
                                    </p:set>
                                    <p:animEffect transition="in" filter="slide(fromBottom)">
                                      <p:cBhvr>
                                        <p:cTn id="32" dur="500"/>
                                        <p:tgtEl>
                                          <p:spTgt spid="215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21512"/>
                                        </p:tgtEl>
                                        <p:attrNameLst>
                                          <p:attrName>style.visibility</p:attrName>
                                        </p:attrNameLst>
                                      </p:cBhvr>
                                      <p:to>
                                        <p:strVal val="visible"/>
                                      </p:to>
                                    </p:set>
                                    <p:animEffect transition="in" filter="slide(fromBottom)">
                                      <p:cBhvr>
                                        <p:cTn id="37" dur="500"/>
                                        <p:tgtEl>
                                          <p:spTgt spid="2151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21513"/>
                                        </p:tgtEl>
                                        <p:attrNameLst>
                                          <p:attrName>style.visibility</p:attrName>
                                        </p:attrNameLst>
                                      </p:cBhvr>
                                      <p:to>
                                        <p:strVal val="visible"/>
                                      </p:to>
                                    </p:set>
                                    <p:animEffect transition="in" filter="slide(fromBottom)">
                                      <p:cBhvr>
                                        <p:cTn id="42" dur="500"/>
                                        <p:tgtEl>
                                          <p:spTgt spid="215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2" presetClass="entr" presetSubtype="4" fill="hold" nodeType="clickEffect">
                                  <p:stCondLst>
                                    <p:cond delay="0"/>
                                  </p:stCondLst>
                                  <p:childTnLst>
                                    <p:set>
                                      <p:cBhvr>
                                        <p:cTn id="46" dur="1" fill="hold">
                                          <p:stCondLst>
                                            <p:cond delay="0"/>
                                          </p:stCondLst>
                                        </p:cTn>
                                        <p:tgtEl>
                                          <p:spTgt spid="21514"/>
                                        </p:tgtEl>
                                        <p:attrNameLst>
                                          <p:attrName>style.visibility</p:attrName>
                                        </p:attrNameLst>
                                      </p:cBhvr>
                                      <p:to>
                                        <p:strVal val="visible"/>
                                      </p:to>
                                    </p:set>
                                    <p:animEffect transition="in" filter="slide(fromBottom)">
                                      <p:cBhvr>
                                        <p:cTn id="47" dur="500"/>
                                        <p:tgtEl>
                                          <p:spTgt spid="2151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21515"/>
                                        </p:tgtEl>
                                        <p:attrNameLst>
                                          <p:attrName>style.visibility</p:attrName>
                                        </p:attrNameLst>
                                      </p:cBhvr>
                                      <p:to>
                                        <p:strVal val="visible"/>
                                      </p:to>
                                    </p:set>
                                    <p:animEffect transition="in" filter="slide(fromBottom)">
                                      <p:cBhvr>
                                        <p:cTn id="52" dur="500"/>
                                        <p:tgtEl>
                                          <p:spTgt spid="21515"/>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after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p:bldP spid="21509" grpId="0"/>
      <p:bldP spid="21511" grpId="0"/>
      <p:bldP spid="21513" grpId="0"/>
      <p:bldP spid="21515" grpId="0"/>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居家时的陶渊明</a:t>
            </a:r>
          </a:p>
        </p:txBody>
      </p:sp>
      <p:sp>
        <p:nvSpPr>
          <p:cNvPr id="3" name="内容占位符 2"/>
          <p:cNvSpPr>
            <a:spLocks noGrp="1"/>
          </p:cNvSpPr>
          <p:nvPr>
            <p:ph idx="1"/>
          </p:nvPr>
        </p:nvSpPr>
        <p:spPr>
          <a:xfrm>
            <a:off x="392430" y="1417955"/>
            <a:ext cx="8294370" cy="4739005"/>
          </a:xfrm>
        </p:spPr>
        <p:txBody>
          <a:bodyPr/>
          <a:lstStyle/>
          <a:p>
            <a:pPr marL="0" indent="0" algn="ctr">
              <a:buNone/>
            </a:pPr>
            <a:endParaRPr lang="zh-CN" altLang="en-US">
              <a:sym typeface="+mn-ea"/>
            </a:endParaRPr>
          </a:p>
          <a:p>
            <a:pPr marL="0" indent="0" algn="ctr">
              <a:buNone/>
            </a:pPr>
            <a:r>
              <a:rPr lang="zh-CN" altLang="en-US">
                <a:sym typeface="+mn-ea"/>
              </a:rPr>
              <a:t>山不在高，有仙则名。水不在深，有龙则灵。斯是陋室，惟吾德馨。苔痕上阶绿，草色入帘青。谈笑有鸿儒【知己】，往来无白丁【官僚】。可以调素琴，阅金经。无丝竹之乱耳，无案牍之劳形。</a:t>
            </a:r>
          </a:p>
          <a:p>
            <a:pPr marL="0" indent="0" algn="ctr">
              <a:buNone/>
            </a:pPr>
            <a:r>
              <a:rPr lang="zh-CN" altLang="en-US">
                <a:sym typeface="+mn-ea"/>
              </a:rPr>
              <a:t>——刘禹锡《陋室铭》</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a:xfrm>
            <a:off x="301625" y="460375"/>
            <a:ext cx="8540750" cy="1143000"/>
          </a:xfrm>
        </p:spPr>
        <p:txBody>
          <a:bodyPr vert="horz" wrap="square" lIns="91440" tIns="45720" rIns="91440" bIns="45720" anchor="ctr"/>
          <a:lstStyle/>
          <a:p>
            <a:pPr eaLnBrk="1" hangingPunct="1"/>
            <a:r>
              <a:rPr lang="zh-CN" altLang="zh-CN"/>
              <a:t>龚自珍《己亥杂诗》</a:t>
            </a:r>
          </a:p>
        </p:txBody>
      </p:sp>
      <p:sp>
        <p:nvSpPr>
          <p:cNvPr id="3" name="内容占位符 2"/>
          <p:cNvSpPr>
            <a:spLocks noGrp="1"/>
          </p:cNvSpPr>
          <p:nvPr>
            <p:ph idx="1"/>
          </p:nvPr>
        </p:nvSpPr>
        <p:spPr>
          <a:xfrm>
            <a:off x="301625" y="1755775"/>
            <a:ext cx="8632190" cy="4960620"/>
          </a:xfrm>
        </p:spPr>
        <p:txBody>
          <a:bodyPr vert="horz" wrap="square" lIns="91440" tIns="45720" rIns="91440" bIns="45720" numCol="1" anchor="t" anchorCtr="0" compatLnSpc="1"/>
          <a:lstStyle/>
          <a:p>
            <a:pPr marL="342900" marR="0" lvl="0" indent="-34290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tx1"/>
                </a:solidFill>
                <a:effectLst/>
                <a:uLnTx/>
                <a:uFillTx/>
                <a:latin typeface="+mn-lt"/>
                <a:ea typeface="+mn-ea"/>
                <a:cs typeface="+mn-cs"/>
              </a:rPr>
              <a:t>____酷似卧龙豪，</a:t>
            </a:r>
          </a:p>
          <a:p>
            <a:pPr marL="342900" marR="0" lvl="0" indent="-34290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tx1"/>
                </a:solidFill>
                <a:effectLst/>
                <a:uLnTx/>
                <a:uFillTx/>
                <a:latin typeface="+mn-lt"/>
                <a:ea typeface="+mn-ea"/>
                <a:cs typeface="+mn-cs"/>
              </a:rPr>
              <a:t>万古浔阳松菊高。</a:t>
            </a:r>
          </a:p>
          <a:p>
            <a:pPr marL="342900" marR="0" lvl="0" indent="-34290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tx1"/>
                </a:solidFill>
                <a:effectLst/>
                <a:uLnTx/>
                <a:uFillTx/>
                <a:latin typeface="+mn-lt"/>
                <a:ea typeface="+mn-ea"/>
                <a:cs typeface="+mn-cs"/>
              </a:rPr>
              <a:t>莫信诗人竟平淡，</a:t>
            </a:r>
          </a:p>
          <a:p>
            <a:pPr marL="342900" marR="0" lvl="0" indent="-34290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tx1"/>
                </a:solidFill>
                <a:effectLst/>
                <a:uLnTx/>
                <a:uFillTx/>
                <a:latin typeface="+mn-lt"/>
                <a:ea typeface="+mn-ea"/>
                <a:cs typeface="+mn-cs"/>
              </a:rPr>
              <a:t>二分梁甫一分骚。</a:t>
            </a:r>
          </a:p>
          <a:p>
            <a:pPr marL="342900" marR="0" lvl="0" indent="-34290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endParaRPr kumimoji="0" lang="en-US" altLang="zh-CN" sz="3200" b="0" i="0" u="none" strike="noStrike" kern="0" cap="none" spc="0" normalizeH="0" baseline="0" noProof="0" smtClean="0">
              <a:ln>
                <a:noFill/>
              </a:ln>
              <a:solidFill>
                <a:schemeClr val="tx1"/>
              </a:solidFill>
              <a:effectLst/>
              <a:uLnTx/>
              <a:uFillTx/>
              <a:latin typeface="+mn-lt"/>
              <a:ea typeface="+mn-ea"/>
              <a:cs typeface="+mn-cs"/>
            </a:endParaRPr>
          </a:p>
          <a:p>
            <a:pPr marL="342900" marR="0" lvl="0" indent="-34290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tx1"/>
                </a:solidFill>
                <a:effectLst/>
                <a:uLnTx/>
                <a:uFillTx/>
                <a:latin typeface="+mn-lt"/>
                <a:ea typeface="+mn-ea"/>
                <a:cs typeface="+mn-cs"/>
              </a:rPr>
              <a:t>大家猜一下这位诗人是谁？</a:t>
            </a:r>
          </a:p>
          <a:p>
            <a:pPr marL="342900" marR="0" lvl="0" indent="-34290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tx1"/>
                </a:solidFill>
                <a:effectLst/>
                <a:uLnTx/>
                <a:uFillTx/>
                <a:latin typeface="+mn-lt"/>
                <a:ea typeface="+mn-ea"/>
                <a:cs typeface="+mn-cs"/>
              </a:rPr>
              <a:t>不要相信什么平静恬淡，有的是大济苍生的志向和壮志难酬的怨恨。</a:t>
            </a:r>
          </a:p>
        </p:txBody>
      </p:sp>
      <p:sp>
        <p:nvSpPr>
          <p:cNvPr id="4" name="TextBox 3"/>
          <p:cNvSpPr txBox="1"/>
          <p:nvPr/>
        </p:nvSpPr>
        <p:spPr>
          <a:xfrm>
            <a:off x="2843213" y="1635125"/>
            <a:ext cx="1476375" cy="701040"/>
          </a:xfrm>
          <a:prstGeom prst="rect">
            <a:avLst/>
          </a:prstGeom>
          <a:noFill/>
          <a:ln w="9525">
            <a:noFill/>
          </a:ln>
        </p:spPr>
        <p:txBody>
          <a:bodyPr>
            <a:spAutoFit/>
          </a:bodyPr>
          <a:lstStyle/>
          <a:p>
            <a:r>
              <a:rPr lang="zh-CN" altLang="en-US" sz="4000">
                <a:latin typeface="华文新魏" panose="02010800040101010101" pitchFamily="2" charset="-122"/>
                <a:ea typeface="华文新魏" panose="02010800040101010101" pitchFamily="2" charset="-122"/>
              </a:rPr>
              <a:t>陶潜</a:t>
            </a:r>
          </a:p>
        </p:txBody>
      </p:sp>
      <p:sp>
        <p:nvSpPr>
          <p:cNvPr id="5" name="圆角矩形标注 4"/>
          <p:cNvSpPr/>
          <p:nvPr/>
        </p:nvSpPr>
        <p:spPr bwMode="auto">
          <a:xfrm>
            <a:off x="1116013" y="4071938"/>
            <a:ext cx="4176713" cy="574675"/>
          </a:xfrm>
          <a:prstGeom prst="wedgeRoundRectCallout">
            <a:avLst>
              <a:gd name="adj1" fmla="val 29558"/>
              <a:gd name="adj2" fmla="val -57005"/>
              <a:gd name="adj3" fmla="val 16667"/>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smtClean="0">
                <a:ln>
                  <a:noFill/>
                </a:ln>
                <a:solidFill>
                  <a:schemeClr val="tx2"/>
                </a:solidFill>
                <a:effectLst/>
                <a:uLnTx/>
                <a:uFillTx/>
                <a:latin typeface="华文新魏" panose="02010800040101010101" pitchFamily="2" charset="-122"/>
                <a:ea typeface="华文新魏" panose="02010800040101010101" pitchFamily="2" charset="-122"/>
                <a:cs typeface="+mj-cs"/>
              </a:rPr>
              <a:t>亮躬耕陇亩，好为梁甫吟</a:t>
            </a:r>
          </a:p>
        </p:txBody>
      </p:sp>
      <p:sp>
        <p:nvSpPr>
          <p:cNvPr id="6" name="圆角矩形标注 5"/>
          <p:cNvSpPr/>
          <p:nvPr/>
        </p:nvSpPr>
        <p:spPr bwMode="auto">
          <a:xfrm>
            <a:off x="6156325" y="4071938"/>
            <a:ext cx="2232025" cy="574675"/>
          </a:xfrm>
          <a:prstGeom prst="wedgeRoundRectCallout">
            <a:avLst>
              <a:gd name="adj1" fmla="val -48166"/>
              <a:gd name="adj2" fmla="val -95320"/>
              <a:gd name="adj3" fmla="val 16667"/>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smtClean="0">
                <a:ln>
                  <a:noFill/>
                </a:ln>
                <a:solidFill>
                  <a:schemeClr val="tx2"/>
                </a:solidFill>
                <a:effectLst/>
                <a:uLnTx/>
                <a:uFillTx/>
                <a:latin typeface="华文新魏" panose="02010800040101010101" pitchFamily="2" charset="-122"/>
                <a:ea typeface="华文新魏" panose="02010800040101010101" pitchFamily="2" charset="-122"/>
                <a:cs typeface="+mj-cs"/>
              </a:rPr>
              <a:t>屈原《离骚》</a:t>
            </a:r>
          </a:p>
        </p:txBody>
      </p:sp>
      <p:sp>
        <p:nvSpPr>
          <p:cNvPr id="8" name="圆角矩形标注 7"/>
          <p:cNvSpPr/>
          <p:nvPr/>
        </p:nvSpPr>
        <p:spPr bwMode="auto">
          <a:xfrm>
            <a:off x="684213" y="2349500"/>
            <a:ext cx="2124075" cy="574675"/>
          </a:xfrm>
          <a:prstGeom prst="wedgeRoundRectCallout">
            <a:avLst>
              <a:gd name="adj1" fmla="val 29558"/>
              <a:gd name="adj2" fmla="val -57005"/>
              <a:gd name="adj3" fmla="val 16667"/>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smtClean="0">
                <a:ln>
                  <a:noFill/>
                </a:ln>
                <a:solidFill>
                  <a:schemeClr val="tx2"/>
                </a:solidFill>
                <a:effectLst/>
                <a:uLnTx/>
                <a:uFillTx/>
                <a:latin typeface="华文新魏" panose="02010800040101010101" pitchFamily="2" charset="-122"/>
                <a:ea typeface="华文新魏" panose="02010800040101010101" pitchFamily="2" charset="-122"/>
                <a:cs typeface="+mj-cs"/>
              </a:rPr>
              <a:t>浔阳柴桑人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8970" y="571500"/>
            <a:ext cx="7846060" cy="4311015"/>
          </a:xfrm>
        </p:spPr>
        <p:txBody>
          <a:bodyPr>
            <a:normAutofit/>
          </a:bodyPr>
          <a:lstStyle/>
          <a:p>
            <a:pPr algn="l"/>
            <a:r>
              <a:rPr lang="zh-CN" altLang="en-US" sz="4800">
                <a:latin typeface="+mn-ea"/>
                <a:ea typeface="+mn-ea"/>
                <a:cs typeface="+mn-ea"/>
              </a:rPr>
              <a:t>思考、讨论：2-3自然段写到了许多生活场景，你最喜欢哪个？为什么？</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vert="horz" wrap="square" lIns="91440" tIns="45720" rIns="91440" bIns="45720" anchor="ctr"/>
          <a:lstStyle/>
          <a:p>
            <a:pPr eaLnBrk="1" hangingPunct="1"/>
            <a:r>
              <a:rPr lang="zh-CN" altLang="en-US" sz="4000">
                <a:latin typeface="华文新魏" panose="02010800040101010101" pitchFamily="2" charset="-122"/>
                <a:ea typeface="华文新魏" panose="02010800040101010101" pitchFamily="2" charset="-122"/>
              </a:rPr>
              <a:t>从序言中看，陶辞官时心情如何？</a:t>
            </a:r>
          </a:p>
        </p:txBody>
      </p:sp>
      <p:sp>
        <p:nvSpPr>
          <p:cNvPr id="3" name="内容占位符 2"/>
          <p:cNvSpPr>
            <a:spLocks noGrp="1"/>
          </p:cNvSpPr>
          <p:nvPr>
            <p:ph idx="1"/>
          </p:nvPr>
        </p:nvSpPr>
        <p:spPr>
          <a:xfrm>
            <a:off x="457200" y="1530350"/>
            <a:ext cx="8229600" cy="4525963"/>
          </a:xfrm>
        </p:spPr>
        <p:txBody>
          <a:bodyPr vert="horz" wrap="square" lIns="91440" tIns="45720" rIns="91440" bIns="45720" anchor="t"/>
          <a:lstStyle/>
          <a:p>
            <a:pPr eaLnBrk="1" hangingPunct="1"/>
            <a:r>
              <a:rPr lang="zh-CN" altLang="zh-CN">
                <a:solidFill>
                  <a:srgbClr val="FF0000"/>
                </a:solidFill>
              </a:rPr>
              <a:t>——因事顺心</a:t>
            </a:r>
          </a:p>
          <a:p>
            <a:pPr eaLnBrk="1" hangingPunct="1"/>
            <a:r>
              <a:rPr lang="zh-CN" altLang="zh-CN">
                <a:solidFill>
                  <a:srgbClr val="FF0000"/>
                </a:solidFill>
              </a:rPr>
              <a:t>辞官这件事顺应了我的心意，心情很愉快</a:t>
            </a:r>
          </a:p>
          <a:p>
            <a:pPr eaLnBrk="1" hangingPunct="1"/>
            <a:endParaRPr lang="zh-CN" altLang="zh-CN">
              <a:solidFill>
                <a:srgbClr val="FF0000"/>
              </a:solidFill>
            </a:endParaRPr>
          </a:p>
          <a:p>
            <a:pPr eaLnBrk="1" hangingPunct="1"/>
            <a:r>
              <a:rPr lang="zh-CN" altLang="zh-CN">
                <a:solidFill>
                  <a:srgbClr val="FF0000"/>
                </a:solidFill>
              </a:rPr>
              <a:t>看文章主体部分，你赞成这四个字的概括吗？为什么？请结合原文，说出你的理由。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a:xfrm>
            <a:off x="250825" y="198438"/>
            <a:ext cx="8540750" cy="1143000"/>
          </a:xfrm>
        </p:spPr>
        <p:txBody>
          <a:bodyPr vert="horz" wrap="square" lIns="91440" tIns="45720" rIns="91440" bIns="45720" anchor="ctr"/>
          <a:lstStyle/>
          <a:p>
            <a:pPr eaLnBrk="1" hangingPunct="1"/>
            <a:r>
              <a:rPr lang="zh-CN" altLang="zh-CN" b="1"/>
              <a:t>赞成：第二段</a:t>
            </a:r>
          </a:p>
        </p:txBody>
      </p:sp>
      <p:sp>
        <p:nvSpPr>
          <p:cNvPr id="16387" name="内容占位符 2"/>
          <p:cNvSpPr>
            <a:spLocks noGrp="1"/>
          </p:cNvSpPr>
          <p:nvPr>
            <p:ph idx="1"/>
          </p:nvPr>
        </p:nvSpPr>
        <p:spPr>
          <a:xfrm>
            <a:off x="323850" y="1412875"/>
            <a:ext cx="8540750" cy="4194175"/>
          </a:xfrm>
        </p:spPr>
        <p:txBody>
          <a:bodyPr vert="horz" wrap="square" lIns="91440" tIns="45720" rIns="91440" bIns="45720" anchor="t">
            <a:normAutofit fontScale="92500" lnSpcReduction="10000"/>
          </a:bodyPr>
          <a:lstStyle/>
          <a:p>
            <a:pPr eaLnBrk="1" hangingPunct="1"/>
            <a:r>
              <a:rPr lang="zh-CN" altLang="zh-CN" b="1"/>
              <a:t>舟遥遥以轻飏，风飘飘而吹衣。问征夫以前路，恨晨光之熹微。 </a:t>
            </a:r>
          </a:p>
          <a:p>
            <a:pPr eaLnBrk="1" hangingPunct="1"/>
            <a:r>
              <a:rPr lang="zh-CN" altLang="zh-CN" b="1"/>
              <a:t>乃瞻衡宇，载欣载奔。僮仆欢迎，稚子候门。三径就荒，松菊犹存。携幼入室，有酒盈樽。  </a:t>
            </a:r>
          </a:p>
          <a:p>
            <a:pPr eaLnBrk="1" hangingPunct="1"/>
            <a:r>
              <a:rPr lang="zh-CN" altLang="zh-CN" b="1"/>
              <a:t>引壶觞以自酌，眄庭柯以怡颜。倚南窗以寄傲，审容膝之易安。</a:t>
            </a:r>
          </a:p>
          <a:p>
            <a:pPr eaLnBrk="1" hangingPunct="1"/>
            <a:r>
              <a:rPr lang="zh-CN" altLang="zh-CN" b="1"/>
              <a:t>园日涉以成趣，门虽设而常关。策扶老以流憩，时矫首而遐观。云无心以出岫，鸟倦飞而知还。景翳翳以将入，抚孤松而盘桓。</a:t>
            </a:r>
          </a:p>
        </p:txBody>
      </p:sp>
      <p:sp>
        <p:nvSpPr>
          <p:cNvPr id="4" name="TextBox 3"/>
          <p:cNvSpPr txBox="1"/>
          <p:nvPr/>
        </p:nvSpPr>
        <p:spPr>
          <a:xfrm>
            <a:off x="5867400" y="1052513"/>
            <a:ext cx="2089150" cy="518160"/>
          </a:xfrm>
          <a:prstGeom prst="rect">
            <a:avLst/>
          </a:prstGeom>
          <a:noFill/>
          <a:ln w="9525">
            <a:noFill/>
          </a:ln>
        </p:spPr>
        <p:txBody>
          <a:bodyPr>
            <a:spAutoFit/>
          </a:bodyPr>
          <a:lstStyle/>
          <a:p>
            <a:r>
              <a:rPr lang="zh-CN" altLang="en-US" sz="2800">
                <a:solidFill>
                  <a:srgbClr val="FF0000"/>
                </a:solidFill>
                <a:latin typeface="华文新魏" panose="02010800040101010101" pitchFamily="2" charset="-122"/>
                <a:ea typeface="华文新魏" panose="02010800040101010101" pitchFamily="2" charset="-122"/>
              </a:rPr>
              <a:t>归途：急切</a:t>
            </a:r>
          </a:p>
        </p:txBody>
      </p:sp>
      <p:sp>
        <p:nvSpPr>
          <p:cNvPr id="5" name="TextBox 4"/>
          <p:cNvSpPr txBox="1"/>
          <p:nvPr/>
        </p:nvSpPr>
        <p:spPr>
          <a:xfrm>
            <a:off x="6011862" y="2060575"/>
            <a:ext cx="2089150" cy="518160"/>
          </a:xfrm>
          <a:prstGeom prst="rect">
            <a:avLst/>
          </a:prstGeom>
          <a:noFill/>
          <a:ln w="9525">
            <a:noFill/>
          </a:ln>
        </p:spPr>
        <p:txBody>
          <a:bodyPr>
            <a:spAutoFit/>
          </a:bodyPr>
          <a:lstStyle/>
          <a:p>
            <a:r>
              <a:rPr lang="zh-CN" altLang="en-US" sz="2800">
                <a:solidFill>
                  <a:srgbClr val="FF0000"/>
                </a:solidFill>
                <a:latin typeface="华文新魏" panose="02010800040101010101" pitchFamily="2" charset="-122"/>
                <a:ea typeface="华文新魏" panose="02010800040101010101" pitchFamily="2" charset="-122"/>
              </a:rPr>
              <a:t>抵家：欢欣</a:t>
            </a:r>
          </a:p>
        </p:txBody>
      </p:sp>
      <p:sp>
        <p:nvSpPr>
          <p:cNvPr id="6" name="TextBox 5"/>
          <p:cNvSpPr txBox="1"/>
          <p:nvPr/>
        </p:nvSpPr>
        <p:spPr>
          <a:xfrm>
            <a:off x="5940425" y="4076700"/>
            <a:ext cx="2087563" cy="518160"/>
          </a:xfrm>
          <a:prstGeom prst="rect">
            <a:avLst/>
          </a:prstGeom>
          <a:noFill/>
          <a:ln w="9525">
            <a:noFill/>
          </a:ln>
        </p:spPr>
        <p:txBody>
          <a:bodyPr>
            <a:spAutoFit/>
          </a:bodyPr>
          <a:lstStyle/>
          <a:p>
            <a:r>
              <a:rPr lang="zh-CN" altLang="en-US" sz="2800">
                <a:solidFill>
                  <a:srgbClr val="FF0000"/>
                </a:solidFill>
                <a:latin typeface="华文新魏" panose="02010800040101010101" pitchFamily="2" charset="-122"/>
                <a:ea typeface="华文新魏" panose="02010800040101010101" pitchFamily="2" charset="-122"/>
              </a:rPr>
              <a:t>在家：惬意</a:t>
            </a:r>
          </a:p>
        </p:txBody>
      </p:sp>
      <p:sp>
        <p:nvSpPr>
          <p:cNvPr id="7" name="TextBox 6"/>
          <p:cNvSpPr txBox="1"/>
          <p:nvPr/>
        </p:nvSpPr>
        <p:spPr>
          <a:xfrm>
            <a:off x="6156325" y="6092825"/>
            <a:ext cx="2087563" cy="518160"/>
          </a:xfrm>
          <a:prstGeom prst="rect">
            <a:avLst/>
          </a:prstGeom>
          <a:noFill/>
          <a:ln w="9525">
            <a:noFill/>
          </a:ln>
        </p:spPr>
        <p:txBody>
          <a:bodyPr>
            <a:spAutoFit/>
          </a:bodyPr>
          <a:lstStyle/>
          <a:p>
            <a:r>
              <a:rPr lang="zh-CN" altLang="en-US" sz="2800">
                <a:solidFill>
                  <a:srgbClr val="FF0000"/>
                </a:solidFill>
                <a:latin typeface="华文新魏" panose="02010800040101010101" pitchFamily="2" charset="-122"/>
                <a:ea typeface="华文新魏" panose="02010800040101010101" pitchFamily="2" charset="-122"/>
              </a:rPr>
              <a:t>涉园：宁静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vert="horz" wrap="square" lIns="91440" tIns="45720" rIns="91440" bIns="45720" anchor="ctr"/>
          <a:lstStyle/>
          <a:p>
            <a:pPr eaLnBrk="1" hangingPunct="1"/>
            <a:r>
              <a:rPr lang="zh-CN" altLang="en-US"/>
              <a:t>第三段</a:t>
            </a:r>
          </a:p>
        </p:txBody>
      </p:sp>
      <p:sp>
        <p:nvSpPr>
          <p:cNvPr id="17411" name="内容占位符 2"/>
          <p:cNvSpPr>
            <a:spLocks noGrp="1"/>
          </p:cNvSpPr>
          <p:nvPr>
            <p:ph idx="1"/>
          </p:nvPr>
        </p:nvSpPr>
        <p:spPr/>
        <p:txBody>
          <a:bodyPr vert="horz" wrap="square" lIns="91440" tIns="45720" rIns="91440" bIns="45720" anchor="t"/>
          <a:lstStyle/>
          <a:p>
            <a:pPr eaLnBrk="1" hangingPunct="1"/>
            <a:r>
              <a:rPr lang="zh-CN" altLang="zh-CN" b="1"/>
              <a:t>悦亲戚之情话，乐琴书以消忧。农人告余以春及，将有事于西畴。</a:t>
            </a:r>
          </a:p>
          <a:p>
            <a:pPr eaLnBrk="1" hangingPunct="1"/>
            <a:r>
              <a:rPr lang="zh-CN" altLang="zh-CN" b="1"/>
              <a:t>或命巾车，或棹孤舟。既窈窕以寻壑，亦崎岖而经丘。木欣欣以向荣，泉涓涓而始流。</a:t>
            </a:r>
          </a:p>
        </p:txBody>
      </p:sp>
      <p:sp>
        <p:nvSpPr>
          <p:cNvPr id="4" name="TextBox 3"/>
          <p:cNvSpPr txBox="1"/>
          <p:nvPr/>
        </p:nvSpPr>
        <p:spPr>
          <a:xfrm>
            <a:off x="5148262" y="2135505"/>
            <a:ext cx="3384550" cy="518160"/>
          </a:xfrm>
          <a:prstGeom prst="rect">
            <a:avLst/>
          </a:prstGeom>
          <a:noFill/>
          <a:ln w="9525">
            <a:noFill/>
          </a:ln>
        </p:spPr>
        <p:txBody>
          <a:bodyPr>
            <a:spAutoFit/>
          </a:bodyPr>
          <a:lstStyle/>
          <a:p>
            <a:r>
              <a:rPr lang="zh-CN" altLang="en-US" sz="2800">
                <a:solidFill>
                  <a:srgbClr val="FF0000"/>
                </a:solidFill>
                <a:latin typeface="华文新魏" panose="02010800040101010101" pitchFamily="2" charset="-122"/>
                <a:ea typeface="华文新魏" panose="02010800040101010101" pitchFamily="2" charset="-122"/>
              </a:rPr>
              <a:t>人情往来，温暖真实</a:t>
            </a:r>
          </a:p>
        </p:txBody>
      </p:sp>
      <p:sp>
        <p:nvSpPr>
          <p:cNvPr id="5" name="TextBox 4"/>
          <p:cNvSpPr txBox="1"/>
          <p:nvPr/>
        </p:nvSpPr>
        <p:spPr>
          <a:xfrm>
            <a:off x="4716462" y="3946842"/>
            <a:ext cx="4248150" cy="518160"/>
          </a:xfrm>
          <a:prstGeom prst="rect">
            <a:avLst/>
          </a:prstGeom>
          <a:noFill/>
          <a:ln w="9525">
            <a:noFill/>
          </a:ln>
        </p:spPr>
        <p:txBody>
          <a:bodyPr>
            <a:spAutoFit/>
          </a:bodyPr>
          <a:lstStyle/>
          <a:p>
            <a:r>
              <a:rPr lang="zh-CN" altLang="en-US" sz="2800">
                <a:solidFill>
                  <a:srgbClr val="FF0000"/>
                </a:solidFill>
                <a:latin typeface="华文新魏" panose="02010800040101010101" pitchFamily="2" charset="-122"/>
                <a:ea typeface="华文新魏" panose="02010800040101010101" pitchFamily="2" charset="-122"/>
              </a:rPr>
              <a:t>游山玩水，自然大美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vert="horz" wrap="square" lIns="91440" tIns="45720" rIns="91440" bIns="45720" anchor="ctr"/>
          <a:lstStyle/>
          <a:p>
            <a:pPr eaLnBrk="1" hangingPunct="1"/>
            <a:r>
              <a:rPr lang="zh-CN" altLang="en-US"/>
              <a:t>总结：归隐之乐</a:t>
            </a:r>
          </a:p>
        </p:txBody>
      </p:sp>
      <p:sp>
        <p:nvSpPr>
          <p:cNvPr id="18435" name="内容占位符 2"/>
          <p:cNvSpPr>
            <a:spLocks noGrp="1"/>
          </p:cNvSpPr>
          <p:nvPr>
            <p:ph idx="1"/>
          </p:nvPr>
        </p:nvSpPr>
        <p:spPr/>
        <p:txBody>
          <a:bodyPr vert="horz" wrap="square" lIns="91440" tIns="45720" rIns="91440" bIns="45720" anchor="t"/>
          <a:lstStyle/>
          <a:p>
            <a:pPr eaLnBrk="1" hangingPunct="1"/>
            <a:r>
              <a:rPr lang="zh-CN" altLang="zh-CN"/>
              <a:t>（1）稚子绕膝，天伦之乐</a:t>
            </a:r>
          </a:p>
          <a:p>
            <a:pPr eaLnBrk="1" hangingPunct="1"/>
            <a:r>
              <a:rPr lang="zh-CN" altLang="zh-CN"/>
              <a:t>（2）隐居生活，清静惬意</a:t>
            </a:r>
          </a:p>
          <a:p>
            <a:pPr eaLnBrk="1" hangingPunct="1"/>
            <a:r>
              <a:rPr lang="zh-CN" altLang="zh-CN"/>
              <a:t>（3）亲近自然，领略大美 </a:t>
            </a:r>
          </a:p>
          <a:p>
            <a:pPr eaLnBrk="1" hangingPunct="1"/>
            <a:r>
              <a:rPr lang="zh-CN" altLang="zh-CN"/>
              <a:t>（4）人情往来，温暖真实</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vert="horz" wrap="square" lIns="91440" tIns="45720" rIns="91440" bIns="45720" anchor="ctr"/>
          <a:lstStyle/>
          <a:p>
            <a:pPr eaLnBrk="1" hangingPunct="1"/>
            <a:r>
              <a:rPr lang="zh-CN" altLang="zh-CN" b="1"/>
              <a:t>不赞成：反问句特别多</a:t>
            </a:r>
          </a:p>
        </p:txBody>
      </p:sp>
      <p:sp>
        <p:nvSpPr>
          <p:cNvPr id="3" name="内容占位符 2"/>
          <p:cNvSpPr>
            <a:spLocks noGrp="1"/>
          </p:cNvSpPr>
          <p:nvPr>
            <p:ph idx="1"/>
          </p:nvPr>
        </p:nvSpPr>
        <p:spPr/>
        <p:txBody>
          <a:bodyPr vert="horz" wrap="square" lIns="91440" tIns="45720" rIns="91440" bIns="45720" anchor="t"/>
          <a:lstStyle/>
          <a:p>
            <a:pPr eaLnBrk="1" hangingPunct="1"/>
            <a:r>
              <a:rPr lang="zh-CN" altLang="zh-CN" b="1"/>
              <a:t>归去来兮，田园将芜胡不归？既自以心为形役，奚惆怅而独悲？</a:t>
            </a:r>
          </a:p>
          <a:p>
            <a:pPr eaLnBrk="1" hangingPunct="1"/>
            <a:r>
              <a:rPr lang="zh-CN" altLang="zh-CN" b="1"/>
              <a:t>归去来兮，请息交以绝游。世与我而相违，复驾言兮焉求？</a:t>
            </a:r>
          </a:p>
          <a:p>
            <a:pPr eaLnBrk="1" hangingPunct="1"/>
            <a:r>
              <a:rPr lang="zh-CN" altLang="zh-CN" b="1"/>
              <a:t>已矣乎！寓形宇内复几时？曷不委心任去留？胡为乎遑遑欲何之？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vert="horz" wrap="square" lIns="91440" tIns="45720" rIns="91440" bIns="45720" anchor="ctr"/>
          <a:lstStyle/>
          <a:p>
            <a:pPr eaLnBrk="1" hangingPunct="1"/>
            <a:endParaRPr lang="zh-CN" altLang="en-US"/>
          </a:p>
        </p:txBody>
      </p:sp>
      <p:sp>
        <p:nvSpPr>
          <p:cNvPr id="3" name="内容占位符 2"/>
          <p:cNvSpPr>
            <a:spLocks noGrp="1"/>
          </p:cNvSpPr>
          <p:nvPr>
            <p:ph idx="1"/>
          </p:nvPr>
        </p:nvSpPr>
        <p:spPr/>
        <p:txBody>
          <a:bodyPr vert="horz" wrap="square" lIns="91440" tIns="45720" rIns="91440" bIns="45720" anchor="t"/>
          <a:lstStyle/>
          <a:p>
            <a:pPr eaLnBrk="1" hangingPunct="1"/>
            <a:r>
              <a:rPr lang="zh-CN" altLang="zh-CN" b="1"/>
              <a:t>归去来兮，田园将芜胡不归？</a:t>
            </a:r>
          </a:p>
          <a:p>
            <a:pPr eaLnBrk="1" hangingPunct="1"/>
            <a:r>
              <a:rPr lang="zh-CN" altLang="zh-CN" b="1"/>
              <a:t>回去吧！那片园地快要荒芜了，为什么不回去呢？</a:t>
            </a:r>
          </a:p>
          <a:p>
            <a:pPr eaLnBrk="1" hangingPunct="1"/>
            <a:r>
              <a:rPr lang="zh-CN" altLang="zh-CN" b="1"/>
              <a:t>这句话读的时候有没有觉得很奇怪？有没有读出几层意思？</a:t>
            </a:r>
          </a:p>
          <a:p>
            <a:pPr eaLnBrk="1" hangingPunct="1"/>
            <a:r>
              <a:rPr lang="zh-CN" altLang="zh-CN" b="1"/>
              <a:t>自己问（劝）自己说，为什么不回去呢？他对回去归隐田园这件事，是有所犹疑的。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4000" b="1" i="0" u="none" strike="noStrike" kern="0" cap="none" spc="0" normalizeH="0" baseline="0" noProof="0" smtClean="0">
                <a:ln>
                  <a:noFill/>
                </a:ln>
                <a:solidFill>
                  <a:schemeClr val="tx1"/>
                </a:solidFill>
                <a:effectLst/>
                <a:uLnTx/>
                <a:uFillTx/>
                <a:latin typeface="+mn-lt"/>
                <a:ea typeface="+mn-ea"/>
                <a:cs typeface="+mn-cs"/>
              </a:rPr>
              <a:t>既自以心为形役，奚惆怅而独悲？</a:t>
            </a:r>
          </a:p>
        </p:txBody>
      </p:sp>
      <p:sp>
        <p:nvSpPr>
          <p:cNvPr id="3" name="内容占位符 2"/>
          <p:cNvSpPr>
            <a:spLocks noGrp="1"/>
          </p:cNvSpPr>
          <p:nvPr>
            <p:ph idx="1"/>
          </p:nvPr>
        </p:nvSpPr>
        <p:spPr/>
        <p:txBody>
          <a:bodyPr vert="horz" wrap="square" lIns="91440" tIns="45720" rIns="91440" bIns="45720" anchor="t"/>
          <a:lstStyle/>
          <a:p>
            <a:pPr eaLnBrk="1" hangingPunct="1"/>
            <a:r>
              <a:rPr lang="zh-CN" altLang="zh-CN"/>
              <a:t>“心为形役”“口腹自役”：为了填饱嘴巴和肚子，做了很多自己心里不愿意做的事。</a:t>
            </a:r>
          </a:p>
          <a:p>
            <a:pPr eaLnBrk="1" hangingPunct="1"/>
            <a:r>
              <a:rPr lang="zh-CN" altLang="zh-CN"/>
              <a:t>Q：“既……奚……”，既然……为什么……，既然自己都知道了过去的自己是心为形役，（这是不对的），为什么还惆怅而独悲呢？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vert="horz" wrap="square" lIns="91440" tIns="45720" rIns="91440" bIns="45720" anchor="ctr"/>
          <a:lstStyle/>
          <a:p>
            <a:pPr eaLnBrk="1" hangingPunct="1"/>
            <a:endParaRPr lang="zh-CN" altLang="en-US"/>
          </a:p>
        </p:txBody>
      </p:sp>
      <p:sp>
        <p:nvSpPr>
          <p:cNvPr id="3" name="内容占位符 2"/>
          <p:cNvSpPr>
            <a:spLocks noGrp="1"/>
          </p:cNvSpPr>
          <p:nvPr>
            <p:ph idx="1"/>
          </p:nvPr>
        </p:nvSpPr>
        <p:spPr/>
        <p:txBody>
          <a:bodyPr vert="horz" wrap="square" lIns="91440" tIns="45720" rIns="91440" bIns="45720" anchor="t"/>
          <a:lstStyle/>
          <a:p>
            <a:pPr eaLnBrk="1" hangingPunct="1"/>
            <a:r>
              <a:rPr lang="zh-CN" altLang="zh-CN" b="1"/>
              <a:t>归去来兮，请息交以绝游。世与我而相违，复驾言兮焉求？</a:t>
            </a:r>
          </a:p>
          <a:p>
            <a:pPr eaLnBrk="1" hangingPunct="1"/>
            <a:r>
              <a:rPr lang="zh-CN" altLang="zh-CN" b="1"/>
              <a:t>回去吧，请让我断绝交游。世道同我不合，我还驾着车要去寻找什么呢？</a:t>
            </a:r>
          </a:p>
          <a:p>
            <a:pPr eaLnBrk="1" hangingPunct="1"/>
            <a:r>
              <a:rPr lang="zh-CN" altLang="zh-CN" b="1"/>
              <a:t>你读出了几层意思？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4150" y="219075"/>
            <a:ext cx="8801735" cy="6323965"/>
          </a:xfrm>
        </p:spPr>
        <p:txBody>
          <a:bodyPr>
            <a:noAutofit/>
          </a:bodyPr>
          <a:lstStyle/>
          <a:p>
            <a:pPr marL="0" indent="0">
              <a:buNone/>
            </a:pPr>
            <a:r>
              <a:rPr lang="zh-CN" altLang="en-US" sz="3600"/>
              <a:t>长沮、桀溺耦而耕，孔子过之，使子路问津焉。长沮曰：“夫执舆者为谁?”子路曰：“为孔丘。”曰：“是鲁孔丘与?”曰：“是也。”曰：“是知津矣。”问于桀溺。桀溺曰：“子为谁?”曰：“为仲由。”曰：“是鲁孔丘之徒与?”对曰：“然。”曰：“滔滔者，天下皆是也，而谁以易之?且而与其从辟人之士也，岂若从辟世之士哉?”耰而不耕。子路行以告。夫子愧然曰：“乌兽不可与同群，吾非斯人之徒与而谁与?天下有道，丘不与易也。”——《论语》</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2920" y="1489710"/>
            <a:ext cx="8138160" cy="3194050"/>
          </a:xfrm>
        </p:spPr>
        <p:txBody>
          <a:bodyPr>
            <a:noAutofit/>
          </a:bodyPr>
          <a:lstStyle/>
          <a:p>
            <a:pPr algn="l"/>
            <a:r>
              <a:rPr lang="en-US" altLang="zh-CN" sz="4800"/>
              <a:t>      于官曰“归去”，于家曰“归来”，故曰：“归去来”。</a:t>
            </a:r>
            <a:br>
              <a:rPr lang="en-US" altLang="zh-CN" sz="4800"/>
            </a:br>
            <a:r>
              <a:rPr lang="en-US" altLang="zh-CN" sz="4800"/>
              <a:t>                            ——清·毛庆蕃</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98900" y="830580"/>
            <a:ext cx="4862830" cy="5895340"/>
          </a:xfrm>
        </p:spPr>
        <p:txBody>
          <a:bodyPr>
            <a:normAutofit lnSpcReduction="10000"/>
          </a:bodyPr>
          <a:lstStyle/>
          <a:p>
            <a:r>
              <a:rPr lang="zh-CN" altLang="en-US"/>
              <a:t>29岁时，陶渊明进入官场，当了江州祭酒，但不久便不堪吏职自解归家闲居。以后又先后几次出任小官，不仅无由施展济世抱负，而且于“志意多所耻”。最后一次为官是当彭泽令，在官八十余日，因不堪官场黑暗，“不能为五斗米折腰向乡里小人”辞官归田。</a:t>
            </a:r>
          </a:p>
        </p:txBody>
      </p:sp>
      <p:pic>
        <p:nvPicPr>
          <p:cNvPr id="4" name="图片 3"/>
          <p:cNvPicPr>
            <a:picLocks noChangeAspect="1"/>
          </p:cNvPicPr>
          <p:nvPr/>
        </p:nvPicPr>
        <p:blipFill>
          <a:blip r:embed="rId2"/>
          <a:srcRect r="590" b="7496"/>
          <a:stretch>
            <a:fillRect/>
          </a:stretch>
        </p:blipFill>
        <p:spPr>
          <a:xfrm>
            <a:off x="265430" y="1179830"/>
            <a:ext cx="3776980" cy="3863340"/>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vert="horz" wrap="square" lIns="91440" tIns="45720" rIns="91440" bIns="45720" anchor="ctr"/>
          <a:lstStyle/>
          <a:p>
            <a:pPr eaLnBrk="1" hangingPunct="1"/>
            <a:endParaRPr lang="zh-CN" altLang="en-US"/>
          </a:p>
        </p:txBody>
      </p:sp>
      <p:sp>
        <p:nvSpPr>
          <p:cNvPr id="3" name="内容占位符 2"/>
          <p:cNvSpPr>
            <a:spLocks noGrp="1"/>
          </p:cNvSpPr>
          <p:nvPr>
            <p:ph idx="1"/>
          </p:nvPr>
        </p:nvSpPr>
        <p:spPr/>
        <p:txBody>
          <a:bodyPr vert="horz" wrap="square" lIns="91440" tIns="45720" rIns="91440" bIns="45720" anchor="t"/>
          <a:lstStyle/>
          <a:p>
            <a:pPr eaLnBrk="1" hangingPunct="1"/>
            <a:r>
              <a:rPr lang="zh-CN" altLang="zh-CN" b="1"/>
              <a:t>已矣乎！寓形宇内复几时？曷不委心任去留？胡为乎遑遑欲何之？</a:t>
            </a:r>
          </a:p>
          <a:p>
            <a:pPr eaLnBrk="1" hangingPunct="1"/>
            <a:r>
              <a:rPr lang="zh-CN" altLang="zh-CN" b="1"/>
              <a:t>算了吧！我寄身于天地之间还能有多少时候，为什么不随心所欲，听凭自然地生死呢？为什么还心神不定啊，我到底想要到哪里去呢？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wrap="square" lIns="91440" tIns="45720" rIns="91440" bIns="45720" numCol="1" anchor="ctr" anchorCtr="0" compatLnSpc="1">
            <a:normAutofit fontScale="90000"/>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3800" b="1" i="0" u="none" strike="noStrike" kern="0" cap="none" spc="0" normalizeH="0" baseline="0" noProof="0" smtClean="0">
                <a:ln>
                  <a:noFill/>
                </a:ln>
                <a:solidFill>
                  <a:schemeClr val="tx1"/>
                </a:solidFill>
                <a:effectLst/>
                <a:uLnTx/>
                <a:uFillTx/>
                <a:latin typeface="+mn-lt"/>
                <a:ea typeface="+mn-ea"/>
                <a:cs typeface="+mn-cs"/>
              </a:rPr>
              <a:t>总结：从这些反问句看，陶渊明是一种怎样的心情？</a:t>
            </a:r>
          </a:p>
        </p:txBody>
      </p:sp>
      <p:sp>
        <p:nvSpPr>
          <p:cNvPr id="3" name="内容占位符 2"/>
          <p:cNvSpPr>
            <a:spLocks noGrp="1"/>
          </p:cNvSpPr>
          <p:nvPr>
            <p:ph idx="1"/>
          </p:nvPr>
        </p:nvSpPr>
        <p:spPr/>
        <p:txBody>
          <a:bodyPr vert="horz" wrap="square" lIns="91440" tIns="45720" rIns="91440" bIns="45720" anchor="t"/>
          <a:lstStyle/>
          <a:p>
            <a:pPr eaLnBrk="1" hangingPunct="1"/>
            <a:r>
              <a:rPr lang="zh-CN" altLang="zh-CN" sz="2800" b="1"/>
              <a:t>归去来兮，田园将芜胡不归？既自以心为形役，奚惆怅而独悲？</a:t>
            </a:r>
          </a:p>
          <a:p>
            <a:pPr eaLnBrk="1" hangingPunct="1"/>
            <a:r>
              <a:rPr lang="zh-CN" altLang="zh-CN" sz="2800" b="1"/>
              <a:t>归去来兮，请息交以绝游。世与我而相违，复驾言兮焉求？</a:t>
            </a:r>
          </a:p>
          <a:p>
            <a:pPr eaLnBrk="1" hangingPunct="1"/>
            <a:r>
              <a:rPr lang="zh-CN" altLang="zh-CN" sz="2800" b="1"/>
              <a:t>已矣乎！寓形宇内复几时？曷不委心任去留？胡为乎遑遑欲何之？</a:t>
            </a:r>
          </a:p>
          <a:p>
            <a:pPr eaLnBrk="1" hangingPunct="1"/>
            <a:endParaRPr lang="zh-CN" altLang="zh-CN" sz="2800" b="1"/>
          </a:p>
          <a:p>
            <a:pPr eaLnBrk="1" hangingPunct="1"/>
            <a:r>
              <a:rPr lang="zh-CN" altLang="zh-CN" sz="2800" b="1"/>
              <a:t>犹疑、惆怅、独悲、迷惘、遑遑</a:t>
            </a:r>
          </a:p>
          <a:p>
            <a:pPr eaLnBrk="1" hangingPunct="1"/>
            <a:r>
              <a:rPr lang="zh-CN" altLang="zh-CN" sz="2800" b="1"/>
              <a:t>         ——&gt;尽力开解自己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vert="horz" wrap="square" lIns="91440" tIns="45720" rIns="91440" bIns="45720" anchor="ctr">
            <a:normAutofit fontScale="90000"/>
          </a:bodyPr>
          <a:lstStyle/>
          <a:p>
            <a:pPr eaLnBrk="1" hangingPunct="1"/>
            <a:r>
              <a:rPr lang="zh-CN" altLang="zh-CN" sz="4000">
                <a:latin typeface="华文新魏" panose="02010800040101010101" pitchFamily="2" charset="-122"/>
                <a:ea typeface="华文新魏" panose="02010800040101010101" pitchFamily="2" charset="-122"/>
              </a:rPr>
              <a:t>从头到尾，诗人想出了哪些方式来开解自己？</a:t>
            </a:r>
          </a:p>
        </p:txBody>
      </p:sp>
      <p:sp>
        <p:nvSpPr>
          <p:cNvPr id="3" name="内容占位符 2"/>
          <p:cNvSpPr>
            <a:spLocks noGrp="1"/>
          </p:cNvSpPr>
          <p:nvPr>
            <p:ph idx="1"/>
          </p:nvPr>
        </p:nvSpPr>
        <p:spPr>
          <a:xfrm>
            <a:off x="301625" y="2043113"/>
            <a:ext cx="8540750" cy="4194175"/>
          </a:xfrm>
        </p:spPr>
        <p:txBody>
          <a:bodyPr vert="horz" wrap="square" lIns="91440" tIns="45720" rIns="91440" bIns="45720" anchor="t"/>
          <a:lstStyle/>
          <a:p>
            <a:pPr eaLnBrk="1" hangingPunct="1"/>
            <a:r>
              <a:rPr lang="zh-CN" altLang="zh-CN" b="1"/>
              <a:t>悟以往之不谏，知来者之可追。实迷途其未远，觉今是而昨非。</a:t>
            </a:r>
          </a:p>
          <a:p>
            <a:pPr eaLnBrk="1" hangingPunct="1"/>
            <a:r>
              <a:rPr lang="zh-CN" altLang="zh-CN" b="1"/>
              <a:t>归隐之乐：自然美、人情暖……</a:t>
            </a:r>
          </a:p>
          <a:p>
            <a:pPr eaLnBrk="1" hangingPunct="1"/>
            <a:r>
              <a:rPr lang="zh-CN" altLang="zh-CN" b="1"/>
              <a:t>寓形宇内复几时？曷不委心任去留？</a:t>
            </a:r>
          </a:p>
          <a:p>
            <a:pPr eaLnBrk="1" hangingPunct="1"/>
            <a:r>
              <a:rPr lang="zh-CN" altLang="zh-CN" b="1"/>
              <a:t>聊乘化以归尽，乐夫天命复奚疑……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a:xfrm>
            <a:off x="456565" y="135255"/>
            <a:ext cx="8230235" cy="1282700"/>
          </a:xfrm>
        </p:spPr>
        <p:txBody>
          <a:bodyPr vert="horz" wrap="square" lIns="91440" tIns="45720" rIns="91440" bIns="45720" anchor="ctr"/>
          <a:lstStyle/>
          <a:p>
            <a:pPr eaLnBrk="1" hangingPunct="1"/>
            <a:r>
              <a:rPr lang="zh-CN" altLang="en-US" sz="3600">
                <a:latin typeface="华文新魏" panose="02010800040101010101" pitchFamily="2" charset="-122"/>
                <a:ea typeface="华文新魏" panose="02010800040101010101" pitchFamily="2" charset="-122"/>
              </a:rPr>
              <a:t>陶渊明想的这些理由成功说服自己了吗？</a:t>
            </a:r>
          </a:p>
        </p:txBody>
      </p:sp>
      <p:sp>
        <p:nvSpPr>
          <p:cNvPr id="3" name="内容占位符 2"/>
          <p:cNvSpPr>
            <a:spLocks noGrp="1"/>
          </p:cNvSpPr>
          <p:nvPr>
            <p:ph idx="1"/>
          </p:nvPr>
        </p:nvSpPr>
        <p:spPr>
          <a:xfrm>
            <a:off x="456565" y="1333500"/>
            <a:ext cx="8230235" cy="4792980"/>
          </a:xfrm>
        </p:spPr>
        <p:txBody>
          <a:bodyPr vert="horz" wrap="square" lIns="91440" tIns="45720" rIns="91440" bIns="45720" numCol="1" anchor="t" anchorCtr="0" compatLnSpc="1">
            <a:normAutofit fontScale="92500"/>
          </a:bodyPr>
          <a:lstStyle/>
          <a:p>
            <a:pPr marL="342900" marR="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accent6">
                    <a:lumMod val="75000"/>
                  </a:schemeClr>
                </a:solidFill>
                <a:effectLst/>
                <a:uLnTx/>
                <a:uFillTx/>
                <a:latin typeface="+mn-lt"/>
                <a:ea typeface="+mn-ea"/>
                <a:cs typeface="+mn-cs"/>
              </a:rPr>
              <a:t>1、去做官仅仅是心为形役、口腹自役吗？</a:t>
            </a:r>
          </a:p>
          <a:p>
            <a:pPr marL="342900" marR="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accent6">
                    <a:lumMod val="75000"/>
                  </a:schemeClr>
                </a:solidFill>
                <a:effectLst/>
                <a:uLnTx/>
                <a:uFillTx/>
                <a:latin typeface="+mn-lt"/>
                <a:ea typeface="+mn-ea"/>
                <a:cs typeface="+mn-cs"/>
              </a:rPr>
              <a:t>《杂诗》：忆我少壮时，无乐自欣豫。猛志逸四海，骞翮[hé]思远翥[zhù ,放飞]。</a:t>
            </a:r>
          </a:p>
          <a:p>
            <a:pPr marL="342900" marR="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accent6">
                    <a:lumMod val="75000"/>
                  </a:schemeClr>
                </a:solidFill>
                <a:effectLst/>
                <a:uLnTx/>
                <a:uFillTx/>
                <a:latin typeface="+mn-lt"/>
                <a:ea typeface="+mn-ea"/>
                <a:cs typeface="+mn-cs"/>
              </a:rPr>
              <a:t>日月掷人去，有志不获骋。念此怀悲凄，终晓不能静。</a:t>
            </a:r>
          </a:p>
          <a:p>
            <a:pPr marL="342900" marR="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accent6">
                    <a:lumMod val="75000"/>
                  </a:schemeClr>
                </a:solidFill>
                <a:effectLst/>
                <a:uLnTx/>
                <a:uFillTx/>
                <a:latin typeface="+mn-lt"/>
                <a:ea typeface="+mn-ea"/>
                <a:cs typeface="+mn-cs"/>
              </a:rPr>
              <a:t>《读山海经》：</a:t>
            </a:r>
          </a:p>
          <a:p>
            <a:pPr marL="342900" marR="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accent6">
                    <a:lumMod val="75000"/>
                  </a:schemeClr>
                </a:solidFill>
                <a:effectLst/>
                <a:uLnTx/>
                <a:uFillTx/>
                <a:latin typeface="+mn-lt"/>
                <a:ea typeface="+mn-ea"/>
                <a:cs typeface="+mn-cs"/>
              </a:rPr>
              <a:t>精卫衔微木，将以填沧海。刑天舞干戚，猛志固常在。 </a:t>
            </a:r>
          </a:p>
          <a:p>
            <a:pPr marL="342900" marR="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a:pPr>
            <a:r>
              <a:rPr kumimoji="0" lang="en-US" altLang="zh-CN" sz="3200" b="0" i="0" u="none" strike="noStrike" kern="0" cap="none" spc="0" normalizeH="0" baseline="0" noProof="0" smtClean="0">
                <a:ln>
                  <a:noFill/>
                </a:ln>
                <a:solidFill>
                  <a:schemeClr val="accent6">
                    <a:lumMod val="75000"/>
                  </a:schemeClr>
                </a:solidFill>
                <a:effectLst/>
                <a:uLnTx/>
                <a:uFillTx/>
                <a:latin typeface="+mn-lt"/>
                <a:ea typeface="+mn-ea"/>
                <a:cs typeface="+mn-cs"/>
              </a:rPr>
              <a:t>同物既无虑，化去不复悔。徒设在昔心，良辰讵可待！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20" end="61"/>
                                            </p:txEl>
                                          </p:spTgt>
                                        </p:tgtEl>
                                        <p:attrNameLst>
                                          <p:attrName>style.visibility</p:attrName>
                                        </p:attrNameLst>
                                      </p:cBhvr>
                                      <p:to>
                                        <p:strVal val="visible"/>
                                      </p:to>
                                    </p:set>
                                    <p:anim calcmode="lin" valueType="num">
                                      <p:cBhvr additive="base">
                                        <p:cTn id="13" dur="500" fill="hold"/>
                                        <p:tgtEl>
                                          <p:spTgt spid="3">
                                            <p:txEl>
                                              <p:charRg st="20" end="6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charRg st="20" end="6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charRg st="2" end="2"/>
                                            </p:txEl>
                                          </p:spTgt>
                                        </p:tgtEl>
                                        <p:attrNameLst>
                                          <p:attrName>style.visibility</p:attrName>
                                        </p:attrNameLst>
                                      </p:cBhvr>
                                      <p:to>
                                        <p:strVal val="visible"/>
                                      </p:to>
                                    </p:set>
                                    <p:anim calcmode="lin" valueType="num">
                                      <p:cBhvr additive="base">
                                        <p:cTn id="19" dur="500" fill="hold"/>
                                        <p:tgtEl>
                                          <p:spTgt spid="3">
                                            <p:txEl>
                                              <p:char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charRg st="61" end="69"/>
                                            </p:txEl>
                                          </p:spTgt>
                                        </p:tgtEl>
                                        <p:attrNameLst>
                                          <p:attrName>style.visibility</p:attrName>
                                        </p:attrNameLst>
                                      </p:cBhvr>
                                      <p:to>
                                        <p:strVal val="visible"/>
                                      </p:to>
                                    </p:set>
                                    <p:anim calcmode="lin" valueType="num">
                                      <p:cBhvr additive="base">
                                        <p:cTn id="25" dur="500" fill="hold"/>
                                        <p:tgtEl>
                                          <p:spTgt spid="3">
                                            <p:txEl>
                                              <p:charRg st="61" end="6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charRg st="61" end="69"/>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charRg st="69" end="94"/>
                                            </p:txEl>
                                          </p:spTgt>
                                        </p:tgtEl>
                                        <p:attrNameLst>
                                          <p:attrName>style.visibility</p:attrName>
                                        </p:attrNameLst>
                                      </p:cBhvr>
                                      <p:to>
                                        <p:strVal val="visible"/>
                                      </p:to>
                                    </p:set>
                                    <p:anim calcmode="lin" valueType="num">
                                      <p:cBhvr additive="base">
                                        <p:cTn id="31" dur="500" fill="hold"/>
                                        <p:tgtEl>
                                          <p:spTgt spid="3">
                                            <p:txEl>
                                              <p:charRg st="69" end="9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charRg st="69" end="9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charRg st="4" end="4"/>
                                            </p:txEl>
                                          </p:spTgt>
                                        </p:tgtEl>
                                        <p:attrNameLst>
                                          <p:attrName>style.visibility</p:attrName>
                                        </p:attrNameLst>
                                      </p:cBhvr>
                                      <p:to>
                                        <p:strVal val="visible"/>
                                      </p:to>
                                    </p:set>
                                    <p:anim calcmode="lin" valueType="num">
                                      <p:cBhvr additive="base">
                                        <p:cTn id="37" dur="500" fill="hold"/>
                                        <p:tgtEl>
                                          <p:spTgt spid="3">
                                            <p:txEl>
                                              <p:char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char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charRg st="5" end="5"/>
                                            </p:txEl>
                                          </p:spTgt>
                                        </p:tgtEl>
                                        <p:attrNameLst>
                                          <p:attrName>style.visibility</p:attrName>
                                        </p:attrNameLst>
                                      </p:cBhvr>
                                      <p:to>
                                        <p:strVal val="visible"/>
                                      </p:to>
                                    </p:set>
                                    <p:anim calcmode="lin" valueType="num">
                                      <p:cBhvr additive="base">
                                        <p:cTn id="43" dur="500" fill="hold"/>
                                        <p:tgtEl>
                                          <p:spTgt spid="3">
                                            <p:txEl>
                                              <p:char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char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a:xfrm>
            <a:off x="250825" y="692150"/>
            <a:ext cx="8540750" cy="1565275"/>
          </a:xfrm>
        </p:spPr>
        <p:txBody>
          <a:bodyPr vert="horz" wrap="square" lIns="91440" tIns="45720" rIns="91440" bIns="45720" anchor="ctr"/>
          <a:lstStyle/>
          <a:p>
            <a:pPr eaLnBrk="1" hangingPunct="1"/>
            <a:r>
              <a:rPr lang="en-US" altLang="zh-CN" sz="3700"/>
              <a:t>2、陶渊明向自然寻求慰藉的结果怎样？</a:t>
            </a:r>
            <a:br>
              <a:rPr lang="en-US" altLang="zh-CN" sz="3700"/>
            </a:br>
            <a:endParaRPr lang="en-US" altLang="zh-CN" sz="3700"/>
          </a:p>
        </p:txBody>
      </p:sp>
      <p:sp>
        <p:nvSpPr>
          <p:cNvPr id="3" name="内容占位符 2"/>
          <p:cNvSpPr>
            <a:spLocks noGrp="1"/>
          </p:cNvSpPr>
          <p:nvPr>
            <p:ph idx="1"/>
          </p:nvPr>
        </p:nvSpPr>
        <p:spPr/>
        <p:txBody>
          <a:bodyPr vert="horz" wrap="square" lIns="91440" tIns="45720" rIns="91440" bIns="45720" anchor="t"/>
          <a:lstStyle/>
          <a:p>
            <a:pPr eaLnBrk="1" hangingPunct="1"/>
            <a:r>
              <a:rPr lang="zh-CN" altLang="zh-CN"/>
              <a:t>——景翳翳以将入，抚孤松而盘桓。</a:t>
            </a:r>
          </a:p>
          <a:p>
            <a:pPr eaLnBrk="1" hangingPunct="1"/>
            <a:r>
              <a:rPr lang="zh-CN" altLang="zh-CN"/>
              <a:t>太阳都快下山了，天地即将变成一片昏暗，诗人还手抚孤松，徘徊忘归。为什么？</a:t>
            </a:r>
          </a:p>
          <a:p>
            <a:pPr eaLnBrk="1" hangingPunct="1"/>
            <a:r>
              <a:rPr lang="zh-CN" altLang="zh-CN"/>
              <a:t>——善万物之得时，感吾生之行休。</a:t>
            </a:r>
          </a:p>
          <a:p>
            <a:pPr eaLnBrk="1" hangingPunct="1"/>
            <a:r>
              <a:rPr lang="zh-CN" altLang="zh-CN"/>
              <a:t>当看见大自然万物都欣欣向荣时，他并不是沉浸而悟道，像庄子，像禅宗，而是感吾生之行休！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vert="horz" wrap="square" lIns="91440" tIns="45720" rIns="91440" bIns="45720" anchor="ctr"/>
          <a:lstStyle/>
          <a:p>
            <a:pPr eaLnBrk="1" hangingPunct="1"/>
            <a:r>
              <a:rPr lang="zh-CN" altLang="zh-CN"/>
              <a:t>现在你能不能回答文中的反问句？</a:t>
            </a:r>
          </a:p>
        </p:txBody>
      </p:sp>
      <p:sp>
        <p:nvSpPr>
          <p:cNvPr id="31747" name="内容占位符 2"/>
          <p:cNvSpPr>
            <a:spLocks noGrp="1"/>
          </p:cNvSpPr>
          <p:nvPr>
            <p:ph idx="1"/>
          </p:nvPr>
        </p:nvSpPr>
        <p:spPr/>
        <p:txBody>
          <a:bodyPr vert="horz" wrap="square" lIns="91440" tIns="45720" rIns="91440" bIns="45720" anchor="t"/>
          <a:lstStyle/>
          <a:p>
            <a:pPr eaLnBrk="1" hangingPunct="1"/>
            <a:r>
              <a:rPr lang="zh-CN" altLang="zh-CN" b="1"/>
              <a:t>归去来兮，田园将芜胡不归？既自以心为形役，奚惆怅而独悲？</a:t>
            </a:r>
          </a:p>
          <a:p>
            <a:pPr eaLnBrk="1" hangingPunct="1"/>
            <a:r>
              <a:rPr lang="zh-CN" altLang="zh-CN" b="1"/>
              <a:t>归去来兮，请息交以绝游。世与我而相违，复驾言兮焉求？</a:t>
            </a:r>
          </a:p>
          <a:p>
            <a:pPr eaLnBrk="1" hangingPunct="1"/>
            <a:r>
              <a:rPr lang="zh-CN" altLang="zh-CN" b="1"/>
              <a:t>已矣乎！寓形宇内复几时？曷不委心任去留？胡为乎遑遑欲何之？</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vert="horz" wrap="square" lIns="91440" tIns="45720" rIns="91440" bIns="45720" anchor="ctr">
            <a:normAutofit fontScale="90000"/>
          </a:bodyPr>
          <a:lstStyle/>
          <a:p>
            <a:pPr eaLnBrk="1" hangingPunct="1"/>
            <a:r>
              <a:rPr lang="zh-CN" altLang="en-US">
                <a:latin typeface="华文新魏" panose="02010800040101010101" pitchFamily="2" charset="-122"/>
                <a:ea typeface="华文新魏" panose="02010800040101010101" pitchFamily="2" charset="-122"/>
              </a:rPr>
              <a:t>归去来兮，田园将芜胡不归？</a:t>
            </a:r>
            <a:br>
              <a:rPr lang="zh-CN" altLang="en-US">
                <a:latin typeface="华文新魏" panose="02010800040101010101" pitchFamily="2" charset="-122"/>
                <a:ea typeface="华文新魏" panose="02010800040101010101" pitchFamily="2" charset="-122"/>
              </a:rPr>
            </a:br>
            <a:endParaRPr lang="zh-CN" altLang="en-US">
              <a:latin typeface="华文新魏" panose="02010800040101010101" pitchFamily="2" charset="-122"/>
              <a:ea typeface="华文新魏" panose="02010800040101010101" pitchFamily="2" charset="-122"/>
            </a:endParaRPr>
          </a:p>
        </p:txBody>
      </p:sp>
      <p:sp>
        <p:nvSpPr>
          <p:cNvPr id="3" name="内容占位符 2"/>
          <p:cNvSpPr>
            <a:spLocks noGrp="1"/>
          </p:cNvSpPr>
          <p:nvPr>
            <p:ph idx="1"/>
          </p:nvPr>
        </p:nvSpPr>
        <p:spPr>
          <a:xfrm>
            <a:off x="250825" y="1484313"/>
            <a:ext cx="8540750" cy="4194175"/>
          </a:xfrm>
        </p:spPr>
        <p:txBody>
          <a:bodyPr vert="horz" wrap="square" lIns="91440" tIns="45720" rIns="91440" bIns="45720" anchor="t">
            <a:normAutofit fontScale="92500" lnSpcReduction="10000"/>
          </a:bodyPr>
          <a:lstStyle/>
          <a:p>
            <a:pPr eaLnBrk="1" hangingPunct="1"/>
            <a:r>
              <a:rPr lang="zh-CN" altLang="en-US"/>
              <a:t>因为我的平生之志还没有实现，我仍然心有挂念。这是最后一次希望了，放弃了这次努力，就只能隐居而默默无闻一生了。</a:t>
            </a:r>
          </a:p>
          <a:p>
            <a:pPr eaLnBrk="1" hangingPunct="1"/>
            <a:endParaRPr lang="zh-CN" altLang="en-US"/>
          </a:p>
          <a:p>
            <a:pPr eaLnBrk="1" hangingPunct="1"/>
            <a:endParaRPr lang="zh-CN" altLang="en-US"/>
          </a:p>
          <a:p>
            <a:pPr eaLnBrk="1" hangingPunct="1"/>
            <a:r>
              <a:rPr lang="zh-CN" altLang="en-US"/>
              <a:t>志向不能实现，只能枯索终老田园，对于他这么看重生命实现的人，当然惆怅悲伤。然而旁边没有人能够理解，不仅不能理解他的辞官，更不能理解他辞官后的孤独苦闷。</a:t>
            </a:r>
          </a:p>
        </p:txBody>
      </p:sp>
      <p:sp>
        <p:nvSpPr>
          <p:cNvPr id="4" name="标题 1"/>
          <p:cNvSpPr txBox="1"/>
          <p:nvPr/>
        </p:nvSpPr>
        <p:spPr bwMode="auto">
          <a:xfrm>
            <a:off x="395288" y="3357563"/>
            <a:ext cx="8540750" cy="1143000"/>
          </a:xfrm>
          <a:prstGeom prst="rect">
            <a:avLst/>
          </a:prstGeom>
          <a:noFill/>
          <a:ln w="9525">
            <a:noFill/>
            <a:miter lim="800000"/>
          </a:ln>
          <a:effectLst/>
        </p:spPr>
        <p:txBody>
          <a:bodyPr vert="horz" wrap="square" lIns="91440" tIns="45720" rIns="91440" bIns="45720" numCol="1" anchor="ctr" anchorCtr="0" compatLnSpc="1"/>
          <a:lstStyle/>
          <a:p>
            <a:pPr marR="0" algn="ctr" defTabSz="914400">
              <a:buClrTx/>
              <a:buSzTx/>
              <a:buFontTx/>
              <a:buNone/>
              <a:defRPr/>
            </a:pPr>
            <a:r>
              <a:rPr kumimoji="0" lang="zh-CN" altLang="en-US" sz="4400" kern="0" cap="none" spc="0" normalizeH="0" baseline="0" noProof="0" smtClean="0">
                <a:solidFill>
                  <a:schemeClr val="tx2"/>
                </a:solidFill>
                <a:latin typeface="华文新魏" panose="02010800040101010101" pitchFamily="2" charset="-122"/>
                <a:ea typeface="华文新魏" panose="02010800040101010101" pitchFamily="2" charset="-122"/>
                <a:cs typeface="+mj-cs"/>
              </a:rPr>
              <a:t>既自以心为形役，奚惆怅而独悲？</a:t>
            </a:r>
            <a:br>
              <a:rPr kumimoji="0" lang="zh-CN" altLang="en-US" sz="4400" kern="0" cap="none" spc="0" normalizeH="0" baseline="0" noProof="0" smtClean="0">
                <a:solidFill>
                  <a:schemeClr val="tx2"/>
                </a:solidFill>
                <a:latin typeface="华文新魏" panose="02010800040101010101" pitchFamily="2" charset="-122"/>
                <a:ea typeface="华文新魏" panose="02010800040101010101" pitchFamily="2" charset="-122"/>
                <a:cs typeface="+mj-cs"/>
              </a:rPr>
            </a:br>
            <a:endParaRPr kumimoji="0" lang="zh-CN" altLang="en-US" sz="4400" kern="0" cap="none" spc="0" normalizeH="0" baseline="0" noProof="0" smtClean="0">
              <a:solidFill>
                <a:schemeClr val="tx2"/>
              </a:solidFill>
              <a:latin typeface="华文新魏" panose="02010800040101010101" pitchFamily="2" charset="-122"/>
              <a:ea typeface="华文新魏" panose="02010800040101010101" pitchFamily="2"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vert="horz" wrap="square" lIns="91440" tIns="45720" rIns="91440" bIns="45720" anchor="ctr"/>
          <a:lstStyle/>
          <a:p>
            <a:pPr eaLnBrk="1" hangingPunct="1"/>
            <a:r>
              <a:rPr lang="zh-CN" altLang="en-US">
                <a:latin typeface="华文新魏" panose="02010800040101010101" pitchFamily="2" charset="-122"/>
                <a:ea typeface="华文新魏" panose="02010800040101010101" pitchFamily="2" charset="-122"/>
              </a:rPr>
              <a:t>世与我而相违，复驾言兮焉求？</a:t>
            </a:r>
          </a:p>
        </p:txBody>
      </p:sp>
      <p:sp>
        <p:nvSpPr>
          <p:cNvPr id="3" name="内容占位符 2"/>
          <p:cNvSpPr>
            <a:spLocks noGrp="1"/>
          </p:cNvSpPr>
          <p:nvPr>
            <p:ph idx="1"/>
          </p:nvPr>
        </p:nvSpPr>
        <p:spPr/>
        <p:txBody>
          <a:bodyPr vert="horz" wrap="square" lIns="91440" tIns="45720" rIns="91440" bIns="45720" anchor="t"/>
          <a:lstStyle/>
          <a:p>
            <a:pPr eaLnBrk="1" hangingPunct="1"/>
            <a:r>
              <a:rPr lang="zh-CN" altLang="en-US"/>
              <a:t>还是想要找到人生的出路，找到知己，找到让生命美好而有意义的东西。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301625" y="1289050"/>
            <a:ext cx="8540750" cy="844550"/>
          </a:xfrm>
        </p:spPr>
        <p:txBody>
          <a:bodyPr vert="horz" wrap="square" lIns="91440" tIns="45720" rIns="91440" bIns="45720" anchor="ctr">
            <a:normAutofit fontScale="90000"/>
          </a:bodyPr>
          <a:lstStyle/>
          <a:p>
            <a:pPr eaLnBrk="1" hangingPunct="1"/>
            <a:r>
              <a:rPr lang="zh-CN" altLang="en-US">
                <a:latin typeface="华文新魏" panose="02010800040101010101" pitchFamily="2" charset="-122"/>
                <a:ea typeface="华文新魏" panose="02010800040101010101" pitchFamily="2" charset="-122"/>
              </a:rPr>
              <a:t>已矣乎！寓形宇内复几时？曷不委心任去留？胡为乎遑遑欲何之？</a:t>
            </a:r>
            <a:br>
              <a:rPr lang="zh-CN" altLang="en-US">
                <a:latin typeface="华文新魏" panose="02010800040101010101" pitchFamily="2" charset="-122"/>
                <a:ea typeface="华文新魏" panose="02010800040101010101" pitchFamily="2" charset="-122"/>
              </a:rPr>
            </a:br>
            <a:endParaRPr lang="zh-CN" altLang="en-US">
              <a:latin typeface="华文新魏" panose="02010800040101010101" pitchFamily="2" charset="-122"/>
              <a:ea typeface="华文新魏" panose="02010800040101010101" pitchFamily="2" charset="-122"/>
            </a:endParaRPr>
          </a:p>
        </p:txBody>
      </p:sp>
      <p:sp>
        <p:nvSpPr>
          <p:cNvPr id="3" name="内容占位符 2"/>
          <p:cNvSpPr>
            <a:spLocks noGrp="1"/>
          </p:cNvSpPr>
          <p:nvPr>
            <p:ph idx="1"/>
          </p:nvPr>
        </p:nvSpPr>
        <p:spPr>
          <a:xfrm>
            <a:off x="250825" y="2403475"/>
            <a:ext cx="8540750" cy="4194175"/>
          </a:xfrm>
        </p:spPr>
        <p:txBody>
          <a:bodyPr vert="horz" wrap="square" lIns="91440" tIns="45720" rIns="91440" bIns="45720" anchor="t"/>
          <a:lstStyle/>
          <a:p>
            <a:pPr eaLnBrk="1" hangingPunct="1"/>
            <a:r>
              <a:rPr lang="zh-CN" altLang="zh-CN"/>
              <a:t>痛苦至极，纠结至极！自我麻醉，非真达观。为什么不能听凭自然的生死？因为对自己生命的关切！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nvSpPr>
        <p:spPr>
          <a:xfrm>
            <a:off x="1217295" y="318135"/>
            <a:ext cx="6709410" cy="558165"/>
          </a:xfrm>
          <a:prstGeom prst="rect">
            <a:avLst/>
          </a:prstGeom>
          <a:noFill/>
          <a:ln w="9525">
            <a:noFill/>
          </a:ln>
        </p:spPr>
        <p:txBody>
          <a:bodyPr anchor="b"/>
          <a:lstStyle/>
          <a:p>
            <a:pPr algn="ctr"/>
            <a:r>
              <a:rPr lang="zh-CN" altLang="en-US" sz="4400">
                <a:solidFill>
                  <a:srgbClr val="811E03"/>
                </a:solidFill>
                <a:latin typeface="Times New Roman" panose="02020603050405020304" pitchFamily="18" charset="0"/>
                <a:ea typeface="华文新魏" panose="02010800040101010101" pitchFamily="2" charset="-122"/>
              </a:rPr>
              <a:t>文体介绍</a:t>
            </a:r>
          </a:p>
        </p:txBody>
      </p:sp>
      <p:sp>
        <p:nvSpPr>
          <p:cNvPr id="2" name="文本框 1"/>
          <p:cNvSpPr txBox="1"/>
          <p:nvPr/>
        </p:nvSpPr>
        <p:spPr>
          <a:xfrm>
            <a:off x="598805" y="1064895"/>
            <a:ext cx="7946390" cy="5029200"/>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noProof="0" dirty="0" smtClean="0">
                <a:ln>
                  <a:noFill/>
                </a:ln>
                <a:solidFill>
                  <a:srgbClr val="FF0000"/>
                </a:solidFill>
                <a:effectLst/>
                <a:uLnTx/>
                <a:uFillTx/>
                <a:latin typeface="隶书" panose="02010509060101010101" pitchFamily="49" charset="-122"/>
                <a:ea typeface="隶书" panose="02010509060101010101" pitchFamily="49" charset="-122"/>
                <a:sym typeface="+mn-ea"/>
              </a:rPr>
              <a:t>“辞”是一种古代文体。起源于战国时期的楚国，也称楚辞；又因屈原所作《离骚》是这种文体的代表，故又称“骚体”。到了汉代，常把辞赋并称，统称为辞赋。</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noProof="0" dirty="0" smtClean="0">
                <a:ln>
                  <a:noFill/>
                </a:ln>
                <a:solidFill>
                  <a:srgbClr val="FF0000"/>
                </a:solidFill>
                <a:effectLst/>
                <a:uLnTx/>
                <a:uFillTx/>
                <a:latin typeface="隶书" panose="02010509060101010101" pitchFamily="49" charset="-122"/>
                <a:ea typeface="隶书" panose="02010509060101010101" pitchFamily="49" charset="-122"/>
                <a:sym typeface="+mn-ea"/>
              </a:rPr>
              <a:t>    这是介于诗和散文之间的一种文体，富于抒情和浪漫气息，很像诗，但押韵和句式都较诗自由。“骚长于言幽怨之情”。</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a:xfrm>
            <a:off x="301625" y="30798"/>
            <a:ext cx="8540750" cy="1143000"/>
          </a:xfrm>
        </p:spPr>
        <p:txBody>
          <a:bodyPr vert="horz" wrap="square" lIns="91440" tIns="45720" rIns="91440" bIns="45720" anchor="ctr"/>
          <a:lstStyle/>
          <a:p>
            <a:pPr eaLnBrk="1" hangingPunct="1"/>
            <a:r>
              <a:rPr lang="zh-CN" altLang="en-US"/>
              <a:t>悲剧的根源</a:t>
            </a:r>
          </a:p>
        </p:txBody>
      </p:sp>
      <p:sp>
        <p:nvSpPr>
          <p:cNvPr id="3" name="内容占位符 2"/>
          <p:cNvSpPr>
            <a:spLocks noGrp="1"/>
          </p:cNvSpPr>
          <p:nvPr>
            <p:ph idx="1"/>
          </p:nvPr>
        </p:nvSpPr>
        <p:spPr>
          <a:xfrm>
            <a:off x="301625" y="1313815"/>
            <a:ext cx="8562975" cy="5257165"/>
          </a:xfrm>
        </p:spPr>
        <p:txBody>
          <a:bodyPr vert="horz" wrap="square" lIns="91440" tIns="45720" rIns="91440" bIns="45720" anchor="t">
            <a:normAutofit/>
          </a:bodyPr>
          <a:lstStyle/>
          <a:p>
            <a:pPr eaLnBrk="1" hangingPunct="1"/>
            <a:r>
              <a:rPr lang="zh-CN" altLang="en-US"/>
              <a:t>改变天下、大济苍生的生命志向不能实现</a:t>
            </a:r>
          </a:p>
          <a:p>
            <a:pPr eaLnBrk="1" hangingPunct="1"/>
            <a:r>
              <a:rPr lang="zh-CN" altLang="en-US"/>
              <a:t>亲故多劝余为长吏，脱然有怀 VS 求之靡途。</a:t>
            </a:r>
          </a:p>
          <a:p>
            <a:pPr eaLnBrk="1" hangingPunct="1"/>
            <a:r>
              <a:rPr lang="zh-CN" altLang="en-US"/>
              <a:t>东晋门阀制度：名门望族世代为官。“上品无寒门，下品无世族” 。</a:t>
            </a:r>
          </a:p>
          <a:p>
            <a:pPr eaLnBrk="1" hangingPunct="1"/>
            <a:r>
              <a:rPr lang="zh-CN" altLang="en-US"/>
              <a:t>世胄蹑高位，英俊沉下僚。</a:t>
            </a:r>
          </a:p>
          <a:p>
            <a:pPr eaLnBrk="1" hangingPunct="1"/>
            <a:r>
              <a:rPr lang="zh-CN" altLang="en-US"/>
              <a:t> 地势使之然，由来非一朝。</a:t>
            </a:r>
          </a:p>
          <a:p>
            <a:pPr eaLnBrk="1" hangingPunct="1"/>
            <a:r>
              <a:rPr lang="zh-CN" altLang="en-US"/>
              <a:t>——左思《咏史》</a:t>
            </a:r>
          </a:p>
          <a:p>
            <a:pPr eaLnBrk="1" hangingPunct="1"/>
            <a:r>
              <a:rPr lang="zh-CN" altLang="en-US"/>
              <a:t>诸侯以惠爱为德，家叔以余贫苦，遂见用于小邑。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charRg st="5" end="5"/>
                                            </p:txEl>
                                          </p:spTgt>
                                        </p:tgtEl>
                                        <p:attrNameLst>
                                          <p:attrName>style.visibility</p:attrName>
                                        </p:attrNameLst>
                                      </p:cBhvr>
                                      <p:to>
                                        <p:strVal val="visible"/>
                                      </p:to>
                                    </p:set>
                                    <p:anim calcmode="lin" valueType="num">
                                      <p:cBhvr additive="base">
                                        <p:cTn id="33" dur="500" fill="hold"/>
                                        <p:tgtEl>
                                          <p:spTgt spid="3">
                                            <p:txEl>
                                              <p:char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char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charRg st="101" end="124"/>
                                            </p:txEl>
                                          </p:spTgt>
                                        </p:tgtEl>
                                        <p:attrNameLst>
                                          <p:attrName>style.visibility</p:attrName>
                                        </p:attrNameLst>
                                      </p:cBhvr>
                                      <p:to>
                                        <p:strVal val="visible"/>
                                      </p:to>
                                    </p:set>
                                    <p:anim calcmode="lin" valueType="num">
                                      <p:cBhvr additive="base">
                                        <p:cTn id="39" dur="500" fill="hold"/>
                                        <p:tgtEl>
                                          <p:spTgt spid="3">
                                            <p:txEl>
                                              <p:charRg st="101" end="12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charRg st="101" end="12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sym typeface="+mn-ea"/>
              </a:rPr>
              <a:t>社会现实——于时风波未静</a:t>
            </a:r>
          </a:p>
        </p:txBody>
      </p:sp>
      <p:sp>
        <p:nvSpPr>
          <p:cNvPr id="3" name="内容占位符 2"/>
          <p:cNvSpPr>
            <a:spLocks noGrp="1"/>
          </p:cNvSpPr>
          <p:nvPr>
            <p:ph idx="1"/>
          </p:nvPr>
        </p:nvSpPr>
        <p:spPr/>
        <p:txBody>
          <a:bodyPr>
            <a:normAutofit/>
          </a:bodyPr>
          <a:lstStyle/>
          <a:p>
            <a:r>
              <a:rPr lang="zh-CN" altLang="en-US" sz="2400"/>
              <a:t>义熙元年1月19日——晋安帝被桓玄逐出建康赴寻阳。 </a:t>
            </a:r>
          </a:p>
          <a:p>
            <a:r>
              <a:rPr lang="zh-CN" altLang="en-US" sz="2400"/>
              <a:t>义熙元年3月24日——刘裕举兵攻桓玄，桓玄军队大败。    </a:t>
            </a:r>
            <a:br>
              <a:rPr lang="zh-CN" altLang="en-US" sz="2400"/>
            </a:br>
            <a:r>
              <a:rPr lang="zh-CN" altLang="en-US" sz="2400"/>
              <a:t>                                         桓玄挟安帝逃往江陵。 </a:t>
            </a:r>
          </a:p>
          <a:p>
            <a:r>
              <a:rPr lang="zh-CN" altLang="en-US" sz="2400"/>
              <a:t>义熙元年6月19日——晋安帝被恢复为皇帝。 </a:t>
            </a:r>
          </a:p>
          <a:p>
            <a:r>
              <a:rPr lang="zh-CN" altLang="en-US" sz="2400"/>
              <a:t>义熙元年6月26日——桓玄的将军桓振攻陷江陵，</a:t>
            </a:r>
            <a:br>
              <a:rPr lang="zh-CN" altLang="en-US" sz="2400"/>
            </a:br>
            <a:r>
              <a:rPr lang="zh-CN" altLang="en-US" sz="2400"/>
              <a:t>                                         晋安帝被俘。 </a:t>
            </a:r>
          </a:p>
          <a:p>
            <a:r>
              <a:rPr lang="zh-CN" altLang="en-US" sz="2400"/>
              <a:t>义熙二年3月2日——晋安帝再次被从叛军手中解放出来。 </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a:xfrm>
            <a:off x="423863" y="125413"/>
            <a:ext cx="8540750" cy="1143000"/>
          </a:xfrm>
        </p:spPr>
        <p:txBody>
          <a:bodyPr vert="horz" wrap="square" lIns="91440" tIns="45720" rIns="91440" bIns="45720" anchor="ctr"/>
          <a:lstStyle/>
          <a:p>
            <a:pPr eaLnBrk="1" hangingPunct="1"/>
            <a:r>
              <a:rPr lang="zh-CN" altLang="en-US">
                <a:latin typeface="华文新魏" panose="02010800040101010101" pitchFamily="2" charset="-122"/>
                <a:ea typeface="华文新魏" panose="02010800040101010101" pitchFamily="2" charset="-122"/>
              </a:rPr>
              <a:t>“因事顺心” 吗？</a:t>
            </a:r>
          </a:p>
        </p:txBody>
      </p:sp>
      <p:sp>
        <p:nvSpPr>
          <p:cNvPr id="3" name="内容占位符 2"/>
          <p:cNvSpPr>
            <a:spLocks noGrp="1"/>
          </p:cNvSpPr>
          <p:nvPr>
            <p:ph idx="1"/>
          </p:nvPr>
        </p:nvSpPr>
        <p:spPr>
          <a:xfrm>
            <a:off x="301625" y="1179513"/>
            <a:ext cx="8540750" cy="5678487"/>
          </a:xfrm>
        </p:spPr>
        <p:txBody>
          <a:bodyPr vert="horz" wrap="square" lIns="91440" tIns="45720" rIns="91440" bIns="45720" anchor="t"/>
          <a:lstStyle/>
          <a:p>
            <a:pPr eaLnBrk="1" hangingPunct="1"/>
            <a:r>
              <a:rPr lang="zh-CN" altLang="en-US">
                <a:latin typeface="Adobe 楷体 Std R" pitchFamily="18" charset="-122"/>
                <a:ea typeface="Adobe 楷体 Std R" pitchFamily="18" charset="-122"/>
              </a:rPr>
              <a:t>选择归隐，不过是两害相权取其轻。</a:t>
            </a:r>
          </a:p>
          <a:p>
            <a:pPr eaLnBrk="1" hangingPunct="1"/>
            <a:r>
              <a:rPr lang="zh-CN" altLang="en-US">
                <a:latin typeface="Adobe 楷体 Std R" pitchFamily="18" charset="-122"/>
                <a:ea typeface="Adobe 楷体 Std R" pitchFamily="18" charset="-122"/>
              </a:rPr>
              <a:t>学优则仕、修齐治平，这条路不仅确保了物质需求的满足，也确保了士人精神需求的实现。而选择归隐，不仅意味着放弃它所保证的物质供应，也切断了自我实现的途径。</a:t>
            </a:r>
          </a:p>
          <a:p>
            <a:pPr eaLnBrk="1" hangingPunct="1"/>
            <a:r>
              <a:rPr lang="zh-CN" altLang="en-US">
                <a:latin typeface="Adobe 楷体 Std R" pitchFamily="18" charset="-122"/>
                <a:ea typeface="Adobe 楷体 Std R" pitchFamily="18" charset="-122"/>
              </a:rPr>
              <a:t>陶渊明是孤身向前摸索着的，自然免不了彷徨，免不了迷茫。但他仍选择听从自己的内心。好在，实践证明，田园生活最终给了他这一方园地，给了他心灵的慰藉，给了他枯索中的安宁。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vert="horz" wrap="square" lIns="91440" tIns="45720" rIns="91440" bIns="45720" anchor="ctr"/>
          <a:lstStyle/>
          <a:p>
            <a:pPr eaLnBrk="1" hangingPunct="1"/>
            <a:r>
              <a:rPr lang="zh-CN" altLang="en-US"/>
              <a:t>饮酒（其四）</a:t>
            </a:r>
          </a:p>
        </p:txBody>
      </p:sp>
      <p:sp>
        <p:nvSpPr>
          <p:cNvPr id="37891" name="内容占位符 2"/>
          <p:cNvSpPr>
            <a:spLocks noGrp="1"/>
          </p:cNvSpPr>
          <p:nvPr>
            <p:ph idx="1"/>
          </p:nvPr>
        </p:nvSpPr>
        <p:spPr/>
        <p:txBody>
          <a:bodyPr vert="horz" wrap="square" lIns="91440" tIns="45720" rIns="91440" bIns="45720" anchor="t"/>
          <a:lstStyle/>
          <a:p>
            <a:pPr algn="ctr" eaLnBrk="1" hangingPunct="1"/>
            <a:r>
              <a:rPr lang="zh-CN" altLang="zh-CN"/>
              <a:t>栖栖失群鸟，日暮犹独飞。</a:t>
            </a:r>
          </a:p>
          <a:p>
            <a:pPr algn="ctr" eaLnBrk="1" hangingPunct="1"/>
            <a:r>
              <a:rPr lang="zh-CN" altLang="zh-CN"/>
              <a:t>徘徊无定止，夜夜声转悲。</a:t>
            </a:r>
          </a:p>
          <a:p>
            <a:pPr algn="ctr" eaLnBrk="1" hangingPunct="1"/>
            <a:r>
              <a:rPr lang="zh-CN" altLang="zh-CN"/>
              <a:t>厉响思清远，去来何依依。</a:t>
            </a:r>
          </a:p>
          <a:p>
            <a:pPr algn="ctr" eaLnBrk="1" hangingPunct="1"/>
            <a:r>
              <a:rPr lang="zh-CN" altLang="zh-CN"/>
              <a:t>因值孤生松，敛翮遥来归。</a:t>
            </a:r>
          </a:p>
          <a:p>
            <a:pPr algn="ctr" eaLnBrk="1" hangingPunct="1"/>
            <a:r>
              <a:rPr lang="zh-CN" altLang="zh-CN"/>
              <a:t>劲风无荣木，此荫独不衰。</a:t>
            </a:r>
          </a:p>
          <a:p>
            <a:pPr algn="ctr" eaLnBrk="1" hangingPunct="1"/>
            <a:r>
              <a:rPr lang="zh-CN" altLang="zh-CN"/>
              <a:t>托身已得所，千载不相违。</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a:xfrm>
            <a:off x="323850" y="404813"/>
            <a:ext cx="8540750" cy="1143000"/>
          </a:xfrm>
        </p:spPr>
        <p:txBody>
          <a:bodyPr vert="horz" wrap="square" lIns="91440" tIns="45720" rIns="91440" bIns="45720" anchor="ctr"/>
          <a:lstStyle/>
          <a:p>
            <a:pPr eaLnBrk="1" hangingPunct="1"/>
            <a:endParaRPr lang="zh-CN" altLang="en-US"/>
          </a:p>
        </p:txBody>
      </p:sp>
      <p:sp>
        <p:nvSpPr>
          <p:cNvPr id="38915" name="内容占位符 2"/>
          <p:cNvSpPr>
            <a:spLocks noGrp="1"/>
          </p:cNvSpPr>
          <p:nvPr>
            <p:ph idx="1"/>
          </p:nvPr>
        </p:nvSpPr>
        <p:spPr>
          <a:xfrm>
            <a:off x="323850" y="1250950"/>
            <a:ext cx="8540750" cy="5057775"/>
          </a:xfrm>
        </p:spPr>
        <p:txBody>
          <a:bodyPr vert="horz" wrap="square" lIns="91440" tIns="45720" rIns="91440" bIns="45720" anchor="t"/>
          <a:lstStyle/>
          <a:p>
            <a:pPr eaLnBrk="1" hangingPunct="1"/>
            <a:r>
              <a:rPr lang="zh-CN" altLang="en-US">
                <a:latin typeface="Adobe 楷体 Std R" pitchFamily="18" charset="-122"/>
                <a:ea typeface="Adobe 楷体 Std R" pitchFamily="18" charset="-122"/>
              </a:rPr>
              <a:t>陶渊明的伟大，在于他用实际行动展示了另一种人生的可能：内在的自我实现。他证明了即使在社会环境极其黑暗时，至少还可以保持自己的高洁。而只要不放弃自己，与建功立业毫无关系的平淡人生同样可以达到超凡入圣的思想境界。</a:t>
            </a:r>
          </a:p>
          <a:p>
            <a:pPr eaLnBrk="1" hangingPunct="1"/>
            <a:r>
              <a:rPr lang="zh-CN" altLang="en-US">
                <a:latin typeface="Adobe 楷体 Std R" pitchFamily="18" charset="-122"/>
                <a:ea typeface="Adobe 楷体 Std R" pitchFamily="18" charset="-122"/>
              </a:rPr>
              <a:t>后世的许多士大夫在仕途上失意的时候，或者厌倦了官场的时候，往往回归到陶渊明，从他身上领悟人生的价值，汲取精神的力量。</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选择有时候并不是很容易做的</a:t>
            </a:r>
          </a:p>
        </p:txBody>
      </p:sp>
      <p:sp>
        <p:nvSpPr>
          <p:cNvPr id="3" name="内容占位符 2"/>
          <p:cNvSpPr>
            <a:spLocks noGrp="1"/>
          </p:cNvSpPr>
          <p:nvPr>
            <p:ph idx="1"/>
          </p:nvPr>
        </p:nvSpPr>
        <p:spPr>
          <a:xfrm>
            <a:off x="457200" y="1548130"/>
            <a:ext cx="8229600" cy="4525963"/>
          </a:xfrm>
        </p:spPr>
        <p:txBody>
          <a:bodyPr>
            <a:normAutofit lnSpcReduction="10000"/>
          </a:bodyPr>
          <a:lstStyle/>
          <a:p>
            <a:pPr marL="0" indent="0">
              <a:buNone/>
            </a:pPr>
            <a:r>
              <a:rPr lang="zh-CN" altLang="en-US" sz="4000"/>
              <a:t>舍得舍得，有舍才有得。</a:t>
            </a:r>
          </a:p>
          <a:p>
            <a:pPr marL="0" indent="0">
              <a:buNone/>
            </a:pPr>
            <a:endParaRPr lang="zh-CN" altLang="en-US" sz="4000"/>
          </a:p>
          <a:p>
            <a:pPr marL="0" indent="0">
              <a:buNone/>
            </a:pPr>
            <a:r>
              <a:rPr lang="zh-CN" altLang="en-US" sz="4000"/>
              <a:t>“欲仕则仕，不以求之为嫌；欲隐则隐，不以去之为高。饥则扣门而乞食；饱则鸡黍以迎客。古今贤之,贵其真也。”</a:t>
            </a:r>
          </a:p>
          <a:p>
            <a:pPr marL="0" indent="0">
              <a:buNone/>
            </a:pPr>
            <a:r>
              <a:rPr lang="zh-CN" altLang="en-US" sz="4000"/>
              <a:t>                                           ——苏轼</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8970" y="1145540"/>
            <a:ext cx="7846060" cy="4311015"/>
          </a:xfrm>
        </p:spPr>
        <p:txBody>
          <a:bodyPr>
            <a:normAutofit fontScale="90000"/>
          </a:bodyPr>
          <a:lstStyle/>
          <a:p>
            <a:pPr algn="l"/>
            <a:r>
              <a:rPr lang="zh-CN" altLang="en-US" sz="4800">
                <a:latin typeface="+mn-ea"/>
                <a:ea typeface="+mn-ea"/>
                <a:cs typeface="+mn-ea"/>
              </a:rPr>
              <a:t>选择二、三段中你最喜欢的一句或两句进行情景还原（生动翻译）并说明理由。</a:t>
            </a:r>
            <a:br>
              <a:rPr lang="zh-CN" altLang="en-US" sz="4800">
                <a:latin typeface="+mn-ea"/>
                <a:ea typeface="+mn-ea"/>
                <a:cs typeface="+mn-ea"/>
              </a:rPr>
            </a:br>
            <a:r>
              <a:rPr lang="zh-CN" altLang="en-US" sz="4800">
                <a:latin typeface="+mn-ea"/>
                <a:ea typeface="+mn-ea"/>
                <a:cs typeface="+mn-ea"/>
              </a:rPr>
              <a:t/>
            </a:r>
            <a:br>
              <a:rPr lang="zh-CN" altLang="en-US" sz="4800">
                <a:latin typeface="+mn-ea"/>
                <a:ea typeface="+mn-ea"/>
                <a:cs typeface="+mn-ea"/>
              </a:rPr>
            </a:br>
            <a:r>
              <a:rPr lang="zh-CN" altLang="en-US" sz="4800">
                <a:latin typeface="+mn-ea"/>
                <a:ea typeface="+mn-ea"/>
                <a:cs typeface="+mn-ea"/>
              </a:rPr>
              <a:t>归家的小舟飘荡放流于江水之上，轻快且自由，(我)站在船头，远望前方，看着家的方向，任由轻风吹起我的衣襟。——衣袂飘飘，仙人之感</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0" y="609600"/>
            <a:ext cx="9144000" cy="1143000"/>
          </a:xfrm>
        </p:spPr>
        <p:txBody>
          <a:bodyPr vert="horz" wrap="square" lIns="91440" tIns="45720" rIns="91440" bIns="45720" anchor="ctr"/>
          <a:lstStyle/>
          <a:p>
            <a:pPr eaLnBrk="1" hangingPunct="1"/>
            <a:r>
              <a:rPr lang="zh-CN" altLang="zh-CN" sz="4000">
                <a:latin typeface="华文新魏" panose="02010800040101010101" pitchFamily="2" charset="-122"/>
                <a:ea typeface="华文新魏" panose="02010800040101010101" pitchFamily="2" charset="-122"/>
              </a:rPr>
              <a:t>看序言，陶渊明出仕有哪些原因？</a:t>
            </a:r>
          </a:p>
        </p:txBody>
      </p:sp>
      <p:sp>
        <p:nvSpPr>
          <p:cNvPr id="4" name="内容占位符 2"/>
          <p:cNvSpPr>
            <a:spLocks noGrp="1"/>
          </p:cNvSpPr>
          <p:nvPr>
            <p:ph idx="1"/>
          </p:nvPr>
        </p:nvSpPr>
        <p:spPr>
          <a:xfrm>
            <a:off x="395288" y="1827213"/>
            <a:ext cx="8540750" cy="4194175"/>
          </a:xfrm>
        </p:spPr>
        <p:txBody>
          <a:bodyPr vert="horz" wrap="square" lIns="91440" tIns="45720" rIns="91440" bIns="45720" anchor="t">
            <a:normAutofit fontScale="92500"/>
          </a:bodyPr>
          <a:lstStyle/>
          <a:p>
            <a:pPr eaLnBrk="1" hangingPunct="1"/>
            <a:r>
              <a:rPr lang="zh-CN" altLang="zh-CN" sz="2800" u="sng">
                <a:solidFill>
                  <a:srgbClr val="FF0000"/>
                </a:solidFill>
                <a:latin typeface="Adobe 楷体 Std R" pitchFamily="18" charset="-122"/>
                <a:ea typeface="Adobe 楷体 Std R" pitchFamily="18" charset="-122"/>
              </a:rPr>
              <a:t>余家贫，耕植不足以自给。幼稚盈室，瓶无储粟，生生所资，未见其术。亲故多劝余为长吏，脱然有怀，求之靡途。会有四方之事，诸侯以惠爱为德，家叔以余贫苦，遂见用于小邑。于时风波未静，心惮远役，彭泽去家百里，公田之利，足以为酒。故便求之。及少日，眷然有归欤之情。何则？质性自然，非矫厉所得。饥冻虽切，违己交病。尝从人事，皆口腹自役。于是怅然慷慨，深愧平生之志。犹望一稔，当敛裳宵逝。寻程氏妹丧于武昌，情在骏奔，自免去职。仲秋至冬，在官八十余日。因事顺心，命篇曰《归去来兮》。乙巳岁十一月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p:cNvSpPr>
          <p:nvPr>
            <p:ph idx="1"/>
          </p:nvPr>
        </p:nvSpPr>
        <p:spPr>
          <a:xfrm>
            <a:off x="395288" y="1484313"/>
            <a:ext cx="8540750" cy="4194175"/>
          </a:xfrm>
        </p:spPr>
        <p:txBody>
          <a:bodyPr vert="horz" wrap="square" lIns="91440" tIns="45720" rIns="91440" bIns="45720" anchor="t">
            <a:normAutofit fontScale="92500"/>
          </a:bodyPr>
          <a:lstStyle/>
          <a:p>
            <a:pPr eaLnBrk="1" hangingPunct="1"/>
            <a:r>
              <a:rPr lang="zh-CN" altLang="zh-CN" sz="2800">
                <a:latin typeface="Adobe 楷体 Std R" pitchFamily="18" charset="-122"/>
                <a:ea typeface="Adobe 楷体 Std R" pitchFamily="18" charset="-122"/>
              </a:rPr>
              <a:t>余家贫，耕植不足以自给。幼稚盈室，瓶无储粟，生生所资，未见其术。亲故多劝余为长吏，脱然有怀，求之靡途。会有四方之事，诸侯以惠爱为德，家叔以余贫苦，遂见用于小邑。于时风波未静，心惮远役，彭泽去家百里，公田之利，足以为酒。故便求之。及少日，眷然有归欤之情。何则？质性自然，非矫厉所得。饥冻虽切，违己交病。尝从人事，皆口腹自役。于是怅然慷慨，深愧平生之志。犹望一稔，当敛裳宵逝。寻程氏妹丧于武昌，情在骏奔，自免去职。仲秋至冬，在官八十余日。因事顺心，命篇曰《归去来兮》。乙巳岁十一月也。</a:t>
            </a:r>
          </a:p>
        </p:txBody>
      </p:sp>
      <p:sp>
        <p:nvSpPr>
          <p:cNvPr id="7171" name="标题 3"/>
          <p:cNvSpPr>
            <a:spLocks noGrp="1"/>
          </p:cNvSpPr>
          <p:nvPr>
            <p:ph type="title"/>
          </p:nvPr>
        </p:nvSpPr>
        <p:spPr/>
        <p:txBody>
          <a:bodyPr vert="horz" wrap="square" lIns="91440" tIns="45720" rIns="91440" bIns="45720" anchor="ctr"/>
          <a:lstStyle/>
          <a:p>
            <a:pPr eaLnBrk="1" hangingPunct="1"/>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2"/>
          <p:cNvSpPr>
            <a:spLocks noGrp="1"/>
          </p:cNvSpPr>
          <p:nvPr>
            <p:ph idx="1"/>
          </p:nvPr>
        </p:nvSpPr>
        <p:spPr>
          <a:xfrm>
            <a:off x="395288" y="1484313"/>
            <a:ext cx="8540750" cy="4194175"/>
          </a:xfrm>
        </p:spPr>
        <p:txBody>
          <a:bodyPr vert="horz" wrap="square" lIns="91440" tIns="45720" rIns="91440" bIns="45720" anchor="t">
            <a:normAutofit fontScale="92500"/>
          </a:bodyPr>
          <a:lstStyle/>
          <a:p>
            <a:pPr eaLnBrk="1" hangingPunct="1"/>
            <a:r>
              <a:rPr lang="zh-CN" altLang="zh-CN" sz="2800">
                <a:latin typeface="Adobe 楷体 Std R" pitchFamily="18" charset="-122"/>
                <a:ea typeface="Adobe 楷体 Std R" pitchFamily="18" charset="-122"/>
              </a:rPr>
              <a:t>余家贫，耕植不足以自给。幼稚盈室，瓶无储粟，生生所资，未见其术。亲故多劝余为长吏，脱然有怀，求之靡途。会有四方之事，诸侯以惠爱为德，家叔以余贫苦，遂见用于小邑。于时风波未静，心惮远役，彭泽去家百里，公田之利，足以为酒。故便求之。及少日，眷然有归欤之情。何则？质性自然，非矫厉所得。饥冻虽切，违己交病。尝从人事，皆口腹自役。于是怅然慷慨，深愧平生之志。犹望一稔，当敛裳宵逝。寻程氏妹丧于武昌，情在骏奔，自免去职。仲秋至冬，在官八十余日。因事顺心，命篇曰《归去来兮》。乙巳岁十一月也。</a:t>
            </a:r>
          </a:p>
        </p:txBody>
      </p:sp>
      <p:sp>
        <p:nvSpPr>
          <p:cNvPr id="8195" name="标题 3"/>
          <p:cNvSpPr>
            <a:spLocks noGrp="1"/>
          </p:cNvSpPr>
          <p:nvPr>
            <p:ph type="title"/>
          </p:nvPr>
        </p:nvSpPr>
        <p:spPr/>
        <p:txBody>
          <a:bodyPr vert="horz" wrap="square" lIns="91440" tIns="45720" rIns="91440" bIns="45720" anchor="ctr"/>
          <a:lstStyle/>
          <a:p>
            <a:pPr eaLnBrk="1" hangingPunct="1"/>
            <a:endParaRPr lang="zh-CN"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2"/>
          <p:cNvSpPr>
            <a:spLocks noGrp="1"/>
          </p:cNvSpPr>
          <p:nvPr>
            <p:ph idx="1"/>
          </p:nvPr>
        </p:nvSpPr>
        <p:spPr>
          <a:xfrm>
            <a:off x="395288" y="1484313"/>
            <a:ext cx="8540750" cy="4194175"/>
          </a:xfrm>
        </p:spPr>
        <p:txBody>
          <a:bodyPr vert="horz" wrap="square" lIns="91440" tIns="45720" rIns="91440" bIns="45720" anchor="t">
            <a:normAutofit fontScale="92500"/>
          </a:bodyPr>
          <a:lstStyle/>
          <a:p>
            <a:pPr eaLnBrk="1" hangingPunct="1"/>
            <a:r>
              <a:rPr lang="zh-CN" altLang="zh-CN" sz="2800">
                <a:latin typeface="Adobe 楷体 Std R" pitchFamily="18" charset="-122"/>
                <a:ea typeface="Adobe 楷体 Std R" pitchFamily="18" charset="-122"/>
              </a:rPr>
              <a:t>余家贫，耕植不足以自给。幼稚盈室，瓶无储粟，生生所资，未见其术。亲故多劝余为长吏，脱然有怀，求之靡途。会有四方之事，诸侯以惠爱为德，家叔以余贫苦，遂见用于小邑。于时风波未静，心惮远役，彭泽去家百里，公田之利，足以为酒。故便求之。及少日，眷然有归欤之情。何则？质性自然，非矫厉所得。饥冻虽切，违己交病。尝从人事，皆口腹自役。于是怅然慷慨，深愧平生之志。犹望一稔，当敛裳宵逝。寻程氏妹丧于武昌，情在骏奔，自免去职。仲秋至冬，在官八十余日。因事顺心，命篇曰《归去来兮》。乙巳岁十一月也。</a:t>
            </a:r>
          </a:p>
        </p:txBody>
      </p:sp>
      <p:sp>
        <p:nvSpPr>
          <p:cNvPr id="9219" name="标题 3"/>
          <p:cNvSpPr>
            <a:spLocks noGrp="1"/>
          </p:cNvSpPr>
          <p:nvPr>
            <p:ph type="title"/>
          </p:nvPr>
        </p:nvSpPr>
        <p:spPr/>
        <p:txBody>
          <a:bodyPr vert="horz" wrap="square" lIns="91440" tIns="45720" rIns="91440" bIns="45720" anchor="ctr"/>
          <a:lstStyle/>
          <a:p>
            <a:pPr eaLnBrk="1" hangingPunct="1"/>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2"/>
          <p:cNvSpPr>
            <a:spLocks noGrp="1"/>
          </p:cNvSpPr>
          <p:nvPr>
            <p:ph idx="1"/>
          </p:nvPr>
        </p:nvSpPr>
        <p:spPr/>
        <p:txBody>
          <a:bodyPr vert="horz" wrap="square" lIns="91440" tIns="45720" rIns="91440" bIns="45720" anchor="t">
            <a:normAutofit fontScale="97500"/>
          </a:bodyPr>
          <a:lstStyle/>
          <a:p>
            <a:pPr eaLnBrk="1" hangingPunct="1"/>
            <a:r>
              <a:rPr lang="zh-CN" altLang="zh-CN"/>
              <a:t>（1）幼稚盈室，瓶无储粟，生生所资，未见其术。    ——家贫：养家糊口</a:t>
            </a:r>
          </a:p>
          <a:p>
            <a:pPr eaLnBrk="1" hangingPunct="1"/>
            <a:r>
              <a:rPr lang="zh-CN" altLang="zh-CN"/>
              <a:t>（2）亲故多劝余为长吏，脱然有怀</a:t>
            </a:r>
          </a:p>
          <a:p>
            <a:pPr eaLnBrk="1" hangingPunct="1"/>
            <a:r>
              <a:rPr lang="zh-CN" altLang="zh-CN"/>
              <a:t>                   ——理想：志向远大</a:t>
            </a:r>
          </a:p>
          <a:p>
            <a:pPr eaLnBrk="1" hangingPunct="1"/>
            <a:r>
              <a:rPr lang="zh-CN" altLang="zh-CN"/>
              <a:t>（3）家叔以余贫苦，遂见用于小邑</a:t>
            </a:r>
          </a:p>
          <a:p>
            <a:pPr eaLnBrk="1" hangingPunct="1"/>
            <a:r>
              <a:rPr lang="zh-CN" altLang="zh-CN"/>
              <a:t>                   ——帮助：族人的努力</a:t>
            </a:r>
          </a:p>
          <a:p>
            <a:pPr eaLnBrk="1" hangingPunct="1"/>
            <a:r>
              <a:rPr lang="zh-CN" altLang="zh-CN"/>
              <a:t>（4）公田之利，足以为酒</a:t>
            </a:r>
          </a:p>
          <a:p>
            <a:pPr eaLnBrk="1" hangingPunct="1"/>
            <a:r>
              <a:rPr lang="zh-CN" altLang="zh-CN"/>
              <a:t>                ——小“心机” ：肆意的生活</a:t>
            </a:r>
          </a:p>
        </p:txBody>
      </p:sp>
      <p:sp>
        <p:nvSpPr>
          <p:cNvPr id="10243" name="标题 3"/>
          <p:cNvSpPr>
            <a:spLocks noGrp="1"/>
          </p:cNvSpPr>
          <p:nvPr>
            <p:ph type="title"/>
          </p:nvPr>
        </p:nvSpPr>
        <p:spPr/>
        <p:txBody>
          <a:bodyPr vert="horz" wrap="square" lIns="91440" tIns="45720" rIns="91440" bIns="45720" anchor="ctr"/>
          <a:lstStyle/>
          <a:p>
            <a:pPr eaLnBrk="1" hangingPunct="1"/>
            <a:endParaRPr lang="zh-CN" altLang="en-US"/>
          </a:p>
        </p:txBody>
      </p:sp>
      <p:sp>
        <p:nvSpPr>
          <p:cNvPr id="5" name="标题 1"/>
          <p:cNvSpPr txBox="1"/>
          <p:nvPr/>
        </p:nvSpPr>
        <p:spPr bwMode="auto">
          <a:xfrm>
            <a:off x="0" y="609600"/>
            <a:ext cx="9144000" cy="1143000"/>
          </a:xfrm>
          <a:prstGeom prst="rect">
            <a:avLst/>
          </a:prstGeom>
          <a:noFill/>
          <a:ln w="9525">
            <a:noFill/>
            <a:miter lim="800000"/>
          </a:ln>
          <a:effectLst/>
        </p:spPr>
        <p:txBody>
          <a:bodyPr vert="horz" wrap="square" lIns="91440" tIns="45720" rIns="91440" bIns="45720" numCol="1" anchor="ctr" anchorCtr="0" compatLnSpc="1"/>
          <a:lstStyle/>
          <a:p>
            <a:pPr marR="0" algn="ctr" defTabSz="914400">
              <a:buClrTx/>
              <a:buSzTx/>
              <a:buFontTx/>
              <a:buNone/>
              <a:defRPr/>
            </a:pPr>
            <a:r>
              <a:rPr kumimoji="0" lang="zh-CN" altLang="zh-CN" sz="4000" kern="0" cap="none" spc="0" normalizeH="0" baseline="0" noProof="0" smtClean="0">
                <a:solidFill>
                  <a:schemeClr val="tx2"/>
                </a:solidFill>
                <a:latin typeface="华文新魏" panose="02010800040101010101" pitchFamily="2" charset="-122"/>
                <a:ea typeface="华文新魏" panose="02010800040101010101" pitchFamily="2" charset="-122"/>
                <a:cs typeface="+mj-cs"/>
              </a:rPr>
              <a:t>看序言，陶渊明出仕有哪些原因？</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4403</Words>
  <Application>Microsoft Office PowerPoint</Application>
  <PresentationFormat>全屏显示(4:3)</PresentationFormat>
  <Paragraphs>189</Paragraphs>
  <Slides>46</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46</vt:i4>
      </vt:variant>
    </vt:vector>
  </HeadingPairs>
  <TitlesOfParts>
    <vt:vector size="58" baseType="lpstr">
      <vt:lpstr>Adobe 楷体 Std R</vt:lpstr>
      <vt:lpstr>黑体</vt:lpstr>
      <vt:lpstr>华文新魏</vt:lpstr>
      <vt:lpstr>华文行楷</vt:lpstr>
      <vt:lpstr>隶书</vt:lpstr>
      <vt:lpstr>宋体</vt:lpstr>
      <vt:lpstr>幼圆</vt:lpstr>
      <vt:lpstr>Arial</vt:lpstr>
      <vt:lpstr>Calibri</vt:lpstr>
      <vt:lpstr>Times New Roman</vt:lpstr>
      <vt:lpstr>Wingdings</vt:lpstr>
      <vt:lpstr>Office 主题</vt:lpstr>
      <vt:lpstr>归去来兮辞</vt:lpstr>
      <vt:lpstr>龚自珍《己亥杂诗》</vt:lpstr>
      <vt:lpstr>      于官曰“归去”，于家曰“归来”，故曰：“归去来”。                             ——清·毛庆蕃</vt:lpstr>
      <vt:lpstr>PowerPoint 演示文稿</vt:lpstr>
      <vt:lpstr>看序言，陶渊明出仕有哪些原因？</vt:lpstr>
      <vt:lpstr>PowerPoint 演示文稿</vt:lpstr>
      <vt:lpstr>PowerPoint 演示文稿</vt:lpstr>
      <vt:lpstr>PowerPoint 演示文稿</vt:lpstr>
      <vt:lpstr>PowerPoint 演示文稿</vt:lpstr>
      <vt:lpstr>看序言，陶渊明又为什么辞官？</vt:lpstr>
      <vt:lpstr>PowerPoint 演示文稿</vt:lpstr>
      <vt:lpstr>PowerPoint 演示文稿</vt:lpstr>
      <vt:lpstr>PowerPoint 演示文稿</vt:lpstr>
      <vt:lpstr>看序言，陶渊明又为什么辞官？</vt:lpstr>
      <vt:lpstr>PowerPoint 演示文稿</vt:lpstr>
      <vt:lpstr>从序言中看，陶辞官时心情如何？</vt:lpstr>
      <vt:lpstr>PowerPoint 演示文稿</vt:lpstr>
      <vt:lpstr>PowerPoint 演示文稿</vt:lpstr>
      <vt:lpstr>居家时的陶渊明</vt:lpstr>
      <vt:lpstr>思考、讨论：2-3自然段写到了许多生活场景，你最喜欢哪个？为什么？</vt:lpstr>
      <vt:lpstr>从序言中看，陶辞官时心情如何？</vt:lpstr>
      <vt:lpstr>赞成：第二段</vt:lpstr>
      <vt:lpstr>第三段</vt:lpstr>
      <vt:lpstr>总结：归隐之乐</vt:lpstr>
      <vt:lpstr>不赞成：反问句特别多</vt:lpstr>
      <vt:lpstr>PowerPoint 演示文稿</vt:lpstr>
      <vt:lpstr>既自以心为形役，奚惆怅而独悲？</vt:lpstr>
      <vt:lpstr>PowerPoint 演示文稿</vt:lpstr>
      <vt:lpstr>PowerPoint 演示文稿</vt:lpstr>
      <vt:lpstr>PowerPoint 演示文稿</vt:lpstr>
      <vt:lpstr>PowerPoint 演示文稿</vt:lpstr>
      <vt:lpstr>总结：从这些反问句看，陶渊明是一种怎样的心情？</vt:lpstr>
      <vt:lpstr>从头到尾，诗人想出了哪些方式来开解自己？</vt:lpstr>
      <vt:lpstr>陶渊明想的这些理由成功说服自己了吗？</vt:lpstr>
      <vt:lpstr>2、陶渊明向自然寻求慰藉的结果怎样？ </vt:lpstr>
      <vt:lpstr>现在你能不能回答文中的反问句？</vt:lpstr>
      <vt:lpstr>归去来兮，田园将芜胡不归？ </vt:lpstr>
      <vt:lpstr>世与我而相违，复驾言兮焉求？</vt:lpstr>
      <vt:lpstr>已矣乎！寓形宇内复几时？曷不委心任去留？胡为乎遑遑欲何之？ </vt:lpstr>
      <vt:lpstr>悲剧的根源</vt:lpstr>
      <vt:lpstr>社会现实——于时风波未静</vt:lpstr>
      <vt:lpstr>“因事顺心” 吗？</vt:lpstr>
      <vt:lpstr>饮酒（其四）</vt:lpstr>
      <vt:lpstr>PowerPoint 演示文稿</vt:lpstr>
      <vt:lpstr>选择有时候并不是很容易做的</vt:lpstr>
      <vt:lpstr>选择二、三段中你最喜欢的一句或两句进行情景还原（生动翻译）并说明理由。  归家的小舟飘荡放流于江水之上，轻快且自由，(我)站在船头，远望前方，看着家的方向，任由轻风吹起我的衣襟。——衣袂飘飘，仙人之感</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归去来兮辞</dc:title>
  <dc:creator>rbm.xkw.com</dc:creator>
  <cp:lastModifiedBy>User</cp:lastModifiedBy>
  <cp:revision>3</cp:revision>
  <cp:lastPrinted>2021-09-21T08:01:38Z</cp:lastPrinted>
  <dcterms:created xsi:type="dcterms:W3CDTF">2021-09-21T08:01:38Z</dcterms:created>
  <dcterms:modified xsi:type="dcterms:W3CDTF">2022-02-09T05:58:52Z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