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60" r:id="rId3"/>
    <p:sldId id="875" r:id="rId4"/>
    <p:sldId id="617" r:id="rId5"/>
    <p:sldId id="620" r:id="rId6"/>
    <p:sldId id="1077" r:id="rId8"/>
    <p:sldId id="930" r:id="rId9"/>
    <p:sldId id="931" r:id="rId10"/>
    <p:sldId id="1146" r:id="rId11"/>
    <p:sldId id="932" r:id="rId12"/>
    <p:sldId id="1150" r:id="rId13"/>
    <p:sldId id="933" r:id="rId14"/>
    <p:sldId id="1145" r:id="rId15"/>
    <p:sldId id="934" r:id="rId16"/>
    <p:sldId id="936" r:id="rId17"/>
    <p:sldId id="937" r:id="rId18"/>
    <p:sldId id="938" r:id="rId19"/>
    <p:sldId id="1200" r:id="rId20"/>
    <p:sldId id="942" r:id="rId21"/>
    <p:sldId id="943" r:id="rId22"/>
    <p:sldId id="1201" r:id="rId23"/>
    <p:sldId id="955" r:id="rId24"/>
    <p:sldId id="1240" r:id="rId25"/>
    <p:sldId id="956" r:id="rId26"/>
    <p:sldId id="1239" r:id="rId27"/>
    <p:sldId id="957" r:id="rId28"/>
    <p:sldId id="959" r:id="rId29"/>
    <p:sldId id="960" r:id="rId30"/>
    <p:sldId id="961" r:id="rId31"/>
    <p:sldId id="962" r:id="rId32"/>
    <p:sldId id="1243" r:id="rId33"/>
    <p:sldId id="964" r:id="rId34"/>
    <p:sldId id="965" r:id="rId35"/>
    <p:sldId id="966" r:id="rId36"/>
    <p:sldId id="967" r:id="rId37"/>
    <p:sldId id="1247" r:id="rId38"/>
    <p:sldId id="968" r:id="rId39"/>
    <p:sldId id="969" r:id="rId40"/>
    <p:sldId id="970" r:id="rId41"/>
    <p:sldId id="971" r:id="rId42"/>
    <p:sldId id="972" r:id="rId43"/>
    <p:sldId id="973" r:id="rId44"/>
    <p:sldId id="974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dell" initials="d" lastIdx="2" clrIdx="2"/>
  <p:cmAuthor id="4" name="zhaoqingju" initials="z" lastIdx="0" clrIdx="0"/>
  <p:cmAuthor id="0" name="zhangbin" initials="" lastIdx="0" clrIdx="0"/>
  <p:cmAuthor id="705466845" name="赵子楠" initials="赵" lastIdx="1" clrIdx="4"/>
  <p:cmAuthor id="323729931" name="黄红政" initials="黄" lastIdx="1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2EA"/>
    <a:srgbClr val="1611ED"/>
    <a:srgbClr val="2529EF"/>
    <a:srgbClr val="F00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864" y="-198"/>
      </p:cViewPr>
      <p:guideLst>
        <p:guide orient="horz" pos="2160"/>
        <p:guide pos="39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0" Type="http://schemas.openxmlformats.org/officeDocument/2006/relationships/tags" Target="tags/tag196.xml"/><Relationship Id="rId5" Type="http://schemas.openxmlformats.org/officeDocument/2006/relationships/slide" Target="slides/slide3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73"/>
          </a:xfrm>
          <a:prstGeom prst="rect">
            <a:avLst/>
          </a:prstGeom>
          <a:solidFill>
            <a:srgbClr val="A1C4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58" name="组合 57"/>
          <p:cNvGrpSpPr/>
          <p:nvPr userDrawn="1"/>
        </p:nvGrpSpPr>
        <p:grpSpPr>
          <a:xfrm>
            <a:off x="10106661" y="127001"/>
            <a:ext cx="1938867" cy="284483"/>
            <a:chOff x="16838" y="31"/>
            <a:chExt cx="2290" cy="336"/>
          </a:xfrm>
        </p:grpSpPr>
        <p:pic>
          <p:nvPicPr>
            <p:cNvPr id="59" name="图片 5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8" y="71"/>
              <a:ext cx="930" cy="296"/>
            </a:xfrm>
            <a:prstGeom prst="rect">
              <a:avLst/>
            </a:prstGeom>
          </p:spPr>
        </p:pic>
        <p:grpSp>
          <p:nvGrpSpPr>
            <p:cNvPr id="60" name="组合 59"/>
            <p:cNvGrpSpPr/>
            <p:nvPr userDrawn="1"/>
          </p:nvGrpSpPr>
          <p:grpSpPr>
            <a:xfrm>
              <a:off x="16838" y="31"/>
              <a:ext cx="1101" cy="330"/>
              <a:chOff x="11194442" y="138245"/>
              <a:chExt cx="727657" cy="228093"/>
            </a:xfrm>
          </p:grpSpPr>
          <p:grpSp>
            <p:nvGrpSpPr>
              <p:cNvPr id="61" name="组合 60"/>
              <p:cNvGrpSpPr/>
              <p:nvPr userDrawn="1"/>
            </p:nvGrpSpPr>
            <p:grpSpPr>
              <a:xfrm>
                <a:off x="11194442" y="138245"/>
                <a:ext cx="115312" cy="220650"/>
                <a:chOff x="1720218" y="2436790"/>
                <a:chExt cx="1328564" cy="2542220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 flipH="1">
                  <a:off x="1720218" y="3135503"/>
                  <a:ext cx="1328564" cy="1843507"/>
                </a:xfrm>
                <a:custGeom>
                  <a:avLst/>
                  <a:gdLst>
                    <a:gd name="connsiteX0" fmla="*/ 1540683 w 2201932"/>
                    <a:gd name="connsiteY0" fmla="*/ 0 h 3055372"/>
                    <a:gd name="connsiteX1" fmla="*/ 1462917 w 2201932"/>
                    <a:gd name="connsiteY1" fmla="*/ 0 h 3055372"/>
                    <a:gd name="connsiteX2" fmla="*/ 739017 w 2201932"/>
                    <a:gd name="connsiteY2" fmla="*/ 0 h 3055372"/>
                    <a:gd name="connsiteX3" fmla="*/ 661251 w 2201932"/>
                    <a:gd name="connsiteY3" fmla="*/ 0 h 3055372"/>
                    <a:gd name="connsiteX4" fmla="*/ 673672 w 2201932"/>
                    <a:gd name="connsiteY4" fmla="*/ 18403 h 3055372"/>
                    <a:gd name="connsiteX5" fmla="*/ 608505 w 2201932"/>
                    <a:gd name="connsiteY5" fmla="*/ 735857 h 3055372"/>
                    <a:gd name="connsiteX6" fmla="*/ 394099 w 2201932"/>
                    <a:gd name="connsiteY6" fmla="*/ 1099057 h 3055372"/>
                    <a:gd name="connsiteX7" fmla="*/ 323727 w 2201932"/>
                    <a:gd name="connsiteY7" fmla="*/ 1173138 h 3055372"/>
                    <a:gd name="connsiteX8" fmla="*/ 323727 w 2201932"/>
                    <a:gd name="connsiteY8" fmla="*/ 1174865 h 3055372"/>
                    <a:gd name="connsiteX9" fmla="*/ 322465 w 2201932"/>
                    <a:gd name="connsiteY9" fmla="*/ 1175906 h 3055372"/>
                    <a:gd name="connsiteX10" fmla="*/ 0 w 2201932"/>
                    <a:gd name="connsiteY10" fmla="*/ 1954406 h 3055372"/>
                    <a:gd name="connsiteX11" fmla="*/ 1100966 w 2201932"/>
                    <a:gd name="connsiteY11" fmla="*/ 3055372 h 3055372"/>
                    <a:gd name="connsiteX12" fmla="*/ 2201932 w 2201932"/>
                    <a:gd name="connsiteY12" fmla="*/ 1954406 h 3055372"/>
                    <a:gd name="connsiteX13" fmla="*/ 1879467 w 2201932"/>
                    <a:gd name="connsiteY13" fmla="*/ 1175906 h 3055372"/>
                    <a:gd name="connsiteX14" fmla="*/ 1878207 w 2201932"/>
                    <a:gd name="connsiteY14" fmla="*/ 1174866 h 3055372"/>
                    <a:gd name="connsiteX15" fmla="*/ 1878207 w 2201932"/>
                    <a:gd name="connsiteY15" fmla="*/ 1173138 h 3055372"/>
                    <a:gd name="connsiteX16" fmla="*/ 1807835 w 2201932"/>
                    <a:gd name="connsiteY16" fmla="*/ 1099057 h 3055372"/>
                    <a:gd name="connsiteX17" fmla="*/ 1593429 w 2201932"/>
                    <a:gd name="connsiteY17" fmla="*/ 735857 h 3055372"/>
                    <a:gd name="connsiteX18" fmla="*/ 1528262 w 2201932"/>
                    <a:gd name="connsiteY18" fmla="*/ 18403 h 3055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201932" h="3055372">
                      <a:moveTo>
                        <a:pt x="1540683" y="0"/>
                      </a:moveTo>
                      <a:lnTo>
                        <a:pt x="1462917" y="0"/>
                      </a:lnTo>
                      <a:lnTo>
                        <a:pt x="739017" y="0"/>
                      </a:lnTo>
                      <a:lnTo>
                        <a:pt x="661251" y="0"/>
                      </a:lnTo>
                      <a:lnTo>
                        <a:pt x="673672" y="18403"/>
                      </a:lnTo>
                      <a:cubicBezTo>
                        <a:pt x="746360" y="171028"/>
                        <a:pt x="726480" y="449921"/>
                        <a:pt x="608505" y="735857"/>
                      </a:cubicBezTo>
                      <a:cubicBezTo>
                        <a:pt x="549517" y="878825"/>
                        <a:pt x="474382" y="1003252"/>
                        <a:pt x="394099" y="1099057"/>
                      </a:cubicBezTo>
                      <a:lnTo>
                        <a:pt x="323727" y="1173138"/>
                      </a:lnTo>
                      <a:lnTo>
                        <a:pt x="323727" y="1174865"/>
                      </a:lnTo>
                      <a:lnTo>
                        <a:pt x="322465" y="1175906"/>
                      </a:lnTo>
                      <a:cubicBezTo>
                        <a:pt x="123230" y="1375141"/>
                        <a:pt x="0" y="1650383"/>
                        <a:pt x="0" y="1954406"/>
                      </a:cubicBezTo>
                      <a:cubicBezTo>
                        <a:pt x="0" y="2562453"/>
                        <a:pt x="492919" y="3055372"/>
                        <a:pt x="1100966" y="3055372"/>
                      </a:cubicBezTo>
                      <a:cubicBezTo>
                        <a:pt x="1709013" y="3055372"/>
                        <a:pt x="2201932" y="2562453"/>
                        <a:pt x="2201932" y="1954406"/>
                      </a:cubicBezTo>
                      <a:cubicBezTo>
                        <a:pt x="2201932" y="1650383"/>
                        <a:pt x="2078702" y="1375141"/>
                        <a:pt x="1879467" y="1175906"/>
                      </a:cubicBezTo>
                      <a:lnTo>
                        <a:pt x="1878207" y="1174866"/>
                      </a:lnTo>
                      <a:lnTo>
                        <a:pt x="1878207" y="1173138"/>
                      </a:lnTo>
                      <a:lnTo>
                        <a:pt x="1807835" y="1099057"/>
                      </a:lnTo>
                      <a:cubicBezTo>
                        <a:pt x="1727552" y="1003252"/>
                        <a:pt x="1652417" y="878825"/>
                        <a:pt x="1593429" y="735857"/>
                      </a:cubicBezTo>
                      <a:cubicBezTo>
                        <a:pt x="1475454" y="449921"/>
                        <a:pt x="1455574" y="171028"/>
                        <a:pt x="1528262" y="184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1998487" y="2436790"/>
                  <a:ext cx="770124" cy="1303556"/>
                </a:xfrm>
                <a:custGeom>
                  <a:avLst/>
                  <a:gdLst>
                    <a:gd name="connsiteX0" fmla="*/ 352571 w 883454"/>
                    <a:gd name="connsiteY0" fmla="*/ 0 h 2106319"/>
                    <a:gd name="connsiteX1" fmla="*/ 530882 w 883454"/>
                    <a:gd name="connsiteY1" fmla="*/ 0 h 2106319"/>
                    <a:gd name="connsiteX2" fmla="*/ 530882 w 883454"/>
                    <a:gd name="connsiteY2" fmla="*/ 685907 h 2106319"/>
                    <a:gd name="connsiteX3" fmla="*/ 605180 w 883454"/>
                    <a:gd name="connsiteY3" fmla="*/ 685907 h 2106319"/>
                    <a:gd name="connsiteX4" fmla="*/ 764580 w 883454"/>
                    <a:gd name="connsiteY4" fmla="*/ 845307 h 2106319"/>
                    <a:gd name="connsiteX5" fmla="*/ 764580 w 883454"/>
                    <a:gd name="connsiteY5" fmla="*/ 861100 h 2106319"/>
                    <a:gd name="connsiteX6" fmla="*/ 771250 w 883454"/>
                    <a:gd name="connsiteY6" fmla="*/ 862448 h 2106319"/>
                    <a:gd name="connsiteX7" fmla="*/ 883454 w 883454"/>
                    <a:gd name="connsiteY7" fmla="*/ 1031724 h 2106319"/>
                    <a:gd name="connsiteX8" fmla="*/ 883454 w 883454"/>
                    <a:gd name="connsiteY8" fmla="*/ 1040503 h 2106319"/>
                    <a:gd name="connsiteX9" fmla="*/ 883454 w 883454"/>
                    <a:gd name="connsiteY9" fmla="*/ 1134392 h 2106319"/>
                    <a:gd name="connsiteX10" fmla="*/ 883454 w 883454"/>
                    <a:gd name="connsiteY10" fmla="*/ 2106319 h 2106319"/>
                    <a:gd name="connsiteX11" fmla="*/ 0 w 883454"/>
                    <a:gd name="connsiteY11" fmla="*/ 2106319 h 2106319"/>
                    <a:gd name="connsiteX12" fmla="*/ 0 w 883454"/>
                    <a:gd name="connsiteY12" fmla="*/ 1134392 h 2106319"/>
                    <a:gd name="connsiteX13" fmla="*/ 0 w 883454"/>
                    <a:gd name="connsiteY13" fmla="*/ 1040503 h 2106319"/>
                    <a:gd name="connsiteX14" fmla="*/ 0 w 883454"/>
                    <a:gd name="connsiteY14" fmla="*/ 1031724 h 2106319"/>
                    <a:gd name="connsiteX15" fmla="*/ 112204 w 883454"/>
                    <a:gd name="connsiteY15" fmla="*/ 862448 h 2106319"/>
                    <a:gd name="connsiteX16" fmla="*/ 118875 w 883454"/>
                    <a:gd name="connsiteY16" fmla="*/ 861100 h 2106319"/>
                    <a:gd name="connsiteX17" fmla="*/ 118875 w 883454"/>
                    <a:gd name="connsiteY17" fmla="*/ 845307 h 2106319"/>
                    <a:gd name="connsiteX18" fmla="*/ 278275 w 883454"/>
                    <a:gd name="connsiteY18" fmla="*/ 685907 h 2106319"/>
                    <a:gd name="connsiteX19" fmla="*/ 352571 w 883454"/>
                    <a:gd name="connsiteY19" fmla="*/ 685907 h 2106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3454" h="2106319">
                      <a:moveTo>
                        <a:pt x="352571" y="0"/>
                      </a:moveTo>
                      <a:lnTo>
                        <a:pt x="530882" y="0"/>
                      </a:lnTo>
                      <a:lnTo>
                        <a:pt x="530882" y="685907"/>
                      </a:lnTo>
                      <a:lnTo>
                        <a:pt x="605180" y="685907"/>
                      </a:lnTo>
                      <a:cubicBezTo>
                        <a:pt x="693214" y="685907"/>
                        <a:pt x="764580" y="757272"/>
                        <a:pt x="764580" y="845307"/>
                      </a:cubicBezTo>
                      <a:lnTo>
                        <a:pt x="764580" y="861100"/>
                      </a:lnTo>
                      <a:lnTo>
                        <a:pt x="771250" y="862448"/>
                      </a:lnTo>
                      <a:cubicBezTo>
                        <a:pt x="837189" y="890337"/>
                        <a:pt x="883454" y="955628"/>
                        <a:pt x="883454" y="1031724"/>
                      </a:cubicBezTo>
                      <a:lnTo>
                        <a:pt x="883454" y="1040503"/>
                      </a:lnTo>
                      <a:lnTo>
                        <a:pt x="883454" y="1134392"/>
                      </a:lnTo>
                      <a:lnTo>
                        <a:pt x="883454" y="2106319"/>
                      </a:lnTo>
                      <a:lnTo>
                        <a:pt x="0" y="2106319"/>
                      </a:lnTo>
                      <a:lnTo>
                        <a:pt x="0" y="1134392"/>
                      </a:lnTo>
                      <a:lnTo>
                        <a:pt x="0" y="1040503"/>
                      </a:lnTo>
                      <a:lnTo>
                        <a:pt x="0" y="1031724"/>
                      </a:lnTo>
                      <a:cubicBezTo>
                        <a:pt x="0" y="955628"/>
                        <a:pt x="46266" y="890337"/>
                        <a:pt x="112204" y="862448"/>
                      </a:cubicBezTo>
                      <a:lnTo>
                        <a:pt x="118875" y="861100"/>
                      </a:lnTo>
                      <a:lnTo>
                        <a:pt x="118875" y="845307"/>
                      </a:lnTo>
                      <a:cubicBezTo>
                        <a:pt x="118875" y="757272"/>
                        <a:pt x="190240" y="685907"/>
                        <a:pt x="278275" y="685907"/>
                      </a:cubicBezTo>
                      <a:lnTo>
                        <a:pt x="352571" y="685907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64" name="任意多边形 63"/>
              <p:cNvSpPr/>
              <p:nvPr userDrawn="1"/>
            </p:nvSpPr>
            <p:spPr>
              <a:xfrm>
                <a:off x="11364520" y="185856"/>
                <a:ext cx="557579" cy="180482"/>
              </a:xfrm>
              <a:custGeom>
                <a:avLst/>
                <a:gdLst/>
                <a:ahLst/>
                <a:cxnLst/>
                <a:rect l="l" t="t" r="r" b="b"/>
                <a:pathLst>
                  <a:path w="5564915" h="1801295">
                    <a:moveTo>
                      <a:pt x="410468" y="1114127"/>
                    </a:moveTo>
                    <a:cubicBezTo>
                      <a:pt x="406803" y="1117792"/>
                      <a:pt x="380538" y="1134590"/>
                      <a:pt x="331673" y="1164520"/>
                    </a:cubicBezTo>
                    <a:cubicBezTo>
                      <a:pt x="282807" y="1194449"/>
                      <a:pt x="233331" y="1221631"/>
                      <a:pt x="183244" y="1246063"/>
                    </a:cubicBezTo>
                    <a:lnTo>
                      <a:pt x="417798" y="1202085"/>
                    </a:lnTo>
                    <a:lnTo>
                      <a:pt x="417798" y="1158106"/>
                    </a:lnTo>
                    <a:lnTo>
                      <a:pt x="513085" y="1158106"/>
                    </a:lnTo>
                    <a:lnTo>
                      <a:pt x="549734" y="1114127"/>
                    </a:lnTo>
                    <a:close/>
                    <a:moveTo>
                      <a:pt x="3166467" y="1040829"/>
                    </a:moveTo>
                    <a:cubicBezTo>
                      <a:pt x="3164024" y="1049381"/>
                      <a:pt x="3142034" y="1098552"/>
                      <a:pt x="3100499" y="1188341"/>
                    </a:cubicBezTo>
                    <a:cubicBezTo>
                      <a:pt x="3058963" y="1278131"/>
                      <a:pt x="3010098" y="1363340"/>
                      <a:pt x="2953903" y="1443968"/>
                    </a:cubicBezTo>
                    <a:cubicBezTo>
                      <a:pt x="2964898" y="1451297"/>
                      <a:pt x="3005517" y="1448243"/>
                      <a:pt x="3075761" y="1434805"/>
                    </a:cubicBezTo>
                    <a:cubicBezTo>
                      <a:pt x="3146005" y="1421367"/>
                      <a:pt x="3176240" y="1360897"/>
                      <a:pt x="3166467" y="1253393"/>
                    </a:cubicBezTo>
                    <a:close/>
                    <a:moveTo>
                      <a:pt x="776957" y="798947"/>
                    </a:moveTo>
                    <a:cubicBezTo>
                      <a:pt x="776957" y="800168"/>
                      <a:pt x="747638" y="827044"/>
                      <a:pt x="689000" y="879574"/>
                    </a:cubicBezTo>
                    <a:cubicBezTo>
                      <a:pt x="685335" y="884461"/>
                      <a:pt x="678005" y="889347"/>
                      <a:pt x="667010" y="894234"/>
                    </a:cubicBezTo>
                    <a:lnTo>
                      <a:pt x="901311" y="894234"/>
                    </a:lnTo>
                    <a:lnTo>
                      <a:pt x="835595" y="798947"/>
                    </a:lnTo>
                    <a:close/>
                    <a:moveTo>
                      <a:pt x="1304702" y="608372"/>
                    </a:moveTo>
                    <a:cubicBezTo>
                      <a:pt x="1304702" y="614480"/>
                      <a:pt x="1309283" y="647159"/>
                      <a:pt x="1318445" y="706408"/>
                    </a:cubicBezTo>
                    <a:cubicBezTo>
                      <a:pt x="1327607" y="765657"/>
                      <a:pt x="1340129" y="816049"/>
                      <a:pt x="1356010" y="857585"/>
                    </a:cubicBezTo>
                    <a:cubicBezTo>
                      <a:pt x="1356010" y="861250"/>
                      <a:pt x="1359675" y="849034"/>
                      <a:pt x="1367005" y="820936"/>
                    </a:cubicBezTo>
                    <a:cubicBezTo>
                      <a:pt x="1374335" y="792838"/>
                      <a:pt x="1385329" y="734200"/>
                      <a:pt x="1399989" y="645021"/>
                    </a:cubicBezTo>
                    <a:cubicBezTo>
                      <a:pt x="1398767" y="640135"/>
                      <a:pt x="1401211" y="627918"/>
                      <a:pt x="1407319" y="608372"/>
                    </a:cubicBezTo>
                    <a:close/>
                    <a:moveTo>
                      <a:pt x="5050222" y="527745"/>
                    </a:moveTo>
                    <a:lnTo>
                      <a:pt x="5050222" y="769627"/>
                    </a:lnTo>
                    <a:cubicBezTo>
                      <a:pt x="5056329" y="770849"/>
                      <a:pt x="5080151" y="765352"/>
                      <a:pt x="5121686" y="753135"/>
                    </a:cubicBezTo>
                    <a:cubicBezTo>
                      <a:pt x="5163222" y="740919"/>
                      <a:pt x="5185822" y="721984"/>
                      <a:pt x="5189487" y="696330"/>
                    </a:cubicBezTo>
                    <a:cubicBezTo>
                      <a:pt x="5191930" y="696330"/>
                      <a:pt x="5186738" y="682281"/>
                      <a:pt x="5173912" y="654183"/>
                    </a:cubicBezTo>
                    <a:cubicBezTo>
                      <a:pt x="5161084" y="626086"/>
                      <a:pt x="5119854" y="583940"/>
                      <a:pt x="5050222" y="527745"/>
                    </a:cubicBezTo>
                    <a:close/>
                    <a:moveTo>
                      <a:pt x="601042" y="447117"/>
                    </a:moveTo>
                    <a:lnTo>
                      <a:pt x="601042" y="505755"/>
                    </a:lnTo>
                    <a:lnTo>
                      <a:pt x="637691" y="505755"/>
                    </a:lnTo>
                    <a:lnTo>
                      <a:pt x="681670" y="447117"/>
                    </a:lnTo>
                    <a:close/>
                    <a:moveTo>
                      <a:pt x="5050222" y="278532"/>
                    </a:moveTo>
                    <a:lnTo>
                      <a:pt x="5050222" y="432457"/>
                    </a:lnTo>
                    <a:lnTo>
                      <a:pt x="5182158" y="278532"/>
                    </a:lnTo>
                    <a:close/>
                    <a:moveTo>
                      <a:pt x="4133999" y="21989"/>
                    </a:moveTo>
                    <a:lnTo>
                      <a:pt x="4493158" y="21989"/>
                    </a:lnTo>
                    <a:lnTo>
                      <a:pt x="4493158" y="102617"/>
                    </a:lnTo>
                    <a:lnTo>
                      <a:pt x="4683733" y="102617"/>
                    </a:lnTo>
                    <a:lnTo>
                      <a:pt x="4683733" y="322511"/>
                    </a:lnTo>
                    <a:lnTo>
                      <a:pt x="4478499" y="322511"/>
                    </a:lnTo>
                    <a:cubicBezTo>
                      <a:pt x="4479720" y="326175"/>
                      <a:pt x="4477277" y="340835"/>
                      <a:pt x="4471169" y="366489"/>
                    </a:cubicBezTo>
                    <a:lnTo>
                      <a:pt x="4661743" y="366489"/>
                    </a:lnTo>
                    <a:lnTo>
                      <a:pt x="4661743" y="593713"/>
                    </a:lnTo>
                    <a:lnTo>
                      <a:pt x="4463839" y="593713"/>
                    </a:lnTo>
                    <a:cubicBezTo>
                      <a:pt x="4461396" y="592491"/>
                      <a:pt x="4458952" y="602264"/>
                      <a:pt x="4456509" y="623032"/>
                    </a:cubicBezTo>
                    <a:cubicBezTo>
                      <a:pt x="4454066" y="627918"/>
                      <a:pt x="4451623" y="632805"/>
                      <a:pt x="4449179" y="637691"/>
                    </a:cubicBezTo>
                    <a:lnTo>
                      <a:pt x="4683733" y="637691"/>
                    </a:lnTo>
                    <a:lnTo>
                      <a:pt x="4683733" y="872244"/>
                    </a:lnTo>
                    <a:lnTo>
                      <a:pt x="4412531" y="872244"/>
                    </a:lnTo>
                    <a:cubicBezTo>
                      <a:pt x="4411309" y="875909"/>
                      <a:pt x="4396955" y="899731"/>
                      <a:pt x="4369468" y="943710"/>
                    </a:cubicBezTo>
                    <a:cubicBezTo>
                      <a:pt x="4341981" y="987689"/>
                      <a:pt x="4302584" y="1034721"/>
                      <a:pt x="4251275" y="1084808"/>
                    </a:cubicBezTo>
                    <a:lnTo>
                      <a:pt x="4507818" y="1084808"/>
                    </a:lnTo>
                    <a:lnTo>
                      <a:pt x="4507818" y="930883"/>
                    </a:lnTo>
                    <a:lnTo>
                      <a:pt x="4727711" y="930883"/>
                    </a:lnTo>
                    <a:lnTo>
                      <a:pt x="4727711" y="36649"/>
                    </a:lnTo>
                    <a:lnTo>
                      <a:pt x="5519328" y="36649"/>
                    </a:lnTo>
                    <a:lnTo>
                      <a:pt x="5519328" y="307851"/>
                    </a:lnTo>
                    <a:lnTo>
                      <a:pt x="5402051" y="454447"/>
                    </a:lnTo>
                    <a:cubicBezTo>
                      <a:pt x="5409381" y="458112"/>
                      <a:pt x="5437784" y="489263"/>
                      <a:pt x="5487260" y="547901"/>
                    </a:cubicBezTo>
                    <a:cubicBezTo>
                      <a:pt x="5536736" y="606540"/>
                      <a:pt x="5562084" y="675562"/>
                      <a:pt x="5563306" y="754968"/>
                    </a:cubicBezTo>
                    <a:cubicBezTo>
                      <a:pt x="5570636" y="764741"/>
                      <a:pt x="5552922" y="807193"/>
                      <a:pt x="5510166" y="882323"/>
                    </a:cubicBezTo>
                    <a:cubicBezTo>
                      <a:pt x="5467408" y="957453"/>
                      <a:pt x="5353186" y="1010289"/>
                      <a:pt x="5167498" y="1040829"/>
                    </a:cubicBezTo>
                    <a:lnTo>
                      <a:pt x="5050222" y="798947"/>
                    </a:lnTo>
                    <a:lnTo>
                      <a:pt x="5050222" y="1048159"/>
                    </a:lnTo>
                    <a:lnTo>
                      <a:pt x="4844988" y="1048159"/>
                    </a:lnTo>
                    <a:lnTo>
                      <a:pt x="4844988" y="1084808"/>
                    </a:lnTo>
                    <a:lnTo>
                      <a:pt x="5409381" y="1084808"/>
                    </a:lnTo>
                    <a:lnTo>
                      <a:pt x="5409381" y="1531925"/>
                    </a:lnTo>
                    <a:cubicBezTo>
                      <a:pt x="5410603" y="1534368"/>
                      <a:pt x="5410297" y="1546585"/>
                      <a:pt x="5408464" y="1568574"/>
                    </a:cubicBezTo>
                    <a:cubicBezTo>
                      <a:pt x="5406632" y="1590563"/>
                      <a:pt x="5394111" y="1616218"/>
                      <a:pt x="5370900" y="1645537"/>
                    </a:cubicBezTo>
                    <a:cubicBezTo>
                      <a:pt x="5347688" y="1674856"/>
                      <a:pt x="5305542" y="1699899"/>
                      <a:pt x="5244460" y="1720667"/>
                    </a:cubicBezTo>
                    <a:cubicBezTo>
                      <a:pt x="5183380" y="1741435"/>
                      <a:pt x="5094200" y="1751208"/>
                      <a:pt x="4976924" y="1749986"/>
                    </a:cubicBezTo>
                    <a:lnTo>
                      <a:pt x="4881637" y="1465957"/>
                    </a:lnTo>
                    <a:cubicBezTo>
                      <a:pt x="4890188" y="1468400"/>
                      <a:pt x="4923172" y="1468095"/>
                      <a:pt x="4980589" y="1465041"/>
                    </a:cubicBezTo>
                    <a:cubicBezTo>
                      <a:pt x="5038005" y="1461987"/>
                      <a:pt x="5066103" y="1442746"/>
                      <a:pt x="5064881" y="1407319"/>
                    </a:cubicBezTo>
                    <a:lnTo>
                      <a:pt x="4844988" y="1407319"/>
                    </a:lnTo>
                    <a:lnTo>
                      <a:pt x="4844988" y="1786635"/>
                    </a:lnTo>
                    <a:lnTo>
                      <a:pt x="4507818" y="1786635"/>
                    </a:lnTo>
                    <a:lnTo>
                      <a:pt x="4507818" y="1407319"/>
                    </a:lnTo>
                    <a:lnTo>
                      <a:pt x="4302584" y="1407319"/>
                    </a:lnTo>
                    <a:lnTo>
                      <a:pt x="4302584" y="1727997"/>
                    </a:lnTo>
                    <a:lnTo>
                      <a:pt x="3972743" y="1727997"/>
                    </a:lnTo>
                    <a:lnTo>
                      <a:pt x="3972743" y="1165436"/>
                    </a:lnTo>
                    <a:lnTo>
                      <a:pt x="3848137" y="989521"/>
                    </a:lnTo>
                    <a:cubicBezTo>
                      <a:pt x="3860353" y="990743"/>
                      <a:pt x="3909218" y="951650"/>
                      <a:pt x="3994733" y="872244"/>
                    </a:cubicBezTo>
                    <a:lnTo>
                      <a:pt x="3840807" y="872244"/>
                    </a:lnTo>
                    <a:lnTo>
                      <a:pt x="3840807" y="637691"/>
                    </a:lnTo>
                    <a:lnTo>
                      <a:pt x="4090020" y="637691"/>
                    </a:lnTo>
                    <a:lnTo>
                      <a:pt x="4090020" y="635859"/>
                    </a:lnTo>
                    <a:cubicBezTo>
                      <a:pt x="4090020" y="633416"/>
                      <a:pt x="4090020" y="629140"/>
                      <a:pt x="4090020" y="623032"/>
                    </a:cubicBezTo>
                    <a:cubicBezTo>
                      <a:pt x="4092463" y="620589"/>
                      <a:pt x="4094907" y="610815"/>
                      <a:pt x="4097350" y="593713"/>
                    </a:cubicBezTo>
                    <a:lnTo>
                      <a:pt x="3877456" y="593713"/>
                    </a:lnTo>
                    <a:lnTo>
                      <a:pt x="3877456" y="366489"/>
                    </a:lnTo>
                    <a:lnTo>
                      <a:pt x="4126669" y="366489"/>
                    </a:lnTo>
                    <a:cubicBezTo>
                      <a:pt x="4126669" y="362824"/>
                      <a:pt x="4126669" y="348165"/>
                      <a:pt x="4126669" y="322511"/>
                    </a:cubicBezTo>
                    <a:lnTo>
                      <a:pt x="3833477" y="322511"/>
                    </a:lnTo>
                    <a:lnTo>
                      <a:pt x="3833477" y="102617"/>
                    </a:lnTo>
                    <a:lnTo>
                      <a:pt x="4133999" y="102617"/>
                    </a:lnTo>
                    <a:close/>
                    <a:moveTo>
                      <a:pt x="300521" y="7330"/>
                    </a:moveTo>
                    <a:lnTo>
                      <a:pt x="623032" y="7330"/>
                    </a:lnTo>
                    <a:lnTo>
                      <a:pt x="623032" y="161255"/>
                    </a:lnTo>
                    <a:lnTo>
                      <a:pt x="820936" y="161255"/>
                    </a:lnTo>
                    <a:lnTo>
                      <a:pt x="842925" y="117277"/>
                    </a:lnTo>
                    <a:lnTo>
                      <a:pt x="1092138" y="212564"/>
                    </a:lnTo>
                    <a:cubicBezTo>
                      <a:pt x="1090916" y="216229"/>
                      <a:pt x="1077784" y="247991"/>
                      <a:pt x="1052740" y="307851"/>
                    </a:cubicBezTo>
                    <a:cubicBezTo>
                      <a:pt x="1027697" y="367711"/>
                      <a:pt x="996851" y="433679"/>
                      <a:pt x="960202" y="505755"/>
                    </a:cubicBezTo>
                    <a:lnTo>
                      <a:pt x="996851" y="505755"/>
                    </a:lnTo>
                    <a:cubicBezTo>
                      <a:pt x="1000515" y="502090"/>
                      <a:pt x="1024337" y="452309"/>
                      <a:pt x="1068316" y="356411"/>
                    </a:cubicBezTo>
                    <a:cubicBezTo>
                      <a:pt x="1112295" y="260513"/>
                      <a:pt x="1149555" y="144153"/>
                      <a:pt x="1180095" y="7330"/>
                    </a:cubicBezTo>
                    <a:lnTo>
                      <a:pt x="1502606" y="43979"/>
                    </a:lnTo>
                    <a:cubicBezTo>
                      <a:pt x="1501384" y="46422"/>
                      <a:pt x="1494971" y="69022"/>
                      <a:pt x="1483365" y="111779"/>
                    </a:cubicBezTo>
                    <a:cubicBezTo>
                      <a:pt x="1471760" y="154536"/>
                      <a:pt x="1458627" y="202791"/>
                      <a:pt x="1443967" y="256542"/>
                    </a:cubicBezTo>
                    <a:lnTo>
                      <a:pt x="1825116" y="256542"/>
                    </a:lnTo>
                    <a:lnTo>
                      <a:pt x="1825116" y="608372"/>
                    </a:lnTo>
                    <a:lnTo>
                      <a:pt x="1744489" y="608372"/>
                    </a:lnTo>
                    <a:cubicBezTo>
                      <a:pt x="1744489" y="616924"/>
                      <a:pt x="1733189" y="687778"/>
                      <a:pt x="1710588" y="820936"/>
                    </a:cubicBezTo>
                    <a:cubicBezTo>
                      <a:pt x="1687988" y="954094"/>
                      <a:pt x="1647980" y="1098246"/>
                      <a:pt x="1590563" y="1253393"/>
                    </a:cubicBezTo>
                    <a:cubicBezTo>
                      <a:pt x="1591785" y="1259501"/>
                      <a:pt x="1618050" y="1286072"/>
                      <a:pt x="1669359" y="1333105"/>
                    </a:cubicBezTo>
                    <a:cubicBezTo>
                      <a:pt x="1720667" y="1380137"/>
                      <a:pt x="1782359" y="1417092"/>
                      <a:pt x="1854436" y="1443968"/>
                    </a:cubicBezTo>
                    <a:lnTo>
                      <a:pt x="1641872" y="1786635"/>
                    </a:lnTo>
                    <a:cubicBezTo>
                      <a:pt x="1646758" y="1797630"/>
                      <a:pt x="1556358" y="1722499"/>
                      <a:pt x="1370670" y="1561244"/>
                    </a:cubicBezTo>
                    <a:cubicBezTo>
                      <a:pt x="1365783" y="1564909"/>
                      <a:pt x="1328524" y="1593617"/>
                      <a:pt x="1258891" y="1647369"/>
                    </a:cubicBezTo>
                    <a:cubicBezTo>
                      <a:pt x="1189258" y="1701121"/>
                      <a:pt x="1114127" y="1752429"/>
                      <a:pt x="1033500" y="1801295"/>
                    </a:cubicBezTo>
                    <a:lnTo>
                      <a:pt x="813606" y="1531925"/>
                    </a:lnTo>
                    <a:cubicBezTo>
                      <a:pt x="819714" y="1531925"/>
                      <a:pt x="861250" y="1508103"/>
                      <a:pt x="938212" y="1460460"/>
                    </a:cubicBezTo>
                    <a:cubicBezTo>
                      <a:pt x="1015175" y="1412816"/>
                      <a:pt x="1088473" y="1346237"/>
                      <a:pt x="1158106" y="1260723"/>
                    </a:cubicBezTo>
                    <a:cubicBezTo>
                      <a:pt x="1153219" y="1266831"/>
                      <a:pt x="1111684" y="1159328"/>
                      <a:pt x="1033500" y="938212"/>
                    </a:cubicBezTo>
                    <a:lnTo>
                      <a:pt x="982191" y="1011510"/>
                    </a:lnTo>
                    <a:lnTo>
                      <a:pt x="901563" y="894600"/>
                    </a:lnTo>
                    <a:lnTo>
                      <a:pt x="901563" y="1055489"/>
                    </a:lnTo>
                    <a:lnTo>
                      <a:pt x="820936" y="1165436"/>
                    </a:lnTo>
                    <a:lnTo>
                      <a:pt x="1011510" y="1128787"/>
                    </a:lnTo>
                    <a:lnTo>
                      <a:pt x="1011510" y="1378000"/>
                    </a:lnTo>
                    <a:lnTo>
                      <a:pt x="740308" y="1421978"/>
                    </a:lnTo>
                    <a:lnTo>
                      <a:pt x="740308" y="1610720"/>
                    </a:lnTo>
                    <a:cubicBezTo>
                      <a:pt x="741530" y="1614385"/>
                      <a:pt x="737559" y="1633626"/>
                      <a:pt x="728397" y="1668442"/>
                    </a:cubicBezTo>
                    <a:cubicBezTo>
                      <a:pt x="719235" y="1703259"/>
                      <a:pt x="693886" y="1730440"/>
                      <a:pt x="652351" y="1749986"/>
                    </a:cubicBezTo>
                    <a:cubicBezTo>
                      <a:pt x="654794" y="1751208"/>
                      <a:pt x="628834" y="1757011"/>
                      <a:pt x="574472" y="1767394"/>
                    </a:cubicBezTo>
                    <a:cubicBezTo>
                      <a:pt x="520109" y="1777778"/>
                      <a:pt x="421462" y="1784192"/>
                      <a:pt x="278532" y="1786635"/>
                    </a:cubicBezTo>
                    <a:lnTo>
                      <a:pt x="190574" y="1546585"/>
                    </a:lnTo>
                    <a:cubicBezTo>
                      <a:pt x="196683" y="1547806"/>
                      <a:pt x="224780" y="1549028"/>
                      <a:pt x="274867" y="1550250"/>
                    </a:cubicBezTo>
                    <a:cubicBezTo>
                      <a:pt x="324954" y="1551471"/>
                      <a:pt x="360381" y="1550250"/>
                      <a:pt x="381149" y="1546585"/>
                    </a:cubicBezTo>
                    <a:cubicBezTo>
                      <a:pt x="393365" y="1551471"/>
                      <a:pt x="405581" y="1534368"/>
                      <a:pt x="417798" y="1495276"/>
                    </a:cubicBezTo>
                    <a:lnTo>
                      <a:pt x="417798" y="1465957"/>
                    </a:lnTo>
                    <a:lnTo>
                      <a:pt x="73298" y="1517266"/>
                    </a:lnTo>
                    <a:lnTo>
                      <a:pt x="43978" y="1268053"/>
                    </a:lnTo>
                    <a:lnTo>
                      <a:pt x="131936" y="1253393"/>
                    </a:lnTo>
                    <a:lnTo>
                      <a:pt x="0" y="974861"/>
                    </a:lnTo>
                    <a:cubicBezTo>
                      <a:pt x="4886" y="973640"/>
                      <a:pt x="41230" y="955621"/>
                      <a:pt x="109031" y="920804"/>
                    </a:cubicBezTo>
                    <a:cubicBezTo>
                      <a:pt x="176831" y="885988"/>
                      <a:pt x="243105" y="845369"/>
                      <a:pt x="307851" y="798947"/>
                    </a:cubicBezTo>
                    <a:lnTo>
                      <a:pt x="58638" y="798947"/>
                    </a:lnTo>
                    <a:lnTo>
                      <a:pt x="58638" y="505755"/>
                    </a:lnTo>
                    <a:lnTo>
                      <a:pt x="300521" y="505755"/>
                    </a:lnTo>
                    <a:lnTo>
                      <a:pt x="300521" y="454447"/>
                    </a:lnTo>
                    <a:lnTo>
                      <a:pt x="95287" y="454447"/>
                    </a:lnTo>
                    <a:lnTo>
                      <a:pt x="95287" y="153925"/>
                    </a:lnTo>
                    <a:lnTo>
                      <a:pt x="300521" y="153925"/>
                    </a:lnTo>
                    <a:close/>
                    <a:moveTo>
                      <a:pt x="2191606" y="0"/>
                    </a:moveTo>
                    <a:lnTo>
                      <a:pt x="2536105" y="0"/>
                    </a:lnTo>
                    <a:lnTo>
                      <a:pt x="2536105" y="271202"/>
                    </a:lnTo>
                    <a:lnTo>
                      <a:pt x="2734010" y="271202"/>
                    </a:lnTo>
                    <a:lnTo>
                      <a:pt x="2734010" y="630362"/>
                    </a:lnTo>
                    <a:lnTo>
                      <a:pt x="2558095" y="630362"/>
                    </a:lnTo>
                    <a:cubicBezTo>
                      <a:pt x="2555651" y="630362"/>
                      <a:pt x="2567868" y="645021"/>
                      <a:pt x="2594744" y="674340"/>
                    </a:cubicBezTo>
                    <a:cubicBezTo>
                      <a:pt x="2600852" y="680448"/>
                      <a:pt x="2631393" y="707935"/>
                      <a:pt x="2686366" y="756800"/>
                    </a:cubicBezTo>
                    <a:cubicBezTo>
                      <a:pt x="2741339" y="805666"/>
                      <a:pt x="2781653" y="841704"/>
                      <a:pt x="2807307" y="864915"/>
                    </a:cubicBezTo>
                    <a:lnTo>
                      <a:pt x="2638722" y="1187425"/>
                    </a:lnTo>
                    <a:cubicBezTo>
                      <a:pt x="2642387" y="1188647"/>
                      <a:pt x="2620398" y="1171544"/>
                      <a:pt x="2572754" y="1136117"/>
                    </a:cubicBezTo>
                    <a:cubicBezTo>
                      <a:pt x="2567868" y="1132452"/>
                      <a:pt x="2555651" y="1117792"/>
                      <a:pt x="2536105" y="1092138"/>
                    </a:cubicBezTo>
                    <a:lnTo>
                      <a:pt x="2536105" y="1341351"/>
                    </a:lnTo>
                    <a:cubicBezTo>
                      <a:pt x="2547100" y="1338907"/>
                      <a:pt x="2606655" y="1273856"/>
                      <a:pt x="2714769" y="1146195"/>
                    </a:cubicBezTo>
                    <a:cubicBezTo>
                      <a:pt x="2822883" y="1018535"/>
                      <a:pt x="2912368" y="846590"/>
                      <a:pt x="2983222" y="630362"/>
                    </a:cubicBezTo>
                    <a:lnTo>
                      <a:pt x="2770659" y="630362"/>
                    </a:lnTo>
                    <a:lnTo>
                      <a:pt x="2770659" y="278532"/>
                    </a:lnTo>
                    <a:lnTo>
                      <a:pt x="3166467" y="278532"/>
                    </a:lnTo>
                    <a:lnTo>
                      <a:pt x="3166467" y="0"/>
                    </a:lnTo>
                    <a:lnTo>
                      <a:pt x="3503637" y="0"/>
                    </a:lnTo>
                    <a:lnTo>
                      <a:pt x="3503637" y="271202"/>
                    </a:lnTo>
                    <a:lnTo>
                      <a:pt x="3686882" y="271202"/>
                    </a:lnTo>
                    <a:lnTo>
                      <a:pt x="3686882" y="630362"/>
                    </a:lnTo>
                    <a:lnTo>
                      <a:pt x="3503637" y="630362"/>
                    </a:lnTo>
                    <a:lnTo>
                      <a:pt x="3503637" y="1414649"/>
                    </a:lnTo>
                    <a:cubicBezTo>
                      <a:pt x="3504859" y="1426865"/>
                      <a:pt x="3502415" y="1476952"/>
                      <a:pt x="3496307" y="1564909"/>
                    </a:cubicBezTo>
                    <a:cubicBezTo>
                      <a:pt x="3490199" y="1652867"/>
                      <a:pt x="3468210" y="1712116"/>
                      <a:pt x="3430339" y="1742656"/>
                    </a:cubicBezTo>
                    <a:cubicBezTo>
                      <a:pt x="3436447" y="1745100"/>
                      <a:pt x="3413847" y="1754262"/>
                      <a:pt x="3362539" y="1770143"/>
                    </a:cubicBezTo>
                    <a:cubicBezTo>
                      <a:pt x="3311230" y="1786024"/>
                      <a:pt x="3192121" y="1793965"/>
                      <a:pt x="3005212" y="1793965"/>
                    </a:cubicBezTo>
                    <a:lnTo>
                      <a:pt x="2887935" y="1517266"/>
                    </a:lnTo>
                    <a:cubicBezTo>
                      <a:pt x="2884270" y="1522152"/>
                      <a:pt x="2864113" y="1543836"/>
                      <a:pt x="2827464" y="1582317"/>
                    </a:cubicBezTo>
                    <a:cubicBezTo>
                      <a:pt x="2790815" y="1620799"/>
                      <a:pt x="2759664" y="1649812"/>
                      <a:pt x="2734010" y="1669359"/>
                    </a:cubicBezTo>
                    <a:lnTo>
                      <a:pt x="2536105" y="1429308"/>
                    </a:lnTo>
                    <a:lnTo>
                      <a:pt x="2536105" y="1801295"/>
                    </a:lnTo>
                    <a:lnTo>
                      <a:pt x="2191606" y="1801295"/>
                    </a:lnTo>
                    <a:lnTo>
                      <a:pt x="2191606" y="1238734"/>
                    </a:lnTo>
                    <a:cubicBezTo>
                      <a:pt x="2189162" y="1244842"/>
                      <a:pt x="2172365" y="1271718"/>
                      <a:pt x="2141213" y="1319361"/>
                    </a:cubicBezTo>
                    <a:cubicBezTo>
                      <a:pt x="2110062" y="1367005"/>
                      <a:pt x="2075551" y="1406097"/>
                      <a:pt x="2037680" y="1436638"/>
                    </a:cubicBezTo>
                    <a:lnTo>
                      <a:pt x="1898414" y="1062819"/>
                    </a:lnTo>
                    <a:cubicBezTo>
                      <a:pt x="1903301" y="1059154"/>
                      <a:pt x="1936590" y="1015786"/>
                      <a:pt x="1998283" y="932715"/>
                    </a:cubicBezTo>
                    <a:cubicBezTo>
                      <a:pt x="2059975" y="849644"/>
                      <a:pt x="2119529" y="748860"/>
                      <a:pt x="2176946" y="630362"/>
                    </a:cubicBezTo>
                    <a:lnTo>
                      <a:pt x="1942393" y="630362"/>
                    </a:lnTo>
                    <a:lnTo>
                      <a:pt x="1942393" y="271202"/>
                    </a:lnTo>
                    <a:lnTo>
                      <a:pt x="2191606" y="271202"/>
                    </a:lnTo>
                    <a:close/>
                  </a:path>
                </a:pathLst>
              </a:custGeom>
              <a:solidFill>
                <a:srgbClr val="44A9DD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19" tIns="60959" rIns="121919" bIns="60959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5" name="直接连接符 64"/>
            <p:cNvCxnSpPr/>
            <p:nvPr userDrawn="1"/>
          </p:nvCxnSpPr>
          <p:spPr>
            <a:xfrm flipH="1">
              <a:off x="18061" y="99"/>
              <a:ext cx="0" cy="2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903605" y="1498600"/>
            <a:ext cx="10297160" cy="374332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减号 6"/>
          <p:cNvSpPr/>
          <p:nvPr userDrawn="1">
            <p:custDataLst>
              <p:tags r:id="rId3"/>
            </p:custDataLst>
          </p:nvPr>
        </p:nvSpPr>
        <p:spPr>
          <a:xfrm>
            <a:off x="238125" y="1171575"/>
            <a:ext cx="432435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减号 7"/>
          <p:cNvSpPr/>
          <p:nvPr userDrawn="1">
            <p:custDataLst>
              <p:tags r:id="rId4"/>
            </p:custDataLst>
          </p:nvPr>
        </p:nvSpPr>
        <p:spPr>
          <a:xfrm rot="5400000">
            <a:off x="-1823085" y="3077845"/>
            <a:ext cx="5358765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减号 8"/>
          <p:cNvSpPr/>
          <p:nvPr userDrawn="1">
            <p:custDataLst>
              <p:tags r:id="rId5"/>
            </p:custDataLst>
          </p:nvPr>
        </p:nvSpPr>
        <p:spPr>
          <a:xfrm>
            <a:off x="-34925" y="5013325"/>
            <a:ext cx="6248400" cy="552450"/>
          </a:xfrm>
          <a:prstGeom prst="mathMin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8"/>
          <p:cNvSpPr/>
          <p:nvPr>
            <p:custDataLst>
              <p:tags r:id="rId6"/>
            </p:custDataLst>
          </p:nvPr>
        </p:nvSpPr>
        <p:spPr>
          <a:xfrm rot="20880000" flipH="1">
            <a:off x="10808335" y="5910580"/>
            <a:ext cx="1381125" cy="107696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75" h="1695">
                <a:moveTo>
                  <a:pt x="860" y="0"/>
                </a:moveTo>
                <a:lnTo>
                  <a:pt x="2175" y="1273"/>
                </a:lnTo>
                <a:lnTo>
                  <a:pt x="183" y="1696"/>
                </a:lnTo>
                <a:lnTo>
                  <a:pt x="0" y="833"/>
                </a:lnTo>
                <a:lnTo>
                  <a:pt x="860" y="0"/>
                </a:lnTo>
                <a:close/>
              </a:path>
            </a:pathLst>
          </a:custGeom>
          <a:pattFill prst="dk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9"/>
          <p:cNvSpPr/>
          <p:nvPr>
            <p:custDataLst>
              <p:tags r:id="rId7"/>
            </p:custDataLst>
          </p:nvPr>
        </p:nvSpPr>
        <p:spPr>
          <a:xfrm rot="20880000" flipH="1">
            <a:off x="9941560" y="5784850"/>
            <a:ext cx="1179830" cy="108267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05">
                <a:moveTo>
                  <a:pt x="929" y="0"/>
                </a:moveTo>
                <a:lnTo>
                  <a:pt x="1858" y="900"/>
                </a:lnTo>
                <a:lnTo>
                  <a:pt x="1081" y="1652"/>
                </a:lnTo>
                <a:lnTo>
                  <a:pt x="832" y="1705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菱形 12"/>
          <p:cNvSpPr/>
          <p:nvPr>
            <p:custDataLst>
              <p:tags r:id="rId8"/>
            </p:custDataLst>
          </p:nvPr>
        </p:nvSpPr>
        <p:spPr>
          <a:xfrm rot="20880000" flipH="1">
            <a:off x="10824210" y="5606415"/>
            <a:ext cx="642620" cy="62420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 21"/>
          <p:cNvSpPr/>
          <p:nvPr>
            <p:custDataLst>
              <p:tags r:id="rId9"/>
            </p:custDataLst>
          </p:nvPr>
        </p:nvSpPr>
        <p:spPr>
          <a:xfrm rot="20880000" flipH="1">
            <a:off x="9667875" y="6621145"/>
            <a:ext cx="487680" cy="28829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" h="452">
                <a:moveTo>
                  <a:pt x="468" y="0"/>
                </a:moveTo>
                <a:lnTo>
                  <a:pt x="768" y="291"/>
                </a:lnTo>
                <a:lnTo>
                  <a:pt x="0" y="454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任意多边形 22"/>
          <p:cNvSpPr/>
          <p:nvPr>
            <p:custDataLst>
              <p:tags r:id="rId10"/>
            </p:custDataLst>
          </p:nvPr>
        </p:nvSpPr>
        <p:spPr>
          <a:xfrm rot="20880000" flipH="1">
            <a:off x="8787130" y="5784850"/>
            <a:ext cx="1179830" cy="1093470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58" h="1722">
                <a:moveTo>
                  <a:pt x="929" y="0"/>
                </a:moveTo>
                <a:lnTo>
                  <a:pt x="1858" y="900"/>
                </a:lnTo>
                <a:lnTo>
                  <a:pt x="1053" y="1679"/>
                </a:lnTo>
                <a:lnTo>
                  <a:pt x="850" y="1722"/>
                </a:lnTo>
                <a:lnTo>
                  <a:pt x="0" y="900"/>
                </a:lnTo>
                <a:lnTo>
                  <a:pt x="929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任意多边形 25"/>
          <p:cNvSpPr/>
          <p:nvPr userDrawn="1">
            <p:custDataLst>
              <p:tags r:id="rId11"/>
            </p:custDataLst>
          </p:nvPr>
        </p:nvSpPr>
        <p:spPr>
          <a:xfrm rot="720000">
            <a:off x="-123894" y="-20008"/>
            <a:ext cx="816288" cy="962944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85" h="1516">
                <a:moveTo>
                  <a:pt x="715" y="0"/>
                </a:moveTo>
                <a:lnTo>
                  <a:pt x="1285" y="553"/>
                </a:lnTo>
                <a:lnTo>
                  <a:pt x="290" y="1516"/>
                </a:lnTo>
                <a:lnTo>
                  <a:pt x="0" y="152"/>
                </a:lnTo>
                <a:lnTo>
                  <a:pt x="715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26"/>
          <p:cNvSpPr/>
          <p:nvPr userDrawn="1">
            <p:custDataLst>
              <p:tags r:id="rId12"/>
            </p:custDataLst>
          </p:nvPr>
        </p:nvSpPr>
        <p:spPr>
          <a:xfrm rot="720000">
            <a:off x="634767" y="-67693"/>
            <a:ext cx="623042" cy="40515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任意多边形 27"/>
          <p:cNvSpPr/>
          <p:nvPr userDrawn="1">
            <p:custDataLst>
              <p:tags r:id="rId13"/>
            </p:custDataLst>
          </p:nvPr>
        </p:nvSpPr>
        <p:spPr>
          <a:xfrm rot="720000">
            <a:off x="-54584" y="820947"/>
            <a:ext cx="576466" cy="62420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5" h="983">
                <a:moveTo>
                  <a:pt x="402" y="0"/>
                </a:moveTo>
                <a:lnTo>
                  <a:pt x="908" y="492"/>
                </a:lnTo>
                <a:lnTo>
                  <a:pt x="402" y="983"/>
                </a:lnTo>
                <a:lnTo>
                  <a:pt x="54" y="645"/>
                </a:lnTo>
                <a:lnTo>
                  <a:pt x="0" y="390"/>
                </a:lnTo>
                <a:lnTo>
                  <a:pt x="4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任意多边形 28"/>
          <p:cNvSpPr/>
          <p:nvPr userDrawn="1">
            <p:custDataLst>
              <p:tags r:id="rId14"/>
            </p:custDataLst>
          </p:nvPr>
        </p:nvSpPr>
        <p:spPr>
          <a:xfrm rot="720000">
            <a:off x="1918102" y="-67693"/>
            <a:ext cx="623042" cy="405155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1" h="638">
                <a:moveTo>
                  <a:pt x="830" y="0"/>
                </a:moveTo>
                <a:lnTo>
                  <a:pt x="981" y="147"/>
                </a:lnTo>
                <a:lnTo>
                  <a:pt x="475" y="638"/>
                </a:lnTo>
                <a:lnTo>
                  <a:pt x="0" y="176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 29"/>
          <p:cNvSpPr/>
          <p:nvPr userDrawn="1">
            <p:custDataLst>
              <p:tags r:id="rId15"/>
            </p:custDataLst>
          </p:nvPr>
        </p:nvSpPr>
        <p:spPr>
          <a:xfrm rot="720000">
            <a:off x="1124011" y="-34509"/>
            <a:ext cx="944245" cy="884447"/>
          </a:xfrm>
          <a:custGeom>
            <a:avLst/>
            <a:gdLst>
              <a:gd name="ir" fmla="*/ w 3 4"/>
              <a:gd name="ib" fmla="*/ h 3 4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87" h="1393">
                <a:moveTo>
                  <a:pt x="792" y="0"/>
                </a:moveTo>
                <a:lnTo>
                  <a:pt x="1487" y="673"/>
                </a:lnTo>
                <a:lnTo>
                  <a:pt x="744" y="1393"/>
                </a:lnTo>
                <a:lnTo>
                  <a:pt x="0" y="673"/>
                </a:lnTo>
                <a:lnTo>
                  <a:pt x="667" y="27"/>
                </a:lnTo>
                <a:lnTo>
                  <a:pt x="792" y="0"/>
                </a:lnTo>
                <a:close/>
              </a:path>
            </a:pathLst>
          </a:custGeom>
          <a:pattFill prst="ltHorz">
            <a:fgClr>
              <a:schemeClr val="accent1"/>
            </a:fgClr>
            <a:bgClr>
              <a:schemeClr val="bg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菱形 20"/>
          <p:cNvSpPr/>
          <p:nvPr userDrawn="1">
            <p:custDataLst>
              <p:tags r:id="rId16"/>
            </p:custDataLst>
          </p:nvPr>
        </p:nvSpPr>
        <p:spPr>
          <a:xfrm rot="600000">
            <a:off x="1780540" y="553085"/>
            <a:ext cx="478155" cy="46291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>
            <a:off x="3724275" y="3524250"/>
            <a:ext cx="476504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805433" y="2019300"/>
            <a:ext cx="6416672" cy="135603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28" name="文本占位符 27"/>
          <p:cNvSpPr>
            <a:spLocks noGrp="1"/>
          </p:cNvSpPr>
          <p:nvPr userDrawn="1">
            <p:ph type="body" sz="quarter" idx="13" hasCustomPrompt="1"/>
            <p:custDataLst>
              <p:tags r:id="rId22"/>
            </p:custDataLst>
          </p:nvPr>
        </p:nvSpPr>
        <p:spPr>
          <a:xfrm>
            <a:off x="2768937" y="3648392"/>
            <a:ext cx="6497210" cy="1039150"/>
          </a:xfrm>
        </p:spPr>
        <p:txBody>
          <a:bodyPr wrap="square" lIns="91440" tIns="45720" rIns="91440" bIns="45720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8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49.xml"/><Relationship Id="rId6" Type="http://schemas.openxmlformats.org/officeDocument/2006/relationships/image" Target="../media/image14.jpe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11.png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image" Target="../media/image14.jpeg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13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image" Target="../media/image15.jpeg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1.xml"/><Relationship Id="rId5" Type="http://schemas.openxmlformats.org/officeDocument/2006/relationships/image" Target="../media/image16.png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11.png"/><Relationship Id="rId1" Type="http://schemas.openxmlformats.org/officeDocument/2006/relationships/tags" Target="../tags/tag6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11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17.png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11.png"/><Relationship Id="rId2" Type="http://schemas.openxmlformats.org/officeDocument/2006/relationships/tags" Target="../tags/tag78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3.xml"/><Relationship Id="rId11" Type="http://schemas.openxmlformats.org/officeDocument/2006/relationships/image" Target="../media/image18.png"/><Relationship Id="rId10" Type="http://schemas.openxmlformats.org/officeDocument/2006/relationships/tags" Target="../tags/tag82.xml"/><Relationship Id="rId1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image" Target="../media/image20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1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2.xml"/><Relationship Id="rId10" Type="http://schemas.openxmlformats.org/officeDocument/2006/relationships/image" Target="../media/image23.png"/><Relationship Id="rId1" Type="http://schemas.openxmlformats.org/officeDocument/2006/relationships/tags" Target="../tags/tag9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6.xml"/><Relationship Id="rId5" Type="http://schemas.openxmlformats.org/officeDocument/2006/relationships/image" Target="../media/image24.jpeg"/><Relationship Id="rId4" Type="http://schemas.openxmlformats.org/officeDocument/2006/relationships/tags" Target="../tags/tag105.xml"/><Relationship Id="rId3" Type="http://schemas.openxmlformats.org/officeDocument/2006/relationships/image" Target="../media/image11.pn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image" Target="../media/image26.png"/><Relationship Id="rId4" Type="http://schemas.openxmlformats.org/officeDocument/2006/relationships/tags" Target="../tags/tag109.xml"/><Relationship Id="rId3" Type="http://schemas.openxmlformats.org/officeDocument/2006/relationships/image" Target="../media/image11.png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tags" Target="../tags/tag113.xml"/><Relationship Id="rId2" Type="http://schemas.openxmlformats.org/officeDocument/2006/relationships/image" Target="../media/image11.png"/><Relationship Id="rId1" Type="http://schemas.openxmlformats.org/officeDocument/2006/relationships/tags" Target="../tags/tag11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11.png"/><Relationship Id="rId1" Type="http://schemas.openxmlformats.org/officeDocument/2006/relationships/tags" Target="../tags/tag11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11.png"/><Relationship Id="rId1" Type="http://schemas.openxmlformats.org/officeDocument/2006/relationships/tags" Target="../tags/tag118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3.xml"/><Relationship Id="rId4" Type="http://schemas.openxmlformats.org/officeDocument/2006/relationships/image" Target="../media/image27.jpeg"/><Relationship Id="rId3" Type="http://schemas.openxmlformats.org/officeDocument/2006/relationships/tags" Target="../tags/tag122.xml"/><Relationship Id="rId2" Type="http://schemas.openxmlformats.org/officeDocument/2006/relationships/image" Target="../media/image11.png"/><Relationship Id="rId1" Type="http://schemas.openxmlformats.org/officeDocument/2006/relationships/tags" Target="../tags/tag12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6.xml"/><Relationship Id="rId7" Type="http://schemas.openxmlformats.org/officeDocument/2006/relationships/image" Target="../media/image32.jpeg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8.jpeg"/><Relationship Id="rId3" Type="http://schemas.openxmlformats.org/officeDocument/2006/relationships/tags" Target="../tags/tag125.xml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4.xml"/><Relationship Id="rId1" Type="http://schemas.openxmlformats.org/officeDocument/2006/relationships/tags" Target="../tags/tag12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6" Type="http://schemas.openxmlformats.org/officeDocument/2006/relationships/notesSlide" Target="../notesSlides/notesSlide15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47.xml"/><Relationship Id="rId23" Type="http://schemas.openxmlformats.org/officeDocument/2006/relationships/tags" Target="../tags/tag146.xml"/><Relationship Id="rId22" Type="http://schemas.openxmlformats.org/officeDocument/2006/relationships/tags" Target="../tags/tag145.xml"/><Relationship Id="rId21" Type="http://schemas.openxmlformats.org/officeDocument/2006/relationships/tags" Target="../tags/tag144.xml"/><Relationship Id="rId20" Type="http://schemas.openxmlformats.org/officeDocument/2006/relationships/tags" Target="../tags/tag143.xml"/><Relationship Id="rId2" Type="http://schemas.openxmlformats.org/officeDocument/2006/relationships/image" Target="../media/image11.png"/><Relationship Id="rId19" Type="http://schemas.openxmlformats.org/officeDocument/2006/relationships/tags" Target="../tags/tag142.xml"/><Relationship Id="rId18" Type="http://schemas.microsoft.com/office/2007/relationships/hdphoto" Target="../media/image34.wdp"/><Relationship Id="rId17" Type="http://schemas.openxmlformats.org/officeDocument/2006/relationships/image" Target="../media/image33.png"/><Relationship Id="rId16" Type="http://schemas.openxmlformats.org/officeDocument/2006/relationships/tags" Target="../tags/tag14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image" Target="../media/image38.jpeg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29.jpeg"/><Relationship Id="rId3" Type="http://schemas.openxmlformats.org/officeDocument/2006/relationships/tags" Target="../tags/tag149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4.xml"/><Relationship Id="rId5" Type="http://schemas.openxmlformats.org/officeDocument/2006/relationships/image" Target="../media/image39.png"/><Relationship Id="rId4" Type="http://schemas.openxmlformats.org/officeDocument/2006/relationships/tags" Target="../tags/tag153.xml"/><Relationship Id="rId3" Type="http://schemas.openxmlformats.org/officeDocument/2006/relationships/image" Target="../media/image11.png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6.xml"/><Relationship Id="rId3" Type="http://schemas.openxmlformats.org/officeDocument/2006/relationships/image" Target="../media/image11.png"/><Relationship Id="rId2" Type="http://schemas.openxmlformats.org/officeDocument/2006/relationships/tags" Target="../tags/tag155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image" Target="../media/image11.png"/><Relationship Id="rId1" Type="http://schemas.openxmlformats.org/officeDocument/2006/relationships/tags" Target="../tags/tag15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6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11.png"/><Relationship Id="rId1" Type="http://schemas.openxmlformats.org/officeDocument/2006/relationships/tags" Target="../tags/tag16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20.xml"/><Relationship Id="rId1" Type="http://schemas.openxmlformats.org/officeDocument/2006/relationships/tags" Target="../tags/tag16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5.xml"/><Relationship Id="rId3" Type="http://schemas.openxmlformats.org/officeDocument/2006/relationships/image" Target="../media/image11.png"/><Relationship Id="rId2" Type="http://schemas.openxmlformats.org/officeDocument/2006/relationships/tags" Target="../tags/tag174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tags" Target="../tags/tag176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77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image" Target="../media/image11.png"/><Relationship Id="rId1" Type="http://schemas.openxmlformats.org/officeDocument/2006/relationships/tags" Target="../tags/tag183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7.xml"/><Relationship Id="rId2" Type="http://schemas.openxmlformats.org/officeDocument/2006/relationships/image" Target="../media/image11.png"/><Relationship Id="rId1" Type="http://schemas.openxmlformats.org/officeDocument/2006/relationships/tags" Target="../tags/tag186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9.xml"/><Relationship Id="rId2" Type="http://schemas.openxmlformats.org/officeDocument/2006/relationships/image" Target="../media/image11.png"/><Relationship Id="rId1" Type="http://schemas.openxmlformats.org/officeDocument/2006/relationships/tags" Target="../tags/tag18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1.xml"/><Relationship Id="rId2" Type="http://schemas.openxmlformats.org/officeDocument/2006/relationships/image" Target="../media/image11.png"/><Relationship Id="rId1" Type="http://schemas.openxmlformats.org/officeDocument/2006/relationships/tags" Target="../tags/tag190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11.png"/><Relationship Id="rId1" Type="http://schemas.openxmlformats.org/officeDocument/2006/relationships/tags" Target="../tags/tag19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5.xml"/><Relationship Id="rId2" Type="http://schemas.openxmlformats.org/officeDocument/2006/relationships/image" Target="../media/image11.png"/><Relationship Id="rId1" Type="http://schemas.openxmlformats.org/officeDocument/2006/relationships/tags" Target="../tags/tag1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tags" Target="../tags/tag30.xml"/><Relationship Id="rId3" Type="http://schemas.openxmlformats.org/officeDocument/2006/relationships/image" Target="../media/image11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3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13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1.png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390" y="1017270"/>
            <a:ext cx="10419715" cy="4822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581025" y="1486535"/>
            <a:ext cx="6826885" cy="184975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025" y="1543050"/>
            <a:ext cx="6826885" cy="169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它是一个不懂疲倦的旅客，总是只暂时在哪一个个体内住一会儿，便又离开前去。那些个体消逝了，它却永远存在。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82575" y="3945255"/>
            <a:ext cx="7903210" cy="197358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比作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一个不懂疲倦的旅客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喻指生命在不同的人之间传递，是永远存在的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253730" y="635"/>
            <a:ext cx="393827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5" grpId="1"/>
      <p:bldP spid="2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807720" y="834390"/>
            <a:ext cx="6826885" cy="9150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0" y="834390"/>
            <a:ext cx="664337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感谢生命的奇迹，它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分开来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是暂时，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合起来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是永久。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0360" y="3364865"/>
            <a:ext cx="7903210" cy="24657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“分开来”指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个体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短暂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的；</a:t>
            </a:r>
            <a:endParaRPr lang="en-US" alt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“合起来”指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整体的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生命是永久的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，生生不息、生机盎然的，生命永不休止地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繁殖、蔓延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5160" y="1997710"/>
            <a:ext cx="7193915" cy="1166495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5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633" y="2425"/>
              <a:ext cx="11765" cy="53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buClrTx/>
                <a:buSzTx/>
                <a:buFontTx/>
                <a:defRPr/>
              </a:pP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段中，生命</a:t>
              </a: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“分开来”“合起来”分别指什么</a:t>
              </a:r>
              <a:r>
                <a:rPr 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？</a:t>
              </a:r>
              <a:endParaRPr lang="zh-CN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8253730" y="635"/>
            <a:ext cx="393827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5" grpId="1"/>
      <p:bldP spid="2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271010" y="86360"/>
            <a:ext cx="7607300" cy="152400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19905" y="86360"/>
            <a:ext cx="74707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课文写对生命的感悟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我们都非常可怜！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后来又说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这就是奇迹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。这样写有什么好处？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79570" y="1716405"/>
            <a:ext cx="7931785" cy="514159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zh-CN" sz="2800" b="1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先抑后扬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的写法。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先写生命的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易逝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人们的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无奈与可怜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感情转入低谷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②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接着用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不应该悲观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一转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描写生命的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神奇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个体生命有限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集体生命无穷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永久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不朽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值得赞美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最后联系生活实际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以爱情来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赞美生命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感情高亢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给人以磅礴的力量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这样写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前后对比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把对生命的思考引向深入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使行文有了波澜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更能够打动人心</a:t>
            </a:r>
            <a:r>
              <a:rPr 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101" name="图片 100"/>
          <p:cNvPicPr/>
          <p:nvPr>
            <p:custDataLst>
              <p:tags r:id="rId4"/>
            </p:custDataLst>
          </p:nvPr>
        </p:nvPicPr>
        <p:blipFill>
          <a:blip r:embed="rId5"/>
          <a:srcRect r="11822"/>
          <a:stretch>
            <a:fillRect/>
          </a:stretch>
        </p:blipFill>
        <p:spPr>
          <a:xfrm>
            <a:off x="8107045" y="0"/>
            <a:ext cx="41884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6"/>
            </p:custDataLst>
          </p:nvPr>
        </p:nvSpPr>
        <p:spPr>
          <a:xfrm>
            <a:off x="295910" y="897255"/>
            <a:ext cx="7466965" cy="9950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540" y="897255"/>
            <a:ext cx="720598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生命在那些终于要</a:t>
            </a:r>
            <a:r>
              <a:rPr lang="zh-CN" altLang="zh-CN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凋谢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的花朵里</a:t>
            </a:r>
            <a:r>
              <a:rPr lang="zh-CN" altLang="zh-CN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永存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不断给世界以色彩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不断给世界以芬芳。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0360" y="2227580"/>
            <a:ext cx="7193915" cy="1092936"/>
            <a:chOff x="466" y="2166"/>
            <a:chExt cx="11980" cy="5957"/>
          </a:xfrm>
        </p:grpSpPr>
        <p:grpSp>
          <p:nvGrpSpPr>
            <p:cNvPr id="8" name="组合 7"/>
            <p:cNvGrpSpPr/>
            <p:nvPr/>
          </p:nvGrpSpPr>
          <p:grpSpPr>
            <a:xfrm rot="0">
              <a:off x="466" y="2166"/>
              <a:ext cx="11980" cy="5020"/>
              <a:chOff x="6731540" y="1611313"/>
              <a:chExt cx="4944523" cy="886401"/>
            </a:xfrm>
          </p:grpSpPr>
          <p:sp>
            <p:nvSpPr>
              <p:cNvPr id="9" name="矩形 8"/>
              <p:cNvSpPr/>
              <p:nvPr>
                <p:custDataLst>
                  <p:tags r:id="rId7"/>
                </p:custDataLst>
              </p:nvPr>
            </p:nvSpPr>
            <p:spPr>
              <a:xfrm>
                <a:off x="6731540" y="1611313"/>
                <a:ext cx="4944523" cy="8864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10" name="直接连接符 9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538" y="2257"/>
              <a:ext cx="11765" cy="58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buClrTx/>
                <a:buSzTx/>
                <a:buFontTx/>
                <a:defRPr/>
              </a:pP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凋谢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和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永存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的表达是否矛盾？结合全文说说你对这句话的理解。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90170" y="3620770"/>
            <a:ext cx="7903210" cy="291846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修辞，将生命的</a:t>
            </a:r>
            <a:r>
              <a:rPr lang="en-US" altLang="zh-CN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消</a:t>
            </a:r>
            <a:r>
              <a:rPr lang="zh-CN" altLang="en-US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亡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lang="en-US" altLang="zh-CN" sz="32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不朽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比作花朵的</a:t>
            </a:r>
            <a:r>
              <a:rPr lang="en-US" altLang="zh-CN" sz="3200">
                <a:solidFill>
                  <a:schemeClr val="tx1"/>
                </a:solidFill>
                <a:highlight>
                  <a:srgbClr val="00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凋谢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</a:t>
            </a:r>
            <a:r>
              <a:rPr lang="en-US" altLang="zh-CN" sz="3200">
                <a:solidFill>
                  <a:schemeClr val="tx1"/>
                </a:solidFill>
                <a:highlight>
                  <a:srgbClr val="00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永存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色彩与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芬芳比喻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精神、思想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看似矛盾，却富有哲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理：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个体的生命虽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会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消亡</a:t>
            </a: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，但是</a:t>
            </a:r>
            <a:r>
              <a:rPr lang="en-US" altLang="zh-CN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生命</a:t>
            </a:r>
            <a:r>
              <a:rPr lang="zh-CN" altLang="en-US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所创造的精神、思想，将能</a:t>
            </a:r>
            <a:r>
              <a:rPr lang="en-US" altLang="zh-CN" sz="32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跟随着生命永远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流传下去</a:t>
            </a: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20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6" grpId="1"/>
      <p:bldP spid="2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情感品悟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548890" y="972185"/>
            <a:ext cx="6798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</a:rPr>
              <a:t>作者为何要歌颂生命的永恒？</a:t>
            </a:r>
            <a:endParaRPr lang="zh-CN" altLang="en-US" sz="4000" b="1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4" name="矩形 3"/>
          <p:cNvSpPr/>
          <p:nvPr userDrawn="1">
            <p:custDataLst>
              <p:tags r:id="rId4"/>
            </p:custDataLst>
          </p:nvPr>
        </p:nvSpPr>
        <p:spPr>
          <a:xfrm>
            <a:off x="702310" y="1791335"/>
            <a:ext cx="10692130" cy="11309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" y="1830070"/>
            <a:ext cx="1047115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那些暴君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们能够杀害许多许多人，但是他们消灭不了生命。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让我们赞美生命，赞美那毁灭不掉的生命吧！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1179" t="14237" r="9956" b="9856"/>
          <a:stretch>
            <a:fillRect/>
          </a:stretch>
        </p:blipFill>
        <p:spPr>
          <a:xfrm>
            <a:off x="10168890" y="3204210"/>
            <a:ext cx="3935730" cy="393573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340360" y="3204210"/>
            <a:ext cx="9946640" cy="347535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just" fontAlgn="auto"/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1942年，</a:t>
            </a:r>
            <a:r>
              <a:rPr lang="zh-CN" altLang="en-US" sz="3200" b="1">
                <a:solidFill>
                  <a:srgbClr val="002060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日本侵略者</a:t>
            </a:r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在我国横行，杀害我国同胞，</a:t>
            </a:r>
            <a:r>
              <a:rPr lang="zh-CN" altLang="en-US" sz="3200" b="1">
                <a:solidFill>
                  <a:srgbClr val="002060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国民党反动派</a:t>
            </a:r>
            <a:r>
              <a:rPr lang="zh-CN" altLang="en-US" sz="3200" b="1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  <a:sym typeface="+mn-ea"/>
              </a:rPr>
              <a:t>也欺压老百姓。但是，勇敢的中国人民不会因为他们的暴行而灭绝，反而会凝聚成更强大的生命力，同这些残暴势力进行斗争！</a:t>
            </a:r>
            <a:endParaRPr lang="zh-CN" altLang="en-US" sz="3200" b="1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汉仪全唐诗简" panose="00020600040101010101" charset="-122"/>
              <a:sym typeface="+mn-ea"/>
            </a:endParaRPr>
          </a:p>
          <a:p>
            <a:pPr indent="0" algn="just" fontAlgn="auto">
              <a:lnSpc>
                <a:spcPct val="3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just" fontAlgn="auto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作者高声歌颂生命的永恒，既是希望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鼓励同胞不要放弃希望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，也表达自己了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对革命必胜的信心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/>
      <p:bldP spid="6" grpId="1"/>
      <p:bldP spid="14" grpId="0" bldLvl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230630" y="918210"/>
            <a:ext cx="9765030" cy="123698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en-US" altLang="zh-CN" sz="3200">
              <a:ln w="0"/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817880" y="2251710"/>
            <a:ext cx="10356215" cy="44900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诵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生命之歌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539875" y="918210"/>
            <a:ext cx="94976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以下是将段落中心句串联成的一首</a:t>
            </a:r>
            <a:r>
              <a:rPr lang="zh-CN" altLang="en-US" sz="3600" b="1">
                <a:solidFill>
                  <a:srgbClr val="C00000"/>
                </a:solidFill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哲理小诗</a:t>
            </a:r>
            <a:r>
              <a:rPr lang="zh-CN" altLang="en-US" sz="3600" b="1">
                <a:latin typeface="汉仪劲楷简" panose="00020600040101010101" charset="-122"/>
                <a:ea typeface="汉仪劲楷简" panose="00020600040101010101" charset="-122"/>
                <a:sym typeface="+mn-ea"/>
              </a:rPr>
              <a:t>。</a:t>
            </a:r>
            <a:r>
              <a:rPr lang="zh-CN" altLang="en-US" sz="360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试为其设计朗读节奏，并有感情地朗读。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981710" y="2296795"/>
            <a:ext cx="9930765" cy="4234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40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微软雅黑" panose="020B0503020204020204" charset="-122"/>
              </a:rPr>
              <a:t>《永久的生命》</a:t>
            </a:r>
            <a:endParaRPr lang="zh-CN" altLang="zh-CN" sz="40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过去了的时间永不再回来，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生命流动着，永远不朽。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感谢生命的奇迹，它分开来是暂时，合起来却是永久。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让我们赞美生命，赞美那毁灭不掉的生命吧！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凋谢和不朽混为一体，这就是奇迹。</a:t>
            </a:r>
            <a:endParaRPr lang="zh-CN" altLang="zh-CN" sz="32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9" grpId="0"/>
      <p:bldP spid="9" grpId="1"/>
      <p:bldP spid="8" grpId="0"/>
      <p:bldP spid="4" grpId="0" bldLvl="0" animBg="1"/>
      <p:bldP spid="8" grpId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609600" y="889000"/>
            <a:ext cx="10774045" cy="56540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15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诵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生命之歌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981710" y="1000760"/>
            <a:ext cx="9930765" cy="5327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ctr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48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微软雅黑" panose="020B0503020204020204" charset="-122"/>
              </a:rPr>
              <a:t>《永久的生命》</a:t>
            </a:r>
            <a:endParaRPr lang="zh-CN" altLang="zh-CN" sz="48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过去了的时间/永不再回来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↓</a:t>
            </a: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zh-CN" sz="3600" b="1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5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生命/流动着，永远/不朽。</a:t>
            </a:r>
            <a:endParaRPr lang="zh-CN" altLang="zh-CN" sz="3600" b="1" spc="15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感谢/生命的奇迹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，它/分开来是暂时，合起来/却是/永久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3600" b="1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让我们赞美生命，赞美那/毁灭不掉的生命吧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zh-CN" altLang="zh-CN" sz="3600" b="1" spc="13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凋谢和不朽混为一体，这/就是/奇迹</a:t>
            </a:r>
            <a:r>
              <a:rPr altLang="zh-CN" sz="3600" b="1" spc="15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↑</a:t>
            </a:r>
            <a:r>
              <a:rPr lang="zh-CN" altLang="zh-CN" sz="3600" b="1" spc="13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lang="zh-CN" altLang="zh-CN" sz="3600" b="1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6" t="14829" r="7000" b="20306"/>
          <a:stretch>
            <a:fillRect/>
          </a:stretch>
        </p:blipFill>
        <p:spPr>
          <a:xfrm rot="21333010" flipH="1">
            <a:off x="10585450" y="-76835"/>
            <a:ext cx="1543685" cy="1669415"/>
          </a:xfrm>
          <a:prstGeom prst="rect">
            <a:avLst/>
          </a:prstGeom>
        </p:spPr>
      </p:pic>
      <p:pic>
        <p:nvPicPr>
          <p:cNvPr id="5" name="Piano Peace - Piano Serenade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248660" y="141605"/>
            <a:ext cx="619125" cy="6191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查看图片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7" r="60219" b="18369"/>
          <a:stretch>
            <a:fillRect/>
          </a:stretch>
        </p:blipFill>
        <p:spPr bwMode="auto">
          <a:xfrm>
            <a:off x="10245454" y="0"/>
            <a:ext cx="1946547" cy="6858000"/>
          </a:xfrm>
          <a:custGeom>
            <a:avLst/>
            <a:gdLst>
              <a:gd name="connsiteX0" fmla="*/ 0 w 1946547"/>
              <a:gd name="connsiteY0" fmla="*/ 0 h 6858000"/>
              <a:gd name="connsiteX1" fmla="*/ 1946547 w 1946547"/>
              <a:gd name="connsiteY1" fmla="*/ 0 h 6858000"/>
              <a:gd name="connsiteX2" fmla="*/ 1946547 w 1946547"/>
              <a:gd name="connsiteY2" fmla="*/ 6858000 h 6858000"/>
              <a:gd name="connsiteX3" fmla="*/ 0 w 194654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47" h="6858000">
                <a:moveTo>
                  <a:pt x="0" y="0"/>
                </a:moveTo>
                <a:lnTo>
                  <a:pt x="1946547" y="0"/>
                </a:lnTo>
                <a:lnTo>
                  <a:pt x="194654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: 圆角 43"/>
          <p:cNvSpPr/>
          <p:nvPr/>
        </p:nvSpPr>
        <p:spPr>
          <a:xfrm>
            <a:off x="628650" y="1181100"/>
            <a:ext cx="10858500" cy="5219700"/>
          </a:xfrm>
          <a:prstGeom prst="roundRect">
            <a:avLst>
              <a:gd name="adj" fmla="val 31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7" name="矩形: 圆角 3106"/>
          <p:cNvSpPr/>
          <p:nvPr/>
        </p:nvSpPr>
        <p:spPr>
          <a:xfrm>
            <a:off x="1116965" y="2046513"/>
            <a:ext cx="10682514" cy="4281715"/>
          </a:xfrm>
          <a:prstGeom prst="roundRect">
            <a:avLst>
              <a:gd name="adj" fmla="val 31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/>
          <p:cNvSpPr/>
          <p:nvPr/>
        </p:nvSpPr>
        <p:spPr>
          <a:xfrm>
            <a:off x="0" y="83820"/>
            <a:ext cx="3352800" cy="728980"/>
          </a:xfrm>
          <a:prstGeom prst="plaque">
            <a:avLst>
              <a:gd name="adj" fmla="val 3282"/>
            </a:avLst>
          </a:prstGeom>
          <a:gradFill flip="none" rotWithShape="1">
            <a:gsLst>
              <a:gs pos="78908">
                <a:srgbClr val="FFFFFF">
                  <a:alpha val="70000"/>
                </a:srgbClr>
              </a:gs>
              <a:gs pos="51400">
                <a:srgbClr val="FFFFFF"/>
              </a:gs>
              <a:gs pos="23850">
                <a:srgbClr val="FFFFFF">
                  <a:alpha val="76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 descr="templates\picture_hover\&amp;pky250_sjzg_VCG211358976618&amp;"/>
          <p:cNvPicPr>
            <a:picLocks noChangeAspect="1"/>
          </p:cNvPicPr>
          <p:nvPr/>
        </p:nvPicPr>
        <p:blipFill rotWithShape="1">
          <a:blip r:embed="rId2"/>
          <a:srcRect l="9786" t="28089" r="50365" b="53678"/>
          <a:stretch>
            <a:fillRect/>
          </a:stretch>
        </p:blipFill>
        <p:spPr>
          <a:xfrm>
            <a:off x="7987655" y="5607558"/>
            <a:ext cx="4204345" cy="1250442"/>
          </a:xfrm>
          <a:custGeom>
            <a:avLst/>
            <a:gdLst>
              <a:gd name="connsiteX0" fmla="*/ 0 w 4204345"/>
              <a:gd name="connsiteY0" fmla="*/ 0 h 1250442"/>
              <a:gd name="connsiteX1" fmla="*/ 4204345 w 4204345"/>
              <a:gd name="connsiteY1" fmla="*/ 0 h 1250442"/>
              <a:gd name="connsiteX2" fmla="*/ 4204345 w 4204345"/>
              <a:gd name="connsiteY2" fmla="*/ 1250442 h 1250442"/>
              <a:gd name="connsiteX3" fmla="*/ 0 w 4204345"/>
              <a:gd name="connsiteY3" fmla="*/ 1250442 h 125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345" h="1250442">
                <a:moveTo>
                  <a:pt x="0" y="0"/>
                </a:moveTo>
                <a:lnTo>
                  <a:pt x="4204345" y="0"/>
                </a:lnTo>
                <a:lnTo>
                  <a:pt x="4204345" y="1250442"/>
                </a:lnTo>
                <a:lnTo>
                  <a:pt x="0" y="1250442"/>
                </a:lnTo>
                <a:close/>
              </a:path>
            </a:pathLst>
          </a:custGeom>
        </p:spPr>
      </p:pic>
      <p:grpSp>
        <p:nvGrpSpPr>
          <p:cNvPr id="3110" name="组合 3109"/>
          <p:cNvGrpSpPr/>
          <p:nvPr/>
        </p:nvGrpSpPr>
        <p:grpSpPr>
          <a:xfrm>
            <a:off x="1379966" y="2277321"/>
            <a:ext cx="8788561" cy="836693"/>
            <a:chOff x="819896" y="2190326"/>
            <a:chExt cx="8788561" cy="836693"/>
          </a:xfrm>
        </p:grpSpPr>
        <p:grpSp>
          <p:nvGrpSpPr>
            <p:cNvPr id="4" name="组合 3"/>
            <p:cNvGrpSpPr/>
            <p:nvPr/>
          </p:nvGrpSpPr>
          <p:grpSpPr>
            <a:xfrm>
              <a:off x="819896" y="2190326"/>
              <a:ext cx="2576446" cy="836693"/>
              <a:chOff x="1362081" y="1841266"/>
              <a:chExt cx="2576446" cy="836693"/>
            </a:xfrm>
          </p:grpSpPr>
          <p:sp>
            <p:nvSpPr>
              <p:cNvPr id="5" name="矩形: 圆角 4"/>
              <p:cNvSpPr/>
              <p:nvPr/>
            </p:nvSpPr>
            <p:spPr>
              <a:xfrm>
                <a:off x="1362081" y="1841266"/>
                <a:ext cx="2576446" cy="836693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Bullet3"/>
              <p:cNvSpPr txBox="1"/>
              <p:nvPr/>
            </p:nvSpPr>
            <p:spPr>
              <a:xfrm>
                <a:off x="1486546" y="1928318"/>
                <a:ext cx="2327517" cy="633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32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生命的易逝</a:t>
                </a:r>
                <a:endPara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41936" y="2190326"/>
              <a:ext cx="1705873" cy="836693"/>
              <a:chOff x="1333053" y="1841266"/>
              <a:chExt cx="1705873" cy="836693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1333053" y="1841266"/>
                <a:ext cx="1705873" cy="836693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Bullet3"/>
              <p:cNvSpPr txBox="1"/>
              <p:nvPr/>
            </p:nvSpPr>
            <p:spPr>
              <a:xfrm>
                <a:off x="1640040" y="1928318"/>
                <a:ext cx="1398886" cy="633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32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个体</a:t>
                </a:r>
                <a:endPara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箭头: V 形 17"/>
            <p:cNvSpPr/>
            <p:nvPr/>
          </p:nvSpPr>
          <p:spPr>
            <a:xfrm>
              <a:off x="3508639" y="2540214"/>
              <a:ext cx="562221" cy="136916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61000">
                  <a:srgbClr val="F6CEB3"/>
                </a:gs>
                <a:gs pos="10000">
                  <a:srgbClr val="E06A1A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箭头: V 形 18"/>
            <p:cNvSpPr/>
            <p:nvPr/>
          </p:nvSpPr>
          <p:spPr>
            <a:xfrm>
              <a:off x="6039221" y="2547472"/>
              <a:ext cx="562221" cy="122401"/>
            </a:xfrm>
            <a:prstGeom prst="chevron">
              <a:avLst/>
            </a:prstGeom>
            <a:gradFill flip="none" rotWithShape="1">
              <a:gsLst>
                <a:gs pos="61000">
                  <a:srgbClr val="F6CEB3"/>
                </a:gs>
                <a:gs pos="10000">
                  <a:srgbClr val="E06A1A"/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19953" y="2241520"/>
              <a:ext cx="2888504" cy="734304"/>
              <a:chOff x="1362081" y="1841267"/>
              <a:chExt cx="2888504" cy="734304"/>
            </a:xfrm>
          </p:grpSpPr>
          <p:sp>
            <p:nvSpPr>
              <p:cNvPr id="25" name="矩形: 圆角 24"/>
              <p:cNvSpPr/>
              <p:nvPr/>
            </p:nvSpPr>
            <p:spPr>
              <a:xfrm>
                <a:off x="1362081" y="1841267"/>
                <a:ext cx="2453075" cy="734304"/>
              </a:xfrm>
              <a:prstGeom prst="roundRect">
                <a:avLst/>
              </a:prstGeom>
              <a:solidFill>
                <a:srgbClr val="FAF1EA"/>
              </a:solidFill>
              <a:ln>
                <a:solidFill>
                  <a:schemeClr val="accent1">
                    <a:shade val="15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Bullet3"/>
              <p:cNvSpPr txBox="1"/>
              <p:nvPr/>
            </p:nvSpPr>
            <p:spPr>
              <a:xfrm>
                <a:off x="1486546" y="1928318"/>
                <a:ext cx="2764039" cy="5656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16000" b="1" spc="50">
                    <a:ln w="11430"/>
                    <a:gradFill flip="none" rotWithShape="1">
                      <a:gsLst>
                        <a:gs pos="0">
                          <a:srgbClr val="C78659"/>
                        </a:gs>
                        <a:gs pos="99000">
                          <a:srgbClr val="5D1F09"/>
                        </a:gs>
                      </a:gsLst>
                      <a:lin ang="16200000" scaled="1"/>
                      <a:tileRect/>
                    </a:gradFill>
                    <a:effectLst/>
                    <a:latin typeface="演示秋鸿楷" panose="00000500000000000000" pitchFamily="2" charset="-122"/>
                    <a:ea typeface="演示秋鸿楷" panose="00000500000000000000" pitchFamily="2" charset="-122"/>
                  </a:defRPr>
                </a:lvl1pPr>
              </a:lstStyle>
              <a:p>
                <a:pPr algn="l"/>
                <a:r>
                  <a:rPr lang="zh-CN" altLang="en-US" sz="280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可怜</a:t>
                </a:r>
                <a:r>
                  <a:rPr lang="zh-CN" altLang="en-US" sz="2800" b="0" dirty="0">
                    <a:solidFill>
                      <a:srgbClr val="E06A1A"/>
                    </a:solidFill>
                    <a:latin typeface="微软雅黑" panose="020B0503020204020204" charset="-122"/>
                    <a:ea typeface="微软雅黑" panose="020B0503020204020204" charset="-122"/>
                    <a:sym typeface="Arial" panose="020B0604020202020204" pitchFamily="34" charset="0"/>
                  </a:rPr>
                  <a:t>（先抑）</a:t>
                </a:r>
                <a:endParaRPr lang="zh-CN" altLang="en-US" sz="2800" b="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379966" y="3788529"/>
            <a:ext cx="2576446" cy="836693"/>
            <a:chOff x="1362081" y="1841266"/>
            <a:chExt cx="2576446" cy="836693"/>
          </a:xfrm>
        </p:grpSpPr>
        <p:sp>
          <p:nvSpPr>
            <p:cNvPr id="49" name="矩形: 圆角 48"/>
            <p:cNvSpPr/>
            <p:nvPr/>
          </p:nvSpPr>
          <p:spPr>
            <a:xfrm>
              <a:off x="1362081" y="1841266"/>
              <a:ext cx="2576446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Bullet3"/>
            <p:cNvSpPr txBox="1"/>
            <p:nvPr/>
          </p:nvSpPr>
          <p:spPr>
            <a:xfrm>
              <a:off x="1486546" y="1928318"/>
              <a:ext cx="2327517" cy="633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生命的永久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矩形: 圆角 51"/>
          <p:cNvSpPr/>
          <p:nvPr/>
        </p:nvSpPr>
        <p:spPr>
          <a:xfrm>
            <a:off x="4549140" y="3788410"/>
            <a:ext cx="1546225" cy="836930"/>
          </a:xfrm>
          <a:prstGeom prst="roundRect">
            <a:avLst/>
          </a:prstGeom>
          <a:solidFill>
            <a:srgbClr val="FAF1EA"/>
          </a:solidFill>
          <a:ln>
            <a:solidFill>
              <a:schemeClr val="accent1">
                <a:shade val="15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Bullet3"/>
          <p:cNvSpPr txBox="1"/>
          <p:nvPr/>
        </p:nvSpPr>
        <p:spPr>
          <a:xfrm>
            <a:off x="4827270" y="3875405"/>
            <a:ext cx="1268095" cy="6819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16000" b="1" spc="50">
                <a:ln w="11430"/>
                <a:gradFill flip="none" rotWithShape="1">
                  <a:gsLst>
                    <a:gs pos="0">
                      <a:srgbClr val="C78659"/>
                    </a:gs>
                    <a:gs pos="99000">
                      <a:srgbClr val="5D1F09"/>
                    </a:gs>
                  </a:gsLst>
                  <a:lin ang="16200000" scaled="1"/>
                  <a:tileRect/>
                </a:gradFill>
                <a:effectLst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l"/>
            <a:r>
              <a: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整体</a:t>
            </a:r>
            <a:endParaRPr lang="zh-CN" altLang="en-US" sz="3200" dirty="0">
              <a:solidFill>
                <a:srgbClr val="E06A1A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箭头: V 形 53"/>
          <p:cNvSpPr/>
          <p:nvPr/>
        </p:nvSpPr>
        <p:spPr>
          <a:xfrm>
            <a:off x="3956949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731137" y="3148266"/>
            <a:ext cx="1128350" cy="639961"/>
            <a:chOff x="1333054" y="1841266"/>
            <a:chExt cx="1128350" cy="639961"/>
          </a:xfrm>
        </p:grpSpPr>
        <p:sp>
          <p:nvSpPr>
            <p:cNvPr id="56" name="矩形: 圆角 55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感动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31137" y="3878005"/>
            <a:ext cx="1128350" cy="639961"/>
            <a:chOff x="1333054" y="1841266"/>
            <a:chExt cx="1128350" cy="639961"/>
          </a:xfrm>
        </p:grpSpPr>
        <p:sp>
          <p:nvSpPr>
            <p:cNvPr id="59" name="矩形: 圆角 58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感谢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31137" y="4606951"/>
            <a:ext cx="1128350" cy="639961"/>
            <a:chOff x="1333054" y="1841266"/>
            <a:chExt cx="1128350" cy="639961"/>
          </a:xfrm>
        </p:grpSpPr>
        <p:sp>
          <p:nvSpPr>
            <p:cNvPr id="62" name="矩形: 圆角 61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赞美</a:t>
              </a:r>
              <a:endParaRPr lang="zh-CN" altLang="en-US" sz="28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5" name="箭头: V 形 3074"/>
          <p:cNvSpPr/>
          <p:nvPr/>
        </p:nvSpPr>
        <p:spPr>
          <a:xfrm>
            <a:off x="6095175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076" name="组合 3075"/>
          <p:cNvGrpSpPr/>
          <p:nvPr/>
        </p:nvGrpSpPr>
        <p:grpSpPr>
          <a:xfrm>
            <a:off x="8567195" y="3878005"/>
            <a:ext cx="1128350" cy="639961"/>
            <a:chOff x="1333054" y="1841266"/>
            <a:chExt cx="1128350" cy="639961"/>
          </a:xfrm>
        </p:grpSpPr>
        <p:sp>
          <p:nvSpPr>
            <p:cNvPr id="3077" name="矩形: 圆角 3076"/>
            <p:cNvSpPr/>
            <p:nvPr/>
          </p:nvSpPr>
          <p:spPr>
            <a:xfrm>
              <a:off x="1333054" y="1841266"/>
              <a:ext cx="1128350" cy="639961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8" name="Bullet3"/>
            <p:cNvSpPr txBox="1"/>
            <p:nvPr/>
          </p:nvSpPr>
          <p:spPr>
            <a:xfrm>
              <a:off x="1451354" y="1855747"/>
              <a:ext cx="966506" cy="5656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b="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后扬</a:t>
              </a:r>
              <a:endParaRPr lang="zh-CN" altLang="en-US" sz="2800" b="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9" name="箭头: V 形 3078"/>
          <p:cNvSpPr/>
          <p:nvPr/>
        </p:nvSpPr>
        <p:spPr>
          <a:xfrm>
            <a:off x="7870182" y="4123478"/>
            <a:ext cx="562221" cy="149015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80" name="组合 3079"/>
          <p:cNvGrpSpPr/>
          <p:nvPr/>
        </p:nvGrpSpPr>
        <p:grpSpPr>
          <a:xfrm>
            <a:off x="1251061" y="5412860"/>
            <a:ext cx="2576446" cy="836693"/>
            <a:chOff x="1362081" y="1841266"/>
            <a:chExt cx="2576446" cy="836693"/>
          </a:xfrm>
        </p:grpSpPr>
        <p:sp>
          <p:nvSpPr>
            <p:cNvPr id="3082" name="矩形: 圆角 3081"/>
            <p:cNvSpPr/>
            <p:nvPr/>
          </p:nvSpPr>
          <p:spPr>
            <a:xfrm>
              <a:off x="1362081" y="1841266"/>
              <a:ext cx="2576446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83" name="Bullet3"/>
            <p:cNvSpPr txBox="1"/>
            <p:nvPr/>
          </p:nvSpPr>
          <p:spPr>
            <a:xfrm>
              <a:off x="1486546" y="1928318"/>
              <a:ext cx="2327517" cy="6819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生命的赞歌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84" name="公众号：松鼠语文"/>
          <p:cNvGrpSpPr/>
          <p:nvPr/>
        </p:nvGrpSpPr>
        <p:grpSpPr>
          <a:xfrm>
            <a:off x="4389256" y="5434269"/>
            <a:ext cx="1705873" cy="836693"/>
            <a:chOff x="1333053" y="1841266"/>
            <a:chExt cx="1705873" cy="836693"/>
          </a:xfrm>
        </p:grpSpPr>
        <p:sp>
          <p:nvSpPr>
            <p:cNvPr id="3085" name="矩形: 圆角 3084"/>
            <p:cNvSpPr/>
            <p:nvPr/>
          </p:nvSpPr>
          <p:spPr>
            <a:xfrm>
              <a:off x="1333053" y="1841266"/>
              <a:ext cx="1705873" cy="836693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6" name="Bullet3"/>
            <p:cNvSpPr txBox="1"/>
            <p:nvPr/>
          </p:nvSpPr>
          <p:spPr>
            <a:xfrm>
              <a:off x="1640040" y="1928318"/>
              <a:ext cx="1398886" cy="633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奇迹</a:t>
              </a:r>
              <a:endParaRPr lang="zh-CN" altLang="en-US" sz="320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87" name="公众号：松鼠语文"/>
          <p:cNvSpPr/>
          <p:nvPr/>
        </p:nvSpPr>
        <p:spPr>
          <a:xfrm>
            <a:off x="3827409" y="5755885"/>
            <a:ext cx="562221" cy="136916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8" name="公众号：松鼠语文"/>
          <p:cNvSpPr/>
          <p:nvPr/>
        </p:nvSpPr>
        <p:spPr>
          <a:xfrm>
            <a:off x="6046478" y="5763143"/>
            <a:ext cx="562221" cy="122401"/>
          </a:xfrm>
          <a:prstGeom prst="chevron">
            <a:avLst/>
          </a:prstGeom>
          <a:gradFill flip="none" rotWithShape="1">
            <a:gsLst>
              <a:gs pos="61000">
                <a:srgbClr val="F6CEB3"/>
              </a:gs>
              <a:gs pos="10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89" name="公众号：松鼠语文"/>
          <p:cNvGrpSpPr/>
          <p:nvPr/>
        </p:nvGrpSpPr>
        <p:grpSpPr>
          <a:xfrm>
            <a:off x="6727211" y="5412498"/>
            <a:ext cx="1183076" cy="734304"/>
            <a:chOff x="1362082" y="1841267"/>
            <a:chExt cx="1183076" cy="734304"/>
          </a:xfrm>
        </p:grpSpPr>
        <p:sp>
          <p:nvSpPr>
            <p:cNvPr id="3090" name="矩形: 圆角 3089"/>
            <p:cNvSpPr/>
            <p:nvPr/>
          </p:nvSpPr>
          <p:spPr>
            <a:xfrm>
              <a:off x="1362082" y="1841267"/>
              <a:ext cx="1183076" cy="734304"/>
            </a:xfrm>
            <a:prstGeom prst="roundRect">
              <a:avLst/>
            </a:prstGeom>
            <a:solidFill>
              <a:srgbClr val="FAF1EA"/>
            </a:solidFill>
            <a:ln>
              <a:solidFill>
                <a:schemeClr val="accent1">
                  <a:shade val="15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1" name="Bullet3"/>
            <p:cNvSpPr txBox="1"/>
            <p:nvPr/>
          </p:nvSpPr>
          <p:spPr>
            <a:xfrm>
              <a:off x="1486547" y="1928318"/>
              <a:ext cx="927982" cy="6076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16000" b="1" spc="50">
                  <a:ln w="11430"/>
                  <a:gradFill flip="none" rotWithShape="1">
                    <a:gsLst>
                      <a:gs pos="0">
                        <a:srgbClr val="C78659"/>
                      </a:gs>
                      <a:gs pos="99000">
                        <a:srgbClr val="5D1F09"/>
                      </a:gs>
                    </a:gsLst>
                    <a:lin ang="16200000" scaled="1"/>
                    <a:tileRect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rgbClr val="E06A1A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感叹</a:t>
              </a:r>
              <a:endParaRPr lang="zh-CN" altLang="en-US" sz="2800" b="0" dirty="0">
                <a:solidFill>
                  <a:srgbClr val="E06A1A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94" name="左大括号 3093"/>
          <p:cNvSpPr/>
          <p:nvPr>
            <p:custDataLst>
              <p:tags r:id="rId3"/>
            </p:custDataLst>
          </p:nvPr>
        </p:nvSpPr>
        <p:spPr>
          <a:xfrm flipH="1">
            <a:off x="10045065" y="2249805"/>
            <a:ext cx="216535" cy="3977005"/>
          </a:xfrm>
          <a:prstGeom prst="leftBrace">
            <a:avLst>
              <a:gd name="adj1" fmla="val 94089"/>
              <a:gd name="adj2" fmla="val 49995"/>
            </a:avLst>
          </a:prstGeom>
          <a:gradFill flip="none" rotWithShape="1">
            <a:gsLst>
              <a:gs pos="79000">
                <a:srgbClr val="F6CEB3"/>
              </a:gs>
              <a:gs pos="22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95" name="标题 1" hidden="1"/>
          <p:cNvSpPr txBox="1"/>
          <p:nvPr>
            <p:custDataLst>
              <p:tags r:id="rId4"/>
            </p:custDataLst>
          </p:nvPr>
        </p:nvSpPr>
        <p:spPr>
          <a:xfrm>
            <a:off x="8121832" y="405538"/>
            <a:ext cx="1065711" cy="82176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7500">
                <a:solidFill>
                  <a:schemeClr val="bg1"/>
                </a:solidFill>
                <a:effectLst>
                  <a:outerShdw blurRad="39578" dist="65964" dir="5400000" algn="t" rotWithShape="0">
                    <a:srgbClr val="070D26">
                      <a:alpha val="45000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6600" dirty="0">
                <a:solidFill>
                  <a:srgbClr val="E06A1A"/>
                </a:solidFill>
              </a:rPr>
              <a:t>积极乐观</a:t>
            </a:r>
            <a:endParaRPr lang="en-US" altLang="zh-CN" sz="6600" dirty="0">
              <a:solidFill>
                <a:srgbClr val="E06A1A"/>
              </a:solidFill>
            </a:endParaRPr>
          </a:p>
          <a:p>
            <a:r>
              <a:rPr lang="zh-CN" altLang="en-US" sz="6600" dirty="0">
                <a:solidFill>
                  <a:srgbClr val="E06A1A"/>
                </a:solidFill>
              </a:rPr>
              <a:t>赞美生命</a:t>
            </a:r>
            <a:endParaRPr lang="zh-CN" altLang="en-US" sz="6600" dirty="0">
              <a:solidFill>
                <a:srgbClr val="E06A1A"/>
              </a:solidFill>
            </a:endParaRPr>
          </a:p>
        </p:txBody>
      </p:sp>
      <p:grpSp>
        <p:nvGrpSpPr>
          <p:cNvPr id="3105" name="组合 3104"/>
          <p:cNvGrpSpPr/>
          <p:nvPr/>
        </p:nvGrpSpPr>
        <p:grpSpPr>
          <a:xfrm>
            <a:off x="10168346" y="1973080"/>
            <a:ext cx="1302658" cy="4306612"/>
            <a:chOff x="10124803" y="1508622"/>
            <a:chExt cx="1302658" cy="4306612"/>
          </a:xfrm>
        </p:grpSpPr>
        <p:sp>
          <p:nvSpPr>
            <p:cNvPr id="3096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10168346" y="1508622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积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7" name="标题 1"/>
            <p:cNvSpPr txBox="1"/>
            <p:nvPr>
              <p:custDataLst>
                <p:tags r:id="rId6"/>
              </p:custDataLst>
            </p:nvPr>
          </p:nvSpPr>
          <p:spPr>
            <a:xfrm>
              <a:off x="10589261" y="2050005"/>
              <a:ext cx="8382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400" dirty="0">
                  <a:solidFill>
                    <a:srgbClr val="442F21"/>
                  </a:solidFill>
                  <a:effectLst/>
                </a:rPr>
                <a:t>极</a:t>
              </a:r>
              <a:endParaRPr lang="zh-CN" altLang="en-US" sz="4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8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10139317" y="2373674"/>
              <a:ext cx="8382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800" dirty="0">
                  <a:solidFill>
                    <a:srgbClr val="442F21"/>
                  </a:solidFill>
                  <a:effectLst/>
                </a:rPr>
                <a:t>乐</a:t>
              </a:r>
              <a:endParaRPr lang="zh-CN" altLang="en-US" sz="48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099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10531202" y="2842487"/>
              <a:ext cx="83826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4400" dirty="0">
                  <a:solidFill>
                    <a:srgbClr val="442F21"/>
                  </a:solidFill>
                  <a:effectLst/>
                </a:rPr>
                <a:t>观</a:t>
              </a:r>
              <a:endParaRPr lang="zh-CN" altLang="en-US" sz="4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1" name="标题 1"/>
            <p:cNvSpPr txBox="1"/>
            <p:nvPr>
              <p:custDataLst>
                <p:tags r:id="rId9"/>
              </p:custDataLst>
            </p:nvPr>
          </p:nvSpPr>
          <p:spPr>
            <a:xfrm>
              <a:off x="10168346" y="3587070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赞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2" name="标题 1"/>
            <p:cNvSpPr txBox="1"/>
            <p:nvPr>
              <p:custDataLst>
                <p:tags r:id="rId10"/>
              </p:custDataLst>
            </p:nvPr>
          </p:nvSpPr>
          <p:spPr>
            <a:xfrm>
              <a:off x="10516689" y="3997823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美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3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10124803" y="4365036"/>
              <a:ext cx="83820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生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  <p:sp>
          <p:nvSpPr>
            <p:cNvPr id="3104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10516689" y="4891904"/>
              <a:ext cx="83826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7500">
                  <a:solidFill>
                    <a:schemeClr val="bg1"/>
                  </a:solidFill>
                  <a:effectLst>
                    <a:outerShdw blurRad="39578" dist="65964" dir="5400000" algn="t" rotWithShape="0">
                      <a:srgbClr val="070D26">
                        <a:alpha val="45000"/>
                      </a:srgbClr>
                    </a:outerShdw>
                  </a:effectLst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zh-CN" altLang="en-US" sz="5400" dirty="0">
                  <a:solidFill>
                    <a:srgbClr val="442F21"/>
                  </a:solidFill>
                  <a:effectLst/>
                </a:rPr>
                <a:t>命</a:t>
              </a:r>
              <a:endParaRPr lang="zh-CN" altLang="en-US" sz="5400" dirty="0">
                <a:solidFill>
                  <a:srgbClr val="442F21"/>
                </a:solidFill>
                <a:effectLst/>
              </a:endParaRPr>
            </a:p>
          </p:txBody>
        </p:sp>
      </p:grpSp>
      <p:grpSp>
        <p:nvGrpSpPr>
          <p:cNvPr id="3109" name="组合 3108"/>
          <p:cNvGrpSpPr/>
          <p:nvPr/>
        </p:nvGrpSpPr>
        <p:grpSpPr>
          <a:xfrm>
            <a:off x="718457" y="1259115"/>
            <a:ext cx="10515600" cy="714828"/>
            <a:chOff x="2888344" y="1259115"/>
            <a:chExt cx="5588000" cy="714828"/>
          </a:xfrm>
        </p:grpSpPr>
        <p:sp>
          <p:nvSpPr>
            <p:cNvPr id="3106" name="矩形 3105"/>
            <p:cNvSpPr/>
            <p:nvPr/>
          </p:nvSpPr>
          <p:spPr>
            <a:xfrm>
              <a:off x="2888344" y="1259115"/>
              <a:ext cx="5588000" cy="714828"/>
            </a:xfrm>
            <a:prstGeom prst="rect">
              <a:avLst/>
            </a:prstGeom>
            <a:gradFill flip="none" rotWithShape="1">
              <a:gsLst>
                <a:gs pos="100000">
                  <a:srgbClr val="FFF8E3">
                    <a:alpha val="0"/>
                  </a:srgbClr>
                </a:gs>
                <a:gs pos="95000">
                  <a:srgbClr val="FDF0DA"/>
                </a:gs>
                <a:gs pos="2000">
                  <a:srgbClr val="FDF0DA"/>
                </a:gs>
                <a:gs pos="0">
                  <a:srgbClr val="FFF8E3">
                    <a:alpha val="0"/>
                  </a:srgbClr>
                </a:gs>
                <a:gs pos="48000">
                  <a:srgbClr val="F7D1B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8" name="组合 3107"/>
            <p:cNvGrpSpPr/>
            <p:nvPr/>
          </p:nvGrpSpPr>
          <p:grpSpPr>
            <a:xfrm>
              <a:off x="3056507" y="1280951"/>
              <a:ext cx="2313056" cy="633187"/>
              <a:chOff x="2910705" y="1309979"/>
              <a:chExt cx="2313056" cy="633187"/>
            </a:xfrm>
          </p:grpSpPr>
          <p:sp>
            <p:nvSpPr>
              <p:cNvPr id="3092" name="文本框 3091"/>
              <p:cNvSpPr txBox="1"/>
              <p:nvPr/>
            </p:nvSpPr>
            <p:spPr>
              <a:xfrm>
                <a:off x="2910705" y="1309979"/>
                <a:ext cx="2227308" cy="63318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rgbClr val="331200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永久的生命</a:t>
                </a:r>
                <a:endParaRPr lang="zh-CN" altLang="en-US" sz="3200" b="1" dirty="0">
                  <a:solidFill>
                    <a:srgbClr val="3312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93" name="文本框 3092"/>
              <p:cNvSpPr txBox="1"/>
              <p:nvPr/>
            </p:nvSpPr>
            <p:spPr>
              <a:xfrm>
                <a:off x="4102533" y="1382876"/>
                <a:ext cx="1121228" cy="49795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200" b="1">
                    <a:solidFill>
                      <a:srgbClr val="AB3B2E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2400" b="0" dirty="0">
                    <a:solidFill>
                      <a:srgbClr val="331200"/>
                    </a:solidFill>
                  </a:rPr>
                  <a:t>严文井</a:t>
                </a:r>
                <a:endParaRPr lang="zh-CN" altLang="en-US" sz="2400" b="0" dirty="0">
                  <a:solidFill>
                    <a:srgbClr val="331200"/>
                  </a:solidFill>
                </a:endParaRPr>
              </a:p>
            </p:txBody>
          </p:sp>
        </p:grpSp>
      </p:grpSp>
      <p:sp>
        <p:nvSpPr>
          <p:cNvPr id="27" name="矩形 26"/>
          <p:cNvSpPr/>
          <p:nvPr userDrawn="1">
            <p:custDataLst>
              <p:tags r:id="rId13"/>
            </p:custDataLst>
          </p:nvPr>
        </p:nvSpPr>
        <p:spPr>
          <a:xfrm>
            <a:off x="0" y="635"/>
            <a:ext cx="340360" cy="997585"/>
          </a:xfrm>
          <a:prstGeom prst="rect">
            <a:avLst/>
          </a:prstGeom>
          <a:solidFill>
            <a:schemeClr val="accent4"/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110" y="153035"/>
            <a:ext cx="2799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板书设计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14"/>
            </p:custDataLst>
          </p:nvPr>
        </p:nvSpPr>
        <p:spPr>
          <a:xfrm>
            <a:off x="718185" y="2302510"/>
            <a:ext cx="245745" cy="3977005"/>
          </a:xfrm>
          <a:prstGeom prst="leftBrace">
            <a:avLst>
              <a:gd name="adj1" fmla="val 94089"/>
              <a:gd name="adj2" fmla="val 50000"/>
            </a:avLst>
          </a:prstGeom>
          <a:gradFill flip="none" rotWithShape="1">
            <a:gsLst>
              <a:gs pos="79000">
                <a:srgbClr val="F6CEB3"/>
              </a:gs>
              <a:gs pos="22000">
                <a:srgbClr val="E06A1A"/>
              </a:gs>
              <a:gs pos="100000">
                <a:schemeClr val="accent2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-18415" y="3251200"/>
            <a:ext cx="7366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回报生命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主旨归纳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020" y="1217930"/>
            <a:ext cx="7846695" cy="3627120"/>
            <a:chOff x="489" y="610"/>
            <a:chExt cx="18307" cy="9579"/>
          </a:xfrm>
        </p:grpSpPr>
        <p:sp>
          <p:nvSpPr>
            <p:cNvPr id="3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013" y="1118"/>
              <a:ext cx="17237" cy="907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Light" panose="02010600030101010101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9" y="610"/>
              <a:ext cx="727" cy="95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8070" y="611"/>
              <a:ext cx="727" cy="95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508000" y="1430655"/>
            <a:ext cx="7479665" cy="3480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eaLnBrk="0" fontAlgn="auto" hangingPunct="0">
              <a:lnSpc>
                <a:spcPct val="100000"/>
              </a:lnSpc>
            </a:pP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  <a:sym typeface="+mn-ea"/>
              </a:rPr>
              <a:t>   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《永久的生命》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运用</a:t>
            </a:r>
            <a:r>
              <a:rPr lang="zh-CN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先抑后扬</a:t>
            </a:r>
            <a:r>
              <a:rPr lang="zh-CN" sz="35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写法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，先感慨个人生命的短暂易逝，后赞美生命的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永久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，表达了作者</a:t>
            </a:r>
            <a:r>
              <a:rPr lang="zh-CN" altLang="en-US" sz="3500" b="1" dirty="0">
                <a:solidFill>
                  <a:srgbClr val="E06A1A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积极乐观的人生态度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，同时呼吁读者</a:t>
            </a:r>
            <a:r>
              <a:rPr lang="zh-CN" altLang="en-US" sz="3500" b="1" dirty="0">
                <a:solidFill>
                  <a:srgbClr val="E06A1A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感谢生命，赞美生命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，以热情</a:t>
            </a:r>
            <a:r>
              <a:rPr lang="zh-CN" altLang="en-US" sz="3500" b="1" dirty="0">
                <a:solidFill>
                  <a:srgbClr val="E06A1A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回报生命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，要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用有限的生命去创造永久的价值</a:t>
            </a:r>
            <a:r>
              <a:rPr lang="zh-CN" alt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！</a:t>
            </a:r>
            <a:endParaRPr lang="zh-CN" altLang="en-US" sz="35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84702">
            <a:off x="8245784" y="2250440"/>
            <a:ext cx="3312817" cy="2660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41910" y="1336040"/>
            <a:ext cx="8151495" cy="489839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拓展阅读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6" name="图片 5"/>
          <p:cNvPicPr/>
          <p:nvPr/>
        </p:nvPicPr>
        <p:blipFill>
          <a:blip r:embed="rId5"/>
          <a:srcRect r="19053"/>
          <a:stretch>
            <a:fillRect/>
          </a:stretch>
        </p:blipFill>
        <p:spPr>
          <a:xfrm>
            <a:off x="8235315" y="635"/>
            <a:ext cx="420306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8270" y="1336040"/>
            <a:ext cx="8065135" cy="4844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   </a:t>
            </a:r>
            <a:r>
              <a:rPr lang="en-US" altLang="zh-CN" sz="3200" b="1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“</a:t>
            </a:r>
            <a:r>
              <a:rPr lang="zh-CN" altLang="zh-CN" sz="3200" b="1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溪水从湖泊注入大海，一路上都在不停地奔流；陨星划过长空，每分每秒都在燃烧；它们的‘真美’，它们的‘意义’，就存在于整个活动过程当中。假如我们用一生的时间，</a:t>
            </a:r>
            <a:r>
              <a:rPr lang="zh-CN" altLang="zh-CN" sz="3200" b="1" spc="12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只为等待最后才可能到来的那个好时刻，而忽略了整个生命的过程，就实在是太愚蠢了。</a:t>
            </a:r>
            <a:r>
              <a:rPr lang="zh-CN" altLang="zh-CN" sz="3200" b="1" spc="120">
                <a:ln w="3175">
                  <a:noFill/>
                  <a:prstDash val="dash"/>
                </a:ln>
                <a:solidFill>
                  <a:srgbClr val="C00000"/>
                </a:solidFill>
                <a:uFillTx/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”</a:t>
            </a:r>
            <a:endParaRPr lang="zh-CN" altLang="zh-CN" sz="3200" spc="120">
              <a:ln w="3175">
                <a:noFill/>
                <a:prstDash val="dash"/>
              </a:ln>
              <a:solidFill>
                <a:srgbClr val="C00000"/>
              </a:solidFill>
              <a:uFillTx/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+mn-ea"/>
            </a:endParaRPr>
          </a:p>
          <a:p>
            <a:pPr marL="0" lvl="0" indent="0" algn="r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严文井</a:t>
            </a:r>
            <a:r>
              <a:rPr lang="zh-CN" altLang="zh-CN" sz="2800" spc="12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《给匆忙走路的人》</a:t>
            </a:r>
            <a:endParaRPr lang="zh-CN" altLang="zh-CN" sz="2800" spc="12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93420" y="1605915"/>
            <a:ext cx="9519285" cy="36461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0" algn="ctr"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rgbClr val="FF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PMingLiU-ExtB" panose="02020500000000000000" charset="-120"/>
                <a:sym typeface="+mn-ea"/>
              </a:rPr>
              <a:t>哲理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散文</a:t>
            </a:r>
            <a:endParaRPr lang="zh-CN" altLang="en-US" sz="35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charset="-122"/>
              <a:sym typeface="+mn-ea"/>
            </a:endParaRPr>
          </a:p>
          <a:p>
            <a:pPr indent="0" algn="just"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rgbClr val="FF0000"/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PMingLiU-ExtB" panose="02020500000000000000" charset="-120"/>
                <a:sym typeface="+mn-ea"/>
              </a:rPr>
              <a:t>哲理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散文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以议论为主的散文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也称</a:t>
            </a:r>
            <a:r>
              <a:rPr lang="en-US" altLang="zh-CN" sz="3500" b="1" dirty="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议论性散文</a:t>
            </a:r>
            <a:r>
              <a:rPr lang="en-US" altLang="zh-CN" sz="35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5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抒情性</a:t>
            </a:r>
            <a:r>
              <a:rPr lang="zh-CN" altLang="en-US" sz="35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形象性</a:t>
            </a:r>
            <a:r>
              <a:rPr lang="zh-CN" altLang="en-US" sz="35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哲理性</a:t>
            </a:r>
            <a:r>
              <a:rPr lang="zh-CN" altLang="en-US" sz="35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是其主要特点。哲理散文不是让读者去获得理性的概念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而是要</a:t>
            </a:r>
            <a:r>
              <a:rPr lang="zh-CN" altLang="en-US" sz="35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通过富有哲理的形象、带有感情的叙述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表达自己的观点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提供给读者一个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广阔的思考</a:t>
            </a:r>
            <a:r>
              <a:rPr lang="zh-CN" altLang="en-US" sz="35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5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联想的空间</a:t>
            </a:r>
            <a:r>
              <a:rPr lang="zh-CN" altLang="en-US" sz="3500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500" b="1" dirty="0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608965"/>
            <a:ext cx="3041015" cy="7023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文体知识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834483" y="0"/>
            <a:ext cx="2370868" cy="6899349"/>
            <a:chOff x="9834483" y="0"/>
            <a:chExt cx="2370868" cy="6899349"/>
          </a:xfrm>
        </p:grpSpPr>
        <p:sp>
          <p:nvSpPr>
            <p:cNvPr id="31" name="矩形 30"/>
            <p:cNvSpPr/>
            <p:nvPr/>
          </p:nvSpPr>
          <p:spPr>
            <a:xfrm>
              <a:off x="9834483" y="0"/>
              <a:ext cx="2370868" cy="6899349"/>
            </a:xfrm>
            <a:prstGeom prst="rect">
              <a:avLst/>
            </a:prstGeom>
            <a:solidFill>
              <a:srgbClr val="B38E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HelveticaExt-Normal"/>
                <a:ea typeface="阿里巴巴普惠体 2.0 55 Regular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5400000">
              <a:off x="7860227" y="2191966"/>
              <a:ext cx="4667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defRPr/>
              </a:pPr>
              <a:r>
                <a:rPr lang="en-US" altLang="zh-CN" sz="2400" dirty="0">
                  <a:ln>
                    <a:solidFill>
                      <a:prstClr val="white">
                        <a:alpha val="41000"/>
                      </a:prstClr>
                    </a:solidFill>
                  </a:ln>
                  <a:noFill/>
                  <a:latin typeface="OPPOSans L" panose="00020600040101010101" pitchFamily="18" charset="-122"/>
                  <a:ea typeface="OPPOSans L" panose="00020600040101010101" pitchFamily="18" charset="-122"/>
                </a:rPr>
                <a:t>Bertrand Arthur William Russell</a:t>
              </a:r>
              <a:endParaRPr lang="zh-CN" altLang="en-US" sz="2400" dirty="0">
                <a:ln>
                  <a:solidFill>
                    <a:prstClr val="white">
                      <a:alpha val="41000"/>
                    </a:prstClr>
                  </a:solidFill>
                </a:ln>
                <a:noFill/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sp>
        <p:nvSpPr>
          <p:cNvPr id="39" name="缺角矩形 38"/>
          <p:cNvSpPr/>
          <p:nvPr/>
        </p:nvSpPr>
        <p:spPr>
          <a:xfrm>
            <a:off x="702945" y="5464810"/>
            <a:ext cx="8295640" cy="1161415"/>
          </a:xfrm>
          <a:prstGeom prst="plaque">
            <a:avLst>
              <a:gd name="adj" fmla="val 6481"/>
            </a:avLst>
          </a:prstGeom>
          <a:gradFill>
            <a:gsLst>
              <a:gs pos="23000">
                <a:srgbClr val="884106">
                  <a:alpha val="10000"/>
                  <a:lumMod val="48000"/>
                  <a:lumOff val="52000"/>
                </a:srgbClr>
              </a:gs>
              <a:gs pos="100000">
                <a:srgbClr val="884106">
                  <a:alpha val="0"/>
                </a:srgbClr>
              </a:gs>
            </a:gsLst>
            <a:lin ang="3600000" scaled="0"/>
          </a:gradFill>
          <a:ln w="9525">
            <a:solidFill>
              <a:schemeClr val="accent1"/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1219200"/>
            <a:endParaRPr lang="zh-CN" altLang="en-US" sz="2400" b="1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 userDrawn="1">
            <p:custDataLst>
              <p:tags r:id="rId1"/>
            </p:custDataLst>
          </p:nvPr>
        </p:nvSpPr>
        <p:spPr>
          <a:xfrm>
            <a:off x="340360" y="943610"/>
            <a:ext cx="9431020" cy="4420235"/>
          </a:xfrm>
          <a:prstGeom prst="roundRect">
            <a:avLst>
              <a:gd name="adj" fmla="val 9149"/>
            </a:avLst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作者名片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  <a:p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9" t="12808" r="31794"/>
          <a:stretch>
            <a:fillRect/>
          </a:stretch>
        </p:blipFill>
        <p:spPr>
          <a:xfrm>
            <a:off x="8998857" y="943428"/>
            <a:ext cx="3190898" cy="597964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87350" y="943610"/>
            <a:ext cx="9399270" cy="4624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罗素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1872—1970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英国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哲学家、数学家、作家。他一生坎坷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命运多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舛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chu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但他始终坚强地生活。成为一位集众家于一身的伟人。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他被称为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“20世纪最知名、最有影响力的哲学家”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之一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还被无数人视为是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“未来时代的先知”；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他还是著名的数学家、逻辑学家、社会活动家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又被公认为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“富有鼓动天才的辩论家”。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1950年获得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诺贝尔文学奖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被称为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百科全书式文学家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95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岁高龄完成《罗素自传》的写作。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本文是</a:t>
            </a:r>
            <a:r>
              <a:rPr lang="zh-CN" altLang="en-US"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《罗素自传》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的序言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从中可看出罗素思想的全部内涵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也可看作是罗素生活的宣言书。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02945" y="5492750"/>
            <a:ext cx="8306435" cy="1227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200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爱因斯坦曾说</a:t>
            </a:r>
            <a:r>
              <a:rPr lang="zh-CN" altLang="en-US" sz="3200" b="1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</a:t>
            </a:r>
            <a:r>
              <a:rPr lang="zh-CN" altLang="en-US" sz="3200" b="1" spc="2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汉仪全唐诗简" panose="00020600040101010101" charset="-122"/>
                <a:ea typeface="汉仪全唐诗简" panose="00020600040101010101" charset="-122"/>
                <a:cs typeface="汉仪全唐诗简" panose="00020600040101010101" charset="-122"/>
              </a:rPr>
              <a:t>“阅读罗素的作品，是我一生中最愉快的事件之一。”</a:t>
            </a:r>
            <a:endParaRPr lang="zh-CN" altLang="en-US" sz="3200" b="1" spc="25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汉仪全唐诗简" panose="00020600040101010101" charset="-122"/>
              <a:ea typeface="汉仪全唐诗简" panose="00020600040101010101" charset="-122"/>
              <a:cs typeface="汉仪全唐诗简" panose="0002060004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5" grpId="1"/>
      <p:bldP spid="39" grpId="1" animBg="1"/>
      <p:bldP spid="2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10418445" cy="90170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罗素认为自己是为什么而活？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圈画关键词。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-3810" y="2695575"/>
            <a:ext cx="3917950" cy="31159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398780" y="2016125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爱情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的渴望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4178935" y="2583815"/>
            <a:ext cx="3340100" cy="3340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文本框 8"/>
          <p:cNvSpPr txBox="1"/>
          <p:nvPr/>
        </p:nvSpPr>
        <p:spPr>
          <a:xfrm>
            <a:off x="4408170" y="2016125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知识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的追求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6"/>
          <a:stretch>
            <a:fillRect/>
          </a:stretch>
        </p:blipFill>
        <p:spPr>
          <a:xfrm>
            <a:off x="7971790" y="2661285"/>
            <a:ext cx="3987165" cy="31483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文本框 10"/>
          <p:cNvSpPr txBox="1"/>
          <p:nvPr/>
        </p:nvSpPr>
        <p:spPr>
          <a:xfrm>
            <a:off x="8034655" y="2016125"/>
            <a:ext cx="4072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3600" u="sng">
                <a:latin typeface="黑体" panose="02010609060101010101" charset="-122"/>
                <a:ea typeface="黑体" panose="02010609060101010101" charset="-122"/>
              </a:rPr>
              <a:t>人类苦难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同情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3210" y="5769610"/>
            <a:ext cx="117354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方正宋刻本秀楷_GBK" panose="02000000000000000000" charset="-122"/>
                <a:ea typeface="方正宋刻本秀楷_GBK" panose="02000000000000000000" charset="-122"/>
              </a:rPr>
              <a:t>这三种情感</a:t>
            </a:r>
            <a:r>
              <a:rPr lang="en-US" altLang="zh-CN" sz="3200" b="1">
                <a:latin typeface="方正宋刻本秀楷_GBK" panose="02000000000000000000" charset="-122"/>
                <a:ea typeface="方正宋刻本秀楷_GBK" panose="02000000000000000000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纯洁</a:t>
            </a:r>
            <a:r>
              <a:rPr lang="en-US" altLang="zh-CN" sz="3200" b="1">
                <a:latin typeface="方正宋刻本秀楷_GBK" panose="02000000000000000000" charset="-122"/>
                <a:ea typeface="方正宋刻本秀楷_GBK" panose="02000000000000000000" charset="-122"/>
              </a:rPr>
              <a:t>”</a:t>
            </a:r>
            <a:r>
              <a:rPr lang="zh-CN" altLang="en-US" sz="3200" b="1">
                <a:latin typeface="方正宋刻本秀楷_GBK" panose="02000000000000000000" charset="-122"/>
                <a:ea typeface="方正宋刻本秀楷_GBK" panose="02000000000000000000" charset="-122"/>
              </a:rPr>
              <a:t>而又无比</a:t>
            </a:r>
            <a:r>
              <a:rPr lang="en-US" altLang="zh-CN" sz="3200" b="1">
                <a:latin typeface="方正宋刻本秀楷_GBK" panose="02000000000000000000" charset="-122"/>
                <a:ea typeface="方正宋刻本秀楷_GBK" panose="02000000000000000000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方正宋刻本秀楷_GBK" panose="02000000000000000000" charset="-122"/>
                <a:ea typeface="方正宋刻本秀楷_GBK" panose="02000000000000000000" charset="-122"/>
              </a:rPr>
              <a:t>强烈</a:t>
            </a:r>
            <a:r>
              <a:rPr lang="en-US" altLang="zh-CN" sz="3200" b="1">
                <a:latin typeface="方正宋刻本秀楷_GBK" panose="02000000000000000000" charset="-122"/>
                <a:ea typeface="方正宋刻本秀楷_GBK" panose="02000000000000000000" charset="-122"/>
              </a:rPr>
              <a:t>”</a:t>
            </a:r>
            <a:r>
              <a:rPr lang="zh-CN" altLang="en-US" sz="3200" b="1">
                <a:latin typeface="方正宋刻本秀楷_GBK" panose="02000000000000000000" charset="-122"/>
                <a:ea typeface="方正宋刻本秀楷_GBK" panose="02000000000000000000" charset="-122"/>
              </a:rPr>
              <a:t>，支配着作者的一生，</a:t>
            </a:r>
            <a:r>
              <a:rPr lang="zh-CN" altLang="en-US" sz="3200" b="1">
                <a:latin typeface="方正宋刻本秀楷_GBK" panose="02000000000000000000" charset="-122"/>
                <a:ea typeface="方正宋刻本秀楷_GBK" panose="02000000000000000000" charset="-122"/>
                <a:sym typeface="+mn-ea"/>
              </a:rPr>
              <a:t>是他在漫漫人生路上奋斗不息的强大精神动力。</a:t>
            </a:r>
            <a:endParaRPr lang="zh-CN" altLang="en-US" sz="3200" b="1">
              <a:latin typeface="方正宋刻本秀楷_GBK" panose="02000000000000000000" charset="-122"/>
              <a:ea typeface="方正宋刻本秀楷_GBK" panose="02000000000000000000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75360" y="5196205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个人情感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839335" y="5238115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治学追求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957310" y="5240020"/>
            <a:ext cx="20193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博爱精神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7" grpId="0"/>
      <p:bldP spid="7" grpId="1"/>
      <p:bldP spid="9" grpId="0"/>
      <p:bldP spid="9" grpId="1"/>
      <p:bldP spid="11" grpId="0"/>
      <p:bldP spid="11" grpId="1"/>
      <p:bldP spid="14" grpId="0"/>
      <p:bldP spid="14" grpId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9559290" cy="111823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默读课文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找到标志性的语言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理清课文脉络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划分文章结构特点。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8790" y="3644900"/>
            <a:ext cx="1494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396004" y="4441369"/>
            <a:ext cx="2200872" cy="129481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概括人生三大追求</a:t>
            </a:r>
            <a:endParaRPr lang="zh-CN" altLang="en-US" sz="3500" b="1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4361815" y="3644900"/>
            <a:ext cx="2140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2—4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19999" y="4441369"/>
            <a:ext cx="2278408" cy="129481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分述人生三大追求</a:t>
            </a:r>
            <a:endParaRPr lang="zh-CN" altLang="en-US" sz="3500" b="1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94600" y="3700145"/>
            <a:ext cx="1580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7380605" y="4546600"/>
            <a:ext cx="2284095" cy="129481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500" b="1" smtClean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表达乐观生活态度</a:t>
            </a:r>
            <a:endParaRPr lang="zh-CN" altLang="en-US" sz="3500" b="1" smtClean="0">
              <a:solidFill>
                <a:srgbClr val="2529E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3"/>
          <p:cNvSpPr txBox="1"/>
          <p:nvPr/>
        </p:nvSpPr>
        <p:spPr>
          <a:xfrm>
            <a:off x="1916268" y="2726608"/>
            <a:ext cx="875699" cy="9179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smtClean="0">
                <a:solidFill>
                  <a:srgbClr val="FF0000"/>
                </a:solidFill>
              </a:rPr>
              <a:t>总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439886" y="3141240"/>
            <a:ext cx="99859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"/>
          <p:cNvSpPr txBox="1"/>
          <p:nvPr/>
        </p:nvSpPr>
        <p:spPr>
          <a:xfrm>
            <a:off x="4937125" y="2773680"/>
            <a:ext cx="942340" cy="91109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分</a:t>
            </a:r>
            <a:endParaRPr lang="zh-CN" altLang="en-US" sz="3600">
              <a:solidFill>
                <a:srgbClr val="FF0000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6502279" y="3176423"/>
            <a:ext cx="99859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975978" y="2787595"/>
            <a:ext cx="817306" cy="8972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总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24" grpId="0"/>
      <p:bldP spid="15" grpId="0"/>
      <p:bldP spid="25" grpId="0"/>
      <p:bldP spid="20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整体感知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32510" y="989965"/>
            <a:ext cx="10126345" cy="109918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课文逻辑严密、条理清晰。请分条阐述他是通过哪些方法做到的？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8007" name="矩形 128006"/>
          <p:cNvSpPr/>
          <p:nvPr/>
        </p:nvSpPr>
        <p:spPr>
          <a:xfrm>
            <a:off x="892175" y="2304415"/>
            <a:ext cx="10401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全文采用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分说部分每一段也采用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结构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进行阐述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首先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其次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最后</a:t>
            </a:r>
            <a:r>
              <a:rPr lang="zh-CN" altLang="en-US" sz="36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等词语阐明原因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2529E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运用过渡句承上启下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</a:t>
            </a:r>
            <a:r>
              <a:rPr lang="zh-CN" altLang="en-US" sz="3600" b="1" dirty="0">
                <a:solidFill>
                  <a:srgbClr val="1222EA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爱情和知识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尽其可能地把我引向云霄</a:t>
            </a:r>
            <a:r>
              <a:rPr lang="zh-CN" altLang="zh-CN" sz="3600" b="1" dirty="0">
                <a:solidFill>
                  <a:srgbClr val="1222EA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但是同情心总把我带回尘世</a:t>
            </a:r>
            <a:r>
              <a:rPr lang="zh-CN" altLang="en-US" sz="3600" b="1" dirty="0">
                <a:solidFill>
                  <a:srgbClr val="1222EA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善用一些关联词</a:t>
            </a:r>
            <a:r>
              <a:rPr lang="zh-CN" altLang="en-US" sz="36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使逻辑严密、条理清晰</a:t>
            </a: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7847330" cy="314452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25" y="2755265"/>
            <a:ext cx="7555865" cy="3056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爱情可以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带来狂喜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爱情可以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解除孤寂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爱情的结合可以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使人看到圣贤和诗人想象的仙境的神秘缩影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-3810" y="2695575"/>
            <a:ext cx="3917950" cy="31159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文本框 15"/>
          <p:cNvSpPr txBox="1"/>
          <p:nvPr/>
        </p:nvSpPr>
        <p:spPr>
          <a:xfrm>
            <a:off x="398780" y="5811520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汉仪全唐诗简" panose="00020600040101010101" charset="-122"/>
                <a:ea typeface="汉仪全唐诗简" panose="00020600040101010101" charset="-122"/>
              </a:rPr>
              <a:t>对</a:t>
            </a:r>
            <a:r>
              <a:rPr lang="zh-CN" altLang="en-US" sz="36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爱情</a:t>
            </a:r>
            <a:r>
              <a:rPr lang="zh-CN" altLang="en-US" sz="3600" b="1">
                <a:latin typeface="汉仪全唐诗简" panose="00020600040101010101" charset="-122"/>
                <a:ea typeface="汉仪全唐诗简" panose="00020600040101010101" charset="-122"/>
              </a:rPr>
              <a:t>的渴望</a:t>
            </a:r>
            <a:endParaRPr lang="zh-CN" altLang="en-US" sz="3600" b="1"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6" grpId="0"/>
      <p:bldP spid="16" grpId="1"/>
      <p:bldP spid="17" grpId="0" bldLvl="0" animBg="1"/>
      <p:bldP spid="1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8016875" cy="314452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4140" y="2755265"/>
            <a:ext cx="8016240" cy="3056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希望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了解人的心灵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 b="1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人类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希望知道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星星为什么发光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 b="1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自然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试图</a:t>
            </a:r>
            <a:r>
              <a:rPr lang="zh-CN" altLang="en-US" sz="3600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理解毕达哥拉斯的思想威力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3600" b="1" spc="16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社会</a:t>
            </a:r>
            <a:r>
              <a:rPr lang="zh-CN" altLang="en-US" sz="3600" b="1" spc="160">
                <a:solidFill>
                  <a:srgbClr val="C00000"/>
                </a:solidFill>
                <a:uFillTx/>
                <a:latin typeface="方正宋刻本秀楷_GBK" panose="02000000000000000000" charset="-122"/>
                <a:ea typeface="方正宋刻本秀楷_GBK" panose="02000000000000000000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6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156845" y="2526665"/>
            <a:ext cx="3340100" cy="33401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文本框 8"/>
          <p:cNvSpPr txBox="1"/>
          <p:nvPr/>
        </p:nvSpPr>
        <p:spPr>
          <a:xfrm>
            <a:off x="455930" y="5982335"/>
            <a:ext cx="3166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汉仪全唐诗简" panose="00020600040101010101" charset="-122"/>
                <a:ea typeface="汉仪全唐诗简" panose="00020600040101010101" charset="-122"/>
              </a:rPr>
              <a:t>对</a:t>
            </a:r>
            <a:r>
              <a:rPr lang="zh-CN" altLang="en-US" sz="36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</a:rPr>
              <a:t>知识</a:t>
            </a:r>
            <a:r>
              <a:rPr lang="zh-CN" altLang="en-US" sz="3600" b="1">
                <a:latin typeface="汉仪全唐诗简" panose="00020600040101010101" charset="-122"/>
                <a:ea typeface="汉仪全唐诗简" panose="00020600040101010101" charset="-122"/>
              </a:rPr>
              <a:t>的追求</a:t>
            </a:r>
            <a:endParaRPr lang="zh-CN" altLang="en-US" sz="3600" b="1"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5"/>
          <a:srcRect l="16969" r="16827"/>
          <a:stretch>
            <a:fillRect/>
          </a:stretch>
        </p:blipFill>
        <p:spPr>
          <a:xfrm>
            <a:off x="410210" y="2632075"/>
            <a:ext cx="3040380" cy="3129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图片 6"/>
          <p:cNvPicPr/>
          <p:nvPr/>
        </p:nvPicPr>
        <p:blipFill>
          <a:blip r:embed="rId6"/>
          <a:srcRect l="7985" t="4639" r="8522" b="25101"/>
          <a:stretch>
            <a:fillRect/>
          </a:stretch>
        </p:blipFill>
        <p:spPr>
          <a:xfrm>
            <a:off x="414020" y="2590165"/>
            <a:ext cx="3036570" cy="32346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/>
          <p:cNvPicPr/>
          <p:nvPr/>
        </p:nvPicPr>
        <p:blipFill>
          <a:blip r:embed="rId7"/>
          <a:stretch>
            <a:fillRect/>
          </a:stretch>
        </p:blipFill>
        <p:spPr>
          <a:xfrm>
            <a:off x="469900" y="2456815"/>
            <a:ext cx="2940050" cy="355346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7" grpId="0" bldLvl="0" animBg="1"/>
      <p:bldP spid="17" grpId="1" animBg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资料链接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4"/>
            </p:custDataLst>
          </p:nvPr>
        </p:nvGrpSpPr>
        <p:grpSpPr>
          <a:xfrm>
            <a:off x="2075180" y="972845"/>
            <a:ext cx="9838690" cy="1252195"/>
            <a:chOff x="314886" y="3246221"/>
            <a:chExt cx="10834269" cy="1398350"/>
          </a:xfrm>
        </p:grpSpPr>
        <p:sp>
          <p:nvSpPr>
            <p:cNvPr id="7" name="矩形: 圆角 161"/>
            <p:cNvSpPr/>
            <p:nvPr>
              <p:custDataLst>
                <p:tags r:id="rId5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17" name="矩形: 圆顶角 173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25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数学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17369" y="3246221"/>
              <a:ext cx="853694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罗素在</a:t>
              </a:r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数学逻辑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方面具有巨大的贡献，他提出的“罗素悖论”推动了20世纪逻辑学的发展。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9"/>
            </p:custDataLst>
          </p:nvPr>
        </p:nvGrpSpPr>
        <p:grpSpPr>
          <a:xfrm>
            <a:off x="2075180" y="2325370"/>
            <a:ext cx="9838690" cy="1234440"/>
            <a:chOff x="314886" y="3266048"/>
            <a:chExt cx="10834269" cy="1378523"/>
          </a:xfrm>
        </p:grpSpPr>
        <p:sp>
          <p:nvSpPr>
            <p:cNvPr id="29" name="矩形: 圆角 161"/>
            <p:cNvSpPr/>
            <p:nvPr>
              <p:custDataLst>
                <p:tags r:id="rId10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32" name="矩形: 圆顶角 173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34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35" name="文本框 3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哲学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516670" y="3276004"/>
              <a:ext cx="853694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罗素建立了逻辑原子论和新实在论，使他成为现代</a:t>
              </a:r>
              <a:r>
                <a:rPr lang="zh-CN" altLang="en-US" sz="2800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分析哲学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创始人之一。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787650" y="5951220"/>
            <a:ext cx="7792085" cy="622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p>
            <a:pPr marL="0" indent="0">
              <a:lnSpc>
                <a:spcPct val="110000"/>
              </a:lnSpc>
            </a:pP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这方面我获得一些成就，然而并不多。</a:t>
            </a:r>
            <a:r>
              <a:rPr lang="zh-CN" altLang="en-US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en-US" altLang="zh-CN" sz="3000" b="0" i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>
            <p:custDataLst>
              <p:tags r:id="rId14"/>
            </p:custDataLst>
          </p:nvPr>
        </p:nvGrpSpPr>
        <p:grpSpPr>
          <a:xfrm>
            <a:off x="2270760" y="5022778"/>
            <a:ext cx="9838690" cy="754380"/>
            <a:chOff x="314886" y="3367371"/>
            <a:chExt cx="10834269" cy="842431"/>
          </a:xfrm>
        </p:grpSpPr>
        <p:sp>
          <p:nvSpPr>
            <p:cNvPr id="49" name="矩形: 圆角 161"/>
            <p:cNvSpPr/>
            <p:nvPr>
              <p:custDataLst>
                <p:tags r:id="rId15"/>
              </p:custDataLst>
            </p:nvPr>
          </p:nvSpPr>
          <p:spPr>
            <a:xfrm>
              <a:off x="314886" y="3367371"/>
              <a:ext cx="10834269" cy="842431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sp>
          <p:nvSpPr>
            <p:cNvPr id="56" name="文本框 5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51241" y="3465229"/>
              <a:ext cx="10650365" cy="582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此外，罗素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在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教育学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、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社会学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、</a:t>
              </a:r>
              <a:r>
                <a:rPr lang="zh-CN" altLang="en-US" sz="2800" dirty="0">
                  <a:solidFill>
                    <a:srgbClr val="002060"/>
                  </a:solidFill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政治学</a:t>
              </a:r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微软雅黑" panose="020B0503020204020204" charset="-122"/>
                </a:rPr>
                <a:t>等许多领域都有建树。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endParaRPr>
            </a:p>
          </p:txBody>
        </p:sp>
      </p:grpSp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1456" b="97670" l="62396" r="84375">
                        <a14:foregroundMark x1="66771" y1="41553" x2="69115" y2="33301"/>
                        <a14:foregroundMark x1="69115" y1="33301" x2="72969" y2="37767"/>
                        <a14:foregroundMark x1="71979" y1="33107" x2="74167" y2="40583"/>
                        <a14:foregroundMark x1="73542" y1="36990" x2="74688" y2="40388"/>
                        <a14:foregroundMark x1="71979" y1="31650" x2="74583" y2="38641"/>
                        <a14:foregroundMark x1="70156" y1="32233" x2="72083" y2="33107"/>
                        <a14:foregroundMark x1="63021" y1="83204" x2="66615" y2="91165"/>
                        <a14:foregroundMark x1="66615" y1="91165" x2="74323" y2="95146"/>
                        <a14:foregroundMark x1="76198" y1="96602" x2="80729" y2="97670"/>
                        <a14:foregroundMark x1="68229" y1="49029" x2="67083" y2="45631"/>
                        <a14:foregroundMark x1="68333" y1="34563" x2="65882" y2="38562"/>
                        <a14:foregroundMark x1="74010" y1="36699" x2="72240" y2="34078"/>
                        <a14:foregroundMark x1="74010" y1="36796" x2="72865" y2="34369"/>
                        <a14:backgroundMark x1="65521" y1="38738" x2="65521" y2="38738"/>
                        <a14:backgroundMark x1="68177" y1="49029" x2="68177" y2="49029"/>
                        <a14:backgroundMark x1="64948" y1="40388" x2="64948" y2="40388"/>
                        <a14:backgroundMark x1="64844" y1="40194" x2="64844" y2="40194"/>
                        <a14:backgroundMark x1="64740" y1="40194" x2="64740" y2="40194"/>
                        <a14:backgroundMark x1="64740" y1="40583" x2="64740" y2="39612"/>
                        <a14:backgroundMark x1="64740" y1="37767" x2="65104" y2="451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404" t="30205" r="17494" b="5977"/>
          <a:stretch>
            <a:fillRect/>
          </a:stretch>
        </p:blipFill>
        <p:spPr>
          <a:xfrm flipH="1">
            <a:off x="-782955" y="1699260"/>
            <a:ext cx="3502025" cy="5408930"/>
          </a:xfrm>
          <a:prstGeom prst="rect">
            <a:avLst/>
          </a:prstGeom>
          <a:effectLst/>
        </p:spPr>
      </p:pic>
      <p:grpSp>
        <p:nvGrpSpPr>
          <p:cNvPr id="38" name="组合 37"/>
          <p:cNvGrpSpPr/>
          <p:nvPr>
            <p:custDataLst>
              <p:tags r:id="rId19"/>
            </p:custDataLst>
          </p:nvPr>
        </p:nvGrpSpPr>
        <p:grpSpPr>
          <a:xfrm>
            <a:off x="2103120" y="3660140"/>
            <a:ext cx="9838690" cy="1234440"/>
            <a:chOff x="314886" y="3266048"/>
            <a:chExt cx="10834269" cy="1378523"/>
          </a:xfrm>
        </p:grpSpPr>
        <p:sp>
          <p:nvSpPr>
            <p:cNvPr id="39" name="矩形: 圆角 161"/>
            <p:cNvSpPr/>
            <p:nvPr>
              <p:custDataLst>
                <p:tags r:id="rId20"/>
              </p:custDataLst>
            </p:nvPr>
          </p:nvSpPr>
          <p:spPr>
            <a:xfrm>
              <a:off x="314886" y="3367371"/>
              <a:ext cx="10834269" cy="1277200"/>
            </a:xfrm>
            <a:prstGeom prst="roundRect">
              <a:avLst>
                <a:gd name="adj" fmla="val 443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 cmpd="sng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阿里巴巴和七个小矮人" panose="00000500000000000000" charset="-122"/>
                <a:cs typeface="+mn-cs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14887" y="3266048"/>
              <a:ext cx="2312199" cy="687179"/>
              <a:chOff x="314887" y="3266048"/>
              <a:chExt cx="3263474" cy="68717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314887" y="3266048"/>
                <a:ext cx="3108960" cy="687179"/>
                <a:chOff x="660399" y="1262796"/>
                <a:chExt cx="3108960" cy="697398"/>
              </a:xfr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2700000" scaled="1"/>
              </a:gradFill>
            </p:grpSpPr>
            <p:sp>
              <p:nvSpPr>
                <p:cNvPr id="42" name="矩形: 圆顶角 173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60399" y="1365626"/>
                  <a:ext cx="3044825" cy="594568"/>
                </a:xfrm>
                <a:prstGeom prst="round2SameRect">
                  <a:avLst>
                    <a:gd name="adj1" fmla="val 2103"/>
                    <a:gd name="adj2" fmla="val 291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660399" y="1262796"/>
                  <a:ext cx="3108960" cy="1029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51B948">
                        <a:lumMod val="50000"/>
                      </a:srgbClr>
                    </a:solidFill>
                    <a:effectLst/>
                    <a:uLnTx/>
                    <a:uFillTx/>
                    <a:latin typeface="Roboto"/>
                    <a:ea typeface="阿里巴巴和七个小矮人" panose="00000500000000000000" charset="-122"/>
                    <a:cs typeface="+mn-cs"/>
                  </a:endParaRPr>
                </a:p>
              </p:txBody>
            </p:sp>
          </p:grpSp>
          <p:sp>
            <p:nvSpPr>
              <p:cNvPr id="44" name="任意多边形: 形状 175"/>
              <p:cNvSpPr/>
              <p:nvPr/>
            </p:nvSpPr>
            <p:spPr>
              <a:xfrm>
                <a:off x="3361159" y="3266048"/>
                <a:ext cx="217202" cy="101461"/>
              </a:xfrm>
              <a:custGeom>
                <a:avLst/>
                <a:gdLst>
                  <a:gd name="connsiteX0" fmla="*/ 108601 w 217202"/>
                  <a:gd name="connsiteY0" fmla="*/ 0 h 102970"/>
                  <a:gd name="connsiteX1" fmla="*/ 209980 w 217202"/>
                  <a:gd name="connsiteY1" fmla="*/ 67198 h 102970"/>
                  <a:gd name="connsiteX2" fmla="*/ 217202 w 217202"/>
                  <a:gd name="connsiteY2" fmla="*/ 102970 h 102970"/>
                  <a:gd name="connsiteX3" fmla="*/ 0 w 217202"/>
                  <a:gd name="connsiteY3" fmla="*/ 102970 h 102970"/>
                  <a:gd name="connsiteX4" fmla="*/ 7222 w 217202"/>
                  <a:gd name="connsiteY4" fmla="*/ 67198 h 102970"/>
                  <a:gd name="connsiteX5" fmla="*/ 108601 w 217202"/>
                  <a:gd name="connsiteY5" fmla="*/ 0 h 10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202" h="102970">
                    <a:moveTo>
                      <a:pt x="108601" y="0"/>
                    </a:moveTo>
                    <a:cubicBezTo>
                      <a:pt x="154175" y="0"/>
                      <a:pt x="193277" y="27709"/>
                      <a:pt x="209980" y="67198"/>
                    </a:cubicBezTo>
                    <a:lnTo>
                      <a:pt x="217202" y="102970"/>
                    </a:lnTo>
                    <a:lnTo>
                      <a:pt x="0" y="102970"/>
                    </a:lnTo>
                    <a:lnTo>
                      <a:pt x="7222" y="67198"/>
                    </a:lnTo>
                    <a:cubicBezTo>
                      <a:pt x="23925" y="27709"/>
                      <a:pt x="63027" y="0"/>
                      <a:pt x="108601" y="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阿里巴巴和七个小矮人" panose="00000500000000000000" charset="-122"/>
                  <a:cs typeface="+mn-cs"/>
                </a:endParaRPr>
              </a:p>
            </p:txBody>
          </p:sp>
          <p:sp>
            <p:nvSpPr>
              <p:cNvPr id="45" name="文本框 44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38853" y="3355272"/>
                <a:ext cx="1879109" cy="582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dist" defTabSz="457200"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阿里巴巴和七个小矮人" panose="00000500000000000000" charset="-122"/>
                    <a:sym typeface="+mn-lt"/>
                  </a:rPr>
                  <a:t>文学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和七个小矮人" panose="00000500000000000000" charset="-122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532928" y="3465310"/>
              <a:ext cx="8568680" cy="106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indent="0" fontAlgn="auto"/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罗素的散文在英国文学中享誉甚高，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1950年获得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诺贝尔文学奖</a:t>
              </a:r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。</a:t>
              </a:r>
              <a:endPara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10742930" y="5905500"/>
            <a:ext cx="1155700" cy="5715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</a:rPr>
              <a:t>谦逊</a:t>
            </a:r>
            <a:endParaRPr lang="zh-CN" altLang="en-US" sz="3200" b="1">
              <a:solidFill>
                <a:srgbClr val="FF0000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7" grpId="1" animBg="1"/>
      <p:bldP spid="18" grpId="0" bldLvl="0" animBg="1"/>
      <p:bldP spid="1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914140" y="2755265"/>
            <a:ext cx="7847330" cy="301307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4000" b="1">
                  <a:latin typeface="方正颜宋体" panose="02010600010101010101" charset="-122"/>
                  <a:ea typeface="方正颜宋体" panose="02010600010101010101" charset="-122"/>
                </a:rPr>
                <a:t>文本研读</a:t>
              </a:r>
              <a:endParaRPr lang="zh-CN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8575" y="989965"/>
            <a:ext cx="9860280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段，试概括：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为何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会把这三点当作自己活着的理由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25" y="2755265"/>
            <a:ext cx="7555865" cy="2915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rgbClr val="1222EA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饥饿的儿童</a:t>
            </a: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rgbClr val="1222EA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被压迫者折磨的受害者</a:t>
            </a: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rgbClr val="1222EA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被儿女视为负担的无助的老人</a:t>
            </a: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474345" lvl="0" indent="-474345" algn="l" fontAlgn="ctr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m"/>
            </a:pPr>
            <a:r>
              <a:rPr lang="zh-CN" altLang="en-US" sz="3200" spc="160">
                <a:solidFill>
                  <a:srgbClr val="1222EA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充满孤寂、贫穷、痛苦的整个世界</a:t>
            </a:r>
            <a:r>
              <a:rPr lang="zh-CN" altLang="en-US" sz="3200" spc="16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 spc="16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110" y="5767705"/>
            <a:ext cx="267589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3600" b="1"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对人类苦难的</a:t>
            </a:r>
            <a:r>
              <a:rPr lang="zh-CN" altLang="en-US" sz="36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sym typeface="+mn-ea"/>
              </a:rPr>
              <a:t>同情</a:t>
            </a:r>
            <a:endParaRPr lang="zh-CN" altLang="en-US" sz="3600" b="1">
              <a:solidFill>
                <a:srgbClr val="FF0000"/>
              </a:solidFill>
              <a:latin typeface="汉仪全唐诗简" panose="00020600040101010101" charset="-122"/>
              <a:ea typeface="汉仪全唐诗简" panose="00020600040101010101" charset="-122"/>
              <a:sym typeface="+mn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2661285"/>
            <a:ext cx="3987165" cy="31483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-134620" y="2829560"/>
            <a:ext cx="4093845" cy="28746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图片 14"/>
          <p:cNvPicPr/>
          <p:nvPr/>
        </p:nvPicPr>
        <p:blipFill>
          <a:blip r:embed="rId6"/>
          <a:srcRect r="17417"/>
          <a:stretch>
            <a:fillRect/>
          </a:stretch>
        </p:blipFill>
        <p:spPr>
          <a:xfrm>
            <a:off x="-319405" y="2775585"/>
            <a:ext cx="4306570" cy="29330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图片 15"/>
          <p:cNvPicPr/>
          <p:nvPr/>
        </p:nvPicPr>
        <p:blipFill>
          <a:blip r:embed="rId7"/>
          <a:stretch>
            <a:fillRect/>
          </a:stretch>
        </p:blipFill>
        <p:spPr>
          <a:xfrm>
            <a:off x="-243205" y="2584450"/>
            <a:ext cx="4306570" cy="327596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图片 17"/>
          <p:cNvPicPr/>
          <p:nvPr/>
        </p:nvPicPr>
        <p:blipFill>
          <a:blip r:embed="rId8"/>
          <a:srcRect t="14981"/>
          <a:stretch>
            <a:fillRect/>
          </a:stretch>
        </p:blipFill>
        <p:spPr>
          <a:xfrm>
            <a:off x="-134620" y="2762250"/>
            <a:ext cx="4058920" cy="29952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7" name="文本框 46"/>
          <p:cNvSpPr txBox="1"/>
          <p:nvPr/>
        </p:nvSpPr>
        <p:spPr>
          <a:xfrm>
            <a:off x="4349115" y="5878830"/>
            <a:ext cx="7254875" cy="8743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noAutofit/>
          </a:bodyPr>
          <a:p>
            <a:pPr marL="0" indent="0">
              <a:lnSpc>
                <a:spcPct val="90000"/>
              </a:lnSpc>
            </a:pPr>
            <a:r>
              <a:rPr lang="en-US" altLang="zh-CN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我渴望减轻这些不幸，但是我无能为力，而且我自己也深受其害</a:t>
            </a:r>
            <a:r>
              <a:rPr lang="en-US" altLang="zh-CN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3000" b="1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000" b="0" i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</a:t>
            </a:r>
            <a:endParaRPr lang="en-US" altLang="zh-CN" sz="3000" b="0" i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7" grpId="0" bldLvl="0" animBg="1"/>
      <p:bldP spid="17" grpId="1" animBg="1"/>
      <p:bldP spid="9" grpId="0"/>
      <p:bldP spid="9" grpId="1"/>
      <p:bldP spid="47" grpId="0" bldLvl="0" animBg="1"/>
      <p:bldP spid="4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>
            <p:custDataLst>
              <p:tags r:id="rId1"/>
            </p:custDataLst>
          </p:nvPr>
        </p:nvSpPr>
        <p:spPr>
          <a:xfrm>
            <a:off x="2785745" y="1010920"/>
            <a:ext cx="9255760" cy="56051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资料链接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rcRect t="6167" r="11791"/>
          <a:stretch>
            <a:fillRect/>
          </a:stretch>
        </p:blipFill>
        <p:spPr>
          <a:xfrm>
            <a:off x="-875665" y="1015365"/>
            <a:ext cx="3985895" cy="6346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96565" y="1107440"/>
            <a:ext cx="9045575" cy="550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罗素将近百年的漫长一生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从不是一位安坐于书斋的学者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而是一位身体力行的</a:t>
            </a:r>
            <a:r>
              <a:rPr lang="zh-CN" altLang="en-US" sz="2800" b="1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社会活动家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与</a:t>
            </a:r>
            <a:r>
              <a:rPr lang="zh-CN" altLang="en-US" sz="2800" b="1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和平主义者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。他曾经直接参与救弱扶困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但往往失败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这就使他更加痛苦。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年轻时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他曾因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反战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而锒铛入狱；在晚年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仍致力于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禁核运动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奔走呼号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00206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创立和平基金会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。就在他逝世的当天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还为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accent6">
                    <a:lumMod val="50000"/>
                  </a:schemeClr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阿以战争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给人民带来的灾难而忧心忡忡。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1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spc="130">
                <a:ln w="3175">
                  <a:noFill/>
                  <a:prstDash val="dash"/>
                </a:ln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终其一生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他始终</a:t>
            </a:r>
            <a:r>
              <a:rPr lang="zh-CN" altLang="en-US" sz="2800" b="1" u="sng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关爱人类，反对战争，反抗专制，追求和平</a:t>
            </a:r>
            <a:r>
              <a:rPr lang="zh-CN" altLang="en-US" sz="2800" b="1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可以说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罗素是一个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具有强烈社会关怀意识的人道主义者、和平主义者</a:t>
            </a:r>
            <a:r>
              <a:rPr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spc="13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+mn-ea"/>
              </a:rPr>
              <a:t>他的内心充满正义、良知、睿智、温情。</a:t>
            </a:r>
            <a:endParaRPr lang="zh-CN" altLang="en-US" sz="2800" spc="130">
              <a:ln w="3175">
                <a:noFill/>
                <a:prstDash val="dash"/>
              </a:ln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0242"/>
          <p:cNvSpPr txBox="1"/>
          <p:nvPr/>
        </p:nvSpPr>
        <p:spPr>
          <a:xfrm>
            <a:off x="869315" y="2066290"/>
            <a:ext cx="1050988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抓住文中表现作者情感态度的语句或关键词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spc="-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梳理课文思路并理解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课文的中心观点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理解作者对生命的感悟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学习课文的写法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精读品味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欣赏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富有哲理的语言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探寻作者的思想境界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思索生命的价值和意义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树立乐观、豁达的人生观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69315" y="1078865"/>
            <a:ext cx="28295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zh-CN" sz="4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4561840" y="2258695"/>
            <a:ext cx="7452360" cy="3955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/>
              <a:t>对爱情的渴望是人</a:t>
            </a:r>
            <a:r>
              <a:rPr lang="zh-CN" altLang="en-US" sz="3000" b="1">
                <a:solidFill>
                  <a:srgbClr val="FF0000"/>
                </a:solidFill>
              </a:rPr>
              <a:t>本能</a:t>
            </a:r>
            <a:r>
              <a:rPr lang="zh-CN" altLang="en-US" sz="3000" b="1"/>
              <a:t>的追求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/>
              <a:t>是</a:t>
            </a:r>
            <a:r>
              <a:rPr lang="zh-CN" altLang="en-US" sz="3000" b="1">
                <a:solidFill>
                  <a:srgbClr val="0070C0"/>
                </a:solidFill>
              </a:rPr>
              <a:t>自然朴素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r>
              <a:rPr lang="zh-CN" altLang="en-US" sz="3000" b="1"/>
              <a:t>对知识的追求是人</a:t>
            </a:r>
            <a:r>
              <a:rPr lang="zh-CN" altLang="en-US" sz="3000" b="1">
                <a:solidFill>
                  <a:srgbClr val="FF0000"/>
                </a:solidFill>
              </a:rPr>
              <a:t>进步</a:t>
            </a:r>
            <a:r>
              <a:rPr lang="zh-CN" altLang="en-US" sz="3000" b="1"/>
              <a:t>的追求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/>
              <a:t>是</a:t>
            </a:r>
            <a:r>
              <a:rPr lang="zh-CN" altLang="en-US" sz="3000" b="1">
                <a:solidFill>
                  <a:srgbClr val="0070C0"/>
                </a:solidFill>
              </a:rPr>
              <a:t>提升素质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r>
              <a:rPr lang="zh-CN" altLang="en-US" sz="3000" b="1"/>
              <a:t>对苦难的同情是人</a:t>
            </a:r>
            <a:r>
              <a:rPr lang="zh-CN" altLang="en-US" sz="3000" b="1">
                <a:solidFill>
                  <a:srgbClr val="FF0000"/>
                </a:solidFill>
              </a:rPr>
              <a:t>博爱</a:t>
            </a:r>
            <a:r>
              <a:rPr lang="zh-CN" altLang="en-US" sz="3000" b="1"/>
              <a:t>的体现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/>
              <a:t>是</a:t>
            </a:r>
            <a:r>
              <a:rPr lang="zh-CN" altLang="en-US" sz="3000" b="1">
                <a:solidFill>
                  <a:srgbClr val="0070C0"/>
                </a:solidFill>
              </a:rPr>
              <a:t>道德层面</a:t>
            </a:r>
            <a:r>
              <a:rPr lang="zh-CN" altLang="en-US" sz="3000" b="1"/>
              <a:t>的精神追求。</a:t>
            </a:r>
            <a:endParaRPr lang="en-US" altLang="zh-CN" sz="3000" b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三者之间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作者倾注的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感情由浅入深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境界由低到高</a:t>
            </a:r>
            <a:r>
              <a:rPr lang="zh-CN" altLang="en-US" sz="3200" b="1">
                <a:latin typeface="等线" panose="02010600030101010101" pitchFamily="2" charset="-122"/>
                <a:ea typeface="等线" panose="02010600030101010101" pitchFamily="2" charset="-122"/>
              </a:rPr>
              <a:t>的逻辑顺序排列。</a:t>
            </a:r>
            <a:endParaRPr lang="zh-CN" altLang="en-US" sz="32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1874500" y="11125200"/>
            <a:ext cx="0" cy="0"/>
          </a:xfrm>
          <a:prstGeom prst="rect">
            <a:avLst/>
          </a:prstGeom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研讨交流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979805" y="834390"/>
            <a:ext cx="9264015" cy="126936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按照优先级，将罗素活着的三大理由和你活着的三大理由进行排序，并说明理由。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979805" y="2597785"/>
            <a:ext cx="2724785" cy="3277235"/>
          </a:xfrm>
          <a:prstGeom prst="triangle">
            <a:avLst>
              <a:gd name="adj" fmla="val 5001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减号 8"/>
          <p:cNvSpPr/>
          <p:nvPr/>
        </p:nvSpPr>
        <p:spPr>
          <a:xfrm>
            <a:off x="1670685" y="3721735"/>
            <a:ext cx="1343025" cy="145415"/>
          </a:xfrm>
          <a:prstGeom prst="mathMinus">
            <a:avLst>
              <a:gd name="adj1" fmla="val 23144"/>
            </a:avLst>
          </a:prstGeom>
          <a:solidFill>
            <a:schemeClr val="tx1"/>
          </a:solidFill>
          <a:ln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减号 9"/>
          <p:cNvSpPr/>
          <p:nvPr/>
        </p:nvSpPr>
        <p:spPr>
          <a:xfrm>
            <a:off x="1122045" y="4580890"/>
            <a:ext cx="2451735" cy="521335"/>
          </a:xfrm>
          <a:prstGeom prst="mathMinus">
            <a:avLst>
              <a:gd name="adj1" fmla="val 980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alpha val="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-248285" y="3283585"/>
            <a:ext cx="55181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1611ED"/>
                </a:solidFill>
                <a:latin typeface="宋体" panose="02010600030101010101" pitchFamily="2" charset="-122"/>
                <a:sym typeface="+mn-ea"/>
              </a:rPr>
              <a:t>对人类苦难的同情</a:t>
            </a:r>
            <a:endParaRPr lang="zh-CN" altLang="en-US" sz="3200" b="1" dirty="0">
              <a:solidFill>
                <a:srgbClr val="1611ED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9805" y="4279900"/>
            <a:ext cx="28498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33CC"/>
                </a:solidFill>
                <a:latin typeface="宋体" panose="02010600030101010101" pitchFamily="2" charset="-122"/>
                <a:sym typeface="+mn-ea"/>
              </a:rPr>
              <a:t>对知识的追求</a:t>
            </a:r>
            <a:endParaRPr lang="zh-CN" altLang="en-US" sz="3200" b="1" dirty="0">
              <a:solidFill>
                <a:srgbClr val="FF33CC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9020" y="5298440"/>
            <a:ext cx="27806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对爱情的渴望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2" name="上箭头 21"/>
          <p:cNvSpPr/>
          <p:nvPr/>
        </p:nvSpPr>
        <p:spPr>
          <a:xfrm>
            <a:off x="340360" y="3429000"/>
            <a:ext cx="371475" cy="2453640"/>
          </a:xfrm>
          <a:prstGeom prst="up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1" animBg="1"/>
      <p:bldP spid="10" grpId="1" animBg="1"/>
      <p:bldP spid="17" grpId="1"/>
      <p:bldP spid="20" grpId="1"/>
      <p:bldP spid="21" grpId="1"/>
      <p:bldP spid="22" grpId="1" animBg="1"/>
      <p:bldP spid="21" grpId="2"/>
      <p:bldP spid="20" grpId="2"/>
      <p:bldP spid="17" grpId="2"/>
      <p:bldP spid="22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思考探究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702310" y="878205"/>
            <a:ext cx="10692130" cy="11309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230" y="916940"/>
            <a:ext cx="10471150" cy="994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这就是我的一生，我觉得我活着</a:t>
            </a:r>
            <a:r>
              <a:rPr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值得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如果有机会的话，我还乐意再活一次。</a:t>
            </a:r>
            <a:endParaRPr lang="zh-CN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06680" y="2917190"/>
            <a:ext cx="11914505" cy="3938270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①罗素不以苦为苦，而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以苦为乐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，因此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痛苦的生活是值得的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3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苦中伴随着乐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，例如爱情会带来欢愉，同时征服了苦难也会产生胜利的喜悦。因此</a:t>
            </a:r>
            <a:r>
              <a:rPr lang="en-US" altLang="zh-CN" sz="30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苦乐相伴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的体验是值得的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③罗素</a:t>
            </a:r>
            <a:r>
              <a:rPr lang="en-US" altLang="zh-CN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胸怀广阔，勇于担当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。要为解除天下百姓的苦难而活着，因此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付出辛苦是值得的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"/>
              </a:lnSpc>
            </a:pP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④虽然罗素最终没有能减轻人类的不幸，甚至自己也身受其害，但他毕竟</a:t>
            </a:r>
            <a:r>
              <a:rPr lang="en-US" altLang="zh-CN" sz="30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努力过，奋斗过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这样的人生就</a:t>
            </a:r>
            <a:r>
              <a:rPr lang="en-US" altLang="zh-CN" sz="3000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是值得的</a:t>
            </a:r>
            <a:r>
              <a:rPr lang="en-US" altLang="zh-CN" sz="3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454150" y="2115820"/>
            <a:ext cx="9150985" cy="678180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5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80" y="2525"/>
              <a:ext cx="11765" cy="50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活着这么苦，为什么罗素却认为是“值得”的？</a:t>
              </a:r>
              <a:endParaRPr lang="zh-CN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2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语句赏析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702310" y="1114425"/>
            <a:ext cx="10908030" cy="134683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230" y="1195070"/>
            <a:ext cx="10471150" cy="1181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这三种感情就像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飓风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一样，在深深的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苦海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上，肆意地把我吹来吹去，吹到濒临绝望的边缘。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5"/>
          <a:stretch>
            <a:fillRect/>
          </a:stretch>
        </p:blipFill>
        <p:spPr>
          <a:xfrm>
            <a:off x="5979160" y="3381375"/>
            <a:ext cx="6418580" cy="36137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圆角矩形 7"/>
          <p:cNvSpPr/>
          <p:nvPr/>
        </p:nvSpPr>
        <p:spPr>
          <a:xfrm>
            <a:off x="176530" y="3715385"/>
            <a:ext cx="5685155" cy="2432685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表明了这三种感情是作者在漫长一生中追寻、奋斗的原动力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在给他带来快乐的同时也带来不安和痛苦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en-US" alt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l="2085" t="6376" r="1416" b="6439"/>
          <a:stretch>
            <a:fillRect/>
          </a:stretch>
        </p:blipFill>
        <p:spPr>
          <a:xfrm>
            <a:off x="2118995" y="2540000"/>
            <a:ext cx="3742690" cy="8648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96160" y="2616200"/>
            <a:ext cx="33788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飓风：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风力等于或大于</a:t>
            </a:r>
            <a:r>
              <a:rPr lang="en-US" altLang="zh-CN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12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级的风。破坏力极大。</a:t>
            </a:r>
            <a:endParaRPr lang="zh-CN" altLang="en-US" sz="2400" dirty="0">
              <a:solidFill>
                <a:prstClr val="black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 l="2085" t="6376" r="1416" b="6439"/>
          <a:stretch>
            <a:fillRect/>
          </a:stretch>
        </p:blipFill>
        <p:spPr>
          <a:xfrm>
            <a:off x="6223000" y="2545080"/>
            <a:ext cx="3742690" cy="8648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00165" y="2760980"/>
            <a:ext cx="337883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苦海：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说明</a:t>
            </a:r>
            <a:r>
              <a:rPr lang="zh-CN" altLang="en-US" sz="2400" dirty="0">
                <a:solidFill>
                  <a:prstClr val="black"/>
                </a:solidFill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  <a:sym typeface="+mn-ea"/>
              </a:rPr>
              <a:t>现实的残酷。</a:t>
            </a:r>
            <a:endParaRPr lang="zh-CN" altLang="en-US" sz="2400" dirty="0">
              <a:solidFill>
                <a:prstClr val="black"/>
              </a:solidFill>
              <a:latin typeface="方正宋刻本秀楷_GBK" panose="02000000000000000000" charset="-122"/>
              <a:ea typeface="方正宋刻本秀楷_GBK" panose="02000000000000000000" charset="-122"/>
              <a:cs typeface="方正宋刻本秀楷_GBK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8" grpId="0" bldLvl="0" animBg="1"/>
      <p:bldP spid="8" grpId="1" animBg="1"/>
      <p:bldP spid="11" grpId="0"/>
      <p:bldP spid="11" grpId="1"/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  <a:sym typeface="+mn-ea"/>
                </a:rPr>
                <a:t>语句赏析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925830" y="987425"/>
            <a:ext cx="10659110" cy="10566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030" y="991870"/>
            <a:ext cx="10471150" cy="1047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我寻求爱情，其次是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因为爱情解除孤寂——那是一颗震颤的心，在世界的边缘，俯瞰那冰冷死寂、深不可测的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深渊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5575" y="4234180"/>
            <a:ext cx="11779885" cy="2348865"/>
          </a:xfrm>
          <a:prstGeom prst="roundRect">
            <a:avLst>
              <a:gd name="adj" fmla="val 11651"/>
            </a:avLst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</a:t>
            </a:r>
            <a:r>
              <a:rPr lang="zh-CN" altLang="en-US" sz="3200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冰冷死寂、深不可测、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缺乏爱情和温暖的世界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象征着没有爱与痛苦的境地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仙境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充满爱、带来狂喜和欢愉的世界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‌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它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象征着美好的爱情和甜蜜的生活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，与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深渊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形成鲜明对比。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925830" y="2148840"/>
            <a:ext cx="10659110" cy="106807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2030" y="2153285"/>
            <a:ext cx="10471150" cy="101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我寻求爱情，最后是因为在爱情的结合中，我看到圣贤和诗人们所想象的</a:t>
            </a:r>
            <a:r>
              <a:rPr lang="en-US" altLang="zh-CN" sz="3200" b="1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仙境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的神秘缩影。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08250" y="3360420"/>
            <a:ext cx="7030085" cy="678180"/>
            <a:chOff x="466" y="2166"/>
            <a:chExt cx="11980" cy="5678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466" y="2166"/>
              <a:ext cx="11980" cy="5678"/>
              <a:chOff x="6731540" y="1611313"/>
              <a:chExt cx="4944523" cy="1002659"/>
            </a:xfrm>
          </p:grpSpPr>
          <p:sp>
            <p:nvSpPr>
              <p:cNvPr id="29" name="矩形 28"/>
              <p:cNvSpPr/>
              <p:nvPr>
                <p:custDataLst>
                  <p:tags r:id="rId6"/>
                </p:custDataLst>
              </p:nvPr>
            </p:nvSpPr>
            <p:spPr>
              <a:xfrm>
                <a:off x="6731540" y="1611313"/>
                <a:ext cx="4944523" cy="10026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30" name="直接连接符 29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80" y="2525"/>
              <a:ext cx="11765" cy="50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深渊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”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和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“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仙境</a:t>
              </a:r>
              <a:r>
                <a:rPr lang="en-US" altLang="zh-CN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”</a:t>
              </a:r>
              <a:r>
                <a:rPr lang="zh-CN" altLang="en-US" sz="3300">
                  <a:solidFill>
                    <a:srgbClr val="000000"/>
                  </a:solidFill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分别喻指什么？</a:t>
              </a:r>
              <a:endParaRPr lang="zh-CN" altLang="en-US" sz="33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8" grpId="0" bldLvl="0" animBg="1"/>
      <p:bldP spid="8" grpId="1" animBg="1"/>
      <p:bldP spid="7" grpId="1" animBg="1"/>
      <p:bldP spid="9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741734" y="1592624"/>
            <a:ext cx="4921250" cy="4465320"/>
            <a:chOff x="1778496" y="1917596"/>
            <a:chExt cx="3992886" cy="4465320"/>
          </a:xfrm>
        </p:grpSpPr>
        <p:sp>
          <p:nvSpPr>
            <p:cNvPr id="64" name="矩形: 圆角 4"/>
            <p:cNvSpPr/>
            <p:nvPr/>
          </p:nvSpPr>
          <p:spPr>
            <a:xfrm>
              <a:off x="1779011" y="1917596"/>
              <a:ext cx="3991797" cy="4465320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gradFill>
                <a:gsLst>
                  <a:gs pos="51000">
                    <a:srgbClr val="B38E3C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65" name="任意多边形: 形状 6"/>
            <p:cNvSpPr/>
            <p:nvPr/>
          </p:nvSpPr>
          <p:spPr>
            <a:xfrm>
              <a:off x="1779011" y="1924408"/>
              <a:ext cx="3991797" cy="98722"/>
            </a:xfrm>
            <a:custGeom>
              <a:avLst/>
              <a:gdLst>
                <a:gd name="connsiteX0" fmla="*/ 69561 w 3252018"/>
                <a:gd name="connsiteY0" fmla="*/ 0 h 98722"/>
                <a:gd name="connsiteX1" fmla="*/ 3182457 w 3252018"/>
                <a:gd name="connsiteY1" fmla="*/ 0 h 98722"/>
                <a:gd name="connsiteX2" fmla="*/ 3252018 w 3252018"/>
                <a:gd name="connsiteY2" fmla="*/ 69561 h 98722"/>
                <a:gd name="connsiteX3" fmla="*/ 3252018 w 3252018"/>
                <a:gd name="connsiteY3" fmla="*/ 98722 h 98722"/>
                <a:gd name="connsiteX4" fmla="*/ 0 w 3252018"/>
                <a:gd name="connsiteY4" fmla="*/ 98722 h 98722"/>
                <a:gd name="connsiteX5" fmla="*/ 0 w 3252018"/>
                <a:gd name="connsiteY5" fmla="*/ 69561 h 98722"/>
                <a:gd name="connsiteX6" fmla="*/ 69561 w 3252018"/>
                <a:gd name="connsiteY6" fmla="*/ 0 h 9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2018" h="98722">
                  <a:moveTo>
                    <a:pt x="69561" y="0"/>
                  </a:moveTo>
                  <a:lnTo>
                    <a:pt x="3182457" y="0"/>
                  </a:lnTo>
                  <a:cubicBezTo>
                    <a:pt x="3220874" y="0"/>
                    <a:pt x="3252018" y="31144"/>
                    <a:pt x="3252018" y="69561"/>
                  </a:cubicBezTo>
                  <a:lnTo>
                    <a:pt x="3252018" y="98722"/>
                  </a:lnTo>
                  <a:lnTo>
                    <a:pt x="0" y="98722"/>
                  </a:lnTo>
                  <a:lnTo>
                    <a:pt x="0" y="69561"/>
                  </a:lnTo>
                  <a:cubicBezTo>
                    <a:pt x="0" y="31144"/>
                    <a:pt x="31144" y="0"/>
                    <a:pt x="69561" y="0"/>
                  </a:cubicBezTo>
                  <a:close/>
                </a:path>
              </a:pathLst>
            </a:custGeom>
            <a:solidFill>
              <a:srgbClr val="B38E3C"/>
            </a:solidFill>
            <a:ln w="12700" cap="flat" cmpd="sng" algn="ctr">
              <a:solidFill>
                <a:srgbClr val="B38E3C"/>
              </a:solidFill>
              <a:prstDash val="solid"/>
              <a:miter lim="800000"/>
            </a:ln>
            <a:effectLst>
              <a:outerShdw blurRad="330200" dist="38100" dir="16200000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778496" y="3131716"/>
              <a:ext cx="3992886" cy="2158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采用直接说理的方式直接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表达</a:t>
              </a:r>
              <a:r>
                <a:rPr lang="zh-CN" altLang="zh-CN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以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其内在的思想力量打动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人心</a:t>
              </a:r>
              <a:r>
                <a:rPr lang="zh-CN" altLang="zh-CN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以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其立意的高远令人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折服</a:t>
              </a:r>
              <a:r>
                <a:rPr lang="zh-CN" altLang="zh-CN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是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哲理散文的典范之作。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999130" y="2185044"/>
              <a:ext cx="3604952" cy="792000"/>
              <a:chOff x="515679" y="2100332"/>
              <a:chExt cx="2094172" cy="79200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515679" y="2100332"/>
                <a:ext cx="2094172" cy="792000"/>
                <a:chOff x="515679" y="2100332"/>
                <a:chExt cx="2094172" cy="792000"/>
              </a:xfrm>
            </p:grpSpPr>
            <p:sp>
              <p:nvSpPr>
                <p:cNvPr id="70" name="矩形: 圆角 14"/>
                <p:cNvSpPr/>
                <p:nvPr/>
              </p:nvSpPr>
              <p:spPr>
                <a:xfrm>
                  <a:off x="515679" y="2100332"/>
                  <a:ext cx="2094172" cy="79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12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71" name="矩形: 圆角 15"/>
                <p:cNvSpPr/>
                <p:nvPr/>
              </p:nvSpPr>
              <p:spPr>
                <a:xfrm>
                  <a:off x="580449" y="2154906"/>
                  <a:ext cx="1964631" cy="69229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rgbClr val="B38E3C"/>
                    </a:gs>
                    <a:gs pos="0">
                      <a:srgbClr val="75602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03200" dist="152400" dir="5400000" sx="88000" sy="88000" algn="t" rotWithShape="0">
                    <a:srgbClr val="7E672F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72" name="矩形: 圆角 16"/>
                <p:cNvSpPr/>
                <p:nvPr/>
              </p:nvSpPr>
              <p:spPr>
                <a:xfrm>
                  <a:off x="621087" y="2207510"/>
                  <a:ext cx="1872000" cy="61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 cap="flat" cmpd="sng" algn="ctr">
                  <a:solidFill>
                    <a:sysClr val="window" lastClr="FFFFFF">
                      <a:alpha val="46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</p:grpSp>
          <p:sp>
            <p:nvSpPr>
              <p:cNvPr id="69" name="文本框 68"/>
              <p:cNvSpPr txBox="1"/>
              <p:nvPr/>
            </p:nvSpPr>
            <p:spPr>
              <a:xfrm>
                <a:off x="672808" y="2233047"/>
                <a:ext cx="1852630" cy="55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3000" b="1" kern="0" dirty="0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直抒胸臆</a:t>
                </a:r>
                <a:r>
                  <a:rPr lang="zh-CN" altLang="zh-CN" sz="3000" b="1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，</a:t>
                </a:r>
                <a:r>
                  <a:rPr lang="zh-CN" altLang="en-US" sz="3000" b="1" kern="0" dirty="0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简洁</a:t>
                </a:r>
                <a:r>
                  <a:rPr lang="zh-CN" altLang="en-US" sz="3000" b="1" kern="0" dirty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明了</a:t>
                </a:r>
                <a:endParaRPr lang="zh-CN" altLang="en-US" sz="3000" b="1" kern="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238161" y="1592624"/>
            <a:ext cx="4920615" cy="4465320"/>
            <a:chOff x="6421192" y="1917596"/>
            <a:chExt cx="3992371" cy="4465320"/>
          </a:xfrm>
        </p:grpSpPr>
        <p:sp>
          <p:nvSpPr>
            <p:cNvPr id="74" name="矩形: 圆角 8"/>
            <p:cNvSpPr/>
            <p:nvPr/>
          </p:nvSpPr>
          <p:spPr>
            <a:xfrm>
              <a:off x="6421192" y="1917596"/>
              <a:ext cx="3991797" cy="4465320"/>
            </a:xfrm>
            <a:prstGeom prst="roundRect">
              <a:avLst>
                <a:gd name="adj" fmla="val 2139"/>
              </a:avLst>
            </a:prstGeom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gradFill>
                <a:gsLst>
                  <a:gs pos="51000">
                    <a:srgbClr val="B38E3C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5" name="任意多边形: 形状 9"/>
            <p:cNvSpPr/>
            <p:nvPr/>
          </p:nvSpPr>
          <p:spPr>
            <a:xfrm>
              <a:off x="6421192" y="1924408"/>
              <a:ext cx="3991797" cy="98722"/>
            </a:xfrm>
            <a:custGeom>
              <a:avLst/>
              <a:gdLst>
                <a:gd name="connsiteX0" fmla="*/ 69561 w 3252018"/>
                <a:gd name="connsiteY0" fmla="*/ 0 h 98722"/>
                <a:gd name="connsiteX1" fmla="*/ 3182457 w 3252018"/>
                <a:gd name="connsiteY1" fmla="*/ 0 h 98722"/>
                <a:gd name="connsiteX2" fmla="*/ 3252018 w 3252018"/>
                <a:gd name="connsiteY2" fmla="*/ 69561 h 98722"/>
                <a:gd name="connsiteX3" fmla="*/ 3252018 w 3252018"/>
                <a:gd name="connsiteY3" fmla="*/ 98722 h 98722"/>
                <a:gd name="connsiteX4" fmla="*/ 0 w 3252018"/>
                <a:gd name="connsiteY4" fmla="*/ 98722 h 98722"/>
                <a:gd name="connsiteX5" fmla="*/ 0 w 3252018"/>
                <a:gd name="connsiteY5" fmla="*/ 69561 h 98722"/>
                <a:gd name="connsiteX6" fmla="*/ 69561 w 3252018"/>
                <a:gd name="connsiteY6" fmla="*/ 0 h 9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2018" h="98722">
                  <a:moveTo>
                    <a:pt x="69561" y="0"/>
                  </a:moveTo>
                  <a:lnTo>
                    <a:pt x="3182457" y="0"/>
                  </a:lnTo>
                  <a:cubicBezTo>
                    <a:pt x="3220874" y="0"/>
                    <a:pt x="3252018" y="31144"/>
                    <a:pt x="3252018" y="69561"/>
                  </a:cubicBezTo>
                  <a:lnTo>
                    <a:pt x="3252018" y="98722"/>
                  </a:lnTo>
                  <a:lnTo>
                    <a:pt x="0" y="98722"/>
                  </a:lnTo>
                  <a:lnTo>
                    <a:pt x="0" y="69561"/>
                  </a:lnTo>
                  <a:cubicBezTo>
                    <a:pt x="0" y="31144"/>
                    <a:pt x="31144" y="0"/>
                    <a:pt x="69561" y="0"/>
                  </a:cubicBezTo>
                  <a:close/>
                </a:path>
              </a:pathLst>
            </a:custGeom>
            <a:solidFill>
              <a:srgbClr val="B38E3C"/>
            </a:solidFill>
            <a:ln w="12700" cap="flat" cmpd="sng" algn="ctr">
              <a:solidFill>
                <a:srgbClr val="B38E3C"/>
              </a:solidFill>
              <a:prstDash val="solid"/>
              <a:miter lim="800000"/>
            </a:ln>
            <a:effectLst>
              <a:outerShdw blurRad="330200" dist="38100" dir="16200000" rotWithShape="0">
                <a:schemeClr val="accent1"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421192" y="3409846"/>
              <a:ext cx="3992371" cy="1124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l" fontAlgn="base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善于运用比喻等修辞手法，语言富有表现力</a:t>
              </a:r>
              <a:r>
                <a:rPr lang="zh-CN" altLang="zh-CN" sz="28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生动感人。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6560294" y="2183238"/>
              <a:ext cx="3604952" cy="792000"/>
              <a:chOff x="515679" y="2043952"/>
              <a:chExt cx="2094172" cy="79200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15679" y="2043952"/>
                <a:ext cx="2094172" cy="792000"/>
                <a:chOff x="515679" y="2043952"/>
                <a:chExt cx="2094172" cy="792000"/>
              </a:xfrm>
            </p:grpSpPr>
            <p:sp>
              <p:nvSpPr>
                <p:cNvPr id="80" name="矩形: 圆角 21"/>
                <p:cNvSpPr/>
                <p:nvPr/>
              </p:nvSpPr>
              <p:spPr>
                <a:xfrm>
                  <a:off x="515679" y="2043952"/>
                  <a:ext cx="2094172" cy="792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12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81" name="矩形: 圆角 22"/>
                <p:cNvSpPr/>
                <p:nvPr/>
              </p:nvSpPr>
              <p:spPr>
                <a:xfrm>
                  <a:off x="580449" y="2098526"/>
                  <a:ext cx="1964631" cy="69229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00">
                      <a:srgbClr val="B38E3C"/>
                    </a:gs>
                    <a:gs pos="0">
                      <a:srgbClr val="75602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03200" dist="152400" dir="5400000" sx="88000" sy="88000" algn="t" rotWithShape="0">
                    <a:srgbClr val="7E672F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  <p:sp>
              <p:nvSpPr>
                <p:cNvPr id="82" name="矩形: 圆角 23"/>
                <p:cNvSpPr/>
                <p:nvPr/>
              </p:nvSpPr>
              <p:spPr>
                <a:xfrm>
                  <a:off x="621087" y="2131896"/>
                  <a:ext cx="1872000" cy="61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 cap="flat" cmpd="sng" algn="ctr">
                  <a:solidFill>
                    <a:sysClr val="window" lastClr="FFFFFF">
                      <a:alpha val="46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OPPOSans M"/>
                    <a:ea typeface="OPPOSans M"/>
                  </a:endParaRPr>
                </a:p>
              </p:txBody>
            </p:sp>
          </p:grpSp>
          <p:sp>
            <p:nvSpPr>
              <p:cNvPr id="79" name="文本框 78"/>
              <p:cNvSpPr txBox="1"/>
              <p:nvPr/>
            </p:nvSpPr>
            <p:spPr>
              <a:xfrm>
                <a:off x="699745" y="2182382"/>
                <a:ext cx="1825694" cy="5530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3000" b="1" kern="0" dirty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逻辑</a:t>
                </a:r>
                <a:r>
                  <a:rPr lang="zh-CN" altLang="en-US" sz="3000" b="1" kern="0" dirty="0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严密</a:t>
                </a:r>
                <a:r>
                  <a:rPr lang="zh-CN" altLang="en-US" sz="3000" kern="0" dirty="0" smtClean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3000" b="1" kern="0" dirty="0" smtClean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色彩</a:t>
                </a:r>
                <a:r>
                  <a:rPr lang="zh-CN" altLang="en-US" sz="3000" b="1" kern="0" dirty="0">
                    <a:solidFill>
                      <a:prstClr val="white"/>
                    </a:solidFill>
                    <a:latin typeface="黑体" panose="02010609060101010101" charset="-122"/>
                    <a:ea typeface="黑体" panose="02010609060101010101" charset="-122"/>
                  </a:rPr>
                  <a:t>浓烈</a:t>
                </a:r>
                <a:endParaRPr lang="zh-CN" altLang="en-US" sz="3000" b="1" kern="0" dirty="0">
                  <a:solidFill>
                    <a:prstClr val="white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3" y="4115082"/>
            <a:ext cx="2011245" cy="29465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-336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6" y="241"/>
              <a:ext cx="478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  <a:sym typeface="+mn-ea"/>
                </a:rPr>
                <a:t>写作特色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26"/>
          <p:cNvSpPr/>
          <p:nvPr userDrawn="1">
            <p:custDataLst>
              <p:tags r:id="rId1"/>
            </p:custDataLst>
          </p:nvPr>
        </p:nvSpPr>
        <p:spPr>
          <a:xfrm>
            <a:off x="0" y="635"/>
            <a:ext cx="340360" cy="997585"/>
          </a:xfrm>
          <a:prstGeom prst="rect">
            <a:avLst/>
          </a:prstGeom>
          <a:solidFill>
            <a:schemeClr val="accent4"/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110" y="153035"/>
            <a:ext cx="2799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板书设计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6460" y="1849755"/>
            <a:ext cx="874395" cy="39693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我为什么而活着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999" r="12303"/>
          <a:stretch>
            <a:fillRect/>
          </a:stretch>
        </p:blipFill>
        <p:spPr>
          <a:xfrm>
            <a:off x="1760855" y="1200785"/>
            <a:ext cx="7074535" cy="5267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835390" y="3234690"/>
            <a:ext cx="237553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博大胸怀博爱精神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26" name="图片 25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主旨归纳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020" y="1371600"/>
            <a:ext cx="11624945" cy="3635375"/>
            <a:chOff x="489" y="610"/>
            <a:chExt cx="18307" cy="9579"/>
          </a:xfrm>
        </p:grpSpPr>
        <p:sp>
          <p:nvSpPr>
            <p:cNvPr id="3" name="矩形 2"/>
            <p:cNvSpPr/>
            <p:nvPr userDrawn="1">
              <p:custDataLst>
                <p:tags r:id="rId4"/>
              </p:custDataLst>
            </p:nvPr>
          </p:nvSpPr>
          <p:spPr>
            <a:xfrm>
              <a:off x="1013" y="1118"/>
              <a:ext cx="17237" cy="907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Light" panose="02010600030101010101" pitchFamily="34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9" y="610"/>
              <a:ext cx="727" cy="957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7000" contrast="-76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8070" y="611"/>
              <a:ext cx="727" cy="957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83260" y="1668780"/>
            <a:ext cx="10881995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 latinLnBrk="1" hangingPunct="0">
              <a:lnSpc>
                <a:spcPct val="100000"/>
              </a:lnSpc>
            </a:pPr>
            <a:r>
              <a:rPr 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《我为什么而活着》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以逻辑严密、</a:t>
            </a:r>
            <a:r>
              <a:rPr lang="zh-CN" altLang="en-US" sz="35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条理清晰</a:t>
            </a:r>
            <a:r>
              <a:rPr lang="zh-CN" altLang="en-US" sz="3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真挚的态度、简洁明了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的语言</a:t>
            </a:r>
            <a:r>
              <a:rPr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概括</a:t>
            </a:r>
            <a:r>
              <a:rPr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了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作者一生的</a:t>
            </a:r>
            <a:r>
              <a:rPr lang="zh-CN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三大</a:t>
            </a:r>
            <a:r>
              <a:rPr lang="zh-CN" altLang="en-US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追求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认为爱情和知识把人引向美好的</a:t>
            </a:r>
            <a:r>
              <a:rPr lang="zh-CN" altLang="en-US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理想境界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对于人类苦难的同情让人把目光投向</a:t>
            </a:r>
            <a:r>
              <a:rPr lang="zh-CN" altLang="en-US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现实世界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zh-CN" altLang="en-US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体现了一个伟大思想家拯</a:t>
            </a:r>
            <a:r>
              <a:rPr lang="zh-CN" altLang="en-US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救人类苦难的良知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，也显示了作者</a:t>
            </a:r>
            <a:r>
              <a:rPr lang="zh-CN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博大崇高的胸怀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和</a:t>
            </a:r>
            <a:r>
              <a:rPr lang="zh-CN" sz="35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博爱精神</a:t>
            </a:r>
            <a:r>
              <a:rPr lang="zh-CN" sz="35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sz="35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3" name="图片 2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体验思考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290320" y="981075"/>
            <a:ext cx="9992360" cy="147383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学习完这两篇哲理性散文，你感受到两位作者怎样的胸怀和境界？你对生命的本质或意义有哪些新的认识与思考？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62610" y="2770505"/>
            <a:ext cx="10720070" cy="2918460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严文井热爱生命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珍惜生命；罗素胸怀广阔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勇于担当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要为解除天下百姓的苦难而活着</a:t>
            </a:r>
            <a:r>
              <a:rPr lang="zh-CN" altLang="en-US" sz="3200" b="1" dirty="0">
                <a:solidFill>
                  <a:srgbClr val="1222E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我们要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热爱生命，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珍惜时间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珍惜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生命，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积极乐观面对生活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，积极追求美好理想。我们不能延长生命的长度，但是</a:t>
            </a:r>
            <a:r>
              <a:rPr lang="zh-CN" altLang="en-US" sz="3200" b="1">
                <a:solidFill>
                  <a:srgbClr val="FF0000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我们可以增加生命的厚度，让我们的生命变得精彩而有意义</a:t>
            </a:r>
            <a:r>
              <a:rPr lang="zh-CN" altLang="en-US" sz="3200">
                <a:solidFill>
                  <a:schemeClr val="tx1"/>
                </a:solidFill>
                <a:latin typeface="汉仪全唐诗简" panose="00020600040101010101" charset="-122"/>
                <a:ea typeface="汉仪全唐诗简" panose="0002060004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汉仪全唐诗简" panose="00020600040101010101" charset="-122"/>
              <a:ea typeface="汉仪全唐诗简" panose="0002060004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2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552825" y="859790"/>
            <a:ext cx="5459095" cy="705485"/>
          </a:xfrm>
        </p:spPr>
        <p:txBody>
          <a:bodyPr anchor="ctr" anchorCtr="0">
            <a:normAutofit fontScale="90000"/>
          </a:bodyPr>
          <a:lstStyle/>
          <a:p>
            <a:r>
              <a:rPr lang="en-US" altLang="zh-CN" b="1"/>
              <a:t>  </a:t>
            </a:r>
            <a:r>
              <a:rPr lang="zh-CN" altLang="en-US" b="1"/>
              <a:t>句子成分及其种类</a:t>
            </a:r>
            <a:endParaRPr lang="zh-CN" altLang="en-US" b="1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371475" y="1745615"/>
            <a:ext cx="11670030" cy="4478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句子是由词或短语构成的、能够独立表达完整意思的语言单位。</a:t>
            </a: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每个句子都有一定的语调，表示不同的语气。</a:t>
            </a: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句子由不同的成分构成。句子的成分和短语的成分是一致的。</a:t>
            </a: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句子成分有如下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种：</a:t>
            </a:r>
            <a:endParaRPr lang="zh-CN" alt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3200">
                <a:solidFill>
                  <a:srgbClr val="0033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主干成分：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3200">
                <a:solidFill>
                  <a:srgbClr val="00339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修饰成分：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93745" y="3966845"/>
            <a:ext cx="42164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主语   谓语   宾语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3745" y="4550410"/>
            <a:ext cx="3912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定语   状语   补语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1206500" y="960120"/>
            <a:ext cx="9884410" cy="6096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zh-CN" altLang="en-US" sz="4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口诀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主谓宾，定状补。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谓前为状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谓后为补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定语修饰主和宾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50000"/>
              </a:lnSpc>
              <a:buNone/>
            </a:pP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主语、宾语大多是由名词、代词充当；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谓语大多是由形容词、动词充当；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状语是由副词、介词结构充当。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33" y="6331455"/>
            <a:ext cx="1528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95000"/>
                  </a:schemeClr>
                </a:solidFill>
              </a:rPr>
              <a:t>qlh2836</a:t>
            </a:r>
            <a:r>
              <a:rPr lang="en-US" altLang="zh-CN" sz="1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28</a:t>
            </a:r>
            <a:endParaRPr lang="zh-CN" altLang="en-US" sz="1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83970" y="118745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根据拼音写汉字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"/>
            </p:custDataLst>
          </p:nvPr>
        </p:nvSpPr>
        <p:spPr>
          <a:xfrm>
            <a:off x="674370" y="1832610"/>
            <a:ext cx="11024235" cy="3807460"/>
          </a:xfrm>
          <a:prstGeom prst="rect">
            <a:avLst/>
          </a:prstGeom>
          <a:noFill/>
          <a:ln w="12700" cmpd="sng">
            <a:noFill/>
            <a:prstDash val="solid"/>
          </a:ln>
        </p:spPr>
        <p:txBody>
          <a:bodyPr wrap="square">
            <a:spAutoFit/>
          </a:bodyPr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臼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齿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兴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味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牛</a:t>
            </a:r>
            <a:r>
              <a:rPr lang="zh-CN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犊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茸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毛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5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濒</a:t>
            </a:r>
            <a:r>
              <a:rPr lang="zh-CN" altLang="en-US" sz="35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临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瞰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洗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dí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延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di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谢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xu</a:t>
            </a:r>
            <a:r>
              <a:rPr 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耀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消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sh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繁</a:t>
            </a:r>
            <a:r>
              <a:rPr lang="en-US" altLang="zh-CN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í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）   </a:t>
            </a:r>
            <a:r>
              <a:rPr lang="en-US" altLang="zh-CN" sz="3500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jù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）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风</a:t>
            </a:r>
            <a:r>
              <a:rPr lang="en-US" altLang="zh-CN" sz="3500" b="1" dirty="0">
                <a:latin typeface="宋体" panose="02010600030101010101" pitchFamily="2" charset="-122"/>
                <a:ea typeface="黑体" panose="02010609060101010101" charset="-122"/>
                <a:sym typeface="Arial" panose="020B0604020202020204" pitchFamily="34" charset="0"/>
              </a:rPr>
              <a:t>     </a:t>
            </a:r>
            <a:r>
              <a:rPr lang="en-US" altLang="zh-CN" sz="35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s</a:t>
            </a:r>
            <a:r>
              <a:rPr sz="35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yu</a:t>
            </a:r>
            <a:r>
              <a:rPr 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è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制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星</a:t>
            </a:r>
            <a:r>
              <a:rPr lang="en-US" sz="350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chén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云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5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sz="3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zh-CN" sz="3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081905" y="480695"/>
            <a:ext cx="2388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 sz="4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17930" y="7455535"/>
            <a:ext cx="9137015" cy="3468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974215" y="1832610"/>
            <a:ext cx="9315450" cy="1254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jiù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xìnɡ                        </a:t>
            </a: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dú</a:t>
            </a:r>
            <a:endParaRPr lang="zh-CN" altLang="en-US" sz="3600">
              <a:solidFill>
                <a:srgbClr val="FF0000"/>
              </a:solidFill>
              <a:cs typeface="+mn-lt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ó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ɡ                     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bīn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6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  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151890" y="3054985"/>
            <a:ext cx="969899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涤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蔓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凋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炫                    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逝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殖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飓                         肆          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渊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遏                                 辰                         霄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130" y="423545"/>
            <a:ext cx="3041015" cy="81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>
                <a:latin typeface="方正颜宋体" panose="02010600010101010101" charset="-122"/>
                <a:ea typeface="方正颜宋体" panose="02010600010101010101" charset="-122"/>
              </a:rPr>
              <a:t>字词清单</a:t>
            </a:r>
            <a:endParaRPr lang="zh-CN" altLang="en-US" sz="4000" b="1">
              <a:latin typeface="方正颜宋体" panose="02010600010101010101" charset="-122"/>
              <a:ea typeface="方正颜宋体" panose="02010600010101010101" charset="-122"/>
            </a:endParaRPr>
          </a:p>
          <a:p>
            <a:endParaRPr lang="zh-CN" sz="4000" b="1">
              <a:latin typeface="方正颜宋体" panose="02010600010101010101" charset="-122"/>
              <a:ea typeface="方正颜宋体" panose="0201060001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969010" y="2230120"/>
            <a:ext cx="10133965" cy="5638800"/>
          </a:xfrm>
        </p:spPr>
        <p:txBody>
          <a:bodyPr/>
          <a:lstStyle/>
          <a:p>
            <a:pPr>
              <a:buNone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名称：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谓语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宾语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定语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补语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 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符号：主语：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谓语： 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定语： 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状语：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补语：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部分和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谓语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部分之间可用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划开。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语法知识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46500" y="2788920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4455" y="278892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42730" y="294640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00" y="3454400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6190" y="3446780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42730" y="3421380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6100" y="4099560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练习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16635" y="1462405"/>
            <a:ext cx="10488930" cy="1579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泉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2505" y="242697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0175" y="2827020"/>
            <a:ext cx="186055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0385" y="1576705"/>
            <a:ext cx="47942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7390" y="1576705"/>
            <a:ext cx="2780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     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8945" y="1576070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94580" y="1588770"/>
            <a:ext cx="2162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901180" y="1642110"/>
            <a:ext cx="1584960" cy="638175"/>
            <a:chOff x="5306" y="6267"/>
            <a:chExt cx="2496" cy="1005"/>
          </a:xfrm>
        </p:grpSpPr>
        <p:sp>
          <p:nvSpPr>
            <p:cNvPr id="21" name="文本框 20"/>
            <p:cNvSpPr txBox="1"/>
            <p:nvPr/>
          </p:nvSpPr>
          <p:spPr>
            <a:xfrm>
              <a:off x="5306" y="6267"/>
              <a:ext cx="2495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06" y="6436"/>
              <a:ext cx="2496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428750" y="2312670"/>
            <a:ext cx="65208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5160" y="4056380"/>
            <a:ext cx="10063480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谓语：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定语：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状语：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补语：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主谓之间：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17545" y="4159885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5995" y="402971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3815" y="437261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8945" y="4768215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52820" y="4741545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92870" y="4735195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42380" y="543750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4" grpId="0"/>
      <p:bldP spid="24" grpId="1"/>
      <p:bldP spid="26" grpId="1"/>
      <p:bldP spid="29" grpId="1"/>
      <p:bldP spid="30" grpId="1"/>
      <p:bldP spid="31" grpId="1"/>
      <p:bldP spid="32" grpId="1"/>
      <p:bldP spid="33" grpId="1"/>
      <p:bldP spid="3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7620"/>
            <a:ext cx="3369310" cy="1005840"/>
            <a:chOff x="0" y="-12"/>
            <a:chExt cx="5306" cy="1584"/>
          </a:xfrm>
        </p:grpSpPr>
        <p:pic>
          <p:nvPicPr>
            <p:cNvPr id="4" name="图片 3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1862" y="-1872"/>
              <a:ext cx="1583" cy="530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6" y="241"/>
              <a:ext cx="440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语法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练习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45160" y="4442460"/>
            <a:ext cx="10063480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谓语：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宾语：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定语：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状语：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补语：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>
              <a:lnSpc>
                <a:spcPct val="130000"/>
              </a:lnSpc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主谓之间：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17545" y="4545965"/>
            <a:ext cx="9156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===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5995" y="4415790"/>
            <a:ext cx="1017270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33815" y="4758690"/>
            <a:ext cx="1029970" cy="4749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88945" y="5154295"/>
            <a:ext cx="13855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52820" y="5127625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92870" y="5121275"/>
            <a:ext cx="1028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&lt; &gt;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95" y="1431290"/>
            <a:ext cx="11165840" cy="2324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民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军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式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战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斗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坚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决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执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毛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席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朱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司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</a:t>
            </a:r>
            <a:r>
              <a:rPr lang="en-US" altLang="zh-CN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440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38595" y="583882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4195" y="1642110"/>
            <a:ext cx="4127883" cy="608330"/>
            <a:chOff x="5306" y="6267"/>
            <a:chExt cx="2497" cy="958"/>
          </a:xfrm>
        </p:grpSpPr>
        <p:sp>
          <p:nvSpPr>
            <p:cNvPr id="6" name="文本框 5"/>
            <p:cNvSpPr txBox="1"/>
            <p:nvPr/>
          </p:nvSpPr>
          <p:spPr>
            <a:xfrm>
              <a:off x="5306" y="6267"/>
              <a:ext cx="2495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____________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07" y="6389"/>
              <a:ext cx="2496" cy="8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____________</a:t>
              </a:r>
              <a:r>
                <a:rPr lang="en-US" altLang="zh-CN" sz="3600">
                  <a:latin typeface="黑体" panose="02010609060101010101" charset="-122"/>
                  <a:ea typeface="黑体" panose="02010609060101010101" charset="-122"/>
                  <a:sym typeface="+mn-ea"/>
                </a:rPr>
                <a:t>__</a:t>
              </a:r>
              <a:endPara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40170" y="2370455"/>
            <a:ext cx="1668145" cy="53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______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8320" y="1564005"/>
            <a:ext cx="723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‖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8425" y="3555365"/>
            <a:ext cx="1874520" cy="312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~~~~~~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3180" y="2286635"/>
            <a:ext cx="926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（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4735" y="3021965"/>
            <a:ext cx="5264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69460" y="1551940"/>
            <a:ext cx="967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36870" y="1551940"/>
            <a:ext cx="952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74315" y="2280285"/>
            <a:ext cx="546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]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72840" y="2280285"/>
            <a:ext cx="2743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sym typeface="+mn-ea"/>
              </a:rPr>
              <a:t>[          ] </a:t>
            </a:r>
            <a:endParaRPr lang="en-US" altLang="zh-CN" sz="36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  <p:bldP spid="29" grpId="1"/>
      <p:bldP spid="30" grpId="1"/>
      <p:bldP spid="31" grpId="1"/>
      <p:bldP spid="32" grpId="1"/>
      <p:bldP spid="33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8" grpId="0"/>
      <p:bldP spid="18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" y="-18415"/>
            <a:ext cx="12224385" cy="68764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2805" y="810260"/>
            <a:ext cx="4773930" cy="19685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永久的生命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严文井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 userDrawn="1">
            <p:custDataLst>
              <p:tags r:id="rId1"/>
            </p:custDataLst>
          </p:nvPr>
        </p:nvSpPr>
        <p:spPr>
          <a:xfrm>
            <a:off x="156210" y="2523490"/>
            <a:ext cx="11875770" cy="39058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-8255"/>
            <a:ext cx="3959225" cy="1006475"/>
            <a:chOff x="0" y="-13"/>
            <a:chExt cx="6235" cy="1585"/>
          </a:xfrm>
        </p:grpSpPr>
        <p:pic>
          <p:nvPicPr>
            <p:cNvPr id="18" name="图片 17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3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4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寻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情感之变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32715" y="2531745"/>
            <a:ext cx="589026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</a:t>
            </a:r>
            <a:r>
              <a:rPr lang="en-US" altLang="zh-CN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1</a:t>
            </a: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）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</a:rPr>
              <a:t>过去了的时间永不再回来。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10" y="3206115"/>
            <a:ext cx="65792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（2）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生命流动着，永远不朽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2715" y="3987800"/>
            <a:ext cx="10873105" cy="509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8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（3）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感谢生命的奇迹，它分开来是暂时，合起来却是永久。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2715" y="4534535"/>
            <a:ext cx="84423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base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（4）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赞美生命，赞美那毁灭不掉的生命吧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2715" y="5184775"/>
            <a:ext cx="7635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（5）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OPPOSans L" panose="00020600040101010101" pitchFamily="18" charset="-122"/>
                <a:sym typeface="+mn-ea"/>
              </a:rPr>
              <a:t>凋谢和不朽混为一体，这就是奇迹。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61010" y="854710"/>
            <a:ext cx="11453495" cy="14751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汉仪正圆 55简" panose="0002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ln w="0"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汉仪正圆 55简" panose="0002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ln w="0"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汉仪正圆 55简" panose="00020600040101010101" charset="-122"/>
                <a:sym typeface="+mn-ea"/>
              </a:rPr>
              <a:t>对于生命，作者在文中有鲜明的情感态度。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朗读课文，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划出每段的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中心句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圈画出能够表达其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情感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的关键词。你们发现这些句子有什么特别的共同点？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960110" y="2617470"/>
            <a:ext cx="1156970" cy="551180"/>
            <a:chOff x="4834116" y="5830214"/>
            <a:chExt cx="1369193" cy="515385"/>
          </a:xfrm>
        </p:grpSpPr>
        <p:sp>
          <p:nvSpPr>
            <p:cNvPr id="65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可怜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60110" y="3286760"/>
            <a:ext cx="1156970" cy="551180"/>
            <a:chOff x="4834116" y="5830214"/>
            <a:chExt cx="1369193" cy="515385"/>
          </a:xfrm>
        </p:grpSpPr>
        <p:sp>
          <p:nvSpPr>
            <p:cNvPr id="40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感动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735310" y="3950335"/>
            <a:ext cx="1156970" cy="551180"/>
            <a:chOff x="4834116" y="5830214"/>
            <a:chExt cx="1369193" cy="515385"/>
          </a:xfrm>
        </p:grpSpPr>
        <p:sp>
          <p:nvSpPr>
            <p:cNvPr id="43" name="矩形: 圆角 49"/>
            <p:cNvSpPr/>
            <p:nvPr/>
          </p:nvSpPr>
          <p:spPr>
            <a:xfrm>
              <a:off x="4834116" y="5830214"/>
              <a:ext cx="1369193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976317" y="5853502"/>
              <a:ext cx="1073841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感谢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52790" y="4985385"/>
            <a:ext cx="1219835" cy="551180"/>
            <a:chOff x="4834116" y="5830214"/>
            <a:chExt cx="727384" cy="515385"/>
          </a:xfrm>
        </p:grpSpPr>
        <p:sp>
          <p:nvSpPr>
            <p:cNvPr id="46" name="矩形: 圆角 49"/>
            <p:cNvSpPr/>
            <p:nvPr/>
          </p:nvSpPr>
          <p:spPr>
            <a:xfrm>
              <a:off x="4834116" y="5830214"/>
              <a:ext cx="727384" cy="5153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9846" y="5853371"/>
              <a:ext cx="590692" cy="4880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赞美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51" name="右大括号 50"/>
          <p:cNvSpPr/>
          <p:nvPr/>
        </p:nvSpPr>
        <p:spPr>
          <a:xfrm>
            <a:off x="7832725" y="4769485"/>
            <a:ext cx="355600" cy="1003300"/>
          </a:xfrm>
          <a:prstGeom prst="rightBrac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5" r="12801" b="41820"/>
          <a:stretch>
            <a:fillRect/>
          </a:stretch>
        </p:blipFill>
        <p:spPr>
          <a:xfrm flipH="1">
            <a:off x="6023610" y="5996305"/>
            <a:ext cx="6384290" cy="1215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583882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E06A1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共同点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8485" y="58293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富有哲理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饱含感情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37" grpId="0" bldLvl="0" animBg="1"/>
      <p:bldP spid="37" grpId="1" animBg="1"/>
      <p:bldP spid="63" grpId="0"/>
      <p:bldP spid="63" grpId="1"/>
      <p:bldP spid="30" grpId="0"/>
      <p:bldP spid="30" grpId="1"/>
      <p:bldP spid="31" grpId="0"/>
      <p:bldP spid="31" grpId="1"/>
      <p:bldP spid="35" grpId="0"/>
      <p:bldP spid="35" grpId="1"/>
      <p:bldP spid="36" grpId="0"/>
      <p:bldP spid="36" grpId="1"/>
      <p:bldP spid="51" grpId="0" bldLvl="0" animBg="1"/>
      <p:bldP spid="51" grpId="1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319905" y="266700"/>
            <a:ext cx="7607300" cy="209931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96105" y="266700"/>
            <a:ext cx="7470775" cy="1011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这篇文章的观点是歌颂“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生命的永恒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”，为什么却在第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段说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“我们都非常可怜”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6105" y="1278255"/>
            <a:ext cx="7458710" cy="1160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一开始好像就笼罩了一层悲观的情绪。请同学们了解创作背景，加以体会。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9570" y="2438400"/>
            <a:ext cx="790003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0" algn="just" fontAlgn="auto">
              <a:lnSpc>
                <a:spcPct val="130000"/>
              </a:lnSpc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indent="711200">
              <a:lnSpc>
                <a:spcPct val="100000"/>
              </a:lnSpc>
            </a:pPr>
            <a:r>
              <a:rPr lang="zh-CN" altLang="en-US" sz="3000" b="1" dirty="0">
                <a:solidFill>
                  <a:srgbClr val="E06A1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写作背景：</a:t>
            </a:r>
            <a:endParaRPr lang="zh-CN" altLang="en-US" sz="3000" b="1" dirty="0">
              <a:solidFill>
                <a:srgbClr val="E06A1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12140">
              <a:lnSpc>
                <a:spcPct val="10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永久的生命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发表于</a:t>
            </a:r>
            <a:r>
              <a:rPr lang="en-US" altLang="zh-CN" sz="3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1942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年至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1945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年，中国抗日战争，敌寇横行，生灵涂炭。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1937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日，南京沦陷，日军进行了长达六周的大屠杀。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1938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日，日军攻陷徐州，沿陇海线西犯，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日，蒋介石政府采取“以水代兵” 的办法，扒开黄河南岸渡口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花园口，人为造成黄河决堤，间接导致惨绝人寰的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1942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年河南大饥荒。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0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0">
            <a:off x="4319905" y="266700"/>
            <a:ext cx="7607300" cy="2080260"/>
            <a:chOff x="6731540" y="1611313"/>
            <a:chExt cx="4944523" cy="620712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6731540" y="1611313"/>
              <a:ext cx="4944523" cy="62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6731540" y="1611313"/>
              <a:ext cx="4944523" cy="0"/>
            </a:xfrm>
            <a:prstGeom prst="line">
              <a:avLst/>
            </a:prstGeom>
            <a:ln w="349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957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635"/>
            <a:ext cx="3968750" cy="997585"/>
            <a:chOff x="0" y="1"/>
            <a:chExt cx="6250" cy="1571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6" y="241"/>
              <a:ext cx="566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effectLst>
                    <a:glow rad="1397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96105" y="266700"/>
            <a:ext cx="7470775" cy="10115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这篇文章的观点是歌颂“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生命的永恒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”，为什么却在第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段说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“我们都非常可怜”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6105" y="1278255"/>
            <a:ext cx="7458710" cy="1160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+mn-ea"/>
              </a:rPr>
              <a:t>一开始好像就笼罩了一层悲观的情绪。请同学们了解创作背景，加以体会。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208145" y="2863215"/>
            <a:ext cx="7847330" cy="339661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在那样的年代，每个人的生命都是卑微的、柔弱的。那时的全国上下都被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华文中宋" panose="02010600040101010101" charset="-122"/>
                <a:sym typeface="+mn-ea"/>
              </a:rPr>
              <a:t>悲观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情绪笼罩着，作者却认为：人们却不应该为此感到悲观。个体生命有限，但我们的整体生命永恒。这是一种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乐观积极、豁达向上的人生态度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10" grpId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8255"/>
            <a:ext cx="3959225" cy="1006475"/>
            <a:chOff x="0" y="-13"/>
            <a:chExt cx="6235" cy="158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1"/>
              </p:custDataLst>
            </p:nvPr>
          </p:nvPicPr>
          <p:blipFill>
            <a:blip r:embed="rId2">
              <a:alphaModFix amt="88000"/>
              <a:duotone>
                <a:prstClr val="black"/>
                <a:srgbClr val="090205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 rot="16200000">
              <a:off x="2326" y="-2338"/>
              <a:ext cx="1583" cy="623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0" y="1"/>
              <a:ext cx="536" cy="1571"/>
            </a:xfrm>
            <a:prstGeom prst="rect">
              <a:avLst/>
            </a:prstGeom>
            <a:solidFill>
              <a:schemeClr val="accent4"/>
            </a:solidFill>
          </p:spPr>
          <p:style>
            <a:lnRef idx="0">
              <a:srgbClr val="FFFFFF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6" y="241"/>
              <a:ext cx="536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品</a:t>
              </a:r>
              <a:r>
                <a:rPr lang="en-US" altLang="zh-CN" sz="4000" b="1">
                  <a:latin typeface="方正颜宋体" panose="02010600010101010101" charset="-122"/>
                  <a:ea typeface="方正颜宋体" panose="02010600010101010101" charset="-122"/>
                </a:rPr>
                <a:t>·</a:t>
              </a:r>
              <a:r>
                <a:rPr lang="zh-CN" altLang="en-US" sz="4000" b="1">
                  <a:latin typeface="方正颜宋体" panose="02010600010101010101" charset="-122"/>
                  <a:ea typeface="方正颜宋体" panose="02010600010101010101" charset="-122"/>
                </a:rPr>
                <a:t>生命之恒</a:t>
              </a:r>
              <a:endParaRPr lang="zh-CN" altLang="en-US" sz="4000" b="1">
                <a:latin typeface="方正颜宋体" panose="02010600010101010101" charset="-122"/>
                <a:ea typeface="方正颜宋体" panose="0201060001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89355" y="1115695"/>
            <a:ext cx="9775825" cy="1189989"/>
            <a:chOff x="466" y="2166"/>
            <a:chExt cx="11980" cy="2728"/>
          </a:xfrm>
        </p:grpSpPr>
        <p:grpSp>
          <p:nvGrpSpPr>
            <p:cNvPr id="7" name="组合 6"/>
            <p:cNvGrpSpPr/>
            <p:nvPr/>
          </p:nvGrpSpPr>
          <p:grpSpPr>
            <a:xfrm rot="0">
              <a:off x="466" y="2166"/>
              <a:ext cx="11980" cy="2728"/>
              <a:chOff x="6731540" y="1611313"/>
              <a:chExt cx="4944523" cy="481662"/>
            </a:xfrm>
          </p:grpSpPr>
          <p:sp>
            <p:nvSpPr>
              <p:cNvPr id="8" name="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6731540" y="1611313"/>
                <a:ext cx="4944523" cy="4816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华文中宋" panose="02010600040101010101" charset="-122"/>
                  <a:ea typeface="华文中宋" panose="02010600040101010101" charset="-122"/>
                </a:endParaRPr>
              </a:p>
            </p:txBody>
          </p:sp>
          <p:cxnSp>
            <p:nvCxnSpPr>
              <p:cNvPr id="9" name="直接连接符 8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6731540" y="1611313"/>
                <a:ext cx="4944523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633" y="2425"/>
              <a:ext cx="11765" cy="24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 defTabSz="1219200" eaLnBrk="1" hangingPunct="1">
                <a:lnSpc>
                  <a:spcPct val="100000"/>
                </a:lnSpc>
                <a:spcBef>
                  <a:spcPts val="800"/>
                </a:spcBef>
                <a:defRPr/>
              </a:pPr>
              <a:r>
                <a:rPr 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作者在第</a:t>
              </a:r>
              <a:r>
                <a:rPr lang="en-US" altLang="zh-CN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段列举了哪两种事物？它们比喻什么？</a:t>
              </a:r>
              <a:r>
                <a:rPr lang="zh-CN" altLang="en-US" sz="3200" b="1">
                  <a:solidFill>
                    <a:schemeClr val="accent6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其</a:t>
              </a:r>
              <a:r>
                <a:rPr lang="zh-CN" altLang="en-US" sz="3200" b="1">
                  <a:solidFill>
                    <a:schemeClr val="accent6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用意是什么？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1475740" y="2561590"/>
            <a:ext cx="9027795" cy="10306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小草、牛犊。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喻指人类的生命也是生生不息的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89355" y="4097655"/>
            <a:ext cx="9314180" cy="10306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10000"/>
              </a:lnSpc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从生命的流动性上用小草和小牛犊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化抽象为具体，便于理解，形象生动</a:t>
            </a:r>
            <a:r>
              <a:rPr 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21" grpId="2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0.xml><?xml version="1.0" encoding="utf-8"?>
<p:tagLst xmlns:p="http://schemas.openxmlformats.org/presentationml/2006/main">
  <p:tag name="AS_UNIQUEID" val="1499"/>
</p:tagLst>
</file>

<file path=ppt/tags/tag101.xml><?xml version="1.0" encoding="utf-8"?>
<p:tagLst xmlns:p="http://schemas.openxmlformats.org/presentationml/2006/main">
  <p:tag name="AS_UNIQUEID" val="1793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81688,19951219,4646982,20482077,4705196,20419701],&quot;65&quot;:[20205081]}"/>
</p:tagLst>
</file>

<file path=ppt/tags/tag103.xml><?xml version="1.0" encoding="utf-8"?>
<p:tagLst xmlns:p="http://schemas.openxmlformats.org/presentationml/2006/main">
  <p:tag name="AS_UNIQUEID" val="152"/>
</p:tagLst>
</file>

<file path=ppt/tags/tag104.xml><?xml version="1.0" encoding="utf-8"?>
<p:tagLst xmlns:p="http://schemas.openxmlformats.org/presentationml/2006/main">
  <p:tag name="AS_UNIQUEID" val="5519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81688,19951219,4646982,20482077,4705196,20419701],&quot;65&quot;:[20205081]}"/>
</p:tagLst>
</file>

<file path=ppt/tags/tag107.xml><?xml version="1.0" encoding="utf-8"?>
<p:tagLst xmlns:p="http://schemas.openxmlformats.org/presentationml/2006/main">
  <p:tag name="AS_UNIQUEID" val="152"/>
</p:tagLst>
</file>

<file path=ppt/tags/tag108.xml><?xml version="1.0" encoding="utf-8"?>
<p:tagLst xmlns:p="http://schemas.openxmlformats.org/presentationml/2006/main">
  <p:tag name="AS_UNIQUEID" val="5519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0.xml><?xml version="1.0" encoding="utf-8"?>
<p:tagLst xmlns:p="http://schemas.openxmlformats.org/presentationml/2006/main">
  <p:tag name="AS_UNIQUEID" val="1074"/>
  <p:tag name="KSO_WM_ASSEMBLE_CHIP_INDEX" val="4dc6fde855314caabbe51ee26e39fc35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54054ed1e2fb806a8"/>
  <p:tag name="KSO_WM_TEMPLATE_ASSEMBLE_XID" val="60656f454054ed1e2fb806a8"/>
  <p:tag name="KSO_WM_TEMPLATE_CATEGORY" val="diagram"/>
  <p:tag name="KSO_WM_TEMPLATE_INDEX" val="20212315"/>
  <p:tag name="KSO_WM_UNIT_BLOCK" val="0"/>
  <p:tag name="KSO_WM_UNIT_COMPATIBLE" val="0"/>
  <p:tag name="KSO_WM_UNIT_DEC_AREA_ID" val="69250144b9ec4456bbe4317ddeb152e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315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90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AS_UNIQUEID" val="5519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AS_UNIQUEID" val="5519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1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AS_UNIQUEID" val="5519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AS_UNIQUEID" val="5519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AS_UNIQUEID" val="5519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7.xml><?xml version="1.0" encoding="utf-8"?>
<p:tagLst xmlns:p="http://schemas.openxmlformats.org/presentationml/2006/main">
  <p:tag name="AS_UNIQUEID" val="5519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29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0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1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2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3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4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5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6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7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8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39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0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1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2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3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4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5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6.xml><?xml version="1.0" encoding="utf-8"?>
<p:tagLst xmlns:p="http://schemas.openxmlformats.org/presentationml/2006/main">
  <p:tag name="KSO_WM_DIAGRAM_VIRTUALLY_FRAME" val="{&quot;height&quot;:249.44204724409437,&quot;left&quot;:45.193700787401575,&quot;top&quot;:256.90519685039374,&quot;width&quot;:853.092125984252}"/>
</p:tagLst>
</file>

<file path=ppt/tags/tag1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8.xml><?xml version="1.0" encoding="utf-8"?>
<p:tagLst xmlns:p="http://schemas.openxmlformats.org/presentationml/2006/main">
  <p:tag name="AS_UNIQUEID" val="5519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1.xml><?xml version="1.0" encoding="utf-8"?>
<p:tagLst xmlns:p="http://schemas.openxmlformats.org/presentationml/2006/main">
  <p:tag name="AS_UNIQUEID" val="152"/>
</p:tagLst>
</file>

<file path=ppt/tags/tag152.xml><?xml version="1.0" encoding="utf-8"?>
<p:tagLst xmlns:p="http://schemas.openxmlformats.org/presentationml/2006/main">
  <p:tag name="AS_UNIQUEID" val="5519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5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AS_UNIQUEID" val="5519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57.xml><?xml version="1.0" encoding="utf-8"?>
<p:tagLst xmlns:p="http://schemas.openxmlformats.org/presentationml/2006/main">
  <p:tag name="AS_UNIQUEID" val="5519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59.xml><?xml version="1.0" encoding="utf-8"?>
<p:tagLst xmlns:p="http://schemas.openxmlformats.org/presentationml/2006/main">
  <p:tag name="AS_UNIQUEID" val="152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160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61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3.xml><?xml version="1.0" encoding="utf-8"?>
<p:tagLst xmlns:p="http://schemas.openxmlformats.org/presentationml/2006/main">
  <p:tag name="AS_UNIQUEID" val="5519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65.xml><?xml version="1.0" encoding="utf-8"?>
<p:tagLst xmlns:p="http://schemas.openxmlformats.org/presentationml/2006/main">
  <p:tag name="AS_UNIQUEID" val="152"/>
</p:tagLst>
</file>

<file path=ppt/tags/tag1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7.xml><?xml version="1.0" encoding="utf-8"?>
<p:tagLst xmlns:p="http://schemas.openxmlformats.org/presentationml/2006/main">
  <p:tag name="AS_UNIQUEID" val="5519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69.xml><?xml version="1.0" encoding="utf-8"?>
<p:tagLst xmlns:p="http://schemas.openxmlformats.org/presentationml/2006/main">
  <p:tag name="AS_UNIQUEID" val="152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.xml><?xml version="1.0" encoding="utf-8"?>
<p:tagLst xmlns:p="http://schemas.openxmlformats.org/presentationml/2006/main">
  <p:tag name="AS_UNIQUEID" val="152"/>
</p:tagLst>
</file>

<file path=ppt/tags/tag171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72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1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4.xml><?xml version="1.0" encoding="utf-8"?>
<p:tagLst xmlns:p="http://schemas.openxmlformats.org/presentationml/2006/main">
  <p:tag name="AS_UNIQUEID" val="5519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7.xml><?xml version="1.0" encoding="utf-8"?>
<p:tagLst xmlns:p="http://schemas.openxmlformats.org/presentationml/2006/main">
  <p:tag name="AS_UNIQUEID" val="5519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79.xml><?xml version="1.0" encoding="utf-8"?>
<p:tagLst xmlns:p="http://schemas.openxmlformats.org/presentationml/2006/main">
  <p:tag name="AS_UNIQUEID" val="1493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.xml><?xml version="1.0" encoding="utf-8"?>
<p:tagLst xmlns:p="http://schemas.openxmlformats.org/presentationml/2006/main">
  <p:tag name="AS_UNIQUEID" val="1498"/>
  <p:tag name="picid" val="{087046bb-f92a-4f85-a62d-b4e3e371951c}"/>
</p:tagLst>
</file>

<file path=ppt/tags/tag181.xml><?xml version="1.0" encoding="utf-8"?>
<p:tagLst xmlns:p="http://schemas.openxmlformats.org/presentationml/2006/main">
  <p:tag name="AS_UNIQUEID" val="1499"/>
</p:tagLst>
</file>

<file path=ppt/tags/tag1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3.xml><?xml version="1.0" encoding="utf-8"?>
<p:tagLst xmlns:p="http://schemas.openxmlformats.org/presentationml/2006/main">
  <p:tag name="AS_UNIQUEID" val="5519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6.xml><?xml version="1.0" encoding="utf-8"?>
<p:tagLst xmlns:p="http://schemas.openxmlformats.org/presentationml/2006/main">
  <p:tag name="AS_UNIQUEID" val="5519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88.xml><?xml version="1.0" encoding="utf-8"?>
<p:tagLst xmlns:p="http://schemas.openxmlformats.org/presentationml/2006/main">
  <p:tag name="AS_UNIQUEID" val="5519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.xml><?xml version="1.0" encoding="utf-8"?>
<p:tagLst xmlns:p="http://schemas.openxmlformats.org/presentationml/2006/main">
  <p:tag name="AS_UNIQUEID" val="5519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2.xml><?xml version="1.0" encoding="utf-8"?>
<p:tagLst xmlns:p="http://schemas.openxmlformats.org/presentationml/2006/main">
  <p:tag name="AS_UNIQUEID" val="5519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4.xml><?xml version="1.0" encoding="utf-8"?>
<p:tagLst xmlns:p="http://schemas.openxmlformats.org/presentationml/2006/main">
  <p:tag name="AS_UNIQUEID" val="5519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19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M1MDU3MjRkMGIzNjliNDRhNmZhZDFlNDFkYmY5MmUifQ==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52"/>
</p:tagLst>
</file>

<file path=ppt/tags/tag29.xml><?xml version="1.0" encoding="utf-8"?>
<p:tagLst xmlns:p="http://schemas.openxmlformats.org/presentationml/2006/main">
  <p:tag name="AS_UNIQUEID" val="5519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2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6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7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3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.xml><?xml version="1.0" encoding="utf-8"?>
<p:tagLst xmlns:p="http://schemas.openxmlformats.org/presentationml/2006/main">
  <p:tag name="AS_UNIQUEID" val="5519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42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4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4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5.xml><?xml version="1.0" encoding="utf-8"?>
<p:tagLst xmlns:p="http://schemas.openxmlformats.org/presentationml/2006/main">
  <p:tag name="AS_UNIQUEID" val="5519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47.xml><?xml version="1.0" encoding="utf-8"?>
<p:tagLst xmlns:p="http://schemas.openxmlformats.org/presentationml/2006/main">
  <p:tag name="AS_UNIQUEID" val="152"/>
</p:tagLst>
</file>

<file path=ppt/tags/tag48.xml><?xml version="1.0" encoding="utf-8"?>
<p:tagLst xmlns:p="http://schemas.openxmlformats.org/presentationml/2006/main">
  <p:tag name="AS_UNIQUEID" val="1206"/>
  <p:tag name="KSO_WM_UNIT_PLACING_PICTURE_USER_VIEWPORT" val="{&quot;height&quot;:10799,&quot;width&quot;:6000}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.xml><?xml version="1.0" encoding="utf-8"?>
<p:tagLst xmlns:p="http://schemas.openxmlformats.org/presentationml/2006/main">
  <p:tag name="AS_UNIQUEID" val="5519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52.xml><?xml version="1.0" encoding="utf-8"?>
<p:tagLst xmlns:p="http://schemas.openxmlformats.org/presentationml/2006/main">
  <p:tag name="AS_UNIQUEID" val="152"/>
</p:tagLst>
</file>

<file path=ppt/tags/tag53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4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5.xml><?xml version="1.0" encoding="utf-8"?>
<p:tagLst xmlns:p="http://schemas.openxmlformats.org/presentationml/2006/main">
  <p:tag name="AS_UNIQUEID" val="1206"/>
  <p:tag name="KSO_WM_UNIT_PLACING_PICTURE_USER_VIEWPORT" val="{&quot;height&quot;:10799,&quot;width&quot;:6000}"/>
</p:tagLst>
</file>

<file path=ppt/tags/tag5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8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AS_UNIQUEID" val="551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63.xml><?xml version="1.0" encoding="utf-8"?>
<p:tagLst xmlns:p="http://schemas.openxmlformats.org/presentationml/2006/main">
  <p:tag name="AS_UNIQUEID" val="1159"/>
</p:tagLst>
</file>

<file path=ppt/tags/tag64.xml><?xml version="1.0" encoding="utf-8"?>
<p:tagLst xmlns:p="http://schemas.openxmlformats.org/presentationml/2006/main">
  <p:tag name="AS_UNIQUEID" val="152"/>
</p:tagLst>
</file>

<file path=ppt/tags/tag65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66.xml><?xml version="1.0" encoding="utf-8"?>
<p:tagLst xmlns:p="http://schemas.openxmlformats.org/presentationml/2006/main">
  <p:tag name="KSO_WM_DIAGRAM_VIRTUALLY_FRAME" val="{&quot;height&quot;:433.27196850393705,&quot;left&quot;:250.35,&quot;top&quot;:92.25275590551179,&quot;width&quot;:680.45}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AS_UNIQUEID" val="5519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.xml><?xml version="1.0" encoding="utf-8"?>
<p:tagLst xmlns:p="http://schemas.openxmlformats.org/presentationml/2006/main">
  <p:tag name="AS_UNIQUEID" val="152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AS_UNIQUEID" val="152"/>
</p:tagLst>
</file>

<file path=ppt/tags/tag73.xml><?xml version="1.0" encoding="utf-8"?>
<p:tagLst xmlns:p="http://schemas.openxmlformats.org/presentationml/2006/main">
  <p:tag name="AS_UNIQUEID" val="5519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75.xml><?xml version="1.0" encoding="utf-8"?>
<p:tagLst xmlns:p="http://schemas.openxmlformats.org/presentationml/2006/main">
  <p:tag name="AS_UNIQUEID" val="1243"/>
  <p:tag name="KSO_WM_ASSEMBLE_CHIP_INDEX" val="a2f11842ffb24742be6c3c047d565edd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3"/>
  <p:tag name="KSO_WM_TEMPLATE_ASSEMBLE_XID" val="6065703f4054ed1e2fb81493"/>
  <p:tag name="KSO_WM_TEMPLATE_CATEGORY" val="diagram"/>
  <p:tag name="KSO_WM_TEMPLATE_INDEX" val="20217032"/>
  <p:tag name="KSO_WM_UNIT_BLOCK" val="0"/>
  <p:tag name="KSO_WM_UNIT_COMPATIBLE" val="0"/>
  <p:tag name="KSO_WM_UNIT_DEC_AREA_ID" val="07d42e7a557c480bb239dd4d36dd2d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32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14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AS_UNIQUEID" val="152"/>
</p:tagLst>
</file>

<file path=ppt/tags/tag78.xml><?xml version="1.0" encoding="utf-8"?>
<p:tagLst xmlns:p="http://schemas.openxmlformats.org/presentationml/2006/main">
  <p:tag name="AS_UNIQUEID" val="551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0.xml><?xml version="1.0" encoding="utf-8"?>
<p:tagLst xmlns:p="http://schemas.openxmlformats.org/presentationml/2006/main">
  <p:tag name="AS_UNIQUEID" val="1243"/>
  <p:tag name="KSO_WM_ASSEMBLE_CHIP_INDEX" val="a2f11842ffb24742be6c3c047d565edd"/>
  <p:tag name="KSO_WM_BEAUTIFY_FLAG" val="#wm#"/>
  <p:tag name="KSO_WM_CHIP_FILLAREA_FILL_RULE" val="{&quot;fill_align&quot;:&quot;lb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3f4054ed1e2fb81493"/>
  <p:tag name="KSO_WM_TEMPLATE_ASSEMBLE_XID" val="6065703f4054ed1e2fb81493"/>
  <p:tag name="KSO_WM_TEMPLATE_CATEGORY" val="diagram"/>
  <p:tag name="KSO_WM_TEMPLATE_INDEX" val="20217032"/>
  <p:tag name="KSO_WM_UNIT_BLOCK" val="0"/>
  <p:tag name="KSO_WM_UNIT_COMPATIBLE" val="0"/>
  <p:tag name="KSO_WM_UNIT_DEC_AREA_ID" val="07d42e7a557c480bb239dd4d36dd2d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3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81.xml><?xml version="1.0" encoding="utf-8"?>
<p:tagLst xmlns:p="http://schemas.openxmlformats.org/presentationml/2006/main">
  <p:tag name="AS_UNIQUEID" val="2090"/>
</p:tagLst>
</file>

<file path=ppt/tags/tag82.xml><?xml version="1.0" encoding="utf-8"?>
<p:tagLst xmlns:p="http://schemas.openxmlformats.org/presentationml/2006/main">
  <p:tag name="AS_UNIQUEID" val="115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AS_UNIQUEID" val="1887"/>
</p:tagLst>
</file>

<file path=ppt/tags/tag85.xml><?xml version="1.0" encoding="utf-8"?>
<p:tagLst xmlns:p="http://schemas.openxmlformats.org/presentationml/2006/main">
  <p:tag name="AS_UNIQUEID" val="1888"/>
</p:tagLst>
</file>

<file path=ppt/tags/tag86.xml><?xml version="1.0" encoding="utf-8"?>
<p:tagLst xmlns:p="http://schemas.openxmlformats.org/presentationml/2006/main">
  <p:tag name="AS_UNIQUEID" val="1888"/>
</p:tagLst>
</file>

<file path=ppt/tags/tag87.xml><?xml version="1.0" encoding="utf-8"?>
<p:tagLst xmlns:p="http://schemas.openxmlformats.org/presentationml/2006/main">
  <p:tag name="AS_UNIQUEID" val="1888"/>
</p:tagLst>
</file>

<file path=ppt/tags/tag88.xml><?xml version="1.0" encoding="utf-8"?>
<p:tagLst xmlns:p="http://schemas.openxmlformats.org/presentationml/2006/main">
  <p:tag name="AS_UNIQUEID" val="1888"/>
</p:tagLst>
</file>

<file path=ppt/tags/tag89.xml><?xml version="1.0" encoding="utf-8"?>
<p:tagLst xmlns:p="http://schemas.openxmlformats.org/presentationml/2006/main">
  <p:tag name="AS_UNIQUEID" val="188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0.xml><?xml version="1.0" encoding="utf-8"?>
<p:tagLst xmlns:p="http://schemas.openxmlformats.org/presentationml/2006/main">
  <p:tag name="AS_UNIQUEID" val="1888"/>
</p:tagLst>
</file>

<file path=ppt/tags/tag91.xml><?xml version="1.0" encoding="utf-8"?>
<p:tagLst xmlns:p="http://schemas.openxmlformats.org/presentationml/2006/main">
  <p:tag name="AS_UNIQUEID" val="1888"/>
</p:tagLst>
</file>

<file path=ppt/tags/tag92.xml><?xml version="1.0" encoding="utf-8"?>
<p:tagLst xmlns:p="http://schemas.openxmlformats.org/presentationml/2006/main">
  <p:tag name="AS_UNIQUEID" val="1888"/>
</p:tagLst>
</file>

<file path=ppt/tags/tag93.xml><?xml version="1.0" encoding="utf-8"?>
<p:tagLst xmlns:p="http://schemas.openxmlformats.org/presentationml/2006/main">
  <p:tag name="AS_UNIQUEID" val="1888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95.xml><?xml version="1.0" encoding="utf-8"?>
<p:tagLst xmlns:p="http://schemas.openxmlformats.org/presentationml/2006/main">
  <p:tag name="AS_UNIQUEID" val="1887"/>
</p:tagLst>
</file>

<file path=ppt/tags/tag96.xml><?xml version="1.0" encoding="utf-8"?>
<p:tagLst xmlns:p="http://schemas.openxmlformats.org/presentationml/2006/main">
  <p:tag name="AS_UNIQUEID" val="5519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073_1*i*1"/>
  <p:tag name="KSO_WM_TEMPLATE_CATEGORY" val="diagram"/>
  <p:tag name="KSO_WM_TEMPLATE_INDEX" val="20217073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1d32bf7c27d74b4b815cbeff08c661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ade49c998712faa657a97f"/>
  <p:tag name="KSO_WM_CHIP_XID" val="5fade49c998712faa657a98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70534054ed1e2fb814c7"/>
  <p:tag name="KSO_WM_TEMPLATE_ASSEMBLE_GROUPID" val="606570534054ed1e2fb814c7"/>
</p:tagLst>
</file>

<file path=ppt/tags/tag98.xml><?xml version="1.0" encoding="utf-8"?>
<p:tagLst xmlns:p="http://schemas.openxmlformats.org/presentationml/2006/main">
  <p:tag name="AS_UNIQUEID" val="1493"/>
</p:tagLst>
</file>

<file path=ppt/tags/tag99.xml><?xml version="1.0" encoding="utf-8"?>
<p:tagLst xmlns:p="http://schemas.openxmlformats.org/presentationml/2006/main">
  <p:tag name="AS_UNIQUEID" val="1498"/>
  <p:tag name="picid" val="{087046bb-f92a-4f85-a62d-b4e3e371951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6395</Words>
  <Application>WPS 演示</Application>
  <PresentationFormat/>
  <Paragraphs>559</Paragraphs>
  <Slides>42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汉仪旗黑-85S</vt:lpstr>
      <vt:lpstr>黑体</vt:lpstr>
      <vt:lpstr>华文楷体</vt:lpstr>
      <vt:lpstr>PMingLiU-ExtB</vt:lpstr>
      <vt:lpstr>方正颜宋体</vt:lpstr>
      <vt:lpstr>方正楷体_GBK</vt:lpstr>
      <vt:lpstr>楷体</vt:lpstr>
      <vt:lpstr>Times New Roman</vt:lpstr>
      <vt:lpstr>方正启体_GBK</vt:lpstr>
      <vt:lpstr>OPPOSans L</vt:lpstr>
      <vt:lpstr>汉仪正圆 55简</vt:lpstr>
      <vt:lpstr>华文中宋</vt:lpstr>
      <vt:lpstr>Arial Unicode MS</vt:lpstr>
      <vt:lpstr>Calibri</vt:lpstr>
      <vt:lpstr>汉仪全唐诗简</vt:lpstr>
      <vt:lpstr>汉仪劲楷简</vt:lpstr>
      <vt:lpstr>Segoe UI</vt:lpstr>
      <vt:lpstr>Wingdings</vt:lpstr>
      <vt:lpstr>演示秋鸿楷</vt:lpstr>
      <vt:lpstr>思源黑体 CN Light</vt:lpstr>
      <vt:lpstr>方正楷体简体</vt:lpstr>
      <vt:lpstr>HelveticaExt-Normal</vt:lpstr>
      <vt:lpstr>阿里巴巴普惠体 2.0 55 Regular</vt:lpstr>
      <vt:lpstr>方正宋刻本秀楷_GBK</vt:lpstr>
      <vt:lpstr>SimSun-ExtB</vt:lpstr>
      <vt:lpstr>Roboto</vt:lpstr>
      <vt:lpstr>阿里巴巴和七个小矮人</vt:lpstr>
      <vt:lpstr>等线</vt:lpstr>
      <vt:lpstr>OPPOSans M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句子成分及其种类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35</cp:revision>
  <cp:lastPrinted>2023-12-15T17:46:00Z</cp:lastPrinted>
  <dcterms:created xsi:type="dcterms:W3CDTF">2023-12-15T17:46:00Z</dcterms:created>
  <dcterms:modified xsi:type="dcterms:W3CDTF">2024-12-16T02:16:37Z</dcterms:modified>
  <cp:version>20308700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121623A6174347F59397782A2C60DA66_13</vt:lpwstr>
  </property>
</Properties>
</file>