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343" r:id="rId4"/>
    <p:sldId id="281" r:id="rId5"/>
    <p:sldId id="257" r:id="rId6"/>
    <p:sldId id="263" r:id="rId7"/>
    <p:sldId id="345" r:id="rId8"/>
    <p:sldId id="296" r:id="rId9"/>
    <p:sldId id="361" r:id="rId10"/>
    <p:sldId id="325" r:id="rId11"/>
    <p:sldId id="313" r:id="rId12"/>
    <p:sldId id="326" r:id="rId13"/>
    <p:sldId id="327" r:id="rId14"/>
    <p:sldId id="329" r:id="rId15"/>
    <p:sldId id="328" r:id="rId16"/>
    <p:sldId id="285" r:id="rId17"/>
    <p:sldId id="330" r:id="rId18"/>
    <p:sldId id="331" r:id="rId19"/>
    <p:sldId id="321" r:id="rId20"/>
    <p:sldId id="332" r:id="rId21"/>
    <p:sldId id="33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幸全" initials="幸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0" autoAdjust="0"/>
    <p:restoredTop sz="96318" autoAdjust="0"/>
  </p:normalViewPr>
  <p:slideViewPr>
    <p:cSldViewPr snapToGrid="0">
      <p:cViewPr>
        <p:scale>
          <a:sx n="66" d="100"/>
          <a:sy n="66" d="100"/>
        </p:scale>
        <p:origin x="1356" y="966"/>
      </p:cViewPr>
      <p:guideLst>
        <p:guide orient="horz" pos="2078"/>
        <p:guide pos="3840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tags" Target="tags/tag5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BFA88-4687-4130-A9E9-50D5AF27B2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6D82B-CA12-4BF0-92DC-C78675322D6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F63CD-8380-4161-9A29-6E673911C6A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74" r="14693" b="21859"/>
          <a:stretch>
            <a:fillRect/>
          </a:stretch>
        </p:blipFill>
        <p:spPr>
          <a:xfrm flipH="1">
            <a:off x="0" y="0"/>
            <a:ext cx="1858462" cy="132080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965200" y="438150"/>
            <a:ext cx="6057900" cy="444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2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image" Target="../media/image2.jpeg" /><Relationship Id="rId5" Type="http://schemas.openxmlformats.org/officeDocument/2006/relationships/image" Target="file:///D:\qq&#25991;&#20214;\712321467\Image\C2C\Image2\%7b75232B38-A165-1FB7-499C-2E1C792CACB5%7d.png" TargetMode="External" /><Relationship Id="rId6" Type="http://schemas.openxmlformats.org/officeDocument/2006/relationships/image" Target="../media/image3.png" /><Relationship Id="rId7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  <a:alpha val="3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1073743875" descr="学科网 zxxk.com"/>
          <p:cNvPicPr>
            <a:picLocks noChangeAspect="1"/>
          </p:cNvPicPr>
          <p:nvPr/>
        </p:nvPicPr>
        <p:blipFill>
          <a:blip r:embed="rId6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" name="图片 1073743875" descr="学科网 zxxk.com"/>
          <p:cNvPicPr>
            <a:picLocks noChangeAspect="1"/>
          </p:cNvPicPr>
          <p:nvPr/>
        </p:nvPicPr>
        <p:blipFill>
          <a:blip r:embed="rId6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.xml" /><Relationship Id="rId4" Type="http://schemas.openxmlformats.org/officeDocument/2006/relationships/image" Target="../media/image4.png" /><Relationship Id="rId5" Type="http://schemas.openxmlformats.org/officeDocument/2006/relationships/tags" Target="../tags/tag2.xml" /><Relationship Id="rId6" Type="http://schemas.openxmlformats.org/officeDocument/2006/relationships/tags" Target="../tags/tag3.xml" /><Relationship Id="rId7" Type="http://schemas.openxmlformats.org/officeDocument/2006/relationships/tags" Target="../tags/tag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7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3.png" /><Relationship Id="rId4" Type="http://schemas.openxmlformats.org/officeDocument/2006/relationships/image" Target="../media/image1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7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8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任意多边形: 形状 5"/>
          <p:cNvSpPr/>
          <p:nvPr>
            <p:custDataLst>
              <p:tags r:id="rId3"/>
            </p:custDataLst>
          </p:nvPr>
        </p:nvSpPr>
        <p:spPr>
          <a:xfrm>
            <a:off x="0" y="0"/>
            <a:ext cx="12192001" cy="6858000"/>
          </a:xfrm>
          <a:custGeom>
            <a:gdLst>
              <a:gd name="connsiteX0" fmla="*/ 0 w 12192001"/>
              <a:gd name="connsiteY0" fmla="*/ 0 h 6858000"/>
              <a:gd name="connsiteX1" fmla="*/ 1273735 w 12192001"/>
              <a:gd name="connsiteY1" fmla="*/ 0 h 6858000"/>
              <a:gd name="connsiteX2" fmla="*/ 1245733 w 12192001"/>
              <a:gd name="connsiteY2" fmla="*/ 156802 h 6858000"/>
              <a:gd name="connsiteX3" fmla="*/ 1189195 w 12192001"/>
              <a:gd name="connsiteY3" fmla="*/ 904060 h 6858000"/>
              <a:gd name="connsiteX4" fmla="*/ 6096000 w 12192001"/>
              <a:gd name="connsiteY4" fmla="*/ 5810865 h 6858000"/>
              <a:gd name="connsiteX5" fmla="*/ 11002805 w 12192001"/>
              <a:gd name="connsiteY5" fmla="*/ 904060 h 6858000"/>
              <a:gd name="connsiteX6" fmla="*/ 10946268 w 12192001"/>
              <a:gd name="connsiteY6" fmla="*/ 156802 h 6858000"/>
              <a:gd name="connsiteX7" fmla="*/ 10918266 w 12192001"/>
              <a:gd name="connsiteY7" fmla="*/ 0 h 6858000"/>
              <a:gd name="connsiteX8" fmla="*/ 12192001 w 12192001"/>
              <a:gd name="connsiteY8" fmla="*/ 0 h 6858000"/>
              <a:gd name="connsiteX9" fmla="*/ 12192001 w 12192001"/>
              <a:gd name="connsiteY9" fmla="*/ 6858000 h 6858000"/>
              <a:gd name="connsiteX10" fmla="*/ 0 w 12192001"/>
              <a:gd name="connsiteY10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1" h="6858000">
                <a:moveTo>
                  <a:pt x="0" y="0"/>
                </a:moveTo>
                <a:lnTo>
                  <a:pt x="1273735" y="0"/>
                </a:lnTo>
                <a:lnTo>
                  <a:pt x="1245733" y="156802"/>
                </a:lnTo>
                <a:cubicBezTo>
                  <a:pt x="1208503" y="400453"/>
                  <a:pt x="1189195" y="650002"/>
                  <a:pt x="1189195" y="904060"/>
                </a:cubicBezTo>
                <a:cubicBezTo>
                  <a:pt x="1189195" y="3614014"/>
                  <a:pt x="3386046" y="5810865"/>
                  <a:pt x="6096000" y="5810865"/>
                </a:cubicBezTo>
                <a:cubicBezTo>
                  <a:pt x="8805954" y="5810865"/>
                  <a:pt x="11002805" y="3614014"/>
                  <a:pt x="11002805" y="904060"/>
                </a:cubicBezTo>
                <a:cubicBezTo>
                  <a:pt x="11002805" y="650002"/>
                  <a:pt x="10983497" y="400453"/>
                  <a:pt x="10946268" y="156802"/>
                </a:cubicBezTo>
                <a:lnTo>
                  <a:pt x="10918266" y="0"/>
                </a:lnTo>
                <a:lnTo>
                  <a:pt x="12192001" y="0"/>
                </a:lnTo>
                <a:lnTo>
                  <a:pt x="1219200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259" y="609590"/>
            <a:ext cx="375482" cy="861401"/>
          </a:xfrm>
          <a:prstGeom prst="rect">
            <a:avLst/>
          </a:prstGeom>
        </p:spPr>
      </p:pic>
      <p:sp>
        <p:nvSpPr>
          <p:cNvPr id="2" name="TextBox 2"/>
          <p:cNvSpPr txBox="1"/>
          <p:nvPr/>
        </p:nvSpPr>
        <p:spPr>
          <a:xfrm>
            <a:off x="1097915" y="3755390"/>
            <a:ext cx="2035810" cy="840105"/>
          </a:xfrm>
          <a:prstGeom prst="rect">
            <a:avLst/>
          </a:prstGeom>
        </p:spPr>
        <p:txBody>
          <a:bodyPr wrap="square" lIns="127000" tIns="63500" rIns="127000" bIns="63500" rtlCol="0" anchor="t">
            <a:spAutoFit/>
          </a:bodyPr>
          <a:lstStyle/>
          <a:p>
            <a:pPr algn="l">
              <a:lnSpc>
                <a:spcPct val="116000"/>
              </a:lnSpc>
            </a:pPr>
            <a:r>
              <a:rPr lang="zh-CN" altLang="en-US" sz="4000" b="1" u="none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词牌名</a:t>
            </a:r>
            <a:endParaRPr lang="zh-CN" altLang="en-US" sz="4000" b="1" u="none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563370" y="1450975"/>
            <a:ext cx="8679626" cy="1247649"/>
          </a:xfrm>
          <a:prstGeom prst="rect">
            <a:avLst/>
          </a:prstGeom>
        </p:spPr>
        <p:txBody>
          <a:bodyPr wrap="square" lIns="127000" tIns="63500" rIns="127000" bIns="63500" rtlCol="0" anchor="t">
            <a:spAutoFit/>
          </a:bodyPr>
          <a:lstStyle/>
          <a:p>
            <a:pPr algn="ctr">
              <a:lnSpc>
                <a:spcPct val="116000"/>
              </a:lnSpc>
            </a:pPr>
            <a:r>
              <a:rPr lang="en-US" sz="6600" b="1" u="none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《桂枝香·金陵怀古》</a:t>
            </a:r>
            <a:endParaRPr lang="en-US" sz="6600" b="1" u="none">
              <a:solidFill>
                <a:schemeClr val="accent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cxnSp>
        <p:nvCxnSpPr>
          <p:cNvPr id="8" name="肘形连接符 7"/>
          <p:cNvCxnSpPr/>
          <p:nvPr>
            <p:custDataLst>
              <p:tags r:id="rId5"/>
            </p:custDataLst>
          </p:nvPr>
        </p:nvCxnSpPr>
        <p:spPr>
          <a:xfrm rot="5400000">
            <a:off x="1979613" y="2594928"/>
            <a:ext cx="1289685" cy="1162050"/>
          </a:xfrm>
          <a:prstGeom prst="bentConnector3">
            <a:avLst>
              <a:gd name="adj1" fmla="val 50000"/>
            </a:avLst>
          </a:prstGeom>
          <a:ln w="28575" cmpd="dbl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肘形连接符 3"/>
          <p:cNvCxnSpPr/>
          <p:nvPr>
            <p:custDataLst>
              <p:tags r:id="rId6"/>
            </p:custDataLst>
          </p:nvPr>
        </p:nvCxnSpPr>
        <p:spPr>
          <a:xfrm rot="5400000" flipV="1">
            <a:off x="7362190" y="2747645"/>
            <a:ext cx="720090" cy="431800"/>
          </a:xfrm>
          <a:prstGeom prst="bentConnector3">
            <a:avLst>
              <a:gd name="adj1" fmla="val 50088"/>
            </a:avLst>
          </a:prstGeom>
          <a:ln w="28575" cmpd="dbl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4358640" y="3226435"/>
            <a:ext cx="7312025" cy="2981325"/>
          </a:xfrm>
          <a:prstGeom prst="rect">
            <a:avLst/>
          </a:prstGeom>
        </p:spPr>
        <p:txBody>
          <a:bodyPr wrap="square" lIns="127000" tIns="63500" rIns="127000" bIns="63500" rtlCol="0" anchor="t">
            <a:spAutoFit/>
          </a:bodyPr>
          <a:lstStyle/>
          <a:p>
            <a:pPr marL="457200" lvl="0" indent="-457200" algn="l">
              <a:lnSpc>
                <a:spcPct val="116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4000" b="1">
                <a:solidFill>
                  <a:schemeClr val="dk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金陵：亦称建康，今江苏省会南京。</a:t>
            </a:r>
            <a:endParaRPr lang="zh-CN" altLang="en-US" sz="4000" b="1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marL="457200" lvl="0" indent="-457200" algn="l">
              <a:lnSpc>
                <a:spcPct val="116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4000" b="1">
                <a:solidFill>
                  <a:schemeClr val="dk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怀古：怀念古代遗迹、感慨兴衰。</a:t>
            </a:r>
            <a:endParaRPr lang="zh-CN" altLang="en-US" sz="4000" b="1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1033294" y="1227454"/>
            <a:ext cx="10617200" cy="122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tabLst>
                <a:tab pos="807720"/>
              </a:tabLst>
            </a:pPr>
            <a:r>
              <a:rPr lang="zh-CN" altLang="en-US" sz="32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如果全词作者情感的落脚点浓缩到词中的一个字上，你会用哪个字？为什么？</a:t>
            </a:r>
            <a:endParaRPr sz="3200" b="1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问题探讨</a:t>
            </a:r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864966" y="3437242"/>
            <a:ext cx="2361830" cy="1779406"/>
            <a:chOff x="864966" y="3516919"/>
            <a:chExt cx="2361830" cy="177940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4966" y="3516919"/>
              <a:ext cx="2361830" cy="1779406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347894" y="3937134"/>
              <a:ext cx="1109599" cy="9787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 algn="ctr" fontAlgn="base">
                <a:lnSpc>
                  <a:spcPct val="80000"/>
                </a:lnSpc>
                <a:spcBef>
                  <a:spcPct val="20000"/>
                </a:spcBef>
                <a:buClr>
                  <a:srgbClr val="DC5900"/>
                </a:buClr>
                <a:buSzPct val="75000"/>
                <a:buFont typeface="Wingdings" panose="05000000000000000000" pitchFamily="2" charset="2"/>
                <a:buNone/>
              </a:pPr>
              <a:r>
                <a:rPr lang="zh-CN" altLang="en-US" sz="7200" b="1"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ea"/>
                </a:rPr>
                <a:t>叹</a:t>
              </a:r>
              <a:endParaRPr lang="zh-CN" altLang="en-US" sz="7200" b="1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26161" y="2949317"/>
            <a:ext cx="7518354" cy="2020251"/>
            <a:chOff x="3226161" y="2949317"/>
            <a:chExt cx="7518354" cy="2020251"/>
          </a:xfrm>
        </p:grpSpPr>
        <p:sp>
          <p:nvSpPr>
            <p:cNvPr id="2" name="文本框 1"/>
            <p:cNvSpPr txBox="1"/>
            <p:nvPr/>
          </p:nvSpPr>
          <p:spPr>
            <a:xfrm>
              <a:off x="3226161" y="2949317"/>
              <a:ext cx="7517719" cy="101473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457200" lvl="0" indent="-457200" algn="l">
                <a:lnSpc>
                  <a:spcPct val="150000"/>
                </a:lnSpc>
                <a:buClrTx/>
                <a:buSzTx/>
                <a:buFont typeface="Wingdings" panose="05000000000000000000" pitchFamily="2" charset="2"/>
                <a:buChar char="Ø"/>
                <a:tabLst>
                  <a:tab pos="807720"/>
                </a:tabLst>
              </a:pPr>
              <a:r>
                <a:rPr lang="zh-CN" altLang="en-US" sz="4000" b="1">
                  <a:latin typeface="华文中宋" panose="02010600040101010101" pitchFamily="2" charset="-122"/>
                  <a:ea typeface="华文中宋" panose="02010600040101010101" pitchFamily="2" charset="-122"/>
                  <a:sym typeface="宋体" panose="02010600030101010101" pitchFamily="2" charset="-122"/>
                </a:rPr>
                <a:t>因何而“叹”？</a:t>
              </a:r>
              <a:endParaRPr lang="zh-CN" altLang="en-US" sz="40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226796" y="3954838"/>
              <a:ext cx="7517719" cy="101473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457200" indent="-457200">
                <a:lnSpc>
                  <a:spcPct val="150000"/>
                </a:lnSpc>
                <a:buFont typeface="Wingdings" panose="05000000000000000000" pitchFamily="2" charset="2"/>
                <a:buChar char="Ø"/>
                <a:tabLst>
                  <a:tab pos="807720"/>
                </a:tabLst>
              </a:pPr>
              <a:r>
                <a:rPr lang="zh-CN" altLang="en-US" sz="4000" b="1">
                  <a:latin typeface="华文中宋" panose="02010600040101010101" pitchFamily="2" charset="-122"/>
                  <a:ea typeface="华文中宋" panose="02010600040101010101" pitchFamily="2" charset="-122"/>
                  <a:sym typeface="宋体" panose="02010600030101010101" pitchFamily="2" charset="-122"/>
                </a:rPr>
                <a:t>“叹”些什么？</a:t>
              </a:r>
              <a:endParaRPr lang="zh-CN" altLang="en-US" sz="40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5029" y="2687957"/>
            <a:ext cx="2358789" cy="294258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9049840" y="5666460"/>
            <a:ext cx="2592729" cy="401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Aft>
                <a:spcPts val="1500"/>
              </a:spcAf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▲王安石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问题探讨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65200" y="958497"/>
            <a:ext cx="7517719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807720"/>
              </a:tabLst>
            </a:pPr>
            <a:r>
              <a:rPr lang="zh-CN" altLang="en-US" sz="40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因何而“叹”？</a:t>
            </a:r>
            <a:endParaRPr lang="zh-CN" altLang="en-US" sz="4000" b="1"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0043" y="2261484"/>
            <a:ext cx="10705396" cy="10751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lIns="360000" tIns="45720" rIns="360000" bIns="45720" rtlCol="0" anchor="ctr">
            <a:noAutofit/>
          </a:bodyPr>
          <a:lstStyle/>
          <a:p>
            <a:pPr algn="ctr"/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千古凭高对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</a:t>
            </a: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，漫嗟荣辱。</a:t>
            </a:r>
            <a:endParaRPr lang="zh-CN" altLang="en-US" sz="4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90265" y="3693160"/>
            <a:ext cx="567055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u="sng"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登临所见的金陵景象。</a:t>
            </a:r>
            <a:endParaRPr lang="zh-CN" altLang="en-US" sz="4000" b="1" u="sng"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4069" y="4757090"/>
            <a:ext cx="10810239" cy="1153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ea"/>
              </a:rPr>
              <a:t>词的上阕写景。你认为这首词写景的优胜之处主要表现在哪里？请就其中一个方面作简要分析。</a:t>
            </a:r>
            <a:endParaRPr lang="zh-CN" altLang="en-US" sz="3000" b="1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n-ea"/>
              <a:sym typeface="+mn-ea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6225702" y="3179769"/>
            <a:ext cx="0" cy="498462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0474960" y="191540"/>
            <a:ext cx="1269348" cy="5847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品景</a:t>
            </a:r>
            <a:endParaRPr lang="zh-CN" altLang="en-US" sz="320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问题探讨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131185" y="236550"/>
            <a:ext cx="609600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描写景物的方法</a:t>
            </a:r>
            <a:endParaRPr lang="zh-CN" altLang="en-US" sz="4000" b="1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1215" y="1296035"/>
            <a:ext cx="10380980" cy="4399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时空：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远近、俯仰等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感官：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嗅觉 、触觉 、 听觉、 味觉、 视觉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动静：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动态、静态、动静结合 、以动衬静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虚实：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虚写 、实写、 虚实相生、化虚为实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色彩：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色彩映衬、色彩对比鲜明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修辞：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比喻、拟人 、夸张、对偶 、用典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点面结合  粗笔勾勒（白描）和细笔工描 </a:t>
            </a:r>
            <a:endParaRPr lang="zh-CN" altLang="en-US" sz="40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810240" y="86765"/>
            <a:ext cx="1269348" cy="5847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品景</a:t>
            </a:r>
            <a:endParaRPr lang="zh-CN" altLang="en-US" sz="320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问题探讨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65200" y="1045332"/>
            <a:ext cx="7517719" cy="743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tabLst>
                <a:tab pos="807720"/>
              </a:tabLst>
            </a:pPr>
            <a:r>
              <a:rPr lang="zh-CN" altLang="en-US" sz="3200" b="1" i="1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温故知新</a:t>
            </a:r>
            <a:endParaRPr lang="zh-CN" altLang="en-US" sz="3200" b="1" i="1">
              <a:solidFill>
                <a:schemeClr val="bg1">
                  <a:lumMod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82463" y="437967"/>
            <a:ext cx="4105739" cy="563118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fontAlgn="auto">
              <a:lnSpc>
                <a:spcPct val="100000"/>
              </a:lnSpc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看万山红遍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层林尽染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漫江碧透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百舸争流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鹰击长空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鱼翔浅底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万类霜天竞自由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  <a:buNone/>
            </a:pP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毛泽东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沁园春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长沙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10240" y="86765"/>
            <a:ext cx="1269348" cy="5847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品景</a:t>
            </a:r>
            <a:endParaRPr lang="zh-CN" altLang="en-US" sz="320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01660" y="1367790"/>
            <a:ext cx="3092450" cy="490664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lIns="91440" tIns="45720" rIns="90000" bIns="45720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远近结合</a:t>
            </a:r>
            <a:endParaRPr lang="en-US" altLang="zh-CN" sz="4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动静结合</a:t>
            </a:r>
            <a:endParaRPr lang="zh-CN" altLang="en-US" sz="4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俯仰结合</a:t>
            </a:r>
            <a:endParaRPr lang="zh-CN" altLang="en-US" sz="4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色彩映衬</a:t>
            </a:r>
            <a:endParaRPr lang="zh-CN" altLang="en-US" sz="4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0740"/>
            <a:ext cx="3208655" cy="241046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 hidden="1"/>
          <p:cNvGrpSpPr/>
          <p:nvPr/>
        </p:nvGrpSpPr>
        <p:grpSpPr>
          <a:xfrm>
            <a:off x="1061832" y="2161989"/>
            <a:ext cx="3419100" cy="3118219"/>
            <a:chOff x="1061832" y="2161989"/>
            <a:chExt cx="3419100" cy="311821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832" y="2161989"/>
              <a:ext cx="3419100" cy="3118219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653127" y="3089437"/>
              <a:ext cx="223651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>
                  <a:solidFill>
                    <a:srgbClr val="0070C0"/>
                  </a:solidFill>
                  <a:latin typeface="胡敬礼毛笔行书简" panose="02010600030101010101" pitchFamily="2" charset="-122"/>
                  <a:ea typeface="胡敬礼毛笔行书简" panose="02010600030101010101" pitchFamily="2" charset="-122"/>
                  <a:sym typeface="宋体" panose="02010600030101010101" pitchFamily="2" charset="-122"/>
                </a:rPr>
                <a:t>怨恨</a:t>
              </a:r>
              <a:endParaRPr lang="zh-CN" altLang="en-US" sz="8000">
                <a:solidFill>
                  <a:srgbClr val="0070C0"/>
                </a:solidFill>
                <a:latin typeface="胡敬礼毛笔行书简" panose="02010600030101010101" pitchFamily="2" charset="-122"/>
                <a:ea typeface="胡敬礼毛笔行书简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84200" y="1306195"/>
            <a:ext cx="1090549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登临送目，正故国晚秋，天气初肃，千里</a:t>
            </a:r>
            <a:r>
              <a:rPr lang="zh-CN" altLang="en-US" sz="36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澄江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似练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翠峰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如簇。</a:t>
            </a:r>
            <a:r>
              <a:rPr lang="zh-CN" altLang="en-US" sz="36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归帆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去棹</a:t>
            </a:r>
            <a:r>
              <a:rPr lang="zh-CN" altLang="en-US" sz="36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残阳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里，背西风，</a:t>
            </a:r>
            <a:r>
              <a:rPr lang="zh-CN" altLang="en-US" sz="36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酒旗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斜矗。</a:t>
            </a:r>
            <a:r>
              <a:rPr lang="zh-CN" altLang="en-US" sz="36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彩舟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云淡，</a:t>
            </a:r>
            <a:r>
              <a:rPr lang="zh-CN" altLang="en-US" sz="36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星河鹭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起，画图难足。</a:t>
            </a:r>
            <a:endParaRPr lang="zh-CN" altLang="en-US" sz="3600"/>
          </a:p>
        </p:txBody>
      </p:sp>
      <p:sp>
        <p:nvSpPr>
          <p:cNvPr id="8" name="文本框 7"/>
          <p:cNvSpPr txBox="1"/>
          <p:nvPr/>
        </p:nvSpPr>
        <p:spPr>
          <a:xfrm>
            <a:off x="2900680" y="987425"/>
            <a:ext cx="3850005" cy="10763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点明了事件（动作）地点和季节、天气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96262" y="1348365"/>
            <a:ext cx="1104211" cy="5835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领起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0" y="5661809"/>
            <a:ext cx="12192000" cy="9987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远近交错、动静结合，描摹金陵的壮丽秋景，暗含萧索之意。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问题探讨</a:t>
            </a: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848975" y="67080"/>
            <a:ext cx="1269348" cy="5847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品景</a:t>
            </a:r>
            <a:endParaRPr lang="zh-CN" altLang="en-US" sz="320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85280" y="987425"/>
            <a:ext cx="5433060" cy="10763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用典、比喻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化于谢朓诗句“澄江静如练”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4200" y="2715260"/>
            <a:ext cx="2856230" cy="5835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远观全景描写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62805" y="2644140"/>
            <a:ext cx="3825875" cy="5835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近观具体景物描写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3555" y="4110990"/>
            <a:ext cx="3163570" cy="5835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色彩对比鲜明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67125" y="4110860"/>
            <a:ext cx="2937117" cy="5835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动静相生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问题探讨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08630" y="143792"/>
            <a:ext cx="7517719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807720"/>
              </a:tabLst>
            </a:pPr>
            <a:r>
              <a:rPr lang="zh-CN" altLang="en-US" sz="40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“叹”些什么？</a:t>
            </a:r>
            <a:endParaRPr lang="zh-CN" altLang="en-US" sz="4000" b="1"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7958" y="2119173"/>
            <a:ext cx="10705396" cy="10751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lIns="360000" tIns="45720" rIns="360000" bIns="45720" rtlCol="0" anchor="ctr">
            <a:noAutofit/>
          </a:bodyPr>
          <a:lstStyle/>
          <a:p>
            <a:pPr algn="ctr"/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千古凭高对此，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漫嗟荣辱</a:t>
            </a: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5620" y="3246786"/>
            <a:ext cx="39364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u="sng"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谩，同“漫”，徒然</a:t>
            </a:r>
            <a:endParaRPr lang="zh-CN" altLang="en-US" sz="2800" b="1" u="sng"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0845" y="1278255"/>
            <a:ext cx="11087735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ea"/>
              </a:rPr>
              <a:t>对千古以来文人骚客登金陵山川的作为，词人持怎样的态度？</a:t>
            </a:r>
            <a:endParaRPr lang="zh-CN" altLang="en-US" sz="3200" b="1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n-ea"/>
              <a:sym typeface="+mn-ea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7023262" y="2819315"/>
            <a:ext cx="0" cy="37495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0656570" y="182015"/>
            <a:ext cx="1269348" cy="5847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悟情</a:t>
            </a:r>
            <a:endParaRPr lang="zh-CN" altLang="en-US" sz="320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4220" y="3705860"/>
            <a:ext cx="11088370" cy="2084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批判千古以来文人骚客面对金陵山川只知慨叹朝代的兴亡，未能跳出兴衰荣辱的狭隘，站不到应有的高度，也就很难从六朝的相继覆灭中汲取历史的教训。 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0" y="5790079"/>
            <a:ext cx="12192000" cy="9987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后人哀之而不鉴之，亦使后人而复哀后人也。</a:t>
            </a:r>
            <a:r>
              <a:rPr lang="en-US" altLang="zh-CN" sz="32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32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杜牧 </a:t>
            </a:r>
            <a:r>
              <a:rPr lang="en-US" altLang="zh-CN" sz="32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阿房宫赋</a:t>
            </a:r>
            <a:r>
              <a:rPr lang="en-US" altLang="zh-CN" sz="32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sz="32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10762615" y="56920"/>
            <a:ext cx="1269348" cy="5847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悟情</a:t>
            </a:r>
            <a:endParaRPr lang="zh-CN" altLang="en-US" sz="320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7000" y="736600"/>
            <a:ext cx="11938635" cy="5862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5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王安石青少年时代，党项、交趾、契丹、西夏就先后多次袭扰北宋边城，王安石入仕及当政期间，契丹、西夏、羌人、交趾更加频繁地屠城掠地，给北宋的安全造成了极大的威胁。而北宋的冗官冗兵非但抵御不了</a:t>
            </a:r>
            <a:r>
              <a:rPr lang="zh-CN" altLang="en-US" sz="3600" b="1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少数民族的袭扰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，反而加重了</a:t>
            </a:r>
            <a:r>
              <a:rPr lang="zh-CN" altLang="en-US" sz="36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国家财政危机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。政府的妥协退让，又使官僚、豪强、大商人肆无忌惮地</a:t>
            </a:r>
            <a:r>
              <a:rPr lang="zh-CN" altLang="en-US" sz="3600" b="1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兼并土地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，造成了</a:t>
            </a:r>
            <a:r>
              <a:rPr lang="zh-CN" altLang="en-US" sz="3600" b="1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劳动人民的饥寒交迫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，以致</a:t>
            </a:r>
            <a:r>
              <a:rPr lang="zh-CN" altLang="en-US" sz="3600" b="1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农民起义此起彼伏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。</a:t>
            </a:r>
            <a:r>
              <a:rPr lang="zh-CN" altLang="en-US" sz="3600" b="1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内忧外患，积贫积弱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，北宋江山的风雨飘摇已见端倪，统治阶级却还被表面的繁华强盛欺骗，整日价灯红酒绿醉生梦死，王安石怎能不忧心如焚？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/>
          <p:nvPr>
            <p:ph type="body" sz="quarter" idx="10"/>
          </p:nvPr>
        </p:nvSpPr>
        <p:spPr>
          <a:xfrm>
            <a:off x="1137920" y="127635"/>
            <a:ext cx="6057900" cy="4445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悟情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65268" y="2040005"/>
            <a:ext cx="10736354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杜牧《泊秦淮》：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“烟笼寒水月笼沙，夜泊秦淮近酒家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。商女不知亡国恨，隔江犹唱后庭花。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86099" y="-1"/>
            <a:ext cx="10617200" cy="122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tabLst>
                <a:tab pos="807720"/>
              </a:tabLst>
            </a:pPr>
            <a:r>
              <a:rPr lang="zh-CN" altLang="en-US" sz="32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结尾典故蕴涵作者怎样的情感？</a:t>
            </a:r>
            <a:endParaRPr lang="en-US" altLang="zh-CN" sz="3200" b="1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tabLst>
                <a:tab pos="807720"/>
              </a:tabLst>
            </a:pPr>
            <a:r>
              <a:rPr lang="zh-CN" altLang="en-US" sz="32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你听到诗人的呐喊了吗？</a:t>
            </a:r>
            <a:endParaRPr lang="zh-CN" altLang="en-US" sz="3200" b="1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22635" y="-230"/>
            <a:ext cx="1269348" cy="5847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悟情</a:t>
            </a:r>
            <a:endParaRPr lang="zh-CN" altLang="en-US" sz="320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6315" y="1223645"/>
            <a:ext cx="10705465" cy="81661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lIns="360000" tIns="45720" rIns="360000" bIns="45720" rtlCol="0" anchor="ctr">
            <a:no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至今商女，时时犹唱，后庭遗曲。</a:t>
            </a:r>
            <a:endParaRPr lang="zh-CN" altLang="en-US" sz="36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3239135"/>
            <a:ext cx="12192000" cy="327977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40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王翁之怒不在女，在乎醉生梦死之朝廷。</a:t>
            </a:r>
            <a:endParaRPr lang="zh-CN" altLang="en-US" sz="40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40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这是较为清醒的封建知识分子对国事怀抱担忧的心境，</a:t>
            </a:r>
            <a:r>
              <a:rPr lang="zh-CN" altLang="en-US" sz="40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不是闲笔，而是直指朝廷积弊的投枪匕首，是为了让统治者警醒，让悲剧不再重演 ！</a:t>
            </a:r>
            <a:endParaRPr lang="zh-CN" altLang="en-US" sz="40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/>
        </p:nvSpPr>
        <p:spPr>
          <a:xfrm>
            <a:off x="3645535" y="202565"/>
            <a:ext cx="5675630" cy="7683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400" b="1" spc="-50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怀古词特点总结</a:t>
            </a:r>
            <a:endParaRPr lang="zh-CN" altLang="en-US" sz="4400" b="1" spc="-50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28335" y="1089334"/>
            <a:ext cx="7805484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00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怀古实为伤今。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 fontAlgn="auto">
              <a:lnSpc>
                <a:spcPct val="100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内容上多将当时的国事身世写入。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 fontAlgn="auto">
              <a:lnSpc>
                <a:spcPct val="100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结构上一般是先写景，后议论抒情。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 fontAlgn="auto">
              <a:lnSpc>
                <a:spcPct val="100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手法上多用典或化用诗句，借历史人物事件讽喻现实。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 fontAlgn="auto">
              <a:lnSpc>
                <a:spcPct val="100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风格多为雄浑、豪放、悲壮。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651" y="1576410"/>
            <a:ext cx="4104865" cy="410486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792480" y="2745469"/>
            <a:ext cx="10871200" cy="2172607"/>
          </a:xfrm>
          <a:prstGeom prst="rect">
            <a:avLst/>
          </a:prstGeom>
          <a:solidFill>
            <a:schemeClr val="tx1"/>
          </a:solidFill>
          <a:ln w="57150" cmpd="sng">
            <a:solidFill>
              <a:srgbClr val="C00000"/>
            </a:solidFill>
            <a:miter lim="800000"/>
          </a:ln>
          <a:effectLst>
            <a:outerShdw blurRad="228600" dist="38100" dir="5400000" algn="t" rotWithShape="0">
              <a:prstClr val="black">
                <a:alpha val="40000"/>
              </a:prstClr>
            </a:outerShdw>
          </a:effectLst>
        </p:spPr>
        <p:txBody>
          <a:bodyPr lIns="360000" tIns="45720" rIns="360000" bIns="45720" anchor="ctr">
            <a:no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  <a:buFontTx/>
              <a:buNone/>
            </a:pPr>
            <a:r>
              <a:rPr lang="zh-CN" altLang="en-US" sz="28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搜集必修课本和选修课本中出现的所有的怀古诗词，并把它们按照情感类型分类。（写在作业本上）</a:t>
            </a:r>
            <a:endParaRPr lang="zh-CN" altLang="en-US" sz="280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4277360" y="1392555"/>
            <a:ext cx="3455670" cy="547370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zh-CN" altLang="en-US" sz="3600" b="1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课后作业</a:t>
            </a:r>
            <a:endParaRPr lang="zh-CN" altLang="en-US" sz="3600" b="1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112500" y="11087100"/>
            <a:ext cx="330200" cy="254000"/>
          </a:xfrm>
          <a:prstGeom prst="cube">
            <a:avLst/>
          </a:prstGeom>
        </p:spPr>
      </p:pic>
      <p:pic>
        <p:nvPicPr>
          <p:cNvPr id="23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280900" y="123698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513330" y="88900"/>
            <a:ext cx="948309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古来有学识、有抱负的文士，一旦登高望远，便引起了满怀愁绪，那愁又不是区区个人私情，而常常是日月之迁流，世途之坎壈，家国之忧患，人生之苦辛，……一起涌上心头，奔赴笔下，遂而写成了名篇佳作，历久长新。此等例真是举之不尽，而王半山的这一阕《桂枝香》，实为个中翘楚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indent="0" algn="r" fontAlgn="auto">
              <a:lnSpc>
                <a:spcPct val="100000"/>
              </a:lnSpc>
              <a:buFont typeface="+mj-lt"/>
              <a:buNone/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——周汝昌《千秋一寸心》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词作评价</a:t>
            </a:r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965200" y="2184400"/>
            <a:ext cx="76454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65200" y="3686433"/>
            <a:ext cx="76454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68020" y="4939280"/>
            <a:ext cx="108559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00000"/>
              </a:lnSpc>
              <a:buFont typeface="+mj-lt"/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金陵怀古，诸公寄词于《桂枝香》凡三十余首，独介甫最为绝唱。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indent="0" algn="r" fontAlgn="auto">
              <a:lnSpc>
                <a:spcPct val="100000"/>
              </a:lnSpc>
              <a:buFont typeface="+mj-lt"/>
              <a:buNone/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——《古今词话》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10" y="1143126"/>
            <a:ext cx="2261236" cy="31657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43815" y="4423200"/>
            <a:ext cx="2592729" cy="401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Aft>
                <a:spcPts val="1500"/>
              </a:spcAf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▲周汝昌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" name="文本框 39" hidden="1"/>
          <p:cNvSpPr txBox="1"/>
          <p:nvPr/>
        </p:nvSpPr>
        <p:spPr>
          <a:xfrm>
            <a:off x="2696355" y="739688"/>
            <a:ext cx="68502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C00000"/>
                </a:solidFill>
                <a:latin typeface="汉仪昌黎宋刻本(原版)W" panose="00020600040101010101" pitchFamily="18" charset="-122"/>
                <a:ea typeface="汉仪昌黎宋刻本(原版)W" panose="00020600040101010101" pitchFamily="18" charset="-122"/>
                <a:sym typeface="宋体" panose="02010600030101010101" pitchFamily="2" charset="-122"/>
              </a:rPr>
              <a:t>闭月羞花之貌，沉鱼落雁之容</a:t>
            </a:r>
            <a:endParaRPr lang="zh-CN" altLang="en-US" sz="4000">
              <a:solidFill>
                <a:srgbClr val="C00000"/>
              </a:solidFill>
              <a:latin typeface="汉仪昌黎宋刻本(原版)W" panose="00020600040101010101" pitchFamily="18" charset="-122"/>
              <a:ea typeface="汉仪昌黎宋刻本(原版)W" panose="00020600040101010101" pitchFamily="18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35960" y="223520"/>
            <a:ext cx="8635365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Aft>
                <a:spcPts val="1500"/>
              </a:spcAft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金陵古城，咱们现在叫南京，这个号称“六朝古都”“十朝都会”的历史文化名城，它见证着岁月的沧桑更替。历史上，东吴、东晋、宋、齐、梁、陈、南唐、明、太平天国和中华民国先后定都于此。1700多年啊，使得南京在中国历史上，尤其是中国文化史上拥有了不可替代的重要地位。 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6" y="553672"/>
            <a:ext cx="3165736" cy="316573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6909" y="3786083"/>
            <a:ext cx="2592729" cy="401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Aft>
                <a:spcPts val="1500"/>
              </a:spcAf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▲南京城市徽标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487045" y="1489075"/>
            <a:ext cx="11217275" cy="4049395"/>
          </a:xfrm>
          <a:prstGeom prst="rect">
            <a:avLst/>
          </a:prstGeom>
          <a:noFill/>
          <a:ln w="9525" cmpd="sng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buFontTx/>
              <a:buNone/>
            </a:pP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1021-1086</a:t>
            </a:r>
            <a:r>
              <a:rPr lang="zh-CN" altLang="en-US" sz="3600" b="1">
                <a:latin typeface="宋体" panose="02010600030101010101" pitchFamily="2" charset="-122"/>
                <a:sym typeface="宋体" panose="02010600030101010101" pitchFamily="2" charset="-122"/>
              </a:rPr>
              <a:t>，字介甫,号半山,谥“文”,封荆国公,世人又称王荆公。抚州临川（今江西抚州西）人。北宋杰出的政治家、文学家。与“韩愈、柳宗元、欧阳修、苏洵、苏轼、苏辙、曾巩”，并称“唐宋八大家”。有《王临川集》、《临川集拾遗》等存世。 </a:t>
            </a:r>
            <a:endParaRPr lang="zh-CN" altLang="en-US" sz="36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作者简介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97555" y="438407"/>
            <a:ext cx="170878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王安石</a:t>
            </a:r>
            <a:endParaRPr lang="zh-CN" altLang="en-US" sz="4000" b="1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/>
        </p:nvSpPr>
        <p:spPr>
          <a:xfrm>
            <a:off x="3875405" y="333375"/>
            <a:ext cx="3455670" cy="5473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写作背景</a:t>
            </a:r>
            <a:endParaRPr lang="zh-CN" altLang="en-US" sz="44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4355" y="1113790"/>
            <a:ext cx="1124966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5800"/>
              </a:lnSpc>
            </a:pPr>
            <a:r>
              <a:rPr lang="zh-CN" altLang="en-US" sz="40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此词抒发金陵怀古人之情，约写于作者再次罢相、出知江宁府之时。在金陵胜地，登高望远，便兴起了满怀愁绪：</a:t>
            </a:r>
            <a:r>
              <a:rPr lang="zh-CN" altLang="en-US" sz="4000" b="1" u="sng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日月之迁流， 仕途之坎坷，家国之忧患，人生之苦辛，</a:t>
            </a:r>
            <a:r>
              <a:rPr lang="zh-CN" altLang="en-US" sz="40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涌凝笔端，写成了名篇佳作。词中流露出王安石失意无聊之时怡情自然风光的情怀，同时也寄寓讽喻之意。</a:t>
            </a:r>
            <a:endParaRPr lang="zh-CN" altLang="en-US" sz="40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endParaRPr lang="zh-CN" altLang="en-US" sz="40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诗文品读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90855" y="658495"/>
            <a:ext cx="11210290" cy="514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桂枝香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金陵怀古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 fontAlgn="auto">
              <a:lnSpc>
                <a:spcPct val="100000"/>
              </a:lnSpc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王安石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  <a:spcAft>
                <a:spcPts val="1000"/>
              </a:spcAft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登临送目，正故国晚秋，天气初肃。千里澄江似练，翠峰如簇。归帆去棹残阳里，背西风，酒旗斜矗。彩舟云淡，星河鹭起，画图难足。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念往昔，繁华竞逐，叹门外楼头，悲恨相续。千古凭高对此，谩嗟荣辱。六朝旧事随流水，但寒烟衰草凝绿。至今商女，时时犹唱，后庭遗曲。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31140" y="118745"/>
            <a:ext cx="1179893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登山临水，举目望远，故都金陵正是深秋，天气已变得飒爽清凉。奔腾千里的长江澄澈得好像一条白练，青翠的山峰俊伟峭拔犹如一束束的箭簇。帆船在夕阳往来穿梭，西风起处，斜插的酒旗在小街飘扬。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彩舟徐行，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云烟稀淡，长江波光粼粼，白鹭翔舞，丹青妙笔也很难描画这壮美的风光。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遥想当年，争着过豪华的生活，叹朱雀门结绮阁楼，六朝君主一个个地相继败亡。自古多少人在此登高怀古，空叹历朝兴衰。六朝的风云变化全都随着流水消逝，剩下的只有惨淡的寒烟和衰败的枯草。直到如今的商女，还不知亡国的悲恨，时时放声歌唱《后庭花》遗曲。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/>
        </p:nvSpPr>
        <p:spPr>
          <a:xfrm>
            <a:off x="4104865" y="807366"/>
            <a:ext cx="4901073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400" b="1" spc="-50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问题探讨</a:t>
            </a:r>
            <a:endParaRPr lang="zh-CN" altLang="en-US" sz="4400" b="1" spc="-50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40150" y="1717675"/>
            <a:ext cx="824611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各用一句话概括上阕和下阕的内容。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 fontAlgn="auto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如果全词作者情感的落脚点浓缩到词中的一个字上，你会用哪个字？为什么？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6081" y="806790"/>
            <a:ext cx="4104865" cy="410486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1033294" y="1227454"/>
            <a:ext cx="106172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7720"/>
              </a:tabLst>
            </a:pPr>
            <a:r>
              <a:rPr sz="4000" b="1" err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各用一句话概括上阕和下阕的内容。</a:t>
            </a:r>
            <a:endParaRPr sz="4000" b="1" err="1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问题探讨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2955" y="2682971"/>
            <a:ext cx="935355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tabLst>
                <a:tab pos="807720"/>
              </a:tabLst>
            </a:pPr>
            <a:r>
              <a:rPr sz="40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上阕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：登临所见的金陵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的壮丽秋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景。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l">
              <a:lnSpc>
                <a:spcPct val="150000"/>
              </a:lnSpc>
              <a:tabLst>
                <a:tab pos="807720"/>
              </a:tabLst>
            </a:pPr>
            <a:r>
              <a:rPr sz="4000" b="1" err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下阕</a:t>
            </a:r>
            <a:r>
              <a:rPr sz="4000" b="1" err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：由所见引发的感慨。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49840" y="1227454"/>
            <a:ext cx="2794986" cy="499000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049840" y="6016791"/>
            <a:ext cx="2592729" cy="401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Aft>
                <a:spcPts val="1500"/>
              </a:spcAf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▲王安石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tags/tag1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2"/>
  <p:tag name="KSO_WM_UNIT_TEXT_FILL_FORE_SCHEMECOLOR_INDEX_BRIGHTNESS" val="0"/>
  <p:tag name="KSO_WM_UNIT_TEXT_FILL_TYPE" val="1"/>
</p:tagLst>
</file>

<file path=ppt/tags/tag2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</p:tagLst>
</file>

<file path=ppt/tags/tag3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</p:tagLst>
</file>

<file path=ppt/tags/tag4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WUyZmY1YTFiZTQ4YmNlYzc2ZjBkMzI4MDE3OTVmNWUifQ=="/>
  <p:tag name="ISPRING_PRESENTATION_TITLE" val="PowerPoint 演示文稿"/>
</p:tagLst>
</file>

<file path=ppt/theme/theme1.xml><?xml version="1.0" encoding="utf-8"?>
<a:theme xmlns:r="http://schemas.openxmlformats.org/officeDocument/2006/relationships" xmlns:a="http://schemas.openxmlformats.org/drawingml/2006/main" name="蛋破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109</Paragraphs>
  <Slides>19</Slides>
  <Notes>11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31">
      <vt:lpstr>Arial</vt:lpstr>
      <vt:lpstr>等线 Light</vt:lpstr>
      <vt:lpstr>等线</vt:lpstr>
      <vt:lpstr>华文中宋</vt:lpstr>
      <vt:lpstr>华文楷体</vt:lpstr>
      <vt:lpstr>楷体</vt:lpstr>
      <vt:lpstr>宋体</vt:lpstr>
      <vt:lpstr>汉仪昌黎宋刻本(原版)W</vt:lpstr>
      <vt:lpstr>黑体</vt:lpstr>
      <vt:lpstr>Wingdings</vt:lpstr>
      <vt:lpstr>胡敬礼毛笔行书简</vt:lpstr>
      <vt:lpstr>蛋破壳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2022-05-20T16:18:26.714</cp:lastPrinted>
  <dcterms:created xsi:type="dcterms:W3CDTF">2022-05-20T16:18:26Z</dcterms:created>
  <dcterms:modified xsi:type="dcterms:W3CDTF">2022-05-20T08:18:27Z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