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285" r:id="rId3"/>
    <p:sldId id="406" r:id="rId5"/>
    <p:sldId id="408" r:id="rId6"/>
    <p:sldId id="409" r:id="rId7"/>
    <p:sldId id="411" r:id="rId8"/>
    <p:sldId id="412" r:id="rId9"/>
    <p:sldId id="413" r:id="rId10"/>
    <p:sldId id="390" r:id="rId11"/>
    <p:sldId id="389" r:id="rId12"/>
    <p:sldId id="392" r:id="rId13"/>
    <p:sldId id="312" r:id="rId14"/>
    <p:sldId id="323" r:id="rId15"/>
    <p:sldId id="260" r:id="rId16"/>
    <p:sldId id="322" r:id="rId17"/>
    <p:sldId id="321" r:id="rId18"/>
    <p:sldId id="325" r:id="rId19"/>
    <p:sldId id="274" r:id="rId20"/>
    <p:sldId id="382" r:id="rId21"/>
    <p:sldId id="262" r:id="rId22"/>
    <p:sldId id="387" r:id="rId23"/>
    <p:sldId id="269" r:id="rId24"/>
    <p:sldId id="395" r:id="rId25"/>
    <p:sldId id="334" r:id="rId26"/>
    <p:sldId id="394" r:id="rId27"/>
    <p:sldId id="449" r:id="rId28"/>
    <p:sldId id="280" r:id="rId29"/>
    <p:sldId id="283" r:id="rId30"/>
    <p:sldId id="397" r:id="rId31"/>
    <p:sldId id="278" r:id="rId32"/>
    <p:sldId id="403" r:id="rId33"/>
    <p:sldId id="404" r:id="rId34"/>
    <p:sldId id="416" r:id="rId35"/>
    <p:sldId id="405" r:id="rId36"/>
    <p:sldId id="401" r:id="rId37"/>
    <p:sldId id="402" r:id="rId38"/>
    <p:sldId id="414" r:id="rId39"/>
    <p:sldId id="415" r:id="rId40"/>
    <p:sldId id="400" r:id="rId41"/>
    <p:sldId id="386" r:id="rId42"/>
    <p:sldId id="398" r:id="rId43"/>
    <p:sldId id="396" r:id="rId44"/>
    <p:sldId id="284"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commentAuthors" Target="commentAuthors.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tags" Target="../tags/tag86.xml"/><Relationship Id="rId2" Type="http://schemas.openxmlformats.org/officeDocument/2006/relationships/image" Target="../media/image5.jpeg"/><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9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9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rcRect l="403" t="6926"/>
          <a:stretch>
            <a:fillRect/>
          </a:stretch>
        </p:blipFill>
        <p:spPr>
          <a:xfrm>
            <a:off x="2902585" y="2835910"/>
            <a:ext cx="6386830" cy="3977005"/>
          </a:xfrm>
          <a:prstGeom prst="rect">
            <a:avLst/>
          </a:prstGeom>
        </p:spPr>
      </p:pic>
      <p:sp>
        <p:nvSpPr>
          <p:cNvPr id="6" name="日期占位符 5"/>
          <p:cNvSpPr>
            <a:spLocks noGrp="1"/>
          </p:cNvSpPr>
          <p:nvPr>
            <p:ph type="dt" sz="half" idx="10"/>
          </p:nvPr>
        </p:nvSpPr>
        <p:spPr>
          <a:xfrm>
            <a:off x="9093835" y="6016625"/>
            <a:ext cx="3157855" cy="796290"/>
          </a:xfrm>
        </p:spPr>
        <p:txBody>
          <a:bodyPr/>
          <a:p>
            <a:pPr lvl="0">
              <a:buClrTx/>
            </a:pPr>
            <a:fld id="{BB962C8B-B14F-4D97-AF65-F5344CB8AC3E}" type="datetime1">
              <a:rPr lang="zh-CN" altLang="en-US" sz="4000" b="1">
                <a:ln w="12700" cmpd="sng">
                  <a:solidFill>
                    <a:schemeClr val="accent4"/>
                  </a:solidFill>
                  <a:prstDash val="solid"/>
                </a:ln>
                <a:solidFill>
                  <a:srgbClr val="0000FF"/>
                </a:solidFill>
                <a:effectLst/>
                <a:uFillTx/>
                <a:ea typeface="黑体" panose="02010609060101010101" pitchFamily="2" charset="-122"/>
              </a:rPr>
            </a:fld>
            <a:endParaRPr lang="zh-CN" altLang="en-US" sz="4000" b="1">
              <a:ln w="12700" cmpd="sng">
                <a:solidFill>
                  <a:schemeClr val="accent4"/>
                </a:solidFill>
                <a:prstDash val="solid"/>
              </a:ln>
              <a:solidFill>
                <a:srgbClr val="0000FF"/>
              </a:solidFill>
              <a:effectLst/>
              <a:uFillTx/>
              <a:ea typeface="黑体" panose="02010609060101010101" pitchFamily="2" charset="-122"/>
            </a:endParaRPr>
          </a:p>
        </p:txBody>
      </p:sp>
      <p:sp>
        <p:nvSpPr>
          <p:cNvPr id="3" name="文本框 2"/>
          <p:cNvSpPr txBox="1"/>
          <p:nvPr/>
        </p:nvSpPr>
        <p:spPr>
          <a:xfrm>
            <a:off x="5034915" y="1982470"/>
            <a:ext cx="2348230" cy="922020"/>
          </a:xfrm>
          <a:prstGeom prst="rect">
            <a:avLst/>
          </a:prstGeom>
          <a:noFill/>
        </p:spPr>
        <p:txBody>
          <a:bodyPr wrap="square" rtlCol="0">
            <a:spAutoFit/>
          </a:bodyPr>
          <a:p>
            <a:r>
              <a:rPr lang="zh-CN" altLang="en-US" sz="5400" b="1">
                <a:solidFill>
                  <a:srgbClr val="FF0000"/>
                </a:solidFill>
                <a:uFillTx/>
                <a:ea typeface="黑体" panose="02010609060101010101" pitchFamily="2" charset="-122"/>
              </a:rPr>
              <a:t>彭荆风</a:t>
            </a:r>
            <a:endParaRPr lang="zh-CN" altLang="en-US" sz="5400" b="1">
              <a:solidFill>
                <a:srgbClr val="FF0000"/>
              </a:solidFill>
              <a:uFillTx/>
              <a:ea typeface="黑体" panose="02010609060101010101" pitchFamily="2" charset="-122"/>
            </a:endParaRPr>
          </a:p>
        </p:txBody>
      </p:sp>
      <p:sp>
        <p:nvSpPr>
          <p:cNvPr id="8" name="矩形 7"/>
          <p:cNvSpPr/>
          <p:nvPr/>
        </p:nvSpPr>
        <p:spPr>
          <a:xfrm>
            <a:off x="1804035" y="422275"/>
            <a:ext cx="8811260" cy="1445260"/>
          </a:xfrm>
          <a:prstGeom prst="rect">
            <a:avLst/>
          </a:prstGeom>
          <a:noFill/>
          <a:ln>
            <a:noFill/>
          </a:ln>
        </p:spPr>
        <p:txBody>
          <a:bodyPr wrap="square" rtlCol="0" anchor="t">
            <a:spAutoFit/>
          </a:bodyPr>
          <a:p>
            <a:pPr algn="ctr"/>
            <a:r>
              <a:rPr lang="zh-CN" altLang="en-US" sz="8800" b="1">
                <a:ln w="25400">
                  <a:solidFill>
                    <a:srgbClr val="861E1D">
                      <a:alpha val="94000"/>
                    </a:srgbClr>
                  </a:solidFill>
                  <a:prstDash val="solid"/>
                </a:ln>
                <a:solidFill>
                  <a:srgbClr val="03F8FB"/>
                </a:solidFill>
                <a:effectLst>
                  <a:outerShdw blurRad="177800" dist="12700" dir="10200000" sx="102000" sy="102000" algn="bl" rotWithShape="0">
                    <a:srgbClr val="480F08"/>
                  </a:outerShdw>
                </a:effectLst>
                <a:uFillTx/>
                <a:ea typeface="黑体" panose="02010609060101010101" pitchFamily="2" charset="-122"/>
              </a:rPr>
              <a:t> 驿路梨花处处开</a:t>
            </a:r>
            <a:endParaRPr lang="zh-CN" altLang="en-US" sz="8800" b="1">
              <a:ln w="25400">
                <a:solidFill>
                  <a:srgbClr val="861E1D">
                    <a:alpha val="94000"/>
                  </a:srgbClr>
                </a:solidFill>
                <a:prstDash val="solid"/>
              </a:ln>
              <a:solidFill>
                <a:srgbClr val="03F8FB"/>
              </a:solidFill>
              <a:effectLst>
                <a:outerShdw blurRad="177800" dist="12700" dir="10200000" sx="102000" sy="102000" algn="bl" rotWithShape="0">
                  <a:srgbClr val="480F08"/>
                </a:outerShdw>
              </a:effectLst>
              <a:uFillTx/>
              <a:ea typeface="黑体" panose="02010609060101010101" pitchFamily="2" charset="-122"/>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64360" y="497205"/>
            <a:ext cx="8878570" cy="1116965"/>
          </a:xfrm>
          <a:prstGeom prst="rect">
            <a:avLst/>
          </a:prstGeom>
          <a:noFill/>
          <a:ln w="9525">
            <a:noFill/>
          </a:ln>
        </p:spPr>
        <p:txBody>
          <a:bodyPr wrap="square" anchor="ctr">
            <a:spAutoFit/>
          </a:bodyPr>
          <a:p>
            <a:pPr marL="571500" indent="-571500" fontAlgn="auto" latinLnBrk="1">
              <a:lnSpc>
                <a:spcPts val="40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按课文描写的顺序和事件发生的顺序说说这些人为小茅屋做了哪些好事？</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795145" y="1483360"/>
            <a:ext cx="9604375" cy="537464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课文描写的顺序：“我”和老余发现小茅屋——瑶族老人为小屋送米——“我们”一起修葺小茅屋——梨花妹妹照看小茅屋——梨花妹妹说十多年前解放军路过这里并建造了小茅屋——姐姐梨花照料小茅屋。</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事件发生的顺序：十多年前解放军路过这里并建造了小茅屋——哈尼族姑娘梨花照料小茅屋——梨花出嫁后梨花妹妹继续照料小茅屋——瑶族老人借住——“我们”路过这里住宿，瑶族老人送大米，一起修葺了小茅屋。</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06270" y="943610"/>
            <a:ext cx="865886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本文是什么记叙顺序？这种顺序有什么作用？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33955" y="2552700"/>
            <a:ext cx="843026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从全文看，文章采用的记叙顺序是顺叙，而中间又巧妙的穿插了一些故事，使文章曲折有致，构思颇具匠心。</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3270" y="1073150"/>
            <a:ext cx="812546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本文有个疑问贯穿全文，这个疑问是什么？</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743835" y="2987358"/>
            <a:ext cx="821944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小屋的主人是谁</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63115" y="822008"/>
            <a:ext cx="939292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理清思路，</a:t>
            </a:r>
            <a:r>
              <a:rPr sz="3600" b="1" dirty="0">
                <a:solidFill>
                  <a:srgbClr val="0000FF"/>
                </a:solidFill>
                <a:latin typeface="黑体" panose="02010609060101010101" pitchFamily="2" charset="-122"/>
                <a:ea typeface="黑体" panose="02010609060101010101" pitchFamily="2" charset="-122"/>
              </a:rPr>
              <a:t>划分层次。</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978660" y="1803400"/>
            <a:ext cx="8757920"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第一部分(1</a:t>
            </a:r>
            <a:r>
              <a:rPr lang="en-US" sz="3600" b="1" dirty="0">
                <a:solidFill>
                  <a:srgbClr val="FF0000"/>
                </a:solidFill>
                <a:latin typeface="黑体" panose="02010609060101010101" pitchFamily="2" charset="-122"/>
                <a:ea typeface="黑体" panose="02010609060101010101" pitchFamily="2" charset="-122"/>
              </a:rPr>
              <a:t>-8</a:t>
            </a:r>
            <a:r>
              <a:rPr sz="3600" b="1" dirty="0">
                <a:solidFill>
                  <a:srgbClr val="FF0000"/>
                </a:solidFill>
                <a:latin typeface="黑体" panose="02010609060101010101" pitchFamily="2" charset="-122"/>
                <a:ea typeface="黑体" panose="02010609060101010101" pitchFamily="2" charset="-122"/>
              </a:rPr>
              <a:t>)：写“我”和老余在焦急地赶路之时发现了小茅屋。</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第二部分(</a:t>
            </a:r>
            <a:r>
              <a:rPr lang="en-US" sz="3600" b="1" dirty="0">
                <a:solidFill>
                  <a:srgbClr val="FF0000"/>
                </a:solidFill>
                <a:latin typeface="黑体" panose="02010609060101010101" pitchFamily="2" charset="-122"/>
                <a:ea typeface="黑体" panose="02010609060101010101" pitchFamily="2" charset="-122"/>
              </a:rPr>
              <a:t>9</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12)：“我们”投宿小茅屋，猜测小茅屋的主人是谁。</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第三部分(13</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27)：写瑶族老人述说小茅屋的主人是梨花。</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第四部分(28</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37)：写梨花妹妹讲述小茅屋的来历，引用诗句点题。</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00"/>
                                        <p:tgtEl>
                                          <p:spTgt spid="2">
                                            <p:txEl>
                                              <p:pRg st="3" end="3"/>
                                            </p:txEl>
                                          </p:spTgt>
                                        </p:tgtEl>
                                      </p:cBhvr>
                                    </p:animEffect>
                                    <p:anim calcmode="lin" valueType="num">
                                      <p:cBhvr>
                                        <p:cTn id="35"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5175" y="116681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“我们”是怎样发现小屋的？</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16785" y="2723515"/>
            <a:ext cx="8387715"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正当我们处于前不挨村，后不着店，进退两难的尴尬处境时，看到了眼前的梨花美景，并发现了小屋。</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5005" y="659448"/>
            <a:ext cx="84797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开头连用“挨”“延伸”“消失”三个动词、用“陡峭、茂密”两个形容词，表现了怎样的内容？有怎样的表达作用？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05990" y="3174683"/>
            <a:ext cx="829818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作者由近及远，写出了山之高，之大，之多，山的险峻。着意渲染我和老余找不到住处的着急心情。这些都为后文写发现小茅屋做铺垫。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530475" y="232410"/>
            <a:ext cx="8918575"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作者是怎样对小屋进行细致描写的？</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757680" y="887730"/>
            <a:ext cx="9272905" cy="6043930"/>
          </a:xfrm>
          <a:prstGeom prst="rect">
            <a:avLst/>
          </a:prstGeom>
          <a:noFill/>
          <a:ln w="9525">
            <a:noFill/>
          </a:ln>
        </p:spPr>
        <p:txBody>
          <a:bodyPr wrap="square" anchor="ctr">
            <a:spAutoFit/>
          </a:bodyPr>
          <a:p>
            <a:pPr fontAlgn="auto" latinLnBrk="1">
              <a:lnSpc>
                <a:spcPts val="42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对小屋的描写是由远及近、由外及里。</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外部：草顶、竹篾泥墙（远看）；门从外扣着，“请进”二字用黑炭写在白木门板上（近观）。使我们可见小屋主人一颗赤诚的心，火一般的热情，细心体贴。</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内部：先写火塘，再写大竹床，虽然简陋，却铺着厚厚的稻草；然后写倚在墙边的大竹筒，里面装着清凉可口的水；最后写墙上的几行大字：“屋后边有干柴，梁上竹筒里有米，有盐巴，有辣子。”这些都表明茅屋的主人是那么热心，想得那么细致周到。</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64385" y="83439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在</a:t>
            </a:r>
            <a:r>
              <a:rPr sz="3600" b="1" dirty="0">
                <a:solidFill>
                  <a:srgbClr val="0000FF"/>
                </a:solidFill>
                <a:latin typeface="黑体" panose="02010609060101010101" pitchFamily="2" charset="-122"/>
                <a:ea typeface="黑体" panose="02010609060101010101" pitchFamily="2" charset="-122"/>
              </a:rPr>
              <a:t>这所没人的房子里，我们受到了</a:t>
            </a:r>
            <a:r>
              <a:rPr lang="zh-CN" sz="3600" b="1" dirty="0">
                <a:solidFill>
                  <a:srgbClr val="0000FF"/>
                </a:solidFill>
                <a:latin typeface="黑体" panose="02010609060101010101" pitchFamily="2" charset="-122"/>
                <a:ea typeface="黑体" panose="02010609060101010101" pitchFamily="2" charset="-122"/>
              </a:rPr>
              <a:t>哪些</a:t>
            </a:r>
            <a:r>
              <a:rPr sz="3600" b="1" dirty="0">
                <a:solidFill>
                  <a:srgbClr val="0000FF"/>
                </a:solidFill>
                <a:latin typeface="黑体" panose="02010609060101010101" pitchFamily="2" charset="-122"/>
                <a:ea typeface="黑体" panose="02010609060101010101" pitchFamily="2" charset="-122"/>
              </a:rPr>
              <a:t>优待？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60625" y="2475865"/>
            <a:ext cx="901700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邀请的方式是热情的：“请进”</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 </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2</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准备的物质是丰厚的</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 </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3</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安排是细心的</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 </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4</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感受是温馨的</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00"/>
                                        <p:tgtEl>
                                          <p:spTgt spid="2">
                                            <p:txEl>
                                              <p:pRg st="3" end="3"/>
                                            </p:txEl>
                                          </p:spTgt>
                                        </p:tgtEl>
                                      </p:cBhvr>
                                    </p:animEffect>
                                    <p:anim calcmode="lin" valueType="num">
                                      <p:cBhvr>
                                        <p:cTn id="35"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98980" y="910274"/>
            <a:ext cx="84797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温暖的火、喷香的米饭和滚热的洗脚水，把我们身上的疲劳、饥饿都撵走了。</a:t>
            </a:r>
            <a:r>
              <a:rPr lang="en-US"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这个句子运用了什么修辞手法？有什么作用？</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530475" y="3677285"/>
            <a:ext cx="7708265" cy="167640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排比、拟人</a:t>
            </a:r>
            <a:r>
              <a:rPr lang="zh-CN" sz="3600" b="1" dirty="0">
                <a:solidFill>
                  <a:srgbClr val="FF0000"/>
                </a:solidFill>
                <a:latin typeface="黑体" panose="02010609060101010101" pitchFamily="2" charset="-122"/>
                <a:ea typeface="黑体" panose="02010609060101010101" pitchFamily="2" charset="-122"/>
              </a:rPr>
              <a:t>。语言生动形象，突出深山中的小茅屋给我们带来的巨大帮助，和我们无比的感激之情。</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45310" y="680720"/>
            <a:ext cx="8819515" cy="1753235"/>
          </a:xfrm>
          <a:prstGeom prst="rect">
            <a:avLst/>
          </a:prstGeom>
          <a:noFill/>
          <a:ln w="9525">
            <a:noFill/>
          </a:ln>
        </p:spPr>
        <p:txBody>
          <a:bodyPr wrap="square" anchor="ctr">
            <a:spAutoFit/>
          </a:bodyPr>
          <a:p>
            <a:pPr marL="571500" indent="-571500" fontAlgn="auto" latinLnBrk="1">
              <a:lnSpc>
                <a:spcPct val="1000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“我”和老余发现小茅屋后，围绕“小茅屋的主人是谁？”发生了几次误会？作者设置了几个悬念？</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96160" y="2523490"/>
            <a:ext cx="8697595"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两次误会：</a:t>
            </a:r>
            <a:r>
              <a:rPr lang="zh-CN" sz="3600" b="1" dirty="0">
                <a:solidFill>
                  <a:srgbClr val="FF0000"/>
                </a:solidFill>
                <a:latin typeface="黑体" panose="02010609060101010101" pitchFamily="2" charset="-122"/>
                <a:ea typeface="黑体" panose="02010609060101010101" pitchFamily="2" charset="-122"/>
              </a:rPr>
              <a:t>①</a:t>
            </a:r>
            <a:r>
              <a:rPr sz="3600" b="1" dirty="0">
                <a:solidFill>
                  <a:srgbClr val="FF0000"/>
                </a:solidFill>
                <a:latin typeface="黑体" panose="02010609060101010101" pitchFamily="2" charset="-122"/>
                <a:ea typeface="黑体" panose="02010609060101010101" pitchFamily="2" charset="-122"/>
              </a:rPr>
              <a:t>“我们”认为瑶族老人是“主人”时，他说不是。</a:t>
            </a:r>
            <a:r>
              <a:rPr lang="zh-CN" sz="3600" b="1" dirty="0">
                <a:solidFill>
                  <a:srgbClr val="FF0000"/>
                </a:solidFill>
                <a:latin typeface="黑体" panose="02010609060101010101" pitchFamily="2" charset="-122"/>
                <a:ea typeface="黑体" panose="02010609060101010101" pitchFamily="2" charset="-122"/>
              </a:rPr>
              <a:t>②</a:t>
            </a:r>
            <a:r>
              <a:rPr sz="3600" b="1" dirty="0">
                <a:solidFill>
                  <a:srgbClr val="FF0000"/>
                </a:solidFill>
                <a:latin typeface="黑体" panose="02010609060101010101" pitchFamily="2" charset="-122"/>
                <a:ea typeface="黑体" panose="02010609060101010101" pitchFamily="2" charset="-122"/>
              </a:rPr>
              <a:t>“我们”和瑶族老人认为哈尼小姑娘是主人，然而又不是。</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三个悬念：</a:t>
            </a:r>
            <a:r>
              <a:rPr lang="zh-CN" sz="3600" b="1" dirty="0">
                <a:solidFill>
                  <a:srgbClr val="FF0000"/>
                </a:solidFill>
                <a:latin typeface="黑体" panose="02010609060101010101" pitchFamily="2" charset="-122"/>
                <a:ea typeface="黑体" panose="02010609060101010101" pitchFamily="2" charset="-122"/>
              </a:rPr>
              <a:t>①</a:t>
            </a:r>
            <a:r>
              <a:rPr sz="3600" b="1" dirty="0">
                <a:solidFill>
                  <a:srgbClr val="FF0000"/>
                </a:solidFill>
                <a:latin typeface="黑体" panose="02010609060101010101" pitchFamily="2" charset="-122"/>
                <a:ea typeface="黑体" panose="02010609060101010101" pitchFamily="2" charset="-122"/>
              </a:rPr>
              <a:t>这是什么人的房子呢？</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②</a:t>
            </a:r>
            <a:r>
              <a:rPr sz="3600" b="1" dirty="0">
                <a:solidFill>
                  <a:srgbClr val="FF0000"/>
                </a:solidFill>
                <a:latin typeface="黑体" panose="02010609060101010101" pitchFamily="2" charset="-122"/>
                <a:ea typeface="黑体" panose="02010609060101010101" pitchFamily="2" charset="-122"/>
              </a:rPr>
              <a:t>到底谁是房子的主人呢？</a:t>
            </a:r>
            <a:r>
              <a:rPr lang="zh-CN" sz="3600" b="1" dirty="0">
                <a:solidFill>
                  <a:srgbClr val="FF0000"/>
                </a:solidFill>
                <a:latin typeface="黑体" panose="02010609060101010101" pitchFamily="2" charset="-122"/>
                <a:ea typeface="黑体" panose="02010609060101010101" pitchFamily="2" charset="-122"/>
              </a:rPr>
              <a:t>③</a:t>
            </a:r>
            <a:r>
              <a:rPr sz="3600" b="1" dirty="0">
                <a:solidFill>
                  <a:srgbClr val="FF0000"/>
                </a:solidFill>
                <a:latin typeface="黑体" panose="02010609060101010101" pitchFamily="2" charset="-122"/>
                <a:ea typeface="黑体" panose="02010609060101010101" pitchFamily="2" charset="-122"/>
              </a:rPr>
              <a:t>解放军战士为什么盖房子呢？</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
                                            <p:txEl>
                                              <p:pRg st="1" end="1"/>
                                            </p:txEl>
                                          </p:spTgt>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p:cTn id="17"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2">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67535" y="722630"/>
            <a:ext cx="8861425" cy="56311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俄国诗人普希金说：“有美与生命的地方就有诗。”  作为春天一道亮丽的风景——梨花被许多诗人纳入笔端，如“忽如一夜春风来，千树万树梨花开”“悬知寒食朝陵使，驿路梨花处处开”。那么，在驿路边那盛开的梨花又蕴含着怎样的“美与生命”呢？今天，让我们怀着对美好生活的向往，一起走进《驿路梨花》中那一片美丽的梨树林，去感受那优美的景，高尚的人，动人的情。</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导入新课</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15490" y="958852"/>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第</a:t>
            </a:r>
            <a:r>
              <a:rPr sz="3600" b="1" dirty="0">
                <a:solidFill>
                  <a:srgbClr val="0000FF"/>
                </a:solidFill>
                <a:latin typeface="黑体" panose="02010609060101010101" pitchFamily="2" charset="-122"/>
                <a:ea typeface="黑体" panose="02010609060101010101" pitchFamily="2" charset="-122"/>
              </a:rPr>
              <a:t>24段</a:t>
            </a:r>
            <a:r>
              <a:rPr lang="zh-CN" sz="3600" b="1" dirty="0">
                <a:solidFill>
                  <a:srgbClr val="0000FF"/>
                </a:solidFill>
                <a:latin typeface="黑体" panose="02010609060101010101" pitchFamily="2" charset="-122"/>
                <a:ea typeface="黑体" panose="02010609060101010101" pitchFamily="2" charset="-122"/>
              </a:rPr>
              <a:t>瑶族老人</a:t>
            </a:r>
            <a:r>
              <a:rPr lang="zh-CN" sz="3600" b="1" dirty="0">
                <a:solidFill>
                  <a:srgbClr val="0000FF"/>
                </a:solidFill>
                <a:latin typeface="黑体" panose="02010609060101010101" pitchFamily="2" charset="-122"/>
                <a:ea typeface="黑体" panose="02010609060101010101" pitchFamily="2" charset="-122"/>
              </a:rPr>
              <a:t>的话</a:t>
            </a:r>
            <a:r>
              <a:rPr sz="3600" b="1" dirty="0">
                <a:solidFill>
                  <a:srgbClr val="0000FF"/>
                </a:solidFill>
                <a:latin typeface="黑体" panose="02010609060101010101" pitchFamily="2" charset="-122"/>
                <a:ea typeface="黑体" panose="02010609060101010101" pitchFamily="2" charset="-122"/>
              </a:rPr>
              <a:t>属于什么记叙顺序？在行文上起着什么样的作用？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41245" y="2789555"/>
            <a:ext cx="8329295" cy="273304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插叙。表现出小屋帮助了很多行路的人，意义重大；终于打听出小屋主人名叫梨花，既表现了老人非常感激小屋主人的心情，又在行文上照应前面设置的悬念，似乎已经解开了这个悬念。</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778635" y="560705"/>
            <a:ext cx="889762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小说怎样彻底解开了悬念？这样安排具有什么样的表现意义？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897380" y="1780540"/>
            <a:ext cx="8898255"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是由小姑娘说明原委的语言，彻底解开思念的。这段具有插叙作用的人物语言表明：原来是一队解放军路过这里，林中过夜淋了雨，“为了方便过路人”，次晨砍树割草盖起了小屋；梨花看到很受感动，就经常照料小屋；梨花出嫁以后，她的妹妹继续照料小屋。这就沏底解开了悬念，盖造小屋的解放军，照料小屋的梨花和哈尼小姑娘，都是小屋的主人</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985645" y="1238885"/>
            <a:ext cx="889508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意义：这样几经曲折，最后解开悬念，并由梨花之间引出解放军“是雷锋同志教我们这样做的”之答，既表现出解放军在学习雷锋，又表现出哈尼小姑娘在解放军的影响下也在学习雷锋；更在文中写出“梨树丛中闪出了一群哈尼小姑娘”，梨花之妹在讲述小屋的来历时，又先说明那是“十多年前”发生的事；这就表明了学习雷锋的人甚多，而且经久不衰。 </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756410" y="644525"/>
            <a:ext cx="908685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文中有哪些地方写了梨花？请找出来，加以赏析</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836420" y="1984375"/>
            <a:ext cx="9314815"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三处。</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第一处：</a:t>
            </a:r>
            <a:r>
              <a:rPr lang="zh-CN" sz="3600" b="1" dirty="0">
                <a:solidFill>
                  <a:srgbClr val="FF0000"/>
                </a:solidFill>
                <a:latin typeface="黑体" panose="02010609060101010101" pitchFamily="2" charset="-122"/>
                <a:ea typeface="黑体" panose="02010609060101010101" pitchFamily="2" charset="-122"/>
              </a:rPr>
              <a:t>第</a:t>
            </a:r>
            <a:r>
              <a:rPr lang="en-US" altLang="zh-CN" sz="3600" b="1" dirty="0">
                <a:solidFill>
                  <a:srgbClr val="FF0000"/>
                </a:solidFill>
                <a:latin typeface="黑体" panose="02010609060101010101" pitchFamily="2" charset="-122"/>
                <a:ea typeface="黑体" panose="02010609060101010101" pitchFamily="2" charset="-122"/>
              </a:rPr>
              <a:t>4</a:t>
            </a: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6</a:t>
            </a:r>
            <a:r>
              <a:rPr lang="zh-CN" altLang="en-US" sz="3600" b="1" dirty="0">
                <a:solidFill>
                  <a:srgbClr val="FF0000"/>
                </a:solidFill>
                <a:latin typeface="黑体" panose="02010609060101010101" pitchFamily="2" charset="-122"/>
                <a:ea typeface="黑体" panose="02010609060101010101" pitchFamily="2" charset="-122"/>
              </a:rPr>
              <a:t>两段，</a:t>
            </a:r>
            <a:r>
              <a:rPr sz="3600" b="1" dirty="0">
                <a:solidFill>
                  <a:srgbClr val="FF0000"/>
                </a:solidFill>
                <a:latin typeface="黑体" panose="02010609060101010101" pitchFamily="2" charset="-122"/>
                <a:ea typeface="黑体" panose="02010609060101010101" pitchFamily="2" charset="-122"/>
              </a:rPr>
              <a:t>“白色梨花开满枝头，多么美丽的一片梨树林啊”“一弯新月升起了……轻轻飘落在我们身上”</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实写，这句话写出了梨花盛开的特点，写出了梨树林给人的整体感觉。烘托出我和老余有了希望时的心情；为下文投宿小茅屋做铺垫。</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965960" y="1365250"/>
            <a:ext cx="8396605"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第二处</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第27段</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我梦在香气四溢的梨花林里漫步</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虚写，从嗅觉的角度写出了梨花林之美，用自然美，衬托人物美；为后文是自然界的梨花与人物梨花相映生辉埋下伏笔。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
                                        <p:tgtEl>
                                          <p:spTgt spid="2">
                                            <p:txEl>
                                              <p:pRg st="2" end="2"/>
                                            </p:txEl>
                                          </p:spTgt>
                                        </p:tgtEl>
                                      </p:cBhvr>
                                    </p:animEffect>
                                    <p:anim calcmode="lin" valueType="num">
                                      <p:cBhvr>
                                        <p:cTn id="8"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756410" y="1297305"/>
            <a:ext cx="8855710"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第三处：第37段，“我望着这群充满朝气……不由得想起了一句诗：‘驿路梨花处处开。</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结尾处在写梨花，为实写。内容上：实写梨花，点题点人物，借花喻人，比喻助人为乐的美好心灵，比喻雷锋精神  结构上：照应题目，深化中心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
                                        <p:tgtEl>
                                          <p:spTgt spid="2">
                                            <p:txEl>
                                              <p:pRg st="2" end="2"/>
                                            </p:txEl>
                                          </p:spTgt>
                                        </p:tgtEl>
                                      </p:cBhvr>
                                    </p:animEffect>
                                    <p:anim calcmode="lin" valueType="num">
                                      <p:cBhvr>
                                        <p:cTn id="8"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26615" y="72231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本篇标题具有什么特点和作用？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26615" y="1511618"/>
            <a:ext cx="8880475"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本篇标题为“驿路梨花”：一语双关，既写小屋外边的自然界的梨花，更写小屋主人梨花姑娘；譬喻恰切，以洁白美丽的梨花喻写出梨花姑娘的鲜明形象、纯美心灵；具有深刻的象征意义，</a:t>
            </a:r>
            <a:r>
              <a:rPr lang="zh-CN" sz="3600" b="1" dirty="0">
                <a:solidFill>
                  <a:srgbClr val="FF0000"/>
                </a:solidFill>
                <a:latin typeface="黑体" panose="02010609060101010101" pitchFamily="2" charset="-122"/>
                <a:ea typeface="黑体" panose="02010609060101010101" pitchFamily="2" charset="-122"/>
              </a:rPr>
              <a:t>以</a:t>
            </a:r>
            <a:r>
              <a:rPr sz="3600" b="1" dirty="0">
                <a:solidFill>
                  <a:srgbClr val="FF0000"/>
                </a:solidFill>
                <a:latin typeface="黑体" panose="02010609060101010101" pitchFamily="2" charset="-122"/>
                <a:ea typeface="黑体" panose="02010609060101010101" pitchFamily="2" charset="-122"/>
              </a:rPr>
              <a:t>洁白如雪，不虚浮、不艳丽的梨花的具体形象，象征雷锋精神，把本来抽象的社会主义风尚特征鲜明地揭示出来。为文章增添了文化的韵味。</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4" name="图片 3"/>
          <p:cNvPicPr/>
          <p:nvPr/>
        </p:nvPicPr>
        <p:blipFill>
          <a:blip r:embed="rId1"/>
          <a:stretch>
            <a:fillRect/>
          </a:stretch>
        </p:blipFill>
        <p:spPr>
          <a:xfrm>
            <a:off x="3286125" y="6857682"/>
            <a:ext cx="19050" cy="19050"/>
          </a:xfrm>
          <a:prstGeom prst="rect">
            <a:avLst/>
          </a:prstGeom>
          <a:noFill/>
          <a:ln w="9525">
            <a:noFill/>
          </a:ln>
        </p:spPr>
      </p:pic>
      <p:pic>
        <p:nvPicPr>
          <p:cNvPr id="5" name="图片 4"/>
          <p:cNvPicPr/>
          <p:nvPr/>
        </p:nvPicPr>
        <p:blipFill>
          <a:blip r:embed="rId2"/>
          <a:stretch>
            <a:fillRect/>
          </a:stretch>
        </p:blipFill>
        <p:spPr>
          <a:xfrm>
            <a:off x="3286125" y="7183437"/>
            <a:ext cx="19050" cy="28575"/>
          </a:xfrm>
          <a:prstGeom prst="rect">
            <a:avLst/>
          </a:prstGeom>
          <a:noFill/>
          <a:ln w="9525">
            <a:noFill/>
          </a:ln>
        </p:spPr>
      </p:pic>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
        <p:nvSpPr>
          <p:cNvPr id="2" name="TextBox 8"/>
          <p:cNvSpPr txBox="1"/>
          <p:nvPr/>
        </p:nvSpPr>
        <p:spPr>
          <a:xfrm>
            <a:off x="5345430" y="1277620"/>
            <a:ext cx="2908935" cy="645160"/>
          </a:xfrm>
          <a:prstGeom prst="rect">
            <a:avLst/>
          </a:prstGeom>
          <a:noFill/>
          <a:ln w="9525">
            <a:noFill/>
          </a:ln>
        </p:spPr>
        <p:txBody>
          <a:bodyPr wrap="square" anchor="ctr">
            <a:spAutoFit/>
          </a:bodyPr>
          <a:p>
            <a:pPr indent="0" fontAlgn="auto" latinLnBrk="1">
              <a:lnSpc>
                <a:spcPct val="1000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主 旨</a:t>
            </a:r>
            <a:endParaRPr lang="zh-CN" sz="3600" b="1" dirty="0">
              <a:solidFill>
                <a:srgbClr val="0000FF"/>
              </a:solidFill>
              <a:latin typeface="黑体" panose="02010609060101010101" pitchFamily="2" charset="-122"/>
              <a:ea typeface="黑体" panose="02010609060101010101" pitchFamily="2" charset="-122"/>
            </a:endParaRPr>
          </a:p>
        </p:txBody>
      </p:sp>
      <p:sp>
        <p:nvSpPr>
          <p:cNvPr id="3" name="TextBox 8"/>
          <p:cNvSpPr txBox="1"/>
          <p:nvPr/>
        </p:nvSpPr>
        <p:spPr>
          <a:xfrm>
            <a:off x="2072005" y="2261870"/>
            <a:ext cx="8884920"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文章以梨花为线索，以物喻人的形式，在寻找小茅屋主人的曲折情节中，再现了西南边疆少数民族热情好客，乐于助人的纯朴民风，讴歌了以梨花为代表的青年一代的优秀品质</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也表现了雷锋精神的传承与发扬。 </a:t>
            </a:r>
            <a:endParaRPr sz="3600" b="1" dirty="0">
              <a:solidFill>
                <a:srgbClr val="FF0000"/>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53895" y="506730"/>
            <a:ext cx="8932545" cy="1116965"/>
          </a:xfrm>
          <a:prstGeom prst="rect">
            <a:avLst/>
          </a:prstGeom>
          <a:noFill/>
          <a:ln w="9525">
            <a:noFill/>
          </a:ln>
        </p:spPr>
        <p:txBody>
          <a:bodyPr wrap="square" anchor="ctr">
            <a:spAutoFit/>
          </a:bodyPr>
          <a:p>
            <a:pPr marL="571500" indent="-571500" fontAlgn="auto" latinLnBrk="1">
              <a:lnSpc>
                <a:spcPts val="40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本篇叙述故事、结构篇章具有什么样的特点和表现力量？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491615" y="1553845"/>
            <a:ext cx="9814560" cy="537464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本篇不是按事件发生的顺序从解放军盖起、梨花照料小屋写起，顺叙出十多年的时间跨度，而是集中在现在的一个夜晚和早晨，在顺叙“我们”宿在小屋的得解饥疲和所见所闻当中，运用两段插叙文字表明过去的盖起和照料小屋。通篇扣住小屋主人是什么人这个故事核心，先设悬念，穿插两个误会，三次深化悬念，最后才彻底解开悬念。从而构成了波澜起伏的故事情节，回环递进的结构形式，突出了赞美青年一代学习雷锋、心灵纯美的主题</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73605" y="72231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本文的立意妙在何处？</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917065" y="1590675"/>
            <a:ext cx="935609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雷锋精神是无数作品反映的陈旧的话题，要想写好，必须出“新”。本文突出之处就在于没有把目光停留在这些闪闪发光的相对独立的事件上，而是抓住了事例间十几年没有中断的本质上。雷锋精神激励了解放军，解放军的行为又感染了梨花姑娘，梨花姑娘的行为又应县风格了后来一系列的人。尤其是结尾“驿路梨花处处开”的“处处”远远超过了字面的含义。</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75155" y="1080770"/>
            <a:ext cx="9133205" cy="5036185"/>
          </a:xfrm>
          <a:prstGeom prst="rect">
            <a:avLst/>
          </a:prstGeom>
          <a:noFill/>
          <a:ln w="9525">
            <a:noFill/>
          </a:ln>
        </p:spPr>
        <p:txBody>
          <a:bodyPr wrap="square" anchor="ctr">
            <a:spAutoFit/>
          </a:bodyPr>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1</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了解本文作者彭荆风及文章的写作背景。</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2</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理清文章思路，体会构思巧妙，设置悬</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念、误会使故事情节一波三折的写法。</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3</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体会本文构思精巧，以花喻人的象征手法，学习运用插叙表明原委和间接描写事物的写作方法。</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4</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学习心怀善良、感恩与助人为乐的雷锋精神。</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学习目标</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677035" y="607060"/>
            <a:ext cx="8838565" cy="291274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“一弯新月升起了，我们借助淡淡的月光，在忽明忽暗的梨树林里走着。山间的夜风吹得人脸上凉凉的，梨花的白色花瓣轻轻飘落在我们身上。”运用了什么描写方法？有什么作用？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35505" y="3717290"/>
            <a:ext cx="888492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运用了环境描写。写出了梨树林优美、柔和、舒适和清幽的环境特点，把读者引入充满诗情画意的优美意境中，烘托出“我”和老余有了希望，得到安慰时的心情，也为下文投宿小茅屋做铺垫。</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24075" y="937260"/>
            <a:ext cx="8479790"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我和老余同时抓住老人的手，抢着说感谢的话。</a:t>
            </a:r>
            <a:r>
              <a:rPr lang="en-US" sz="3600" b="1" dirty="0">
                <a:solidFill>
                  <a:srgbClr val="0000FF"/>
                </a:solidFill>
                <a:latin typeface="黑体" panose="02010609060101010101" pitchFamily="2" charset="-122"/>
                <a:ea typeface="黑体" panose="02010609060101010101" pitchFamily="2" charset="-122"/>
              </a:rPr>
              <a:t>”“同时”“抢着”</a:t>
            </a:r>
            <a:r>
              <a:rPr lang="zh-CN" altLang="en-US" sz="3600" b="1" dirty="0">
                <a:solidFill>
                  <a:srgbClr val="0000FF"/>
                </a:solidFill>
                <a:latin typeface="黑体" panose="02010609060101010101" pitchFamily="2" charset="-122"/>
                <a:ea typeface="黑体" panose="02010609060101010101" pitchFamily="2" charset="-122"/>
              </a:rPr>
              <a:t>有什么表达效果？</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530475" y="2974023"/>
            <a:ext cx="829818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“我和老余”误以为瑶族老人是小茅屋的主人，所以“同时抓住老人的手”，“抢着”说话，表达了“我们”对“主人”的感激之情。</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4370" y="639763"/>
            <a:ext cx="84797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“走在前边的约莫十四五岁，红润的脸上有两道弯弯的修长的眉毛和一对晶莹的大眼睛</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a:t>
            </a:r>
            <a:r>
              <a:rPr lang="zh-CN" sz="3600" b="1" dirty="0">
                <a:solidFill>
                  <a:srgbClr val="0000FF"/>
                </a:solidFill>
                <a:latin typeface="黑体" panose="02010609060101010101" pitchFamily="2" charset="-122"/>
                <a:ea typeface="黑体" panose="02010609060101010101" pitchFamily="2" charset="-122"/>
              </a:rPr>
              <a:t>这句话</a:t>
            </a:r>
            <a:r>
              <a:rPr sz="3600" b="1" dirty="0">
                <a:solidFill>
                  <a:srgbClr val="0000FF"/>
                </a:solidFill>
                <a:latin typeface="黑体" panose="02010609060101010101" pitchFamily="2" charset="-122"/>
                <a:ea typeface="黑体" panose="02010609060101010101" pitchFamily="2" charset="-122"/>
              </a:rPr>
              <a:t>属于什么描写？有什么作用？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45690" y="3240723"/>
            <a:ext cx="829818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肖像描写。</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写出了哈尼小姑娘的天真、活泼和美丽。</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03755" y="628650"/>
            <a:ext cx="85559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我望着这群充满朝气的哈尼小姑娘和那洁白的梨花，不由得想起了一句诗：“驿路梨花处处开。”“充满朝气”</a:t>
            </a:r>
            <a:r>
              <a:rPr lang="zh-CN" sz="3600" b="1" dirty="0">
                <a:solidFill>
                  <a:srgbClr val="0000FF"/>
                </a:solidFill>
                <a:latin typeface="黑体" panose="02010609060101010101" pitchFamily="2" charset="-122"/>
                <a:ea typeface="黑体" panose="02010609060101010101" pitchFamily="2" charset="-122"/>
              </a:rPr>
              <a:t>和</a:t>
            </a:r>
            <a:r>
              <a:rPr sz="3600" b="1" dirty="0">
                <a:solidFill>
                  <a:srgbClr val="0000FF"/>
                </a:solidFill>
                <a:latin typeface="黑体" panose="02010609060101010101" pitchFamily="2" charset="-122"/>
                <a:ea typeface="黑体" panose="02010609060101010101" pitchFamily="2" charset="-122"/>
              </a:rPr>
              <a:t>“不由得”</a:t>
            </a:r>
            <a:r>
              <a:rPr lang="zh-CN" sz="3600" b="1" dirty="0">
                <a:solidFill>
                  <a:srgbClr val="0000FF"/>
                </a:solidFill>
                <a:latin typeface="黑体" panose="02010609060101010101" pitchFamily="2" charset="-122"/>
                <a:ea typeface="黑体" panose="02010609060101010101" pitchFamily="2" charset="-122"/>
              </a:rPr>
              <a:t>有什么表达效果？</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30780" y="3156586"/>
            <a:ext cx="829818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“充满朝气”写出了哈尼小姑娘的活力</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“不由得”写出了作者被这种情景所感动，不由自主产生了强烈的赞美之情。</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545590" y="567055"/>
            <a:ext cx="981392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alt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波澜起伏的情节，回环递进的结构。</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本文不是按事件发生的顺序，即从解放军盖起小茅屋、梨花照料小茅屋写起，而是集中在现在的一个夜晚和早晨，在顺叙“我们”宿在小茅屋的得解饥疲和所见所闻当中，运用两段插叙文字表明过去是如何盖起和照料小茅屋的。通篇扣住“小茅屋主人是什么人”这个故事的核心，先设悬念，穿插两个误会，三次深化悬念，最后才彻底解开悬念。从而构成了波澜起伏的故事情节，回环递进的结构形式，突出了赞美青年一代学习雷锋、心灵纯美的主题。</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写作特色</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425575" y="672465"/>
            <a:ext cx="1027366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2</a:t>
            </a:r>
            <a:r>
              <a:rPr lang="zh-CN" alt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直接、间接描写结合，突出人物形象。</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课文先后写了“我”、老余、瑶族老人、梨花姑娘、梨花姑娘的妹妹、解放军，其中直接描写的人物有“我”、老余、瑶族老人、梨花妹妹。而间接描写的人物是梨花姑娘和解放军。其中梨花姑娘是小说的中心人物之一，她虽然一直未出场，但作者通过对小茅屋的陈设，门上、墙上的字，瑶族老人、梨花妹妹等人物的介绍，已把她写得光彩照人，从而讴歌了雷锋精神就像洁白的梨花处处开放，很好地表现了梨花姑娘学习雷锋、全心全意为人民服务的精神。</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写作特色</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
                                        <p:tgtEl>
                                          <p:spTgt spid="2">
                                            <p:txEl>
                                              <p:pRg st="1" end="1"/>
                                            </p:txEl>
                                          </p:spTgt>
                                        </p:tgtEl>
                                      </p:cBhvr>
                                    </p:animEffect>
                                    <p:anim calcmode="lin" valueType="num">
                                      <p:cBhvr>
                                        <p:cTn id="8"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475740" y="516890"/>
            <a:ext cx="9794875" cy="6400800"/>
          </a:xfrm>
          <a:prstGeom prst="rect">
            <a:avLst/>
          </a:prstGeom>
          <a:noFill/>
          <a:ln w="9525">
            <a:noFill/>
          </a:ln>
        </p:spPr>
        <p:txBody>
          <a:bodyPr wrap="square" anchor="ctr">
            <a:spAutoFit/>
          </a:bodyPr>
          <a:p>
            <a:pPr fontAlgn="auto" latinLnBrk="1">
              <a:lnSpc>
                <a:spcPts val="41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作者在谈此文的写作时，曾满含深情地说：“云南边疆民风淳朴，尽管当地的人们没有把学雷锋的口号挂在嘴上，但他们却一向有助人为乐的好习俗，好客、热情、关心他人，我经常想起那里许许多多朴实的人和事，想起当年曾住过的深山老林里只为方便他人的小茅屋，想起默默为茅屋打柴、背水的哈尼族人，想起为了后来的旅客，临行前都要为小茅屋做点事的人。”尽管这篇文章是虚构的，但字里行间无不闪烁着浓浓的生活气息，这就是文学作品源于生活而又高于生活的道理。</a:t>
            </a:r>
            <a:r>
              <a:rPr lang="zh-CN" sz="3600" b="1" dirty="0">
                <a:solidFill>
                  <a:srgbClr val="0000FF"/>
                </a:solidFill>
                <a:latin typeface="黑体" panose="02010609060101010101" pitchFamily="2" charset="-122"/>
                <a:ea typeface="黑体" panose="02010609060101010101" pitchFamily="2" charset="-122"/>
              </a:rPr>
              <a:t>希望</a:t>
            </a:r>
            <a:r>
              <a:rPr sz="3600" b="1" dirty="0">
                <a:solidFill>
                  <a:srgbClr val="0000FF"/>
                </a:solidFill>
                <a:latin typeface="黑体" panose="02010609060101010101" pitchFamily="2" charset="-122"/>
                <a:ea typeface="黑体" panose="02010609060101010101" pitchFamily="2" charset="-122"/>
              </a:rPr>
              <a:t>，同学们也要学会观察生活、提炼生活。</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课堂小结</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2700020" y="1836420"/>
            <a:ext cx="8222615" cy="4246245"/>
          </a:xfrm>
          <a:prstGeom prst="rect">
            <a:avLst/>
          </a:prstGeom>
          <a:noFill/>
          <a:ln w="9525">
            <a:noFill/>
          </a:ln>
        </p:spPr>
        <p:txBody>
          <a:bodyPr wrap="square" anchor="ctr">
            <a:spAutoFit/>
          </a:bodyPr>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一、修茸小茅屋，为群众着想。</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二、专送粮食米，关照后来人。</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三、照顾小茅屋，接过姐姐旗。</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四、盖起小茅屋，学习做雷锋。</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五、照料小茅屋，方便过路人。</a:t>
            </a:r>
            <a:endParaRPr sz="3600" b="1" dirty="0">
              <a:solidFill>
                <a:srgbClr val="0000FF"/>
              </a:solidFill>
              <a:latin typeface="黑体" panose="02010609060101010101" pitchFamily="2" charset="-122"/>
              <a:ea typeface="黑体" panose="02010609060101010101" pitchFamily="2" charset="-122"/>
            </a:endParaRPr>
          </a:p>
        </p:txBody>
      </p:sp>
      <p:sp>
        <p:nvSpPr>
          <p:cNvPr id="2" name="文本框 1"/>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板书设计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
        <p:nvSpPr>
          <p:cNvPr id="4" name="TextBox 8"/>
          <p:cNvSpPr txBox="1"/>
          <p:nvPr/>
        </p:nvSpPr>
        <p:spPr>
          <a:xfrm>
            <a:off x="4665345" y="722630"/>
            <a:ext cx="4648200" cy="922020"/>
          </a:xfrm>
          <a:prstGeom prst="rect">
            <a:avLst/>
          </a:prstGeom>
          <a:noFill/>
          <a:ln w="9525">
            <a:noFill/>
          </a:ln>
        </p:spPr>
        <p:txBody>
          <a:bodyPr wrap="square" anchor="ctr">
            <a:spAutoFit/>
          </a:bodyPr>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驿路梨花</a:t>
            </a:r>
            <a:endParaRPr sz="3600" b="1" dirty="0">
              <a:solidFill>
                <a:srgbClr val="0000FF"/>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796415" y="1339215"/>
            <a:ext cx="9092565" cy="3784600"/>
          </a:xfrm>
          <a:prstGeom prst="rect">
            <a:avLst/>
          </a:prstGeom>
          <a:noFill/>
          <a:ln w="9525">
            <a:noFill/>
          </a:ln>
        </p:spPr>
        <p:txBody>
          <a:bodyPr wrap="square" anchor="ctr">
            <a:spAutoFit/>
          </a:bodyPr>
          <a:p>
            <a:pPr indent="0" fontAlgn="auto" latinLnBrk="1">
              <a:lnSpc>
                <a:spcPts val="48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、填空。</a:t>
            </a:r>
            <a:endParaRPr lang="zh-CN" altLang="en-US"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zh-CN" alt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​《驿路梨花》作者</a:t>
            </a:r>
            <a:r>
              <a:rPr lang="zh-CN" sz="3600" b="1" dirty="0">
                <a:solidFill>
                  <a:srgbClr val="0000FF"/>
                </a:solidFill>
                <a:latin typeface="黑体" panose="02010609060101010101" pitchFamily="2" charset="-122"/>
                <a:ea typeface="黑体" panose="02010609060101010101" pitchFamily="2" charset="-122"/>
              </a:rPr>
              <a:t>是</a:t>
            </a:r>
            <a:r>
              <a:rPr sz="3600" b="1" dirty="0">
                <a:solidFill>
                  <a:srgbClr val="0000FF"/>
                </a:solidFill>
                <a:latin typeface="黑体" panose="02010609060101010101" pitchFamily="2" charset="-122"/>
                <a:ea typeface="黑体" panose="02010609060101010101" pitchFamily="2" charset="-122"/>
              </a:rPr>
              <a:t>_________。他在本文的结尾引用了_____代著名诗人______的诗句：“</a:t>
            </a:r>
            <a:r>
              <a:rPr sz="3600" b="1" dirty="0">
                <a:solidFill>
                  <a:srgbClr val="0000FF"/>
                </a:solidFill>
                <a:latin typeface="黑体" panose="02010609060101010101" pitchFamily="2" charset="-122"/>
                <a:ea typeface="黑体" panose="02010609060101010101" pitchFamily="2" charset="-122"/>
                <a:sym typeface="+mn-ea"/>
              </a:rPr>
              <a:t>________________</a:t>
            </a:r>
            <a:r>
              <a:rPr sz="3600" b="1" dirty="0">
                <a:solidFill>
                  <a:srgbClr val="0000FF"/>
                </a:solidFill>
                <a:latin typeface="黑体" panose="02010609060101010101" pitchFamily="2" charset="-122"/>
                <a:ea typeface="黑体" panose="02010609060101010101" pitchFamily="2" charset="-122"/>
              </a:rPr>
              <a:t>”，这句话在结构上起______</a:t>
            </a:r>
            <a:r>
              <a:rPr sz="3600" b="1" dirty="0">
                <a:solidFill>
                  <a:srgbClr val="0000FF"/>
                </a:solidFill>
                <a:latin typeface="黑体" panose="02010609060101010101" pitchFamily="2" charset="-122"/>
                <a:ea typeface="黑体" panose="02010609060101010101" pitchFamily="2" charset="-122"/>
                <a:sym typeface="+mn-ea"/>
              </a:rPr>
              <a:t>__</a:t>
            </a:r>
            <a:r>
              <a:rPr sz="3600" b="1" dirty="0">
                <a:solidFill>
                  <a:srgbClr val="0000FF"/>
                </a:solidFill>
                <a:latin typeface="黑体" panose="02010609060101010101" pitchFamily="2" charset="-122"/>
                <a:ea typeface="黑体" panose="02010609060101010101" pitchFamily="2" charset="-122"/>
              </a:rPr>
              <a:t>_</a:t>
            </a:r>
            <a:r>
              <a:rPr sz="3600" b="1" dirty="0">
                <a:solidFill>
                  <a:srgbClr val="0000FF"/>
                </a:solidFill>
                <a:latin typeface="黑体" panose="02010609060101010101" pitchFamily="2" charset="-122"/>
                <a:ea typeface="黑体" panose="02010609060101010101" pitchFamily="2" charset="-122"/>
                <a:sym typeface="+mn-ea"/>
              </a:rPr>
              <a:t>_</a:t>
            </a:r>
            <a:r>
              <a:rPr lang="zh-CN"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_____</a:t>
            </a:r>
            <a:r>
              <a:rPr sz="3600" b="1" dirty="0">
                <a:solidFill>
                  <a:srgbClr val="0000FF"/>
                </a:solidFill>
                <a:latin typeface="黑体" panose="02010609060101010101" pitchFamily="2" charset="-122"/>
                <a:ea typeface="黑体" panose="02010609060101010101" pitchFamily="2" charset="-122"/>
                <a:sym typeface="+mn-ea"/>
              </a:rPr>
              <a:t>_</a:t>
            </a:r>
            <a:r>
              <a:rPr sz="3600" b="1" dirty="0">
                <a:solidFill>
                  <a:srgbClr val="0000FF"/>
                </a:solidFill>
                <a:latin typeface="黑体" panose="02010609060101010101" pitchFamily="2" charset="-122"/>
                <a:ea typeface="黑体" panose="02010609060101010101" pitchFamily="2" charset="-122"/>
              </a:rPr>
              <a:t>___</a:t>
            </a:r>
            <a:r>
              <a:rPr lang="zh-CN" sz="3600" b="1" dirty="0">
                <a:solidFill>
                  <a:srgbClr val="0000FF"/>
                </a:solidFill>
                <a:latin typeface="黑体" panose="02010609060101010101" pitchFamily="2" charset="-122"/>
                <a:ea typeface="黑体" panose="02010609060101010101" pitchFamily="2" charset="-122"/>
              </a:rPr>
              <a:t>的</a:t>
            </a:r>
            <a:r>
              <a:rPr sz="3600" b="1" dirty="0">
                <a:solidFill>
                  <a:srgbClr val="0000FF"/>
                </a:solidFill>
                <a:latin typeface="黑体" panose="02010609060101010101" pitchFamily="2" charset="-122"/>
                <a:ea typeface="黑体" panose="02010609060101010101" pitchFamily="2" charset="-122"/>
              </a:rPr>
              <a:t>作用，在内容上起_______</a:t>
            </a:r>
            <a:r>
              <a:rPr sz="3600" b="1" dirty="0">
                <a:solidFill>
                  <a:srgbClr val="0000FF"/>
                </a:solidFill>
                <a:latin typeface="黑体" panose="02010609060101010101" pitchFamily="2" charset="-122"/>
                <a:ea typeface="黑体" panose="02010609060101010101" pitchFamily="2" charset="-122"/>
                <a:sym typeface="+mn-ea"/>
              </a:rPr>
              <a:t>__</a:t>
            </a:r>
            <a:r>
              <a:rPr lang="zh-CN" sz="3600" b="1" dirty="0">
                <a:solidFill>
                  <a:srgbClr val="0000FF"/>
                </a:solidFill>
                <a:latin typeface="黑体" panose="02010609060101010101" pitchFamily="2" charset="-122"/>
                <a:ea typeface="黑体" panose="02010609060101010101" pitchFamily="2" charset="-122"/>
                <a:sym typeface="+mn-ea"/>
              </a:rPr>
              <a:t>的</a:t>
            </a:r>
            <a:r>
              <a:rPr sz="3600" b="1" dirty="0">
                <a:solidFill>
                  <a:srgbClr val="0000FF"/>
                </a:solidFill>
                <a:latin typeface="黑体" panose="02010609060101010101" pitchFamily="2" charset="-122"/>
                <a:ea typeface="黑体" panose="02010609060101010101" pitchFamily="2" charset="-122"/>
              </a:rPr>
              <a:t>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7157085" y="1979930"/>
            <a:ext cx="4292600"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​彭荆风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
        <p:nvSpPr>
          <p:cNvPr id="5" name="TextBox 8"/>
          <p:cNvSpPr txBox="1"/>
          <p:nvPr/>
        </p:nvSpPr>
        <p:spPr>
          <a:xfrm>
            <a:off x="4288790" y="3219450"/>
            <a:ext cx="4292600"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驿路梨花处处开　</a:t>
            </a:r>
            <a:endParaRPr sz="3600" b="1" dirty="0">
              <a:solidFill>
                <a:srgbClr val="FF0000"/>
              </a:solidFill>
              <a:latin typeface="黑体" panose="02010609060101010101" pitchFamily="2" charset="-122"/>
              <a:ea typeface="黑体" panose="02010609060101010101" pitchFamily="2" charset="-122"/>
            </a:endParaRPr>
          </a:p>
        </p:txBody>
      </p:sp>
      <p:sp>
        <p:nvSpPr>
          <p:cNvPr id="6" name="TextBox 8"/>
          <p:cNvSpPr txBox="1"/>
          <p:nvPr/>
        </p:nvSpPr>
        <p:spPr>
          <a:xfrm>
            <a:off x="5831205" y="2599690"/>
            <a:ext cx="2775585"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宋</a:t>
            </a:r>
            <a:endParaRPr sz="3600" b="1" dirty="0">
              <a:solidFill>
                <a:srgbClr val="FF0000"/>
              </a:solidFill>
              <a:latin typeface="黑体" panose="02010609060101010101" pitchFamily="2" charset="-122"/>
              <a:ea typeface="黑体" panose="02010609060101010101" pitchFamily="2" charset="-122"/>
            </a:endParaRPr>
          </a:p>
        </p:txBody>
      </p:sp>
      <p:sp>
        <p:nvSpPr>
          <p:cNvPr id="7" name="TextBox 8"/>
          <p:cNvSpPr txBox="1"/>
          <p:nvPr/>
        </p:nvSpPr>
        <p:spPr>
          <a:xfrm>
            <a:off x="9161780" y="2599690"/>
            <a:ext cx="1797050"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​陆游　</a:t>
            </a:r>
            <a:endParaRPr sz="3600" b="1" dirty="0">
              <a:solidFill>
                <a:srgbClr val="FF0000"/>
              </a:solidFill>
              <a:latin typeface="黑体" panose="02010609060101010101" pitchFamily="2" charset="-122"/>
              <a:ea typeface="黑体" panose="02010609060101010101" pitchFamily="2" charset="-122"/>
            </a:endParaRPr>
          </a:p>
        </p:txBody>
      </p:sp>
      <p:sp>
        <p:nvSpPr>
          <p:cNvPr id="8" name="TextBox 8"/>
          <p:cNvSpPr txBox="1"/>
          <p:nvPr/>
        </p:nvSpPr>
        <p:spPr>
          <a:xfrm>
            <a:off x="3944620" y="3839210"/>
            <a:ext cx="2764790"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总结全文  </a:t>
            </a:r>
            <a:endParaRPr sz="3600" b="1" dirty="0">
              <a:solidFill>
                <a:srgbClr val="FF0000"/>
              </a:solidFill>
              <a:latin typeface="黑体" panose="02010609060101010101" pitchFamily="2" charset="-122"/>
              <a:ea typeface="黑体" panose="02010609060101010101" pitchFamily="2" charset="-122"/>
            </a:endParaRPr>
          </a:p>
        </p:txBody>
      </p:sp>
      <p:sp>
        <p:nvSpPr>
          <p:cNvPr id="9" name="TextBox 8"/>
          <p:cNvSpPr txBox="1"/>
          <p:nvPr/>
        </p:nvSpPr>
        <p:spPr>
          <a:xfrm>
            <a:off x="4288790" y="4458970"/>
            <a:ext cx="5860415"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深化中心</a:t>
            </a:r>
            <a:endParaRPr lang="zh-CN" sz="3600" b="1" dirty="0">
              <a:solidFill>
                <a:srgbClr val="FF0000"/>
              </a:solidFill>
              <a:latin typeface="黑体" panose="02010609060101010101" pitchFamily="2" charset="-122"/>
              <a:ea typeface="黑体" panose="02010609060101010101" pitchFamily="2" charset="-122"/>
            </a:endParaRPr>
          </a:p>
        </p:txBody>
      </p:sp>
      <p:sp>
        <p:nvSpPr>
          <p:cNvPr id="4" name="TextBox 8"/>
          <p:cNvSpPr txBox="1"/>
          <p:nvPr/>
        </p:nvSpPr>
        <p:spPr>
          <a:xfrm>
            <a:off x="6511290" y="3839210"/>
            <a:ext cx="3384550"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呼应题目　</a:t>
            </a:r>
            <a:endParaRPr sz="3600" b="1" dirty="0">
              <a:solidFill>
                <a:srgbClr val="FF0000"/>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
                                        <p:tgtEl>
                                          <p:spTgt spid="6">
                                            <p:txEl>
                                              <p:pRg st="0" end="0"/>
                                            </p:txEl>
                                          </p:spTgt>
                                        </p:tgtEl>
                                      </p:cBhvr>
                                    </p:animEffect>
                                    <p:anim calcmode="lin" valueType="num">
                                      <p:cBhvr>
                                        <p:cTn id="17"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6">
                                            <p:txEl>
                                              <p:pRg st="0" end="0"/>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6">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6">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100"/>
                                        <p:tgtEl>
                                          <p:spTgt spid="7">
                                            <p:txEl>
                                              <p:pRg st="0" end="0"/>
                                            </p:txEl>
                                          </p:spTgt>
                                        </p:tgtEl>
                                      </p:cBhvr>
                                    </p:animEffect>
                                    <p:anim calcmode="lin" valueType="num">
                                      <p:cBhvr>
                                        <p:cTn id="26"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7">
                                            <p:txEl>
                                              <p:pRg st="0" end="0"/>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7">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7">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fade">
                                      <p:cBhvr>
                                        <p:cTn id="34" dur="100"/>
                                        <p:tgtEl>
                                          <p:spTgt spid="5">
                                            <p:txEl>
                                              <p:pRg st="0" end="0"/>
                                            </p:txEl>
                                          </p:spTgt>
                                        </p:tgtEl>
                                      </p:cBhvr>
                                    </p:animEffect>
                                    <p:anim calcmode="lin" valueType="num">
                                      <p:cBhvr>
                                        <p:cTn id="35"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
                                            <p:txEl>
                                              <p:pRg st="0" end="0"/>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5">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5">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3" presetClass="entr" presetSubtype="0" fill="hold"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Effect transition="in" filter="fade">
                                      <p:cBhvr>
                                        <p:cTn id="43" dur="100"/>
                                        <p:tgtEl>
                                          <p:spTgt spid="8">
                                            <p:txEl>
                                              <p:pRg st="0" end="0"/>
                                            </p:txEl>
                                          </p:spTgt>
                                        </p:tgtEl>
                                      </p:cBhvr>
                                    </p:animEffect>
                                    <p:anim calcmode="lin" valueType="num">
                                      <p:cBhvr>
                                        <p:cTn id="44"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8">
                                            <p:txEl>
                                              <p:pRg st="0" end="0"/>
                                            </p:txEl>
                                          </p:spTgt>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8">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8">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3" presetClass="entr" presetSubtype="0" fill="hold" nodeType="clickEffect">
                                  <p:stCondLst>
                                    <p:cond delay="0"/>
                                  </p:stCondLst>
                                  <p:childTnLst>
                                    <p:set>
                                      <p:cBhvr>
                                        <p:cTn id="51" dur="1" fill="hold">
                                          <p:stCondLst>
                                            <p:cond delay="0"/>
                                          </p:stCondLst>
                                        </p:cTn>
                                        <p:tgtEl>
                                          <p:spTgt spid="4">
                                            <p:txEl>
                                              <p:pRg st="0" end="0"/>
                                            </p:txEl>
                                          </p:spTgt>
                                        </p:tgtEl>
                                        <p:attrNameLst>
                                          <p:attrName>style.visibility</p:attrName>
                                        </p:attrNameLst>
                                      </p:cBhvr>
                                      <p:to>
                                        <p:strVal val="visible"/>
                                      </p:to>
                                    </p:set>
                                    <p:animEffect transition="in" filter="fade">
                                      <p:cBhvr>
                                        <p:cTn id="52" dur="100"/>
                                        <p:tgtEl>
                                          <p:spTgt spid="4">
                                            <p:txEl>
                                              <p:pRg st="0" end="0"/>
                                            </p:txEl>
                                          </p:spTgt>
                                        </p:tgtEl>
                                      </p:cBhvr>
                                    </p:animEffect>
                                    <p:anim calcmode="lin" valueType="num">
                                      <p:cBhvr>
                                        <p:cTn id="53"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4" dur="400" fill="hold"/>
                                        <p:tgtEl>
                                          <p:spTgt spid="4">
                                            <p:txEl>
                                              <p:pRg st="0" end="0"/>
                                            </p:txEl>
                                          </p:spTgt>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4">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4">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3" presetClass="entr" presetSubtype="0" fill="hold" nodeType="click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Effect transition="in" filter="fade">
                                      <p:cBhvr>
                                        <p:cTn id="61" dur="100"/>
                                        <p:tgtEl>
                                          <p:spTgt spid="9">
                                            <p:txEl>
                                              <p:pRg st="0" end="0"/>
                                            </p:txEl>
                                          </p:spTgt>
                                        </p:tgtEl>
                                      </p:cBhvr>
                                    </p:animEffect>
                                    <p:anim calcmode="lin" valueType="num">
                                      <p:cBhvr>
                                        <p:cTn id="62" dur="4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9">
                                            <p:txEl>
                                              <p:pRg st="0" end="0"/>
                                            </p:txEl>
                                          </p:spTgt>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626235" y="1167765"/>
            <a:ext cx="9566275" cy="4523105"/>
          </a:xfrm>
          <a:prstGeom prst="rect">
            <a:avLst/>
          </a:prstGeom>
          <a:noFill/>
          <a:ln w="9525">
            <a:noFill/>
          </a:ln>
        </p:spPr>
        <p:txBody>
          <a:bodyPr wrap="square" anchor="ctr">
            <a:spAutoFit/>
          </a:bodyPr>
          <a:p>
            <a:pPr indent="0" fontAlgn="auto" latinLnBrk="1">
              <a:lnSpc>
                <a:spcPct val="1000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“驿路梨花”中的梨花指的是（   ）</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A．漫山遍野盛开的洁白的梨花。</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B．具有美好心灵的哈尼族小姑娘梨花。</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C．为人民服务的雷锋精神的象征。</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D．语意双关，既指漫山遍野盛开的洁白的梨花，又指心灵美好的哈尼族姑娘，更是为人民服务的雷锋精神的象征。</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9074785" y="1167765"/>
            <a:ext cx="1506855" cy="61976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lang="en-US" altLang="zh-CN" sz="3600" b="1" dirty="0">
                <a:solidFill>
                  <a:srgbClr val="FF0000"/>
                </a:solidFill>
                <a:latin typeface="黑体" panose="02010609060101010101" pitchFamily="2" charset="-122"/>
                <a:ea typeface="黑体" panose="02010609060101010101" pitchFamily="2" charset="-122"/>
              </a:rPr>
              <a:t>D</a:t>
            </a:r>
            <a:endParaRPr lang="en-US" alt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3761105" y="118745"/>
            <a:ext cx="8430895" cy="67392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彭荆风（1929—2018）</a:t>
            </a:r>
            <a:r>
              <a:rPr lang="zh-CN" altLang="en-US" sz="3600" b="1" dirty="0">
                <a:solidFill>
                  <a:srgbClr val="0000FF"/>
                </a:solidFill>
                <a:latin typeface="黑体" panose="02010609060101010101" pitchFamily="2" charset="-122"/>
                <a:ea typeface="黑体" panose="02010609060101010101" pitchFamily="2" charset="-122"/>
              </a:rPr>
              <a:t>，</a:t>
            </a:r>
            <a:r>
              <a:rPr lang="en-US" sz="3600" b="1" dirty="0">
                <a:solidFill>
                  <a:srgbClr val="0000FF"/>
                </a:solidFill>
                <a:latin typeface="黑体" panose="02010609060101010101" pitchFamily="2" charset="-122"/>
                <a:ea typeface="黑体" panose="02010609060101010101" pitchFamily="2" charset="-122"/>
              </a:rPr>
              <a:t>江西萍乡人，靠自学成为作家。1949年参军后进入云南边疆，担任过编辑、连队文化教员、专业作家。1956年9月加入中国作协</a:t>
            </a:r>
            <a:r>
              <a:rPr lang="zh-CN" altLang="en-US" sz="3600" b="1" dirty="0">
                <a:solidFill>
                  <a:srgbClr val="0000FF"/>
                </a:solidFill>
                <a:latin typeface="黑体" panose="02010609060101010101" pitchFamily="2" charset="-122"/>
                <a:ea typeface="黑体" panose="02010609060101010101" pitchFamily="2" charset="-122"/>
              </a:rPr>
              <a:t>。</a:t>
            </a:r>
            <a:r>
              <a:rPr lang="en-US" sz="3600" b="1" dirty="0">
                <a:solidFill>
                  <a:srgbClr val="0000FF"/>
                </a:solidFill>
                <a:latin typeface="黑体" panose="02010609060101010101" pitchFamily="2" charset="-122"/>
                <a:ea typeface="黑体" panose="02010609060101010101" pitchFamily="2" charset="-122"/>
              </a:rPr>
              <a:t>1979年后又继续从事创作，担任过昆明军区宣传部副部长、六届全国人大代表。</a:t>
            </a:r>
            <a:r>
              <a:rPr sz="3600" b="1" dirty="0">
                <a:solidFill>
                  <a:srgbClr val="0000FF"/>
                </a:solidFill>
                <a:latin typeface="黑体" panose="02010609060101010101" pitchFamily="2" charset="-122"/>
                <a:ea typeface="黑体" panose="02010609060101010101" pitchFamily="2" charset="-122"/>
              </a:rPr>
              <a:t>著有长篇小说《鹿衔草》《断肠草》《师长在向士兵敬礼》《绿月亮》等</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长篇传记文学《秦基伟将军》</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长篇纪实文学《滇缅铁路祭》《挥戈落日》等</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其长篇报告文学《解放大西南》获第五届鲁迅文学奖。</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作者简介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2" name="图片 1"/>
          <p:cNvPicPr>
            <a:picLocks noChangeAspect="1"/>
          </p:cNvPicPr>
          <p:nvPr/>
        </p:nvPicPr>
        <p:blipFill>
          <a:blip r:embed="rId1"/>
          <a:srcRect l="21909" t="7423" r="29914"/>
          <a:stretch>
            <a:fillRect/>
          </a:stretch>
        </p:blipFill>
        <p:spPr>
          <a:xfrm>
            <a:off x="268605" y="1194435"/>
            <a:ext cx="3333750" cy="4805680"/>
          </a:xfrm>
          <a:prstGeom prst="rect">
            <a:avLst/>
          </a:prstGeom>
        </p:spPr>
      </p:pic>
    </p:spTree>
    <p:custDataLst>
      <p:tags r:id="rId2"/>
    </p:custData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65630" y="1084580"/>
            <a:ext cx="8999220" cy="4605020"/>
          </a:xfrm>
          <a:prstGeom prst="rect">
            <a:avLst/>
          </a:prstGeom>
          <a:noFill/>
          <a:ln w="9525">
            <a:noFill/>
          </a:ln>
        </p:spPr>
        <p:txBody>
          <a:bodyPr wrap="square" anchor="ctr">
            <a:spAutoFit/>
          </a:bodyPr>
          <a:p>
            <a:pPr indent="0" fontAlgn="auto" latinLnBrk="1">
              <a:lnSpc>
                <a:spcPts val="44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3</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把下列句子排列成语序合理、语意连贯的一段话。</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①山间的夜风吹得人脸上凉凉的</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②一弯新月升起了</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③我们借助淡淡的月光</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④梨花的白色花瓣轻轻飘落在我们身上</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⑤在忽明忽暗的梨树林里走着</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正确的顺序是(只填序号)</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____________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7548880" y="4924425"/>
            <a:ext cx="3974465"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②③⑤①④</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73935" y="864870"/>
            <a:ext cx="8479790" cy="1219835"/>
          </a:xfrm>
          <a:prstGeom prst="rect">
            <a:avLst/>
          </a:prstGeom>
          <a:noFill/>
          <a:ln w="9525">
            <a:noFill/>
          </a:ln>
        </p:spPr>
        <p:txBody>
          <a:bodyPr wrap="square" anchor="ctr">
            <a:spAutoFit/>
          </a:bodyPr>
          <a:p>
            <a:pPr indent="0" fontAlgn="auto" latinLnBrk="1">
              <a:lnSpc>
                <a:spcPts val="44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4</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解放军建造房子的这件事是现在发生的吗？</a:t>
            </a:r>
            <a:r>
              <a:rPr lang="zh-CN" sz="3600" b="1" dirty="0">
                <a:solidFill>
                  <a:srgbClr val="0000FF"/>
                </a:solidFill>
                <a:latin typeface="黑体" panose="02010609060101010101" pitchFamily="2" charset="-122"/>
                <a:ea typeface="黑体" panose="02010609060101010101" pitchFamily="2" charset="-122"/>
              </a:rPr>
              <a:t>有</a:t>
            </a:r>
            <a:r>
              <a:rPr sz="3600" b="1" dirty="0">
                <a:solidFill>
                  <a:srgbClr val="0000FF"/>
                </a:solidFill>
                <a:latin typeface="黑体" panose="02010609060101010101" pitchFamily="2" charset="-122"/>
                <a:ea typeface="黑体" panose="02010609060101010101" pitchFamily="2" charset="-122"/>
              </a:rPr>
              <a:t>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96770" y="2782570"/>
            <a:ext cx="840740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不是</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将过去发生的事放到现在来叙述，这样的表现手法叫插叙。</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作用</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解开小茅屋主人是谁的悬念。</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t="5552" r="48" b="9265"/>
          <a:stretch>
            <a:fillRect/>
          </a:stretch>
        </p:blipFill>
        <p:spPr>
          <a:xfrm>
            <a:off x="0" y="-68580"/>
            <a:ext cx="12191365" cy="6950710"/>
          </a:xfrm>
          <a:prstGeom prst="rect">
            <a:avLst/>
          </a:prstGeom>
        </p:spPr>
      </p:pic>
      <p:sp>
        <p:nvSpPr>
          <p:cNvPr id="38915" name="WordArt 3"/>
          <p:cNvSpPr/>
          <p:nvPr/>
        </p:nvSpPr>
        <p:spPr>
          <a:xfrm>
            <a:off x="2508250" y="1683385"/>
            <a:ext cx="6690360" cy="2474595"/>
          </a:xfrm>
          <a:prstGeom prst="rect">
            <a:avLst/>
          </a:prstGeom>
        </p:spPr>
        <p:txBody>
          <a:bodyPr wrap="none" fromWordArt="1">
            <a:prstTxWarp prst="textPlain">
              <a:avLst>
                <a:gd name="adj" fmla="val 50000"/>
              </a:avLst>
            </a:prstTxWarp>
            <a:normAutofit/>
          </a:bodyPr>
          <a:p>
            <a:pPr algn="ctr" fontAlgn="auto"/>
            <a:r>
              <a:rPr lang="zh-CN" altLang="en-US" sz="2700" b="1">
                <a:solidFill>
                  <a:srgbClr val="FF0000"/>
                </a:solidFill>
                <a:effectLst>
                  <a:outerShdw dist="35921" dir="2699999" algn="ctr" rotWithShape="0">
                    <a:srgbClr val="C0C0C0"/>
                  </a:outerShdw>
                </a:effectLst>
                <a:uFillTx/>
                <a:latin typeface="宋体" panose="02010600030101010101" pitchFamily="2" charset="-122"/>
                <a:ea typeface="宋体" panose="02010600030101010101" pitchFamily="2" charset="-122"/>
              </a:rPr>
              <a:t>再 见</a:t>
            </a:r>
            <a:endParaRPr lang="zh-CN" altLang="en-US" sz="2700" b="1">
              <a:solidFill>
                <a:srgbClr val="FF0000"/>
              </a:solidFill>
              <a:effectLst>
                <a:outerShdw dist="35921" dir="2699999" algn="ctr" rotWithShape="0">
                  <a:srgbClr val="C0C0C0"/>
                </a:outerShdw>
              </a:effectLst>
              <a:uFillTx/>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5" nodeType="withEffect">
                                  <p:stCondLst>
                                    <p:cond delay="0"/>
                                  </p:stCondLst>
                                  <p:childTnLst>
                                    <p:set>
                                      <p:cBhvr>
                                        <p:cTn id="6" dur="3000" fill="hold">
                                          <p:stCondLst>
                                            <p:cond delay="0"/>
                                          </p:stCondLst>
                                        </p:cTn>
                                        <p:tgtEl>
                                          <p:spTgt spid="38915"/>
                                        </p:tgtEl>
                                        <p:attrNameLst>
                                          <p:attrName>style.visibility</p:attrName>
                                        </p:attrNameLst>
                                      </p:cBhvr>
                                      <p:to>
                                        <p:strVal val="visible"/>
                                      </p:to>
                                    </p:set>
                                    <p:anim calcmode="lin" valueType="num">
                                      <p:cBhvr>
                                        <p:cTn id="7" dur="3000" fill="hold"/>
                                        <p:tgtEl>
                                          <p:spTgt spid="38915"/>
                                        </p:tgtEl>
                                        <p:attrNameLst>
                                          <p:attrName>ppt_w</p:attrName>
                                        </p:attrNameLst>
                                      </p:cBhvr>
                                      <p:tavLst>
                                        <p:tav tm="0">
                                          <p:val>
                                            <p:fltVal val="0"/>
                                          </p:val>
                                        </p:tav>
                                        <p:tav tm="100000">
                                          <p:val>
                                            <p:strVal val="#ppt_w"/>
                                          </p:val>
                                        </p:tav>
                                      </p:tavLst>
                                    </p:anim>
                                    <p:anim calcmode="lin" valueType="num">
                                      <p:cBhvr>
                                        <p:cTn id="8" dur="3000" fill="hold"/>
                                        <p:tgtEl>
                                          <p:spTgt spid="389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695450" y="672465"/>
            <a:ext cx="936434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《驿路梨花》写于1977年5月。</a:t>
            </a:r>
            <a:r>
              <a:rPr lang="zh-CN" sz="3600" b="1" dirty="0">
                <a:solidFill>
                  <a:srgbClr val="0000FF"/>
                </a:solidFill>
                <a:uFillTx/>
                <a:latin typeface="黑体" panose="02010609060101010101" pitchFamily="2" charset="-122"/>
                <a:ea typeface="黑体" panose="02010609060101010101" pitchFamily="2" charset="-122"/>
              </a:rPr>
              <a:t>作者说，</a:t>
            </a:r>
            <a:r>
              <a:rPr sz="3600" b="1" dirty="0">
                <a:solidFill>
                  <a:srgbClr val="0000FF"/>
                </a:solidFill>
                <a:uFillTx/>
                <a:latin typeface="黑体" panose="02010609060101010101" pitchFamily="2" charset="-122"/>
                <a:ea typeface="黑体" panose="02010609060101010101" pitchFamily="2" charset="-122"/>
              </a:rPr>
              <a:t>当时，我经历了“文革”7年牢狱之灾后，出狱已近两年。那是5月间的一个下午，我午睡刚醒，慵倦地躺在床上读《宋诗选》，当读到陆游“悬知寒食朝陵使，驿路梨花处处开”的诗句时，那美丽的意境使我联想起了过去在滇西南边地大山深处见过的大片梨花林，以及与梨花有关的许多特异人事，那都是我长久难以忘怀的美好生活。这时候，一种想用文笔描述那和谐过去的创作愿望也油然而生，我忙披衣起床抓过纸笔来写作。</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背景链接</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665605" y="1198245"/>
            <a:ext cx="10526395" cy="4246245"/>
          </a:xfrm>
          <a:prstGeom prst="rect">
            <a:avLst/>
          </a:prstGeom>
          <a:noFill/>
          <a:ln w="9525">
            <a:noFill/>
          </a:ln>
        </p:spPr>
        <p:txBody>
          <a:bodyPr wrap="square" anchor="ctr">
            <a:spAutoFit/>
          </a:bodyPr>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撵（niǎn）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驿</a:t>
            </a:r>
            <a:r>
              <a:rPr sz="3600" b="1" dirty="0">
                <a:solidFill>
                  <a:srgbClr val="0000FF"/>
                </a:solidFill>
                <a:latin typeface="黑体" panose="02010609060101010101" pitchFamily="2" charset="-122"/>
                <a:ea typeface="黑体" panose="02010609060101010101" pitchFamily="2" charset="-122"/>
              </a:rPr>
              <a:t>路( yì)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陡峭</a:t>
            </a:r>
            <a:r>
              <a:rPr sz="3600" b="1" dirty="0">
                <a:solidFill>
                  <a:srgbClr val="0000FF"/>
                </a:solidFill>
                <a:latin typeface="黑体" panose="02010609060101010101" pitchFamily="2" charset="-122"/>
                <a:ea typeface="黑体" panose="02010609060101010101" pitchFamily="2" charset="-122"/>
              </a:rPr>
              <a:t>（dǒu qiào）  竹</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篾</a:t>
            </a:r>
            <a:r>
              <a:rPr sz="3600" b="1" dirty="0">
                <a:solidFill>
                  <a:srgbClr val="0000FF"/>
                </a:solidFill>
                <a:latin typeface="黑体" panose="02010609060101010101" pitchFamily="2" charset="-122"/>
                <a:ea typeface="黑体" panose="02010609060101010101" pitchFamily="2" charset="-122"/>
              </a:rPr>
              <a:t>（miè）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漆</a:t>
            </a:r>
            <a:r>
              <a:rPr sz="3600" b="1" dirty="0">
                <a:solidFill>
                  <a:srgbClr val="0000FF"/>
                </a:solidFill>
                <a:latin typeface="黑体" panose="02010609060101010101" pitchFamily="2" charset="-122"/>
                <a:ea typeface="黑体" panose="02010609060101010101" pitchFamily="2" charset="-122"/>
              </a:rPr>
              <a:t>黑(qī)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露</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宿</a:t>
            </a:r>
            <a:r>
              <a:rPr sz="3600" b="1" dirty="0">
                <a:solidFill>
                  <a:srgbClr val="0000FF"/>
                </a:solidFill>
                <a:latin typeface="黑体" panose="02010609060101010101" pitchFamily="2" charset="-122"/>
                <a:ea typeface="黑体" panose="02010609060101010101" pitchFamily="2" charset="-122"/>
              </a:rPr>
              <a:t>(lù sù)</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简</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陋</a:t>
            </a:r>
            <a:r>
              <a:rPr sz="3600" b="1" dirty="0">
                <a:solidFill>
                  <a:srgbClr val="0000FF"/>
                </a:solidFill>
                <a:latin typeface="黑体" panose="02010609060101010101" pitchFamily="2" charset="-122"/>
                <a:ea typeface="黑体" panose="02010609060101010101" pitchFamily="2" charset="-122"/>
              </a:rPr>
              <a:t>（lòu）   修</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葺</a:t>
            </a:r>
            <a:r>
              <a:rPr sz="3600" b="1" dirty="0">
                <a:solidFill>
                  <a:srgbClr val="0000FF"/>
                </a:solidFill>
                <a:latin typeface="黑体" panose="02010609060101010101" pitchFamily="2" charset="-122"/>
                <a:ea typeface="黑体" panose="02010609060101010101" pitchFamily="2" charset="-122"/>
              </a:rPr>
              <a:t>（qì）   </a:t>
            </a:r>
            <a:r>
              <a:rPr sz="3600" b="1" u="heavy" dirty="0">
                <a:solidFill>
                  <a:srgbClr val="0000FF"/>
                </a:solidFill>
                <a:uFill>
                  <a:solidFill>
                    <a:srgbClr val="FF0000"/>
                  </a:solidFill>
                </a:uFill>
                <a:latin typeface="黑体" panose="02010609060101010101" pitchFamily="2" charset="-122"/>
                <a:ea typeface="黑体" panose="02010609060101010101" pitchFamily="2" charset="-122"/>
                <a:sym typeface="+mn-ea"/>
              </a:rPr>
              <a:t>恍</a:t>
            </a:r>
            <a:r>
              <a:rPr sz="3600" b="1" dirty="0">
                <a:solidFill>
                  <a:srgbClr val="0000FF"/>
                </a:solidFill>
                <a:latin typeface="黑体" panose="02010609060101010101" pitchFamily="2" charset="-122"/>
                <a:ea typeface="黑体" panose="02010609060101010101" pitchFamily="2" charset="-122"/>
                <a:sym typeface="+mn-ea"/>
              </a:rPr>
              <a:t>惚（huǎng）</a:t>
            </a:r>
            <a:r>
              <a:rPr sz="3600" b="1" dirty="0">
                <a:solidFill>
                  <a:srgbClr val="0000FF"/>
                </a:solidFill>
                <a:latin typeface="黑体" panose="02010609060101010101" pitchFamily="2" charset="-122"/>
                <a:ea typeface="黑体" panose="02010609060101010101" pitchFamily="2" charset="-122"/>
              </a:rPr>
              <a:t>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寨</a:t>
            </a:r>
            <a:r>
              <a:rPr sz="3600" b="1" dirty="0">
                <a:solidFill>
                  <a:srgbClr val="0000FF"/>
                </a:solidFill>
                <a:latin typeface="黑体" panose="02010609060101010101" pitchFamily="2" charset="-122"/>
                <a:ea typeface="黑体" panose="02010609060101010101" pitchFamily="2" charset="-122"/>
              </a:rPr>
              <a:t>子</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zhài</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扛</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káng</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折</a:t>
            </a:r>
            <a:r>
              <a:rPr sz="3600" b="1" dirty="0">
                <a:solidFill>
                  <a:srgbClr val="0000FF"/>
                </a:solidFill>
                <a:latin typeface="黑体" panose="02010609060101010101" pitchFamily="2" charset="-122"/>
                <a:ea typeface="黑体" panose="02010609060101010101" pitchFamily="2" charset="-122"/>
              </a:rPr>
              <a:t>损</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zhé</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菌</a:t>
            </a:r>
            <a:r>
              <a:rPr sz="3600" b="1" dirty="0">
                <a:solidFill>
                  <a:srgbClr val="0000FF"/>
                </a:solidFill>
                <a:latin typeface="黑体" panose="02010609060101010101" pitchFamily="2" charset="-122"/>
                <a:ea typeface="黑体" panose="02010609060101010101" pitchFamily="2" charset="-122"/>
              </a:rPr>
              <a:t>子</a:t>
            </a:r>
            <a:r>
              <a:rPr sz="3600" b="1" dirty="0">
                <a:solidFill>
                  <a:srgbClr val="0000FF"/>
                </a:solidFill>
                <a:latin typeface="黑体" panose="02010609060101010101" pitchFamily="2" charset="-122"/>
                <a:ea typeface="黑体" panose="02010609060101010101" pitchFamily="2" charset="-122"/>
                <a:sym typeface="+mn-ea"/>
              </a:rPr>
              <a:t>（jùn）</a:t>
            </a:r>
            <a:r>
              <a:rPr sz="3600" b="1" dirty="0">
                <a:solidFill>
                  <a:srgbClr val="0000FF"/>
                </a:solidFill>
                <a:latin typeface="黑体" panose="02010609060101010101" pitchFamily="2" charset="-122"/>
                <a:ea typeface="黑体" panose="02010609060101010101" pitchFamily="2" charset="-122"/>
              </a:rPr>
              <a:t>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喷</a:t>
            </a:r>
            <a:r>
              <a:rPr sz="3600" b="1" dirty="0">
                <a:solidFill>
                  <a:srgbClr val="0000FF"/>
                </a:solidFill>
                <a:latin typeface="黑体" panose="02010609060101010101" pitchFamily="2" charset="-122"/>
                <a:ea typeface="黑体" panose="02010609060101010101" pitchFamily="2" charset="-122"/>
              </a:rPr>
              <a:t>香</a:t>
            </a:r>
            <a:r>
              <a:rPr sz="3600" b="1" dirty="0">
                <a:solidFill>
                  <a:srgbClr val="0000FF"/>
                </a:solidFill>
                <a:latin typeface="黑体" panose="02010609060101010101" pitchFamily="2" charset="-122"/>
                <a:ea typeface="黑体" panose="02010609060101010101" pitchFamily="2" charset="-122"/>
                <a:sym typeface="+mn-ea"/>
              </a:rPr>
              <a:t>（pèn</a:t>
            </a:r>
            <a:r>
              <a:rPr sz="3600" b="1" dirty="0">
                <a:solidFill>
                  <a:srgbClr val="0000FF"/>
                </a:solidFill>
                <a:latin typeface="黑体" panose="02010609060101010101" pitchFamily="2" charset="-122"/>
                <a:ea typeface="黑体" panose="02010609060101010101" pitchFamily="2" charset="-122"/>
                <a:sym typeface="+mn-ea"/>
              </a:rPr>
              <a:t>）</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字音字形</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2" name="图片 1"/>
          <p:cNvPicPr/>
          <p:nvPr/>
        </p:nvPicPr>
        <p:blipFill>
          <a:blip r:embed="rId1"/>
          <a:stretch>
            <a:fillRect/>
          </a:stretch>
        </p:blipFill>
        <p:spPr>
          <a:xfrm>
            <a:off x="4195445" y="602615"/>
            <a:ext cx="19050" cy="19050"/>
          </a:xfrm>
          <a:prstGeom prst="rect">
            <a:avLst/>
          </a:prstGeom>
          <a:noFill/>
          <a:ln w="9525">
            <a:noFill/>
          </a:ln>
        </p:spPr>
      </p:pic>
    </p:spTree>
    <p:custDataLst>
      <p:tags r:id="rId2"/>
    </p:custData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833245" y="698500"/>
            <a:ext cx="984123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驿路：</a:t>
            </a:r>
            <a:r>
              <a:rPr sz="3600" b="1" dirty="0">
                <a:solidFill>
                  <a:srgbClr val="FF0000"/>
                </a:solidFill>
                <a:uFillTx/>
                <a:latin typeface="黑体" panose="02010609060101010101" pitchFamily="2" charset="-122"/>
                <a:ea typeface="黑体" panose="02010609060101010101" pitchFamily="2" charset="-122"/>
              </a:rPr>
              <a:t>又叫“驿道”，古时传递政府文书等用 </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的道路，沿途设有换马或休息的驿站。 </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文中指过往行人所走的道路。</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迷茫：</a:t>
            </a:r>
            <a:r>
              <a:rPr sz="3600" b="1" dirty="0">
                <a:solidFill>
                  <a:srgbClr val="FF0000"/>
                </a:solidFill>
                <a:uFillTx/>
                <a:latin typeface="黑体" panose="02010609060101010101" pitchFamily="2" charset="-122"/>
                <a:ea typeface="黑体" panose="02010609060101010101" pitchFamily="2" charset="-122"/>
              </a:rPr>
              <a:t>广阔而看不清的样子。</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陡峭：</a:t>
            </a:r>
            <a:r>
              <a:rPr sz="3600" b="1" dirty="0">
                <a:solidFill>
                  <a:srgbClr val="FF0000"/>
                </a:solidFill>
                <a:uFillTx/>
                <a:latin typeface="黑体" panose="02010609060101010101" pitchFamily="2" charset="-122"/>
                <a:ea typeface="黑体" panose="02010609060101010101" pitchFamily="2" charset="-122"/>
              </a:rPr>
              <a:t>（山势等）坡度很大，直上直下。</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恍惚：</a:t>
            </a:r>
            <a:r>
              <a:rPr sz="3600" b="1" dirty="0">
                <a:solidFill>
                  <a:srgbClr val="FF0000"/>
                </a:solidFill>
                <a:uFillTx/>
                <a:latin typeface="黑体" panose="02010609060101010101" pitchFamily="2" charset="-122"/>
                <a:ea typeface="黑体" panose="02010609060101010101" pitchFamily="2" charset="-122"/>
              </a:rPr>
              <a:t>（记得、听得、看得）不真切；不清楚。</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香气四溢：</a:t>
            </a:r>
            <a:r>
              <a:rPr sz="3600" b="1" dirty="0">
                <a:solidFill>
                  <a:srgbClr val="FF0000"/>
                </a:solidFill>
                <a:uFillTx/>
                <a:latin typeface="黑体" panose="02010609060101010101" pitchFamily="2" charset="-122"/>
                <a:ea typeface="黑体" panose="02010609060101010101" pitchFamily="2" charset="-122"/>
              </a:rPr>
              <a:t>指香气浓郁，向四面飘散。溢，充</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满而流出来。</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修葺：</a:t>
            </a:r>
            <a:r>
              <a:rPr sz="3600" b="1" dirty="0">
                <a:solidFill>
                  <a:srgbClr val="FF0000"/>
                </a:solidFill>
                <a:uFillTx/>
                <a:latin typeface="黑体" panose="02010609060101010101" pitchFamily="2" charset="-122"/>
                <a:ea typeface="黑体" panose="02010609060101010101" pitchFamily="2" charset="-122"/>
              </a:rPr>
              <a:t>修理（建筑物）。葺，修理、修建。</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折损：</a:t>
            </a:r>
            <a:r>
              <a:rPr sz="3600" b="1" dirty="0">
                <a:solidFill>
                  <a:srgbClr val="FF0000"/>
                </a:solidFill>
                <a:uFillTx/>
                <a:latin typeface="黑体" panose="02010609060101010101" pitchFamily="2" charset="-122"/>
                <a:ea typeface="黑体" panose="02010609060101010101" pitchFamily="2" charset="-122"/>
              </a:rPr>
              <a:t>损失。文中指对方礼节过重，自己承受</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不起。</a:t>
            </a:r>
            <a:endParaRPr sz="36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词语释义</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312670" y="1106488"/>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本文一共出现了哪些人物？</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82520" y="2392045"/>
            <a:ext cx="8328660"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“我”和老余、瑶族老人、</a:t>
            </a:r>
            <a:r>
              <a:rPr sz="3600" b="1" dirty="0">
                <a:solidFill>
                  <a:srgbClr val="FF0000"/>
                </a:solidFill>
                <a:latin typeface="黑体" panose="02010609060101010101" pitchFamily="2" charset="-122"/>
                <a:ea typeface="黑体" panose="02010609060101010101" pitchFamily="2" charset="-122"/>
                <a:sym typeface="+mn-ea"/>
              </a:rPr>
              <a:t>一群</a:t>
            </a:r>
            <a:r>
              <a:rPr sz="3600" b="1" dirty="0">
                <a:solidFill>
                  <a:srgbClr val="FF0000"/>
                </a:solidFill>
                <a:latin typeface="黑体" panose="02010609060101010101" pitchFamily="2" charset="-122"/>
                <a:ea typeface="黑体" panose="02010609060101010101" pitchFamily="2" charset="-122"/>
              </a:rPr>
              <a:t>哈尼族小姑娘、解放军战士、梨花。</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83435" y="966788"/>
            <a:ext cx="86588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找出文</a:t>
            </a:r>
            <a:r>
              <a:rPr lang="zh-CN" sz="3600" b="1" dirty="0">
                <a:solidFill>
                  <a:srgbClr val="0000FF"/>
                </a:solidFill>
                <a:latin typeface="黑体" panose="02010609060101010101" pitchFamily="2" charset="-122"/>
                <a:ea typeface="黑体" panose="02010609060101010101" pitchFamily="2" charset="-122"/>
              </a:rPr>
              <a:t>中</a:t>
            </a:r>
            <a:r>
              <a:rPr sz="3600" b="1" dirty="0">
                <a:solidFill>
                  <a:srgbClr val="0000FF"/>
                </a:solidFill>
                <a:latin typeface="黑体" panose="02010609060101010101" pitchFamily="2" charset="-122"/>
                <a:ea typeface="黑体" panose="02010609060101010101" pitchFamily="2" charset="-122"/>
              </a:rPr>
              <a:t>表示时间的词语</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986915" y="2273935"/>
            <a:ext cx="833882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暮色</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夕阳西下</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一弯新月</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这天夜里</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第二天早上  上个月</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几年前</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十多年前</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0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4.xml><?xml version="1.0" encoding="utf-8"?>
<p:tagLst xmlns:p="http://schemas.openxmlformats.org/presentationml/2006/main">
  <p:tag name="KSO_WM_BEAUTIFY_FLAG" val="#wm#"/>
  <p:tag name="KSO_WM_TEMPLATE_CATEGORY" val="custom"/>
  <p:tag name="KSO_WM_TEMPLATE_INDEX" val="215"/>
</p:tagLst>
</file>

<file path=ppt/tags/tag65.xml><?xml version="1.0" encoding="utf-8"?>
<p:tagLst xmlns:p="http://schemas.openxmlformats.org/presentationml/2006/main">
  <p:tag name="KSO_WM_BEAUTIFY_FLAG" val="#wm#"/>
  <p:tag name="KSO_WM_TEMPLATE_CATEGORY" val="custom"/>
  <p:tag name="KSO_WM_TEMPLATE_INDEX" val="215"/>
</p:tagLst>
</file>

<file path=ppt/tags/tag66.xml><?xml version="1.0" encoding="utf-8"?>
<p:tagLst xmlns:p="http://schemas.openxmlformats.org/presentationml/2006/main">
  <p:tag name="KSO_WM_BEAUTIFY_FLAG" val="#wm#"/>
  <p:tag name="KSO_WM_TEMPLATE_CATEGORY" val="custom"/>
  <p:tag name="KSO_WM_TEMPLATE_INDEX" val="215"/>
</p:tagLst>
</file>

<file path=ppt/tags/tag67.xml><?xml version="1.0" encoding="utf-8"?>
<p:tagLst xmlns:p="http://schemas.openxmlformats.org/presentationml/2006/main">
  <p:tag name="KSO_WM_BEAUTIFY_FLAG" val="#wm#"/>
  <p:tag name="KSO_WM_TEMPLATE_CATEGORY" val="custom"/>
  <p:tag name="KSO_WM_TEMPLATE_INDEX" val="215"/>
</p:tagLst>
</file>

<file path=ppt/tags/tag6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7.xml><?xml version="1.0" encoding="utf-8"?>
<p:tagLst xmlns:p="http://schemas.openxmlformats.org/presentationml/2006/main">
  <p:tag name="KSO_WM_BEAUTIFY_FLAG" val="#wm#"/>
  <p:tag name="KSO_WM_TEMPLATE_CATEGORY" val="custom"/>
  <p:tag name="KSO_WM_TEMPLATE_INDEX" val="215"/>
</p:tagLst>
</file>

<file path=ppt/tags/tag9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5757</Words>
  <Application>WPS 演示</Application>
  <PresentationFormat>宽屏</PresentationFormat>
  <Paragraphs>291</Paragraphs>
  <Slides>42</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42</vt:i4>
      </vt:variant>
    </vt:vector>
  </HeadingPairs>
  <TitlesOfParts>
    <vt:vector size="52" baseType="lpstr">
      <vt:lpstr>Arial</vt:lpstr>
      <vt:lpstr>宋体</vt:lpstr>
      <vt:lpstr>Wingdings</vt:lpstr>
      <vt:lpstr>微软雅黑</vt:lpstr>
      <vt:lpstr>黑体</vt:lpstr>
      <vt:lpstr>Calibri</vt:lpstr>
      <vt:lpstr>幼圆</vt:lpstr>
      <vt:lpstr>Wingdings</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Administrator</cp:lastModifiedBy>
  <cp:revision>50</cp:revision>
  <dcterms:created xsi:type="dcterms:W3CDTF">2019-06-19T02:08:00Z</dcterms:created>
  <dcterms:modified xsi:type="dcterms:W3CDTF">2020-03-09T06:15:19Z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