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notesSlides/notesSlide286.xml" ContentType="application/vnd.openxmlformats-officedocument.presentationml.notesSlide+xml"/>
  <Override PartName="/ppt/notesSlides/notesSlide302.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slides/slide344.xml" ContentType="application/vnd.openxmlformats-officedocument.presentationml.slide+xml"/>
  <Override PartName="/ppt/notesSlides/notesSlide220.xml" ContentType="application/vnd.openxmlformats-officedocument.presentationml.notesSlide+xml"/>
  <Override PartName="/ppt/notesSlides/notesSlide318.xml" ContentType="application/vnd.openxmlformats-officedocument.presentationml.notesSlide+xml"/>
  <Override PartName="/ppt/notesSlides/notesSlide365.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notesSlides/notesSlide343.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notesSlides/notesSlide321.xml" ContentType="application/vnd.openxmlformats-officedocument.presentationml.notes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notesSlides/notesSlide283.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notesSlides/notesSlide359.xml" ContentType="application/vnd.openxmlformats-officedocument.presentationml.notesSlide+xml"/>
  <Override PartName="/ppt/slides/slide240.xml" ContentType="application/vnd.openxmlformats-officedocument.presentationml.slide+xml"/>
  <Override PartName="/ppt/slides/slide33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notesSlides/notesSlide337.xml" ContentType="application/vnd.openxmlformats-officedocument.presentationml.notes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315.xml" ContentType="application/vnd.openxmlformats-officedocument.presentationml.notesSlide+xml"/>
  <Override PartName="/ppt/notesSlides/notesSlide362.xml" ContentType="application/vnd.openxmlformats-officedocument.presentationml.notesSlide+xml"/>
  <Override PartName="/ppt/slides/slide278.xml" ContentType="application/vnd.openxmlformats-officedocument.presentationml.slide+xml"/>
  <Override PartName="/ppt/slides/slide34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ppt/notesSlides/notesSlide340.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slides/slide357.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notesSlides/notesSlide280.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309.xml" ContentType="application/vnd.openxmlformats-officedocument.presentationml.notesSlide+xml"/>
  <Override PartName="/ppt/notesSlides/notesSlide356.xml" ContentType="application/vnd.openxmlformats-officedocument.presentationml.notesSlide+xml"/>
  <Override PartName="/ppt/slides/slide335.xml" ContentType="application/vnd.openxmlformats-officedocument.presentationml.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334.xml" ContentType="application/vnd.openxmlformats-officedocument.presentationml.notes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notesSlides/notesSlide312.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notesSlides/notesSlide296.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notesSlides/notesSlide27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329.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ppt/notesSlides/notesSlide328.xml" ContentType="application/vnd.openxmlformats-officedocument.presentationml.notesSlide+xml"/>
  <Override PartName="/ppt/slides/slide307.xml" ContentType="application/vnd.openxmlformats-officedocument.presentationml.slide+xml"/>
  <Override PartName="/ppt/slides/slide354.xml" ContentType="application/vnd.openxmlformats-officedocument.presentationml.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notesSlides/notesSlide306.xml" ContentType="application/vnd.openxmlformats-officedocument.presentationml.notesSlide+xml"/>
  <Override PartName="/ppt/notesSlides/notesSlide353.xml" ContentType="application/vnd.openxmlformats-officedocument.presentationml.notes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notesSlides/notesSlide331.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310.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notesSlides/notesSlide268.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notesSlides/notesSlide293.xml" ContentType="application/vnd.openxmlformats-officedocument.presentationml.notesSlide+xml"/>
  <Override PartName="/ppt/slides/slide225.xml" ContentType="application/vnd.openxmlformats-officedocument.presentationml.slide+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348.xml" ContentType="application/vnd.openxmlformats-officedocument.presentationml.slide+xml"/>
  <Override PartName="/ppt/notesSlides/notesSlide224.xml" ContentType="application/vnd.openxmlformats-officedocument.presentationml.notesSlide+xml"/>
  <Override PartName="/ppt/notesSlides/notesSlide271.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347.xml" ContentType="application/vnd.openxmlformats-officedocument.presentationml.notesSlide+xml"/>
  <Override PartName="/ppt/slides/slide326.xml" ContentType="application/vnd.openxmlformats-officedocument.presentationml.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304.xml" ContentType="application/vnd.openxmlformats-officedocument.presentationml.slide+xml"/>
  <Override PartName="/ppt/slides/slide351.xml" ContentType="application/vnd.openxmlformats-officedocument.presentationml.slide+xml"/>
  <Override PartName="/ppt/notesSlides/notesSlide325.xml" ContentType="application/vnd.openxmlformats-officedocument.presentationml.notesSlide+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notesSlides/notesSlide303.xml" ContentType="application/vnd.openxmlformats-officedocument.presentationml.notesSlide+xml"/>
  <Override PartName="/ppt/notesSlides/notesSlide350.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ppt/notesSlides/notesSlide287.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slides/slide266.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notesSlides/notesSlide265.xml" ContentType="application/vnd.openxmlformats-officedocument.presentationml.notesSlide+xml"/>
  <Override PartName="/ppt/slides/slide1.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243.xml" ContentType="application/vnd.openxmlformats-officedocument.presentationml.notesSlide+xml"/>
  <Override PartName="/ppt/notesSlides/notesSlide290.xml" ContentType="application/vnd.openxmlformats-officedocument.presentationml.notesSlide+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ppt/notesSlides/notesSlide319.xml" ContentType="application/vnd.openxmlformats-officedocument.presentationml.notesSlide+xml"/>
  <Override PartName="/ppt/notesSlides/notesSlide366.xml" ContentType="application/vnd.openxmlformats-officedocument.presentationml.notesSlide+xml"/>
  <Override PartName="/ppt/slides/slide200.xml" ContentType="application/vnd.openxmlformats-officedocument.presentationml.slide+xml"/>
  <Override PartName="/ppt/slides/slide345.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notesSlides/notesSlide344.xml" ContentType="application/vnd.openxmlformats-officedocument.presentationml.notesSlide+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ppt/notesSlides/notesSlide322.xml" ContentType="application/vnd.openxmlformats-officedocument.presentationml.notesSlide+xml"/>
  <Override PartName="/ppt/slides/slide67.xml" ContentType="application/vnd.openxmlformats-officedocument.presentationml.slide+xml"/>
  <Override PartName="/ppt/slides/slide238.xml" ContentType="application/vnd.openxmlformats-officedocument.presentationml.slide+xml"/>
  <Override PartName="/ppt/slides/slide285.xml" ContentType="application/vnd.openxmlformats-officedocument.presentationml.slide+xml"/>
  <Override PartName="/ppt/slides/slide301.xml" ContentType="application/vnd.openxmlformats-officedocument.presentationml.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59.xml" ContentType="application/vnd.openxmlformats-officedocument.presentationml.notesSlide+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notesSlides/notesSlide237.xml" ContentType="application/vnd.openxmlformats-officedocument.presentationml.notesSlide+xml"/>
  <Override PartName="/ppt/notesSlides/notesSlide284.xml" ContentType="application/vnd.openxmlformats-officedocument.presentationml.notesSlide+xml"/>
  <Override PartName="/ppt/notesSlides/notesSlide300.xml" ContentType="application/vnd.openxmlformats-officedocument.presentationml.notes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slides/slide339.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240.xml" ContentType="application/vnd.openxmlformats-officedocument.presentationml.notesSlide+xml"/>
  <Override PartName="/ppt/notesSlides/notesSlide338.xml" ContentType="application/vnd.openxmlformats-officedocument.presentationml.notesSlide+xml"/>
  <Override PartName="/ppt/slides/slide317.xml" ContentType="application/vnd.openxmlformats-officedocument.presentationml.slide+xml"/>
  <Override PartName="/ppt/slides/slide364.xml" ContentType="application/vnd.openxmlformats-officedocument.presentationml.slide+xml"/>
  <Override PartName="/ppt/notesSlides/notesSlide177.xml" ContentType="application/vnd.openxmlformats-officedocument.presentationml.notesSlide+xml"/>
  <Override PartName="/ppt/notesSlides/notesSlide316.xml" ContentType="application/vnd.openxmlformats-officedocument.presentationml.notesSlide+xml"/>
  <Override PartName="/ppt/notesSlides/notesSlide363.xml" ContentType="application/vnd.openxmlformats-officedocument.presentationml.notesSlide+xml"/>
  <Override PartName="/ppt/slides/slide109.xml" ContentType="application/vnd.openxmlformats-officedocument.presentationml.slide+xml"/>
  <Override PartName="/ppt/slides/slide156.xml" ContentType="application/vnd.openxmlformats-officedocument.presentationml.slide+xml"/>
  <Override PartName="/ppt/slides/slide342.xml" ContentType="application/vnd.openxmlformats-officedocument.presentationml.slide+xml"/>
  <Override PartName="/ppt/notesSlides/notesSlide108.xml" ContentType="application/vnd.openxmlformats-officedocument.presentationml.notesSlide+xml"/>
  <Override PartName="/ppt/notesSlides/notesSlide155.xml" ContentType="application/vnd.openxmlformats-officedocument.presentationml.notes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341.xml" ContentType="application/vnd.openxmlformats-officedocument.presentationml.notesSlide+xml"/>
  <Override PartName="/ppt/slides/slide39.xml" ContentType="application/vnd.openxmlformats-officedocument.presentationml.slide+xml"/>
  <Override PartName="/ppt/slides/slide86.xml" ContentType="application/vnd.openxmlformats-officedocument.presentationml.slide+xml"/>
  <Override PartName="/ppt/slides/slide257.xml" ContentType="application/vnd.openxmlformats-officedocument.presentationml.slide+xml"/>
  <Override PartName="/ppt/slides/slide320.xml" ContentType="application/vnd.openxmlformats-officedocument.presentationml.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78.xml" ContentType="application/vnd.openxmlformats-officedocument.presentationml.notesSlide+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notesSlides/notesSlide77.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235.xml" ContentType="application/vnd.openxmlformats-officedocument.presentationml.slide+xml"/>
  <Override PartName="/ppt/slides/slide282.xml" ContentType="application/vnd.openxmlformats-officedocument.presentationml.slide+xml"/>
  <Override PartName="/ppt/notesSlides/notesSlide55.xml" ContentType="application/vnd.openxmlformats-officedocument.presentationml.notesSlide+xml"/>
  <Override PartName="/ppt/notesSlides/notesSlide111.xml" ContentType="application/vnd.openxmlformats-officedocument.presentationml.notesSlide+xml"/>
  <Override PartName="/ppt/slides/slide42.xml" ContentType="application/vnd.openxmlformats-officedocument.presentationml.slide+xml"/>
  <Override PartName="/ppt/slides/slide213.xml" ContentType="application/vnd.openxmlformats-officedocument.presentationml.slide+xml"/>
  <Override PartName="/ppt/slides/slide260.xml" ContentType="application/vnd.openxmlformats-officedocument.presentationml.slide+xml"/>
  <Override PartName="/ppt/slides/slide358.xml" ContentType="application/vnd.openxmlformats-officedocument.presentationml.slide+xml"/>
  <Override PartName="/ppt/notesSlides/notesSlide234.xml" ContentType="application/vnd.openxmlformats-officedocument.presentationml.notesSlide+xml"/>
  <Override PartName="/ppt/notesSlides/notesSlide28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notesSlides/notesSlide357.xml" ContentType="application/vnd.openxmlformats-officedocument.presentationml.notesSlide+xml"/>
  <Override PartName="/ppt/slides/slide33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335.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notesSlides/notesSlide324.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notesSlides/notesSlide313.xml" ContentType="application/vnd.openxmlformats-officedocument.presentationml.notesSlide+xml"/>
  <Override PartName="/ppt/notesSlides/notesSlide360.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notesSlides/notesSlide275.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notesSlides/notesSlide329.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notesSlides/notesSlide307.xml" ContentType="application/vnd.openxmlformats-officedocument.presentationml.notesSlide+xml"/>
  <Override PartName="/ppt/notesSlides/notesSlide354.xml" ContentType="application/vnd.openxmlformats-officedocument.presentationml.notesSlide+xml"/>
  <Override PartName="/ppt/slides/slide99.xml" ContentType="application/vnd.openxmlformats-officedocument.presentationml.slide+xml"/>
  <Override PartName="/ppt/slides/slide333.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269.xml" ContentType="application/vnd.openxmlformats-officedocument.presentationml.notesSlide+xml"/>
  <Override PartName="/ppt/notesSlides/notesSlide332.xml" ContentType="application/vnd.openxmlformats-officedocument.presentationml.notes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notesSlides/notesSlide310.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notesSlides/notesSlide348.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326.xml" ContentType="application/vnd.openxmlformats-officedocument.presentationml.notesSlide+xml"/>
  <Override PartName="/ppt/slides/slide305.xml" ContentType="application/vnd.openxmlformats-officedocument.presentationml.slide+xml"/>
  <Override PartName="/ppt/slides/slide352.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notesSlides/notesSlide288.xml" ContentType="application/vnd.openxmlformats-officedocument.presentationml.notesSlide+xml"/>
  <Override PartName="/ppt/notesSlides/notesSlide304.xml" ContentType="application/vnd.openxmlformats-officedocument.presentationml.notesSlide+xml"/>
  <Override PartName="/ppt/notesSlides/notesSlide351.xml" ContentType="application/vnd.openxmlformats-officedocument.presentationml.notesSlide+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Override PartName="/ppt/notesSlides/notesSlide291.xml" ContentType="application/vnd.openxmlformats-officedocument.presentationml.notesSlide+xml"/>
  <Default Extension="wmf" ContentType="image/x-wmf"/>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346.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345.xml" ContentType="application/vnd.openxmlformats-officedocument.presentationml.notesSlide+xml"/>
  <Override PartName="/ppt/slides/slide324.xml" ContentType="application/vnd.openxmlformats-officedocument.presentationml.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notesSlides/notesSlide323.xml" ContentType="application/vnd.openxmlformats-officedocument.presentationml.notes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notesSlides/notesSlide30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notesSlides/notesSlide339.xml" ContentType="application/vnd.openxmlformats-officedocument.presentationml.notesSlide+xml"/>
  <Override PartName="/ppt/slides/slide179.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317.xml" ContentType="application/vnd.openxmlformats-officedocument.presentationml.notesSlide+xml"/>
  <Override PartName="/ppt/notesSlides/notesSlide364.xml" ContentType="application/vnd.openxmlformats-officedocument.presentationml.notesSlide+xml"/>
  <Override PartName="/ppt/slides/slide34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slides/slide321.xml" ContentType="application/vnd.openxmlformats-officedocument.presentationml.slide+xml"/>
  <Override PartName="/ppt/notesSlides/notesSlide279.xml" ContentType="application/vnd.openxmlformats-officedocument.presentationml.notesSlide+xml"/>
  <Override PartName="/ppt/notesSlides/notesSlide342.xml" ContentType="application/vnd.openxmlformats-officedocument.presentationml.notes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notesSlides/notesSlide320.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ppt/slides/slide214.xml" ContentType="application/vnd.openxmlformats-officedocument.presentationml.slide+xml"/>
  <Override PartName="/ppt/slides/slide261.xml" ContentType="application/vnd.openxmlformats-officedocument.presentationml.slide+xml"/>
  <Override PartName="/ppt/slides/slide359.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358.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slides/slide337.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336.xml" ContentType="application/vnd.openxmlformats-officedocument.presentationml.notesSlide+xml"/>
  <Override PartName="/ppt/slides/slide299.xml" ContentType="application/vnd.openxmlformats-officedocument.presentationml.slide+xml"/>
  <Override PartName="/ppt/slides/slide315.xml" ContentType="application/vnd.openxmlformats-officedocument.presentationml.slide+xml"/>
  <Override PartName="/ppt/slides/slide362.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notesSlides/notesSlide314.xml" ContentType="application/vnd.openxmlformats-officedocument.presentationml.notesSlide+xml"/>
  <Override PartName="/ppt/notesSlides/notesSlide361.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notesSlides/notesSlide276.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233.xml" ContentType="application/vnd.openxmlformats-officedocument.presentationml.slide+xml"/>
  <Override PartName="/ppt/slides/slide280.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211.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ppt/notesSlides/notesSlide210.xml" ContentType="application/vnd.openxmlformats-officedocument.presentationml.notesSlide+xml"/>
  <Override PartName="/ppt/notesSlides/notesSlide308.xml" ContentType="application/vnd.openxmlformats-officedocument.presentationml.notesSlide+xml"/>
  <Override PartName="/ppt/notesSlides/notesSlide355.xml" ContentType="application/vnd.openxmlformats-officedocument.presentationml.notesSlide+xml"/>
  <Override PartName="/ppt/slides/slide126.xml" ContentType="application/vnd.openxmlformats-officedocument.presentationml.slide+xml"/>
  <Override PartName="/ppt/slides/slide173.xml" ContentType="application/vnd.openxmlformats-officedocument.presentationml.slide+xml"/>
  <Override PartName="/ppt/slides/slide33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notesSlides/notesSlide333.xml" ContentType="application/vnd.openxmlformats-officedocument.presentationml.notesSlide+xml"/>
  <Override PartName="/ppt/slides/slide78.xml" ContentType="application/vnd.openxmlformats-officedocument.presentationml.slide+xml"/>
  <Override PartName="/ppt/slides/slide312.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s/slide296.xml" ContentType="application/vnd.openxmlformats-officedocument.presentationml.slide+xml"/>
  <Override PartName="/ppt/notesSlides/notesSlide69.xml" ContentType="application/vnd.openxmlformats-officedocument.presentationml.notesSlide+xml"/>
  <Override PartName="/ppt/notesSlides/notesSlide248.xml" ContentType="application/vnd.openxmlformats-officedocument.presentationml.notesSlide+xml"/>
  <Override PartName="/ppt/notesSlides/notesSlide311.xml" ContentType="application/vnd.openxmlformats-officedocument.presentationml.notesSlide+xml"/>
  <Override PartName="/ppt/slideMasters/slideMaster1.xml" ContentType="application/vnd.openxmlformats-officedocument.presentationml.slideMaster+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95.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349.xml" ContentType="application/vnd.openxmlformats-officedocument.presentationml.notesSlide+xml"/>
  <Override PartName="/ppt/slides/slide12.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slides/slide353.xml" ContentType="application/vnd.openxmlformats-officedocument.presentationml.slide+xml"/>
  <Override PartName="/ppt/notesSlides/notesSlide50.xml" ContentType="application/vnd.openxmlformats-officedocument.presentationml.notesSlide+xml"/>
  <Override PartName="/ppt/notesSlides/notesSlide327.xml" ContentType="application/vnd.openxmlformats-officedocument.presentationml.notesSlide+xml"/>
  <Override PartName="/ppt/slides/slide145.xml" ContentType="application/vnd.openxmlformats-officedocument.presentationml.slide+xml"/>
  <Override PartName="/ppt/slides/slide192.xml" ContentType="application/vnd.openxmlformats-officedocument.presentationml.slid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ppt/notesSlides/notesSlide305.xml" ContentType="application/vnd.openxmlformats-officedocument.presentationml.notesSlide+xml"/>
  <Override PartName="/ppt/notesSlides/notesSlide352.xml" ContentType="application/vnd.openxmlformats-officedocument.presentationml.notesSlide+xml"/>
  <Override PartName="/ppt/slides/slide97.xml" ContentType="application/vnd.openxmlformats-officedocument.presentationml.slide+xml"/>
  <Override PartName="/ppt/slides/slide331.xml" ContentType="application/vnd.openxmlformats-officedocument.presentationml.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notesSlides/notesSlide267.xml" ContentType="application/vnd.openxmlformats-officedocument.presentationml.notesSlide+xml"/>
  <Override PartName="/ppt/notesSlides/notesSlide330.xml" ContentType="application/vnd.openxmlformats-officedocument.presentationml.notesSlide+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100.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ppt/slides/slide31.xml" ContentType="application/vnd.openxmlformats-officedocument.presentationml.slide+xml"/>
  <Override PartName="/ppt/slides/slide224.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70.xml" ContentType="application/vnd.openxmlformats-officedocument.presentationml.notesSlide+xml"/>
  <Override PartName="/ppt/slides/slide202.xml" ContentType="application/vnd.openxmlformats-officedocument.presentationml.slide+xml"/>
  <Override PartName="/ppt/slides/slide347.xml" ContentType="application/vnd.openxmlformats-officedocument.presentationml.slide+xml"/>
  <Override PartName="/ppt/notesSlides/notesSlide2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notesSlides/notesSlide201.xml" ContentType="application/vnd.openxmlformats-officedocument.presentationml.notesSlide+xml"/>
  <Override PartName="/ppt/notesSlides/notesSlide34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68"/>
  </p:notesMasterIdLst>
  <p:sldIdLst>
    <p:sldId id="256" r:id="rId2"/>
    <p:sldId id="555" r:id="rId3"/>
    <p:sldId id="556" r:id="rId4"/>
    <p:sldId id="557" r:id="rId5"/>
    <p:sldId id="558" r:id="rId6"/>
    <p:sldId id="559" r:id="rId7"/>
    <p:sldId id="560" r:id="rId8"/>
    <p:sldId id="561" r:id="rId9"/>
    <p:sldId id="562" r:id="rId10"/>
    <p:sldId id="563" r:id="rId11"/>
    <p:sldId id="564" r:id="rId12"/>
    <p:sldId id="565" r:id="rId13"/>
    <p:sldId id="566" r:id="rId14"/>
    <p:sldId id="568" r:id="rId15"/>
    <p:sldId id="569" r:id="rId16"/>
    <p:sldId id="570" r:id="rId17"/>
    <p:sldId id="571" r:id="rId18"/>
    <p:sldId id="572" r:id="rId19"/>
    <p:sldId id="573" r:id="rId20"/>
    <p:sldId id="574" r:id="rId21"/>
    <p:sldId id="575" r:id="rId22"/>
    <p:sldId id="576" r:id="rId23"/>
    <p:sldId id="577" r:id="rId24"/>
    <p:sldId id="578" r:id="rId25"/>
    <p:sldId id="579" r:id="rId26"/>
    <p:sldId id="580" r:id="rId27"/>
    <p:sldId id="581" r:id="rId28"/>
    <p:sldId id="582" r:id="rId29"/>
    <p:sldId id="583" r:id="rId30"/>
    <p:sldId id="584" r:id="rId31"/>
    <p:sldId id="585" r:id="rId32"/>
    <p:sldId id="586" r:id="rId33"/>
    <p:sldId id="587" r:id="rId34"/>
    <p:sldId id="588" r:id="rId35"/>
    <p:sldId id="589" r:id="rId36"/>
    <p:sldId id="591" r:id="rId37"/>
    <p:sldId id="592" r:id="rId38"/>
    <p:sldId id="593" r:id="rId39"/>
    <p:sldId id="594" r:id="rId40"/>
    <p:sldId id="595" r:id="rId41"/>
    <p:sldId id="596" r:id="rId42"/>
    <p:sldId id="597" r:id="rId43"/>
    <p:sldId id="598" r:id="rId44"/>
    <p:sldId id="599" r:id="rId45"/>
    <p:sldId id="600" r:id="rId46"/>
    <p:sldId id="601" r:id="rId47"/>
    <p:sldId id="602" r:id="rId48"/>
    <p:sldId id="603" r:id="rId49"/>
    <p:sldId id="605" r:id="rId50"/>
    <p:sldId id="608" r:id="rId51"/>
    <p:sldId id="609" r:id="rId52"/>
    <p:sldId id="610" r:id="rId53"/>
    <p:sldId id="611" r:id="rId54"/>
    <p:sldId id="612" r:id="rId55"/>
    <p:sldId id="613" r:id="rId56"/>
    <p:sldId id="614" r:id="rId57"/>
    <p:sldId id="615" r:id="rId58"/>
    <p:sldId id="616" r:id="rId59"/>
    <p:sldId id="617" r:id="rId60"/>
    <p:sldId id="618" r:id="rId61"/>
    <p:sldId id="619" r:id="rId62"/>
    <p:sldId id="620" r:id="rId63"/>
    <p:sldId id="621"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6" r:id="rId77"/>
    <p:sldId id="637" r:id="rId78"/>
    <p:sldId id="639" r:id="rId79"/>
    <p:sldId id="640" r:id="rId80"/>
    <p:sldId id="641" r:id="rId81"/>
    <p:sldId id="642" r:id="rId82"/>
    <p:sldId id="644" r:id="rId83"/>
    <p:sldId id="645" r:id="rId84"/>
    <p:sldId id="646" r:id="rId85"/>
    <p:sldId id="647" r:id="rId86"/>
    <p:sldId id="648" r:id="rId87"/>
    <p:sldId id="649" r:id="rId88"/>
    <p:sldId id="650" r:id="rId89"/>
    <p:sldId id="652" r:id="rId90"/>
    <p:sldId id="653" r:id="rId91"/>
    <p:sldId id="654" r:id="rId92"/>
    <p:sldId id="655" r:id="rId93"/>
    <p:sldId id="656" r:id="rId94"/>
    <p:sldId id="657" r:id="rId95"/>
    <p:sldId id="658" r:id="rId96"/>
    <p:sldId id="659" r:id="rId97"/>
    <p:sldId id="660" r:id="rId98"/>
    <p:sldId id="661" r:id="rId99"/>
    <p:sldId id="662" r:id="rId100"/>
    <p:sldId id="663" r:id="rId101"/>
    <p:sldId id="664" r:id="rId102"/>
    <p:sldId id="665" r:id="rId103"/>
    <p:sldId id="666" r:id="rId104"/>
    <p:sldId id="668" r:id="rId105"/>
    <p:sldId id="669" r:id="rId106"/>
    <p:sldId id="670" r:id="rId107"/>
    <p:sldId id="671" r:id="rId108"/>
    <p:sldId id="672" r:id="rId109"/>
    <p:sldId id="674" r:id="rId110"/>
    <p:sldId id="675" r:id="rId111"/>
    <p:sldId id="676" r:id="rId112"/>
    <p:sldId id="677" r:id="rId113"/>
    <p:sldId id="678" r:id="rId114"/>
    <p:sldId id="679" r:id="rId115"/>
    <p:sldId id="681" r:id="rId116"/>
    <p:sldId id="682" r:id="rId117"/>
    <p:sldId id="683" r:id="rId118"/>
    <p:sldId id="684" r:id="rId119"/>
    <p:sldId id="686" r:id="rId120"/>
    <p:sldId id="688" r:id="rId121"/>
    <p:sldId id="689" r:id="rId122"/>
    <p:sldId id="690" r:id="rId123"/>
    <p:sldId id="691" r:id="rId124"/>
    <p:sldId id="693" r:id="rId125"/>
    <p:sldId id="694" r:id="rId126"/>
    <p:sldId id="695" r:id="rId127"/>
    <p:sldId id="696" r:id="rId128"/>
    <p:sldId id="697" r:id="rId129"/>
    <p:sldId id="698" r:id="rId130"/>
    <p:sldId id="699" r:id="rId131"/>
    <p:sldId id="700" r:id="rId132"/>
    <p:sldId id="702" r:id="rId133"/>
    <p:sldId id="704" r:id="rId134"/>
    <p:sldId id="705" r:id="rId135"/>
    <p:sldId id="706" r:id="rId136"/>
    <p:sldId id="707" r:id="rId137"/>
    <p:sldId id="709" r:id="rId138"/>
    <p:sldId id="710" r:id="rId139"/>
    <p:sldId id="711" r:id="rId140"/>
    <p:sldId id="712" r:id="rId141"/>
    <p:sldId id="713" r:id="rId142"/>
    <p:sldId id="714" r:id="rId143"/>
    <p:sldId id="715" r:id="rId144"/>
    <p:sldId id="716" r:id="rId145"/>
    <p:sldId id="717" r:id="rId146"/>
    <p:sldId id="719" r:id="rId147"/>
    <p:sldId id="720" r:id="rId148"/>
    <p:sldId id="721" r:id="rId149"/>
    <p:sldId id="722" r:id="rId150"/>
    <p:sldId id="723" r:id="rId151"/>
    <p:sldId id="724" r:id="rId152"/>
    <p:sldId id="725" r:id="rId153"/>
    <p:sldId id="726" r:id="rId154"/>
    <p:sldId id="727" r:id="rId155"/>
    <p:sldId id="728" r:id="rId156"/>
    <p:sldId id="729" r:id="rId157"/>
    <p:sldId id="730" r:id="rId158"/>
    <p:sldId id="731" r:id="rId159"/>
    <p:sldId id="732" r:id="rId160"/>
    <p:sldId id="733" r:id="rId161"/>
    <p:sldId id="734" r:id="rId162"/>
    <p:sldId id="736" r:id="rId163"/>
    <p:sldId id="737" r:id="rId164"/>
    <p:sldId id="739" r:id="rId165"/>
    <p:sldId id="740" r:id="rId166"/>
    <p:sldId id="741" r:id="rId167"/>
    <p:sldId id="742" r:id="rId168"/>
    <p:sldId id="744" r:id="rId169"/>
    <p:sldId id="745" r:id="rId170"/>
    <p:sldId id="746" r:id="rId171"/>
    <p:sldId id="747" r:id="rId172"/>
    <p:sldId id="748" r:id="rId173"/>
    <p:sldId id="749" r:id="rId174"/>
    <p:sldId id="750" r:id="rId175"/>
    <p:sldId id="751" r:id="rId176"/>
    <p:sldId id="752" r:id="rId177"/>
    <p:sldId id="753" r:id="rId178"/>
    <p:sldId id="754" r:id="rId179"/>
    <p:sldId id="756" r:id="rId180"/>
    <p:sldId id="757" r:id="rId181"/>
    <p:sldId id="758" r:id="rId182"/>
    <p:sldId id="759" r:id="rId183"/>
    <p:sldId id="760" r:id="rId184"/>
    <p:sldId id="761" r:id="rId185"/>
    <p:sldId id="762" r:id="rId186"/>
    <p:sldId id="763" r:id="rId187"/>
    <p:sldId id="764" r:id="rId188"/>
    <p:sldId id="766" r:id="rId189"/>
    <p:sldId id="768" r:id="rId190"/>
    <p:sldId id="770" r:id="rId191"/>
    <p:sldId id="771" r:id="rId192"/>
    <p:sldId id="772" r:id="rId193"/>
    <p:sldId id="773" r:id="rId194"/>
    <p:sldId id="774" r:id="rId195"/>
    <p:sldId id="775" r:id="rId196"/>
    <p:sldId id="776" r:id="rId197"/>
    <p:sldId id="778" r:id="rId198"/>
    <p:sldId id="779" r:id="rId199"/>
    <p:sldId id="780" r:id="rId200"/>
    <p:sldId id="781" r:id="rId201"/>
    <p:sldId id="782" r:id="rId202"/>
    <p:sldId id="783" r:id="rId203"/>
    <p:sldId id="784" r:id="rId204"/>
    <p:sldId id="785" r:id="rId205"/>
    <p:sldId id="787" r:id="rId206"/>
    <p:sldId id="788" r:id="rId207"/>
    <p:sldId id="789" r:id="rId208"/>
    <p:sldId id="790" r:id="rId209"/>
    <p:sldId id="791" r:id="rId210"/>
    <p:sldId id="792" r:id="rId211"/>
    <p:sldId id="793" r:id="rId212"/>
    <p:sldId id="794" r:id="rId213"/>
    <p:sldId id="795" r:id="rId214"/>
    <p:sldId id="796" r:id="rId215"/>
    <p:sldId id="797" r:id="rId216"/>
    <p:sldId id="798" r:id="rId217"/>
    <p:sldId id="799" r:id="rId218"/>
    <p:sldId id="800" r:id="rId219"/>
    <p:sldId id="801" r:id="rId220"/>
    <p:sldId id="802" r:id="rId221"/>
    <p:sldId id="803" r:id="rId222"/>
    <p:sldId id="804" r:id="rId223"/>
    <p:sldId id="805" r:id="rId224"/>
    <p:sldId id="807" r:id="rId225"/>
    <p:sldId id="808" r:id="rId226"/>
    <p:sldId id="809" r:id="rId227"/>
    <p:sldId id="810" r:id="rId228"/>
    <p:sldId id="811" r:id="rId229"/>
    <p:sldId id="812" r:id="rId230"/>
    <p:sldId id="813" r:id="rId231"/>
    <p:sldId id="814" r:id="rId232"/>
    <p:sldId id="815" r:id="rId233"/>
    <p:sldId id="816" r:id="rId234"/>
    <p:sldId id="817" r:id="rId235"/>
    <p:sldId id="818" r:id="rId236"/>
    <p:sldId id="819" r:id="rId237"/>
    <p:sldId id="821" r:id="rId238"/>
    <p:sldId id="822" r:id="rId239"/>
    <p:sldId id="823" r:id="rId240"/>
    <p:sldId id="824" r:id="rId241"/>
    <p:sldId id="825" r:id="rId242"/>
    <p:sldId id="826" r:id="rId243"/>
    <p:sldId id="827" r:id="rId244"/>
    <p:sldId id="828" r:id="rId245"/>
    <p:sldId id="829" r:id="rId246"/>
    <p:sldId id="830" r:id="rId247"/>
    <p:sldId id="831" r:id="rId248"/>
    <p:sldId id="832" r:id="rId249"/>
    <p:sldId id="833" r:id="rId250"/>
    <p:sldId id="834" r:id="rId251"/>
    <p:sldId id="835" r:id="rId252"/>
    <p:sldId id="836" r:id="rId253"/>
    <p:sldId id="837" r:id="rId254"/>
    <p:sldId id="838" r:id="rId255"/>
    <p:sldId id="839" r:id="rId256"/>
    <p:sldId id="840" r:id="rId257"/>
    <p:sldId id="841" r:id="rId258"/>
    <p:sldId id="842" r:id="rId259"/>
    <p:sldId id="843" r:id="rId260"/>
    <p:sldId id="844" r:id="rId261"/>
    <p:sldId id="845" r:id="rId262"/>
    <p:sldId id="846" r:id="rId263"/>
    <p:sldId id="847" r:id="rId264"/>
    <p:sldId id="848" r:id="rId265"/>
    <p:sldId id="849" r:id="rId266"/>
    <p:sldId id="850" r:id="rId267"/>
    <p:sldId id="851" r:id="rId268"/>
    <p:sldId id="852" r:id="rId269"/>
    <p:sldId id="853" r:id="rId270"/>
    <p:sldId id="854" r:id="rId271"/>
    <p:sldId id="856" r:id="rId272"/>
    <p:sldId id="857" r:id="rId273"/>
    <p:sldId id="858" r:id="rId274"/>
    <p:sldId id="860" r:id="rId275"/>
    <p:sldId id="862" r:id="rId276"/>
    <p:sldId id="863" r:id="rId277"/>
    <p:sldId id="864" r:id="rId278"/>
    <p:sldId id="865" r:id="rId279"/>
    <p:sldId id="866" r:id="rId280"/>
    <p:sldId id="867" r:id="rId281"/>
    <p:sldId id="868" r:id="rId282"/>
    <p:sldId id="869" r:id="rId283"/>
    <p:sldId id="870" r:id="rId284"/>
    <p:sldId id="872" r:id="rId285"/>
    <p:sldId id="874" r:id="rId286"/>
    <p:sldId id="875" r:id="rId287"/>
    <p:sldId id="877" r:id="rId288"/>
    <p:sldId id="879" r:id="rId289"/>
    <p:sldId id="881" r:id="rId290"/>
    <p:sldId id="883" r:id="rId291"/>
    <p:sldId id="884" r:id="rId292"/>
    <p:sldId id="885" r:id="rId293"/>
    <p:sldId id="886" r:id="rId294"/>
    <p:sldId id="887" r:id="rId295"/>
    <p:sldId id="888" r:id="rId296"/>
    <p:sldId id="889" r:id="rId297"/>
    <p:sldId id="890" r:id="rId298"/>
    <p:sldId id="891" r:id="rId299"/>
    <p:sldId id="893" r:id="rId300"/>
    <p:sldId id="894" r:id="rId301"/>
    <p:sldId id="895" r:id="rId302"/>
    <p:sldId id="897" r:id="rId303"/>
    <p:sldId id="898" r:id="rId304"/>
    <p:sldId id="900" r:id="rId305"/>
    <p:sldId id="901" r:id="rId306"/>
    <p:sldId id="903" r:id="rId307"/>
    <p:sldId id="904" r:id="rId308"/>
    <p:sldId id="906" r:id="rId309"/>
    <p:sldId id="907" r:id="rId310"/>
    <p:sldId id="908" r:id="rId311"/>
    <p:sldId id="910" r:id="rId312"/>
    <p:sldId id="911" r:id="rId313"/>
    <p:sldId id="912" r:id="rId314"/>
    <p:sldId id="914" r:id="rId315"/>
    <p:sldId id="915" r:id="rId316"/>
    <p:sldId id="916" r:id="rId317"/>
    <p:sldId id="917" r:id="rId318"/>
    <p:sldId id="918" r:id="rId319"/>
    <p:sldId id="919" r:id="rId320"/>
    <p:sldId id="921" r:id="rId321"/>
    <p:sldId id="923" r:id="rId322"/>
    <p:sldId id="924" r:id="rId323"/>
    <p:sldId id="925" r:id="rId324"/>
    <p:sldId id="926" r:id="rId325"/>
    <p:sldId id="927" r:id="rId326"/>
    <p:sldId id="929" r:id="rId327"/>
    <p:sldId id="931" r:id="rId328"/>
    <p:sldId id="932" r:id="rId329"/>
    <p:sldId id="933" r:id="rId330"/>
    <p:sldId id="934" r:id="rId331"/>
    <p:sldId id="935" r:id="rId332"/>
    <p:sldId id="936" r:id="rId333"/>
    <p:sldId id="937" r:id="rId334"/>
    <p:sldId id="938" r:id="rId335"/>
    <p:sldId id="939" r:id="rId336"/>
    <p:sldId id="940" r:id="rId337"/>
    <p:sldId id="941" r:id="rId338"/>
    <p:sldId id="943" r:id="rId339"/>
    <p:sldId id="944" r:id="rId340"/>
    <p:sldId id="945" r:id="rId341"/>
    <p:sldId id="946" r:id="rId342"/>
    <p:sldId id="947" r:id="rId343"/>
    <p:sldId id="948" r:id="rId344"/>
    <p:sldId id="949" r:id="rId345"/>
    <p:sldId id="951" r:id="rId346"/>
    <p:sldId id="953" r:id="rId347"/>
    <p:sldId id="954" r:id="rId348"/>
    <p:sldId id="956" r:id="rId349"/>
    <p:sldId id="957" r:id="rId350"/>
    <p:sldId id="958" r:id="rId351"/>
    <p:sldId id="959" r:id="rId352"/>
    <p:sldId id="960" r:id="rId353"/>
    <p:sldId id="961" r:id="rId354"/>
    <p:sldId id="962" r:id="rId355"/>
    <p:sldId id="963" r:id="rId356"/>
    <p:sldId id="964" r:id="rId357"/>
    <p:sldId id="965" r:id="rId358"/>
    <p:sldId id="966" r:id="rId359"/>
    <p:sldId id="967" r:id="rId360"/>
    <p:sldId id="968" r:id="rId361"/>
    <p:sldId id="970" r:id="rId362"/>
    <p:sldId id="971" r:id="rId363"/>
    <p:sldId id="972" r:id="rId364"/>
    <p:sldId id="974" r:id="rId365"/>
    <p:sldId id="975" r:id="rId366"/>
    <p:sldId id="977" r:id="rId367"/>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75" d="100"/>
          <a:sy n="75" d="100"/>
        </p:scale>
        <p:origin x="-1398"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345" Type="http://schemas.openxmlformats.org/officeDocument/2006/relationships/slide" Target="slides/slide344.xml"/><Relationship Id="rId366" Type="http://schemas.openxmlformats.org/officeDocument/2006/relationships/slide" Target="slides/slide365.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notesMaster" Target="notesMasters/notesMaster1.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presProps" Target="presProps.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viewProps" Target="viewProps.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334" Type="http://schemas.openxmlformats.org/officeDocument/2006/relationships/slide" Target="slides/slide333.xml"/><Relationship Id="rId350" Type="http://schemas.openxmlformats.org/officeDocument/2006/relationships/slide" Target="slides/slide349.xml"/><Relationship Id="rId355" Type="http://schemas.openxmlformats.org/officeDocument/2006/relationships/slide" Target="slides/slide354.xml"/><Relationship Id="rId37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tableStyles" Target="tableStyles.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27A44CA4-6B35-4A47-BE1A-D6BD11E276E7}"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491E9D67-F002-4C54-8DB6-D26021BE81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6"/>
          <p:cNvSpPr/>
          <p:nvPr/>
        </p:nvSpPr>
        <p:spPr>
          <a:xfrm>
            <a:off x="-142875" y="204788"/>
            <a:ext cx="9286875" cy="357187"/>
          </a:xfrm>
          <a:prstGeom prst="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grpSp>
        <p:nvGrpSpPr>
          <p:cNvPr id="4" name="组合 32"/>
          <p:cNvGrpSpPr>
            <a:grpSpLocks/>
          </p:cNvGrpSpPr>
          <p:nvPr/>
        </p:nvGrpSpPr>
        <p:grpSpPr bwMode="auto">
          <a:xfrm>
            <a:off x="7929563" y="204788"/>
            <a:ext cx="915987" cy="307975"/>
            <a:chOff x="6500826" y="236060"/>
            <a:chExt cx="1071570" cy="345632"/>
          </a:xfrm>
        </p:grpSpPr>
        <p:sp>
          <p:nvSpPr>
            <p:cNvPr id="5" name="流程图: 终止 33"/>
            <p:cNvSpPr/>
            <p:nvPr userDrawn="1"/>
          </p:nvSpPr>
          <p:spPr>
            <a:xfrm>
              <a:off x="6500826" y="282382"/>
              <a:ext cx="1071570" cy="285057"/>
            </a:xfrm>
            <a:prstGeom prst="flowChartTerminator">
              <a:avLst/>
            </a:prstGeom>
            <a:gradFill flip="none" rotWithShape="1">
              <a:gsLst>
                <a:gs pos="0">
                  <a:srgbClr val="964B78"/>
                </a:gs>
                <a:gs pos="25000">
                  <a:srgbClr val="FFCCFF"/>
                </a:gs>
                <a:gs pos="75000">
                  <a:srgbClr val="964B78"/>
                </a:gs>
                <a:gs pos="100000">
                  <a:srgbClr val="7030A0"/>
                </a:gs>
              </a:gsLst>
              <a:lin ang="5400000" scaled="0"/>
              <a:tileRect/>
            </a:gra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34"/>
            <p:cNvSpPr txBox="1"/>
            <p:nvPr userDrawn="1"/>
          </p:nvSpPr>
          <p:spPr>
            <a:xfrm>
              <a:off x="6500826" y="236060"/>
              <a:ext cx="1054856" cy="345632"/>
            </a:xfrm>
            <a:prstGeom prst="rect">
              <a:avLst/>
            </a:prstGeom>
            <a:noFill/>
          </p:spPr>
          <p:txBody>
            <a:bodyPr wrap="none">
              <a:spAutoFit/>
            </a:bodyPr>
            <a:lstStyle/>
            <a:p>
              <a:pPr fontAlgn="auto">
                <a:spcBef>
                  <a:spcPts val="0"/>
                </a:spcBef>
                <a:spcAft>
                  <a:spcPts val="0"/>
                </a:spcAft>
                <a:defRPr/>
              </a:pPr>
              <a:r>
                <a:rPr lang="zh-CN" altLang="en-US" sz="1400" dirty="0">
                  <a:solidFill>
                    <a:schemeClr val="bg1"/>
                  </a:solidFill>
                  <a:latin typeface="黑体" pitchFamily="49" charset="-122"/>
                  <a:ea typeface="黑体" pitchFamily="49" charset="-122"/>
                </a:rPr>
                <a:t>栏目索引</a:t>
              </a:r>
              <a:endParaRPr lang="zh-CN" altLang="en-US" sz="1400" dirty="0">
                <a:solidFill>
                  <a:schemeClr val="bg1"/>
                </a:solidFill>
                <a:latin typeface="黑体" pitchFamily="49" charset="-122"/>
                <a:ea typeface="黑体" pitchFamily="49" charset="-122"/>
              </a:endParaRPr>
            </a:p>
          </p:txBody>
        </p:sp>
      </p:grpSp>
      <p:pic>
        <p:nvPicPr>
          <p:cNvPr id="7"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8"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9" name="矩形 8"/>
          <p:cNvSpPr/>
          <p:nvPr/>
        </p:nvSpPr>
        <p:spPr>
          <a:xfrm>
            <a:off x="0" y="0"/>
            <a:ext cx="9144000" cy="1657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1_标题和内容">
    <p:spTree>
      <p:nvGrpSpPr>
        <p:cNvPr id="1" name=""/>
        <p:cNvGrpSpPr/>
        <p:nvPr/>
      </p:nvGrpSpPr>
      <p:grpSpPr>
        <a:xfrm>
          <a:off x="0" y="0"/>
          <a:ext cx="0" cy="0"/>
          <a:chOff x="0" y="0"/>
          <a:chExt cx="0" cy="0"/>
        </a:xfrm>
      </p:grpSpPr>
      <p:pic>
        <p:nvPicPr>
          <p:cNvPr id="2"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3"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4" name="灯片编号占位符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5" name="日期占位符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itchFamily="34" charset="0"/>
              </a:defRPr>
            </a:lvl1pPr>
          </a:lstStyle>
          <a:p>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3_标题和内容">
    <p:spTree>
      <p:nvGrpSpPr>
        <p:cNvPr id="1" name=""/>
        <p:cNvGrpSpPr/>
        <p:nvPr/>
      </p:nvGrpSpPr>
      <p:grpSpPr>
        <a:xfrm>
          <a:off x="0" y="0"/>
          <a:ext cx="0" cy="0"/>
          <a:chOff x="0" y="0"/>
          <a:chExt cx="0" cy="0"/>
        </a:xfrm>
      </p:grpSpPr>
      <p:sp>
        <p:nvSpPr>
          <p:cNvPr id="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30" name="Picture 2" descr="C:\Users\Administrator\Desktop\未标题-3.png"/>
          <p:cNvPicPr>
            <a:picLocks noChangeAspect="1" noChangeArrowheads="1"/>
          </p:cNvPicPr>
          <p:nvPr/>
        </p:nvPicPr>
        <p:blipFill>
          <a:blip r:embed="rId7"/>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8.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6.xml"/><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3.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0.xml"/><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7.xml"/><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6.xml"/><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5.xml"/><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2.xml"/><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7.xml"/><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8.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7.xml"/><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8.xml"/><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6.xml"/><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3.xml"/><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5.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5.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5.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5.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5.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5.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5.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5.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5.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5.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5.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5.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5.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5.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5.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5.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5.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5.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5.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5.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5.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5.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5.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5.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5.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5.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5.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5.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5.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5.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5.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5.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5.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5.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5.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5.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1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5.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5.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5.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5.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5.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5.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327.xml"/><Relationship Id="rId1" Type="http://schemas.openxmlformats.org/officeDocument/2006/relationships/slideLayout" Target="../slideLayouts/slideLayout5.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5.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5.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5.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5.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5.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5.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5.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5.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5.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5.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5.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5.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5.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4.xml"/><Relationship Id="rId1" Type="http://schemas.openxmlformats.org/officeDocument/2006/relationships/slideLayout" Target="../slideLayouts/slideLayout5.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5.xml"/><Relationship Id="rId1" Type="http://schemas.openxmlformats.org/officeDocument/2006/relationships/slideLayout" Target="../slideLayouts/slideLayout5.xml"/></Relationships>
</file>

<file path=ppt/slides/_rels/slide346.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5.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347.xml"/><Relationship Id="rId1" Type="http://schemas.openxmlformats.org/officeDocument/2006/relationships/slideLayout" Target="../slideLayouts/slideLayout5.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348.xml"/><Relationship Id="rId1" Type="http://schemas.openxmlformats.org/officeDocument/2006/relationships/slideLayout" Target="../slideLayouts/slideLayout5.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350.xml"/><Relationship Id="rId1" Type="http://schemas.openxmlformats.org/officeDocument/2006/relationships/slideLayout" Target="../slideLayouts/slideLayout5.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5.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5.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353.xml"/><Relationship Id="rId1" Type="http://schemas.openxmlformats.org/officeDocument/2006/relationships/slideLayout" Target="../slideLayouts/slideLayout5.xml"/></Relationships>
</file>

<file path=ppt/slides/_rels/slide354.xml.rels><?xml version="1.0" encoding="UTF-8" standalone="yes"?>
<Relationships xmlns="http://schemas.openxmlformats.org/package/2006/relationships"><Relationship Id="rId2" Type="http://schemas.openxmlformats.org/officeDocument/2006/relationships/notesSlide" Target="../notesSlides/notesSlide354.xml"/><Relationship Id="rId1" Type="http://schemas.openxmlformats.org/officeDocument/2006/relationships/slideLayout" Target="../slideLayouts/slideLayout5.xml"/></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355.xml"/><Relationship Id="rId1" Type="http://schemas.openxmlformats.org/officeDocument/2006/relationships/slideLayout" Target="../slideLayouts/slideLayout5.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356.xml"/><Relationship Id="rId1" Type="http://schemas.openxmlformats.org/officeDocument/2006/relationships/slideLayout" Target="../slideLayouts/slideLayout5.xml"/></Relationships>
</file>

<file path=ppt/slides/_rels/slide357.xml.rels><?xml version="1.0" encoding="UTF-8" standalone="yes"?>
<Relationships xmlns="http://schemas.openxmlformats.org/package/2006/relationships"><Relationship Id="rId2" Type="http://schemas.openxmlformats.org/officeDocument/2006/relationships/notesSlide" Target="../notesSlides/notesSlide357.xml"/><Relationship Id="rId1" Type="http://schemas.openxmlformats.org/officeDocument/2006/relationships/slideLayout" Target="../slideLayouts/slideLayout5.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358.xml"/><Relationship Id="rId1" Type="http://schemas.openxmlformats.org/officeDocument/2006/relationships/slideLayout" Target="../slideLayouts/slideLayout5.xml"/></Relationships>
</file>

<file path=ppt/slides/_rels/slide359.xml.rels><?xml version="1.0" encoding="UTF-8" standalone="yes"?>
<Relationships xmlns="http://schemas.openxmlformats.org/package/2006/relationships"><Relationship Id="rId2" Type="http://schemas.openxmlformats.org/officeDocument/2006/relationships/notesSlide" Target="../notesSlides/notesSlide35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6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0.xml"/><Relationship Id="rId1" Type="http://schemas.openxmlformats.org/officeDocument/2006/relationships/slideLayout" Target="../slideLayouts/slideLayout5.xml"/></Relationships>
</file>

<file path=ppt/slides/_rels/slide36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61.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36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2.xml"/><Relationship Id="rId1" Type="http://schemas.openxmlformats.org/officeDocument/2006/relationships/slideLayout" Target="../slideLayouts/slideLayout5.xml"/></Relationships>
</file>

<file path=ppt/slides/_rels/slide3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3.xml"/><Relationship Id="rId1" Type="http://schemas.openxmlformats.org/officeDocument/2006/relationships/slideLayout" Target="../slideLayouts/slideLayout5.xml"/></Relationships>
</file>

<file path=ppt/slides/_rels/slide36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4.xml"/><Relationship Id="rId1" Type="http://schemas.openxmlformats.org/officeDocument/2006/relationships/slideLayout" Target="../slideLayouts/slideLayout5.xml"/></Relationships>
</file>

<file path=ppt/slides/_rels/slide36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65.xml"/><Relationship Id="rId1" Type="http://schemas.openxmlformats.org/officeDocument/2006/relationships/slideLayout" Target="../slideLayouts/slideLayout5.xml"/></Relationships>
</file>

<file path=ppt/slides/_rels/slide36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205038" y="5176838"/>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0" y="5992813"/>
            <a:ext cx="9144000" cy="50006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第四部分　写 作</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(3)文章开头就开门见山、旗帜鲜明地表明了自己的观点“真心为你点</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赞”,抓住了阅卷老师的眼球。文章结尾用排比句重申观点,呼应开头,做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到了前后相连,首尾呼应,思路明晰。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(2015课标Ⅱ,18)阅读下面的材料,根据要求写一篇不少于800字的文章。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当代风采人物评选活动已产生最后三名候选人:大李,笃学敏思,矢志创新,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为破解生命科学之谜做出重大贡献,率领团队一举跻身国际学术最前沿。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老王,爱岗敬业,练就一手绝活,变普通技术为完美艺术,走出一条从职高生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到焊接大师的“大国工匠”之路。小刘,酷爱摄影,跋山涉水捕捉世间美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景,他的博客赢得网友一片赞叹:“你带我们品味大千世界”“你帮我们留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住美丽乡愁”。</a:t>
            </a:r>
            <a:endParaRPr lang="zh-CN" altLang="en-US">
              <a:latin typeface="+mn-lt"/>
              <a:ea typeface="+mn-ea"/>
            </a:endParaRPr>
          </a:p>
        </p:txBody>
      </p:sp>
      <p:pic>
        <p:nvPicPr>
          <p:cNvPr id="26626" name="图片 3" descr="textimage111.jpeg"/>
          <p:cNvPicPr>
            <a:picLocks noChangeAspect="1"/>
          </p:cNvPicPr>
          <p:nvPr/>
        </p:nvPicPr>
        <p:blipFill>
          <a:blip r:embed="rId3"/>
          <a:srcRect/>
          <a:stretch>
            <a:fillRect/>
          </a:stretch>
        </p:blipFill>
        <p:spPr bwMode="auto">
          <a:xfrm>
            <a:off x="542925" y="2638425"/>
            <a:ext cx="247650" cy="247650"/>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(2015年课标Ⅱ卷高分作文《为自己插上一双创新的翅膀》)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文章以排比句式开篇,既颇具气势,又直率快捷,以此方式提出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自己的观点,让读者先明其要,以引起阅读的兴趣。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2.阅读下面的材料,根据要求作文。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康德离开人世前的一个星期,身体已极虚弱。但医生来看他时,他照例起身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相迎,请医生就座——只是这次是颤巍巍的。医生忙说:“您是大师,是我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的前辈,您不必起身。”康德说:“一个人,总得有一生坚持的东西。我现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在年老体衰,但对人的尊重没有离我而去,对给予我帮助的人的感激没有离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我而去。”</a:t>
            </a:r>
            <a:endParaRPr lang="zh-CN" altLang="en-US">
              <a:latin typeface="+mn-lt"/>
              <a:ea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要求:选好角度,确定立意,明确文体,自拟标题,运用“排比造势开篇法”写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一篇不少于800字的文章。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2.[参考立意]构思前应仔细阅读材料,弄懂材料所蕴含的意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思。可从以下角度立意:①尊重他人,是值得一生坚守的美德;②尊重我们</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遇到的每一个人,感激给予我们帮助的人;③尊重人者获得尊重,予人尊严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者获得尊严;④因为不苟且,因为坚持,美好的行为才升华为崇高的品格。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[开篇示例]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让尊重之花开满世间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有一种品格,历经五千多年的冲刷侵蚀照旧光彩夺目;有一种修养,跨越二</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十个世纪的血雨腥风仍旧熠熠生辉;有一种美德,贯串无数个日夜的浮沉更</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替依旧璀璨耀眼!它,就是尊重。</a:t>
            </a:r>
            <a:endParaRPr lang="zh-CN" altLang="en-US">
              <a:latin typeface="+mn-lt"/>
              <a:ea typeface="+mn-ea"/>
            </a:endParaRPr>
          </a:p>
        </p:txBody>
      </p:sp>
      <p:pic>
        <p:nvPicPr>
          <p:cNvPr id="212994" name="图片 3" descr="textimage156.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三、引用名句开篇法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引用名言,就是在作文开头直接引用一句名言警句,并且把这句话作为全文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的中心论点。这里所说的名句,主要是指诗词名句等。因为中华文化博大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精深,在广阔的文学殿堂里,优秀诗词更是浩如烟海。如果我们能够掌握积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累大量的诗词歌赋,又能在作文开头引用之,就能达到意想不到的效果。当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然,引用古今中外名人名言、格言谚语等也是可以的。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◆片段借鉴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“绿塘摇滟接星津,轧轧兰桡入白</a:t>
            </a:r>
            <a:r>
              <a:rPr lang="zh-CN" altLang="en-US" sz="1514" kern="0" spc="21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”,莲荷轻敛,芬芳无限;“万壑有声含</a:t>
            </a:r>
            <a:endParaRPr lang="zh-CN" altLang="en-US">
              <a:latin typeface="+mn-lt"/>
              <a:ea typeface="+mn-ea"/>
            </a:endParaRPr>
          </a:p>
        </p:txBody>
      </p:sp>
      <p:pic>
        <p:nvPicPr>
          <p:cNvPr id="215042" name="图片 3" descr="textimage157.jpeg"/>
          <p:cNvPicPr>
            <a:picLocks noChangeAspect="1"/>
          </p:cNvPicPr>
          <p:nvPr/>
        </p:nvPicPr>
        <p:blipFill>
          <a:blip r:embed="rId3"/>
          <a:srcRect/>
          <a:stretch>
            <a:fillRect/>
          </a:stretch>
        </p:blipFill>
        <p:spPr bwMode="auto">
          <a:xfrm>
            <a:off x="4186238" y="4968875"/>
            <a:ext cx="219075" cy="238125"/>
          </a:xfrm>
          <a:prstGeom prst="rect">
            <a:avLst/>
          </a:prstGeom>
          <a:noFill/>
          <a:ln w="9525">
            <a:no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晚籁,数峰无语立斜阳”,山随日远,清延秀绝。如莲荷流连津塘,如峰壑痴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迷斜阳,是实诚静默的固守成就了这旖旎千年的美丽。人,亦应老实忠厚,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坚守本心,使人生永远美如四月,芳香馥郁。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(2015年四川卷高分作文《出自幽谷,迁于乔木》)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文章开头直接引用诗句,彰显积累功夫,使语言有意蕴,大气而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厚重。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3.阅读下面的材料,按要求作文。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熟语有“先人一步”“敢为天下先”“先下手为强”等,强调的是“先”的优势;然而熟语又有“后发先至”“后来居上”等,强调的则是“后”的优势。</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一“先”一“后”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可以引发我们丰富的联想与思考。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请根据以上材料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自选角度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自拟题目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联系实际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运用“引用名句开篇法”</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写一篇不少于</a:t>
            </a:r>
            <a:r>
              <a:rPr lang="en-US" altLang="zh-CN" kern="0" dirty="0">
                <a:solidFill>
                  <a:srgbClr val="000000"/>
                </a:solidFill>
                <a:latin typeface="Times New Roman" pitchFamily="65" charset="-122"/>
                <a:ea typeface="宋体" pitchFamily="65" charset="-122"/>
              </a:rPr>
              <a:t>800</a:t>
            </a:r>
            <a:r>
              <a:rPr lang="zh-CN" altLang="en-US" kern="0" dirty="0">
                <a:solidFill>
                  <a:srgbClr val="000000"/>
                </a:solidFill>
                <a:latin typeface="Times New Roman" pitchFamily="65" charset="-122"/>
                <a:ea typeface="宋体" pitchFamily="65" charset="-122"/>
              </a:rPr>
              <a:t>字的文章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除诗歌外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文体不限。</a:t>
            </a:r>
            <a:endParaRPr lang="zh-CN" altLang="en-US" dirty="0">
              <a:latin typeface="+mn-lt"/>
              <a:ea typeface="+mn-e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我来审题:</a:t>
            </a:r>
            <a:r>
              <a:rPr lang="zh-CN" altLang="en-US" sz="2012" u="sng" kern="0" dirty="0">
                <a:solidFill>
                  <a:srgbClr val="000000"/>
                </a:solidFill>
                <a:latin typeface="Times New Roman" pitchFamily="65" charset="-122"/>
                <a:ea typeface="宋体" pitchFamily="65" charset="-122"/>
              </a:rPr>
              <a:t>3.[参考立意]对考生而言,“先人一步”“后发先至”这类熟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语耳熟能详,但考生要真正阐述哲理,表达思辨,还应巧妙立意。诚然,材料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中有关一“先”一“后”的熟语含义明确,哲思元素丰富,要引发读者“丰</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富的联想与思考”也没有多大障碍,但考生若想在作文立意方面高人一筹,</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就必须在文章思想的深刻性与说理的思辨性方面大做文章,尽显个性。考</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生可以观照“先”“后”,辩证立意,揭示“先”与“后”蕴含的智慧,如</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“先”是“后”的风帆,“后”是“先”的基石;“先”当为抓住时机的果</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断,“后”当为蓄势待发的沉潜;拥有一颗不甘平凡的心方可先人一步,拥</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有一颗脚踏实地的心才能后发先至;无论是先人一步还是后发先至,两者看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似矛盾,却都蕴含着人生的大智慧。</a:t>
            </a:r>
            <a:endParaRPr lang="zh-CN" altLang="en-US" dirty="0">
              <a:latin typeface="+mn-lt"/>
              <a:ea typeface="+mn-ea"/>
            </a:endParaRPr>
          </a:p>
        </p:txBody>
      </p:sp>
      <p:pic>
        <p:nvPicPr>
          <p:cNvPr id="219138" name="图片 3" descr="textimage158.jpeg"/>
          <p:cNvPicPr>
            <a:picLocks noChangeAspect="1"/>
          </p:cNvPicPr>
          <p:nvPr/>
        </p:nvPicPr>
        <p:blipFill>
          <a:blip r:embed="rId3"/>
          <a:srcRect/>
          <a:stretch>
            <a:fillRect/>
          </a:stretch>
        </p:blipFill>
        <p:spPr bwMode="auto">
          <a:xfrm>
            <a:off x="609600" y="1276350"/>
            <a:ext cx="247650" cy="247650"/>
          </a:xfrm>
          <a:prstGeom prst="rect">
            <a:avLst/>
          </a:prstGeom>
          <a:noFill/>
          <a:ln w="9525">
            <a:noFill/>
            <a:miter lim="800000"/>
            <a:headEnd/>
            <a:tailEnd/>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考生也可以有所侧重,肯定“后来居上”的价值,选择两个典型的事例来论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证观点,如家喻户晓的龟兔赛跑,速度慢的乌龟开始时落后,但它沉稳从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容、坚持不懈,最终获得胜利;如“苹果之父”乔布斯始终坚持不懈地搞创</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新,蓄势发力,因而其科技成果超越前人,使“苹果”后来者居上,超越了诺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基亚、摩托罗拉等“前辈”。最后结合现实,再次阐述观点,突出主旨。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[开篇示例]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先后的智慧 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“先”是“天生我材必有用”的自信,是迎难而上、敢为天下先的勇气,是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先声夺人;“后”是“咬定青山不放松”的沉稳,是脚踏实地的积累,是后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发先至。一“先”一“后”看似矛盾,其实都蕴含着大智慧。</a:t>
            </a:r>
            <a:endParaRPr lang="zh-CN" altLang="en-US">
              <a:latin typeface="+mn-lt"/>
              <a:ea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四、首尾呼应结尾法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这样的结尾,一是呼应标题,凸显话题意识,强化文章主题;二是呼应开头。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呼应开头显得文章结构完整,关合严密,可给读者留下整体性的美感。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◆片段借鉴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开头:雪是晶莹的,滑如凝脂,温润如玉,是自然的精灵。雪是活的、跳跃的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雨。雪是自然界创造力的产物,是雨的升华,这是可爱的雪告诉我们的智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慧。中国文化源远流长,承载着中华智慧,厚重而芬芳。一场比赛,出现了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争议,而争议的焦点,则是创新的思维。是的,生活需要规则,但是,规则如果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一成不变,就会成为束缚。</a:t>
            </a:r>
            <a:endParaRPr lang="zh-CN" altLang="en-US">
              <a:latin typeface="+mn-lt"/>
              <a:ea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276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结尾:雪纯洁美好,是跳跃的、活的雨。雪是自然界创造的精灵,是雨的升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华;而创造力是人类规律的升华,智慧的精华。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(2014年课标Ⅰ卷高分作文《升华,因为创新》)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开篇以“雪”为载体,通过对雪的描绘,指出它是因雨而升华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来的,揭示出其本质:因为创造。这一生动的比喻,使文章大大增加了文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采。结尾再次以“雪”为载体,呼应开头,强化题旨。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4.阅读下面材料,按要求作文。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有人说,生活需要柴米油盐;有人说,人不是单靠吃米活着;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有人说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生活需要清风明月碧水蓝天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有人说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生活需要安定的社会环境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人说生活需要人与人之间美好的情感</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的确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生活是丰富多彩的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生活需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要的还有许多许多。那么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你认为生活需要什么</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77913"/>
            <a:ext cx="8505825" cy="49149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要求:全面理解材料,自主确定立意,确定文体,确定标题,运用“首尾呼应结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尾法”写一篇不少于800字的文章。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4.[参考立意]本题是一个开放性比较强的题目,相当于是以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“生活需要</a:t>
            </a:r>
            <a:r>
              <a:rPr lang="zh-CN" altLang="en-US" sz="2012" u="sng" kern="0" dirty="0">
                <a:solidFill>
                  <a:srgbClr val="000000"/>
                </a:solidFill>
                <a:latin typeface="黑体"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”为题作文,只要填上合适的词语,合理阐释即可,如生活</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需要感恩、生活需要变通、生活需要坚强等等。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[首尾示例]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生活需要高尚的灵魂</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u="sng" kern="0" dirty="0">
                <a:solidFill>
                  <a:srgbClr val="000000"/>
                </a:solidFill>
                <a:latin typeface="Times New Roman" pitchFamily="65" charset="-122"/>
                <a:ea typeface="宋体" pitchFamily="65" charset="-122"/>
              </a:rPr>
              <a:t>开头</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在历史长河中</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有无数的伟人凭借他们的灵魂</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书写了一篇篇美丽的</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篇章。历史的经验告诉我们</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生活需要高尚的灵魂</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只有人人都具有高尚的</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灵魂</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我们的生活才会更加美好。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u="sng" kern="0" dirty="0">
                <a:solidFill>
                  <a:srgbClr val="000000"/>
                </a:solidFill>
                <a:latin typeface="Times New Roman" pitchFamily="65" charset="-122"/>
                <a:ea typeface="宋体" pitchFamily="65" charset="-122"/>
              </a:rPr>
              <a:t>结尾</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让我们高呼</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高尚灵魂好</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生活真需要</a:t>
            </a:r>
            <a:r>
              <a:rPr lang="en-US" altLang="zh-CN" u="sng"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227330" name="图片 3" descr="textimage159.jpeg"/>
          <p:cNvPicPr>
            <a:picLocks noChangeAspect="1"/>
          </p:cNvPicPr>
          <p:nvPr/>
        </p:nvPicPr>
        <p:blipFill>
          <a:blip r:embed="rId3"/>
          <a:srcRect/>
          <a:stretch>
            <a:fillRect/>
          </a:stretch>
        </p:blipFill>
        <p:spPr bwMode="auto">
          <a:xfrm>
            <a:off x="542925" y="3513138"/>
            <a:ext cx="247650" cy="247650"/>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五、深化中心结尾法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在文章结束时,以全文的内容为依托,运用简洁的语言,把主题思想明确地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表达出来,或者在全文即将煞尾时,把写作中心交代清楚,又称“画龙点睛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式”。这种结尾大都以议论作结,把文章推向高潮,使主旨得以升华。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◆片段借鉴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敏思是科学进步的灵魂,创新是事物发展的动力。苹果公司之所以能在竞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争残酷的移动互联网领域占有一席之地,就是源于乔布斯的敏思和创新精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神。没有了敏思,你我就不会进步;没有了创新,世界将会停滞不前。敏思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改变命运,创新改变生活。笃学敏思、矢志创新者,永远行进在最具风采的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路上!</a:t>
            </a:r>
            <a:endParaRPr lang="zh-CN" altLang="en-US" dirty="0">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这三人中,你认为谁更具风采?请综合材料内容及含意作文,体现你的思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考、权衡与选择。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要求选好角度,确定立意,明确文体,自拟标题;不要套作,不得抄袭。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(1)认真审题,你能根据材料确定哪些立意?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(1)①认为大李更具风采:大李是时代的佼佼者,优秀知识分子的代表,他的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成就在于学术上的创新。可以以科学界相关人员有关发明创造的事例为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材料,赞美他们笃学敏思、矢志创新的奋斗精神,肯定其做出的重大贡献对</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于推动时代发展和社会进步的重要意义。相关人物素材如庄小威——34</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岁在哈佛大学拥有自己的实验室的华裔女学霸,其事例就完美地契合了这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一主题。</a:t>
            </a:r>
            <a:endParaRPr lang="zh-CN" altLang="en-US">
              <a:latin typeface="+mn-lt"/>
              <a:ea typeface="+mn-ea"/>
            </a:endParaRPr>
          </a:p>
        </p:txBody>
      </p:sp>
      <p:pic>
        <p:nvPicPr>
          <p:cNvPr id="28674" name="图片 3" descr="textimage112.jpeg"/>
          <p:cNvPicPr>
            <a:picLocks noChangeAspect="1"/>
          </p:cNvPicPr>
          <p:nvPr/>
        </p:nvPicPr>
        <p:blipFill>
          <a:blip r:embed="rId3"/>
          <a:srcRect/>
          <a:stretch>
            <a:fillRect/>
          </a:stretch>
        </p:blipFill>
        <p:spPr bwMode="auto">
          <a:xfrm>
            <a:off x="542925" y="2582863"/>
            <a:ext cx="2524125" cy="552450"/>
          </a:xfrm>
          <a:prstGeom prst="rect">
            <a:avLst/>
          </a:prstGeom>
          <a:noFill/>
          <a:ln w="9525">
            <a:noFill/>
            <a:miter lim="800000"/>
            <a:headEnd/>
            <a:tailEnd/>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(2015年课标Ⅱ卷高分作文《敏思创新,风采斐然》)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文章结尾归结全文,卒章显志,画龙点睛,寥寥数笔,精当点题,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升华了文章的主旨。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5.阅读下面的材料,根据要求作文。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王国维在清华国学院任教时,要求他的学生做到“六不”,即不放言高论、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不攻击古人、不议论他人短长、不吹嘘、不夸渊博、不抄袭他人言论。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王国维的这“六不”在今天看来,依然有很强的现实意义。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要求选好角度,确定立意,明确文体,自拟标题,运用“深化中心结尾法”写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一篇不少于800字的文章。</a:t>
            </a:r>
            <a:endParaRPr lang="zh-CN" altLang="en-US">
              <a:latin typeface="+mn-lt"/>
              <a:ea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784" kern="0" spc="165"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5.[参考立意]材料中,王国维要求他任教的清华国学院的学生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做到“六不”:不放言高论、不攻击古人、不议论他人短长、不吹嘘、不</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夸渊博、不抄袭他人言论。这“六不”对现今的我们有很强的现实意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义。“六不”中的每一点均可作为立意点。对于这类作文题目,考生可以</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从做人出发,任意选择一个角度或多个角度进行论证,关键是要保证论证的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充分和有深度。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[结尾示例]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实事求是,不放言高论,是修为;静思己过,不论人短长,是修养;不吹嘘、不自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夸渊博,是品质。</a:t>
            </a:r>
            <a:endParaRPr lang="zh-CN" altLang="en-US" dirty="0">
              <a:latin typeface="+mn-lt"/>
              <a:ea typeface="+mn-ea"/>
            </a:endParaRPr>
          </a:p>
        </p:txBody>
      </p:sp>
      <p:pic>
        <p:nvPicPr>
          <p:cNvPr id="233474" name="图片 3" descr="textimage160.jpeg"/>
          <p:cNvPicPr>
            <a:picLocks noChangeAspect="1"/>
          </p:cNvPicPr>
          <p:nvPr/>
        </p:nvPicPr>
        <p:blipFill>
          <a:blip r:embed="rId3"/>
          <a:srcRect/>
          <a:stretch>
            <a:fillRect/>
          </a:stretch>
        </p:blipFill>
        <p:spPr bwMode="auto">
          <a:xfrm>
            <a:off x="542925" y="1208088"/>
            <a:ext cx="247650" cy="247650"/>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4700"/>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学案四　结构清晰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一、平行并列式结构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并列式结构(记叙文、散文、议论文都可以用)的文章在每年的高考高分作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文中占了很大的比例。这种结构的特点是:围绕文章的中心,在文章的主体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部分写作几个(一般是三个)并列的段落层次,分别从不同角度、不同侧面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来阐释中心,使文章呈现出一种多管齐下、齐头并进的格局。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写并列式结构议论文时,应注意以下几点: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1.行文前先列好提纲。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提纲中要写好三个内容:文章的中心、标志句、事例(事件)。主体部分每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段可以只详写一个事例,也可略写多个事例,灵活掌握。</a:t>
            </a:r>
            <a:endParaRPr lang="zh-CN" altLang="en-US" dirty="0">
              <a:latin typeface="+mn-lt"/>
              <a:ea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2.锤炼语言。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写并列式结构的文章,一定要锤炼语言,处处出彩。一要做到开头结尾闪亮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点,在开头和结尾处,采用修辞手法增强语言亮点。二要做到主体部分铺锦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缎。主体部分的语言也要做到流畅、出彩,从而使得论据论证有力。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3.标志句的写法注意多样化。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写标志句其实就是在整理文章的思路,所以标志句一定要好好拟制。写标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志句要出文采,因为标志句放在段首,很醒目,这也是展示作者语言功底的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一个部分。还要做到精练传神、句式工整,让人产生一种美感。标志句的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写法大概可以分为以下几种: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(1)小标题式,就是用精练传神的文笔概括段落。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(2)中心句式,就是概括段落主旨的句子。(也可用名言、诗句或者歌词做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标志句)</a:t>
            </a:r>
            <a:endParaRPr lang="zh-CN" altLang="en-US" dirty="0">
              <a:latin typeface="+mn-lt"/>
              <a:ea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记叙文: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哥哥,我们一起走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佛曰:前世五百次的回眸,才换来今生的擦肩而过。可是,哥哥,你是否只顾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找寻弟弟的身影,而忘记了脚下的疲惫?就这样,你带着满身的伤痕,坐到了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我的身旁,一坐就是一辈子。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昨　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妈妈说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你刚出生时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你哥哥在轮椅上手舞足蹈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傻傻地高兴着。”可是</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哥哥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我的出生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却让家里人忽视了你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你本来还可以康复的双腿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因此再也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站不起来了。你的懂事化解了家里的拮据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让我可以安然长大。哥哥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兄弟俩就像走在人生的独木桥上一样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是你把我送到了彼岸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即使再也无法</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起身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你依然微笑着说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弟弟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加油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我会因你而骄傲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可是那时的我顽</a:t>
            </a:r>
            <a:endParaRPr lang="zh-CN" altLang="en-US" dirty="0">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皮</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嫌弃你</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因为你</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同学们都嘲笑我</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我只想离你远远的。不过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哥哥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你要相</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信</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弟弟的心从未离你远去。你昨日的微笑是我茁壮成长的桥梁</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我在上面</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走向你想让我去的远方。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　朝</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今天,我坐在高考的考场上,认真地作答。我知道,哥哥你肯定会在家里咧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着嘴笑。我不确定,你还会陪我多久。最近你的病不断复发,让我的心像刀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扎一样疼。你还记得吗?那次你说:“哥哥不会走的。”说完却从椅子上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跌倒在地。家里没有别人,无助的我只有紧紧地抱着你。那一刻,我真的好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害怕,怕你就那样突然离开我。还好后来你没有大碍,我抱着你大哭起来,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再也不愿撒手。哥哥,答应我好好活着,我会不懈地努力,积极向上,带你走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上弟弟为你铺好的康庄大道。</a:t>
            </a:r>
            <a:endParaRPr lang="zh-CN" altLang="en-US" dirty="0">
              <a:latin typeface="+mn-lt"/>
              <a:ea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　天</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你经常告诉我:“预见将来的最好方式就是创造它。”我把它牢记在心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里。我知道,为了我的成长,家里已亏欠你太多。每次能够安稳地走在路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上,我都会记得,那是不会走的哥哥换来的。哥哥,你不是喜欢《越来越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快》那个节目吗?我答应你,未来的自己会更加努力,让我做你的双腿,带着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你走出我们的奇迹与辉煌。纵使我们的人生是独木桥,我们也要一起走,你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用双眼看世界,我用双脚走天下。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哥哥,下辈子,我还要做你的弟弟,我们可是拉了钩的啊!如果再一次站到人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生的独木桥前,让我抱着你,我们一起长大,一起走世界、闯天下,好吗?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(2014年课标Ⅰ卷高分作文)</a:t>
            </a:r>
            <a:endParaRPr lang="zh-CN" altLang="en-US" dirty="0">
              <a:latin typeface="+mn-lt"/>
              <a:ea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本文以时间词为小标题,采用并列式结构将哥哥的奉献精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神、关爱之情溢于言表,弟弟的感恩知报、拳拳情怀跃然纸上。文章以兄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弟手足之情为经,以发生在兄弟之间的事为纬,精构“昨日”“今朝”“明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天”三个画面,结构清晰。本文多运用散文笔法和文学语言,别有韵味。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议论文: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我辈能腾飞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亲爱的小陈姐姐: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看到你这样勇敢地担起对爸爸的生命安全负责的责任,勇敢地对他的不良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乃至违法行为发出正义的警告,我要为你点赞,为我们这一代敢于肩负责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任、敢于发出正义之声的行为骄傲。</a:t>
            </a:r>
            <a:endParaRPr lang="zh-CN" altLang="en-US">
              <a:latin typeface="+mn-lt"/>
              <a:ea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210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你通过微博私信向警方举报自己父亲的行为,看似不通情理,却是出于对父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亲的关爱,出于维护社会良好风气的正义感。这让全社会看到了我们这一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代人的责任感,看到了我辈正欲振翅高飞的矫健身姿。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我辈能腾飞,因为我们拥有正义与责任的翅膀。面对歹徒的刀锋,我辈并无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退意与恐惧,而是挺身而出;看见烈日下身有残疾的乞讨者,“最美”大学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生为其撑起一片阴凉儿;老人摔倒在地,明知有被讹诈的风险,我辈中仍有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人毫不犹豫地将老人扶起</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这一切,都是因为我辈中不乏怀抱强烈责任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心之人,他们铁肩担道义,扶起中华美德之树,争做民族崛起之栋梁。</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我辈能腾飞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即使遭受质疑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我们依然心中有光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坚守信仰。但丁曾说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要恐惧别人的话语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要做一座卓立的塔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绝不因暴风而倾斜。”面对外界的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质疑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我们绝不能忘记自己的本心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忘却自己的坚守。你看民主斗士曼德</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身处逆境却仍坚守本心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乐观积极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你看鲁迅先生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面对黑暗的时代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敢于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用手中的笔刺破民族沉沦的黑幕。我们勇于、善于向前辈们学习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皆因我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们心中有和他们一样的道德与信仰。</a:t>
            </a:r>
            <a:endParaRPr lang="zh-CN" altLang="en-US" dirty="0">
              <a:latin typeface="+mn-lt"/>
              <a:ea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我辈能腾飞,但也不可被一时的名利迷失心智。灯塔被重重迷雾遮蔽而不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得寻时,装备再精良的船只也会失去前行的方向。所以,即使在我们的努力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与成功获得他人的认可和赞扬时,我们也不能迷失方向,而要把握方向,更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加努力地前行。“超级课程表”的90后CEO余佳文带着他的“兄弟盟”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取得了阿里巴巴等大公司的三轮风投,获得了同龄人不可企及的成功。余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佳文虽然年少,但他始终清楚自己想要什么、在做什么。余佳文的目标与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努力让我们看到了我辈有立足社会的资本,更认得清飞翔的方向。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即使找不到大海,也不要停止称颂不老泉的歌声;即使风雪掩埋了道路,也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请珍爱走过的路程;即使所有的坚守与追求都只是徒劳,也依然要勇敢、要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坚持——因为责任的重担在我们的肩上,我辈应腾飞!</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此致</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敬礼!</a:t>
            </a:r>
            <a:endParaRPr lang="zh-CN" altLang="en-US" dirty="0">
              <a:latin typeface="+mn-lt"/>
              <a:ea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②认为老王更具风采:老王是生活中很多平凡但努力的小人物的代表,他认</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真专注,在平凡的岗位上将工作做到极致,具有“爱岗敬业”的特点。可以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以自己生活中的实例为材料进行写作,或选取古今中外自学成才或在平凡</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中创造奇迹的事例,阐述爱岗敬业、刻苦奋斗的现实意义,呼吁人们争做促</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进社会发展和进步的人。相关人物素材如于尚清——不怕危险,从普通警</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察到拆弹专家,直至英勇牺牲。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③认为小刘更具风采:小刘象征着一种精神上的追求,他不是某一领域内最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优秀的人,但是他的作品引起了无数人的共鸣。精神文明给人以美的享受,</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当今科技已足以满足人们物质生活的需要,精神财富弥足珍贵。可以选取</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古今中外艺术、文学、哲学等方面的正反事例,通过对比探究,阐述创造精</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神文明者更具风采。</a:t>
            </a:r>
            <a:endParaRPr lang="zh-CN" altLang="en-US">
              <a:latin typeface="+mn-lt"/>
              <a:ea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65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明华</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2015年6月7日</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(2015年课标Ⅰ卷高分作文)</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文章开篇,作者在对小陈的行为予以充分肯定的基础上,为小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陈“敢于肩负责任、敢于发出正义之声的行为骄傲”,并以此为由头,拓展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延伸,发出了“我辈能腾飞”的呼喊。接着,作者采用并列式结构,从三个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方面阐述“我辈能腾飞”的理由:拥有正义与责任、坚守信仰、清楚飞翔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的方向。此外,作者在举例论证自己的观点时,从现实生活中的扶危济困、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爱心无限的事例,到古今中外的名人轶事,从但丁的论断到90后余佳文的成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功创业,完成了从同龄人到名人再到同龄人的“回环”,逻辑可谓严密。文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章结尾,作者采用排比句式,运用假设论证的方式,逐层递进,环环相扣,水到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渠成地呼应开头,结构也可谓严谨。</a:t>
            </a:r>
            <a:endParaRPr lang="zh-CN" altLang="en-US" dirty="0">
              <a:latin typeface="+mn-lt"/>
              <a:ea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1.阅读下面的材料,根据要求作文。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大豆是蛋白质含量极其丰富而又十分廉价的食物。可它的境遇曾一度尴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尬,煮熟的大豆难以引起人们的食欲,并且会使肠胃胀气。人们需要更好的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大豆食用方式,后来,用盐卤点制豆浆而发明了豆腐。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豆腐的诞生彻底改变了大豆的命运。豆腐让人体对大豆蛋白的吸收和利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用,变得更加容易;豆腐柔软变通的个性给擅长烹饪的中国人留有极大的创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造空间,豆腐也因此被制作出品类繁多的菜肴,以适应不同地区人们的品味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和喜好。所有这些,让普通的大豆得到了升华。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要求:结合材料的内容和含意,选准角度,明确立意;自拟标题,自选文体(诗歌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除外),不少于800字;不得套作,不得抄袭;运用“平行并列式结构”。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1.[参考立意]考生可聚焦于大豆的升华和豆腐受青睐,寻找思</a:t>
            </a:r>
            <a:endParaRPr lang="zh-CN" altLang="en-US" dirty="0">
              <a:latin typeface="+mn-lt"/>
              <a:ea typeface="+mn-ea"/>
            </a:endParaRPr>
          </a:p>
        </p:txBody>
      </p:sp>
      <p:pic>
        <p:nvPicPr>
          <p:cNvPr id="253954" name="图片 3" descr="textimage161.jpeg"/>
          <p:cNvPicPr>
            <a:picLocks noChangeAspect="1"/>
          </p:cNvPicPr>
          <p:nvPr/>
        </p:nvPicPr>
        <p:blipFill>
          <a:blip r:embed="rId3"/>
          <a:srcRect/>
          <a:stretch>
            <a:fillRect/>
          </a:stretch>
        </p:blipFill>
        <p:spPr bwMode="auto">
          <a:xfrm>
            <a:off x="504825" y="6011863"/>
            <a:ext cx="247650" cy="247650"/>
          </a:xfrm>
          <a:prstGeom prst="rect">
            <a:avLst/>
          </a:prstGeom>
          <a:noFill/>
          <a:ln w="9525">
            <a:noFill/>
            <a:miter lim="800000"/>
            <a:headEnd/>
            <a:tailEnd/>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路,实现突破——变通带来新生、思路决定出路、柔软变通之美等。考生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可从材料的初始价值出发,展开丰富的联想——如何让普通变得不普通?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如何让平凡变得不平凡?如何让尴尬化为受欢迎?这离不开“变”——变</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化、变通、变形。“变”字体现了人们的尝试性、创造性、实践性;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“变”体现了人类的发现意识、生活智慧、探索精神;“变”不仅改变了</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大豆的命运,也改变了人们的饮食方式、饮食习惯,提升了人们的生活品味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和生活质量。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[结构示例]撒切尔夫人改变自我,创造了历史的辉煌。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王宝强改变自我,书写人生的传奇经历。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旭日阳刚改变自我,唱响春天的梦想。</a:t>
            </a:r>
            <a:endParaRPr lang="zh-CN" altLang="en-US">
              <a:latin typeface="+mn-lt"/>
              <a:ea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8435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二、递进深化式结构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递进深化式结构,是写作议论文时经常使用的一种结构方式。其主要特点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是:围绕着中心论点或论题展开论证时,各个部分之间是层层深入、步步推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进的关系。它的特点是各层的前后顺序有严格要求,不能随意变更。一般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议论文采取先提出问题,再分析问题,最后解决问题的思路,即体现了层进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式结构的特点。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创新铸就辉煌</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我国杰出的画家李可染曾说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踩着前人的脚印前进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最佳结果也只能是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‘亚军’。”德国著名思想家歌德也说过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要成长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你必须要独创才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行。”当今世界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发展迅速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日新月异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要想在激烈的竞争中立于不败之地</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就必须创新。创新缔造文明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创新铸就辉煌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创新者最具风采。</a:t>
            </a:r>
            <a:endParaRPr lang="zh-CN" altLang="en-US" dirty="0">
              <a:latin typeface="+mn-lt"/>
              <a:ea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个人的发展离不开创新。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大李之所以能为破解生命科学之谜做出重大贡献,是因为他笃学敏思、矢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志创新;袁隆平四十多年来能始终站在杂交水稻研究领域的最前沿,是因为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他有着不断创新的勇气;马云能创造阿里巴巴的神话,使人们的生活方式发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生翻天覆地的变化,得益于他的洞见,他的创新;王选之所以能成为举世公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认的计算机汉字激光照排技术创始人,与他强烈的自主创新意识息息相关</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创新让我们的生活远离空洞、远离乏味,创新让我们的生活充满激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情、充满乐趣,创新让我们的人生更加舒适、更具价值。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社会的进步离不开创新。</a:t>
            </a:r>
            <a:endParaRPr lang="zh-CN" altLang="en-US" dirty="0">
              <a:latin typeface="+mn-lt"/>
              <a:ea typeface="+mn-ea"/>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文字的发明及运用使人类延长了文化的长度,使社会的灿烂文明得以世代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传承;电灯的发明让人类远离漫漫长夜,迎来了黑暗中的光明;蒸汽机的发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明让社会获得巨大的创造能力,加速了物质文明的进程;电话的发明让人们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的交流跨越千山万水,缩短了人与人之间情感的距离;电视的发明让人们尽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览四海风光,放眼望向脚步走不到的地方;网络的发明变天涯海角为近在咫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尺,使世界成为地球村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是创新改变了大千世界,是创新丰富了人类生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活,是创新促进了社会进步。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国家的繁荣离不开创新。</a:t>
            </a:r>
            <a:endParaRPr lang="zh-CN" altLang="en-US">
              <a:latin typeface="+mn-lt"/>
              <a:ea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历史上,商鞅变法让秦国从众多的诸侯国中脱颖而出,从而统一天下;赵武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灵王顺应形势需要,冲破重重阻碍,果断实行“胡服骑射”的政策,最终实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现了富国强兵的理想;而堂堂大清王朝在经历繁盛之后闭关锁国,因循守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旧,不思改革,最终验证了“落后就要挨打”的道理。上世纪七十年代末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期,我们的国家领导人大胆创新,在经济领域,提出了改革开放的发展策略;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在国家统一的问题上,提出了“一国两制”的解决方案;在外交上,提出了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求同存异的灵活原则。这让中国在短短几十年的时间里全面发展,取得了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举世瞩目的成就,赢得了世界的尊重和赞誉。古往今来,无数事实证明:只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有创新,才能让一个民族繁荣富强;只有创新,才能让一个国家长治久安;只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有创新,才能让一段历史灿烂辉煌!</a:t>
            </a:r>
            <a:endParaRPr lang="zh-CN" altLang="en-US">
              <a:latin typeface="+mn-lt"/>
              <a:ea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不管是个人的发展、社会的进步,还是国家的繁荣,都离不开创新。让我们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用知识去充实自己,用创新去武装自己,从点滴做起,开拓精彩的人生吧!因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为创新是东升的旭日,让照耀之处灿烂辉煌;创新是和煦的春风,让吹拂之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处绚丽多姿;创新是源头活水,让流淌之处生机勃勃。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(2014年课标Ⅰ卷高分作文)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本文中规中矩,是一篇规范的采用“递进深化式结构”的议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论文,观点切题,层次明晰。在提出总的论点后,作者设置了三个分论点,从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“创新之于个人”“创新之于社会”“创新之于国家”三个方面,由小及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大、逐层深入地展开论述,对中心论点加以有力的支撑。</a:t>
            </a:r>
            <a:endParaRPr lang="zh-CN" altLang="en-US" dirty="0">
              <a:latin typeface="+mn-lt"/>
              <a:ea typeface="+mn-e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2.阅读下面的文字,根据要求写一篇不少于800字的文章。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农民工老王突发胃穿孔,被送进医院。为救治这名贫困患者,医院开通“绿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色通道”给他做了手术,又进行了十天治疗。虽然老板主动送来5 000元,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老王仍欠下4 000多元医药费,而医院默许他出了院。老王刚一康复就回到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了工地:“哪怕打工还钱再难,我也得努力。是医院和老板救了我。”可欠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款还是像石头一样压在他心上。最终,老王鼓足勇气找到医院,说出了想在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医院打工抵债的心思。院方深受感动,聘他为陪检员。老王也特别敬业,作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为曾经的患者,他格外懂得怎样帮助病人。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要求:选好角度,确定立意,明确文体,自拟标题;不要套作,不得抄袭;运用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“递进深化式结构”。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2.[参考立意]可以从多方面进行立意:从老王的角度切入,可写</a:t>
            </a:r>
            <a:endParaRPr lang="zh-CN" altLang="en-US" dirty="0">
              <a:latin typeface="+mn-lt"/>
              <a:ea typeface="+mn-ea"/>
            </a:endParaRPr>
          </a:p>
        </p:txBody>
      </p:sp>
      <p:pic>
        <p:nvPicPr>
          <p:cNvPr id="268290" name="图片 3" descr="textimage162.jpeg"/>
          <p:cNvPicPr>
            <a:picLocks noChangeAspect="1"/>
          </p:cNvPicPr>
          <p:nvPr/>
        </p:nvPicPr>
        <p:blipFill>
          <a:blip r:embed="rId3"/>
          <a:srcRect/>
          <a:stretch>
            <a:fillRect/>
          </a:stretch>
        </p:blipFill>
        <p:spPr bwMode="auto">
          <a:xfrm>
            <a:off x="538163" y="5973763"/>
            <a:ext cx="247650" cy="247650"/>
          </a:xfrm>
          <a:prstGeom prst="rect">
            <a:avLst/>
          </a:prstGeom>
          <a:noFill/>
          <a:ln w="9525">
            <a:noFill/>
            <a:miter lim="800000"/>
            <a:headEnd/>
            <a:tailEnd/>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农民工拖欠医疗款项后的感恩、回报之心;从医院和老板的角度切入,可写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社会对弱势群体的关爱、救助,也可从医院的角度写医患关系的和谐源于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两者的互相理解,从老板的角度呼吁建立和谐的劳资关系;从这几个主体的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相互关系切入,写有了社会良知和人的良知、社会责任和人的责任,才会建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立人与人、人与社会团体、人与社会之间的信任。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[结构示例]感恩老师,感恩生活,感恩社会。</a:t>
            </a:r>
            <a:endParaRPr lang="zh-CN" altLang="en-US">
              <a:latin typeface="+mn-lt"/>
              <a:ea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92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(2)请选择一个你认为的最佳立意,写出三个分论点。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(2)(大李的角度,以“创新”为中心)个人的发展离不开创新,社会的进步离</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不开创新,国家的繁荣离不开创新。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37004"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50"/>
              </a:spcBef>
              <a:spcAft>
                <a:spcPts val="0"/>
              </a:spcAft>
              <a:defRPr/>
            </a:pPr>
            <a:r>
              <a:rPr lang="zh-CN" altLang="en-US" sz="2012" kern="0" dirty="0">
                <a:solidFill>
                  <a:srgbClr val="000000"/>
                </a:solidFill>
                <a:latin typeface="Times New Roman" pitchFamily="65" charset="-122"/>
                <a:ea typeface="宋体" pitchFamily="65" charset="-122"/>
              </a:rPr>
              <a:t>平凡中的伟大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平凡的岗位,不平凡的业绩。老王,用他的爱岗敬业,练就了一手绝活,谱写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了最具风采的人生之歌。</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现实生活中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人们往往重视各行各业的英雄、精英的作用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忽视甚至轻视平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凡岗位平凡人物的分量。这种现象不能不引起我们的重视和反思。诚然</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社会的发展离不开为破解生命科学之谜做出重大贡献、率领团队一举跻</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身国际学术最前沿的社会精英“大李”们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但更离不开千千万万普普通通</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的爱岗敬业的“老王”们。</a:t>
            </a:r>
            <a:endParaRPr lang="zh-CN" altLang="en-US" dirty="0">
              <a:latin typeface="+mn-lt"/>
              <a:ea typeface="+mn-ea"/>
            </a:endParaRPr>
          </a:p>
        </p:txBody>
      </p:sp>
      <p:pic>
        <p:nvPicPr>
          <p:cNvPr id="32770" name="图片 3" descr="textimage113.jpeg"/>
          <p:cNvPicPr>
            <a:picLocks noChangeAspect="1"/>
          </p:cNvPicPr>
          <p:nvPr/>
        </p:nvPicPr>
        <p:blipFill>
          <a:blip r:embed="rId3"/>
          <a:srcRect/>
          <a:stretch>
            <a:fillRect/>
          </a:stretch>
        </p:blipFill>
        <p:spPr bwMode="auto">
          <a:xfrm>
            <a:off x="542925" y="2230438"/>
            <a:ext cx="5057775" cy="619125"/>
          </a:xfrm>
          <a:prstGeom prst="rect">
            <a:avLst/>
          </a:prstGeom>
          <a:noFill/>
          <a:ln w="9525">
            <a:noFill/>
            <a:miter lim="800000"/>
            <a:headEnd/>
            <a:tailEnd/>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三、正反对比式结构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正反对比式结构,就是把两种对立的事物或同一事物的互相矛盾的两个方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面进行对照比较,这样肯定什么,否定什么,提倡什么,反对什么,就显得格外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分明。具体地说,就是在论证过程中既要正面说理,又要反面阐述,在对比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分析中,表明正确的观点,从而达到写作的目的。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正反对比式结构,既可以体现在段内句与句之间,也可以体现在段与段之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间。简单地说,就是“正面说了反面说”或“反面说了正面说”,它对于议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论的深入、论点的突出、说服力的增强,都是有莫大的裨益的。使用正反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对比式结构应注意的两个问题是:</a:t>
            </a:r>
            <a:endParaRPr lang="zh-CN" altLang="en-US">
              <a:latin typeface="+mn-lt"/>
              <a:ea typeface="+mn-ea"/>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1.围绕中心论点选择比较材料,确定对比点。所选对象必须是两种性质截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然相反或有差异的事物,论证时要紧扣文章的中心。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2.正反论证应有主有次。若文章从正面立论,主体部分则以正面论述为主,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以反面论述为辅;若文章从反面立论,则以反面论述为主,以正面论述为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春风始处是理解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理解,是春风开始吹拂的地方。</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当满车乘客不耐烦地抱怨一位女乘客的姗姗来迟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当急躁、烦闷甚至些微</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的愤怒化作秋冬时节阵阵冰冷的霜雪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封凉了人们原本宁和流淌的心泉时</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是女乘客一瘸一拐的身影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是对残疾人行动不便的理解和体谅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让春风开始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吹拂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让车厢内溢满包容与关爱的暖流。</a:t>
            </a:r>
            <a:endParaRPr lang="zh-CN" altLang="en-US" dirty="0">
              <a:latin typeface="+mn-lt"/>
              <a:ea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467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而很多时候,正是因为缺少互相理解才让生命、让世界处于无休无止的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“寒冬”之中。中东地区的炮火声,我们听见了,那是对对方信仰的质疑所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引发的争议、暴力、杀戮;苍白的医院门口挂着印着“还我生命”的横幅,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我们看见了,那是对医疗救护情况的茫然抑或是患者家属对医者缺少理解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而引发的争端;余秋雨笔下的“信客”,我们读懂了,那是人们对挪用一条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“红绸”的不理解,让兢兢业业、老实诚恳的老信客名声碎裂</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我们没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有“看见”对信仰、对生命、对工作的理解,所以“寒冬”笼罩人间,“春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风”迟迟不度。</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缺少理解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闭目塞听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会让肆虐咆哮的“寒风”更加猖獗。成都某公路上的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一起事故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就让我们体会了人心“寒风”刺骨锥心的冰冷。女司机缺少对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其他司机正常行车原则的理解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而男青年也缺少对女性慌乱心理的理解和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才让他们之间的摩擦与对抗加剧。如果他们能心平气和地听听对方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的苦衷或缘由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也许和暖的春风就会吹散刺骨的寒风。</a:t>
            </a:r>
            <a:endParaRPr lang="zh-CN" altLang="en-US" dirty="0">
              <a:latin typeface="+mn-lt"/>
              <a:ea typeface="+mn-ea"/>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令我们庆幸的是,这个世界上不只有春风不度的“玉门关”,还有春风常驻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的“桃花源”。高考期间井然有序的行车道一改往日的拥堵,喧闹嘈杂的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街市停歇了昼夜不息的高歌,还有自发组成的爱心车队为高考学子铺就了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一条畅通之路,这是对人生重要阶段的理解,让千万考生感知到社会的温暖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“春风”。当救护车发出了声声紧急的鸣笛,车道上多少人的心被牵动,他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们主动避让,自觉协调,硬是在拥堵狭窄的车道上开辟出了一条生命的“绿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色通道”,这是理解,激发了人们心中的同情与善良,让春天来临。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多些理解,学会聆听,会让春风吹拂,带来永恒的春天。人行道上凹凸不平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的地砖曾让多少人抱怨,当考虑到盲人行路的需求,倾听到来自残疾人士的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呼声时,人们便在心里默默赞许。正是对残疾人的理解,激发了人们心底的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关怀、爱心,让一丝丝春风,带来了整个美好和谐的春天。</a:t>
            </a:r>
            <a:endParaRPr lang="zh-CN" altLang="en-US">
              <a:latin typeface="+mn-lt"/>
              <a:ea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春风始处是理解。多考虑他人可能的隐情与苦衷,设身处地,倾听他人,温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暖与爱会聚少成多,构筑成一个和谐安宁的世界。人性本善,人人心中都藏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着一个充满慈悲与仁爱的春天,只等待着一点理解与懂得的激发,让春风吹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拂,万物复苏。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(2015年重庆卷高分作文)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文章开头提纲挈领,提出“理解,是春风开始吹拂的地方”的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中心观点,然后回扣材料,接着主体采用正反对比式结构,更使全文中心突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出鲜明,结构一目了然,最后发出呼吁。另外,文章高度关注现实生活,大量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的事例来自最鲜活的社会现实,而且本文最终也指向生活本身。当今社会,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人人都更多关注自己而忽视他人,所以更需要这份理解,这份懂得。</a:t>
            </a:r>
            <a:endParaRPr lang="zh-CN" altLang="en-US" dirty="0">
              <a:latin typeface="+mn-lt"/>
              <a:ea typeface="+mn-ea"/>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188" y="704850"/>
            <a:ext cx="8691562"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3.阅读下面一则材料,根据要求作文。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葛菲与顾俊,是人们耳熟能详的杰出的羽毛球运动员。她们的女双配对,所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向无敌。自1996年至1999年间,她们在国际比赛中从未输过一场,她们那种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默契的配合令人叹为观止。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可有谁想到,这号称“东方不败”的拍档,虽然在场上共同训练了十几年,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但在场外私交甚少。葛菲回忆说:“两人在一起的这么多年里,私下只一起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吃过一次饭。”不论在国内,还是在国外,葛菲和顾俊从不住在一起。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她们在生活中很少往来,原来是教练的刻意安排,为的是避免因相处过密而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引发矛盾,影响比赛。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读了这则材料,你想到了什么?你要说些什么?请你写一篇不少于800字的文章。</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要求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选好角度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确定立意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明确文体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自拟标题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不要套作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不得抄袭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运用“正反对比式结</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构”。</a:t>
            </a:r>
            <a:endParaRPr lang="zh-CN" altLang="en-US" dirty="0">
              <a:latin typeface="+mn-lt"/>
              <a:ea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17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3.[参考立意]选手的角度:要保持“距离”。如距离产生美、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距离的效果、人际关系重相知轻相处、君子之交淡如水等。人和人之间</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要保持距离,距离产生美。靠得太近,我们就会看见对方越多的缺点。“君</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子之交淡如水”,因为“淡”,所以才能不腻,才能持久。“与朋友交,久而</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敬之。”“敬”也就是保持距离,防止过分地亲昵。教练的角度:营造人际</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关系的距离,使彼此保持适宜的距离,心无旁骛、专心一意,把更多的精力</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用于训练和比赛中,避免因相处过密而引发矛盾。把握好人际交往之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“度”,一个团队、集体才会有力量。反之,万事万物失去“度”,就会</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“物极必反”,产生负面的效果。</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结构示例</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距离太近难以相处</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正面提出观点</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距离太远便会让人产生隔</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阂</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就像刺猬一样</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无法取暖。</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反面提出观点</a:t>
            </a:r>
            <a:r>
              <a:rPr lang="en-US" altLang="zh-CN" u="sng"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284674" name="图片 3" descr="textimage163.jpeg"/>
          <p:cNvPicPr>
            <a:picLocks noChangeAspect="1"/>
          </p:cNvPicPr>
          <p:nvPr/>
        </p:nvPicPr>
        <p:blipFill>
          <a:blip r:embed="rId3"/>
          <a:srcRect/>
          <a:stretch>
            <a:fillRect/>
          </a:stretch>
        </p:blipFill>
        <p:spPr bwMode="auto">
          <a:xfrm>
            <a:off x="519113" y="1252538"/>
            <a:ext cx="247650" cy="247650"/>
          </a:xfrm>
          <a:prstGeom prst="rect">
            <a:avLst/>
          </a:prstGeom>
          <a:noFill/>
          <a:ln w="9525">
            <a:noFill/>
            <a:miter lim="800000"/>
            <a:headEnd/>
            <a:tailEnd/>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学案五　语言传神</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一、善用修辞法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修辞,犹如语言百花园中的艳朵奇葩,如果能在文章中适当地插几枝,就会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给我们的文章增添几分亮丽的色彩:巧设比喻,可以使所写的事物形象生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动;大胆夸张,会显得灵气飞扬;善用设问,可以启人深思;反复吟哦,可以抒发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绵绵之情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简言之,善用修辞,常收奇效。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修心如莲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树求禽兽以携,遭拒;结实以静候,则咸相食,其籽得传。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《劝学》有云:“君子生非异也,善假于物也。”然他物何以愿为我所用?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盖因其腹中有物,非空也。</a:t>
            </a:r>
            <a:endParaRPr lang="zh-CN" altLang="en-US" dirty="0">
              <a:latin typeface="+mn-lt"/>
              <a:ea typeface="+mn-ea"/>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人,只有自我修行,价值昭彰,才可求他人赏识,所谓“桃李不言,下自成蹊”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即此理。修心如莲,不蔓不枝,香远益清。田田的荷叶间一段绿波,愈令风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荷芳行万里。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汉有昭君,不赂画工,寂寂深宫她沉婉若水。修心如莲,终得一日,天理昭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昭。她的倾城姿容醉了天子,醉了使臣,以公主之位和亲匈奴。识大体的智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慧,济苍生的胸怀,沉着大气的风范,令她成为一首绝唱。直至百千年后,人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们仍可从杜甫的吟诵中瞥见那一抹惊鸿的倩影,惊艳了岁月。是什么让一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位红颜以扶柳之态名留青史?是其内在的德。修心如莲,凭自我价值在历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史长河中熠熠生辉。</a:t>
            </a:r>
            <a:endParaRPr lang="zh-CN" altLang="en-US">
              <a:latin typeface="+mn-lt"/>
              <a:ea typeface="+mn-ea"/>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蜀有孔明,“三顾频烦天下计,两朝开济老臣心”。躬耕于南阳,不争虚名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于诸侯。然而一代名主刘玄德恭敬相邀,三请两拒,传为美谈。如果他不是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卧龙先生,只是一介凡夫俗子,又有哪个帝王会甘心低头细语呢?羽扇纶巾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间的豪情胆识是其吸引刘备的法宝。修心如莲,孔明静候,以兼济天下之心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赢得生前身后名。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姜子牙垂钓言:“愿者上钩。”七十二高龄遇文王。可见,世人渴求的与年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龄无关,与相貌无缘。内在价值的升华才是一个人得到赞赏的根源。</a:t>
            </a:r>
            <a:endParaRPr lang="zh-CN" altLang="en-US">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清洁工们顶着清晨的寒风,扫起每一片落叶、每一张纸片,工作勤奋踏实,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才能使我们的生活环境整洁干净、舒适宜人;教师们披星戴月,寒来暑往,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精心组织每一堂课,热心地找学生谈话,真诚地和家长沟通,工作兢兢业业,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才能为我们的国家源源不断地输送大批合格人才;医生们夜以继日,年复一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年,认真看病、努力钻研,工作一丝不苟,才能救死扶伤;农民们不怕风吹日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晒,像蜜蜂一样辛勤地耕耘在田间,才能为亿万人民提供赖以生存的粮食;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工人们默默无闻,像骆驼一样吃苦耐劳,生产出生活必需品,才能使我们的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生活方便快捷</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甜美的果实让飞禽走兽们心甘情愿地为之奔波;几句空话却没有激起一丝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涟漪,人性说到底总还是带着那么一点点的自私与冷漠。为利相谋是最正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常不过的事情,我们谁也没有必要因此去指责他人。如何让他人尽心尽力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地伸出援手?我们应当磨砺出自我价值,给别人一个帮助自己的理由。人,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如果只是一味求索取,最终没有谁会愿意施予。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修心如莲,让馨德之香愈远愈清;砺己如实,令品质之花不凋不败。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于天地山川中探求,亦得此理。紫云英铺满山野而无人理睬,菟丝子则更令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人厌恶。然而,兰花之娇弱易萎,仍有人大费精力悉心养护;蚌深卧水底,恒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有渔人冒死打捞。为何?因其有内在价值值得人为之一搏。唯有自身璀璨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如星空,如钻石,如珍珠,才可让人于万千沙砾中发现自己。不入法眼,焉得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相助?</a:t>
            </a:r>
            <a:endParaRPr lang="zh-CN" altLang="en-US">
              <a:latin typeface="+mn-lt"/>
              <a:ea typeface="+mn-ea"/>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尝怨世之漠然,冷眼不助。心境达然后方知是己身之妄求。人之助我,谢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之;人之袖手,解之,后以明德召之。修心如莲,己之昭彰如朗月清辉。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何妨互利?世界吻我以歌,我送之以清香,修心如莲。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(2015年湖南卷高分作文)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本文最大的亮点是修辞生辉,文中多处运用比喻、排比、对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比、设问等常见修辞,如标题“修心如莲”就是一个生动的比喻,既带给读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者以美感,又能让读者联想到莲花的圣洁高雅、心灵的洁净神圣,恰到好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处,增添了文章的文学色彩,让议论文具有流动的美感,感染力强,可读性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强。</a:t>
            </a:r>
            <a:endParaRPr lang="zh-CN" altLang="en-US" dirty="0">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1.阅读下面的材料,根据要求写一篇不少于800字的文章。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一天,诗人艾青带着一幅画来请求已88岁高龄的齐白石鉴别真伪。仔细看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完后,齐白石不禁叹了一口气:“我年轻时画画多认真呀,现在退步了。”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原来,这幅画正是齐白石数十年前的作品。艾青走后,齐白石一直愁眉不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展。一天深夜,儿子发现父亲正坐在书桌前,一笔一画地描红。儿子不解: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“您早就盛名于世,怎么想起描红这般初级的东西?”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齐白石答道:“现在我的声望高,很多人觉得我随便抹一笔都是好的,我也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被这些赞誉弄得飘飘然了,无形中放松了对自己的要求。直到前几天,我看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见年轻时画的一幅画,才猛然惊醒——我不能再被外界的那些不实之词蒙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蔽了,所以还要认真练习,自己管住自己啊。”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此后,即便年龄越来越大,齐白石还是坚持每天画画。</a:t>
            </a:r>
            <a:endParaRPr lang="zh-CN" altLang="en-US" dirty="0">
              <a:latin typeface="+mn-lt"/>
              <a:ea typeface="+mn-ea"/>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范围作文,不要套作,不得抄袭;运用“善用修辞法”。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1.[参考立意]材料讲述的是著名画家齐白石看到自己年轻时的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画作,反省自己为名誉所蒙蔽,放松了对自己的要求,从而认真练习的故</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事。考生作文凡围绕如何正确认识“自省”或“荣誉”立意行文,皆属符</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合题意。考生可谈面对荣誉、地位要自省不足,可谈要培养自省的品质,可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谈自省的价值,也可谈不为名誉所累,正确对待别人的赞誉,荣誉面前不骄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傲、永远进取等。考生如抛开“自省”或“荣誉”,谈学无止境,知错就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改,严格要求自己,知行统一,皆属基本符合题意。</a:t>
            </a:r>
            <a:endParaRPr lang="zh-CN" altLang="en-US">
              <a:latin typeface="+mn-lt"/>
              <a:ea typeface="+mn-ea"/>
            </a:endParaRPr>
          </a:p>
        </p:txBody>
      </p:sp>
      <p:pic>
        <p:nvPicPr>
          <p:cNvPr id="299010" name="图片 3" descr="textimage164.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二、恰当引用法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所谓厚重的文化就是要展示阅读的广度和思想的深度,通常做法就是采用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“恰当引用法”。你只要抓住名人名言名事组合再与议论相结合就行,让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议论对组合的内容进行概括提炼,并与文章主题挂钩,这样使纵横散乱的诗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句、人物、故事挂在主题的红线上,共同为表现中心服务。这样的段落,已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经是文章的重要片段。有底蕴,有文采,有厚度,更有深度。仿佛广阔的文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化天幕上,露出一丝丝诗句和名人名事的曙光,随着文字的铺展,一轮鲜亮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的红日主题,喷薄而出,美的红潮漫过原野,瞬间引起读者的共鸣。这样的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情景,让我们体会文章的魅力和阅读的快感。</a:t>
            </a:r>
            <a:endParaRPr lang="zh-CN" altLang="en-US" dirty="0">
              <a:latin typeface="+mn-lt"/>
              <a:ea typeface="+mn-ea"/>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210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致小陈的一封信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近日从网上了解到你的事情,虽惊讶,却很是赞同。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古人云:“身体发肤,受之父母。”孝亲敬长虽是传统美德,但爱的表达方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式有多种。陪父母春看万物复苏,夏看草木葱茏,秋看硕果挂枝,冬看雾凇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飞雪,自是天伦之乐。但身为子女,除了有感恩之爱外,也应对父母负责。</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责任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不是天上的白云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来时潇洒飘逸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去时顷刻无迹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它是万物生长不可或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缺的甘露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它能制止人类无知的放纵。看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那一个个喊出“我爸是</a:t>
            </a:r>
            <a:r>
              <a:rPr lang="en-US" altLang="zh-CN" kern="0" dirty="0">
                <a:solidFill>
                  <a:srgbClr val="000000"/>
                </a:solidFill>
                <a:latin typeface="Arial Narrow" pitchFamily="65" charset="-122"/>
                <a:ea typeface="Arial Unicode MS" pitchFamily="65" charset="-122"/>
              </a:rPr>
              <a:t>××</a:t>
            </a:r>
            <a:r>
              <a:rPr lang="zh-CN" altLang="en-US" kern="0" dirty="0">
                <a:solidFill>
                  <a:srgbClr val="000000"/>
                </a:solidFill>
                <a:latin typeface="Times New Roman" pitchFamily="65" charset="-122"/>
                <a:ea typeface="宋体" pitchFamily="65" charset="-122"/>
              </a:rPr>
              <a:t>”的子</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定知父母从事的不法勾当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定知父母为官不廉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却未出手阻拦。他们没</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有你的勇气与担当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终成推父母锒铛入狱的“幕后黑手”。爱与责任是一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泓清泉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奏着潺潺的乐音向前奔流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你可以悉心照料为它去掉杂质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也可以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义正词严劝导其如“源头活水”般生生不息。</a:t>
            </a:r>
            <a:endParaRPr lang="zh-CN" altLang="en-US" dirty="0">
              <a:latin typeface="+mn-lt"/>
              <a:ea typeface="+mn-ea"/>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冰心说:“爱在左,同情在右,走在生命路的两旁,随时播种,随时开花,将这一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径长途点缀得香花弥漫,使穿枝拂叶的行人,踏着荆棘不觉得痛苦,有泪可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落也不觉悲凉。”身为子女,许多人认为包容父母的过错,体谅父母的无可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奈何方是正道,传统思想中的孝道已渗入我们的骨髓,但随着时代的发展,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孝又有新义:不仅在物质与精神上满足父母的要求,更要敢于令父母“一心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向法”。唯有如此,才能让父母在荆棘路上穿花拂叶也不觉痛苦,有泪可落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也不觉悲凉,父母也不会因违法犯罪而失去与你“久相与处”的机会。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北大才女刘媛媛曾说:“这个世界将来会是我们这一代的,不求每个人做出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惊天动地的大事,只希望每一个人在自己的岗位上踏实做事,理智做人。”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在其位当谋其政,即使明日天寒地冻路遥马亡,也要追求内心的正义,也要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在众人的不解与质疑的荒路中打造花团锦簇的美景。</a:t>
            </a:r>
            <a:endParaRPr lang="zh-CN" altLang="en-US">
              <a:latin typeface="+mn-lt"/>
              <a:ea typeface="+mn-ea"/>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康德曾言:“有两样东西,我思索的回数愈多,时间愈久,它们充溢我以愈见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刻刻常新、刻刻常增的惊异和严肃之感,那便是我头上的星空和心中的道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德律。”道德律,正如康德所言,如同头顶灿烂的星空,在黑夜中为我们指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出一条明路。只有坚持仰望星空的人,才能在穷冬烈风中静沐心中暖阳。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我自然爱那滑翔浅底的游鱼,游过一季历史的沧桑;我自爱那寒冬腊月早开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的梅花,展傲骨于冰天雪地之间;更爱那坚守底线的人儿,坦坦荡荡无愧于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时代,无愧于自己。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罗素说:“一个圆心向外延展出多少个半径,一个人就有多少种生活方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式。”无论滚滚红尘如何变幻无常,都应坚守内心的爱与责任。选择适合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自己的生活方式,不“劳攘者自冗”。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明华</a:t>
            </a:r>
            <a:endParaRPr lang="zh-CN" altLang="en-US">
              <a:latin typeface="+mn-lt"/>
              <a:ea typeface="+mn-ea"/>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2015年6月7日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(2015年课标Ⅰ卷高分作文)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本文最为突出的特点就是名言警句的合理引用和论证的深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入。文章开篇表明自己的立场——为小陈的行为点赞。接着,借古人“身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体发肤,受之父母”的言论引出孝敬长辈的方式,并借此说明小陈的行为体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现了她对父母的爱与责任。随后,作者从子女对父母的爱与责任、现代社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会提倡的孝和个人心中的道德律三个方面说理,并分别引用冰心、康德和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刘媛媛的名言,为自己的说理护航和加码,让自己的论证充满说服力。结尾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处以罗素的名言“一个圆心向外延展出多少个半径,一个人就有多少种生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活方式”再次点明主题——爱与责任。</a:t>
            </a:r>
            <a:endParaRPr lang="zh-CN" altLang="en-US" dirty="0">
              <a:latin typeface="+mn-lt"/>
              <a:ea typeface="+mn-ea"/>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2.阅读下面的材料,按要求作文。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游客们来到山脚下,这里流水潺潺,鸟语花香。游客问下山的人:上面有好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看的吗?有人答没有,有人答有。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于是有人留在山脚赏景,有人继续爬山。来到山腰,这里古木参天,林静山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幽。问下山的人:上面好看吗?有人答没啥好看的,有人答好看。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于是有人在山腰流连,有人继续攀登。来到山顶,只见云海茫茫,群山隐约。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请根据你对材料的理解和感悟,自选一个角度,写一篇不少于800字的文章,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文体自定,标题自拟。要求:立意明确,不要套作,不得抄袭,运用“恰当引用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a:t>
            </a:r>
            <a:endParaRPr lang="zh-CN" altLang="en-US" dirty="0">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难以想象我们的街道离开清洁工的精心打扫会是怎样的脏乱,我们的花朵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离开园丁的辛勤培育会是怎样的憔悴,我们的生命离开医生的细心呵护会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是怎样的脆弱,我们的良田离开农民的用心耕作会是怎样的荒芜,我们的生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活离开工人的全方位服务会是怎样的不便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正是这些成千上万普普通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通平平凡凡的“螺丝钉”们认认真真地默默无闻地坚守在自己的岗位上,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日复一日、年复一年,才能使社会这台大机器正常运转。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正如悬崖边上不为人知的蜡梅,在寒冬腊月里,它不怕风吹雪压,傲然挺立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着,“俏也不争春,只把春来报”,散发着淡淡的迷人的清香,你能说它的风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采不及在春风中摇曳的受万人瞩目的高贵的牡丹吗?</a:t>
            </a:r>
            <a:endParaRPr lang="zh-CN" altLang="en-US">
              <a:latin typeface="+mn-lt"/>
              <a:ea typeface="+mn-ea"/>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784" kern="0" spc="165"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2.[参考立意]这是一道材料作文题,有着浓浓的文化气息,承载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着新课程理念,没有明显的中心句、关键句,给了考生很大的写作空间,可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从如下几个方面立意:人生处处有风景,要发现生活中的美;景由心生,适合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自己的才是最好的;不要轻易相信别人的判断,要靠自己的眼睛观察,自己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看到的才是最真实可靠的;生活重在过程,而不是结果;在过程中感受美好,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也可以收获幸福。当然也可立意为:正确地听取他人的意见;攀登的目标一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旦确定,就应咬定目标不动摇,坚持到底,因为绝美的风景在顶峰。</a:t>
            </a:r>
            <a:endParaRPr lang="zh-CN" altLang="en-US">
              <a:latin typeface="+mn-lt"/>
              <a:ea typeface="+mn-ea"/>
            </a:endParaRPr>
          </a:p>
        </p:txBody>
      </p:sp>
      <p:pic>
        <p:nvPicPr>
          <p:cNvPr id="313346" name="图片 3" descr="textimage165.jpeg"/>
          <p:cNvPicPr>
            <a:picLocks noChangeAspect="1"/>
          </p:cNvPicPr>
          <p:nvPr/>
        </p:nvPicPr>
        <p:blipFill>
          <a:blip r:embed="rId3"/>
          <a:srcRect/>
          <a:stretch>
            <a:fillRect/>
          </a:stretch>
        </p:blipFill>
        <p:spPr bwMode="auto">
          <a:xfrm>
            <a:off x="542925" y="1208088"/>
            <a:ext cx="247650" cy="247650"/>
          </a:xfrm>
          <a:prstGeom prst="rect">
            <a:avLst/>
          </a:prstGeom>
          <a:noFill/>
          <a:ln w="9525">
            <a:noFill/>
            <a:miter lim="800000"/>
            <a:headEnd/>
            <a:tailEnd/>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三、句式整齐法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什么样的作文才能赢得阅卷老师的青睐?怎样的作文才能获得高分?如果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仔细分析一下近几年的优秀作文,就不难发现,在很多优秀作文中,整句的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运用是十分突出的。或排比,或比喻,或反复,或用特殊的句式连排,或古诗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词的连用,或段与段的整句对应,等等,使得这些优秀作文多姿多彩,摇曳纵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横,妙笔生花。</a:t>
            </a:r>
            <a:endParaRPr lang="zh-CN" altLang="en-US" dirty="0">
              <a:latin typeface="+mn-lt"/>
              <a:ea typeface="+mn-ea"/>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用心感受,自然近在咫尺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看天边云彩,能测阴晴雨雪;漫步林间,能观草长莺飞,枝叶枯荣,可无法细说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万物之性。打开电视,轻点鼠标,可知万物原理,可无法身临其境。自然似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乎很“近”,又似乎很“远”。在我看来,身临其境,用心感受,即便不知万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物原理,自然也并不遥远。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看崇山峻岭,清流激漓,即便你不懂山的形成,你却能用心感受山的巍峨,水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的灵动;看万花红遍,绿荫环绕,即便你不懂花的种类,树的生长,你却能用心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感受花的甜美,树的奉献;看繁星闪烁,银月悬空,即便你不懂星星的距离,你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却能感受黑夜的神秘与趣味。由此可见,如若心有自然,心系自然,虽不知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万物进化理论,却能感受自然的魅力,自然的灵魂。自然,近在咫尺。</a:t>
            </a:r>
            <a:endParaRPr lang="zh-CN" altLang="en-US" dirty="0">
              <a:latin typeface="+mn-lt"/>
              <a:ea typeface="+mn-ea"/>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身临其境,用心感受自然,使人获得身心愉悦。古人有云:“读万卷书,不如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行万里路。”当你贴近自然,你会收获不少意外的惊喜。当你与家人朋友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出外旅游时,因为有清泉叮咚,你会收获趣味;因为有雄伟瀑布,你会叹为观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止;因为有虫鱼鸟兽,你会惊喜不断。当你在自然给予你的一切中享受,当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你被自然亲切纳入怀抱之时,你是否会发现,即便你不懂鸟性不懂花语,你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却已经与自然如此贴近?你是否会发现,是自然带给你的喜悦与惊奇,让你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觉得自然其实并不遥远?</a:t>
            </a:r>
            <a:endParaRPr lang="zh-CN" altLang="en-US">
              <a:latin typeface="+mn-lt"/>
              <a:ea typeface="+mn-ea"/>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身临其境,用心感受,自然使人得到精神上的升华。苏轼被贬黄州时发出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“哀吾生之须臾,羡长江之无穷”的感慨,是自然的雄伟壮立,使他认识到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人生短暂,何必难为自己?才会有他积极乐观豁达的生活态度。嵇康喜爱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竹林,喜爱竹林中悠闲的雅士生活,是自然的清高秀丽,使他拥有竹子般正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直的性格,不愿与世俗同流合污。我认为,我们从自然中感受到的力量,吸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收到的精华,能使我们的涵养进一步提升,使我们的信念更加坚定,使我们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的生命更加圆满。而这一切,难道懂得万物表面的原理能比得上吗?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诚然,有人认为懂得物性更重要。不可否认,通过现代的信息技术,我们可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清楚了解一草一木,一山一石。然而,这一切却只停留在表面,你未曾用心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去感受自然,亦未曾得知自然的真谛,所以这样,自然只会“越来越远”。</a:t>
            </a:r>
            <a:endParaRPr lang="zh-CN" altLang="en-US">
              <a:latin typeface="+mn-lt"/>
              <a:ea typeface="+mn-ea"/>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嗅一嗅花草的清香,感受清风的灵动,触摸水的温润,你便会莞尔一笑;用心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感受自然,你会发现,自然,就在身边。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(2015年广东卷高分作文)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本文多用整句,富有文采。全文以短整句为主,这些句子使文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章摇曳多姿,妙笔生花。文章还用了不少排比句和成对出现的整句,读起来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节奏明快,铿锵悦耳,语势流畅,文采飞扬。</a:t>
            </a:r>
            <a:endParaRPr lang="zh-CN" altLang="en-US" dirty="0">
              <a:latin typeface="+mn-lt"/>
              <a:ea typeface="+mn-ea"/>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3.阅读下面的材料,根据要求写一篇不少于800字的文章。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有一天,一个农夫打扫完马厩时,突然发现怀表不见了。这个怀表对于他来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说十分珍贵。他马上跑回马厩寻找,几乎把马厩全都翻遍了,也没找到。农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夫气馁地走出了马厩,发现一群孩子在玩耍,于是向他们说:“谁能在马厩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里找到那块怀表,那个人能得到重奖。”孩子们蜂拥而至,跑进了马厩。很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久,一个接一个走出来,都两手空空。农夫更加失望了。这时,一个细细的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声音响起:“我可以自己进去吗?不要这么多人。”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农夫很奇怪,大家几乎把马厩翻了个底朝天,都没找到,凭你一个人可能找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到吗?可是这孩子坚持要试一试,唯一的条件是只能他一个人进去,农夫答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应了。不到一会儿工夫,这个孩子走出马厩,手里拿着的正是那块怀表。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“你是怎么找到的?”小孩回答:“我只是坐在地上,慢慢地听到了怀表滴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答的声音,顺着声音去找,我就找到了你的怀表。”</a:t>
            </a:r>
            <a:endParaRPr lang="zh-CN" altLang="en-US" dirty="0">
              <a:latin typeface="+mn-lt"/>
              <a:ea typeface="+mn-ea"/>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要求:选好角度,确定立意,明确文体(诗歌除外),自拟标题;不要脱离材料内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容及含意的范围作文;不要套作,不得抄袭;运用“句式整齐法”。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3.[参考立意]从静心的角度入手来写,静下心来,静能生慧。小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孩听到怀表滴答的声音,找到了怀表。心静如水方能解决问题。从抓住关</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键的角度来写,关键在于有正确的方法,小孩听到怀表滴答的声音,顺着声</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音去找,就找到了怀表。展开来说,做事要找到要害,方能成功,要学会抓住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问题的关键。</a:t>
            </a:r>
            <a:endParaRPr lang="zh-CN" altLang="en-US" dirty="0">
              <a:latin typeface="+mn-lt"/>
              <a:ea typeface="+mn-ea"/>
            </a:endParaRPr>
          </a:p>
        </p:txBody>
      </p:sp>
      <p:pic>
        <p:nvPicPr>
          <p:cNvPr id="327682" name="图片 3" descr="textimage166.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学案六　文体鲜明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一、记叙文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记叙文也称“叙述文”“记事文”,是一种通过真实地记人、叙事、写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景、状物来反映社会生活,表达作者思想情感的文体。记叙文的特点主要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表现为:具有时间、地点、人物、起因、经过、结果六要素,讲究真实性;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以记叙、描写为主要表达方式,同时兼有抒情、议论和说明,其中记叙手法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具体包括顺叙、倒叙、插叙、补叙等;结构上主要以时空为序,也兼有逻辑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式、情感式。写作记叙文的具体要求如下: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1.把握要素,巧做安排。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必须掌握六个要素,即时间、地点、人物、起因、经过、结果。考生在写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作时要注意把这些要素交代清楚。</a:t>
            </a:r>
            <a:endParaRPr lang="zh-CN" altLang="en-US" dirty="0">
              <a:latin typeface="+mn-lt"/>
              <a:ea typeface="+mn-ea"/>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2.选材典型,角度独特。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写记叙文时,所选材料要十分典型,角度独特,不能平淡无奇。考生要将自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己生活中鲜活的、独特的、有积极意义的材料运用到作文中来。比如,有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两则材料,讲的都是父亲给读高中的女儿送学费,一则材料是父亲开车行了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30千米送钱给女儿,一则材料是父亲摸黑挑着一担大米走了30千米山路,到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集市卖掉大米后给女儿送钱。这两则材料,哪个更能感动人心,不言而喻。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3.确定线索,理清顺序。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记叙文在结构安排上往往要有一定的线索和顺序,不能像记流水账。考生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在写作时,可以以时间顺序、空间地点的变换、情感变化等为线索。</a:t>
            </a:r>
            <a:endParaRPr lang="zh-CN" altLang="en-US" dirty="0">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这个社会需要广博的大海,也需要清澈的小溪;需要巍峨的高山,也需要质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朴的丘陵;需要伟岸的大树,也需要坚韧的小草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唯其如此,社会才能丰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富多彩、自然和谐、完整无缺!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一花一世界,一沙一天堂。朋友,让我们为平凡的爱岗敬业的“老王”们喝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彩!让我们向把平凡的事业做到极致的“老王”们致敬!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(1)你认为哪几段写得最精彩?为什么?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(1)第三、四段。举例丰富,相互印证,凸显主题。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(2)写出你认为的本文中的高分靓句。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(2)这个社会需要广博的大海,也需要清澈的小溪;需要巍峨的高山,也需要</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质朴的丘陵;需要伟岸的大树,也需要坚韧的小草。</a:t>
            </a:r>
            <a:endParaRPr lang="zh-CN" altLang="en-US">
              <a:latin typeface="+mn-lt"/>
              <a:ea typeface="+mn-ea"/>
            </a:endParaRPr>
          </a:p>
        </p:txBody>
      </p:sp>
      <p:pic>
        <p:nvPicPr>
          <p:cNvPr id="38914" name="图片 3" descr="textimage114.jpeg"/>
          <p:cNvPicPr>
            <a:picLocks noChangeAspect="1"/>
          </p:cNvPicPr>
          <p:nvPr/>
        </p:nvPicPr>
        <p:blipFill>
          <a:blip r:embed="rId3"/>
          <a:srcRect/>
          <a:stretch>
            <a:fillRect/>
          </a:stretch>
        </p:blipFill>
        <p:spPr bwMode="auto">
          <a:xfrm>
            <a:off x="542925" y="3513138"/>
            <a:ext cx="2524125" cy="552450"/>
          </a:xfrm>
          <a:prstGeom prst="rect">
            <a:avLst/>
          </a:prstGeom>
          <a:noFill/>
          <a:ln w="9525">
            <a:noFill/>
            <a:miter lim="800000"/>
            <a:headEnd/>
            <a:tailEnd/>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4.明确表达,掌握技法。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记叙和描写的结合,是记叙文写作的基本要求。记叙是通过一般的叙说和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交代,把人物、事件及其相互关系、变化介绍给读者,使读者对人物、事件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的发展和全貌有一个清晰的了解;描写是在记叙的基础上,用生动形象的语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言,将人物、事件、景物存在与变化的具体状态进行精细的描绘,造成一种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如见其人、如闻其声、如临其境的感觉,使读者受到艺术感染,给读者留下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难以忘怀的印象。记叙文如果缺少描写,就会平淡苍白,形象不鲜明,情节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不感人。</a:t>
            </a:r>
            <a:endParaRPr lang="zh-CN" altLang="en-US" dirty="0">
              <a:latin typeface="+mn-lt"/>
              <a:ea typeface="+mn-ea"/>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5.描写要恰当,要为中心服务。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所谓恰当,即突出特征,符合身份,写出变化。写作记叙文时,在记叙和描写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的基础上,适当穿插抒情和议论,不仅能增强文章的感染力和表现力,而且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能突出文章的中心。但切不可过多地议论、抒情,以免冲淡了记叙文的文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体特征,从而使文章成为半记叙半议论半抒情的“四不像”。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两小儿辩日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大李、老王、小刘三人,我都喜欢。如果要问我谁更具风采的话,那就是酷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爱摄影、发现美、传播美的小刘了。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我原本对摄影并无兴趣,一次偶然的机会,世界风光摄影获奖作品在贵阳孔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子学院展出,我有幸参观了大师们的摄影作品,却因两小儿对《坝上日出》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的争辩受到启发,开始热爱摄影,成为摄影大师的忠实粉丝。</a:t>
            </a:r>
            <a:endParaRPr lang="zh-CN" altLang="en-US" dirty="0">
              <a:latin typeface="+mn-lt"/>
              <a:ea typeface="+mn-ea"/>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我随参观的人群走马观花似的浏览了几个展厅</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最后来到极致摄影大赛获</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奖作品展厅。这个展厅虽然展出的都是获奖之作</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然而大多数游客都是走</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走过场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驻足者寥寥无几。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我与川流不息的游客擦肩而过,唯见两小儿在一幅叫《坝上日出》的作品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前争论不休。我询问他们争论的缘故。一小儿说:“我认为这个摄影师真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了不起,能让我们品味到坝上日出的空灵与壮美。”另一小儿说:“是大自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然了不起,大自然本身就很神奇很壮美嘛。”一小儿又说:“我看过很多表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现日出的作品,只有这幅让我如此震撼。”另一小儿又说:“我也喜欢,只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不过我是喜欢大自然的神奇。你说对不对?”另一小儿把目光转向我,显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然是要我进行评判。我说:“你们谁对谁不对我说不好。不过你们都认为这</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幅作品壮美神奇就足够了。”两小儿笑着说:“貌似公正,原来是和稀泥。”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汗颜。我虽然比他们年长,但对摄影却一窍不通,对两小儿的批评无言以对。</a:t>
            </a:r>
            <a:endParaRPr lang="zh-CN" altLang="en-US" dirty="0">
              <a:latin typeface="+mn-lt"/>
              <a:ea typeface="+mn-ea"/>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晚上,我饶有兴致地上网查阅资料。原来这件摄影作品是一位名不见经传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的摄影师在内蒙古赤峰创作的。他头天就改变去北沟的行程,涉水跋山去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了人迹罕至的大红沟,一夜苦守,终于在薄雾笼罩下烟雾缥缈中,发现了坝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上日出的壮美奇观。他采用避开太阳、压低机位的朦胧技术,完成了这件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令人震撼的惊世之作。《坝上日出》独压群芳,从数百件同类作品中脱颖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而出,一举夺得极致摄影大赛的极致气质奖。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现在我明白了,两小儿的观点都正确,只不过是观察的角度不同。如果没有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大自然神奇的美,再好的摄影师也拍不出如此惊世之作;反过来,如果摄影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师没有热爱大自然的赤诚之心,即使有美景,同样也拍不出如此惊世之作。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正如这个摄影师所说:“心中有爱,什么美景都可能发现。”</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一夜梦呓。面对万道金光从白桦树间穿透而出的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坝上日出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我仿佛被阳光唤醒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存封已久的快乐被释放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心情豁然开朗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去迎接东方那一轮壮丽而璀璨的日出。</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(2015</a:t>
            </a:r>
            <a:r>
              <a:rPr lang="zh-CN" altLang="en-US" kern="0" dirty="0">
                <a:solidFill>
                  <a:srgbClr val="000000"/>
                </a:solidFill>
                <a:latin typeface="Times New Roman" pitchFamily="65" charset="-122"/>
                <a:ea typeface="宋体" pitchFamily="65" charset="-122"/>
              </a:rPr>
              <a:t>年课标</a:t>
            </a:r>
            <a:r>
              <a:rPr lang="en-US" altLang="zh-CN" kern="0" dirty="0">
                <a:solidFill>
                  <a:srgbClr val="000000"/>
                </a:solidFill>
                <a:latin typeface="Times New Roman" pitchFamily="65" charset="-122"/>
                <a:ea typeface="宋体" pitchFamily="65" charset="-122"/>
              </a:rPr>
              <a:t>Ⅱ</a:t>
            </a:r>
            <a:r>
              <a:rPr lang="zh-CN" altLang="en-US" kern="0" dirty="0">
                <a:solidFill>
                  <a:srgbClr val="000000"/>
                </a:solidFill>
                <a:latin typeface="Times New Roman" pitchFamily="65" charset="-122"/>
                <a:ea typeface="宋体" pitchFamily="65" charset="-122"/>
              </a:rPr>
              <a:t>卷高分作文</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这是一篇文质兼美的记叙文。文章以《坝上日出》这幅摄影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作品为线索,贯串全文,记叙了“我”由对摄影并无兴趣,到开始热爱,最后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成为摄影大师粉丝的全过程,线索清晰。情节曲折生动,跌宕多姿。标题仿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《列子》中的《两小儿辩日》,丰富了本文的文化内涵,底蕴丰盈。结尾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“面对</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《坝上日出》,我仿佛被阳光唤醒”一句,升华了文章的主旨,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蕴含了摄影作品的艺术魅力,摄影师的风采得到淋漓尽致的表现。另外,文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中描写了两小儿争论《坝上日出》的情景,充满了童真童趣,既从不同角度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阐释了“心中有爱,什么美景都可能发现”的主题,又激发了“我”对摄影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的热爱,很符合记叙文的文体特征。文章中对参观的人群和“我”上网查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阅资料等细节的描写,增强了故事的真实性,又对突出文章的主旨起到了衬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托作用。</a:t>
            </a:r>
            <a:endParaRPr lang="zh-CN" altLang="en-US">
              <a:latin typeface="+mn-lt"/>
              <a:ea typeface="+mn-ea"/>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1.阅读下面的文字,按要求作文。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突然接到一个朋友的请柬,星期日下午五点,他的摄影展开幕。吃惊,做生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意做得很成功的朋友,原来是个摄影爱好者。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朋友在致辞时,说出心声:“摄影是我的梦,做生意是为了吃饭。赚钱永远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也赚不够,但感兴趣的事,一生没有做到,怕以后要后悔。”他把赚钱的时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间,用来赚自己的快乐。摄影展的呈现,是一个人走向梦想的境界。其实,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内心的声音,那些关乎灵魂、关乎真我的声音,时时都在向我们发出召唤</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读了这则材料你有何感悟和联想?据此写一篇记叙文。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要求:角度自选,立意自定,题目自拟,字数不少于800字。</a:t>
            </a:r>
            <a:endParaRPr lang="zh-CN" altLang="en-US">
              <a:latin typeface="+mn-lt"/>
              <a:ea typeface="+mn-ea"/>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1.[参考立意]材料中的那个朋友,“精神与物质”间的关系处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理得很好,他懂得忠于自己的内心感受,遵循自己的内心的意愿,做自己想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做的事,过自己想过的生活,只求让自己能真正开心、快乐、舒适。我们由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此及彼,由作文材料对接自我、人生、社会等方面,可以有以下立意:人生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要听从内心的召唤,才能走向梦想的境界;做自己感兴趣的事,让自己活出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快乐;不为物质所累,只求活得开心;追求内在精神的丰满,让人生过得更有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意义。</a:t>
            </a:r>
            <a:endParaRPr lang="zh-CN" altLang="en-US">
              <a:latin typeface="+mn-lt"/>
              <a:ea typeface="+mn-ea"/>
            </a:endParaRPr>
          </a:p>
        </p:txBody>
      </p:sp>
      <p:pic>
        <p:nvPicPr>
          <p:cNvPr id="346114" name="图片 3" descr="textimage167.jpeg"/>
          <p:cNvPicPr>
            <a:picLocks noChangeAspect="1"/>
          </p:cNvPicPr>
          <p:nvPr/>
        </p:nvPicPr>
        <p:blipFill>
          <a:blip r:embed="rId3"/>
          <a:srcRect/>
          <a:stretch>
            <a:fillRect/>
          </a:stretch>
        </p:blipFill>
        <p:spPr bwMode="auto">
          <a:xfrm>
            <a:off x="542925" y="1243013"/>
            <a:ext cx="247650" cy="247650"/>
          </a:xfrm>
          <a:prstGeom prst="rect">
            <a:avLst/>
          </a:prstGeom>
          <a:noFill/>
          <a:ln w="9525">
            <a:noFill/>
            <a:miter lim="800000"/>
            <a:headEnd/>
            <a:tailEnd/>
          </a:ln>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二、议论文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1.定义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议论文是对某个问题或某件事进行分析、评论,表明自己的观点、立场、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态度、看法和主张的一种文体。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2.议论文的三要素</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论点。论点是一篇文章的灵魂、统帅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任何一篇文章只有一个中心论点</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一般可以有分论点。论点应该鲜明、准确、概括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绝不可模棱两可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让人捉</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摸不定。论点的位置一般有四个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文题、开篇、文章中间、结尾。论点分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为中心论点和分论点。中心论点是作者对所论述的问题的见解和主张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议论文的灵魂与主帅。一篇文章往往只有一个中心论点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但可以有多个分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论点。在分解分论点时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需要注意以下几点</a:t>
            </a:r>
            <a:r>
              <a:rPr lang="en-US" altLang="zh-CN" kern="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扣得住。分论点不宜过多</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三四个即可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分论点的表述要尽量紧扣中心论点的关键字眼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以保证每一段</a:t>
            </a:r>
            <a:endParaRPr lang="zh-CN" altLang="en-US" dirty="0">
              <a:latin typeface="+mn-lt"/>
              <a:ea typeface="+mn-ea"/>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都扣题。②分得开。分论点应按照统一分类标准划分</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它们之间在内容上</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不能重复或交叉。③排得顺。分论点之间有时是并列关系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有时是递进关</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其排列应符合一定的逻辑顺序</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不可随意放置。分论点之间的句子结构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要一致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使中间几段构成排比</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是一个更好的选择。④语言靓。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分论点既要形式整齐,又要有变化,最好有文采(采用排比、比喻、化用名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句等手法),语言要精练,一般控制在15字以内。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(2)论据。论据是用来证明论点的材料,有事实论据和理论论据两种。事实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论据用事实来说话,而理论论据靠经典性取胜。论据必须围绕中心论点,这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是一个最基本的要求。选用的事例与论点若不能保持一致,势必削弱说服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力量。选用事实论据还要注意几点:①论据必须具有典型性。典型就是指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论据要具有代表性。②论据必须具有新颖性。③论据的表述要精练、简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要,与记叙文的表述不同,它只要求表述出与论点相关的内容即可。</a:t>
            </a:r>
            <a:endParaRPr lang="zh-CN" altLang="en-US" dirty="0">
              <a:latin typeface="+mn-lt"/>
              <a:ea typeface="+mn-ea"/>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(3)论证。论证是议论文写作的重要一环,它包含的内容也较多。①论证的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基本类型:立论、驳论。立论从正面论述,驳论从反面论述。我们写议论文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一般以立论为主。②论证的基本结构层次:三段论式的结构。提出问题(是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什么)→分析问题(为什么)→解决问题(怎么办),也即引论、本论、结论。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常见的论证方法: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①举例论证(例证法):列举确凿、充分、有代表性的事例证明论点,增强文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章的说服力。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②引用论证(引证法):引用论证比较复杂,这与具体的引用材料有关,有引用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名人名言、格言警句、权威数据、名人逸事、笑话趣闻等各种情况。(作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用:引用名人名言、格言警句、权威数据,可以增强论证的说服力和权威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性;引用名人逸事、奇闻趣事,可以增强论证的趣味性)</a:t>
            </a:r>
            <a:endParaRPr lang="zh-CN" altLang="en-US">
              <a:latin typeface="+mn-l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133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一花一世界,一沙一天堂。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(3)本文在语言方面有何特色?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(3)本文在语言方面用语准确,多用修辞。文章语言准确,无论是叙事还是议</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论,都能准确地表情达意,说明要旨。特别是比喻、引用、排比、反问、对</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偶等修辞的综合运用,使文章更具耐读性。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(2014课标Ⅰ,18)阅读下面的材料,根据要求写一篇不少于800字的文章。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“山羊过独木桥”是为民学校传统的团体比赛项目。规则是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双方队员两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两对决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同时相向而行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走上仅容一人通行的低矮独木桥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能突破对方阻拦</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成功过桥者获胜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最后以全队通过人数多少决定胜负。因此习惯上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双方相</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遇时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会像山羊抵角一样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尽力使对方落下桥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自己通过。不过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今年预赛中</a:t>
            </a:r>
            <a:endParaRPr lang="zh-CN" altLang="en-US" dirty="0">
              <a:latin typeface="+mn-lt"/>
              <a:ea typeface="+mn-ea"/>
            </a:endParaRPr>
          </a:p>
        </p:txBody>
      </p:sp>
      <p:pic>
        <p:nvPicPr>
          <p:cNvPr id="40962" name="图片 3" descr="textimage115.jpeg"/>
          <p:cNvPicPr>
            <a:picLocks noChangeAspect="1"/>
          </p:cNvPicPr>
          <p:nvPr/>
        </p:nvPicPr>
        <p:blipFill>
          <a:blip r:embed="rId3"/>
          <a:srcRect/>
          <a:stretch>
            <a:fillRect/>
          </a:stretch>
        </p:blipFill>
        <p:spPr bwMode="auto">
          <a:xfrm>
            <a:off x="542925" y="3568700"/>
            <a:ext cx="247650" cy="247650"/>
          </a:xfrm>
          <a:prstGeom prst="rect">
            <a:avLst/>
          </a:prstGeom>
          <a:noFill/>
          <a:ln w="9525">
            <a:noFill/>
            <a:miter lim="800000"/>
            <a:headEnd/>
            <a:tailEnd/>
          </a:ln>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③对比论证:拿正反两方面的论点或论据做对比,在对比中证明论点。(作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用:突出全面地论证观点,让人印象深刻)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④比喻论证:用人们熟知的事物做比喻来证明论点。(作用:生动形象地论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证观点,使文章浅显易懂,易于理解和接受)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面对风险的勇气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人生道路上会有许许多多的风险,但风险不能减缓我们迈向成功的步伐,我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们要战胜的不是风险,而是面对风险的畏惧与退缩。</a:t>
            </a:r>
            <a:endParaRPr lang="zh-CN" altLang="en-US">
              <a:latin typeface="+mn-lt"/>
              <a:ea typeface="+mn-ea"/>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商人咨询了很多切割师,但他们都不愿动手,不是怕自己经验不足,技术不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够高超,而是畏惧未知的风险,害怕会损坏这块钻石的价值;而年轻的徒弟,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在老切割师的经验指导下,运用自己的技艺和勇气,干净利落地完成了任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他并不是赢在技艺,而是赢在勇气,敢于面对风险的勇气,他并没有想一旦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失败会怎样,也没有想这块钻石的价值,他只是想要切割一个东西,专注而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坚定。</a:t>
            </a:r>
            <a:endParaRPr lang="zh-CN" altLang="en-US">
              <a:latin typeface="+mn-lt"/>
              <a:ea typeface="+mn-ea"/>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初生牛犊不怕虎,因为牛犊并不了解虎,不知道虎的可怕。它没有老牛那么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多的顾虑,有的只是一股冲劲与勇往直前的信心,它不惧怕风险甚至不知风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险为何物,所以它敢于向前,有着面对前方的勇气。走在泥地中的人,如果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穿着干净的鞋子,往往会畏手畏脚,不敢向前,但如果脱下鞋子,甩掉多余的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顾虑,就不用去想风险的问题,前进的步伐会更加稳健。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刘洋在进行一项仪表飞行时,遭遇了飞机撞鸟事故。她并没有想万一坠机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怎么办,而是沉着冷静地分析,同地面工作人员协商,找到解决办法,最终安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全着陆。高超的飞行技术,过硬的心理素质,她拥有面对风险的勇气,她不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去想风险的问题,而只是考虑接下来该怎么做。在险境中,她并没有被恐慌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与畏惧打倒,而是直面挑战,扔掉顾虑,坚定信念,勇往直前。</a:t>
            </a:r>
            <a:endParaRPr lang="zh-CN" altLang="en-US">
              <a:latin typeface="+mn-lt"/>
              <a:ea typeface="+mn-ea"/>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面对风险的勇气,往往来源于我们对风险的淡化甚至是无视,而勇气又能激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励我们更加勇敢地面对风险。对于风险,我们不应完全无视,适当的忧患有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利于我们更好地完成任务,获得成功,但只看到风险,过度的焦虑与畏惧,则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像矗立于我们成功目标之前的一块巨石,阻挡着我们前行,不要过多地考虑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风险,我们才可有更大的勇气向前拼搏。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在心灵的战场上,我们应坚持自己的理性与判断,战胜内心的恐慌与畏惧,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不要过于计较失败的后果,将风险抛于脑后,将难关看成一次普通的练习,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坚定信念,丢掉顾虑,勇敢向前。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(2013年课标Ⅰ卷高分作文)</a:t>
            </a:r>
            <a:endParaRPr lang="zh-CN" altLang="en-US" dirty="0">
              <a:latin typeface="+mn-lt"/>
              <a:ea typeface="+mn-ea"/>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本文议论文的文体特征分明,文脉畅通。文章开篇提出中心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论点,结尾突出中心论点,处处围绕“面对风险要有勇气”这一中心论点展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开内容。无论是引述材料还是列举刘洋的事例,都与论点直接相关,突出主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题。文章用语简洁准确,句子衔接自然。特别是倒数第二段的辩证分析,极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有说服力地论述了该如何面对风险,意旨鲜明。本文在论证过程中能够透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过现象看本质,内容富有启发性。第四段举生活中的例子,简单易懂,且能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引发思考;同时,运用了假设论证,道理不言自明。</a:t>
            </a:r>
            <a:endParaRPr lang="zh-CN" altLang="en-US" dirty="0">
              <a:latin typeface="+mn-lt"/>
              <a:ea typeface="+mn-ea"/>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2.阅读下面的材料,根据要求作文。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一对西班牙父子,因一些事情关系变得紧张,儿子离家出走,父亲心急如焚,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遍寻不着后,在马德里的报纸上刊登寻人启事。儿子名叫帕科,在西班牙这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是个常见的名字。寻人启事上写着:“亲爱的帕科,爸爸明天中午在马德里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日报社门前等你,一切既往不咎。我爱你。”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隔天中午,报社门前来了800多个“帕科”,等待宽恕。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上面的材料,引发了你怎样的联想或感悟?请就此写一篇不少于800字的议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2.[参考立意]这是一道故事型的材料作文题。材料的含意非常</a:t>
            </a:r>
            <a:endParaRPr lang="zh-CN" altLang="en-US" dirty="0">
              <a:latin typeface="+mn-lt"/>
              <a:ea typeface="+mn-ea"/>
            </a:endParaRPr>
          </a:p>
        </p:txBody>
      </p:sp>
      <p:pic>
        <p:nvPicPr>
          <p:cNvPr id="364546" name="图片 3" descr="textimage168.jpeg"/>
          <p:cNvPicPr>
            <a:picLocks noChangeAspect="1"/>
          </p:cNvPicPr>
          <p:nvPr/>
        </p:nvPicPr>
        <p:blipFill>
          <a:blip r:embed="rId3"/>
          <a:srcRect/>
          <a:stretch>
            <a:fillRect/>
          </a:stretch>
        </p:blipFill>
        <p:spPr bwMode="auto">
          <a:xfrm>
            <a:off x="500063" y="5849938"/>
            <a:ext cx="247650" cy="247650"/>
          </a:xfrm>
          <a:prstGeom prst="rect">
            <a:avLst/>
          </a:prstGeom>
          <a:noFill/>
          <a:ln w="9525">
            <a:noFill/>
            <a:miter lim="800000"/>
            <a:headEnd/>
            <a:tailEnd/>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醒豁,核心内涵就是宽容(宽恕)无疑是和解的重要途径,是远离痛苦、绝</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望、伤害和愤怒的桥梁。从材料的故事层面来看,写的是父子之间的矛盾,</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而这种矛盾显然具有普遍性,因为有很多人都等待着被宽恕。也就是说写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作的视野应该有所拓展,从父子亲情的层面延伸到社会生活的方方面面。</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现代社会,处理人际纷争、族群矛盾、文化冲突,化解仇恨、怨念、隔阂和</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嫌隙,更应提倡宽容(宽恕)精神,宽容(宽恕)与爱相融,这既是一种底气,也是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一种勇气,更是一种智慧,无论是宽容者(宽恕者)还是被宽容者(被宽恕者),</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得到的将是一种双赢的结果。</a:t>
            </a:r>
            <a:endParaRPr lang="zh-CN" altLang="en-US" dirty="0">
              <a:latin typeface="+mn-lt"/>
              <a:ea typeface="+mn-ea"/>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学案七　素材迷人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一、画龙点睛法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如果说引述素材是画龙,那么对素材的点评就是点睛。所谓“画龙点睛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法”,就是在引述材料后进行适当点评。点评,要言简意赅、一针见血、符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合中心,既要写出作者自己独到的见解,又要切合素材的核心。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闯出精彩的人生之路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鲁迅先生曾说过:“地上本没有路,走的人多了,也便成了路。”是的,路在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自己的脚下,我们既然选择了远方,就应该风雨兼程,闯出一条精彩的人生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之路。</a:t>
            </a:r>
            <a:endParaRPr lang="zh-CN" altLang="en-US" dirty="0">
              <a:latin typeface="+mn-lt"/>
              <a:ea typeface="+mn-ea"/>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博尔特说:“人生而平等,白人可以做到的,我也可以,甚至做得更好。”由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于肤色,博尔特受尽了白眼与嘲讽,听惯了谩骂与侮辱,却不改初衷,勇敢挑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战自我,坚信自己的奔跑实力。他发奋练习,终于用无数金牌的荣光将昔日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的耻辱踩在脚下。“路在自己的脚下”让博尔特不畏流言,拥有了敢于追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求梦想的权利,并勇敢地为之付出汗水。既然选择了远方,就不妄自菲薄,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博尔特终于闯出了一条精彩的人生之路,完成了他人生的蜕变。</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身残志坚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演绎最美人生的致富能手张艳梅</a:t>
            </a: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岁时患上了脊髓灰质炎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留下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了后遗症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经过一次大的肢体矫正手术后只能勉强拄着双拐行走。然而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动不便的她却勇敢地挑战自我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她用</a:t>
            </a:r>
            <a:r>
              <a:rPr lang="en-US" altLang="zh-CN" kern="0" dirty="0">
                <a:solidFill>
                  <a:srgbClr val="000000"/>
                </a:solidFill>
                <a:latin typeface="Times New Roman" pitchFamily="65" charset="-122"/>
                <a:ea typeface="宋体" pitchFamily="65" charset="-122"/>
              </a:rPr>
              <a:t>10</a:t>
            </a:r>
            <a:r>
              <a:rPr lang="zh-CN" altLang="en-US" kern="0" dirty="0">
                <a:solidFill>
                  <a:srgbClr val="000000"/>
                </a:solidFill>
                <a:latin typeface="Times New Roman" pitchFamily="65" charset="-122"/>
                <a:ea typeface="宋体" pitchFamily="65" charset="-122"/>
              </a:rPr>
              <a:t>万元作为注册资金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将个体经营户转</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型为独资企业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组织带动了当地很多具有丰富刺绣经验的妇女、残疾人从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事刺绣生产。张艳梅在刺绣路上“拐”了</a:t>
            </a:r>
            <a:r>
              <a:rPr lang="en-US" altLang="zh-CN" kern="0" dirty="0">
                <a:solidFill>
                  <a:srgbClr val="000000"/>
                </a:solidFill>
                <a:latin typeface="Times New Roman" pitchFamily="65" charset="-122"/>
                <a:ea typeface="宋体" pitchFamily="65" charset="-122"/>
              </a:rPr>
              <a:t>18</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在这</a:t>
            </a:r>
            <a:r>
              <a:rPr lang="en-US" altLang="zh-CN" kern="0" dirty="0">
                <a:solidFill>
                  <a:srgbClr val="000000"/>
                </a:solidFill>
                <a:latin typeface="Times New Roman" pitchFamily="65" charset="-122"/>
                <a:ea typeface="宋体" pitchFamily="65" charset="-122"/>
              </a:rPr>
              <a:t>18</a:t>
            </a:r>
            <a:r>
              <a:rPr lang="zh-CN" altLang="en-US" kern="0" dirty="0">
                <a:solidFill>
                  <a:srgbClr val="000000"/>
                </a:solidFill>
                <a:latin typeface="Times New Roman" pitchFamily="65" charset="-122"/>
                <a:ea typeface="宋体" pitchFamily="65" charset="-122"/>
              </a:rPr>
              <a:t>年的创业之路中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吃了不少苦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受了不少累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但是她用双拐“拐”上了属于自己的小康路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演</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绎着她不一样的精彩人生。</a:t>
            </a:r>
            <a:endParaRPr lang="zh-CN" altLang="en-US" dirty="0">
              <a:latin typeface="+mn-lt"/>
              <a:ea typeface="+mn-ea"/>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“仿佛生来有灾”,这是许多人对马云长相的鄙夷。马云虽然长相不佳,却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拥有睿智的头脑,就算迷信与传言让他遭受太多拒绝,他也从未放弃自己。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路在自己的脚下,他勇敢地挑战自我。一步一步,拾级而上。次次碰壁,次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次爬起,他终究闯出一条精彩的人生之路,成为时代的先锋。谁曾想如今马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云竟“驾扬蹄骏马,引时代风云”了呢?正是因为马云坚信命运掌握在自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己手中,路就在自己脚下,他才能不惧别人的嘲笑与讥讽,也不管路途的艰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辛与坎坷,既然选择了远方,就风雨兼程。现在,阿里巴巴创始人马云登上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了中国内地首富榜。</a:t>
            </a:r>
            <a:endParaRPr lang="zh-CN" altLang="en-US">
              <a:latin typeface="+mn-lt"/>
              <a:ea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9210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出现了新情况:有一组比赛,双方选手相遇时,互相抱住,转身换位,全都顺利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过了桥。这种做法当场就引发了观众、运动员和裁判员的激烈争论。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事后,相关的思考还在继续。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(1)认真审题,你能根据材料确定哪些立意?</a:t>
            </a:r>
            <a:endParaRPr lang="zh-CN" altLang="en-US" dirty="0">
              <a:latin typeface="+mn-lt"/>
              <a:ea typeface="+mn-ea"/>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我们现在正坐在高考的考场上,接受祖国的挑选,不管结果如何,只要坚信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路在自己的脚下,就能闯出属于自己的精彩的人生之路。不是吗?俞敏洪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曾多次高考失利,但他知道,路在自己的脚下,依然百折不挠,才有了如今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“新东方”的辉煌;杨澜大学毕业曾找不到工作,但她知道,路在自己的脚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下,依然不遗余力,才有了如今的成就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无数成功人士已为我们做出了榜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样,我们有什么理由不勇敢地挑战自我,闯出自己精彩的人生之路呢?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路在自己的脚下,靠自己闯出一条精彩的人生之路吧!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(2015年福建卷高分作文)</a:t>
            </a:r>
            <a:endParaRPr lang="zh-CN" altLang="en-US">
              <a:latin typeface="+mn-lt"/>
              <a:ea typeface="+mn-ea"/>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本文是一篇材料丰富的散发着时代气息的好文章。文章列举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了博尔特、张艳梅、马云、俞敏洪、杨澜等事例,材料新颖、典型。而且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在引述完材料后,作者都采用了“画龙点睛法”,对素材从文章的主题角度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进行点评,能紧密联系生活实际,联系自己,写出自己的感悟。对素材的点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评分析既进一步强化文章的中心论点,也起到了画龙点睛的作用。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1.阅读下面的材料,根据要求写一篇不少于800字的文章。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我发现,世界越来越喧闹,而我的日子越来越安静了。我喜欢过安静的日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子。(周国平)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我想社会生活本来就是喧嚣的,或者说喧嚣是社会生活的一个方面。喧嚣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这种现象,也不完全是负面的。(莫言)</a:t>
            </a:r>
            <a:endParaRPr lang="zh-CN" altLang="en-US">
              <a:latin typeface="+mn-lt"/>
              <a:ea typeface="+mn-ea"/>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要求选好角度,确定立意,明确文体,自拟标题;不要套作,不得抄袭;运用“画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龙点睛法”。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1.[参考立意]濯然自立,超然其外,求得心静;对腐败邪恶昭示愤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慨声讨;对无聊炒作、隐私窥奇决绝舍弃;对慈善、公益、正义由衷赞誉,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摇旗呐喊;提倡过滤“喧嚣”。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[素材示例]濯然自立、超然其外的陶渊明;低调谦和、寻求内心平静的钱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钟书夫妇。</a:t>
            </a:r>
            <a:endParaRPr lang="zh-CN" altLang="en-US">
              <a:latin typeface="+mn-lt"/>
              <a:ea typeface="+mn-ea"/>
            </a:endParaRPr>
          </a:p>
        </p:txBody>
      </p:sp>
      <p:pic>
        <p:nvPicPr>
          <p:cNvPr id="378882" name="图片 3" descr="textimage169.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二、组合排列法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所谓“组合排列法”,即按照时间的先后顺序或不同的空间关系等,找寻一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些同类的素材进行时空组合排列、相互弥补组合排列、重重叠加组合排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列等,通过同类素材的组合排列来论证主题,增强文章说理的气势。热点素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材的事件不同,结果就不同;人物不同,个性也就不同。但是无论何时,无论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何地,无论何人,无论何事,总可以找到相通的东西。而组合排列法就是深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入挖掘热点素材的相同点,从而巧妙地将它们组合在一起,来诠释同一个主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旨。</a:t>
            </a:r>
            <a:endParaRPr lang="zh-CN" altLang="en-US" dirty="0">
              <a:latin typeface="+mn-lt"/>
              <a:ea typeface="+mn-ea"/>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我有我的范儿</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历史唯物主义中说,社会存在决定社会意识。处在飞速发展的二十一世纪,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不断衍生的新词正在我们眼前展开一个崭新的时代。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近年来,社会上流行一个新词“范儿”,即好的风格做派,而我们这些生于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世纪末、遥望千禧年的人,也在用我们的范儿,辉煌着这个时代。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源远流长汉家范儿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远溯春秋之时,孔子便以仁德包容天下,“己所不欲,勿施于人”的仁德范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儿,穿越千年浪潮,塑造着我们的仁义之心;再看铁马金戈,乱世方有英雄倚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剑长歌,“王师北定中原日,家祭无忘告乃翁”的爱国范儿,掠过飞沙走石,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凝聚成我们的爱国之魂;若论四海升平,盛世礼仪之邦包罗万象,“看我泱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泱礼仪大国,君子有为德远播”的礼仪范儿,唱响时代旋律,传播着我们的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道德风采。我有我的范儿,承五千年中华之灿烂,源远流长汉家范儿。</a:t>
            </a:r>
            <a:endParaRPr lang="zh-CN" altLang="en-US" dirty="0">
              <a:latin typeface="+mn-lt"/>
              <a:ea typeface="+mn-ea"/>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梦想不灭青春范儿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“我不要无所谓地存在过”,清华才子乐团水木年华道出了无数我们年轻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人的心声——青春,就是“为梦而生”。如果黄家驹没有在穷困潦倒时依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然坚持每天打五份工来维持做音乐的资本,就不会有后来名震华语乐坛的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Beyond和那首几代人心中永远的青春宣言——《海阔天空》;如果马云没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有“梦想还是要有的,万一实现了呢”的信念支撑他熬过一个个蹬着三轮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车送货的夜晚,就不会有今天独霸一方的阿里巴巴集团。陈欧说:“梦想注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定是孤独的旅程。不过那又怎样?”青春,本就要守候梦想不灭的光芒,任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血汗淋漓、尽洒痴狂。我有我的范儿,留年少时理想之璀璨,梦想不灭青春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时代信仰中国范儿</a:t>
            </a:r>
            <a:endParaRPr lang="zh-CN" altLang="en-US">
              <a:latin typeface="+mn-lt"/>
              <a:ea typeface="+mn-ea"/>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当全球化浪潮推着我们走向世界,坚守一份中国范儿,让世界看到我们中国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人的奋斗,便成为十三亿中华儿女的信仰。昔年,周恩来总理在万隆会议上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不卑不亢宣言和平共处,一份中国范儿让世界敬仰。如今,袁隆平秉持中国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范儿的坚韧与踏实为全人类的温饱做着贡献;莫言带着中国范儿的魔幻现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实主义文学笑傲诺贝尔奖;陈晓卿记录中国范儿的饮食文化,将舌尖上的中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国呈现给世界。我有我的范儿,应全球化时代之召唤,时代信仰中国范儿。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我有我的范儿,承千载灿烂、时代光彩;我有我的范儿,且勇往直前、永不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言败。我有我的范儿,我们世纪之交的中华学子范儿,今日临风提笔,明朝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辉煌时代。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(2015年天津卷高分作文)</a:t>
            </a:r>
            <a:endParaRPr lang="zh-CN" altLang="en-US">
              <a:latin typeface="+mn-lt"/>
              <a:ea typeface="+mn-ea"/>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本文采用“组合排列法”,选取了水木年华、黄家驹、马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云、周总理、袁隆平、莫言、陈晓卿等典型事例,内容充实,论证了本文的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观点:“我有我的范儿”。文章从中华民族源远流长的历史和彰显个体奋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斗理想两个角度关照话题,构成宏观与微观有机交织的论述层次。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2.阅读下面的图画和背景材料,根据要求写一篇不少于800字的文章。</a:t>
            </a:r>
            <a:endParaRPr lang="zh-CN" altLang="en-US">
              <a:latin typeface="+mn-lt"/>
              <a:ea typeface="+mn-ea"/>
            </a:endParaRPr>
          </a:p>
        </p:txBody>
      </p:sp>
      <p:pic>
        <p:nvPicPr>
          <p:cNvPr id="389122" name="图片 3" descr="textimage170.jpeg"/>
          <p:cNvPicPr>
            <a:picLocks noChangeAspect="1"/>
          </p:cNvPicPr>
          <p:nvPr/>
        </p:nvPicPr>
        <p:blipFill>
          <a:blip r:embed="rId3"/>
          <a:srcRect/>
          <a:stretch>
            <a:fillRect/>
          </a:stretch>
        </p:blipFill>
        <p:spPr bwMode="auto">
          <a:xfrm>
            <a:off x="2143125" y="3992563"/>
            <a:ext cx="3529013" cy="2225675"/>
          </a:xfrm>
          <a:prstGeom prst="rect">
            <a:avLst/>
          </a:prstGeom>
          <a:noFill/>
          <a:ln w="9525">
            <a:noFill/>
            <a:miter lim="800000"/>
            <a:headEnd/>
            <a:tailEnd/>
          </a:ln>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91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背景材料    青海学生周浩以省理科前五名的成绩考入北京大学</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他在北大</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学习感到“痛不欲生”</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后来转入自己喜欢的北京工业技师学院。</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从人人羡慕的高等学府退学到名不见经传的技校,这件事引起了广泛的争论。</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要求选好角度,确定立意,明确文体,自拟标题;不要套作,不得抄袭;运用“组</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合排列法”。</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spc="402" dirty="0">
                <a:solidFill>
                  <a:srgbClr val="000000"/>
                </a:solidFill>
                <a:latin typeface="Times New Roman" pitchFamily="65" charset="-122"/>
                <a:ea typeface="宋体" pitchFamily="65" charset="-122"/>
              </a:rPr>
              <a:t> </a:t>
            </a:r>
            <a:r>
              <a:rPr lang="zh-CN" altLang="en-US" sz="1900" kern="0" dirty="0">
                <a:solidFill>
                  <a:srgbClr val="000000"/>
                </a:solidFill>
                <a:latin typeface="Times New Roman" pitchFamily="65" charset="-122"/>
                <a:ea typeface="宋体" pitchFamily="65" charset="-122"/>
              </a:rPr>
              <a:t>我来审题:</a:t>
            </a:r>
            <a:r>
              <a:rPr lang="zh-CN" altLang="en-US" sz="1900" u="sng" kern="0" dirty="0">
                <a:solidFill>
                  <a:srgbClr val="000000"/>
                </a:solidFill>
                <a:latin typeface="Times New Roman" pitchFamily="65" charset="-122"/>
                <a:ea typeface="宋体" pitchFamily="65" charset="-122"/>
              </a:rPr>
              <a:t>2.[参考立意]作文材料讲述的是周浩不上北大上技校的事,他</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u="sng" kern="0" dirty="0">
                <a:solidFill>
                  <a:srgbClr val="000000"/>
                </a:solidFill>
                <a:latin typeface="Times New Roman" pitchFamily="65" charset="-122"/>
                <a:ea typeface="宋体" pitchFamily="65" charset="-122"/>
              </a:rPr>
              <a:t>摒弃了人人羡慕的北大,转入技师学院,完全出于他“喜欢”,技校更符合</a:t>
            </a:r>
            <a:r>
              <a:rPr sz="1900" dirty="0">
                <a:latin typeface="+mn-lt"/>
                <a:ea typeface="+mn-ea"/>
              </a:rPr>
              <a:t/>
            </a:r>
            <a:br>
              <a:rPr sz="1900" dirty="0">
                <a:latin typeface="+mn-lt"/>
                <a:ea typeface="+mn-ea"/>
              </a:rPr>
            </a:br>
            <a:r>
              <a:rPr lang="zh-CN" altLang="en-US" sz="1900" u="sng" kern="0" dirty="0">
                <a:solidFill>
                  <a:srgbClr val="000000"/>
                </a:solidFill>
                <a:latin typeface="Times New Roman" pitchFamily="65" charset="-122"/>
                <a:ea typeface="宋体" pitchFamily="65" charset="-122"/>
              </a:rPr>
              <a:t>他的兴趣,适合他的特点。作文凡围绕正确对待“自己的兴趣、爱好、特</a:t>
            </a:r>
            <a:r>
              <a:rPr sz="1900" dirty="0">
                <a:latin typeface="+mn-lt"/>
                <a:ea typeface="+mn-ea"/>
              </a:rPr>
              <a:t/>
            </a:r>
            <a:br>
              <a:rPr sz="1900" dirty="0">
                <a:latin typeface="+mn-lt"/>
                <a:ea typeface="+mn-ea"/>
              </a:rPr>
            </a:br>
            <a:r>
              <a:rPr lang="zh-CN" altLang="en-US" sz="1900" u="sng" kern="0" dirty="0">
                <a:solidFill>
                  <a:srgbClr val="000000"/>
                </a:solidFill>
                <a:latin typeface="Times New Roman" pitchFamily="65" charset="-122"/>
                <a:ea typeface="宋体" pitchFamily="65" charset="-122"/>
              </a:rPr>
              <a:t>点”立意行文,皆属符合题意。材料内涵丰富,立意较多。考生可直接评论</a:t>
            </a:r>
            <a:r>
              <a:rPr sz="1900" dirty="0">
                <a:latin typeface="+mn-lt"/>
                <a:ea typeface="+mn-ea"/>
              </a:rPr>
              <a:t/>
            </a:r>
            <a:br>
              <a:rPr sz="1900" dirty="0">
                <a:latin typeface="+mn-lt"/>
                <a:ea typeface="+mn-ea"/>
              </a:rPr>
            </a:br>
            <a:r>
              <a:rPr lang="zh-CN" altLang="en-US" sz="1900" u="sng" kern="0" dirty="0">
                <a:solidFill>
                  <a:srgbClr val="000000"/>
                </a:solidFill>
                <a:latin typeface="Times New Roman" pitchFamily="65" charset="-122"/>
                <a:ea typeface="宋体" pitchFamily="65" charset="-122"/>
              </a:rPr>
              <a:t>事件本身,也可生发开去,谈“适合自己”“人生之路我做主”“不为功利</a:t>
            </a:r>
            <a:r>
              <a:rPr sz="1900" dirty="0">
                <a:latin typeface="+mn-lt"/>
                <a:ea typeface="+mn-ea"/>
              </a:rPr>
              <a:t/>
            </a:r>
            <a:br>
              <a:rPr sz="1900" dirty="0">
                <a:latin typeface="+mn-lt"/>
                <a:ea typeface="+mn-ea"/>
              </a:rPr>
            </a:br>
            <a:r>
              <a:rPr lang="zh-CN" altLang="en-US" sz="1900" u="sng" kern="0" dirty="0">
                <a:solidFill>
                  <a:srgbClr val="000000"/>
                </a:solidFill>
                <a:latin typeface="Times New Roman" pitchFamily="65" charset="-122"/>
                <a:ea typeface="宋体" pitchFamily="65" charset="-122"/>
              </a:rPr>
              <a:t>而活”“摒弃世俗观念,活出自我”,也可谈“不能只从兴趣爱好出发”</a:t>
            </a:r>
            <a:r>
              <a:rPr sz="1900" dirty="0">
                <a:latin typeface="+mn-lt"/>
                <a:ea typeface="+mn-ea"/>
              </a:rPr>
              <a:t/>
            </a:r>
            <a:br>
              <a:rPr sz="1900" dirty="0">
                <a:latin typeface="+mn-lt"/>
                <a:ea typeface="+mn-ea"/>
              </a:rPr>
            </a:br>
            <a:r>
              <a:rPr lang="zh-CN" altLang="en-US" sz="1900" u="sng" kern="0" dirty="0">
                <a:solidFill>
                  <a:srgbClr val="000000"/>
                </a:solidFill>
                <a:latin typeface="Times New Roman" pitchFamily="65" charset="-122"/>
                <a:ea typeface="宋体" pitchFamily="65" charset="-122"/>
              </a:rPr>
              <a:t>“摒弃小我,担当责任”等。</a:t>
            </a:r>
            <a:endParaRPr lang="en-US" altLang="zh-CN" sz="1900"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sz="1900" u="sng" kern="0" dirty="0">
                <a:solidFill>
                  <a:srgbClr val="000000"/>
                </a:solidFill>
                <a:latin typeface="Times New Roman" pitchFamily="65" charset="-122"/>
                <a:ea typeface="宋体" pitchFamily="65" charset="-122"/>
              </a:rPr>
              <a:t>[</a:t>
            </a:r>
            <a:r>
              <a:rPr lang="zh-CN" altLang="en-US" sz="1900" u="sng" kern="0" dirty="0">
                <a:solidFill>
                  <a:srgbClr val="000000"/>
                </a:solidFill>
                <a:latin typeface="Times New Roman" pitchFamily="65" charset="-122"/>
                <a:ea typeface="宋体" pitchFamily="65" charset="-122"/>
              </a:rPr>
              <a:t>素材示例</a:t>
            </a:r>
            <a:r>
              <a:rPr lang="en-US" altLang="zh-CN" sz="1900" u="sng" kern="0" dirty="0">
                <a:solidFill>
                  <a:srgbClr val="000000"/>
                </a:solidFill>
                <a:latin typeface="Times New Roman" pitchFamily="65" charset="-122"/>
                <a:ea typeface="宋体" pitchFamily="65" charset="-122"/>
              </a:rPr>
              <a:t>]</a:t>
            </a:r>
            <a:r>
              <a:rPr lang="zh-CN" altLang="en-US" sz="1900" u="sng" kern="0" dirty="0">
                <a:solidFill>
                  <a:srgbClr val="000000"/>
                </a:solidFill>
                <a:latin typeface="Times New Roman" pitchFamily="65" charset="-122"/>
                <a:ea typeface="宋体" pitchFamily="65" charset="-122"/>
              </a:rPr>
              <a:t>陶渊明“不为五斗米折腰”</a:t>
            </a:r>
            <a:r>
              <a:rPr lang="en-US" altLang="zh-CN" sz="1900" u="sng" kern="0" dirty="0">
                <a:solidFill>
                  <a:srgbClr val="000000"/>
                </a:solidFill>
                <a:latin typeface="Times New Roman" pitchFamily="65" charset="-122"/>
                <a:ea typeface="宋体" pitchFamily="65" charset="-122"/>
              </a:rPr>
              <a:t>,</a:t>
            </a:r>
            <a:r>
              <a:rPr lang="zh-CN" altLang="en-US" sz="1900" u="sng" kern="0" dirty="0">
                <a:solidFill>
                  <a:srgbClr val="000000"/>
                </a:solidFill>
                <a:latin typeface="Times New Roman" pitchFamily="65" charset="-122"/>
                <a:ea typeface="宋体" pitchFamily="65" charset="-122"/>
              </a:rPr>
              <a:t>追随自己的内心</a:t>
            </a:r>
            <a:r>
              <a:rPr lang="en-US" altLang="zh-CN" sz="1900" u="sng" kern="0" dirty="0">
                <a:solidFill>
                  <a:srgbClr val="000000"/>
                </a:solidFill>
                <a:latin typeface="Times New Roman" pitchFamily="65" charset="-122"/>
                <a:ea typeface="宋体" pitchFamily="65" charset="-122"/>
              </a:rPr>
              <a:t>;</a:t>
            </a:r>
            <a:r>
              <a:rPr lang="zh-CN" altLang="en-US" sz="1900" u="sng" kern="0" dirty="0">
                <a:solidFill>
                  <a:srgbClr val="000000"/>
                </a:solidFill>
                <a:latin typeface="Times New Roman" pitchFamily="65" charset="-122"/>
                <a:ea typeface="宋体" pitchFamily="65" charset="-122"/>
              </a:rPr>
              <a:t>乔布斯自动退学</a:t>
            </a:r>
            <a:r>
              <a:rPr lang="en-US" altLang="zh-CN" sz="1900" u="sng" kern="0" dirty="0">
                <a:solidFill>
                  <a:srgbClr val="000000"/>
                </a:solidFill>
                <a:latin typeface="Times New Roman" pitchFamily="65" charset="-122"/>
                <a:ea typeface="宋体" pitchFamily="65" charset="-122"/>
              </a:rPr>
              <a:t>,</a:t>
            </a:r>
            <a:r>
              <a:rPr lang="zh-CN" altLang="en-US" sz="1900" dirty="0">
                <a:latin typeface="+mn-lt"/>
                <a:ea typeface="+mn-ea"/>
              </a:rPr>
              <a:t/>
            </a:r>
            <a:br>
              <a:rPr lang="zh-CN" altLang="en-US" sz="1900" dirty="0">
                <a:latin typeface="+mn-lt"/>
                <a:ea typeface="+mn-ea"/>
              </a:rPr>
            </a:br>
            <a:r>
              <a:rPr lang="zh-CN" altLang="en-US" sz="1900" u="sng" kern="0" dirty="0">
                <a:solidFill>
                  <a:srgbClr val="000000"/>
                </a:solidFill>
                <a:latin typeface="Times New Roman" pitchFamily="65" charset="-122"/>
                <a:ea typeface="宋体" pitchFamily="65" charset="-122"/>
              </a:rPr>
              <a:t>自修自己喜欢的课程。</a:t>
            </a:r>
            <a:endParaRPr lang="zh-CN" altLang="en-US" sz="1900" dirty="0">
              <a:latin typeface="+mn-lt"/>
              <a:ea typeface="+mn-ea"/>
            </a:endParaRPr>
          </a:p>
        </p:txBody>
      </p:sp>
      <p:pic>
        <p:nvPicPr>
          <p:cNvPr id="391170" name="图片 3" descr="textimage171.jpeg"/>
          <p:cNvPicPr>
            <a:picLocks noChangeAspect="1"/>
          </p:cNvPicPr>
          <p:nvPr/>
        </p:nvPicPr>
        <p:blipFill>
          <a:blip r:embed="rId3"/>
          <a:srcRect/>
          <a:stretch>
            <a:fillRect/>
          </a:stretch>
        </p:blipFill>
        <p:spPr bwMode="auto">
          <a:xfrm>
            <a:off x="571500" y="2886075"/>
            <a:ext cx="247650" cy="247650"/>
          </a:xfrm>
          <a:prstGeom prst="rect">
            <a:avLst/>
          </a:prstGeom>
          <a:noFill/>
          <a:ln w="9525">
            <a:noFill/>
            <a:miter lim="800000"/>
            <a:headEnd/>
            <a:tailEnd/>
          </a:ln>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三、一材多用法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对于高考作文来说,命题者可命的题是“无限的”,但考生掌握的材料是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“有限的”,那考生如何用自己的有限的材料应对无限的命题呢?最好的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办法就是“一材多用”,即把有限的材料运用到无限的命题中去。因为只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要方法恰当,就像一块肉可炒百样菜、一盆土可栽百样花、一块布可裁百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样衣一样,一则材料可写百篇文。</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所谓“一材多用法”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就是运用“变通”观点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让同一个材料恰当地应用于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不同主题作文中的方法。备战高考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许多同学都苦于没有足够多的素材而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为自己的高考作文担忧。其实“材不在多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会用则灵”。同一材料从不同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的角度分析会得出不同的结论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这不仅能使枯燥的材料变得多姿多彩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富有</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同时也可以摆脱“巧妇难为无米之炊”的尴尬局面。“横看成岭侧</a:t>
            </a:r>
            <a:endParaRPr lang="zh-CN" altLang="en-US" dirty="0">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168525"/>
            <a:ext cx="8505825" cy="32527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(1)①从学生的角度立意:合作带来双赢;困守规则不如大胆突破;规则,就是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用来打破的;把规则当儿戏,就会毁掉游戏。如果以合作双赢为写作中心,</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可以从历史或现实生活中选取典型事例,以对比论证的方式展开全文。从</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正面谈合作双赢的重要性时,可以选取的事例有三国时期,蜀国和吴国放弃</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国土之争,共同抗曹;抗日战争中,国共两党放下党派之争,共同抗击侵略者;</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等等。从反面谈恶性竞争带来双输结局时,则可举腾讯与360之争的例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子。</a:t>
            </a:r>
            <a:endParaRPr lang="zh-CN" altLang="en-US" dirty="0">
              <a:latin typeface="+mn-lt"/>
              <a:ea typeface="+mn-ea"/>
            </a:endParaRPr>
          </a:p>
        </p:txBody>
      </p:sp>
      <p:pic>
        <p:nvPicPr>
          <p:cNvPr id="45058" name="图片 3" descr="textimage116.jpeg"/>
          <p:cNvPicPr>
            <a:picLocks noChangeAspect="1"/>
          </p:cNvPicPr>
          <p:nvPr/>
        </p:nvPicPr>
        <p:blipFill>
          <a:blip r:embed="rId3"/>
          <a:srcRect/>
          <a:stretch>
            <a:fillRect/>
          </a:stretch>
        </p:blipFill>
        <p:spPr bwMode="auto">
          <a:xfrm>
            <a:off x="571500" y="1598613"/>
            <a:ext cx="2524125" cy="552450"/>
          </a:xfrm>
          <a:prstGeom prst="rect">
            <a:avLst/>
          </a:prstGeom>
          <a:noFill/>
          <a:ln w="9525">
            <a:noFill/>
            <a:miter lim="800000"/>
            <a:headEnd/>
            <a:tailEnd/>
          </a:ln>
        </p:spPr>
      </p:pic>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成峰</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远近高低各不同。”只要善于捕捉</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勤于思索</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手头的有限素材也可</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以多次使用</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写入不同的作文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让你快速成文。只要用得好</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同样能收到极</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佳的效果。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需要注意的是,要想获得一材多用的效果,先要具备发散思维的能力,才可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能从同一则材料中发现蕴藏着的不同意义。同时,一则材料希望运用到什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么主题中,要根据话题迅速找出材料与文题的内在联系,生发材料与主题的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契合点,在行文的过程中要有意识地向话题靠拢,结论要紧扣主题,落到主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题或论点(分论点)上。叙述事例的语言要简练,内容要充实。</a:t>
            </a:r>
            <a:endParaRPr lang="zh-CN" altLang="en-US" dirty="0">
              <a:latin typeface="+mn-lt"/>
              <a:ea typeface="+mn-ea"/>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角度一:锁定目标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锁定目标,一路向前,即使有鲜花掌声,也不为所动。莫言,中国首位诺贝尔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文学奖获得者。获奖后,各界人士都在议论他,前来采访他的记者多如过江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之鲫,书店里他的著作更是被一抢而空,相干不相干的大学竞相邀请他担任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名誉教授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面对鲜花与掌声,莫言不为所动。因为他早已锁定目标——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把自己的根扎在故乡的土壤,只钟情于写作,他要将更多的优秀作品奉献给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世人。莫言一路向前,一心向着目标进发,从未因为路途的鲜花而驻足停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留,他带给我们一路向前的美景,让我们叹为观止!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(2015年福建卷高分作文《锁定目标,一路向前》)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考生从莫言面对鲜花与掌声,不为所动,早已锁定目标——钟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情于写作着笔,材料解读准确,论述观点有力。</a:t>
            </a:r>
            <a:endParaRPr lang="zh-CN" altLang="en-US" dirty="0">
              <a:latin typeface="+mn-lt"/>
              <a:ea typeface="+mn-ea"/>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角度二:变革创新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在科学领域是如此,那么文学领域更应该发扬这种创新思维。一些文学作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品总是照搬常理,无新意、无独特之处,那些千篇一律的所谓的作品在文学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领域只不过是一堆丢弃的废纸,一堆被世人摒弃的东西而已。而莫言的文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学作品就非如此了,一种打破固有思维的不迂腐、不固守的创新文学,神奇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般地将生活与魔幻色彩结合在一起,打破了那种固有的文学界限。莫言也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因此获得了“诺贝尔文学奖”这个伟大的奖项,无疑肯定了莫言的文学成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就,肯定了其敢于创新的思维。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(2014年安徽卷高分作文《变革创新,方能显其大》)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考生采用议论和事例相结合的论证方法,阐述“变革创新,方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能显其大”这一道理。列举莫言的事例,贴近现实,增添了文章的厚度。</a:t>
            </a:r>
            <a:endParaRPr lang="zh-CN" altLang="en-US" dirty="0">
              <a:latin typeface="+mn-lt"/>
              <a:ea typeface="+mn-ea"/>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角度三:心灵美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“心若不动,风奈何;你若不伤,岁月无恙。”莫言如是说。心中的质朴使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他毅然抛开名誉、掌声和鲜花,只是潜心完成自己想做的事,名利于他都是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浮云。他内心的纯净,也毫无保留地体现在了他的写作中,他写农村,写土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地,写妇女,写一切不华丽却真实而又不失美好的事物。于是,他赢来了自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己人生中也是中华民族历史上的巅峰。生活的压迫从未使他改变初衷,他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终于登上万山之巅,览尽他人未曾欣赏过的风景。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(2014年山东卷高分作文《心美,一切皆美》)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文章自然引用莫言这一例子,着力于从内涵上分析,次第推进,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将“心美”的观点自然呈现出来。</a:t>
            </a:r>
            <a:endParaRPr lang="zh-CN" altLang="en-US" dirty="0">
              <a:latin typeface="+mn-lt"/>
              <a:ea typeface="+mn-ea"/>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角度四:守住内心的“灵魂”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莫言荣获诺贝尔文学奖,引起各界人士热议,采访他的记者多如过江之鲫,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文学爱好者人数也突然暴涨,书店里的莫言著作被一抢而空,各个大学竞相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邀请莫言当名誉教授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面对此情此景,莫言很淡定,他称自己很希望能够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回到老家高密继续安静地创作。正因莫言守住了自己的阵地,才没有因名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利浮华而改变自己写作的初衷。他坚守自己的灵魂,对人性进行了深入的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探讨,对人生有了深刻的体悟,才能写出像《红高粱》《蛙》等具有深刻内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涵的作品,终被“诺奖”青睐。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(2013年福建卷高分作文《守住内心的“灵魂”》)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考生引用莫言的事例从正面阐述了“守住内心的‘灵魂’”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会得到人们的尊重、世界的认可,切合当前的社会实际,也很有现实意义,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具有积极健康的导向作用。</a:t>
            </a:r>
            <a:endParaRPr lang="zh-CN" altLang="en-US" dirty="0">
              <a:latin typeface="+mn-lt"/>
              <a:ea typeface="+mn-ea"/>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角度五:勇于承担错误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雨果说:“尽可能少犯错误,这是人的准则;不犯错误,那是天使的梦想。尘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世上的一切都是免不了错误的,错误犹如一种地心吸力。”生活在这个世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界上,真正完美的人并不存在,每个人都会犯这样或是那样的错误,但这并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不可怕,可怕的是犯了错误却不勇于承担而去百般掩饰,最终只能毁了自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己。所以,在面对别人给我们指出的错误时,必须虚心接受,勇于承担。莫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言曾说:“请别人挑错,可能是消除谬误的好办法。”当这位著名的作家遭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遇《咬文嚼字》杂志的挑错后,他并没有质问,也没有逃避,而是虚心接受,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勇于承担,并向他们的挑错行为表达了感谢。也许正是莫言身上的这种勇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于承担错误的品质,为他的成功奠定了基础,让他得到更多人的尊重,让他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的作品受到了更多人的追寻。</a:t>
            </a:r>
            <a:endParaRPr lang="zh-CN" altLang="en-US">
              <a:latin typeface="+mn-lt"/>
              <a:ea typeface="+mn-ea"/>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30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(2013年山东卷高分作文《勇于承担错误》)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考生由莫言材料延伸开来,没有过分讲究章法,而是自然展开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议论,分析他的成就来源,这种以意取胜的做法值得借鉴。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3.阅读下面“邵逸夫”的素材,根据要求写文段,每段不少于150字。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邵逸夫少年时代涉足影坛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青年时代在南洋打拼。</a:t>
            </a:r>
            <a:r>
              <a:rPr lang="en-US" altLang="zh-CN" kern="0" dirty="0">
                <a:solidFill>
                  <a:srgbClr val="000000"/>
                </a:solidFill>
                <a:latin typeface="Times New Roman" pitchFamily="65" charset="-122"/>
                <a:ea typeface="宋体" pitchFamily="65" charset="-122"/>
              </a:rPr>
              <a:t>50</a:t>
            </a:r>
            <a:r>
              <a:rPr lang="zh-CN" altLang="en-US" kern="0" dirty="0">
                <a:solidFill>
                  <a:srgbClr val="000000"/>
                </a:solidFill>
                <a:latin typeface="Times New Roman" pitchFamily="65" charset="-122"/>
                <a:ea typeface="宋体" pitchFamily="65" charset="-122"/>
              </a:rPr>
              <a:t>岁时他在香港创业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兴</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建有“东方好莱坞”之称的“邵氏影城”。从此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他雄霸香港影坛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成为举</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世闻名的“电影大王”。他开创了中国电影从无声到有声的时代。晚年</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他淡出影坛后又成为香港电视业的巨头。他的影视王国造就了无数的影</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视巨星、金牌导演和编剧。他以经营影视业而成为超级富豪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并以乐善好</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施、兴学助教为人生快事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历年捐助社会公益、慈善事业超过</a:t>
            </a:r>
            <a:r>
              <a:rPr lang="en-US" altLang="zh-CN" kern="0" dirty="0">
                <a:solidFill>
                  <a:srgbClr val="000000"/>
                </a:solidFill>
                <a:latin typeface="Times New Roman" pitchFamily="65" charset="-122"/>
                <a:ea typeface="宋体" pitchFamily="65" charset="-122"/>
              </a:rPr>
              <a:t>100</a:t>
            </a:r>
            <a:r>
              <a:rPr lang="zh-CN" altLang="en-US" kern="0" dirty="0">
                <a:solidFill>
                  <a:srgbClr val="000000"/>
                </a:solidFill>
                <a:latin typeface="Times New Roman" pitchFamily="65" charset="-122"/>
                <a:ea typeface="宋体" pitchFamily="65" charset="-122"/>
              </a:rPr>
              <a:t>亿港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元。</a:t>
            </a:r>
            <a:r>
              <a:rPr lang="en-US" altLang="zh-CN" kern="0" dirty="0">
                <a:solidFill>
                  <a:srgbClr val="000000"/>
                </a:solidFill>
                <a:latin typeface="Times New Roman" pitchFamily="65" charset="-122"/>
                <a:ea typeface="宋体" pitchFamily="65" charset="-122"/>
              </a:rPr>
              <a:t>1974</a:t>
            </a:r>
            <a:r>
              <a:rPr lang="zh-CN" altLang="en-US" kern="0" dirty="0">
                <a:solidFill>
                  <a:srgbClr val="000000"/>
                </a:solidFill>
                <a:latin typeface="Times New Roman" pitchFamily="65" charset="-122"/>
                <a:ea typeface="宋体" pitchFamily="65" charset="-122"/>
              </a:rPr>
              <a:t>年获英女王颁发</a:t>
            </a:r>
            <a:r>
              <a:rPr lang="en-US" altLang="zh-CN" kern="0" dirty="0">
                <a:solidFill>
                  <a:srgbClr val="000000"/>
                </a:solidFill>
                <a:latin typeface="Times New Roman" pitchFamily="65" charset="-122"/>
                <a:ea typeface="宋体" pitchFamily="65" charset="-122"/>
              </a:rPr>
              <a:t>CBE</a:t>
            </a:r>
            <a:r>
              <a:rPr lang="zh-CN" altLang="en-US" kern="0" dirty="0">
                <a:solidFill>
                  <a:srgbClr val="000000"/>
                </a:solidFill>
                <a:latin typeface="Times New Roman" pitchFamily="65" charset="-122"/>
                <a:ea typeface="宋体" pitchFamily="65" charset="-122"/>
              </a:rPr>
              <a:t>勋衔。</a:t>
            </a:r>
            <a:r>
              <a:rPr lang="en-US" altLang="zh-CN" kern="0" dirty="0">
                <a:solidFill>
                  <a:srgbClr val="000000"/>
                </a:solidFill>
                <a:latin typeface="Times New Roman" pitchFamily="65" charset="-122"/>
                <a:ea typeface="宋体" pitchFamily="65" charset="-122"/>
              </a:rPr>
              <a:t>1977</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获英女王伊丽莎白二世册封</a:t>
            </a:r>
            <a:endParaRPr lang="zh-CN" altLang="en-US" dirty="0">
              <a:latin typeface="+mn-lt"/>
              <a:ea typeface="+mn-ea"/>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为下级勋位爵士</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成为香港娱乐业获“爵士”头衔的第一人。</a:t>
            </a:r>
            <a:r>
              <a:rPr lang="en-US" altLang="zh-CN" sz="2012" kern="0" dirty="0">
                <a:solidFill>
                  <a:srgbClr val="000000"/>
                </a:solidFill>
                <a:latin typeface="Times New Roman" pitchFamily="65" charset="-122"/>
                <a:ea typeface="宋体" pitchFamily="65" charset="-122"/>
              </a:rPr>
              <a:t>1990</a:t>
            </a:r>
            <a:r>
              <a:rPr lang="zh-CN" altLang="en-US" sz="2012" kern="0" dirty="0">
                <a:solidFill>
                  <a:srgbClr val="000000"/>
                </a:solidFill>
                <a:latin typeface="Times New Roman" pitchFamily="65" charset="-122"/>
                <a:ea typeface="宋体" pitchFamily="65" charset="-122"/>
              </a:rPr>
              <a:t>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中国</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政府将中国发现的</a:t>
            </a:r>
            <a:r>
              <a:rPr lang="en-US" altLang="zh-CN" sz="2012" kern="0" dirty="0">
                <a:solidFill>
                  <a:srgbClr val="000000"/>
                </a:solidFill>
                <a:latin typeface="Times New Roman" pitchFamily="65" charset="-122"/>
                <a:ea typeface="宋体" pitchFamily="65" charset="-122"/>
              </a:rPr>
              <a:t>2899</a:t>
            </a:r>
            <a:r>
              <a:rPr lang="zh-CN" altLang="en-US" sz="2012" kern="0" dirty="0">
                <a:solidFill>
                  <a:srgbClr val="000000"/>
                </a:solidFill>
                <a:latin typeface="Times New Roman" pitchFamily="65" charset="-122"/>
                <a:ea typeface="宋体" pitchFamily="65" charset="-122"/>
              </a:rPr>
              <a:t>号行星命名为“邵逸夫星”。</a:t>
            </a:r>
            <a:r>
              <a:rPr lang="en-US" altLang="zh-CN" sz="2012" kern="0" dirty="0">
                <a:solidFill>
                  <a:srgbClr val="000000"/>
                </a:solidFill>
                <a:latin typeface="Times New Roman" pitchFamily="65" charset="-122"/>
                <a:ea typeface="宋体" pitchFamily="65" charset="-122"/>
              </a:rPr>
              <a:t>1991</a:t>
            </a:r>
            <a:r>
              <a:rPr lang="zh-CN" altLang="en-US" sz="2012" kern="0" dirty="0">
                <a:solidFill>
                  <a:srgbClr val="000000"/>
                </a:solidFill>
                <a:latin typeface="Times New Roman" pitchFamily="65" charset="-122"/>
                <a:ea typeface="宋体" pitchFamily="65" charset="-122"/>
              </a:rPr>
              <a:t>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美国旧金山</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市将每年的</a:t>
            </a:r>
            <a:r>
              <a:rPr lang="en-US" altLang="zh-CN" sz="2012" kern="0" dirty="0">
                <a:solidFill>
                  <a:srgbClr val="000000"/>
                </a:solidFill>
                <a:latin typeface="Times New Roman" pitchFamily="65" charset="-122"/>
                <a:ea typeface="宋体" pitchFamily="65" charset="-122"/>
              </a:rPr>
              <a:t>9</a:t>
            </a:r>
            <a:r>
              <a:rPr lang="zh-CN" altLang="en-US" sz="2012" kern="0" dirty="0">
                <a:solidFill>
                  <a:srgbClr val="000000"/>
                </a:solidFill>
                <a:latin typeface="Times New Roman" pitchFamily="65" charset="-122"/>
                <a:ea typeface="宋体" pitchFamily="65" charset="-122"/>
              </a:rPr>
              <a:t>月</a:t>
            </a:r>
            <a:r>
              <a:rPr lang="en-US" altLang="zh-CN" sz="2012" kern="0" dirty="0">
                <a:solidFill>
                  <a:srgbClr val="000000"/>
                </a:solidFill>
                <a:latin typeface="Times New Roman" pitchFamily="65" charset="-122"/>
                <a:ea typeface="宋体" pitchFamily="65" charset="-122"/>
              </a:rPr>
              <a:t>8</a:t>
            </a:r>
            <a:r>
              <a:rPr lang="zh-CN" altLang="en-US" sz="2012" kern="0" dirty="0">
                <a:solidFill>
                  <a:srgbClr val="000000"/>
                </a:solidFill>
                <a:latin typeface="Times New Roman" pitchFamily="65" charset="-122"/>
                <a:ea typeface="宋体" pitchFamily="65" charset="-122"/>
              </a:rPr>
              <a:t>日定为“邵逸夫日”。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2002年,创立有东方诺贝尔之称的邵逸夫奖,每年选出世界上在数学、生命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科学与医学及天文学卓有成就的科学家进行奖励。2011年正式退休,邵逸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夫也是全球最长寿、任期时间最长的上市公司CEO。2014年1月7日,邵逸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夫逝世,享寿107岁。他的百年人生是一部传奇,比戏更精彩。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(1)以“独立”为中心。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(2)以“感恩”为中心。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(3)以“青春”为中心。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(4)以“抓住机遇”为中心。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3.(1)近年来,“啃老族”一词时常见诸报端。工作不自由、工</a:t>
            </a:r>
            <a:endParaRPr lang="zh-CN" altLang="en-US" dirty="0">
              <a:latin typeface="+mn-lt"/>
              <a:ea typeface="+mn-ea"/>
            </a:endParaRPr>
          </a:p>
        </p:txBody>
      </p:sp>
      <p:pic>
        <p:nvPicPr>
          <p:cNvPr id="409602" name="图片 3" descr="textimage172.jpeg"/>
          <p:cNvPicPr>
            <a:picLocks noChangeAspect="1"/>
          </p:cNvPicPr>
          <p:nvPr/>
        </p:nvPicPr>
        <p:blipFill>
          <a:blip r:embed="rId3"/>
          <a:srcRect/>
          <a:stretch>
            <a:fillRect/>
          </a:stretch>
        </p:blipFill>
        <p:spPr bwMode="auto">
          <a:xfrm>
            <a:off x="500063" y="6030913"/>
            <a:ext cx="247650" cy="247650"/>
          </a:xfrm>
          <a:prstGeom prst="rect">
            <a:avLst/>
          </a:prstGeom>
          <a:noFill/>
          <a:ln w="9525">
            <a:noFill/>
            <a:miter lim="800000"/>
            <a:headEnd/>
            <a:tailEnd/>
          </a:ln>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作没前途、人际关系困难是“啃老族”放弃工作的常见理由。这折射出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的是内心的荒芜。咱们看看年轻的邵逸夫是怎么做的:才刚刚从中学毕业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的邵逸夫,仅在片场中觅得一个跑腿职位。两年时间内,他几乎轮遍了天一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公司所有的部门职位,从摄影、编剧到导演,邵逸夫对电影制作的每个环节</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都非常熟悉。跟随三哥邵仁枚到新加坡创业的邵逸夫,到新加坡和马来西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亚搞流动放映。这种“走基层”式的踩点,令兄弟俩最终站稳了脚跟。青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年时代的艰辛生活是他一生的财富,他明白年轻人唯有独立才能有大作</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为。</a:t>
            </a:r>
            <a:endParaRPr lang="zh-CN" altLang="en-US">
              <a:latin typeface="+mn-lt"/>
              <a:ea typeface="+mn-ea"/>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(2)邵逸夫留下了什么?对一些人而言,他留下了一代传奇,对另一些人而言,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他留下了许多教学楼和慈善故事。但对我们社会而言,邵逸夫留下的最大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财富,乃是一种宝贵的感恩品格。“丈夫贵且济,岂独善一身”是邵逸夫的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信条,“我的财富是取之于民,应用之于民”是邵逸夫的格言,“赚钱难,把</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钱用在最适当的地方更难”是邵逸夫的心声。邵逸夫用行动践行了所有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这些曾经呢喃在口的声音,也用数十年的努力诠释了什么叫感恩,这就是我</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们现今最需要的“正能量”。</a:t>
            </a:r>
            <a:endParaRPr lang="zh-CN" altLang="en-US">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500" y="1855788"/>
            <a:ext cx="8504238" cy="43148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因父亲总是在高速路上开车时接电话,家人屡劝不改,女大学生小陈迫于无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奈,更出于生命安全的考虑,通过微博私信向警方举报了自己的父亲;警方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查实后,依法对老陈进行了教育和处罚,并将这起举报发在官方微博上。此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事赢得众多网友点赞,也引发一些质疑,经媒体报道后,激起了更大范围、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更多角度的讨论。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对于以上事情,你怎么看?请给小陈、老陈或其他相关方写一封信,表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明你的态度,简述你的看法。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要求综合材料内容及含意,选好角度,确定立意,完成写作任务。明确收信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人,统一以“明华”为写信人,不得泄露个人信息。</a:t>
            </a: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10242" name="图片 3" descr="textimage106.jpeg"/>
          <p:cNvPicPr>
            <a:picLocks noChangeAspect="1"/>
          </p:cNvPicPr>
          <p:nvPr/>
        </p:nvPicPr>
        <p:blipFill>
          <a:blip r:embed="rId3"/>
          <a:srcRect/>
          <a:stretch>
            <a:fillRect/>
          </a:stretch>
        </p:blipFill>
        <p:spPr bwMode="auto">
          <a:xfrm>
            <a:off x="571500" y="1347788"/>
            <a:ext cx="1703388" cy="420687"/>
          </a:xfrm>
          <a:prstGeom prst="rect">
            <a:avLst/>
          </a:prstGeom>
          <a:noFill/>
          <a:ln w="9525">
            <a:noFill/>
            <a:miter lim="800000"/>
            <a:headEnd/>
            <a:tailEnd/>
          </a:ln>
        </p:spPr>
      </p:pic>
      <p:pic>
        <p:nvPicPr>
          <p:cNvPr id="10243" name="图片 4" descr="textimage107.jpeg"/>
          <p:cNvPicPr>
            <a:picLocks noChangeAspect="1"/>
          </p:cNvPicPr>
          <p:nvPr/>
        </p:nvPicPr>
        <p:blipFill>
          <a:blip r:embed="rId4"/>
          <a:srcRect/>
          <a:stretch>
            <a:fillRect/>
          </a:stretch>
        </p:blipFill>
        <p:spPr bwMode="auto">
          <a:xfrm>
            <a:off x="285750" y="1957388"/>
            <a:ext cx="247650" cy="219075"/>
          </a:xfrm>
          <a:prstGeom prst="rect">
            <a:avLst/>
          </a:prstGeom>
          <a:noFill/>
          <a:ln w="9525">
            <a:noFill/>
            <a:miter lim="800000"/>
            <a:headEnd/>
            <a:tailEnd/>
          </a:ln>
        </p:spPr>
      </p:pic>
      <p:sp>
        <p:nvSpPr>
          <p:cNvPr id="6" name="矩形 5"/>
          <p:cNvSpPr/>
          <p:nvPr/>
        </p:nvSpPr>
        <p:spPr>
          <a:xfrm>
            <a:off x="2690813" y="704850"/>
            <a:ext cx="4954587" cy="584200"/>
          </a:xfrm>
          <a:prstGeom prst="rect">
            <a:avLst/>
          </a:prstGeom>
        </p:spPr>
        <p:txBody>
          <a:bodyPr wrap="none">
            <a:spAutoFit/>
          </a:bodyPr>
          <a:lstStyle/>
          <a:p>
            <a:pP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第</a:t>
            </a:r>
            <a:r>
              <a:rPr lang="en-US" altLang="zh-CN" sz="2400" b="1" kern="0" dirty="0">
                <a:solidFill>
                  <a:srgbClr val="000000"/>
                </a:solidFill>
                <a:latin typeface="Times New Roman" pitchFamily="65" charset="-122"/>
                <a:ea typeface="宋体" pitchFamily="65" charset="-122"/>
              </a:rPr>
              <a:t>1</a:t>
            </a:r>
            <a:r>
              <a:rPr lang="zh-CN" altLang="en-US" sz="2400" b="1" kern="0" dirty="0">
                <a:solidFill>
                  <a:srgbClr val="000000"/>
                </a:solidFill>
                <a:latin typeface="Times New Roman" pitchFamily="65" charset="-122"/>
                <a:ea typeface="宋体" pitchFamily="65" charset="-122"/>
              </a:rPr>
              <a:t>讲　真题篇——高考作文考什么</a:t>
            </a:r>
            <a:endParaRPr lang="zh-CN" altLang="en-US" sz="2400" b="1" dirty="0">
              <a:latin typeface="+mn-lt"/>
              <a:ea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②从裁判的角度立意:不守规则不成游戏,没有规矩不成方圆;缺乏规则意</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识,漠视公平竞争;有规则才能有自由。如果以遵守规则为中心行文,可以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从正面谈遵守规则的重要性,也可以从反面谈不遵守规则的后果,比如“中</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国式过马路”引发交通事故和人员伤亡,“中国式旅游”造成的踩踏事件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和抹黑国家形象等不良影响等,这些都是近年的热点话题,也是不守规则的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典型事例。</a:t>
            </a:r>
            <a:endParaRPr lang="zh-CN" altLang="en-US">
              <a:latin typeface="+mn-lt"/>
              <a:ea typeface="+mn-ea"/>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(3)青春是什么?是开拓,是拼搏。23岁成立邵氏公司,28岁决定拍有声电影,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25岁中国第一部有声电影《白金龙》诞生</a:t>
            </a:r>
            <a:r>
              <a:rPr lang="zh-CN" altLang="en-US" sz="2012" u="sng" kern="0" dirty="0">
                <a:solidFill>
                  <a:srgbClr val="000000"/>
                </a:solidFill>
                <a:latin typeface="黑体"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在时间的节点上邵逸夫写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满了“珍视青春,创造价值”八个大字。生命要经过严格的淬炼,才能展现</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它耀眼的光华与纯美的质地。巨岩在海涛中,激射动人心魄的浪花;宝剑在</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砾石上,闪动耀眼的寒光;青春在人生的风雨中,积淀奋斗的力量。让我们</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一路坎坷,高歌而行,用艰辛血泪滋养出辉煌的人生。</a:t>
            </a:r>
            <a:endParaRPr lang="zh-CN" altLang="en-US">
              <a:latin typeface="+mn-lt"/>
              <a:ea typeface="+mn-ea"/>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(4)19世纪英国作家狄更斯在《双城记》中曾说过:“这是一个光明的时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代,也是一个黑暗的时代;这是一个充满希望的时代,也是一个令人绝望的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时代。”没有人愿意遭遇危机,但是,危机常常不期而至。危机中包含着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“危险”,也包含着“机遇”,只是我们习惯性地只看到“危险”,而看不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到“机遇”。没有人把入狱服刑看作机会,但欧·亨利把囚房斗室改变成写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短篇小说的书房。他的小说行销数百万册,几乎各国都有译本。邵逸夫接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任TVB后,即逢对手丽的电视(亚洲电视前身)发动两台间的第一次收视战,</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TVB面临开台以来的首次收视危机。邵逸夫坚信这是一次绝好的机遇,拉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来镇台之宝汪明荃与红极一时的电影小生谢贤合作了一部经典剧集《千</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王之王》,最终获得成功。</a:t>
            </a:r>
            <a:endParaRPr lang="zh-CN" altLang="en-US">
              <a:latin typeface="+mn-lt"/>
              <a:ea typeface="+mn-ea"/>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四、以一当十法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所谓“以一当十法”,是指只选定一个素材,集中笔墨详细介绍,或作为主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事例来支撑文章的分论点,或作为故事的主人公,或作为全篇解读的唯一对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象,或作为抒情的一个凭借。虽是一则材料,却起到了以一当十的作用。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此法的运用,精选素材是关键,这个素材与作文主旨要高度一致;写作中要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扣住该素材与作文题的契合点,行文过程中要有意识地向作文题靠拢;要使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别人阅读后能迅速找出素材与作文题的内在联系。可夹叙夹议,也可引申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评析,但议论、评析一定要指向主题。</a:t>
            </a:r>
            <a:endParaRPr lang="zh-CN" altLang="en-US" dirty="0">
              <a:latin typeface="+mn-lt"/>
              <a:ea typeface="+mn-ea"/>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师徒共事方成事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民国初年,大名鼎鼎的神医喜来乐从发配地宁古塔刑满归家,筹备着再开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“一笑堂”,想凭借自己精湛的医术生存下来。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这天清晨,喜来乐醒来寻不见徒弟德福,却在德福的房间里发现了一封告别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信:“师父,俺走了。这么多年俺跟在您身边鞍前马后地侍候着,医术学到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了不少却一事无成,谁都知道有个神医喜来乐,可人们就拿我当个跟班的。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俺还年轻,相信凭着勇气和信心我一定会成为一代名医。”看完,喜来乐扔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下信,赌气地撂下一句话:“小兔崽子,走吧,师父还能离不了你?”</a:t>
            </a:r>
            <a:endParaRPr lang="zh-CN" altLang="en-US" dirty="0">
              <a:latin typeface="+mn-lt"/>
              <a:ea typeface="+mn-ea"/>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话分两头,且说德福迎着朝阳走向了他的幸福事业路,脑子里想的是灿烂辉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煌的未来。路上还算顺利,沿途村子里村民的小病小灾都被他治好了。过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了些日子,正是桃花盛开的季节,连绵的春雨一直下着。这天德福去一户人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家避雨,院中种着几棵桃树。主人将德福迎进来后却一筹莫展,唉声叹气。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德福问其缘由,才知道这家主人的儿子患上了一种怪病。男孩儿身上先是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起红斑,继而发展为红肿,脸部肿胀,双眼无神布满血丝,舌头上还有小红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点。病发作时,奇痒难耐,找了很多郎中都无济于事。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听完主人的描述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德福满怀信心地承诺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自己定能将男孩儿的病治好。他见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了病人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号了脉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经初步分析便认为是花粉过敏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继而便开方抓药。为了尽</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快见效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他还加大了药的剂量。总之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他有治病的勇气和信心。谁知服药一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天后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男孩儿非但没有好转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反而上吐下泻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病情急剧恶化。于是他被主人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家逐出门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人家还留下一句“庸医”。</a:t>
            </a:r>
            <a:endParaRPr lang="zh-CN" altLang="en-US" dirty="0">
              <a:latin typeface="+mn-lt"/>
              <a:ea typeface="+mn-ea"/>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德福正在苦恼之时,望见了马车上朝这边来的师父一行人。德福来不及躲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避,索性就迎了上去,请求师父帮助。听完德福对病人病症的描述,喜来乐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对德福说:“徒弟啊,你虽然有救死扶伤的勇气,却缺乏经验。若那男孩儿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对花粉过敏,他家就有桃树,每年开花,怎能只今年患病?依为师看,造成这男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孩儿过敏的是这潮湿的阴雨天气,此地以前少雨干旱,偏今年阴雨连绵,使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男孩儿染上病症。我这儿有治此病的方子,但因男孩儿病情加重,为师也不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知当不当用啊!”</a:t>
            </a:r>
            <a:endParaRPr lang="zh-CN" altLang="en-US" dirty="0">
              <a:latin typeface="+mn-lt"/>
              <a:ea typeface="+mn-ea"/>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“师父,救人要紧!”于是德福照方抓药。两三日后,男孩儿病情逐渐好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转。经此事后,师徒二人坐在一起谈心。喜来乐说:“徒儿,为师之所以来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到此地,是因为我在城里待不下去了。给人瞧病时,为师虽有经验但害怕出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错,担心坏了自己名声,反而没有开方抓药的勇气。本想离开那里另谋出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路,是你看病的勇气给我上了一课。”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自此,二人又回到一起,还是那对冤家师徒,经验与勇气成了“一笑堂”成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功的秘诀。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(2013年课标Ⅰ卷高分作文)</a:t>
            </a:r>
            <a:endParaRPr lang="zh-CN" altLang="en-US">
              <a:latin typeface="+mn-lt"/>
              <a:ea typeface="+mn-ea"/>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本文素材新颖,作者结合自己对作文材料的理解,采用“以一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当十法”巧妙地借鉴了电视剧《神医喜来乐》中的情节和形象,有力地突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出了文章的“经验与勇气合在一起才能成功”的主旨,可谓选材新颖,独具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匠心。文章在塑造人物形象时,运用了多种描写手法。如文章第二段中,作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者写喜来乐看到徒弟德福告别信后的动作、言语,形象地写出了师父得知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徒弟另立门户后的恼怒心情。又如文章第三段描写环境,看似无意,却为后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面塑造喜来乐经验丰富的形象奠定了基础。</a:t>
            </a:r>
            <a:endParaRPr lang="zh-CN" altLang="en-US" dirty="0">
              <a:latin typeface="+mn-lt"/>
              <a:ea typeface="+mn-ea"/>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4.阅读下面的材料,按要求作文。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我的一生中有那么一个人,他存在着,无论和他见面还是分开,缄默还是闲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谈,他的高,他的矮,他的近,他的远,他的大,他的小,他的阔,他的繁复,他的简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单,他的卑微,他的光彩,他的睿智,他的拙朴,他的慈悲,他的纯善</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都一直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让我心有所属,神有所安。他的存在让我明白:哪怕他什么都不为我做,只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要他存在着,我就觉得自己有了家园。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这段话引发了你怎样的思考?对你又有何启发?请写一篇不少于800字的文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范围作文,不要套作,不得抄袭;运用“以一当十法”。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4.[参考立意]材料可以概括成三句话:①我的一生中有一个人;</a:t>
            </a:r>
            <a:endParaRPr lang="zh-CN" altLang="en-US" dirty="0">
              <a:latin typeface="+mn-lt"/>
              <a:ea typeface="+mn-ea"/>
            </a:endParaRPr>
          </a:p>
        </p:txBody>
      </p:sp>
      <p:pic>
        <p:nvPicPr>
          <p:cNvPr id="432130" name="图片 3" descr="textimage173.jpeg"/>
          <p:cNvPicPr>
            <a:picLocks noChangeAspect="1"/>
          </p:cNvPicPr>
          <p:nvPr/>
        </p:nvPicPr>
        <p:blipFill>
          <a:blip r:embed="rId3"/>
          <a:srcRect/>
          <a:stretch>
            <a:fillRect/>
          </a:stretch>
        </p:blipFill>
        <p:spPr bwMode="auto">
          <a:xfrm>
            <a:off x="500063" y="6135688"/>
            <a:ext cx="247650" cy="247650"/>
          </a:xfrm>
          <a:prstGeom prst="rect">
            <a:avLst/>
          </a:prstGeom>
          <a:noFill/>
          <a:ln w="9525">
            <a:noFill/>
            <a:miter lim="800000"/>
            <a:headEnd/>
            <a:tailEnd/>
          </a:ln>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②他让我心有所属,神有所安;③他存在着,我就觉得自己有了家园。由此</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可以看出,材料强调“一个人”,也就是“他”对“我”的重要作用。这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里,“一个人”既可实指,也可虚指。实指可以是现实生活中的一个人、历</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史上的英雄人物等;虚指可以是一个目标、一个理想、一个信仰等。不管</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是实指还是虚指,都要突出“他”对“我”的人生产生的影响和作用。这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种影响和作用主要体现在思想和心理上,用材料中的话说,就是“心有所</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属,神有所安”,就是“我就觉得自己有了家园”。具体来说,“他”是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“我”思想上的引领者、行动上的指引者、精神家园的守护者,“他”能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慰藉“我”的心灵,激励“我”前进,引导“我”走上正确的人生道路。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[素材示例]我与母亲的故事;我与自己从小坚持的理想的故事。</a:t>
            </a:r>
            <a:endParaRPr lang="zh-CN" altLang="en-US" dirty="0">
              <a:latin typeface="+mn-lt"/>
              <a:ea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③综合立意:与其指责人们违背规则,不如努力完善规则;既要遵守规则,也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要突破并完善规则;社会的进步需要对规则进行质疑、挑战和推动。如果</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以“社会的进步需要对规则进行质疑、挑战和推动”为中心进行写作,可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以尝试写记叙类文章。如借历史上知名的抗击原有宗教秩序和认知系统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的哥白尼、伽利略等人之口,以其面对固有的社会规则从盲信到怀疑到提</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出新知的过程,并借其死后之身,为个人挑战规则而推动社会进步之结果发</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(2)请选择一个你认为的最佳立意,拟写几个能让人眼前一亮的作文题目。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(2)对抗与合作;相抵还是拥抱;竞争亦需合作;“山羊”的智慧;顺势而为,合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作共赢;因为有了规则。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820" kern="0" spc="37004" dirty="0">
                <a:solidFill>
                  <a:srgbClr val="000000"/>
                </a:solidFill>
                <a:latin typeface="Times New Roman" pitchFamily="65" charset="-122"/>
                <a:ea typeface="宋体" pitchFamily="65" charset="-122"/>
              </a:rPr>
              <a:t> </a:t>
            </a:r>
            <a:endParaRPr lang="zh-CN" altLang="en-US">
              <a:latin typeface="+mn-lt"/>
              <a:ea typeface="+mn-ea"/>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学案八　中心突出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一、标题点题法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所谓“标题点题法”,就是当材料作文要求自拟标题时,在文章的标题中嵌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入体现中心观点的词语,明确文章的中心主旨,让阅卷老师一目了然。如20</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15年课标Ⅰ卷中一考生拟写的《敬畏生命,静待花开》、2015年课标Ⅱ卷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中一考生拟写的《捕捉美景,品味世界》、2014年课标Ⅰ卷中一考生拟写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的《双赢的原则》、2014年课标Ⅱ卷中一考生拟写的《自己觅食乃立身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之本》都是用标题直接点明题意。</a:t>
            </a:r>
            <a:endParaRPr lang="zh-CN" altLang="en-US" dirty="0">
              <a:latin typeface="+mn-lt"/>
              <a:ea typeface="+mn-ea"/>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三赞小陈</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老陈:</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那条微博我看到了,而且我就是“点赞”的人中的一个,但鉴于“点赞”这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个词在种种戏谑中的歪曲含义,我又有些不安,故写下此信来说一说我为什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么要点赞。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我想那警局的椅子一定不好坐,那教育与处罚再应得也不好听,但这是源于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家人对你驾车安全的忧虑而做出的无奈之举。当你的女儿看到川流不息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的公路与你讲不完的电话时有多揪心,她有多想保护自己最爱的父亲,这场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教育的切肤之痛就有多深刻。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所以我要一赞你的女儿不拘于古人的“以顺为孝”,而是能够冷静明智地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尽上深沉的孝心。</a:t>
            </a:r>
            <a:endParaRPr lang="zh-CN" altLang="en-US" dirty="0">
              <a:latin typeface="+mn-lt"/>
              <a:ea typeface="+mn-ea"/>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我们素未谋面,但我想你一定是一位深明大义的好父亲。规劝长辈,在21世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纪已经是司空见惯的事了。然而将父亲举报到警方那里,却不是一般的儿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女所能做到的。我猜测,你的女儿一定从小就见过她的爸爸为公事加班到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深夜的身影,见过她的爸爸拒绝为她拿回办公桌上可人的文具的严厉,见过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她的爸爸不为私情在酒桌上放出狠话的磊落。她一定是在这样一个公私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分明的家庭中成长起来的,在潜移默化中体悟着规则之“大”与一己私欲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所以,我要二赞你的女儿被你的正直陶冶得如此优秀,如此不凡。她的行为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证明了这一点。</a:t>
            </a:r>
            <a:endParaRPr lang="zh-CN" altLang="en-US">
              <a:latin typeface="+mn-lt"/>
              <a:ea typeface="+mn-ea"/>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雪莱说过一句我十分欣赏的话:“道德最大的秘密,就是爱。”诚然,国有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法规,不可逾越。然而人终究是有血有肉有情感的动物,如果规则是一道道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冰冷的界线,那么道德就是一句句温暖的叮咛——当然,是自我叮咛。从你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和女儿的这场风波中,从万千的点赞中,从这几天大范围的讨论中,我看到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了一个女儿对父亲的爱,一个个青年对法制的爱,一群人对道德层面的坚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守。也许,我们更念着他人,念着社会的秩序,念着那一句含情脉脉的叮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所以,我要三赞这一场“爱的风波”,它寓示着我们的祖国涵养着道德的力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量,蓄积着“站出来”的勇气。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老陈,请接受我的“胡言乱语”吧。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明华敬上</a:t>
            </a:r>
            <a:endParaRPr lang="zh-CN" altLang="en-US">
              <a:latin typeface="+mn-lt"/>
              <a:ea typeface="+mn-ea"/>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2015.6.7</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(2015年课标Ⅰ卷高分作文)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本文亮点有四:一是题目采用“标题点题法”,紧扣作文材料,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表明了自己的观点。二是开篇没有闲言碎语,直接表明自己的态度是“点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赞”,然后笔锋轻转,由点赞后的“不安”引出下文的“三赞”。三是考生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笔力深厚,每一赞都是苦心孤诣的结果,尤其是第二赞以退为进,娓娓道来,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入情入理,极为符合书信体的要求,读后大有熨帖之感。四是文章不落窠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臼,没有流于形式上的三段论,不是靠堆砌大量的材料取胜,而是依靠严密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的逻辑推理让人心悦诚服。</a:t>
            </a:r>
            <a:endParaRPr lang="zh-CN" altLang="en-US" dirty="0">
              <a:latin typeface="+mn-lt"/>
              <a:ea typeface="+mn-ea"/>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1.阅读下面的材料,根据要求写一篇不少于800字的文章。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周末,我从学校回家帮着干农活。今春雨多,道路泥泞,我挑着一担秧苗,在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溜滑的田埂上走了没几步,就心跳加速,双腿发抖,担子直晃,只好放下,不知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所措地站在那里。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妈妈在田里插秧,看到我的窘态,大声地喊:“孩子,外衣脱了,鞋子脱了,再试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我脱了外衣和鞋袜,卷起裤脚,重新挑起担子。咦,一下子就觉得脚底下稳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当了,担子轻了,很快就把秧苗挑到妈妈跟前。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妈妈说:“你不是没能力挑这个担子,你是担心摔倒,弄脏衣服,注意力不集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中。脱掉外衣和鞋袜,就甩掉了多余的顾虑。”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要求选好角度,确定立意,明确文体,运用“标题点题法”拟写几个标题。</a:t>
            </a:r>
            <a:endParaRPr lang="zh-CN" altLang="en-US" dirty="0">
              <a:latin typeface="+mn-lt"/>
              <a:ea typeface="+mn-ea"/>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784" kern="0" spc="165"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1.[参考立意]材料的前三段侧重叙事,第四段为“题眼”,其中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的关键语句包括“你不是没能力</a:t>
            </a:r>
            <a:r>
              <a:rPr lang="zh-CN" altLang="en-US" sz="2012" u="sng" kern="0" dirty="0">
                <a:solidFill>
                  <a:srgbClr val="000000"/>
                </a:solidFill>
                <a:latin typeface="黑体"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你是担心</a:t>
            </a:r>
            <a:r>
              <a:rPr lang="zh-CN" altLang="en-US" sz="2012" u="sng" kern="0" dirty="0">
                <a:solidFill>
                  <a:srgbClr val="000000"/>
                </a:solidFill>
                <a:latin typeface="黑体"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”“注意力不集中”</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“甩掉了多余的顾虑”等,材料本身有较为明确的主旨指向。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可考虑以下立意的角度:①自信(要有足够的信心,相信自己的能力、学</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识、人品等);②专注(集中注意力,心无旁骛,是成就事业的必要条件);③取</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舍或舍弃(“甩掉了多余的顾虑”,舍弃无关紧要的东西,简约、简单,方可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轻装前进);④母亲的教诲(生活中,正是母亲的教诲,才让子女健康成长);⑤</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成长(“吃一堑,长一智”,成长的过程是人生的一笔财富)。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[拟题示例]专注铸就成功;成功源于自信;父母之言,金玉良言;吃一堑,长一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智。</a:t>
            </a:r>
            <a:endParaRPr lang="zh-CN" altLang="en-US">
              <a:latin typeface="+mn-lt"/>
              <a:ea typeface="+mn-ea"/>
            </a:endParaRPr>
          </a:p>
        </p:txBody>
      </p:sp>
      <p:pic>
        <p:nvPicPr>
          <p:cNvPr id="448514" name="图片 3" descr="textimage174.jpeg"/>
          <p:cNvPicPr>
            <a:picLocks noChangeAspect="1"/>
          </p:cNvPicPr>
          <p:nvPr/>
        </p:nvPicPr>
        <p:blipFill>
          <a:blip r:embed="rId3"/>
          <a:srcRect/>
          <a:stretch>
            <a:fillRect/>
          </a:stretch>
        </p:blipFill>
        <p:spPr bwMode="auto">
          <a:xfrm>
            <a:off x="542925" y="1208088"/>
            <a:ext cx="247650" cy="247650"/>
          </a:xfrm>
          <a:prstGeom prst="rect">
            <a:avLst/>
          </a:prstGeom>
          <a:noFill/>
          <a:ln w="9525">
            <a:noFill/>
            <a:miter lim="800000"/>
            <a:headEnd/>
            <a:tailEnd/>
          </a:ln>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二、段落点题法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打造出能体现中心意旨的精彩的开头段、结尾段、主体段,会使文章出现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“亮点”,从而吸引阅卷老师的眼球,提高作文的分数。所谓“段落点题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法”,就是在文章的每一段点明题义,文章开门见山,把点题句放在醒目的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位置上,主体段设置好点题句,结尾卒章显“题”。具体的做法是:一要不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断出现文题中的词语(命题作文紧扣标题、话题作文紧扣话题、材料作文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紧扣主题),文中适当增加点题、扣题的字眼,不断地告诉阅卷老师,我的作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文没有偏题;二要学会在关键处或醒目处反复点题,在文章的标题、开头、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结尾和中间几段的段首、段尾分别点题,必要之时,点题句可单独成段。</a:t>
            </a:r>
            <a:endParaRPr lang="zh-CN" altLang="en-US" dirty="0">
              <a:latin typeface="+mn-lt"/>
              <a:ea typeface="+mn-ea"/>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◆例文借鉴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生于忧患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物竞天择,适者生存。自然界的生存法则现实且残酷,弱肉强食,优胜劣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汰。换言之,世上的万物都在竞争中求生存、图发展,一旦没有了竞争,就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会贪图安逸,养尊处优,走向灭亡。正如孟子所说:“生于忧患,死于安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不少人喜欢动物,给它们喂食,可自然保护区却给予警示:不要喂食,这只会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让它们丧失觅食能力。诚然,这是来自人们的爱,可这爱只会让其得之依之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愈陷愈深,不能自拔,最终丧失竞争的能力。而常怀忧患之心,才能激发求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生的欲望,才能生存和发展。古往今来,莫不如此。</a:t>
            </a:r>
            <a:endParaRPr lang="zh-CN" altLang="en-US" dirty="0">
              <a:latin typeface="+mn-lt"/>
              <a:ea typeface="+mn-ea"/>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常怀忧患,一个国家才能成就霸业。这是中国历史的经验。战国时期,赵国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东临齐国,西有强秦,南望大楚,北依羌胡,危机四伏。赵武灵王为了自强生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存,毅然发布“胡服骑射”的命令,亲自脱掉象征贵族身份的长袍,穿上胡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人的短打扮,学习胡人骑马射箭,选贤任能,励精图治,终迎来一度强盛的赵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国。而无数灭亡的国家,也无不从反面印证了这个道理:即使再强盛的王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朝,假如安于“饭来张口,衣来伸手”的安逸,必将面临灭亡的命运;唯有居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安思危,常怀忧患,才能激发自身的勃勃生机,长盛不衰。</a:t>
            </a:r>
            <a:endParaRPr lang="zh-CN" altLang="en-US">
              <a:latin typeface="+mn-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562100"/>
            <a:ext cx="8505825" cy="471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创新+合作=成功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成功之花,只有扎根在竞争合作的土壤上,才能绽放出令人惊艳的美丽。无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瑕之玉只有立于创新思维的阳光中,才能折射出五彩缤纷的光泽。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——题记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古人云:“变则通,通则久。”今人亦云:“团结力量大。”这里的变,指的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是思维上的转变,即突破惯性模式;而团结,亦不仅仅是指与队友合作,还要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与对手合作。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“山羊过独木桥”的游戏恰恰说明了这一点。虽然是在比赛,队员们却打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破了习惯。两队在竞争中合作,双双通过独木桥,实现了双赢。何乐而不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a:t>
            </a:r>
            <a:endParaRPr lang="zh-CN" altLang="en-US" dirty="0">
              <a:latin typeface="+mn-lt"/>
              <a:ea typeface="+mn-ea"/>
            </a:endParaRPr>
          </a:p>
        </p:txBody>
      </p:sp>
      <p:pic>
        <p:nvPicPr>
          <p:cNvPr id="51202" name="图片 3" descr="textimage117.jpeg"/>
          <p:cNvPicPr>
            <a:picLocks noChangeAspect="1"/>
          </p:cNvPicPr>
          <p:nvPr/>
        </p:nvPicPr>
        <p:blipFill>
          <a:blip r:embed="rId3"/>
          <a:srcRect/>
          <a:stretch>
            <a:fillRect/>
          </a:stretch>
        </p:blipFill>
        <p:spPr bwMode="auto">
          <a:xfrm>
            <a:off x="428625" y="800100"/>
            <a:ext cx="5057775" cy="619125"/>
          </a:xfrm>
          <a:prstGeom prst="rect">
            <a:avLst/>
          </a:prstGeom>
          <a:noFill/>
          <a:ln w="9525">
            <a:noFill/>
            <a:miter lim="800000"/>
            <a:headEnd/>
            <a:tailEnd/>
          </a:ln>
        </p:spPr>
      </p:pic>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常怀忧患,我们才能练就一身立足社会的本领。二战后日本民不聊生,生活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苦不堪言,就在这困境之中,日本人求生拼搏,经过几十年的奋斗,使日本一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跃成为世界强国。尽管如此,他们仍深谙“忧劳兴国,逸豫亡身”的滋味,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培养子孙克服困难的能力。1992年8月,100多名中日少年来到我国乌兰察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布盟草原,开始了探险夏令营。中国孩子病了回大本营睡觉,日本孩子硬挺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着走到底;中国的家长一路陪同,在艰难的路段甚至把孩子拉上车,日本的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家长走了,只将鼓励留给发烧的孩子;中国的孩子等着别人送饭,日本的孩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子自己动手做饭</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活动最后,宫崎市议员乡田实先生总结道:“你们这一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代孩子不是我们的对手。”多么令人惊醒的话语!</a:t>
            </a:r>
            <a:endParaRPr lang="zh-CN" altLang="en-US">
              <a:latin typeface="+mn-lt"/>
              <a:ea typeface="+mn-ea"/>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常怀忧患,我们这只伟大的睡狮才能真正觉醒,威风凛凛。少年强则国强,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少年富则国富,少年雄于地球,则国雄于地球。生活愈加富足,而我们少年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却如保护区里被喂食的猴子、熊猫,豢养在笼中的金丝雀,没有灾难,没有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敌人,不用争抢,无须竞争,一切有父母服务到位,衣来伸手,饭来张口。在竞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争激烈的社会中,我们怎么能是最后的赢家?现在的中国,扩大开放,加入世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贸,融入经济一体化,正在追求我们的“中国梦”,我们更应该常怀忧患,发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展自己,强大自己,担起少年应有的重任!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梅花正因有了磨砺才有万丈白绫上的一朵妖娆,海燕正因有了风浪才有暴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风雨中的一袭闪电,而我们也只有经过风雨的历练,竞争的洗礼,才能嗅到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彼岸的花香。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常怀忧患,迎击风雨吧,不要躺在温暖的巢里,软化了我们的骨骼!</a:t>
            </a:r>
            <a:endParaRPr lang="zh-CN" altLang="en-US">
              <a:latin typeface="+mn-lt"/>
              <a:ea typeface="+mn-ea"/>
            </a:endParaRP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(2014年课标Ⅱ卷高分作文)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本文中规中矩,是一篇相对规范的议论文,采用“段落点题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法”,中心突出。开头点明了文章的中心“生于忧患”抓住阅卷老师的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眼。紧接着,考生围绕主题,用三个点明中心的分论点来强化这一主旨: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“常怀忧患,一个国家才能成就霸业”“常怀忧患,我们才能练就一身立足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社会的本领”“常怀忧患,我们这只伟大的睡狮才能真正觉醒,威风凛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凛”。这三个点明中心的分论点有力地突出了主题,也让文章的内容得到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了充实和强化,显示出考生较强的点题能力。另外,文章材料较为丰富,中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国的历史素材、国际的素材以及现实社会的素材,所举事例都与中心直接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相关,突出主题。因此本文做到了中心突出,主题鲜明。</a:t>
            </a:r>
            <a:endParaRPr lang="zh-CN" altLang="en-US" dirty="0">
              <a:latin typeface="+mn-lt"/>
              <a:ea typeface="+mn-ea"/>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2.阅读下面的材料,根据要求作文。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酿酒师把米蒸熟,再把蒸熟的米放进缸里,拌上酒曲,然后把缸密封起来,让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米与外界隔绝,隔绝外界的喧嚣与繁华。一段时间后,缸里那质朴的米就酿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成醇香的酒。这时,几元钱一斤的米开始成为几十元、几百元甚至上千元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上面的材料,引发了你怎样的联想或感悟?请就此写一篇不少于800字的文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要求选好角度,确定立意,明确文体,自拟标题;不要套作,不得抄袭;运用“段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落点题法”。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2.[参考立意]审题要抓住“隔绝外界的喧嚣与繁华”“酿成醇</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u="sng" kern="0" dirty="0">
                <a:solidFill>
                  <a:srgbClr val="000000"/>
                </a:solidFill>
                <a:latin typeface="Times New Roman" pitchFamily="65" charset="-122"/>
                <a:ea typeface="宋体" pitchFamily="65" charset="-122"/>
              </a:rPr>
              <a:t>香的酒”“成为几十元、几百元甚至上千元的酒”这些句子</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由此可以提</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炼出中心</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摒弃繁杂、喧嚣</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才能获得成功。</a:t>
            </a:r>
            <a:endParaRPr lang="zh-CN" altLang="en-US" dirty="0">
              <a:latin typeface="+mn-lt"/>
              <a:ea typeface="+mn-ea"/>
            </a:endParaRPr>
          </a:p>
        </p:txBody>
      </p:sp>
      <p:pic>
        <p:nvPicPr>
          <p:cNvPr id="462850" name="图片 3" descr="textimage175.jpeg"/>
          <p:cNvPicPr>
            <a:picLocks noChangeAspect="1"/>
          </p:cNvPicPr>
          <p:nvPr/>
        </p:nvPicPr>
        <p:blipFill>
          <a:blip r:embed="rId3"/>
          <a:srcRect/>
          <a:stretch>
            <a:fillRect/>
          </a:stretch>
        </p:blipFill>
        <p:spPr bwMode="auto">
          <a:xfrm>
            <a:off x="500063" y="5921375"/>
            <a:ext cx="247650" cy="247650"/>
          </a:xfrm>
          <a:prstGeom prst="rect">
            <a:avLst/>
          </a:prstGeom>
          <a:noFill/>
          <a:ln w="9525">
            <a:noFill/>
            <a:miter lim="800000"/>
            <a:headEnd/>
            <a:tailEnd/>
          </a:ln>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519906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第</a:t>
            </a:r>
            <a:r>
              <a:rPr lang="en-US" altLang="zh-CN" sz="2400" b="1" kern="0" dirty="0">
                <a:solidFill>
                  <a:srgbClr val="000000"/>
                </a:solidFill>
                <a:latin typeface="Times New Roman" pitchFamily="65" charset="-122"/>
                <a:ea typeface="宋体" pitchFamily="65" charset="-122"/>
              </a:rPr>
              <a:t>3</a:t>
            </a:r>
            <a:r>
              <a:rPr lang="zh-CN" altLang="en-US" sz="2400" b="1" kern="0" dirty="0">
                <a:solidFill>
                  <a:srgbClr val="000000"/>
                </a:solidFill>
                <a:latin typeface="Times New Roman" pitchFamily="65" charset="-122"/>
                <a:ea typeface="宋体" pitchFamily="65" charset="-122"/>
              </a:rPr>
              <a:t>讲　素材篇</a:t>
            </a:r>
            <a:r>
              <a:rPr lang="en-US" altLang="zh-CN" sz="2400" b="1" kern="0" dirty="0">
                <a:solidFill>
                  <a:srgbClr val="000000"/>
                </a:solidFill>
                <a:latin typeface="Times New Roman" pitchFamily="65" charset="-122"/>
                <a:ea typeface="宋体" pitchFamily="65" charset="-122"/>
              </a:rPr>
              <a:t>——</a:t>
            </a:r>
            <a:r>
              <a:rPr lang="zh-CN" altLang="en-US" sz="2400" b="1" kern="0" dirty="0">
                <a:solidFill>
                  <a:srgbClr val="000000"/>
                </a:solidFill>
                <a:latin typeface="Times New Roman" pitchFamily="65" charset="-122"/>
                <a:ea typeface="宋体" pitchFamily="65" charset="-122"/>
              </a:rPr>
              <a:t>高考作文用啥写</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一、精美语段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(一)开头结尾篇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1.善意是春天里的一场细雨,使心灵枯萎的人特别感到情感的滋润;善意是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黑暗中的一点烛光,使迷失方向的人能够找到前进的方向;善意是沙漠中的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一泓泉水,使濒临绝境的人重新看到生活的希望。时刻怀着为他人着想的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善意吧,让善意的花朵绽放在田间阡陌,在青草之间,在山林深处,在世界的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每个角落。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2.独立是梅花,傲雪斗霜方能凌寒独自开。独立是小草,坚毅刚强才会野火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烧不尽。独立是翅膀,是春风让我们为自己蓬勃。不做被逮捕的羊羔,不做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温室的花朵。独立自主,开创自己的生活。</a:t>
            </a:r>
            <a:endParaRPr lang="zh-CN" altLang="en-US" dirty="0">
              <a:latin typeface="+mn-lt"/>
              <a:ea typeface="+mn-ea"/>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3.有一种感动叫坚守,它就像春日充满诗情的蒙蒙细雨,美在如诗的情怀;它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就像夏日涂抹湖面的一抹夕阳,美在如画的想象;它就像秋风中紧紧抓住树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干的枯叶,美在困苦中依旧追求;它就像冬日阳光下最后一片闪光的白雪,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美在为了展现高洁不惧孤独。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4.苦难,对于天才是一块垫脚石,对于能干的人是一笔财富,对于弱者是一个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万丈深渊。成功,对于永不懈怠的人是一座里程碑,对于骄傲自满的人是一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个包袱,对于不求进取的人是一桩祸患,对于志向远大的人是向上攀登的阶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梯,对于心有小志的人是一生荣耀。</a:t>
            </a:r>
            <a:endParaRPr lang="zh-CN" altLang="en-US">
              <a:latin typeface="+mn-lt"/>
              <a:ea typeface="+mn-ea"/>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5.只要你不拒绝小草的卑微,希望的田野就不会拒绝你放飞的梦想。只要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你不拒绝雪山的巍峨,圣洁的雪莲就不会拒绝你内心的纯洁。只要你不拒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绝一步一个脚印的平凡,诱人的光辉就不会拒绝你对它们的拥有。只要你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不拒绝帮助别人的诚心,善良的人们就不会拒绝他们对你的喜欢。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6.亲情,是一把斜背着的吉他,越到情深处,越能拨动你的心弦;亲情,是一挂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藤萝,不管你身在何方,它总是紧紧牵着你的手;亲情,是一串挂在颈间的钥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匙,打开的是一扇扇忧郁的门窗。亲情,就在眉眼顾盼间,就在浅浅的微笑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里,就在那一首抒情的小曲中。</a:t>
            </a:r>
            <a:endParaRPr lang="zh-CN" altLang="en-US">
              <a:latin typeface="+mn-lt"/>
              <a:ea typeface="+mn-ea"/>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7.梦是天边飘浮的一朵悠悠的白云,梦是山沟里升起的一束淡淡的青烟,梦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是巫山峡壁上缀着的那团闲适的白雾,不知何时来,何时去,去向何方;梦是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三月绚丽的风染绿了的秃枝,拂开了红桃白李银梨粉杏的芳裙;梦是一道伸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向河里的若隐若现的彩虹</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8.青春,是三月争奇斗艳的花朵,是七月缤纷的太阳雨,是十月灼人的红叶,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是喷雾的旭日,是竞发的百舸,是搏击长空的雄鹰,是弹着欢乐的琴弦,是拥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抱蓝天的白杨。</a:t>
            </a:r>
            <a:endParaRPr lang="zh-CN" altLang="en-US">
              <a:latin typeface="+mn-lt"/>
              <a:ea typeface="+mn-ea"/>
            </a:endParaRPr>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9.友情,是人生一笔受益匪浅的储蓄,这储蓄,是患难中的倾囊相助,是错误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道路上的逆耳忠言,是跌倒时的真诚搀扶,是痛苦时抹去泪水的一缕春风。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爱情,是人生一笔受用不尽的投资,这投资,是生活中的细心照顾,是风雨路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上的一把雨伞,是受伤时的万能药水,是流泪时可以依靠的一双臂膀。诚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信,是人生一笔不可估量的财富,这财富,是路上拾遗后的不私留,是许下诺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言后的不回头,是刘备三顾茅庐的真诚,是韩信一饭千金的热情。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10.时尚如歌,因为有了责任,歌声便多了动人的旋律;时尚如画,因为有了责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任,画卷便添了亮丽的色彩;时尚如书,因为有了责任,书籍便有了闪光的主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题。</a:t>
            </a:r>
            <a:endParaRPr lang="zh-CN" altLang="en-US">
              <a:latin typeface="+mn-lt"/>
              <a:ea typeface="+mn-ea"/>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11.假如我是小鸟,我会记住那出生时的巢穴;假如我是树苗,我不会遗忘那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滋养我的土地;假如我是江河,那雪域高原便是我记忆中的烙印,假如</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无论我是什么,无论我以什么方式存在,我可以忘记周围的一切,甚至可以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抛弃自己,但有一样东西是不可泯灭的——那就是回报。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12.感恩如春风,吹出了花红柳绿;感恩如春雨,洗涤了心中尘埃;感恩如秋叶,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飘出了瓜果清香;感恩如冬雪,装帧出纯真世界。让我们学会感恩吧,感恩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让生命之花长开不败!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13.如果没有理想,人生就是一只无舵的航船,飘飘荡荡没有方向;如果没有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理想,人生就像一只无头的苍蝇,哼哼嗡嗡到处乱撞;如果没有理想,人生就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像折翅的鹰,跌跌撞撞,失去平衡;如果没有理想,人生就像断了线的风筝,飘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飘悠悠迷失方向。</a:t>
            </a:r>
            <a:endParaRPr lang="zh-CN" altLang="en-US">
              <a:latin typeface="+mn-lt"/>
              <a:ea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创新与合作促成个人的成功。学习生活中,我们更多的是把同学们当成对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手来看待。今天他比你多做出了几道题,多考了几分,明天你发奋要争这口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气。这看似动力十足,实则“火药味”极浓,心情不爽。倒不如把所谓的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“竞争对手”看成朋友,在学习中互相监督,互相鼓励,共同进步。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由此观之,打破思维定势,把对手看成朋友,能获取更大的舞台。虽说“与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人斗,其乐无穷”,然“与人合作,乐亦无穷”!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创新与合作推动企业的发展。一个企业要想发展壮大,势必少不了这两个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关键词。前几年,香港与珠三角搞“前店后厂”模式,在竞争中合作,互相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弥补不足,扩大优势,迅速实现了现代化,成为我国对外开放的前沿阵地。</a:t>
            </a:r>
            <a:endParaRPr lang="zh-CN" altLang="en-US">
              <a:latin typeface="+mn-lt"/>
              <a:ea typeface="+mn-ea"/>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14.只有启程,才会到达目的地;只有拼搏,才会获得辉煌的成功;只有播种,才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会有收获;只有追求,才会品味堂堂正正的人生。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15.信念是巍巍大厦的栋梁,没有它,就只是一堆散乱的砖瓦;信念是滔滔大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江的河床,没有它,就只有一片泛滥的波浪;信念是熊熊烈火的引星,没有它,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就只有一把冰冷的柴把;信念是远洋巨轮的主机,没有它,就只剩下瘫痪的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巨架。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16.人生是一泓清泉,只有懂得换位思考的人,才能品味出它的甜美;人生是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一部史书,只有懂得换位思考的人,才能体味出它的浩荡;人生是一首歌曲,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只有懂得换位思考的人,才能谱写出优美的旋律。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17.诚信如丝丝春雨,可以催开真情的花苞;诚信如结实的绳索,可以助人登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上成功的顶峰;诚信如涓涓浪花,可以托起事业成功的巨轮。</a:t>
            </a:r>
            <a:endParaRPr lang="zh-CN" altLang="en-US">
              <a:latin typeface="+mn-lt"/>
              <a:ea typeface="+mn-ea"/>
            </a:endParaRP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18.大厦巍然屹立,是因为有坚强的支柱,理想和信仰就是人生大厦的支柱;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航船破浪前行,是因为有指示方向的罗盘,理想和信仰就是人生航船的罗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盘;列车奔驰千里,是因为有引导它的铁轨,理想和信仰就是人生列车上的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铁轨。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19.有了执着,生命旅程上的寂寞可以铺成一片蓝天;有了执着,孤单可以演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绎成一排鸿雁;有了执着,欢乐可以绽放成满园的鲜花。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20.思念是一首诗,让你在普通的日子里读出韵律来;思念是一场雨,让你在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枯燥的日子里湿润起来;思念是一缕阳光,让你在阴郁的日子里明朗起来。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21.理想若是船,坚持便是帆;理想若是种子,坚持便是泥土;理想若是向日葵,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坚持便是阳光。让理想与坚持为伴,那么不管实现理想的路有多难走,我们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也能抬头大声说道:“我愿意!”</a:t>
            </a:r>
            <a:endParaRPr lang="zh-CN" altLang="en-US">
              <a:latin typeface="+mn-lt"/>
              <a:ea typeface="+mn-ea"/>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22.爱心是飘洒在春天的小雨,使落寞孤寂的人享受心灵的滋润;爱心是流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淌在夏夜的清泉,使燥热不寐的人领略诗般的恬静;爱心是泼洒在头顶的冰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水,使高热发昏的人得以冷静地思索;爱心是衔含在嘴里的奶糖,使久饮黄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连的人尝到生活的甘甜。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23.快乐如清风,吹走笼罩在人们心头上的乌云;快乐如美酒,酝酿得越久味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道越醇香;快乐如小溪,只有流入大海才更能感受到自己的存在;快乐如冰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镇饮料,一经打开便冒出诱人的沁凉。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24.请保留一份单纯,使你多一份与人的友善,少一些心灵的冷漠麻木;请保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留一份单纯,使你多一份人生的快乐,少一些精神的衰老疲惫;请保留一份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单纯,使你多一份奋进的力量,少一些故作高深的看破红尘。</a:t>
            </a:r>
            <a:endParaRPr lang="zh-CN" altLang="en-US">
              <a:latin typeface="+mn-lt"/>
              <a:ea typeface="+mn-ea"/>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25.如果说生命是一座庄严的城堡,那么我便要当那穹顶的梁柱;如果说生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命是一棵苍翠的大树,那么我便要做那深埋土地的树根;如果说生命是一只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翱翔的雄鹰,那么我便要做那扇动的翅膀。红尘往事中,世人皆扰,而我愿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做一位勇者,将自己的世界照亮,将自己的世界缤纷,站出一道属于自己的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26.只有骏马,才能在崇山峻岭中奔驰;只有雄鹰,才能在暴风骤雨中振翅;只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有蛟龙,才能在惊涛骇浪中遨游;只有英雄,才能在艰难险阻中前进;只有淡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泊名利,注重实际的人,才会在人生旅途中收获成功。朋友,迎着初升的朝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阳,扬起“淡泊名利,注重实际”的风帆,驶向成功的彼岸吧!</a:t>
            </a:r>
            <a:endParaRPr lang="zh-CN" altLang="en-US">
              <a:latin typeface="+mn-lt"/>
              <a:ea typeface="+mn-ea"/>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27.只有我们愿意打开心内的窗,才会看见心灵的宝藏;只有我们愿意打开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心内的窗,才会看见门外清明的风景;只有我们愿意打开心内的窗,人间的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繁花满树与灯火辉煌才会一片一片飘进窗来;只有我们愿意打开心内的窗,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我们才能坦然勇敢走出门去,一步一步走向光明的所在。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28.经历就是人生的硎石,生命的锋芒在磨砺中闪光;经历就是人生的矿石,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生命的活力在提炼中释放。经历就是体验,经历就是积淀。没有体验,就没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有生存的质量;没有积淀,就没有生存的智慧。人生的真谛在经历中探寻,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人生的价值在经历中实现。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29.天空收容每一片云彩,不论其美丑,所以天空宽阔无边。大地拥抱每一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寸土地,不论其贫富,所以大地广袤无垠。海洋接纳每一条河流,不论其大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小,所以海洋广阔无边。</a:t>
            </a:r>
            <a:endParaRPr lang="zh-CN" altLang="en-US">
              <a:latin typeface="+mn-lt"/>
              <a:ea typeface="+mn-ea"/>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30.心灵的花园如果关闭,友善的河流就会停止流动,欢乐就会离你而去;我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们只有打开友善的大门,去接纳世间万物,生命的花园才会溪水叮咚,花香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鸟语,春意盎然,我们的生活才会充满快乐。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(二)主体段落篇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1.打破规矩,获得重生。打破规矩,使他成为舆论的“靶子”,沦为众矢之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的;又使他东山再起,获得重生。他是中央美术学院副院长徐冰。他曾是中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国艺术的骄傲,凭借《何处惹尘埃》获奖,享誉世界。可之后他创作《天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书》等完全无法被世人理解的作品,与此同时骂声也纷至沓来,但随着时间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的沉淀,世人懂得了这看似荒唐的作品的价值,也给予了认可和高度评价。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打破遮住光芒的高墙,为艺术插上翅膀。</a:t>
            </a:r>
            <a:endParaRPr lang="zh-CN" altLang="en-US">
              <a:latin typeface="+mn-lt"/>
              <a:ea typeface="+mn-ea"/>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467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2.变通的思想让你勇敢地闯出人生新天地,变通的思想让你不惧怕生命中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的挫折。因为变通,居里夫人化苦难为动力,发现新的元素;因为变通,周总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理面对国外媒体游刃有余,成为人人钦佩的外交官;因为变通,晏子面对楚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国的侮辱不但没有怯弱,反而赢回了国家的尊严。可见,变通地转换思维,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会改变我们的命运,成就别样的人生。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独立思考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让史铁生悟透生死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生命飘香。史铁生于风华正茂之时双腿残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失去行动自由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面对突如其来的灾难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史铁生失落过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绝望过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但是没有像</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海明威、川端康成、老舍等文坛明星一样以自杀的方式陨落在文学的天</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空。是什么让史铁生敢于直面惨淡的人生和正视无情的现实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是独立思</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史铁生正是因为独立思考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才能参悟生死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创作出经典之作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我与地</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正是用独立思考对抗肉体的痛苦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才能用出入生死的体验凝结成常人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难以企及的生命哲学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才能感悟到“我残疾但不能颓废”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才能以别样的方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式“走”出别样的人生之路。史铁生的人生因独立思考而飘香</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4.勤奋铸就辉煌。历史的漂流瓶不经意地漂到了美洲大陆,它被勤奋的爱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迪生发现了。此时爱迪生正在进行电灯的实验。他遥望着夜晚的太空,一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颗颗的明星,像撒在墨玉盘里的珍珠一样。他想如果人间有像星星那样多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的电灯,不就可以驱除黑夜的恶神了吗?为此,勤奋的爱迪生为了寻找适合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做灯丝的材料,曾远涉重洋到过欧洲和亚洲,美国几乎哪里都有他的足迹。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终于在一千多次失败——不,是一千多次微小的成功之后,他制造出了照亮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千家万户的电灯。爱迪生的人生因勤奋而闪光。</a:t>
            </a:r>
            <a:endParaRPr lang="zh-CN" altLang="en-US" dirty="0">
              <a:latin typeface="+mn-lt"/>
              <a:ea typeface="+mn-ea"/>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5.古今中外,无数事实已经证明:大凡有所成就者,无不能坚守自我,战胜诱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惑。国外有两位大师,一位是建筑工程师,一位是物理学家。建筑工程师原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本可以在大城市里舒舒服服地工作,可他却选择了孤独与冒险,奔波于世界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各地,“每一项工程都是一次历险”,终于他获得了有着“建筑界的诺贝尔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奖”之称的普利兹克奖。他,就是法国建筑大师让·努维尔。那位物理学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家,一生获得荣誉无数,他本可以躺在过去的成就上安享清福,然而,他却拒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绝安乐的诱惑,孜孜不倦,埋头于光子物理学,终于他获得了诺贝尔物理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奖。他,就是著名的华裔科学家“光纤之父”高锟。确实,人生在世,形形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色色的诱惑如同一个个大大小小的陷阱,都会延缓以至阻挡你前进的脚步,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甚至让你深陷其中不能自拔。只有那些坚守自我、意志坚强的人们,才能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战胜诱惑,获得成功。</a:t>
            </a:r>
            <a:endParaRPr lang="zh-CN" altLang="en-US">
              <a:latin typeface="+mn-lt"/>
              <a:ea typeface="+mn-ea"/>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6.认清自己,成为喜剧大师。世界表演大师卓别林,幼时家境贫寒,当过报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童,干过小工,体验过人生百态。年少时因相貌不佳总是成为别人的笑柄,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但他认清自己,量力而行,把这变成喜剧生涯的一种优势,最终他主演的无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声喜剧电影达到了无声胜有声的境界。卓别林如果没有认清自己,他怎么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能被誉为世界三大喜剧演员之一?卓别林如果没有认清自己,他怎么能成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为现代喜剧电影的奠基者?卓别林如果没有认清自己,他怎么能成为百年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来最伟大的男演员之一?卓别林正是因为认清自己,凭借着无声喜剧电影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最终成为世界喜剧大师。</a:t>
            </a:r>
            <a:endParaRPr lang="zh-CN" altLang="en-US">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近年来,电商风靡全国,一笔笔电子交易汇款呈几何式暴涨,相关的产业亦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发展迅猛。百度、京东、腾讯、天猫等无一不在转变传统思维,在与对手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的竞争与合作中形成产业链条,实现了规模效应,实现了利润最大化。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创新与合作同样铸就国家的崛起。随着我国综合国力的提高,“中国威胁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论”在西方兴起,东亚周边各国也有点沉不住气。于是习总书记提出了命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运共同体理论,即我们与周边及世界各国的关系不是一成不变的,我们要打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破传统的“大国崛起”与霸权相挂钩的思维观念,致力于和平崛起的新思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想,因为我们与周边国家利益共生,息息相关,既是对手,又是朋友,是一个统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一的命运共同体。唯有如此,才能保证中国和平崛起,实现中华民族的伟大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复兴。</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创新与合作乃个人、企业与国家成功的“双响炮”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少了其中任何一个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成</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功都不会是完美的成功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只有双管齐下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才是成功的至高境界。</a:t>
            </a:r>
            <a:endParaRPr lang="zh-CN" altLang="en-US" dirty="0">
              <a:latin typeface="+mn-lt"/>
              <a:ea typeface="+mn-ea"/>
            </a:endParaRP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7.成功的背后,需要有执着的态度。伟大的物理学家伽利略,每天都要在研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究所待上十几个小时,每遇到难题就废寝忘食,坚持不懈地演算、研究,想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尽办法攻克它,“锲而不舍,金石可镂”,最终他凭着执着的人生态度成就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了辉煌的人生。如果伽利略没有执着的人生态度,他怎能在力学上确定伽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利略原理?他怎能为物理学的发展做出巨大的贡献?他怎能在漫漫的征途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中登上成功的顶峰?正因为伽利略有一种执着的人生态度,使他的人生之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树挂满了成功的果实。所以说,成功需要有执着的态度。</a:t>
            </a:r>
            <a:endParaRPr lang="zh-CN" altLang="en-US">
              <a:latin typeface="+mn-lt"/>
              <a:ea typeface="+mn-ea"/>
            </a:endParaRP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8.内心坚强,著成信史照尘寰。他就像石缝间的花儿,注定要顶着压力,努力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开放;他就像逆水的游鱼,注定要顶着逆流,奋勇向前。他就是一代史学家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司马迁,在遭受宫刑后,痛苦就像混浊的空气一般萦绕在他的身边,令他无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法呼吸。是放弃,还是坚强地活着?此时,坚强的信念在他的心中播下了种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子并且暗暗滋长。最终,他选择坚强,他用坚强支撑起生命的重量,倾尽一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生完成了辉煌巨著——《史记》,在后人的心上赫然树立起一座史学的丰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碑。因为坚强地面对人生的苦难,司马迁才得以“著成信史照尘寰”。</a:t>
            </a:r>
            <a:endParaRPr lang="zh-CN" altLang="en-US">
              <a:latin typeface="+mn-lt"/>
              <a:ea typeface="+mn-ea"/>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9.只有懂得转换思维,个人才能实现辉煌。作家冯骥才年轻时曾被选进市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篮球队,但多年后他的球技依旧平平,于是他转而从事绘画,但奋斗多年仍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默默无闻。最后他转换思维,将目光投向写作,终因《义和拳》一书声名大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振,并奠定了他在文学创作领域的地位。试想,冯骥才如果不转换思维,怎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能成为著名民间文艺家?怎能成为当代文坛著名的战将?转换思维,是对自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己重新的认识和发现,是对生命的过滤,是智慧。转换思维,个人才能实现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辉煌。</a:t>
            </a:r>
            <a:endParaRPr lang="zh-CN" altLang="en-US">
              <a:latin typeface="+mn-lt"/>
              <a:ea typeface="+mn-ea"/>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10.只有心怀梦想,脚踏实地地实干,才能实现人生理想。杂交水稻的问世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在辉煌的背后凝聚着袁隆平辛勤的汗水,忘不了他叮嘱学生“仅仅埋在实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验室里是种不出庄稼”的教导,忘不了他在烈日下黝黑的皮肤沁出的豆大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汗珠,忘不了他躬耕陇亩时刚握获奖证书的手又沾上了泥土。试想,如果袁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隆平一味做着在稻穗下乘凉的美梦却在实验室里吹空调,他怎么能演绎一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个又一个田间的神话?怎么能解决世界上大多数人的吃饭问题?冰心说: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“成功的花,人们只惊慕她现时的明艳!然而当初她的芽儿,浸透了奋斗的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泪泉,洒遍了牺牲的血雨。”可以说,正是因为袁隆平心怀梦想的同时脚踏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实地,讲求实干,他才一步一个脚印地走向成功。</a:t>
            </a:r>
            <a:endParaRPr lang="zh-CN" altLang="en-US">
              <a:latin typeface="+mn-lt"/>
              <a:ea typeface="+mn-ea"/>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11.改变专业,成就网络精英。李开复是哥伦比亚大学中一名在课上打盹的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男孩,枯燥的政治学让他不生兴趣,所以他的成绩也毫无悬念地沦为倒数。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这是他人生的低谷,可他并没有在这个低谷中沉寂一生,而是改学计算机专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业。之后,他如鱼得水,一举成名。试想,李开复如果不改变专业,怎么能亲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手创办微软中国研究院?怎么能担任谷歌中国区总裁?怎么能创建帮助中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国青年人的创业的“创新工场”?李开复正是因为改学自己喜爱的计算机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专业,才找回了自己学习的快乐和理想,开出了一朵网络花园的奇葩!</a:t>
            </a:r>
            <a:endParaRPr lang="zh-CN" altLang="en-US">
              <a:latin typeface="+mn-lt"/>
              <a:ea typeface="+mn-ea"/>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12.诚信有着明亮而不刺眼的光辉,有着圆润而不腻耳的声响,诚信是一座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并不陡峭的山峰,只要努力,它就是我们每一个人都能达到的高度。秦末的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季布,一向讲诚信,只要他答应的事,就一定会努力做到。在秦朝末年的战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乱中,很多人向季布求助,只要得到季布的承诺,就一定会幸免于难。后来,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他得罪了汉高祖刘邦,被悬赏捉拿。结果他的旧日的朋友不仅不被重金所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惑,而且冒着灭九族的危险来保护他,终使他免遭祸殃。最后,季布凭着诚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信,受到汉王朝的重用。司马迁写《史记》,专门为季布写了传,传颂他的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事迹。试想,季布如果失去了诚信,怎能获得大家的尊重和拥戴?怎么会有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“得黄金百斤,不如得季布一诺”的谚语?怎么会有汉高祖倒屣相迎、封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侯拜将?又怎么能够因诚信而名留青史?诚信让季布之名响彻天地。</a:t>
            </a:r>
            <a:endParaRPr lang="zh-CN" altLang="en-US">
              <a:latin typeface="+mn-lt"/>
              <a:ea typeface="+mn-ea"/>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13.有时候磨难恰恰能够历练人,让人生绽放光彩。贝多芬双耳失聪,却能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创造出不朽的交响曲,撼人心灵,那是因为他不屈服于命运的打压,顽强抗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拒厄运,才谱出了人类的心灵之歌;司马迁遭受宫刑,却能在这样的耻辱中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写成《史记》,汗青溢光,那是因为他有坚定如山的信念,刚毅如铁的意志,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于诽谤讥嘲中坚持自己的志向,才突围成为“史圣”;一代体操王子李宁泪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洒首尔黯然退出体坛后,却又另辟天地开创了自己的事业,让“李宁”系列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运动用品风靡中国的体育用品市场,那是因为他懂得承受失败,不被失败所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吓倒,才在失败中开拓出一条新路。磨难,是祸,又是福。它对于意志坚强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者,只不过是人生路上的一帘风雨,只要勇敢地走过去,前方就是另一片蓝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a:t>
            </a:r>
            <a:endParaRPr lang="zh-CN" altLang="en-US">
              <a:latin typeface="+mn-lt"/>
              <a:ea typeface="+mn-ea"/>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14.内心坦荡,享受独有人生之乐。李白因为内心坦荡,不为权贵摧眉折腰,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骑白鹿寻访名山大川,终成无羁无绊之乐;苏轼内心坚守坦荡,不近得势者,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虽一次次遇受贬谪,却得游赤壁之闲,与客对饮之乐。李白、苏轼如果不是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内心坦荡,他们怎能将贫穷、挫折、不如意变成生活的装饰物,把生活点缀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得更闪耀,享受人生之乐?怎能在人生的“艰险蜀道”与“南蛮荒地”中,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欣赏飞湍瀑流与掬得一缕清风之乐?李白、苏轼正是因为内心坦荡,他们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才能在文学的天空中享受自己的人生之乐。</a:t>
            </a:r>
            <a:endParaRPr lang="zh-CN" altLang="en-US">
              <a:latin typeface="+mn-lt"/>
              <a:ea typeface="+mn-ea"/>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15.黑白琴键上弹奏的不仅是乐曲,它演奏的还是一颗闪亮的追梦星。早期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的他不出色不出名,但他从小热爱钢琴,他希望有一天登上一个属于自己的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舞台,为世人弹奏出最美的乐曲。他不停地努力练习,背后的辛酸没人能理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解。辛苦的付出在一次替缺席的钢琴家演奏时终于得到回报。从此他走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进了人们的心里,他出名了。他便是家喻户晓的郎朗,一个著名的钢琴家。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梦想永远不会让辛苦的汗水付之东流。郎朗追逐梦想的脚步是如此坚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定。因为有梦,所以他潜心苦练,绽放出了最美的颜色。</a:t>
            </a:r>
            <a:endParaRPr lang="zh-CN" altLang="en-US">
              <a:latin typeface="+mn-lt"/>
              <a:ea typeface="+mn-ea"/>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16.拥有耐心,定格精彩。众所周知,杂交水稻的问世在辉煌的背后凝聚着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袁隆平辛勤的汗水,他每天奔走在田地间,耐心地研究每一粒种子的优劣,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耐心地观察每一棵秧苗的长势,耐心地比对每一个稻穗的轻重,栉风沐雨,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不厌其烦。正是因为袁隆平拥有耐心,每天奔走在田地间,才能研究出世界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先进水平的杂交水稻,解决了中国粮食自给难题,最终赢得“杂交水稻之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父”的美誉。喜看稻菽千重浪,最是风流袁隆平,袁隆平的耐心演绎了伟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大,定格了精彩。</a:t>
            </a:r>
            <a:endParaRPr lang="zh-CN" altLang="en-US">
              <a:latin typeface="+mn-lt"/>
              <a:ea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3148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(1)本文的标题有何吸引人的地方?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(1)标题“创新+合作=成功”简洁醒目,立意合题。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(2)本文的结构、点题方面有何特点?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(2)结构严谨,中心突出。主体部分设置了三个分论点——“创新与合作促</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成个人的成功”“创新与合作推动企业的发展”“创新与合作同样铸就</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国家的崛起”,构成了递进式结构,结构清晰。本文围绕“创新+合作=成</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功”这一主题,开篇点题,中间联题,结尾呼题,时时点题,处处点题,可谓中心</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突出。</a:t>
            </a:r>
            <a:endParaRPr lang="zh-CN" altLang="en-US" dirty="0">
              <a:latin typeface="+mn-lt"/>
              <a:ea typeface="+mn-ea"/>
            </a:endParaRPr>
          </a:p>
        </p:txBody>
      </p:sp>
      <p:pic>
        <p:nvPicPr>
          <p:cNvPr id="57346" name="图片 3" descr="textimage118.jpeg"/>
          <p:cNvPicPr>
            <a:picLocks noChangeAspect="1"/>
          </p:cNvPicPr>
          <p:nvPr/>
        </p:nvPicPr>
        <p:blipFill>
          <a:blip r:embed="rId3"/>
          <a:srcRect/>
          <a:stretch>
            <a:fillRect/>
          </a:stretch>
        </p:blipFill>
        <p:spPr bwMode="auto">
          <a:xfrm>
            <a:off x="547688" y="1062038"/>
            <a:ext cx="2524125" cy="552450"/>
          </a:xfrm>
          <a:prstGeom prst="rect">
            <a:avLst/>
          </a:prstGeom>
          <a:noFill/>
          <a:ln w="9525">
            <a:noFill/>
            <a:miter lim="800000"/>
            <a:headEnd/>
            <a:tailEnd/>
          </a:ln>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17.拒绝诱惑,才能将信念坚持到底。诱惑让我们变得首鼠两端,诱惑让我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们内心动摇。拒绝诱惑,才能返璞归真,找到真正的自我。有了陶渊明对尔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虞我诈、官官相护腐败之风的拒绝,才有了他隐居于幽静田园的快乐,才有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了他创作山水田园诗的灵感,才有了他拒绝权势金钱后于“悠然见南山”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中收获的一份欣然。有了李白拒绝宫廷荣华富贵的诱惑,才有了他勇于舍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弃“云想衣裳花想容”生活的高尚之举,才有了他“绣口一吐就是半个盛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唐”的伟业。拒绝诱惑使他们坚定了人生的崇高信念。正是因为拒绝诱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惑,我们才能像伟人一样将自己的信念把持得更加坚定,才能在人生干涸的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沙漠中开拓出一片片绿洲。</a:t>
            </a:r>
            <a:endParaRPr lang="zh-CN" altLang="en-US">
              <a:latin typeface="+mn-lt"/>
              <a:ea typeface="+mn-ea"/>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18.脚踏实地就是拒绝浮躁,努力攀登。它是仰望星空后的必须选择。有了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目标,不能一直沉浸在理想之中,必须踏实做人,才能让梦想照进现实。自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古以来,脚踏实地奋斗拼搏的事例很多。司马迁忍辱著成《史记》,李时珍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历时27年写成《本草纲目》,陶渊明远离尘嚣踏实生活,曹雪芹著下“字字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看来皆是血”的《红楼梦》,还有爱迪生为创造发明洒下的汗水,瓦特改造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蒸汽机历经的磨难,居里夫人身上的蚕的精神</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这样的例子不胜枚举。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这些成功的人,无一不是脚踏实地地工作,为了理想而奋斗终生。远离浮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躁,埋头苦干,最终引领我们走向成功。</a:t>
            </a:r>
            <a:endParaRPr lang="zh-CN" altLang="en-US">
              <a:latin typeface="+mn-lt"/>
              <a:ea typeface="+mn-ea"/>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二、经典例文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[经典例文1]</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输不起永远别想赢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武 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平庸者最爱品评天下,头头是道,仿佛他的观念就是真理,仿佛这个世界失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败就是定律,每每看到身边的朋友、公众人物做什么事业失败了,便大放厥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词“前车之鉴,此事不可为”,并且可以从几十种角度论述“不听我言,必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遭惨祸”,所以安于现状,裹足不前,成为害怕新生事物群体的代言人,怯弱,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极其怯弱!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没有一败涂地觉悟的人成功的概率几乎为零!没有百折不挠韧性的人如何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志在天下!</a:t>
            </a:r>
            <a:endParaRPr lang="zh-CN" altLang="en-US">
              <a:latin typeface="+mn-lt"/>
              <a:ea typeface="+mn-ea"/>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电灯不是一次实验就发明出来的,飞机也不是一次试飞就能飞上天的,无线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电更不是一下子就覆盖了整个地球,就算是孩子学走路也要经历无数次跌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倒,不让孩子跌倒,就彻底剥夺了他走路的权利。不允许自己失败,就彻底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剥夺了自己成功的权利!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如果一个人的聚焦点是这个世界上太多的失败,还没有开始就认为不行,怎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么可能成功?与之相反,成功者的聚焦点永远是成功,这个世界上有人能够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做到,所以我也行!同样的事业,同样的行业,同样的环境,有人会腰缠万贯,有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人会倾家荡产,差别在于自己。不要用无能的眼光去看待别人的境况,不要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用无知的言论去嚼舌从未涉足的领域。</a:t>
            </a:r>
            <a:endParaRPr lang="zh-CN" altLang="en-US">
              <a:latin typeface="+mn-lt"/>
              <a:ea typeface="+mn-ea"/>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眼中满是别人的失败就会屡屡受到打击,眼中满是别人的成功就会天天激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励自我。所有的结果都是内心自我期望的印证,命运掌握在自己的手中,绝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对不要期待天上掉下一位仙女美眉,带着硕大的馅饼宣布你是神选中的幸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成大事者必须经历常人无法承担的打击与压力,而后才能拥有一颗智慧豁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达的心。史泰龙为了能够成为电影中的男主角,拜访了所有自己能够找到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的电影公司,经历上千次拒绝,终于成就了天王巨星的神话!你的借口又在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哪里?</a:t>
            </a:r>
            <a:endParaRPr lang="zh-CN" altLang="en-US">
              <a:latin typeface="+mn-lt"/>
              <a:ea typeface="+mn-ea"/>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成功源自无数次失败的叠加,一个不曾失败过的人一定不曾成功,所以失败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何惧之有?登上人生巅峰只需要两个步骤,第一步是开始,第二步是坚持到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底。在选择卓越的那一刻,在拒绝平庸的那一刻,在迈出成功之旅第一步的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那一刻,就已经有了深刻的觉悟,前路必是荆棘丛生,路途坎坷。可那又有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什么关系?遇到困难,克服困难!遇到逆境,冲出逆境!遇到挑战,战胜挑战!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人性的可敬不在于本能的趋利避害,而是在绝望中创造奇迹!历史长河,滚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滚而去,能够被记住的伟大名字凤毛麟角,伟人并不是不会失败,而是在遭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遇无数次失败之后依然一往无前。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我们生来就是一柄钝器,千锤百炼方能展现绝世锋芒。一时的失败并不可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怕,不过是人生进阶的又一铺路石材,真正的失败是一生一世裹足不前,看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似安稳,却放弃了生命无限的精彩!</a:t>
            </a:r>
            <a:endParaRPr lang="zh-CN" altLang="en-US">
              <a:latin typeface="+mn-lt"/>
              <a:ea typeface="+mn-ea"/>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成功者必是有失败觉悟之人,输不起,永远别想赢!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“输不起,永远别想赢”与“失败乃成功之母”两句警言有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着异曲同工之妙,但本文更超前地从心态的角度来阐明如果连失败的胸襟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都没有,更遑论成功。文章一开始站在否定的立场从反面评判了平庸者畏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惧失败的怯懦,紧接着层层递进论述了成功者应有的心态和成功是无数失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败的叠加以及之后的坚持,中间自然穿插了小例子来佐证,使文章更为生动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且富有说服力。本文语言流畅,层次分明,并在结尾处简洁点题,再次强调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成功者须有正确看待失败的心态以及觉悟,使文章完整而有力。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[经典例文2]</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自爱是你为自己增的光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袁若霞</a:t>
            </a:r>
            <a:endParaRPr lang="zh-CN" altLang="en-US">
              <a:latin typeface="+mn-lt"/>
              <a:ea typeface="+mn-ea"/>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小时候,老师总是苦口婆心地忠告:要懂得自爱,好好学习,少壮不努力,老大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徒伤悲。工作后,领导常常谆谆善诱地告诫:要懂得自爱,好好工作,今天工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作不努力,明天努力找工作</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什么是自爱?自爱就是要懂得爱惜自己。古典文学研究家俞平伯先生有句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名言:“生命至脆也,吾身至小也,人世至艰也,宇宙至大也,区区的挣扎,明知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是沧海的微沤(编者注:水中浮泡),然而何必不自爱,又岂可不自爱呢?”那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么,怎样才能做到自爱?</a:t>
            </a:r>
            <a:endParaRPr lang="zh-CN" altLang="en-US">
              <a:latin typeface="+mn-lt"/>
              <a:ea typeface="+mn-ea"/>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自爱须自尊。自尊,人们首先想到的是维护个人尊严不受侮辱。像春秋时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期的齐国大夫晏子出使楚国,三次受楚王侮辱,三次针尖对麦芒巧妙回击,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不辱使命;战国时期的赵国大臣蔺相如,以过人的勇气才识,“完璧归赵”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“渑池相会”,两次与秦王面争,捍卫了赵王和国家尊严,就是自尊的典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范。然而,很多人却未必懂得,要赢得别人尊重,更需有好的道德形象。例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如,在大庭广众之下,把果皮垃圾丢在种满玫瑰、郁金香、薰衣草的草地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上,你不感到脸红吗?在众目睽睽之下,把人撞倒在地还骂别人挡了路,你还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有面子吗?生活像一个万花筒,有的人穿金戴银,却随地吐痰;有的人浓妆艳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抹,却争吃抢座;有的人西装革履,却满嘴粗言;还有的高大威猛,安坐公交车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位子却对身旁站立的老态龙钟长者无动于衷</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是否想过,这种道德修养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会损害形象,毁掉自尊?高贵来自自尊。</a:t>
            </a:r>
            <a:endParaRPr lang="zh-CN" altLang="en-US">
              <a:latin typeface="+mn-lt"/>
              <a:ea typeface="+mn-ea"/>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自爱须自珍。老天爷让我们来到这个世界上走一遭多么不容易,因此,应该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珍惜人生的每一步,珍惜成长的每一程。当读书的大好时光向你展现时,不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要蹉跎岁月荒废年华;当机遇的橄榄枝朝你招手时,不要轻易放过痛失良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机;当前进的绊脚石把你绊倒时,不要自暴自弃无所作为;当成功的喜悦令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你陶醉时,不要洋洋自得忘乎所以;当幸福的良辰为你降临时,不要视而不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见让其溜走。我曾看见一个年轻人,有一回获得一个“百里挑一”的职位,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刚到位又被领导选派到外地进修,本来风正帆悬,大路朝阳,应该抓住机遇,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好好珍惜,可这时候他却陷于与新交女朋友的感情漩涡中,整日卿卿我我,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恋栈爱巢,无心工作,最后落得个挪位换窝,正应了“今天工作不努力,明天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努力找工作”之说。</a:t>
            </a:r>
            <a:endParaRPr lang="zh-CN" altLang="en-US">
              <a:latin typeface="+mn-lt"/>
              <a:ea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(3)本文在选材上有何特色?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(3)本文从个人、企业、国家三个层面选材,学子生活,家国风云,糅合一体,</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材料典型,内容丰实。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(2014课标Ⅱ,18)阅读下面的材料,根据要求写一篇不少于800字的文章。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不少人因为喜欢动物而给它们喂食,某自然保护区的公路边却有如下警示: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给野生动物喂食,易使它们丧失觅食能力。不听警告执意喂食者,将依法惩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要求选好角度,确定立意,明确文体,自拟标题;不要脱离材料内容及含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意的范围作文,不要套作,不得抄袭。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59394" name="图片 3" descr="textimage119.jpeg"/>
          <p:cNvPicPr>
            <a:picLocks noChangeAspect="1"/>
          </p:cNvPicPr>
          <p:nvPr/>
        </p:nvPicPr>
        <p:blipFill>
          <a:blip r:embed="rId3"/>
          <a:srcRect/>
          <a:stretch>
            <a:fillRect/>
          </a:stretch>
        </p:blipFill>
        <p:spPr bwMode="auto">
          <a:xfrm>
            <a:off x="542925" y="2638425"/>
            <a:ext cx="247650" cy="247650"/>
          </a:xfrm>
          <a:prstGeom prst="rect">
            <a:avLst/>
          </a:prstGeom>
          <a:noFill/>
          <a:ln w="9525">
            <a:noFill/>
            <a:miter lim="800000"/>
            <a:headEnd/>
            <a:tailEnd/>
          </a:ln>
        </p:spPr>
      </p:pic>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自爱须自省。自省是一面镜子,使你不再丑陋;自省是一声警笛,使你不坠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深渊;自省是一顶保护伞,使你安全着陆。自省是自爱的基础,只有通过自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省,不断清洗身上的污泥浊水,才能不断完善自我,以美好的道德形象屹立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于世上。自省还不能毕其功于一役,而是要像孔子所说:“吾日三省吾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身。”要善于在熙熙攘攘之后,细细盘点一下自己的所作所为;更要善于从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别人的话语或反应中,判断自己可能存在的问题,认真检讨。春秋时期,越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王勾践被吴国打败俘虏后,每天都反省失败的原因,思考怎样才能东山再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起,激励自己奋发图强,卧薪尝胆,积蓄力量,最后终于战胜吴国。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自爱是你为自己贴的金,自爱是你为自己增的光,自爱是你为自己栽的花,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自爱是你为自己唱的歌。懂得自爱,是高尚品格的人性顶峰,是成就伟业的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心理品质。让我们都懂得自爱。</a:t>
            </a:r>
            <a:endParaRPr lang="zh-CN" altLang="en-US">
              <a:latin typeface="+mn-lt"/>
              <a:ea typeface="+mn-ea"/>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本文平实质朴,善于分解论点,善于排比罗列,善于修饰语言。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比如,将怎样自爱分成三点“自爱须自尊”“自爱须自珍”“自爱须自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省”,以此作为文章的分论点,显得条理分明,一目了然。作者所举的事例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是普通的,大多是普遍现象,但作者的语言表述却是精练的,大量的排比、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比喻,显示了作者较强的语言表达能力。结尾写到:“自爱是你为自己贴的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金,自爱是你为自己增的光,自爱是你为自己栽的花,自爱是你为自己唱的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歌。”格式严整,又形象生动。</a:t>
            </a:r>
            <a:endParaRPr lang="zh-CN" altLang="en-US" dirty="0">
              <a:latin typeface="+mn-lt"/>
              <a:ea typeface="+mn-ea"/>
            </a:endParaRP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470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[经典例文3]</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这就是幸福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笨重的时钟伴着我们青春的脚步走过,高中三年的生活即将逝去,留给我们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的回忆是多么的美好。在这美好的时光里,我收获了情谊。同窗共读,互相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帮助,彼此激励,这些让我明白,这就是幸福。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镜头一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课堂内。“我送全班同学一句话:‘让大家因为你的存在而感到幸福。’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希望同学们记住这句话并积极融入到这个集体中。”高一一开学班主任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在班会课上说道。听完后,我一边在内心细细琢磨这句话,一边急急忙忙地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收拾着书,一不小心,手里的书“砰”的一声落在地上。“慢点,小心。”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“我来帮你吧!”回头一看,后边的同学脸上流露出的笑容,真诚、和善,这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温暖的笑容让我明白,原来这就是幸福。</a:t>
            </a:r>
            <a:endParaRPr lang="zh-CN" altLang="en-US" dirty="0">
              <a:latin typeface="+mn-lt"/>
              <a:ea typeface="+mn-ea"/>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镜头二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操场上。本以为校运会是体育健儿展示风采的舞台,我只是一个看客,可是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一走进运动场,怎么?全班都在!“</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,加油!</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,加油!”“快点,快点,</a:t>
            </a:r>
            <a:r>
              <a:rPr lang="zh-CN" altLang="en-US" sz="2012" kern="0" dirty="0">
                <a:solidFill>
                  <a:srgbClr val="000000"/>
                </a:solidFill>
                <a:latin typeface="Arial Narrow" pitchFamily="65" charset="-122"/>
                <a:ea typeface="Arial Unicode MS"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的1 500米只剩下一圈了,我们去终点看看有没有什么需要帮忙的。”“累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不累啊,慢点。”“耶,你们班羽毛球拿了第一名,好厉害啊!”我不由自主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地融入队伍中,问候声、加油声、欢呼声汇聚成一片,回荡在运动场上方,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形成欢乐的海洋。看着冲过终点的同学,我的眼眶忍不住湿润了。原来,给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别人鼓劲,为别人的成功感到喜悦,将同学视为家庭中不可缺少的成员共荣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辱,同悲喜,是这样幸福的感觉。</a:t>
            </a:r>
            <a:endParaRPr lang="zh-CN" altLang="en-US" dirty="0">
              <a:latin typeface="+mn-lt"/>
              <a:ea typeface="+mn-ea"/>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镜头三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教室里。同学们正在埋头计算着一道道的数理化题,窗外的知了也在不甘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示弱地叫个不停。“嘿,同桌,这道数学题怎么解答?我想了半天也想不出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来。”我有些气馁地问。“没空,我正忙着呢,吵死人了你,有事下课再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说。”这样的态度这样的回答让我觉得不是滋味。可是过了几天后,我们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坐在去社会实践的车上,某同学起哄说:“你们两个照张相,留个影呗!”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“好啊!”我俩异口同声地答道。“同桌,你的刘海儿有点乱了。”边说边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用手轻轻地帮我弄了弄额前的头发。我们相视一笑,冰释前嫌,和好如初。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这一刻,让我感受到原来这就是幸福。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笨重的时钟伴着我们青春的脚步走过,留下的不仅仅是个性的签名和率真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的赠言,记忆早已自动将美好转存于脑海的深处,让我在今后的岁月,随时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回忆,随时感受。年少时光,同窗情谊,是我源源不绝的幸福之泉。</a:t>
            </a:r>
            <a:endParaRPr lang="zh-CN" altLang="en-US" dirty="0">
              <a:latin typeface="+mn-lt"/>
              <a:ea typeface="+mn-ea"/>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那些曾经共同拥有过的笑容、共同感动过的岁月会让我铭记,清秀、潇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洒、热情、友善的你们也会永远留在我心底,不断提醒我,这就是我最大的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幸福。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本文采用蒙太奇式镜头剪辑法组合材料,以空间为线索,分别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叙述同窗初期、运动会、同桌关系三个不同阶段不同场景不同角度表现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出的同窗关系,以及叙写自己在这关系中感觉到的幸福。结构上显得条理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清晰,叙事清楚;内容上互为补充,以小见大。而通过文章体现出的细腻感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受充分展示了作者健康纯净的情感世界,让人感动。</a:t>
            </a:r>
            <a:endParaRPr lang="zh-CN" altLang="en-US" dirty="0">
              <a:latin typeface="+mn-lt"/>
              <a:ea typeface="+mn-ea"/>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[经典例文4]</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活在每一个当下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三毛说:“岁月极美,在于它必然的流逝。春花,夏雨,秋叶,冬雪。你若盛开,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清风自来。”岁月确如四季轮回,在每个阶段以不同的姿态得以展现。生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活的光影时左时右,变而不猛,欢欣与悸动,期盼与彷徨皆书写其间,赋予时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光独特而不可替代的意义。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生命不应只是朝着远方匆匆前行,也要珍惜每一刻当下。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我曾读过萧红,她笔下的众生百态,鲜活而深刻,让人难以相信它出自一位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年轻女性之手。她说道:“我要飞。但同时觉得</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我会掉下来。”她反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抗包办婚姻,从家中逃出,从此浪迹天涯。经历过自由的喜悦,饥寒的困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扰。不知所措的彷徨以后,她在东京给萧军的信中写道:“窗上洒满着白月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的当儿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忽然像有警钟似的来到我的心上:‘这不就是我的黄金时代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吗?此刻。’”</a:t>
            </a:r>
            <a:endParaRPr lang="zh-CN" altLang="en-US" dirty="0">
              <a:latin typeface="+mn-lt"/>
              <a:ea typeface="+mn-ea"/>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相拥着对文学的热忱,萧红不觉寂寞。原想走向一个光明的远方,后来才知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道世上没有绝对的光明。若是初心未忘,当下亦可成为自己的黄金时代。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我曾读过史铁生,读过他如何将生命的艰辛慢慢转为豁达。双腿的残疾一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度让史铁生被重重击倒,随之而来的是对命运的埋怨与悲哀。古老的地坛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中,多了一个轮椅上的孤独身影。漫长的思索终于让他明白,充满挫折与苦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痛的岁月亦是上天的一种馈赠,否则,幸福没有了对比便不复存在。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“当太阳熄灭着走下山去收尽苍凉残照之际,正是它在另一面燃烧着爬上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山巅布散烈烈朝晖之时。”他将生命看得那么豁达,甚至感谢起残废的双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腿,若不是它们,就没有他与地坛的悠长故事。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有人将目光限制在某个理想的未来,却也缩小了自身的格局,不懂得体验当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下。但她懂,于是有了那抹怒放在原野里的萧红。</a:t>
            </a:r>
            <a:endParaRPr lang="zh-CN" altLang="en-US">
              <a:latin typeface="+mn-lt"/>
              <a:ea typeface="+mn-ea"/>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有人满腹牢骚,抱怨现实的种种不圆满,甚至绝望,不懂得领悟当下。但他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懂,于是有了那个屹立在地坛里的史铁生。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还有陶潜的采菊东篱,沈从文的瓶瓶罐罐,周国平的煮豆撒盐</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不去刻意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追求某个未来的节点,顺应着天性与自然,亦可做当下生活的有心者。没有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人能在时间面前做出承诺,过重的希望会使失望变成不能承受之重,倒不如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享受当下,且行且歌。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怀着对未来的期待启程,岁除不移,是以梦为马的坚定:不忘对生活的热情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去歌舞,亦是随枝可栖的圆融。</a:t>
            </a:r>
            <a:endParaRPr lang="zh-CN" altLang="en-US">
              <a:latin typeface="+mn-lt"/>
              <a:ea typeface="+mn-ea"/>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文章由每段时光不可替代切入,引出“珍惜每一刻当下”的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论点,切合题意而要言不烦,作为全文总纲。然后以萧红、史铁生、陶潜等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人作为论据。但非简单地堆砌论据,而是明显呈现出三个不同层次——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“体验当下”“领悟当下”“享受当下”,显示出作者逻辑划分的清晰和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择例的精当,使论说内容细化、系统化。作者对人物事迹的精要陈述、对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人物精神的准确概括,让文章内蕴丰厚而文字简洁。名句的巧妙引用穿插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无疑是锦上添花。这篇文章确乎为一篇构思巧妙而文气充沛的议论佳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a:t>
            </a:r>
            <a:endParaRPr lang="zh-CN" altLang="en-US" dirty="0">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168525"/>
            <a:ext cx="8505825" cy="32527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(1)认真审题,你能根据材料确定哪些立意?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(1)①从游客的角度:遵守公共秩序,文明出游;喂食野生动物可能是出于好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心,却是一种“错爱”。如果站在“遵守公共秩序,文明出游”这个角度来</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构思、行文,可以抓住近几年国人境外游饱受国内外人士诟病这一社会热</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点展开,由小及大,从国人的不文明出游谈到各种中国式陋习,重点谈国家</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的经济发展与个人的文明素养之间的差距与矛盾,引领大家关注个人与国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家、经济和文化的关系。</a:t>
            </a:r>
            <a:endParaRPr lang="zh-CN" altLang="en-US" dirty="0">
              <a:latin typeface="+mn-lt"/>
              <a:ea typeface="+mn-ea"/>
            </a:endParaRPr>
          </a:p>
        </p:txBody>
      </p:sp>
      <p:pic>
        <p:nvPicPr>
          <p:cNvPr id="61442" name="图片 4" descr="textimage120.jpeg"/>
          <p:cNvPicPr>
            <a:picLocks noChangeAspect="1"/>
          </p:cNvPicPr>
          <p:nvPr/>
        </p:nvPicPr>
        <p:blipFill>
          <a:blip r:embed="rId3"/>
          <a:srcRect/>
          <a:stretch>
            <a:fillRect/>
          </a:stretch>
        </p:blipFill>
        <p:spPr bwMode="auto">
          <a:xfrm>
            <a:off x="642938" y="1509713"/>
            <a:ext cx="2524125" cy="552450"/>
          </a:xfrm>
          <a:prstGeom prst="rect">
            <a:avLst/>
          </a:prstGeom>
          <a:noFill/>
          <a:ln w="9525">
            <a:noFill/>
            <a:miter lim="800000"/>
            <a:headEnd/>
            <a:tailEnd/>
          </a:ln>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745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[经典例文5]</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敬畏生命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张全民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弘一法师在圆寂前,再三叮嘱弟子把他的遗体装龛时,在龛的四个角下各垫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上一个碗,碗中装水,以免蚂蚁虫子爬上遗体后在火化时被无辜烧死。好几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次看弘一法师的传记,读到这个细节,总是为弘一法师对于生命深切的怜悯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与敬畏之心所深深感动。</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上高中的时候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我家后院的墙角里经常有大老鼠出来偷吃东西。不知为什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我的心里产生了一个残酷的想法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悄悄地躲在墙边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趁老鼠出来的时候</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拿开水烫它。结果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一只大老鼠被滚烫的开水烫着后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惨叫着缩进了墙洞。</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我不知道它死了没有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但那时我并没意识到自己的残忍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因为“老鼠过街</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人人喊打”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在人类的心目中老鼠似乎有一千个应该死的理由。然而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引起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我内心最大触动和自责的还是在两个月后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我在后院又看到了那只大老鼠</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它还活着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只是全身都是被烫伤之后留下的白斑</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可是最让人痛苦和不安的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它居然还怀着小老鼠</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腆着个大肚子</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动作迟钝地在地上寻觅着食物。</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我无法表达我在那个时候的心情,我只觉得“生命”这个词在我的心中突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然凸现得那么耀眼,我只觉得我曾经有过的行为是多么卑劣,这种感觉,在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别人眼里也许会显得很可笑,但是对我来说,就是那个时候起,我逐渐地感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受到了生命的意义和分量。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法国思想家史怀泽曾在《敬畏生命》一书中写道:他在非洲志愿行医时,有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一天黄昏,看到几只河马在河里与他们所乘的船并排而游,突然感悟到了生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命的可爱和神圣。于是,“敬畏生命”的思想在他的心中蓦然产生,并且成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了他此后努力倡导和不懈追求的事业。</a:t>
            </a:r>
            <a:endParaRPr lang="zh-CN" altLang="en-US" dirty="0">
              <a:latin typeface="+mn-lt"/>
              <a:ea typeface="+mn-ea"/>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84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其实,只有当我们拥有对于生命的敬畏之心时,世界才会在我们面前呈现出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它的无限生机,我们才会时时处处感受到生命的高贵与美丽。地上搬家的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小蚂蚁,春天枝头鸣唱的鸟儿,高原雪山脚下奔跑的羚羊,大海中戏水的鲸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鱼,等等,无不丰富了生命世界的底蕴。我们也会时时处处在体验中获得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“鸢飞鱼跃,道无不在”的生命的顿悟与喜悦。</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因此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每当读到那些关于生命的故事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我的心中总会深切地感受到生命无法</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承受之重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比如撒哈拉沙漠中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母骆驼为了使小骆驼喝到够不着的水潭里的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水而纵身跳进潭中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老羚羊为了使小羚羊逃生而一个接着一个跳向悬崖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而使小羚羊在它们即将下坠的刹那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以它们为跳板跳到对面的山头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一条鳝</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鱼在油锅中被煎时始终弓起中间的身子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只是为了保护腹中的鱼卵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一只母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狼望着在猎人的陷阱中死去的小狼而在凄冷的月夜下呜咽嗥叫</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其实</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不仅仅只有人类才拥有生命神性的光辉。</a:t>
            </a:r>
            <a:endParaRPr lang="zh-CN" altLang="en-US" dirty="0">
              <a:latin typeface="+mn-lt"/>
              <a:ea typeface="+mn-ea"/>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97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有时候,我们敬畏生命,也是为了更爱人类自己。丰子恺曾劝告小孩子不要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肆意用脚踩蚂蚁,不要肆意用火或用水去残害蚂蚁。他认为自己这样做不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仅仅因为有怜悯之心,更是怕小孩子的那一点点残忍心以后扩大开来,以至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于驾着飞机、装着炸弹去轰炸无辜的平民。</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确实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我们敬畏地球上的一切生命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不仅仅是因为人类有怜悯之心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更因为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它们的命运就是人类的命运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当它们被杀害殆尽时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人类就像最后的一块多</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米诺骨牌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接着倒下的也便是自己了。</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名师点评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　本文思路开阔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纵横捭阖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内容丰富。援用经典的佛法故事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引用了诺贝尔和平奖得主史怀泽的观点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厚积薄发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又能目及自然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关注生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命的崇高与尊严。思维在各个领域自由地飞翔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又始终坚持中心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形散神</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聚。文中组合事例时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既运用排比、拟人等修辞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文采突出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又充满丰富的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情感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以情感人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且能做由表及里的分析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充满精彩的议论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让读者在阅读中</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能获得心灵的净化和深刻的启迪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以理服人。笔触的方向由远及近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由伦理</a:t>
            </a:r>
            <a:endParaRPr lang="zh-CN" altLang="en-US" dirty="0">
              <a:latin typeface="+mn-lt"/>
              <a:ea typeface="+mn-ea"/>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4005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[道理故事与观点、各类自然现象回归人类自身,水到渠成地引出文末中心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观点句“当它们被杀害殆尽时,人类就像最后的一块多米诺骨牌,接着倒下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的也便是自己了”,比喻贴切,警策人心!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[经典例文6]</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为心灵做一次减法</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同一片蓝天下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不同的生命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有着不同的悲苦与喜悦。我向往展翅的雄鹰</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向往它搏击蓝天的那一刻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我向往驰骋的骏马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向往它奔腾旷野的那一刻</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我向往戏水的游鱼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向往它遨游江海的那一刻</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而我们自己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只能“徒有</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羡鱼情”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我们应该放下心灵沉重的包袱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整理行囊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踏上征程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追寻属于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自己的精彩。</a:t>
            </a:r>
            <a:endParaRPr lang="zh-CN" altLang="en-US" dirty="0">
              <a:latin typeface="+mn-lt"/>
              <a:ea typeface="+mn-ea"/>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没有大海的壮阔,可以有小溪的优雅,怀着一颗乐观向上的童心,为心灵做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一次减法,减去焦虑与盲目,就多了一份自信与真实。陶潜种豆南山,躬耕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陇亩,仍然笔耕不辍,饮酒赋诗,享田园之乐。如果当初他放不下功名利禄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的绳索,他就不会享受“带月荷锄归”的悠然自得。是的,在人生的漫漫征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途上,懂得放弃的人,懂得为心灵减压的人才会走向成功,“云无心以出岫,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鸟倦飞而知还”,大自然中的一草一木、鸟兽虫鱼都有此番感悟,又何况我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们自己呢?放下焦虑和盲目,轻装上路,享受美好人生。</a:t>
            </a:r>
            <a:endParaRPr lang="zh-CN" altLang="en-US">
              <a:latin typeface="+mn-lt"/>
              <a:ea typeface="+mn-ea"/>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没有蓝天的深远,可以有白云的飘逸,为心灵做一次减法,减去自卑与骄躁,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就多了一份自信与从容。十岁那年因一场意外失去双臂的刘伟就是最好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的证明。他没有屈从于命运的安排,也没有枉自嗟叹,为伤残所困。当别人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对他摇头叹息时,他固执地为自己插上飞翔的羽翼,用双脚在琴键上写下: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相信自己!如今那动人的旋律,正是他人生华美的轨迹。诚然,厄运可能会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不期而至,但是人们可以主宰未来,改变命运,为自己赢得一片艳阳天。为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心灵做一次减法,让自己坦然面对困难与失败,面对自己,重新找回自己。</a:t>
            </a:r>
            <a:endParaRPr lang="zh-CN" altLang="en-US">
              <a:latin typeface="+mn-lt"/>
              <a:ea typeface="+mn-ea"/>
            </a:endParaRP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没有原野的广阔,可以有小草的翠绿,为心灵做一次减法,减去胆怯与不安,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就多了一份无畏与勇气。时间在改变,而不变的是永远的历史。不会忘记,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苏子瞻吟唱“大江东去”的豪迈;不会忘记,毛泽东高吟“敌军围困千万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重,我自岿然不动”的大气。因为勇敢,因为无畏,所以毛泽东和他的少年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同学激扬文字,粪土当年万户侯。因为懂得放弃,懂得为心灵做一次减法,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他“冷眼向洋看世界”,在坎坷的人生道路上胜似闲庭信步。他们守护了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永恒的精神家园,赢得了历史的期许。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潮平两岸阔,风正一帆悬。让我们尽情呼吸大自然的精气,为心灵减压,长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长舒一口气,释放压抑与焦躁。看,飞鸟在与我们相约,朝阳在与我们做伴,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让我们一路高歌,去开拓属于自己的碧海蓝天!</a:t>
            </a:r>
            <a:endParaRPr lang="zh-CN" altLang="en-US">
              <a:latin typeface="+mn-lt"/>
              <a:ea typeface="+mn-ea"/>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文章排比开头,彰显文采。正文中,作者用“没有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可以有</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”句式开头的三个排比段落来诠释“减法”的含义,文势充沛、酣畅,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神完气足。同时,这几段话读来朗朗上口,紧扣题旨,绝无旁逸斜出之感。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呼告式的结尾,富有激情。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[经典例文7]</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知足常乐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春去秋来,花开花落,岁月就这样流逝,不留痕迹。有人喜欢伤春悲秋,有人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喜欢享受当下,而我们应该做的,就是珍惜现在的一切,明白知足方能常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乐。</a:t>
            </a:r>
            <a:endParaRPr lang="zh-CN" altLang="en-US">
              <a:latin typeface="+mn-lt"/>
              <a:ea typeface="+mn-ea"/>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不知足者常悲。有句俗语说得好:“人心不足蛇吞象。”蛇吞象,受苦的还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得是自己,就像一个人如果只看到自己不曾拥有的,只会令自己郁闷,自寻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烦恼。追名逐利一直是很多人的梦想,他们原本是为了让自己更快乐,却在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追寻的过程中丧失了原本的快乐,即使后来成功拥有了名和利,也是不快乐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的,何苦呢?很多人为了名利放下亲情、友情,等到后来才明白这些才是人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生最重要的,可是这些都已经消逝,再也找不回来了,因此他们只能空自悲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叹。不知足常悲,因此我们不能不知足,否则只会令自己后悔。</a:t>
            </a:r>
            <a:endParaRPr lang="zh-CN" altLang="en-US">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②从野生动物的角度:在舒适的环境中保持清醒,不耽于享乐,将命运握在</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自己手中。可以写成记叙文,展开联想,以童话入题,写动物世界中的各类</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王者中的某一只,如何在人的“腐蚀”下,渐渐丧失野性,沦为“家畜”,最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后落得“皮为衾,骨入药”的结局;同样是这个角度,也可以将物化为人,谈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人如何为了“享受”二字而屈膝,抽去筋骨,活成蝼蚁——这均是以悲剧性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的命运来警示人。</a:t>
            </a:r>
            <a:endParaRPr lang="zh-CN" altLang="en-US">
              <a:latin typeface="+mn-lt"/>
              <a:ea typeface="+mn-ea"/>
            </a:endParaRP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知足常乐。多想一下自己拥有什么,你会学会知足,同时,你也会快乐起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来。唐伯虎曾写下“不见五陵豪杰墓,无花无酒锄作田”。与仕途擦肩而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过,唐伯虎没有悲伤,反而对自己的田园生活感到快乐。“赌书消得泼茶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香。当时只道是寻常”,纳兰容若的恬适生活令他沉醉,他满足于这样的生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活,所以他是快乐的。苏轼的“一蓑烟雨任平生”,豁达乐观,令世人感慨,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虽仕途不顺,但他不过分悲叹自己,反而生出这样的大境界,如何能令人不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敬佩?还记得那个“奉旨填词”的柳三变吗?“你且去浅斟低唱,何要浮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名?”一句话,即断送了柳永的仕途,他悲伤过,低回过,但他最后选择接受命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运的安排,在勾栏瓦肆之地浅斟低唱,追寻自己的内心。朝廷只是少了一位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小官,却成就了一代大词人,璀璨了北宋文坛,照亮了宋词的前程。不要老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想着你没有什么,要想到你拥有什么,你会快乐的。</a:t>
            </a:r>
            <a:endParaRPr lang="zh-CN" altLang="en-US">
              <a:latin typeface="+mn-lt"/>
              <a:ea typeface="+mn-ea"/>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人生就像一场梦,要做个好梦,就得带着微笑,多看看自己拥有的,比如亲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情、友情,如果你懂得自己拥有多么珍贵的东西,怎么会不快乐呢?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本文视野开阔,内容丰富。文章从两个方面分析论证,各有特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色。前半部分偏于推理分析,透彻、到位;后半部分偏于例证、引证,引述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丰富,诗文与分析交相辉映,既有理趣又显情趣。另外,本文按议论文的文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体要求谋篇布局,整体议论思路既摆事实又讲道理,论证方法变化多样,特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别是“不知足者常悲”和“知足常乐”的正反对照分析,既层次分明,结构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清晰,又有力地证明了自己的论点。</a:t>
            </a:r>
            <a:endParaRPr lang="zh-CN" altLang="en-US" dirty="0">
              <a:latin typeface="+mn-lt"/>
              <a:ea typeface="+mn-ea"/>
            </a:endParaRP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[经典例文8]</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放飞心中的梦想</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早晨,踏着晨曦奔跑的热血少年啊,你可曾想过,用我们的勤奋点亮一盏追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寻梦想的台灯?雨夜,冒着风雨奋力前行的倔强少年啊,你可曾想过,用我们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的坚强开垦一片播种未来的田地?海边,迎着海风悠闲漫步的安逸少年啊,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你可曾想过,用我们的追逐丈量一个未来的梦想?一些人总是在事后发问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“为什么会这样?”那是因为他们从来没有想过将来,从来没有放飞梦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聪明的少年啊,我们应该像萧伯纳那样放飞心中的梦想,坚定追梦的方向!</a:t>
            </a:r>
            <a:endParaRPr lang="zh-CN" altLang="en-US" dirty="0">
              <a:latin typeface="+mn-lt"/>
              <a:ea typeface="+mn-ea"/>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745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放飞心中的梦想,就要求我们青少年不再抱怨现实的不如意,不再沉湎在对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过去的回味。在我们前行的人生路上不会处处都是莺歌燕舞、惠风和畅,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困难会刺伤我们稚嫩的肌肤,险滩会阻碍我们寻梦的脚步。面对困境,你可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曾犹豫:我该怎样面对困难?我的人生小路该通向何方?我是该顾影自怜,吮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吸流血的伤口然后询问:“为什么会这样?”还是该痛定思痛然后追问: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“我该做什么?我该付诸怎样的行动?”于是,我明白,坚守梦想的我们,要摆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脱犹豫和畏惧,要敢于面对现实,播种梦想和希望。</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放飞心中的梦想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就需要我们青少年学会适应现实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更要学会勇敢和改变。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人生的历程中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能够供我们暂时安身的孤岛难以取代我们追寻的大陆。假</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如鲁滨逊只是满足于和星期五苦守荒岛度完余生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那么家园就永远无法到</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曾经的梦想将只能是水中的一轮明月。因此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实现我们追寻的梦想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要的不仅仅是等待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是对固有环境的适应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更需要我们义无反顾地选择追</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学会改变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我们的梦想才能够绽放绚丽的花朵。</a:t>
            </a:r>
            <a:endParaRPr lang="zh-CN" altLang="en-US" dirty="0">
              <a:latin typeface="+mn-lt"/>
              <a:ea typeface="+mn-ea"/>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放飞心中的梦想,就需要我们青少年勇敢坚持行动。萧伯纳的一生都在梦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想一些从未发生的事情然后追问:“为什么不能这样?”这句话代表了萧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伯纳的心声,也让我们知道萧伯纳为什么能够取得文学上的巨大成功,这句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话也让我们体会到,中国梦是每一个中国人的梦,然而我们不能仅仅把它看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作一个梦想,它需要我们踏踏实实去做,勇敢面对生活中的各种困难!实现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梦想需要我们果敢行动,并勇敢克服困难,我们的中国梦就一定能够在这个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世纪变成现实。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平庸的人总是抱怨世界的不公平,智慧的人总是积极适应世界的要求,勇敢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的人总是努力改变世界的不公平。因此,我们每个青少年都应该全力以赴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去实现自己的梦想,全力以赴去实现中国梦的宏伟蓝图,让梦想点亮你我的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人生,照亮中国人的明天!</a:t>
            </a:r>
            <a:endParaRPr lang="zh-CN" altLang="en-US">
              <a:latin typeface="+mn-lt"/>
              <a:ea typeface="+mn-ea"/>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名师点评</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　文章开篇以反问引出论述的观点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放飞心中的梦想</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坚定追</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梦的方向”</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主旨鲜明。文章材料典型并且丰富</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作者运用并列式论证</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结</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构安排合理</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精彩的排比句使语言富有表现力。</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经典例文</a:t>
            </a:r>
            <a:r>
              <a:rPr lang="en-US" altLang="zh-CN" sz="2012" kern="0" dirty="0">
                <a:solidFill>
                  <a:srgbClr val="000000"/>
                </a:solidFill>
                <a:latin typeface="Times New Roman" pitchFamily="65" charset="-122"/>
                <a:ea typeface="宋体" pitchFamily="65" charset="-122"/>
              </a:rPr>
              <a:t>9]</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与人善言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暖于布帛</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黎明在香港一夜成名后,紧随而来的却是无数的批评。媒体记者嘲讽黎明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唱歌走音,说他名不副实。然而,张国荣却公然对记者抱不平:“你们总是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说黎明走音,我觉得好不公平。是你们这帮人捧他们出来的,个个都知道为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什么,因为那时乐坛太空。捧他们出来做什么?就是为了那几个电视台、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电台做演出时有人买票,对不对?他们又要年轻,又要赶场,又要有一定的名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气,哪个没走音?谁说唱歌是不会走音的?我想,是大家想得太完美。只要你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们把要求降低点,让他更好地成长,大家都会开心很多。”张国荣的一席话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不仅让黎明深为感动,也让很多媒体记者对黎明有了新的认识。</a:t>
            </a:r>
            <a:endParaRPr lang="zh-CN" altLang="en-US" dirty="0">
              <a:latin typeface="+mn-lt"/>
              <a:ea typeface="+mn-ea"/>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张国荣没有人云亦云,没有否定或妄加评议黎明的演唱,而是话中充满了理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解和肯定,不仅赞赏黎明的勤奋和努力,还特别说明歌手很不容易,对歌手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唱歌走音应该给予宽容,并且他还请求大家对黎明要求低一点,让黎明更好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地成长。张国荣的一番话语,饱含着善意与信任,怎能不让黎明为之感动?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怎能不让媒体记者信服?生活中,我们若能从最大善意的角度,真诚地为别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人说句好话,不但能够赢得对方的感激,更能得到大家的欢迎和喜爱。</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阿里巴巴在美国上市前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马云到香港接受记者采访时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心直口快地说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果上市成功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阿里巴巴的市值比香港四大地产商加起来的市值还要多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香港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的一套做法已经过时。”马云话中暗讽香港管理落后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一时引起众议。而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身为香港商业大咖的李嘉诚却很是理解马云。李嘉诚说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马云年轻有</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为。他有新的做法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真的是好事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我们需要多一点人才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这只会更好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我绝不</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会因一句话而介怀。对我们民族来说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最重要的是代代有杰出企业家。能</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够投资社会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推动社会进步。见到成功的中国企业家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我内心只会为他们鼓掌打气。”</a:t>
            </a:r>
            <a:endParaRPr lang="zh-CN" altLang="en-US" dirty="0">
              <a:latin typeface="+mn-lt"/>
              <a:ea typeface="+mn-ea"/>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98488"/>
            <a:ext cx="8505825" cy="59658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李嘉诚对马云的“失言”,没有一点介怀,反而给予了深深的理解,不仅大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赞马云“年轻有为”,还替他圆场,更对马云“新的做法”由衷地表达了自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己的钦佩之情。李嘉诚的一番话语,既彰显大度,又充分表达了他对年轻一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代企业家的深切理解、尊重和厚爱,令人佩服之至,感慨万分。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邓超在录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开讲啦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节目时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有青年代表评价杨幂在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分手大师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“一个长得漂亮但无演技的花瓶演员”。邓超真诚地对大家说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杨幂在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电影中一改以往娇小柔弱的形象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诠释了一位彪悍、粗野的底层女汉子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经常被杨幂的敬业精神所感动。开拍一个月后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正逢杨幂怀孕了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但她不仅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没有要求停机退组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反而对自己要求更高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工作更拼命。有一场戏是杨幂被</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鸡蛋砸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演员们都下不去手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我只好亲自上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一颗颗鸡蛋砸在杨幂脸上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甚至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有可能砸破脸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她也没有半点怨言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没砸好还要求重来。当杨幂妊娠反应最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大的时候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说完两句台词就要躲到角落去吐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吐完擦擦嘴马上回来接着拍</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电影最后补录音时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杨幂肚子已经很大了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说两句台词就上不来气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她却坚</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持配好每一句台词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一遍一遍问‘是不是不够好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要不要重来’。”</a:t>
            </a:r>
            <a:endParaRPr lang="zh-CN" altLang="en-US" dirty="0">
              <a:latin typeface="+mn-lt"/>
              <a:ea typeface="+mn-ea"/>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面对他人对杨幂的负面评价,邓超及时根据自己和杨幂合作拍片的经历和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感受,向大家展示了杨幂高度敬业的一面,让大家听后不能不为杨幂怀着身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孕拍戏的精神所感动。邓超这一番好话,语出肺腑,情真意切,相信不但会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令大家感动,也会令杨幂终生铭记。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所谓好言一句贵如金,生活中,如果我们能多为别人说好话,我们就是在做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一件功德无量的好事。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名师点评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　所谓“与人善言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暖于布帛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伤人以言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深于矛戟”。文章从张</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国荣替黎明讲好话这一事例出发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恰如其分地阐述了“真诚地为别人说句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好话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不但能够赢得对方的感激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更能得到大家的欢迎和喜爱”这一主题。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接着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作者又通过马云“失言”而李嘉诚大赞马云“年轻有为”、邓超为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杨幂说好话两则事例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进一步强化了观点。在选择人物素材时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作者有的放</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不仅有娱乐圈明星的例子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更有商界名人的例子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这样写来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让文章的可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读性和说服力都得到了很大的提高。</a:t>
            </a:r>
            <a:endParaRPr lang="zh-CN" altLang="en-US" dirty="0">
              <a:latin typeface="+mn-lt"/>
              <a:ea typeface="+mn-ea"/>
            </a:endParaRP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[经典例文10]</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宽容是一种爱</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肖复兴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有一首小诗这样写道:“学会宽容/也学会爱/不要听信青蛙们嘲笑/蝌蚪/那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又黑又长的尾巴</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/允许蝌蚪的存在/才会有夏夜的蛙声。”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宽容是一种爱。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在激烈的竞争社会,在唯利是图的商业时代,宽容同忠厚一样都成了无用的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别名,让位于针尖对麦芒的斤斤计较。但是,我还是要说:宽容是一种爱。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十八世纪的法国科学家普鲁斯特和贝索勒是一对论敌,他们关于“定比”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这一定律争论了九年之久,各执一词,谁也不让谁。最后的结果,是以普鲁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斯特的胜利而告终,普鲁斯特成为了“定比”这一科学定律的发明者。但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他并未因此而得意忘形,据天功为己有。他真诚地对曾激烈反对过他的论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敌贝索勒说:“要不是你一次次的质疑,我是很难把定比定律深入地研究下</a:t>
            </a:r>
            <a:endParaRPr lang="zh-CN" altLang="en-US" dirty="0">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62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③从自然保护区的角度:理智施爱,爱而不娇;反对依赖是一种更长远的保</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护。野生动物管理员懂得怎样保持动物的本性,所以才会给游客写提示语,</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这是一种理智的爱,也是对野生动物的长远保护。从这个角度出发,如果写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成议论文,可以采用对比论证的方式,对比“李嘉诚‘苛刻’待子,培养其</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独立能力”与“某歌唱家夫妇无底线溺爱幼子,终使其身陷囹圄”之事实,</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以例带理,展示自己对“理智的爱”与“无底线的爱”的认识和反思。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(2)请选择一个你认为的最佳立意,拟写几个能让人眼前一亮的作文题目。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(2)这爱像糖浆黏住了翅膀;拒绝喂食主义;自己觅食乃立身之本;磨难造就</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真正的生命。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37004"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去的。”同时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他特别向公众宣告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发现定比定律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贝索勒有一半的功劳。</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这就是宽容。允许别人的反对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并不计较别人的态度</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而充分看待别人的长</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处</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并吸收其营养。这种宽容是一泓温情而透明的湖</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让所有一切映在湖面</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天色云影、落花流水。这种宽容让人感动。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我们的生活日益纷繁复杂,头顶的天空并不尽是梵高涂抹的一片灿烂的金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黄色,脚下的大地也不如天安门广场一样平坦。烦恼、忧愁,甚至能让我们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恼怒、无法容忍的事情,可能天天会摩肩接踵而来——才下眉头,却上心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头,抽刀断水水更流。我说的宽容,并不是让你毫无原则地一味退让。宽容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的前提是对那些可宽容的人或事,宽容的核心是爱。宽容,不是去对付,去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虚与委蛇,而是以心对心去包容,去化解,去让这个越发世故、物化和势利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的粗糙世界变得温润一些。而不是什么都要剑拔弩张,什么都要斤斤计较,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什么都要你死我活,什么都要钩心斗角。即使我们一时难以做到如普鲁斯</a:t>
            </a:r>
            <a:endParaRPr lang="zh-CN" altLang="en-US" dirty="0">
              <a:latin typeface="+mn-lt"/>
              <a:ea typeface="+mn-ea"/>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特一样成为一泓深邃的湖</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我们起码可以做到如一只青蛙去宽容蝌蚪一样</a:t>
            </a:r>
            <a:r>
              <a:rPr lang="en-US" altLang="zh-CN" sz="2012"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让温暖的夏夜充满嘹亮的蛙鸣。我们面前的世界不也会多一份美好</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自己</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的心里不也多一些宽慰吗</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宽容是一种爱,要相信,斤斤计较的人、工于心计的人、心胸狭窄的人、心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狠手辣的人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可能一时会占得许多便宜,或阴谋得逞,或飞黄腾达,或春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光占尽,或独占鳌头</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但不要对宽容的力量丧失信心。用宽容所付出的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爱,在以后的日子里总有一天一定会得到回报,也许来自你的朋友,也许来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自你的对手,也许来自你的上司,也许更来自时间的检验。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宽容,是我们自己一幅健康的心电图,是这个世界一张美好的通行证!</a:t>
            </a:r>
            <a:endParaRPr lang="zh-CN" altLang="en-US" dirty="0">
              <a:latin typeface="+mn-lt"/>
              <a:ea typeface="+mn-ea"/>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这是一篇闪耀着哲理光辉的议论性散文,作者从自然和社会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两个方面诠释了宽容的核心就是爱。首先,作者通过一首小诗引出中心论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点“宽容是一种爱”,使文章既有文学性又有思想性,同时说明自然界是充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满宽容的。接着,反思世风日下、道德滑坡的社会现状,并重申论点。文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中,普鲁斯特对贝索勒的宽容事例告诉人们,“宽容”应做到两点:允许别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人反对,又不计较别人的态度,充分看待别人的长处,并吸收其营养;以心对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心地去包容,去化解,让这个越发世故、物化和势利的粗糙世界变得温润一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些。文末运用富有诗意的比喻句照应开头,回扣论点,说明宽容能让世界多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一份美好,让自己的心里多一些宽慰:用宽容所付出的爱,总有一天会得到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回报。</a:t>
            </a:r>
            <a:endParaRPr lang="zh-CN" altLang="en-US">
              <a:latin typeface="+mn-lt"/>
              <a:ea typeface="+mn-ea"/>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三、课内素材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1.《烛之武退秦师》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秦、晋两国联合围攻郑国。郑国被这两个大国包围,危在旦夕,郑国大夫佚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之狐向郑王推荐烛之武,郑文公于是派能言善辩的烛之武前去说服秦伯。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烛之武巧妙地利用秦、晋之间的矛盾,向秦伯分析了当时的形势,采取分化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瓦解的办法,说明了保存郑国对秦有利,灭掉郑国对秦不利的道理,终于说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服了秦伯。秦伯不仅撤走了围郑的秦军,而且派兵保卫郑国,迫使晋国也不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得不撤兵,从而解除了郑国的危机。烛之武临危受命,不畏艰险,只身说服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秦伯,解除国难,以一己之力拯救了弱小的郑国。</a:t>
            </a:r>
            <a:endParaRPr lang="zh-CN" altLang="en-US" dirty="0">
              <a:latin typeface="+mn-lt"/>
              <a:ea typeface="+mn-ea"/>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(1)成功源于勇气。烛之武的成功来源于他的勇敢。在国家危亡面前,烛之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武勇挑重担,深明大义,义无反顾;在强秦面前,烛之武不卑不亢,能言善辩,聪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慧机智。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(2)爱国精神。烛之武并没有因为郑伯以前的冷落而耿耿于怀。他不计前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嫌,深明大义,临危受命,慷慨前行。郑国之安危,亦个人之荣辱也。他不计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个人得失、处处为郑国安危着想的爱国主义精神,他义无反顾赴敌营的信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心和勇气都让我们敬佩。</a:t>
            </a:r>
            <a:endParaRPr lang="zh-CN" altLang="en-US" dirty="0">
              <a:latin typeface="+mn-lt"/>
              <a:ea typeface="+mn-ea"/>
            </a:endParaRP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示例1    勇气,让烛之武生命飘香!在春秋战国时期,秦晋乃两大强国也。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“无礼于晋,且贰于楚也”,成为秦晋围郑的导火线。一场恶劣的沙尘暴即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将袭向郑国。少年怀才不遇的烛之武,对郑伯让他游说秦国这一冒险任务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发出了牢骚,好一个真实的烛之武啊!然而就在这复杂的环境、复杂的战争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形势下,依然答应郑伯,只身卷进一片混乱的沙尘中。这是怎样的勇气啊!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“夜缒而出”,这几个字让我触目惊心,我的脑海里瞬间闪出无数个问号: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难道他不怕摔坏自己的老骨头吗?难道他不怕被秦王发现惹来杀身之祸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吗?即使一切都是顺利的,难道他不怕这样愚蠢的动作给他带来的负面影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响吗?</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哦!我明白了:在这复杂的情形、复杂的影响中支撑着他的是勇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a:t>
            </a:r>
            <a:endParaRPr lang="zh-CN" altLang="en-US" dirty="0">
              <a:latin typeface="+mn-lt"/>
              <a:ea typeface="+mn-ea"/>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    因为身肩救国的重任,烛之武夜缒而出,单身退秦师。那是一个清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冷的夜晚,月光像一杯饯行的酒洒到了大地上。因为形势的严峻,周围的空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气,每一棵草木似乎都散发着紧张的气息。高高的城墙上,只有你在吃力地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向下坠落着。已到暮年的你没有了年轻时的活力,每一个动作都似乎显得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有点笨拙。在那堵寂寞的围墙上,你显得那么无助,但同时一股坚定的力量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从你身上散发出来。一切只因为你身肩救国的重任。见到秦伯的你,面对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强敌不卑不亢,侃侃而谈。用尽自己的机智与渊博的知识,让秦国与郑人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盟,为祖国化解了一场危机。后人永远地记住了你。正是这样一份重任,这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样一份使命,激励了烛之武勇往直前。</a:t>
            </a:r>
            <a:endParaRPr lang="zh-CN" altLang="en-US" dirty="0">
              <a:latin typeface="+mn-lt"/>
              <a:ea typeface="+mn-ea"/>
            </a:endParaRP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2.《荆轲刺秦王》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秦国灭赵后,兵锋直指燕国南界,太子丹深感不安,与田光密谋,决定派荆轲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入秦行刺秦王。荆轲献计太子丹,拟以秦国叛将樊於期之头及燕督亢(今河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北易县、霸县一带,是一块肥沃的土地)地图进献秦王,相机行刺。太子丹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不忍杀樊於期,荆轲只好私见樊於期,告以实情,樊於期为成全荆轲而自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刎。公元前227年,荆轲带燕督亢地图和樊於期首级,前往秦国刺杀秦王。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临行前,许多人在易水边为荆轲送行,场面十分悲壮。“风萧萧兮易水寒,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壮士一去兮不复还”,至此荆轲离开燕国。荆轲来到秦国后,秦王在咸阳宫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隆重召见了他,在献燕督亢地图时,荆轲图穷匕见,刺秦王不中,被杀。燕国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随后也遭到覆亡的命运,为秦所灭。</a:t>
            </a:r>
            <a:endParaRPr lang="zh-CN" altLang="en-US" dirty="0">
              <a:latin typeface="+mn-lt"/>
              <a:ea typeface="+mn-ea"/>
            </a:endParaRP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45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(1)勇气。荆轲身上体现的勇气值得千古流芳。他“知其不可为而为之”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“明知山有虎,偏向虎山行”的血性和勇气让我们震撼,“虽千万人,吾往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矣”的豪气永留天地之间。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(2)诚信。荆轲明知自己刺秦王一去不还,但他还是义无反顾地去,就是为了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践行对太子丹的诺言,坚守自己的诚信。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示例</a:t>
            </a:r>
            <a:r>
              <a:rPr lang="en-US" altLang="zh-CN" kern="0" dirty="0">
                <a:solidFill>
                  <a:srgbClr val="000000"/>
                </a:solidFill>
                <a:latin typeface="Times New Roman" pitchFamily="65" charset="-122"/>
                <a:ea typeface="宋体" pitchFamily="65" charset="-122"/>
              </a:rPr>
              <a:t>1    </a:t>
            </a:r>
            <a:r>
              <a:rPr lang="zh-CN" altLang="en-US" kern="0" dirty="0">
                <a:solidFill>
                  <a:srgbClr val="000000"/>
                </a:solidFill>
                <a:latin typeface="Times New Roman" pitchFamily="65" charset="-122"/>
                <a:ea typeface="宋体" pitchFamily="65" charset="-122"/>
              </a:rPr>
              <a:t>当我们遭遇人生的困境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我们应该像鹰一样直冲云霄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当我们深陷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事业的低谷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我们应该鼓足勇气冲出去。勇气是挑战者擂台的鼓点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它击退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了人的胆小与怯懦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勇气如航船上的风帆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引领人们走向成功的彼岸。生命</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因勇气而精彩。国家危难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荆轲毅然不惜以生命的代价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前往刺秦。“风萧</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萧兮易水寒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壮士一去兮不复还”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这易水送寒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送的是希望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送的更是勇</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气。在秦王的大殿之上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当荆轲手持匕首刺向秦王的时候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我们看见昔日威</a:t>
            </a:r>
            <a:endParaRPr lang="zh-CN" altLang="en-US" dirty="0">
              <a:latin typeface="+mn-lt"/>
              <a:ea typeface="+mn-ea"/>
            </a:endParaRP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严无比的一国之君</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居然也失去了天子的仪态。所有的大臣更是惊慌失措</a:t>
            </a:r>
            <a:r>
              <a:rPr lang="en-US" altLang="zh-CN" sz="2012"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方寸大乱。荆轲一刺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刺穿了所谓天子的神话。秦王和大臣们的名字</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也许</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在历史的风尘中渐渐地被人们淡出记忆</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但荆轲一名</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永载史册</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万古流</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芳。荆轲的生命是短暂的</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但他的勇气却是熠熠生辉的。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    你的目光,在黑夜中仍闪耀着灵性,只有你才拥有这样的目光,目光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中似乎闪耀着晶莹的东西。荆轲,你流泪了吗?“风萧萧兮易水寒,壮士一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去兮不复还!”荆轲啊,悲歌已在易水旁响起,你提着樊将军的人头,拿着用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地图包裹好的匕首,义无反顾地踏上了刺秦之路。为什么你要选择刺秦?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难道你不知道这是死路一条?难道你不明白燕国必亡已成定局?难道你不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清楚有人在深爱着你?不,我想这些你应该都知道,而且比别人更清楚。然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而你放弃了可以带着你心爱的人远走高飞的选择,毅然地踏进了虎狼之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地。你洒在秦国宫殿里的热血,渲染了你那光耀尘埃的英雄豪气。你使我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明白:要选择诚信,遵守诺言。</a:t>
            </a:r>
            <a:endParaRPr lang="zh-CN" altLang="en-US" dirty="0">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(1)认真审题,你能根据材料确定哪些立意?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(1)①如果以小陈举报父亲的行为不是不孝而是大孝为中心行文,可以剖析</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小陈举报父亲的出发点是对父亲生命安全的担忧,对父亲不良行为的劝诫</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等;如果以小陈举报父亲的行为坚守了正义和责任为中心行文,可以重点剖</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析小陈这一行为既让父亲避开了因车祸失去生命的危险,也挽救了其他无</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辜者的生命,她举报父亲可能有悖于传统的家庭伦理,却坚守了公民的责</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任,也坚守了自己心中的正义。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②如果以指责老陈漠视生命、忽视家庭责任和社会责任,以及劝慰老陈,小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陈是出于对他的爱和关心才举报他为立意角度,可以借鉴上面的思路行文;</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如果立足于规则行文,则可以对比小陈和老陈的行为,剖析小陈遵守规则的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意义和老陈破坏规则的危害,或者借材料引出规则这一话题后,围绕规则举</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例论证遵守规则和破坏规则的可怕后果,最后再结合材料作结。</a:t>
            </a:r>
            <a:endParaRPr lang="zh-CN" altLang="en-US" dirty="0">
              <a:latin typeface="+mn-lt"/>
              <a:ea typeface="+mn-ea"/>
            </a:endParaRPr>
          </a:p>
        </p:txBody>
      </p:sp>
      <p:pic>
        <p:nvPicPr>
          <p:cNvPr id="12290" name="图片 3" descr="textimage108.jpeg"/>
          <p:cNvPicPr>
            <a:picLocks noChangeAspect="1"/>
          </p:cNvPicPr>
          <p:nvPr/>
        </p:nvPicPr>
        <p:blipFill>
          <a:blip r:embed="rId3"/>
          <a:srcRect/>
          <a:stretch>
            <a:fillRect/>
          </a:stretch>
        </p:blipFill>
        <p:spPr bwMode="auto">
          <a:xfrm>
            <a:off x="619125" y="633413"/>
            <a:ext cx="2524125" cy="552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放弃溺爱喂养,利于成长发展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好一个“给野生动物喂食,易使它们丧失觅食能力”,自然保护区的警示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语,不仅揭示了动物生存、发展的规律,同时还给我们以社会人生的启迪: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人的培育成长,不能一味地“溺爱”,家庭教育只有坚决地放弃“喂养”,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有意地让孩子接触社会生活,孩子才能在经风雨、见世面中得到锻炼,学习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本领,培养能力,立足于社会。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美国石油大亨洛克菲勒,虽家财万贯,但对自己的子女却非常严厉。从孩子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七岁时起,他就不再给孩子零用钱,让7岁的孩子载着一车沉甸甸的报纸,冒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着严寒、酷暑送报纸——自己打工挣钱。是这位父亲吝啬钱财、冷酷无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情吗?不是,这样做只是因为他懂得:成长规律是相同的,一味让孩子享受喂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养,孩子将无法获得生存能力;不仅永远长不大,还因得不到生活磨炼,而丧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失生存的能力。</a:t>
            </a:r>
            <a:endParaRPr lang="zh-CN" altLang="en-US" dirty="0">
              <a:latin typeface="+mn-lt"/>
              <a:ea typeface="+mn-ea"/>
            </a:endParaRPr>
          </a:p>
        </p:txBody>
      </p:sp>
      <p:pic>
        <p:nvPicPr>
          <p:cNvPr id="67586" name="图片 3" descr="textimage121.jpeg"/>
          <p:cNvPicPr>
            <a:picLocks noChangeAspect="1"/>
          </p:cNvPicPr>
          <p:nvPr/>
        </p:nvPicPr>
        <p:blipFill>
          <a:blip r:embed="rId3"/>
          <a:srcRect/>
          <a:stretch>
            <a:fillRect/>
          </a:stretch>
        </p:blipFill>
        <p:spPr bwMode="auto">
          <a:xfrm>
            <a:off x="428625" y="561975"/>
            <a:ext cx="5057775" cy="619125"/>
          </a:xfrm>
          <a:prstGeom prst="rect">
            <a:avLst/>
          </a:prstGeom>
          <a:noFill/>
          <a:ln w="9525">
            <a:noFill/>
            <a:miter lim="800000"/>
            <a:headEnd/>
            <a:tailEnd/>
          </a:ln>
        </p:spPr>
      </p:pic>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3.《老人与海》</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桑地亚哥是海明威中篇小说《老人与海》的主人公。桑地亚哥连续八十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四天没有捕到鱼,第八十五天好不容易捕到了一条很大的马林鱼,可是大鱼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拖着小船向北游去,老人费了很大周折,结束了它的性命。返航途中引来了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凶恶的鲨鱼,经过和鲨鱼三天三夜的搏斗,结果这条大鱼还是被鲨鱼吃掉,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只剩下一副鱼骨架。他失败了,但他的力量从肉体到精神都完美地体现了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“你尽可把他消灭掉,可就是打不败他”这样一种崇高与伟大。肉体虽然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失败了,然而精神和意志却获得了胜利。老渔夫在同鲨鱼搏斗中表现了非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凡的毅力,他的劳动人民“硬汉”性格经过这次搏斗,就像琢磨过的钻石一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样,更加光芒四射。作品用象征的手法说明现实世界的残酷无情,但人应该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勇敢地面对现实。</a:t>
            </a:r>
            <a:endParaRPr lang="zh-CN" altLang="en-US" dirty="0">
              <a:latin typeface="+mn-lt"/>
              <a:ea typeface="+mn-ea"/>
            </a:endParaRPr>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161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拥有顽强意志。人活着,都会遇到这样或那样的艰难险阻,在困境面前是坚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守还是退却,这需要人的精神与意志来回答,正如桑地亚哥那句响当当的名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言:“一个人并不是生来要给打败的,你尽可把他消灭掉,可就是打不败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他。”桑地亚哥老人的故事,之所以得到全世界读者的肯定,就在于他那永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远不放弃的意志和品质。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战胜困难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点亮人生。曾记否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海明威的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老人与海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的主人公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桑地亚哥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面对着凶猛的鲨鱼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他拖着疲惫的身体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与鲨鱼进行不懈的抗争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战胜了种种困难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取得了最后的胜利。他像一面旌旗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立在海岸上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面对着浩瀚的大海和汹涌的波涛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挺着胸脯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以撼人的气魄迎着猎猎作响的海风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一个人并不是生来要给打败的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你尽可把他消灭掉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可就是打不败他。”强而有力的音符从桑地亚哥的嘴里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是从心里涌出。桑地亚哥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一位沧桑的老人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战胜了种种困难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以他的实际行动演绎了他的誓言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一个人可以被消灭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却不可以被打败</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4.《劝学》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荀子的《劝学》中有这样一句话:“蚓无爪牙之利,筋骨之强,上食埃土,下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饮黄泉,用心一也。蟹六跪而二螯,非蛇鳝之穴无可寄托者,用心躁也。”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荀子的劝学篇历来为人传诵,影响颇广,于是在很多人看来蟹子就是一种非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常懒惰、浮躁的动物。而实际情形是不是这样呢?自然界的实际是这样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的:蟹子不是“六跪”,而是“八跪而二螯”;蟹子不但不寄居蛇或鳝鱼的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洞穴,而且极其善于挖洞,且洞中必有水,因为蟹子喜欢其洞底的水最好是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活水泉眼所在。相反,蛇和鳝根本不会挖洞,鳝鱼经常用蟹子废弃的洞穴,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蛇则几乎不喜欢蟹子的洞穴,而是经常杀光老鼠全家住老鼠的窝。这一观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点,可以从经验丰富的渔夫那里得到证实。由此看来,学识渊博、勤奋好学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如荀子者也有知识欠缺之处,也有喜欢主观臆断的一面。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dirty="0">
              <a:latin typeface="+mn-lt"/>
              <a:ea typeface="+mn-ea"/>
            </a:endParaRP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能够对名家之作提出疑问,并证实了自己观点的人,一定是一个自信的人,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体现的是一种不迷信、不盲从、敢于质疑的精神。材料具有可读性,读后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让人印象深刻,容易概括运用。适用主题,如“怀疑”“自信”“没有调查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就没有发言权”等。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没有调查就没有发言权。无论做什么事都要谦虚谨慎,细致认真,不可主观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臆断,甚至凭空捏造。荀子主观臆断,没做调查研究,就把蟹子当成反面教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材,坏了蟹子名誉不算,还让文章的说服力大打折扣,更有损自己的名声,实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在有失大家风度。圣人尚且有其欠缺之处,更何况我们常人呢?我们当引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以为戒,谨记:没有调查就没有发言权。</a:t>
            </a:r>
            <a:endParaRPr lang="zh-CN" altLang="en-US" dirty="0">
              <a:latin typeface="+mn-lt"/>
              <a:ea typeface="+mn-ea"/>
            </a:endParaRP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5.《窦娥冤》</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《窦娥冤》全剧共四折一楔子。“楔子”像是一个序幕,它交代了人物和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剧情的前因,引出正戏。女主角窦端云自小因为父亲窦天章无钱还债,被送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到蔡家当儿媳妇(即童养媳),改名窦娥。第一折:婚后不到两年,窦娥丈夫去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世;窦娥与蔡婆相依为命。蔡婆向赛卢医讨债,不成功之余反而差点被勒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死,恰好被张驴儿父子俩所救。不料张驴儿是个流氓,趁机搬进蔡家后,威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迫婆媳与他们父子成亲,窦娥严词拒绝。第二折:蔡婆想吃羊肚汤,张驴儿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想毒死窦娥婆婆而霸占窦娥(张驴儿以告发企图勒死蔡婆之事威胁,向赛卢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医讨来毒药),不料反而被父亲误吃,毒死了父亲。张驴儿于是诬告窦娥杀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人之罪。太守桃杌严刑逼供,窦娥不忍心婆婆连同受罪,便含冤招认药死公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公,被判斩刑。第三折:窦娥被押赴刑场。</a:t>
            </a:r>
            <a:endParaRPr lang="zh-CN" altLang="en-US" dirty="0">
              <a:latin typeface="+mn-lt"/>
              <a:ea typeface="+mn-ea"/>
            </a:endParaRPr>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435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临刑前,窦娥为表明自己冤屈,指天立誓,死后将血溅白练而血不沾地、六月飞霜(降雪)三尺掩其尸、楚州大旱三年,结果全部应验。第四折:三年后,窦娥的冤魂向已经担任廉访使的父亲控诉;案情重审,将赛卢医发配充军、昏官桃杌革职永不叙用、张驴儿斩首,窦娥冤情得以昭彰。最后窦娥的冤魂希望父亲窦天章能够将亲家蔡婆婆接到住所,代替窦娥尽孝道,窦父应允,全剧结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(1)昂起坚强的头。坚强,是一种发自内心的品质,一种超越了平凡的勇气。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具备坚强品质的人,会在一切困难面前昂起自己的头,向世人证明自己存在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的价值。</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孝顺。“百顺孝当头”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孝是阳光下最美好的一种情感。或许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们并没有在意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我们并不知道珍惜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那一份世间最纯净的情感一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直会荡漾在我们的周围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让我们真切体会到人生的真谛。窦娥临刑时对婆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婆的关心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充分表现出她内心高尚的品质。</a:t>
            </a:r>
            <a:endParaRPr lang="zh-CN" altLang="en-US" dirty="0">
              <a:latin typeface="+mn-lt"/>
              <a:ea typeface="+mn-ea"/>
            </a:endParaRP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示例1    坚强是一种品质,正是这种品质,让一个又一个高大的形象在我们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的脑海里留下深深的印迹。窦娥,这个饱受封建压迫与摧残的充满反抗精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神的劳动妇女的形象,她是那么善良勤劳、孝顺贤惠,她又那么刚毅顽强、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英勇无畏。虽然生于严酷的腐败的封建统治之下,虽然明知道注定要走向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悲剧的结局,但面对不公的命运,一个柔弱的女子竟然挺直了身躯,勇敢地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与恶势力拼斗到底,并用自己的生命向我们展示了坚强的魅力。鲁迅说过: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悲剧将人生的有价值的东西毁灭给人看。关汉卿带着一份同情深入剖析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了窦娥心灵深处,将她最美好最闪光的东西展示给我们,然后又让我们在看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着它毁灭的过程中体会到了生命的坚强。</a:t>
            </a:r>
            <a:endParaRPr lang="zh-CN" altLang="en-US" dirty="0">
              <a:latin typeface="+mn-lt"/>
              <a:ea typeface="+mn-ea"/>
            </a:endParaRPr>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    百善孝为先。窦娥不忍心见婆婆受拷打而屈招,免使婆婆受罪,这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是作为儿媳向婆婆尽孝。窦娥处处替婆婆着想,关怀婆婆,在临刑时仍劝婆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婆不要悲痛,更加体现了窦娥的孝。小辈向长辈尽孝道,历来是我们中华民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族的优良传统。“子欲养而亲不待”是人生的一种大悲。能够孝敬老人,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有机会孝敬老人,是人生极大的满足和幸福。无论你穷也罢,富也罢,只要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用心就能做到孝敬老人。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6.《苏武传》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公元前</a:t>
            </a:r>
            <a:r>
              <a:rPr lang="en-US" altLang="zh-CN" kern="0" dirty="0">
                <a:solidFill>
                  <a:srgbClr val="000000"/>
                </a:solidFill>
                <a:latin typeface="Times New Roman" pitchFamily="65" charset="-122"/>
                <a:ea typeface="宋体" pitchFamily="65" charset="-122"/>
              </a:rPr>
              <a:t>100</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汉武帝派苏武出使匈奴。由于“虞常事件”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苏武受牵连被</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扣押。匈奴首领单于采用各种手段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软硬兼施威逼苏武投降。然而苏武在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刀剑下昂首不动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在甜言蜜语中侧耳不应。他对前来劝降的匈奴官吏说</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“以死报国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是我早就下定了的决心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只要能对国家有所贡献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即使是受刀</a:t>
            </a:r>
            <a:endParaRPr lang="zh-CN" altLang="en-US" dirty="0">
              <a:latin typeface="+mn-lt"/>
              <a:ea typeface="+mn-ea"/>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剑</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下油锅</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肝脑涂地</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我也心甘情愿。”不管匈奴人如何折磨他</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他都没有</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低下那颗高贵的头。匈奴首领单于最后无计可施</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只好把他赶到荒无人烟</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的“北海”</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与羊群为伴。</a:t>
            </a:r>
            <a:r>
              <a:rPr lang="en-US" altLang="zh-CN" sz="2012" kern="0" dirty="0">
                <a:solidFill>
                  <a:srgbClr val="000000"/>
                </a:solidFill>
                <a:latin typeface="Times New Roman" pitchFamily="65" charset="-122"/>
                <a:ea typeface="宋体" pitchFamily="65" charset="-122"/>
              </a:rPr>
              <a:t>19</a:t>
            </a:r>
            <a:r>
              <a:rPr lang="zh-CN" altLang="en-US" sz="2012" kern="0" dirty="0">
                <a:solidFill>
                  <a:srgbClr val="000000"/>
                </a:solidFill>
                <a:latin typeface="Times New Roman" pitchFamily="65" charset="-122"/>
                <a:ea typeface="宋体" pitchFamily="65" charset="-122"/>
              </a:rPr>
              <a:t>年后苏武归国时已是须发皆白了。</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素材点评</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(1)爱国。苏武牧羊的故事,在中国大地广为流传。一生饱受苦难的苏武,忠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于国家,不畏权贵,在极端恶劣的环境中依然选择忠君爱国。凛凛的民族气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节,赫赫的民族英雄。两千年过去了,苏武崇高的气节已成为中国人伦理人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格的榜样,他将永远成为我们中华民族不朽的丰碑。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(2)坚守自己的信念。苏武面对举剑欲杀,稳如泰山;面对赐号称王,毫不动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摇;面对荣华富贵,不为利益诱惑,而在北海牧羊十九载:这些都是因为苏武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有坚强的信念。</a:t>
            </a:r>
            <a:endParaRPr lang="zh-CN" altLang="en-US" dirty="0">
              <a:latin typeface="+mn-lt"/>
              <a:ea typeface="+mn-ea"/>
            </a:endParaRPr>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示例1    天汉元年,你出使匈奴,一去便是十九年。许多人背叛朝廷,投降于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匈奴,然而你不。单于敬重你的正直与忠心,真心想留下你,许诺你升官发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财,可是你拒绝了,你心系国家与朝廷。单于便派李陵去说服你,李陵投奔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匈奴,荣华富贵,应有尽有,他备办酒宴,安排歌舞,只为趁机说服,让你归顺匈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奴。可你用以死谢绝的坚决使得李陵无脸对你。忠诚如你,你心中只有国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家,你不屑任何财富与功名,十九年后,你终于回归中原。百姓看到你满头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白发,无一不为之动容落泪。你的忠诚使你为世人所称赞。你的心在国家,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于是最美的风景在你眼中,不是其他,而是国家。</a:t>
            </a:r>
            <a:endParaRPr lang="zh-CN" altLang="en-US" dirty="0">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然而,我国现在的多数家长却不是这样。实施“计划生育”政策后,独生子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女越来越多,他们成为家里的独苗。父母对他们是含在嘴里怕化了,拿在手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里怕掉了,事事围着他们转,对他们是百依百顺,以致这些“小皇帝”“小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公主”,过着饭来张口、衣来伸手的生活,甚至连生活自理都很困难。不是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么?有的上了中学,仍然不会叠被子,到了大学里,还要把脏衣服带回家让父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母洗。如此生活能力低下的畸形儿,实在可悲啊!</a:t>
            </a:r>
            <a:endParaRPr lang="zh-CN" altLang="en-US" dirty="0">
              <a:latin typeface="+mn-lt"/>
              <a:ea typeface="+mn-ea"/>
            </a:endParaRPr>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    坚守到底,气节之系。在一望无涯的茫茫孤漠上,一位白发人手持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汉节,头戴毡帽,背后跟着他的羊群。他佝偻着身体始终朝着中原的方向遥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望,十几年如一日,风雨无阻,他把自己站成一具雕像。那个遥远的地方是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大汉朝,他的家园故国所在,他就是苏武,大汉使臣。他被困匈奴十多载,身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处苦寒之地,渴饮雪,饥吞毡,匈奴威逼利诱,他不为所动,始终坚守自己的节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操。他朝朝暮暮充满的是对大汉朝的思念,就是这份对故国的眷念之情,让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他熬过苦难岁月,走过腥风血雨,最终等来了归汉的那一天。是对气节宁死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不屈的坚守,成就了历史上的这段佳话,也成就了他的万世英名,为我们后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来人树立了忠贞爱国的光辉典范。假如没有这份坚守,苏武还会被后世铭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记、尊崇吗?不会,历史和人民只会牢记那些坚守气节的高尚之人。</a:t>
            </a:r>
            <a:endParaRPr lang="zh-CN" altLang="en-US" dirty="0">
              <a:latin typeface="+mn-lt"/>
              <a:ea typeface="+mn-ea"/>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7.《归去来兮辞》</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陶渊明“厌恶官场,鄙弃功名”的价值取向有一个形成过程。他在年轻的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时候有过“大济苍生”之志,决意不肯老死穷庐,曾多方谋求一种实现“猛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志”的途径,也就是出仕。但当时等级森严的门阀制度和其“不为五斗米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折腰”的傲骨严重地阻碍了陶渊明的仕途发展。所以,他五次出仕,也只任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过祭酒、参军、县令等一些小职,前后13年时间大部分在家赋闲。这样的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勉强出仕不仅对他的大志无济于事,而且使他见识了官场的龌龊和阴暗,充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分地加强了他“深愧平生之志”的生命悲剧意识。于是,爱慕自然、企羡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隐逸的天性点燃了他归隐山林的决心。在辞去彭泽县令后,他就断然走上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与仕途生活决裂的道路,真正解甲归田了。饮酒赋诗是隐士生活的主要内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容之一,他归隐后的第一件乐事应该也是“携幼入室,有酒盈樽。</a:t>
            </a:r>
            <a:endParaRPr lang="zh-CN" altLang="en-US" dirty="0">
              <a:latin typeface="+mn-lt"/>
              <a:ea typeface="+mn-ea"/>
            </a:endParaRPr>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引壶觞以自酌”,斟满一杯酒,自饮自酌,那份悠然,那份沉醉,都是陶渊明追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慕已久的个性释放。历史上的隐士大多隐居山林,朝夕以山水为伴,游乐于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山水之间。这种寻求山林的野趣和娱情诗酒的雅趣一样,共同点缀了隐逸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之士心灵清纯的晴空。作为田园诗派代表人物的陶渊明当然不例外,他皈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依自然是天性的膨胀,故而回家心情急切而舒畅。诗中提到的秋菊、白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云、归鸟、孤松,无不带有某种象征意义。显然,陶渊明是借这些物象修身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养性以澄清性情,抒发高洁雅致而独傲江湖的情志。这种物我为一、宠辱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相忘的生活境界何尝不是陶渊明崇尚自然的真实写照呢?中国人自古崇尚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儿女绕膝的天伦之乐,这种追求血脉相连的亲情文化,是许多无为甚至有为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人士的理想园地。陶渊明隐居在家,天伦之乐也随之成为他清淡人生的寄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托。他曾在许多诗篇中写到小孩在他身边嬉戏,牙牙学语。</a:t>
            </a:r>
            <a:endParaRPr lang="zh-CN" altLang="en-US">
              <a:latin typeface="+mn-lt"/>
              <a:ea typeface="+mn-ea"/>
            </a:endParaRPr>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此外,亲自参加劳动,尽情地讴歌劳动,这就当时文人来说是一件了不起的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大事。春天到了,和“农人”一起去从事劳作,从中体验到劳动的乐趣,甚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至是一种别样的浪漫情调,这也是诗人自然、洒脱的人生追求。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陶渊明能在仕途的坎坷中毅然放弃,在田园之中放浪形骸,悠然采菊,养成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“性本爱丘山”的淡然气质,是因为他拥有淡然的心态,拥有一颗勇于放弃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示例</a:t>
            </a:r>
            <a:r>
              <a:rPr lang="en-US" altLang="zh-CN" kern="0" dirty="0">
                <a:solidFill>
                  <a:srgbClr val="000000"/>
                </a:solidFill>
                <a:latin typeface="Times New Roman" pitchFamily="65" charset="-122"/>
                <a:ea typeface="宋体" pitchFamily="65" charset="-122"/>
              </a:rPr>
              <a:t>1    </a:t>
            </a:r>
            <a:r>
              <a:rPr lang="zh-CN" altLang="en-US" kern="0" dirty="0">
                <a:solidFill>
                  <a:srgbClr val="000000"/>
                </a:solidFill>
                <a:latin typeface="Times New Roman" pitchFamily="65" charset="-122"/>
                <a:ea typeface="宋体" pitchFamily="65" charset="-122"/>
              </a:rPr>
              <a:t>苏轼评陶潜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欲仕则仕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不以求之为嫌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欲隐则隐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不以去之为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高。”而陶潜弃官场而去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心中挂念的又岂是日暮归家时分那一缕炊烟</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他于纷繁官场中并未深陷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也未曾片刻迷失自己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因为他知道有一颗超脱淡</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然之心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处处皆是风景。正因为风景是人心的栖居之所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所以纯净的心灵需</a:t>
            </a:r>
            <a:endParaRPr lang="zh-CN" altLang="en-US" dirty="0">
              <a:latin typeface="+mn-lt"/>
              <a:ea typeface="+mn-ea"/>
            </a:endParaRPr>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255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要安放在纯净的环境中涵养。陶潜不愿心被混浊的官场束缚</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不愿被阿谀</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奉承蒙蔽视听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从而丧失了那一片绝美的风景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才毅然离去。他挂念的不仅</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是家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更因心底那一片净土渴望回归。最终</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他的心居于田园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给世人一幅</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采菊东篱、把酒高歌的隐士图。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    最懂得改变、懂得放弃的是勇者!浸在污浊晦暗的官场,陶潜已失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去了呼吸的能力,摆在他面前的是两条不同的道路:是继续沉浮于官场,为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逐功追利而尽失本心,还是毅然离去,为宁静的心去觅一块同样淡泊的居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所?陶潜看到:无数人也曾挣扎于这两条道路之间,选择后者的人微乎其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微。陶潜深思,终于他勇敢地迈步,毅然悬起五斗之印,勇敢地丢掉了那压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在身上、沉在心间的重负,勇敢地去做真正的陶潜。陶潜没有被功名牵挂,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而是迈向了心中的田园,这一切,都来自那晚他做出决定的勇气与决绝。</a:t>
            </a:r>
            <a:endParaRPr lang="zh-CN" altLang="en-US" dirty="0">
              <a:latin typeface="+mn-lt"/>
              <a:ea typeface="+mn-ea"/>
            </a:endParaRPr>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8.《陈情表》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[素材展台]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“臣无祖母,无以至今日;祖母无臣,无以终余年。母、孙二人,更相为命,是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以区区不能废远”,人性至孝,其情可悯;“尽节于陛下之日长,报养刘之日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短”,乌鸟私情,其理可恕。李密从小父丧母弃,伶仃孤苦,祖母含辛茹苦,促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其成才。后来他因孝举荐,屡被征召。祖母却日薄西山,朝不虑夕。尽忠还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是尽孝,李密进退两难。侍奉新君,焉知福祸?且远离祖母,情何以堪?辞命尽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孝,报养祖母,却逆君美意,横祸将至。李密思量再三,婉转陈词,恳请皇帝准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许他先尽孝后尽忠。李密睿智,避而不谈转事新君的忧惧及不满,却大肆渲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染自己对祖母的感情与孝情。李密用婉转恳切之词感动了皇帝,得以报答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祖母养育之恩,且避免了拒任新朝的罪过。李密机警善辩,以退为进,既赡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养了祖母,又保全了自己。</a:t>
            </a:r>
            <a:endParaRPr lang="zh-CN" altLang="en-US" dirty="0">
              <a:latin typeface="+mn-lt"/>
              <a:ea typeface="+mn-ea"/>
            </a:endParaRPr>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[素材点评]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(1)百善孝为先。寸草之心,难报三春之晖。在父母垂暮之年,倘能尽力关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照,让他们少受一些痛苦,虽不足以报答养育之恩,但至少问心无愧。李密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竭尽孝道,既表达了对皇帝的感激之情,也让我们从中汲取到生命营养,传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承了“孝”之传统美德。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(2)感恩。李密在为官则飞黄腾达和报恩则平淡一生之间选择了后者。因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为他不忘自己自幼失去父母,是祖母的温暖让自己从一个可怜的孩子长大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成人,名扬四海。虽然十年寒窗苦读,就是梦想有朝一日为官,而当机会降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临了,李密却毅然放弃,向世人展示了可贵的品质——感恩亲情。感恩将李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密树为一面旗帜,流芳百世!</a:t>
            </a:r>
            <a:endParaRPr lang="zh-CN" altLang="en-US" dirty="0">
              <a:latin typeface="+mn-lt"/>
              <a:ea typeface="+mn-ea"/>
            </a:endParaRPr>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[运用示例]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示例1    自古以来,圣人就提出忠孝为一个人的做人准则,对待国家要忠心,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对待长辈要尽孝道。忠是对一个人的高标准要求,而孝则为做人的基本标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准。俗话说“自古忠孝不能两全”,可李密却让忠孝之花开在自己身上。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当祖母刘氏卧病在床时,他“侍汤药,未曾废离”。当李密不能马上出来做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官,而朝廷方面却催逼得很紧时,他很巧妙地解决了这个矛盾,即先尽孝,后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尽忠,“是臣尽节于陛下之日长,报养刘之日短也”。这样“忠孝之花”齐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放,仿佛盛开的并蒂莲!</a:t>
            </a:r>
            <a:endParaRPr lang="zh-CN" altLang="en-US" dirty="0">
              <a:latin typeface="+mn-lt"/>
              <a:ea typeface="+mn-ea"/>
            </a:endParaRPr>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    “忠则《出师表》,孝则《陈情表》”,这两表道尽了人间感恩的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真谛,演绎了人世间感恩的传奇。为报刘备三顾茅庐之恩,诸葛亮七出祁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山,巧计破敌军,为刘备打天下立下了汗马功劳。“出师未捷身先死,长使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英雄泪满襟”,是后人为他写下的诗篇。为报当年的知遇之恩,他用毕生的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精力向后人诠释了感恩的真谛。自幼失去父母是李密的不幸,但祖母却用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自己的温暖让这个可怜的孩子长大成人,且名扬四方。为官做宰是多少读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书人毕生的梦想,十年寒窗不正为一朝为官?然而当这个机会真正来临,李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密却不曾忘记自己的祖母,他放弃了为官的机会。因为他知道“祖母无臣,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无以终余年”。在为官和报恩之间他选择了后者,向世人彰显了一首伟大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的诗篇——感恩。他们的感恩温暖了自己,感动了后人。那一刻,感恩之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花,在他们生命的枝头灼灼其华。</a:t>
            </a:r>
            <a:endParaRPr lang="zh-CN" altLang="en-US">
              <a:latin typeface="+mn-lt"/>
              <a:ea typeface="+mn-ea"/>
            </a:endParaRPr>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45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四、课外素材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沈从文的两次“犯错”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张君燕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1969年底,沈从文下放到湖北咸宁的五七干校。这里下放的工作人员多属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文化部系统,大家不分上下,同吃、同住、同劳动。和沈从文住在一起的是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三个老工人,大家互相照顾,艰苦的日子倒也显得不那么难过。</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这天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本该轮到老王头到后山坡的菜园子看菜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可躺在床上的老王头却发出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阵阵呻吟声。他有气无力地说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我好像生病了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一点儿力气都没有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去看菜园的话恐怕前村的猪会来偷菜吃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这可怎么办呀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沈从文和其他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两个老工人面面相觑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一时不知该说什么。时值寒冬腊月、滴水成冰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外待一会儿就冻得难受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何况看菜园一看就是一整天。片刻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沈从文开了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你在屋里休息吧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我替你去看一天。”</a:t>
            </a:r>
            <a:endParaRPr lang="zh-CN" altLang="en-US" dirty="0">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父母对孩子长期实施喂养,孩子就会心安理得地接受这种喂养,久而久之,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就养成了他们的惰性,丧失独立思考和解决问题的能力,成为断翅的鸟儿,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只能在笼里扑腾,却不能翱翔于广阔的蓝天。不经历风雨,如何见到彩虹?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雄鹰只有在经历过生与死的拼搏后,才能飞得更高;珍珠贝只有在经历过苦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痛的折磨后,才能育出珍珠;钢铁只有在经历过烈火和急剧冷却后,才能更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加坚硬。同理,孩子只有在经历磨砺之后,才能在面对困难挫折时更加坚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强,直面生活而从容不迫,成为有用之才。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“父母之爱子,则为之计深远。”古人之言,堪为父母之于子女的至爱之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道。只有放弃喂养,远离溺爱,你的子女才能经风雨、见世面,在生活实践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中获得生存发展的本领。切记:庭院难练千里马,花盆不长万年松;海阔才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能凭鱼跃,天高更适鸟飞翔。</a:t>
            </a:r>
            <a:endParaRPr lang="zh-CN" altLang="en-US">
              <a:latin typeface="+mn-lt"/>
              <a:ea typeface="+mn-ea"/>
            </a:endParaRPr>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276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在后山坡上,沈从文手脚冻得发木时,就到附近工具棚的干草堆上躺一会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儿,活活血脉,避避风寒,总算熬过了难熬的一天。晚上回到住所,工人老李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悄悄告诉沈从文:“老王头一整天都很有精神,一点儿都不像生病的样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子。”沈从文看了看和平常无异的老王头,笑了笑没说话。没想到,半个月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后,轮到老王头看菜园时,他竟然又一次故伎重演,而让人吃惊的是,沈从文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又表示要替老王头去看菜园!“太傻了,同样的错竟然犯两次!”老李摇着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头说。“没人会犯同样的错。”沈从文淡淡地说,“老王头年纪比我大,他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肯定是受不了寒风的折磨才会装病的,我受一点儿冻换来他的健康,挺值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的。”老李听完,佩服地伸出了大拇指。</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微思考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正如沈从文所说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没有人会两次犯同样的错误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第二次再犯就是一种心甘情愿的选择了。而这种选择背后彰显出的善良、宽容和大度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是值得我们每个人学习的高贵品格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更是人际交往中赢得他人敬重和喜爱的不二法宝。</a:t>
            </a:r>
            <a:endParaRPr lang="zh-CN" altLang="en-US" dirty="0">
              <a:latin typeface="+mn-lt"/>
              <a:ea typeface="+mn-ea"/>
            </a:endParaRPr>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45926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[课外素材2]</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弃医从文的毕淑敏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毕淑敏的父亲是一位军人,官至师级,在文学艺术方面有很好的天赋,只是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由于那一代人所处的环境,老人家一生戎马,始终未能从事文学。一天,父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亲突然对她说:我看你是可以写一点儿东西的。她也确实想把藏北的军旅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生活表现出来,在父亲的鼓励下,悄然动笔了,一周内就完成了处女作《昆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仑殇》。这是1986年,她34岁时。对于一个从未写过东西的人来说,起手就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是中篇,难免没有底气与把握。可往往也有例外,这部中篇第二年在《昆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仑》杂志发表,引起轰动,并获第四届“昆仑文学奖”,她从此步入中国文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坛。这期间,她边做医生边写作,后来,发觉写作与医生是不可以同时做的。</a:t>
            </a:r>
            <a:endParaRPr lang="zh-CN" altLang="en-US" dirty="0">
              <a:latin typeface="+mn-lt"/>
              <a:ea typeface="+mn-ea"/>
            </a:endParaRPr>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她十分敬重医生的职业,尽管她做基层医生,危在旦夕的病不多,但也要全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心全意地做好,不能分心,这是一个务实的世界,不能随意夸张修改延误,更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不能有丝毫失误,毕竟人命关天,责任感事业心要她必须这样想这样做。所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以,她所在厂的一名下岗职工,恰到她朋友家做保姆,谈起她来,连连称赞她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是好大夫,眉飞色舞地谈了半天,结果连该干的活都没干。她深知写作是一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个想象的世界,虚拟的世界,可以夸张,不满意还可以修改,甚至推倒重来,即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使写完了,发表了当然好,不发表也无所谓,毕竟是自己的事,与人无碍。她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成天在这两个世界跳来跳去,总觉处在一种两难境地。这时,中国有色金属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总公司慧眼识才,调她去做专业作家,悬壶济世22年,要她从此脱下白大褂,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离开医生岗位,内心很痛苦,实在难下决心,况且她已近不惑之年,对以后的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创作没有把握。</a:t>
            </a:r>
            <a:endParaRPr lang="zh-CN" altLang="en-US">
              <a:latin typeface="+mn-lt"/>
              <a:ea typeface="+mn-ea"/>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她手里足足攥了两个月的调令,一番痛苦的徘徊思考,最后还是脱下白大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褂,放下手术刀,有所取有所舍,有所为有所不为,人生很难样样兼顾,鱼与熊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掌全得。她自此一心一意写作了,写作,又深感底气不足,便想方设法弥补,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先是自学广播电大中文系课程,而后又拿下文学硕士,现在正攻读心理学博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士。王蒙说她:“我真的不知道世界上还有这样规规矩矩的作家与文学之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路。”她就是以这样坚实的脚步,一步一步走到文坛的今天。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微思考:古今中外凡有成就者,无一不是永不满足者,能弃医从文的关键就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是她那颗上进心。正因为如此,她在写作上勤奋钻研、努力耕耘,于是收获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了成功,使她的人生获得了新生。也正是毕淑敏对患者的负责,深知医者不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可三心二意,才弃医从文。作为素材,可以适用的主题有改变、专注、梦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想、心灵的选择等。</a:t>
            </a:r>
            <a:endParaRPr lang="zh-CN" altLang="en-US">
              <a:latin typeface="+mn-lt"/>
              <a:ea typeface="+mn-ea"/>
            </a:endParaRP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4989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[课外素材3]</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谦和的大师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 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启功的书法是难得的墨宝,所以假冒之作颇多,有几家书画店还专卖这种作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品。有一次,启功路经一家书画店,便进去一件一件地看。有人认识他,特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地走近问道:“启老,这字是您写的吗?”启功答道:“比我写得好!”一句话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惹得在场的人哈哈大笑。</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一个叫吴庚舜的青年写了一篇关于白居易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长恨歌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的论文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登门求教于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钱钟书先生。钱先生给予了热心帮助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一字一句地斟酌修改。文章发表后</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这位青年过意不去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非要钱先生一同署名。钱先生当然不肯答应。在青年</a:t>
            </a:r>
            <a:endParaRPr lang="zh-CN" altLang="en-US" dirty="0">
              <a:latin typeface="+mn-lt"/>
              <a:ea typeface="+mn-ea"/>
            </a:endParaRP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的一再央求下,钱先生勉强同意署上一个“郑辛禹”的笔名。为什么要署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上这样一个名字?原来,《百家姓》里的“郑”在“吴”之后,天干中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“辛”在“庚”之后,古代圣贤“尧舜禹”三人“禹”在“舜”之后。如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此三个“之后”,尽显大学者谦逊之精神与待人诚恳之品格。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微思考:高山令人仰视并不是因为它的高,而是因为它的境界;大海让人敬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仰并不是因为它的大,而是因为它的胸怀。所以,越是伟大超凡的人越是平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淡谦和。</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[课外素材4]</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为人低调的杨绛</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杨绛是著名文学研究家和作家钱钟书的夫人。在许多朋友眼里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杨绛生活</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异常俭朴、为人低调。她的寓所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没有进行过任何装修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水泥地面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非常过</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时的柜子、桌子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没有昂贵的摆设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只有浓浓的书卷气。杨绛说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我家没</a:t>
            </a:r>
            <a:endParaRPr lang="zh-CN" altLang="en-US" dirty="0">
              <a:latin typeface="+mn-lt"/>
              <a:ea typeface="+mn-ea"/>
            </a:endParaRP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975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有书房,只有一间起居室兼工作室,也充客厅,但每间屋子里都有书柜,都有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书桌,所以随处都是书房。”杨绛一直非常低调,有一年新著出版,出版社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有意请她“出山”,召开作品研讨会。对此,杨绛坦陈:“我把稿子交出去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了,剩下怎么卖书的事情,就不是我该管的了。而且我只是一滴清水,不是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肥皂水,不能吹泡泡,所以开不开研讨会——其实应该叫作检讨会,也不是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我的事情。读过我书的人都可以提意见的。”她谢绝出席。闭门谢客的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杨绛过着一个普通老人的生活,耳朵有些背,视力也下降了。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她曾对记者说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最大的问题就是打扰特别多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尤其是电话太多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我真担心</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自己的时间是不是就这样被消耗掉。你能不能代我转达给那些想来采访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或看望我的朋友们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杨绛谢谢他们的关心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但千万不要过来看我。你想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使大家来了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就算同我聊了一天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又能怎么样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我们也不可能只凭这一天交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谈就成了朋友吧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还是请大家给我留些时间吧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那样我写些文章出来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大家</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看到后就权当写给大家的一封信吧。”</a:t>
            </a:r>
            <a:endParaRPr lang="zh-CN" altLang="en-US" dirty="0">
              <a:latin typeface="+mn-lt"/>
              <a:ea typeface="+mn-ea"/>
            </a:endParaRPr>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没有华丽的住所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没有高档的摆设</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没有高调的张扬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没有倚老卖老</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的霸道。低调的人生准则让她的晚年更为纯洁朴素</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朴素到只有她的文学</a:t>
            </a:r>
            <a:r>
              <a:rPr lang="en-US" altLang="zh-CN" sz="2012"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只有她执着的恪守。这种精神、这种境界怎么不会让人钦佩感动呢</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作为</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素材</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适用于低调为人、淡泊人生、拒绝的理由等主题。</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课外素材</a:t>
            </a:r>
            <a:r>
              <a:rPr lang="en-US" altLang="zh-CN" sz="2012" kern="0" dirty="0">
                <a:solidFill>
                  <a:srgbClr val="000000"/>
                </a:solidFill>
                <a:latin typeface="Times New Roman" pitchFamily="65" charset="-122"/>
                <a:ea typeface="宋体" pitchFamily="65" charset="-122"/>
              </a:rPr>
              <a:t>5]</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梅兰芳的“仙气儿”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张军霞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偶然看到一份资料,是梅兰芳的外孙讲述外公的故事,其中提到一件事。有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一段时间,梅兰芳非常迷恋画画,并为此投入了大量的时间和精力,就连虞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姬戏服上面的兰花、梅花都是由他自己亲手画出。有人发现梅兰芳对画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画如此痴迷,便劝他说:“你的事业是唱戏成就的,画画画不出梅兰芳,但是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画画可以成就张大千和齐白石。”梅兰芳听了,并没有多说什么,但有空闲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时,他还是喜欢画上几笔。</a:t>
            </a:r>
            <a:endParaRPr lang="zh-CN" altLang="en-US" dirty="0">
              <a:latin typeface="+mn-lt"/>
              <a:ea typeface="+mn-ea"/>
            </a:endParaRPr>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有个名字叫言慧珠的学生,是梅兰芳最喜爱的女弟子,学梅派学得最完美。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一次,言慧珠学了一出《洛神》,在公演之前进行了一次小彩排,请了好多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老先生去看,演完就请他们点评。其中一位老先生评价道:“扮相、身段哪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儿都好,就是没有你先生的那股仙气儿。”言慧珠很失望,她演的是洛神,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没有仙气儿,那就是最大的失败呀。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此后,言慧珠特意登门向这位老先生求教:“何谓仙气儿?它又是怎么来的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呢?”老先生笑笑,让她去问自己的老师。她果然跑回去问,梅兰芳却说: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“我也没什么特殊的,就是那样演的。”</a:t>
            </a:r>
            <a:endParaRPr lang="zh-CN" altLang="en-US">
              <a:latin typeface="+mn-lt"/>
              <a:ea typeface="+mn-ea"/>
            </a:endParaRPr>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最后,百思不得其解的言慧珠终于从老先生那里得到了答案:“你先生会画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画,会写字,会弹钢琴,这些你会吗?你有没有你先生的这些素养?”言慧珠恍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然大悟,终于明白了老师为什么在唱戏之外,还对画画之类的事情那么痴迷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微思考:素养的形成是一种水滴石穿的过程,不可能立竿见影。而艺术本身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是相通的,有时看起来风马牛不相及的事情,其实是相辅相成的。正因梅兰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芳深谙此理,才养成了独特的“仙气儿”,就算是其最得意的弟子也无法模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仿。</a:t>
            </a:r>
            <a:endParaRPr lang="zh-CN" altLang="en-US" dirty="0">
              <a:latin typeface="+mn-lt"/>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849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(1)本文的标题有何吸引人的地方?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(1)本文拟题精彩。考生善于从材料中掘金,通过抓关键词,拟就颇具文采的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对偶式标题。标题凝练醒目,隽永传神。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(2)本文中如有你不熟悉的素材,请把相关词、句写在下面。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(2)洛克菲勒苛待子女,中国父母溺爱子女,雄鹰,珍珠贝,钢铁。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(3)写出你认为的本文中的高分靓句。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(3)庭院难练千里马,花盆不长万年松;海阔才能凭鱼跃,天高更适鸟飞翔。</a:t>
            </a:r>
            <a:endParaRPr lang="zh-CN" altLang="en-US" dirty="0">
              <a:latin typeface="+mn-lt"/>
              <a:ea typeface="+mn-ea"/>
            </a:endParaRPr>
          </a:p>
        </p:txBody>
      </p:sp>
      <p:pic>
        <p:nvPicPr>
          <p:cNvPr id="73730" name="图片 3" descr="textimage122.jpeg"/>
          <p:cNvPicPr>
            <a:picLocks noChangeAspect="1"/>
          </p:cNvPicPr>
          <p:nvPr/>
        </p:nvPicPr>
        <p:blipFill>
          <a:blip r:embed="rId3"/>
          <a:srcRect/>
          <a:stretch>
            <a:fillRect/>
          </a:stretch>
        </p:blipFill>
        <p:spPr bwMode="auto">
          <a:xfrm>
            <a:off x="542925" y="1187450"/>
            <a:ext cx="2524125" cy="552450"/>
          </a:xfrm>
          <a:prstGeom prst="rect">
            <a:avLst/>
          </a:prstGeom>
          <a:noFill/>
          <a:ln w="9525">
            <a:noFill/>
            <a:miter lim="800000"/>
            <a:headEnd/>
            <a:tailEnd/>
          </a:ln>
        </p:spPr>
      </p:pic>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[课外素材6]</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用诚信守住契约的马云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1984年,马云考上了杭州师范学院英语系。4年后,他面临着毕业。因为表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现突出,他获得了去杭州电子工学院做教师的机会。在杭州师范学院的历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史上,之前还从未有学生能分配到大学任教。行将毕业的时候,院长和他谈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话,要求他至少在杭州电子工学院待够5年,否则,以后的师弟师妹们就再也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没有机会到大学去任教了。他毫不犹豫地答应了。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在杭州电子工学院的第一年,马云作为英文及国际贸易讲师,每月的工资只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有区区89元。那时,如果去广东做英语翻译,每月的工资可以达到1 000元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以上。但为了那个不待5年不离开的承诺,他选择了坚守。后来,他在杭州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翻译界声名鹊起,如果去做翻译,月薪是3 600元。但没到5年,他仍然没有离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a:t>
            </a:r>
            <a:endParaRPr lang="zh-CN" altLang="en-US" dirty="0">
              <a:latin typeface="+mn-lt"/>
              <a:ea typeface="+mn-ea"/>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5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就这样,马云在杭州电子工学院带出了一批批品学兼优的学生。在此期间,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他又多次面对诱人的跳槽机会,但都只是心动而没有行动。直到6年后,他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兑现了承诺,这才选择离开。后来,马云创立了阿里巴巴,成为了中国IT行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业的领军人物。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微思考:人们羡慕马云的宏大事业,殊不知,马云正是凭借诚信这个特殊的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资本,才换来了今天的辉煌。如果当初马云为了个人“钱途”而另攀高枝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的话,他不仅要撕毁口头契约,也将失守做人根本。马云的故事告诉我们,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守住诚信,就守住了成功!作为素材,适用于诚信、做人的根本、成功等主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课外素材7]</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文学奇才贾平凹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贾平凹,1952年出生,中国当代著名作家。贾平凹的成功源于勤奋。上中学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的时候,他求知欲很强,除了刻苦学习各门功课外,还特别喜欢写作文。他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在课余时间广泛涉猎各种文学名著,汲取文学营养,学习各种写作技巧。他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还勤于练笔,文章越写越好。贾平凹在大学中文系读书时,开始进行文学创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作,他连连在校报上发表诗作,并逐步将作品投向社会上的大小报刊,尽管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那时他收到的退稿单比稿费单要多得多,但他毫不气馁,一如既往地看书、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写作、投稿,终于获得成功。“文化大革命”时期,许多青年沉溺于打派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仗,不读书,而贾平凹却埋头读书。对于古典名著,他不仅诵读,还将其改写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成白话文。这既加深了他对古典名著的理解,又提高了他的写作水平。贾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平凹在总结自己成才的秘诀时说:“要学进去,先要有兴趣;要成才,必须刻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苦钻研。</a:t>
            </a:r>
            <a:endParaRPr lang="zh-CN" altLang="en-US" dirty="0">
              <a:latin typeface="+mn-lt"/>
              <a:ea typeface="+mn-ea"/>
            </a:endParaRPr>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”几十年来,他以一枝灵秀之笔,写下了七八百万字的作品,出版了六七十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部著作,曾获得全国文学大奖三次以及美国美孚飞马文学奖、法国费米那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文学奖、法兰西文学艺术最高荣誉和“红楼梦”文学奖,作品被翻译成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英、法、德、俄、日、韩、越等二十种版本。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微思考:勤能补拙是良训,一分辛苦一分甜。勤劳的人,地里的庄稼长势好,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到秋季就会收获很多粮食。文学创作也是一样。贾平凹的成功告诉我们: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想一生致力于一项事业,你必须全身心地去做,勤奋加坚持不懈,定能实现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美好的理想。作为素材,适用于勤奋、坚持、方向与努力、耕耘与收获等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主题。</a:t>
            </a:r>
            <a:endParaRPr lang="zh-CN" altLang="en-US" dirty="0">
              <a:latin typeface="+mn-lt"/>
              <a:ea typeface="+mn-ea"/>
            </a:endParaRPr>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[课外素材8]</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敢和太阳比输赢的林清玄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读小学的时候,林清玄的外祖母去世了。外祖母生前最疼爱他。他无法排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除自己的忧伤,每天在学校的操场上一圈一圈地跑着,跑得累倒在地上,扑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在草坪上痛哭。那哀痛的日子持续了很久,爸爸妈妈也不知道该如何安慰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儿子,只好说:外祖母永远不会回来了。“什么是永远不会回来了呢?”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“所有时间里的事物,都永远不会回来了。你的昨天过去了,它就永远变成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了昨天,你再也不能回到昨天了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有一天你会长大,你也会像外祖母一样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老,有一天你度过了你所有的时间,也会像外祖母一样永远不能回来了。”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爸爸如是说。此后,每天放学回家,在庭院里看着太阳沉进了山头,林清玄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就知道一天真的过完了。每当他想到,虽然明天还会有新的太阳,但永远不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会有今天的太阳了,心里便有一种说不出的滋味。有一天林清玄放学回家,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看到太阳快落山了,就下决心说:“我要比太阳更快地回家。</a:t>
            </a:r>
            <a:endParaRPr lang="zh-CN" altLang="en-US" dirty="0">
              <a:latin typeface="+mn-lt"/>
              <a:ea typeface="+mn-ea"/>
            </a:endParaRPr>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”当他狂奔回去,站在庭院里喘气的时候,看到太阳还露着半边脸,就高兴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得跳了起来——他第一次跑赢了太阳。以后林清玄常做这样的游戏。有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时和太阳赛跑,有时和西北风比赛,有时一个暑假的作业,他十天就做完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了。每一次比赛胜过时间,他就快乐得不得了。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微思考:假如你一直和时间赛跑,你就可以成功。虽然我们知道人永远跑不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过时间,但却可以比原来跑快一步,如果加把劲,有时可以快好几步。那几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步虽然很小很小,用途却很大很大。作为素材,适用于毅力、恒心、珍惜时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间等主题。</a:t>
            </a:r>
            <a:endParaRPr lang="zh-CN" altLang="en-US" dirty="0">
              <a:latin typeface="+mn-lt"/>
              <a:ea typeface="+mn-ea"/>
            </a:endParaRPr>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[课外素材9]</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“三辞”桂冠季羡林</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季羡林精通12国语言,曾任多项学术职务,堪称一代国学大师。不过,对于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加在自己头上的“国学大师”“学界泰斗”“国宝”这三顶桂冠,季羡林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却主动请辞: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一辞“国学大师”。说到国学基础,我从小学起就读经书、古文、诗词,对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一些重要的经典著作有所涉猎。但是我连“国学小师”都不够,遑论“大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二辞“学界泰斗”。我一生做教书匠,爬格子。在过去几十年中,天天运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动,花样翻新,神经时时刻刻都处在万分紧张的情况中。我这个“泰斗”从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哪里讲起呢?</a:t>
            </a:r>
            <a:endParaRPr lang="zh-CN" altLang="en-US" dirty="0">
              <a:latin typeface="+mn-lt"/>
              <a:ea typeface="+mn-ea"/>
            </a:endParaRPr>
          </a:p>
        </p:txBody>
      </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三辞“国宝”。在中国,一提到“国宝”,人们一定会立刻想到人见人爱憨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态可掬的大熊猫。这种动物数量极少,而且只有中国有,称之为“国宝”,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它是当之无愧的。是不是因为中国只有一个季羡林,所以他就成为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“宝”?但是,中国的赵一钱二孙三李四等,也都只有一个,难道中国能有13</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亿“国宝”吗?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微思考:季老的“三辞”,辞出了他的那份清醒与真诚,辞出了他的学识修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养与人生境界。“三辞”,不仅使先生的精神境界得到升华,更对当前浮躁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世人提出警醒:坚持自我,坚持自由,人才能有所作为。一个人懂得自谦,那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么他就会淡泊名利,平和心态,他就是生活的智者。正因这种真,这种挚,这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种诚,这种坦然与自省,让“大师”的头衔更显高贵。</a:t>
            </a:r>
            <a:endParaRPr lang="zh-CN" altLang="en-US" dirty="0">
              <a:latin typeface="+mn-lt"/>
              <a:ea typeface="+mn-ea"/>
            </a:endParaRPr>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[课外素材10]</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何泽慧:执着理想,不让须眉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何泽慧,中国物理学家,中国科学院院士,是中国著名原子核物理学家钱三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强的夫人。1932年,何泽慧考取清华大学物理系。囿于传统偏见,理学院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“重男轻女”,许多学生都转了系。可刚满18岁的何泽慧却选择坚持到最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后,成为那一年清华大学物理系的十位毕业生之一。毕业时,正值抗日,何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泽慧毅然前往德国学习导弹学,以期学到更强的本领来报效祖国。那时柏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林高等学校的技术物理系与德国的军事工业有着密切关系,一般不会接受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外国人学习,更不可能吸收女性。何泽慧吃了闭门羹,但倔强的她找到物理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系主任据理力争:“我为了打日本鬼子到这里来学习,你为什么不收我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呢?”系主任哑口无言,破例接受了她,并允许她到自己的实验室做实验。1</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939年,25岁的何泽慧以“一种新的测量子弹飞行速度的方法”的论文,获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得博士学位。</a:t>
            </a:r>
            <a:endParaRPr lang="zh-CN" altLang="en-US" dirty="0">
              <a:latin typeface="+mn-lt"/>
              <a:ea typeface="+mn-ea"/>
            </a:endParaRPr>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1947年,她证实了铀核三分裂、四分裂现象的存在,轰动国际科学界。正值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事业巅峰期的何泽慧秉持“科学要为人民服务”的信念,与丈夫钱三强回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到了祖国,为国家的科学事业做出了巨大的贡献。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微思考:新中国有今天的腾飞,应该感谢具有爱国之心、投身祖国事业的具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有重大贡献的科学家。何泽慧的品行给了我们什么启示?何泽慧的选择,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是始于爱国,终于爱国。她在民族灾难的时刻,让自己的选择、理想与国家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紧紧相连,并倔强执着地求索。她是捍卫国家民族的脊梁。</a:t>
            </a:r>
            <a:endParaRPr lang="zh-CN" altLang="en-US" dirty="0">
              <a:latin typeface="+mn-lt"/>
              <a:ea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708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(2013课标Ⅰ,18)阅读下面的材料,根据要求写一篇不少于800字的文章。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一位商人发现并买下一块晶莹剔透、大如蛋黄的钻石。他请专家检验,专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家大加赞赏,但为钻石中有道裂纹表示惋惜,并说:“如果沿裂纹切割成两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块,能使钻石增值;只是一旦失败,损失就大了。”怎样切割这块钻石呢?商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人咨询了很多切割师,他们都不愿动手,说是风险太大。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后来,一位技艺高超的老切割师答应试试。他设计了周密的切割方案,然后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指导年轻的徒弟动手操作。当着商人的面,徒弟一下子就把钻石切成两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块。商人捧起两块钻石,十分感慨。老切割师说:“要有经验、技术,更要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有勇气。不去想价值的事,手就不会发抖。”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75778" name="图片 4" descr="textimage123.jpeg"/>
          <p:cNvPicPr>
            <a:picLocks noChangeAspect="1"/>
          </p:cNvPicPr>
          <p:nvPr/>
        </p:nvPicPr>
        <p:blipFill>
          <a:blip r:embed="rId3"/>
          <a:srcRect/>
          <a:stretch>
            <a:fillRect/>
          </a:stretch>
        </p:blipFill>
        <p:spPr bwMode="auto">
          <a:xfrm>
            <a:off x="514350" y="1062038"/>
            <a:ext cx="247650" cy="247650"/>
          </a:xfrm>
          <a:prstGeom prst="rect">
            <a:avLst/>
          </a:prstGeom>
          <a:noFill/>
          <a:ln w="9525">
            <a:noFill/>
            <a:miter lim="800000"/>
            <a:headEnd/>
            <a:tailEnd/>
          </a:ln>
        </p:spPr>
      </p:pic>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[课外素材11]</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李叔同:一心向善感乾坤</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李叔同出家后,选《南山律宗》作为化教制教的《圆教宗》,以“心法”为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戒体。受戒后持律精严,护生戒杀,正行弘法。他选择了佛教宗派中最重修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持的律宗,不但深入研究,而且实践躬行。李叔同苦心向佛,过午不食,精研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律学,弘扬佛法,悲天悯人,普度众生出苦海。李叔同生前每次在坐藤椅之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前总是先摇一下,以免藏身其中的小虫被压死,其善心可见一斑。一次,李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叔同到学生丰子恺家做客,进屋寒暄之后,李叔同并没有马上落座,而是回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转身子把藤椅轻轻摇动几下才慢慢坐下去。面对老师的如此做法,当时的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丰子恺疑惑不解,不敢过问,后来见他总是如此,便询问缘由。原来李叔同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担心藤椅中藏有小虫子,于是要给小虫子发出一个信息,让它们有机会逃离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即将有人落座的藤椅。这种对生命的敬畏,始终贯串于李叔同的修行里,朴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素而谦卑。</a:t>
            </a:r>
            <a:endParaRPr lang="zh-CN" altLang="en-US" dirty="0">
              <a:latin typeface="+mn-lt"/>
              <a:ea typeface="+mn-ea"/>
            </a:endParaRPr>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1942年,李叔同62岁时患上第三场大病,他谢绝亲友的好心诊治,而是有条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不紊地做最后的交代,以了却尘缘。圆寂之前,李叔同向侍者妙莲交代了五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件事,其中第五件事是这样说的:“去时将常用之小碗四个带上,填蹊四角,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盛满以水,以免蚂蚁嗅味走上,致焚化时损害蚂蚁生命,应需谨慎。再则,既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送化身窑后,汝须逐日将填小碗之水加满。为恐水干后,又引起蚂蚁嗅味上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微思考:热爱生命是幸福之本,同情生命是道德之本,敬畏生命是信仰之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本。敬畏自然,让人心充满善良和灵秀;敬畏历史,让人心充满旷达和平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静。敬畏不单是挚爱,不单是崇敬,不单是畏惧,它是从心底发出的一种肃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穆庄严的敬意,感动自己,感化他人。只有当我们懂得学会敬畏时,我们的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生命才会变得充盈而幸福。</a:t>
            </a:r>
            <a:endParaRPr lang="zh-CN" altLang="en-US">
              <a:latin typeface="+mn-lt"/>
              <a:ea typeface="+mn-ea"/>
            </a:endParaRPr>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[课外素材12]</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心怀常态的乔布斯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苹果公司的创办人乔布斯在美国斯坦福大学的演讲中,分享了他生命中的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三个真实故事,分别是“从贵族学校自动退学”“被自己创办的苹果公司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开除”“被医生诊断罹患胰脏癌”。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“自动退学”,是他最棒的决定,因为后来他转学了自己真正有兴趣的学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科。乔布斯说:“不能否认,我当时确实非常害怕,但是现在回头看看,那的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确是我这一生中最棒的一个决定。在我做出退学决定的那一刻,我终于不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必去读那些令我提不起丝毫兴趣的课程了。然后我可以开始去修那些看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起来有点意思的课程。”</a:t>
            </a:r>
            <a:endParaRPr lang="zh-CN" altLang="en-US">
              <a:latin typeface="+mn-lt"/>
              <a:ea typeface="+mn-ea"/>
            </a:endParaRPr>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“被苹果开除”,是他这辈子发生的最棒的事情。因为,作为一个成功者的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负重感被作为一个创业者的轻松感所重新代替,没有比这更确定的事情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了。这让他觉得如此自由,进入了生命中最有创造力的一个阶段。后来他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重新创业,推出了《玩具总动员》。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“罹患胰脏癌”,是最棒的提醒,因为后来他的手术很成功,他也更加了解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到生命的真谛。乔布斯说:“‘记住你即将死去’是我一生中得到的最重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要的箴言。它帮我指明了生命中最重要的选择。因为几乎所有的事情,包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括所有的荣誉、所有的骄傲、所有对难堪和失败的恐惧,这些在死亡面前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都会消失。我看到的是留下的真正重要的东西。人有时候会思考他将会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失去某些东西,‘记住你即将死去’是我知道的避免这些想法的最好办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法。你已经赤身裸体了,你没有理由不去跟随自己内心的声音。”</a:t>
            </a:r>
            <a:endParaRPr lang="zh-CN" altLang="en-US">
              <a:latin typeface="+mn-lt"/>
              <a:ea typeface="+mn-ea"/>
            </a:endParaRPr>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每一次遭逢不如意的事情,他都有正面的想法和积极的行动,他说影响他最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深的一句话是:“常葆求知若渴,常存虚怀若谷。”道理大家都懂,但其中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最关键的是“常”这个字,别以为时来运转靠的是随机应变,其实更重要的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是“例常”的准备,它让你在步入绝境时有退路和转机。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微思考:生活中不免会遇到这样或那样的不幸,然而,乔布斯却能够积极转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化思维角度,以乐观的心态不断提醒自己。他把每一次挫折都当成再一次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的起飞,他从每一次的失去中都窥到了更大的收获。“人生不如意事十之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八九”,心怀常态,坦然面对生活中的各种挑战,方能在厄运中找到转机,这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样,即使面对绝境,也定会看到希望,心态决定一切。作为素材,适用于转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机、心态、绝境、乐观等主题。</a:t>
            </a:r>
            <a:endParaRPr lang="zh-CN" altLang="en-US" dirty="0">
              <a:latin typeface="+mn-lt"/>
              <a:ea typeface="+mn-ea"/>
            </a:endParaRPr>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140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[课外素材13]</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吴冠中:不负丹青“毁”画到老</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当代著名画家、油画家、美术教育家吴冠中有一个保持多年的“毁画”</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习惯。他的画如果自己稍不满意,哪怕已经完全画好、裱好,也毫不犹豫地</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亲手毁掉,因为他有一个坚定信条:“不满意的画绝不能让它流传出去,否</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则会害人。”他的画价极高,随便哪一幅都能卖出几百万元。即使冒名顶</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替的赝品,也动辄以百万元成交。所以,行家们说,他每毁一幅画,就等于</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“烧毁一座豪华房子”。可是,他却始终不肯改变这个习惯,是画到老,</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“毁”到老。据了解,吴老一生有两次大的毁画经历,一次是1966年,一次</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是1991年,特别是后一次把200多张作品一起烧毁了。但吴冠中的家就在</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北京方庄一处老居民楼内,这是一个两居室,一入客厅就可以看出主人在生</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活上的简朴,几乎没什么装修,家具也都是用了好多年的,与平常人家无异。</a:t>
            </a:r>
            <a:endParaRPr lang="en-US" altLang="zh-CN" sz="1900"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微思考</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吴老在艺术上追求完美</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对物质生活难得糊涂</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吴老的价值选择对金钱至上、利欲熏心的当代社会无疑是一个沉重的警醒。</a:t>
            </a:r>
            <a:endParaRPr lang="zh-CN" altLang="en-US" sz="1900" dirty="0">
              <a:latin typeface="+mn-lt"/>
              <a:ea typeface="+mn-ea"/>
            </a:endParaRPr>
          </a:p>
        </p:txBody>
      </p:sp>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[课外素材14]</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永不屈服的曼德拉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1964年6月,南非政府以“企图以暴力推翻政府”罪判处正在服刑的曼德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拉终生监禁,当年他被转移到罗本岛上。在那里,他被关在4.5平方米的单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人囚室,遭受了非人的折磨。当时,不论支持或反对他的人都认为,罗本岛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条件恶劣,曼德拉的身心势必受到极大摧残,或许用不了多久,他就会在岛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上与草木同朽,被世人悄悄地遗忘。然而,曼德拉用永不屈服的精神,战胜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了种种困难,让自己的身心屹立不倒。早在青年时代,曼德拉就坚持晨练,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在罗本岛的监狱里,他也没有丢下这个好习惯。住进“牢笼”的第一周,他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便在那狭小的空间里开始锻炼。早晨起床后,不能外出长跑,他便改为原地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跑、做仰卧起坐和俯卧撑等活动。他组织过囚犯足球队、拳击队,还通过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反复斗争,争取到在监狱院中种菜的权利。曼德拉在狱中还努力弥合不同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政见、不同派系狱友的关系,协调矛盾,求同存异。</a:t>
            </a:r>
            <a:endParaRPr lang="zh-CN" altLang="en-US" dirty="0">
              <a:latin typeface="+mn-lt"/>
              <a:ea typeface="+mn-ea"/>
            </a:endParaRPr>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他甚至抽空完成了其唯一一个大学毕业文凭的进修。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在27年的铁窗生活中,曼德拉还喜欢用木炭和蜡笔绘画来打发时间,渐渐形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成了独特画风:线条简单、色彩丰富。他最喜欢用画笔讲述自己的铁窗故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事,但他从不选用黑暗、阴沉的颜色,而是选用明亮、轻快的色彩。“我想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告诉大家,只要我们能接受生命中的挑战,连最奇异的梦想都可实现!”84</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岁的曼德拉在南非举办个人画展时如是说。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微思考:漫长残酷的监狱生活没有消磨掉曼德拉的斗志,却把这位昔日锋芒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毕露的自由战士打磨成了一个宽容、睿智的领袖,历史也在这里有了喜剧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性的结局,南非的种族歧视现状因为有了一个曼德拉而得到了彻底的改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变。曼德拉的可贵之处在于永远不向看似不可能改变的现状低头,始终相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信人性之善,并为之做出不懈的努力。</a:t>
            </a:r>
            <a:endParaRPr lang="zh-CN" altLang="en-US">
              <a:latin typeface="+mn-lt"/>
              <a:ea typeface="+mn-ea"/>
            </a:endParaRPr>
          </a:p>
        </p:txBody>
      </p:sp>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[课外素材15]</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勤奋苦读的钱钟书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据20世纪50年代在文学研究所工作的一些同志回忆,他们当时还是青年,而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钱钟书早已是闻名遐迩的大学者了,可是,他们每次进入线装书库,几乎都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会见到钱钟书的身影。钱钟书拿着铅笔和笔记本,不断地翻检书籍,不断地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抄录、做笔记,常常不知不觉地就过了半天。有时,他会在那里向年轻人介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绍各类古籍,告诉他们这些书的插架所在,历历如数家珍。许多线装书的借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阅卡上往往只有钱钟书一个人的名字。据说他精读的每一部书都反复批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点,有的连天地两头和页边都写满了,再也找不到一点儿空地方。他的夫人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杨绛曾在一篇文章中说,钱钟书撰著《管锥编》时,她为他整理、检点笔记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本,整整费了两天工夫,装了几大麻袋。《管锥编》印出的书虽然只有五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本,可是钱钟书为它做了多么深厚的学术积累!世人知晓钱钟书,多因《围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城》蜚声在外。但真正奠定他在学界地位的,还是那部《管锥编》。</a:t>
            </a:r>
            <a:endParaRPr lang="zh-CN" altLang="en-US" dirty="0">
              <a:latin typeface="+mn-lt"/>
              <a:ea typeface="+mn-ea"/>
            </a:endParaRPr>
          </a:p>
        </p:txBody>
      </p:sp>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这是先生研读了《周易》等十部中国古籍所作的札记和随笔总汇,用典雅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的文言写成,引用了大量西语原文,引述了四千位作家上万种著作中的数万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条书证。该书自问世以来,不要说读懂的人寥寥无几,就算是通读一遍的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人,也屈指可数。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微思考:钱钟书胸藏万卷诗书,学问广博渊深,被称为“活字典”,这是和他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在学问上用功之深、用心之诚是分不开的。没有平时扎实的基本功做铺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垫,何来后来学问上的登堂入室,终成大家的一派风范?更难能可贵的是,钱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钟书在功成名就之后依然保持着这种勤奋钻研的精神。它告诉我们这样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一个朴素的道理:一分耕耘一分收获,天才出自勤奋。</a:t>
            </a:r>
            <a:endParaRPr lang="zh-CN" altLang="en-US" dirty="0">
              <a:latin typeface="+mn-lt"/>
              <a:ea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001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(1)认真审题,你能根据材料确定哪些立意?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(1)①成功需要经验,但更需要勇气。在生活中,不少人都不缺少经验,但他</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们做事总是畏畏缩缩,结果功败垂成。一些人具备“初生牛犊不怕虎”的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勇气反倒取得了成功。以这个立意行文时,文章的重心要落到“勇气”上。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②放下顾虑,排除干扰,全神贯注做事。顾虑重重的人,动作就不会干净利</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落;反之,心无杂念、全神贯注的人就会一气呵成。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③患得患失,难以下手,就无法取得成功。商人咨询了很多切割师,他们都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不敢下手,原因就是他们怕一旦失手,钻石就价值尽毁。</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u="sng" kern="0" dirty="0">
                <a:solidFill>
                  <a:srgbClr val="000000"/>
                </a:solidFill>
                <a:latin typeface="Times New Roman" pitchFamily="65" charset="-122"/>
                <a:ea typeface="宋体" pitchFamily="65" charset="-122"/>
              </a:rPr>
              <a:t>④面对挑战和机遇</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要敢于尝试。老切割师设计了周密的切割方案</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给予了</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精心指导</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这对于年轻的徒弟来说</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是不可多得的机遇。他抓住了</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并做出</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了大胆的尝试</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结果取得了成功。</a:t>
            </a:r>
            <a:endParaRPr lang="zh-CN" altLang="en-US" dirty="0">
              <a:latin typeface="+mn-lt"/>
              <a:ea typeface="+mn-ea"/>
            </a:endParaRPr>
          </a:p>
        </p:txBody>
      </p:sp>
      <p:pic>
        <p:nvPicPr>
          <p:cNvPr id="77826" name="图片 3" descr="textimage124.jpeg"/>
          <p:cNvPicPr>
            <a:picLocks noChangeAspect="1"/>
          </p:cNvPicPr>
          <p:nvPr/>
        </p:nvPicPr>
        <p:blipFill>
          <a:blip r:embed="rId3"/>
          <a:srcRect/>
          <a:stretch>
            <a:fillRect/>
          </a:stretch>
        </p:blipFill>
        <p:spPr bwMode="auto">
          <a:xfrm>
            <a:off x="690563" y="704850"/>
            <a:ext cx="2524125" cy="552450"/>
          </a:xfrm>
          <a:prstGeom prst="rect">
            <a:avLst/>
          </a:prstGeom>
          <a:noFill/>
          <a:ln w="9525">
            <a:noFill/>
            <a:miter lim="800000"/>
            <a:headEnd/>
            <a:tailEnd/>
          </a:ln>
        </p:spPr>
      </p:pic>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[课外素材16]</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治学严谨的胡适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胡适曾说:“人家都以为我胡适写文章,总是下笔千言,一挥而就。其实我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写起文章来是极慢极慢的。”吴国桢说过:“他告诉我他一篇讲演稿子要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写两三个礼拜,他如何能在美国谋生?”在美国讲演的行情以中等城市最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好,因为小城市听众出不起钱,大城市听众见多识广,你不算老几。只有中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等城市的听众,又未见过世面,又肯出钱。胡适也偶尔去中等城市讲讲演。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但是盛名之下,他不能胡吹。要篇篇讲稿都能传之后世,那他写起来就极慢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了,那就不能“谋生”了。胡适治学的态度是和冯友兰、顾颉刚诸先生不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同的。冯、顾诸先生是举一反三,有点证据,就先把议论发了再说。冯著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《中国哲学史》的第一版就错误百出,到二、三版再慢慢改正。胡适则不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然。第一,他是受了他自己所倡的口号限制,坚守有论必有据的原则。第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二,他也是受了他的盛名之累。他出的书第一版就不能有大错。</a:t>
            </a:r>
            <a:endParaRPr lang="zh-CN" altLang="en-US" dirty="0">
              <a:latin typeface="+mn-lt"/>
              <a:ea typeface="+mn-ea"/>
            </a:endParaRPr>
          </a:p>
        </p:txBody>
      </p:sp>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胡适之治学,让人抓住小辫子,那还了得!所以他不得不特别谨慎。与胡适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很接近的后辈,在他的影响之下,大家不把问题搞清楚,就不敢献丑。季羡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林曾评价胡适“是一个书生,说不好听一点儿,就是一个书呆子”,并举一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小事称,胡适一次会议前声明要提前退席,会上忽而有人谈到《水经注》,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胡适先生立即精神抖擞,眉飞色舞,口若悬河起来,乃至忘了提早退席这件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微思考:感同人生,步伐急速却无章可寻,乱也;步伐缓慢而沉稳,安也。因为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严谨治学,以其行文之慢,处事之慎,逐渐发现了时代的弊病,引领近代思想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解放潮流。</a:t>
            </a:r>
            <a:endParaRPr lang="zh-CN" altLang="en-US" dirty="0">
              <a:latin typeface="+mn-lt"/>
              <a:ea typeface="+mn-ea"/>
            </a:endParaRPr>
          </a:p>
        </p:txBody>
      </p:sp>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[课外素材17]</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爱因斯坦:踩出自己的脚印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有一次,爱因斯坦请教数学家明可夫斯基:“一个人究竟怎样才能在科学领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域和人生道路上,留下自己的闪光足迹,做出自己杰出的贡献呢?”明可夫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斯基笑而不语,拉着他朝一个建筑工地走去,并且径直踏上了建筑工人刚刚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铺平的水泥地面。在建筑工人的呵斥声中,爱因斯坦被导师弄得一头雾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水。明可夫斯基顾不得别人的指责,非常认真地说:“看到了吧?只有这样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才能留下足迹。只有新的领域,只有尚未凝固的地方,才能留下深深的脚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印。那些凝固很久的老地面,那些被无数人涉足的地方,你别想再踩出脚印</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”爱因斯坦沉思良久,若有所悟。众所周知,爱因斯坦后来在人生道路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上留下了自己的闪光足迹:创立了相对论,成为现代物理学奠基人;1921年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获诺贝尔物理学奖,被誉为“世纪伟人”。</a:t>
            </a:r>
            <a:endParaRPr lang="zh-CN" altLang="en-US" dirty="0">
              <a:latin typeface="+mn-lt"/>
              <a:ea typeface="+mn-ea"/>
            </a:endParaRPr>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对于自己的成就,爱因斯坦曾多次提到明可夫斯基上面的这一段话,表示了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无限的敬意,并意味深长地说:“如果一生都只在模仿前人,那么我们就不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会有科学,也不会有技术,进步与发展根本无从谈起。”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微思考:法国作家司汤达说过:“一个具有天才的禀赋的人,绝不会遵循常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人的思维途径。”无疑,爱因斯坦就是这样的一个绝佳典范。其实,唯有敢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于推陈出新,另辟蹊径,才能让你与众不同,闯出属于自己的一片天。</a:t>
            </a: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[课外素材18]</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小仲马:青出于蓝胜于蓝</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小仲马受父亲影响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也喜欢文学创作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可屡屡投稿却总是碰壁。父亲大仲马</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告诉他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如果你能在寄稿时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再给编辑附一封短信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说我是大仲马的儿子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许情况就会好多了。小仲马却断然拒绝了父亲的建议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而且给自己取了十</a:t>
            </a:r>
            <a:endParaRPr lang="zh-CN" altLang="en-US" dirty="0">
              <a:latin typeface="+mn-lt"/>
              <a:ea typeface="+mn-ea"/>
            </a:endParaRPr>
          </a:p>
        </p:txBody>
      </p:sp>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几个其他姓氏的笔名。他不想以父亲的盛名做自己事业的敲门砖,更不想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那些编辑把他和父亲联系起来。面对退稿,小仲马非但不沮丧,而且仍然以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顽强的毅力坚持创作。终于,他的长篇小说《茶花女》寄出后,以其绝妙构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思和精彩文笔震撼了一位编辑。这位编辑曾和大仲马的有着多年书信往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来,他发现寄稿人的地址同大仲马丝毫不差,便怀疑是大仲马另取的笔名,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可作品风格却和大仲马截然不同。于是,好奇的他乘车造访大仲马,才知道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《茶花女》这部作品的作者竟是小仲马。“您为何不在稿子上署上您的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真实姓名呢?”编辑疑惑地问小仲马。</a:t>
            </a:r>
            <a:endParaRPr lang="zh-CN" altLang="en-US" dirty="0">
              <a:latin typeface="+mn-lt"/>
              <a:ea typeface="+mn-ea"/>
            </a:endParaRPr>
          </a:p>
        </p:txBody>
      </p:sp>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小仲马说:“我只想拥有真实的高度。”果然,《茶花女》出版后,法国文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坛一致认为这部作品的价值超越了大仲马的代表作《基督山伯爵》,小仲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马随着声名鹊起,最终成为一代文豪。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微思考:不借助父亲的名声,小仲马走出了一条属于自己的人生之路,同时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也拥有了真正属于自己的高度。其实,在这个世界上,每个人都潜藏着独一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无二的天赋,这种天赋就像金矿一样埋藏在我们平淡无奇的生命中。只要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足够自信,足够努力,就一定能开垦出属于自己的那块乐土。适用主题有: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自立自强,无假于外;成功源自真才实学;“拼爹”“拼娘”不如“拼自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己”;等等。</a:t>
            </a:r>
            <a:endParaRPr lang="zh-CN" altLang="en-US" dirty="0">
              <a:latin typeface="+mn-lt"/>
              <a:ea typeface="+mn-ea"/>
            </a:endParaRPr>
          </a:p>
        </p:txBody>
      </p:sp>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[课外素材19]</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时刻准备着的郎朗</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曾经,郎朗为自己设想的成名之路是参加比赛。在美国柯蒂斯音乐学院,少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年郎朗对非常看好他的老师格拉夫曼说,自己要努力把所有的成人比赛全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部拿下,就像打网球的人拿下大满贯,那样,才爽!老师反问了一句很有意思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的话:那需要很长时间,而且,你难道还没比够吗?老师提出的建议是:好好学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习,学尽可能多的新的曲目,等待机会,总有一天,你能一炮打响。怎么打响?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或许会被大指挥看中,让你在重要的音乐会上压轴;或许会遇上著名的音乐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家忽然生病,你可以当个超级替补。郎朗觉得有点像天方夜谭。1999年,他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只是第六替补,即便是著名音乐家突然生病,也得前五名替补都生病才轮得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上自己啊。但他按老师说的做了。</a:t>
            </a:r>
            <a:endParaRPr lang="zh-CN" altLang="en-US" dirty="0">
              <a:latin typeface="+mn-lt"/>
              <a:ea typeface="+mn-ea"/>
            </a:endParaRPr>
          </a:p>
        </p:txBody>
      </p:sp>
    </p:spTree>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而事情竟然真的像老师说的,一个偶然的机会来了,郎朗当了著名音乐家安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德烈·瓦兹的替补,与芝加哥交响乐团合作演奏柴可夫斯基《第一钢琴协奏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曲》,由著名指挥大师埃森巴赫指挥。开场前,著名艺术大师斯特恩对观众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介绍郎朗说:“你们将从这位年轻的中国男孩身上听到世界上最美妙的声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音。”果然,当最后一个音符演奏完毕,听众全体起立欢呼,如雷般的掌声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经久不息。这场成功的临时替代演出,受到美国三大报纸之一《芝加哥论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坛报》的极度赞赏,赞扬“郎朗是世界上最伟大、最令人激动的钢琴天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才”。令人惊奇、难以置信的是,当晚郎朗在拉威亚的独奏厅为音乐家们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又一次演奏巴赫的《哥德堡变奏曲》,此曲他已两年多未弹,然而他却非常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熟练地用1小时10分钟背谱完成。《芝加哥日报》称这是“音乐史上的奇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迹”。</a:t>
            </a:r>
            <a:endParaRPr lang="zh-CN" altLang="en-US">
              <a:latin typeface="+mn-lt"/>
              <a:ea typeface="+mn-ea"/>
            </a:endParaRPr>
          </a:p>
        </p:txBody>
      </p:sp>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704850"/>
            <a:ext cx="8620125" cy="5745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从此,郎朗与世界上几乎所有的一流乐团陆续签约,开始了他的音乐演奏生涯。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微思考:郎朗的事例告诉我们一个成功的道理:成功属于有准备的头脑。但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是我们的认识不能仅停留在总体的印象中。应该从事件的细节中窥见深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层的、细致的内涵。郎朗少年志大,想的最多的是拿下比赛,而不是在努力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中等待机会,老师对郎朗的启示就是默默地等待成功的机会,机会有时比比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赛本身还要重要。但是成功的前提是什么?就是这则材料的中心:准备。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如何准备?默默地努力,坚信机会定会到来。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课外素材</a:t>
            </a:r>
            <a:r>
              <a:rPr lang="en-US" altLang="zh-CN" kern="0" dirty="0">
                <a:solidFill>
                  <a:srgbClr val="000000"/>
                </a:solidFill>
                <a:latin typeface="Times New Roman" pitchFamily="65" charset="-122"/>
                <a:ea typeface="宋体" pitchFamily="65" charset="-122"/>
              </a:rPr>
              <a:t>20]</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朴槿惠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绝望锻炼了我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她曾经是青瓦台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韩国总统官邸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里的公主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她曾经先后经历母亲和父亲的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被刺杀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她曾经跌落进人生的低谷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她失去了父母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没有丈夫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没有子女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誓要“打破韩国政坛的男人统治”。现在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她的誓言实现了。她就是朴槿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韩国历史上首位女总统。朴槿惠出生于</a:t>
            </a:r>
            <a:r>
              <a:rPr lang="en-US" altLang="zh-CN" kern="0" dirty="0">
                <a:solidFill>
                  <a:srgbClr val="000000"/>
                </a:solidFill>
                <a:latin typeface="Times New Roman" pitchFamily="65" charset="-122"/>
                <a:ea typeface="宋体" pitchFamily="65" charset="-122"/>
              </a:rPr>
              <a:t>1952</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是韩国前总统朴正熙的</a:t>
            </a:r>
            <a:endParaRPr lang="zh-CN" altLang="en-US" dirty="0">
              <a:latin typeface="+mn-lt"/>
              <a:ea typeface="+mn-ea"/>
            </a:endParaRPr>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[长女。据朴槿惠的传记记载,1979年,在朴槿惠27岁时,她的父亲朴正熙遇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刺身亡,“失去父母双亲的朴槿惠在葬礼结束后便带着年幼的弟弟妹妹收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拾行李离开了青瓦台,搬到了位于新堂洞的家。她真是瞬间从天堂跌入了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地狱,绝望至极”。从1979年开始,朴槿惠开始淡出公众视线,过了18年的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隐居生活。对她来讲,那简直是一段比死亡还恐惧、痛苦和绝望的岁月。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“谁都不会知道,那时的我是怎样熬过来的。”在青瓦台的15年,是父亲朴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正熙前总统带给她的;在新堂洞的18年,是她自己顽强挺立过来的。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微思考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走过人生的低谷。人生总是坎坎坷坷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处处颠簸。这些磨难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弱者来说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是万劫不复的深渊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对于强者来说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却是人生的垫脚石。朴槿惠</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经历了人生的巨大低谷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父母双亡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孤苦无依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照顾弱小的弟弟妹妹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规划自</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己的人生。朴槿惠战胜了自己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走过了那段“比死亡还恐惧”的岁月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终于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走出了自己的一片新天地。</a:t>
            </a:r>
            <a:endParaRPr lang="zh-CN" altLang="en-US" dirty="0">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62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(2)请选择一个你认为的最佳立意,写一个主体段落。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(2)勇气,使我们可以抛开多余顾虑,大胆尝试。实力往往因为犹豫不决而变</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得苍白无力,因为果断果决而彰显无遗。试想,如果当年阿姆斯特朗打开舱</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门的那一刻,面对浩瀚难测的月球,他想到危险与死亡就潜伏在身边一定会</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犹豫不定,迟迟不肯迈出第一步。纵使他有万般能耐,也难将其化为成果。</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可他,勇敢地跨出了第一步,将月球踩在脚下,他用勇气将未知的恐惧击碎,</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因而人们看到的便是一位智勇双全、胆大心细的阿波罗登月队长。如果</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没有勇气迈出那一步,就不会有他日后的成功和人类文明的一大步前进。</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勇气,使我们抛开过度的忧虑,放开手脚做事。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37004"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3926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第4讲　应用篇——高考作文写写看</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(2016全国名校联考)阅读下面的材料,根据要求写一篇不少于800字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的文章。(60分)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5</a:t>
            </a:r>
            <a:r>
              <a:rPr lang="zh-CN" altLang="en-US" kern="0" dirty="0">
                <a:solidFill>
                  <a:srgbClr val="000000"/>
                </a:solidFill>
                <a:latin typeface="Times New Roman" pitchFamily="65" charset="-122"/>
                <a:ea typeface="宋体" pitchFamily="65" charset="-122"/>
              </a:rPr>
              <a:t>月</a:t>
            </a:r>
            <a:r>
              <a:rPr lang="en-US" altLang="zh-CN" kern="0" dirty="0">
                <a:solidFill>
                  <a:srgbClr val="000000"/>
                </a:solidFill>
                <a:latin typeface="Times New Roman" pitchFamily="65" charset="-122"/>
                <a:ea typeface="宋体" pitchFamily="65" charset="-122"/>
              </a:rPr>
              <a:t>27</a:t>
            </a:r>
            <a:r>
              <a:rPr lang="zh-CN" altLang="en-US" kern="0" dirty="0">
                <a:solidFill>
                  <a:srgbClr val="000000"/>
                </a:solidFill>
                <a:latin typeface="Times New Roman" pitchFamily="65" charset="-122"/>
                <a:ea typeface="宋体" pitchFamily="65" charset="-122"/>
              </a:rPr>
              <a:t>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迎来</a:t>
            </a:r>
            <a:r>
              <a:rPr lang="en-US" altLang="zh-CN" kern="0" dirty="0">
                <a:solidFill>
                  <a:srgbClr val="000000"/>
                </a:solidFill>
                <a:latin typeface="Times New Roman" pitchFamily="65" charset="-122"/>
                <a:ea typeface="宋体" pitchFamily="65" charset="-122"/>
              </a:rPr>
              <a:t>110</a:t>
            </a:r>
            <a:r>
              <a:rPr lang="zh-CN" altLang="en-US" kern="0" dirty="0">
                <a:solidFill>
                  <a:srgbClr val="000000"/>
                </a:solidFill>
                <a:latin typeface="Times New Roman" pitchFamily="65" charset="-122"/>
                <a:ea typeface="宋体" pitchFamily="65" charset="-122"/>
              </a:rPr>
              <a:t>周年校庆的复旦大学发布新版官方宣传片</a:t>
            </a:r>
            <a:r>
              <a:rPr lang="en-US" altLang="zh-CN" kern="0" dirty="0">
                <a:solidFill>
                  <a:srgbClr val="000000"/>
                </a:solidFill>
                <a:latin typeface="Times New Roman" pitchFamily="65" charset="-122"/>
                <a:ea typeface="宋体" pitchFamily="65" charset="-122"/>
              </a:rPr>
              <a:t>《To My </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Light》,</a:t>
            </a:r>
            <a:r>
              <a:rPr lang="zh-CN" altLang="en-US" kern="0" dirty="0">
                <a:solidFill>
                  <a:srgbClr val="000000"/>
                </a:solidFill>
                <a:latin typeface="Times New Roman" pitchFamily="65" charset="-122"/>
                <a:ea typeface="宋体" pitchFamily="65" charset="-122"/>
              </a:rPr>
              <a:t>在引来一片点赞后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有网友发现该宣传片与日本东京大学</a:t>
            </a:r>
            <a:r>
              <a:rPr lang="en-US" altLang="zh-CN" kern="0" dirty="0">
                <a:solidFill>
                  <a:srgbClr val="000000"/>
                </a:solidFill>
                <a:latin typeface="Times New Roman" pitchFamily="65" charset="-122"/>
                <a:ea typeface="宋体" pitchFamily="65" charset="-122"/>
              </a:rPr>
              <a:t>2014</a:t>
            </a:r>
            <a:r>
              <a:rPr lang="zh-CN" altLang="en-US" kern="0" dirty="0">
                <a:solidFill>
                  <a:srgbClr val="000000"/>
                </a:solidFill>
                <a:latin typeface="Times New Roman" pitchFamily="65" charset="-122"/>
                <a:ea typeface="宋体" pitchFamily="65" charset="-122"/>
              </a:rPr>
              <a:t>年的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宣传片</a:t>
            </a:r>
            <a:r>
              <a:rPr lang="en-US" altLang="zh-CN" kern="0" dirty="0">
                <a:solidFill>
                  <a:srgbClr val="000000"/>
                </a:solidFill>
                <a:latin typeface="Times New Roman" pitchFamily="65" charset="-122"/>
                <a:ea typeface="宋体" pitchFamily="65" charset="-122"/>
              </a:rPr>
              <a:t>《Explorer》</a:t>
            </a:r>
            <a:r>
              <a:rPr lang="zh-CN" altLang="en-US" kern="0" dirty="0">
                <a:solidFill>
                  <a:srgbClr val="000000"/>
                </a:solidFill>
                <a:latin typeface="Times New Roman" pitchFamily="65" charset="-122"/>
                <a:ea typeface="宋体" pitchFamily="65" charset="-122"/>
              </a:rPr>
              <a:t>有许多相似之处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甚至有复旦校友直言“感到羞</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此事引来了广泛的争议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你怎么看</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要求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选准角度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明确立意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自选文体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自拟标题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不要脱离材料内容及含意的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范围作文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不要套作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不得抄袭。</a:t>
            </a:r>
            <a:endParaRPr lang="zh-CN" altLang="en-US" dirty="0">
              <a:latin typeface="+mn-lt"/>
              <a:ea typeface="+mn-ea"/>
            </a:endParaRPr>
          </a:p>
        </p:txBody>
      </p:sp>
      <p:pic>
        <p:nvPicPr>
          <p:cNvPr id="743426" name="图片 3" descr="textimage176.jpeg"/>
          <p:cNvPicPr>
            <a:picLocks noChangeAspect="1"/>
          </p:cNvPicPr>
          <p:nvPr/>
        </p:nvPicPr>
        <p:blipFill>
          <a:blip r:embed="rId3"/>
          <a:srcRect/>
          <a:stretch>
            <a:fillRect/>
          </a:stretch>
        </p:blipFill>
        <p:spPr bwMode="auto">
          <a:xfrm>
            <a:off x="966788" y="1847850"/>
            <a:ext cx="247650" cy="247650"/>
          </a:xfrm>
          <a:prstGeom prst="rect">
            <a:avLst/>
          </a:prstGeom>
          <a:noFill/>
          <a:ln w="9525">
            <a:noFill/>
            <a:miter lim="800000"/>
            <a:headEnd/>
            <a:tailEnd/>
          </a:ln>
        </p:spPr>
      </p:pic>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在进行学校宣传时,创意很重要,但创意,也有知识产权,不能拿来就用。在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发达国家,按照学术界的通行规则,一名学者的一个想法一个创意,说出来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之后,如果启迪了他人的思考、研究,原创还是归于说出想法的学者,这种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对思想、创意的尊重和保护,才激发了创新和创造的热情。我国大学要成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为社会的思想库,必须有这样尊重创意的思想意识。可以写“创意与创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新”“尊重知识产权”等相关主题。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(2016安徽示范高中一联)阅读下面的材料,根据要求写一篇不少于800字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的文章。(60分)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“爱荷的人不但爱它花的娇美,叶的清香,枝的挺秀,也爱它夏天的喧哗,爱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它秋季的寥落,甚至喂养它的那池污泥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“花凋了呢?”</a:t>
            </a:r>
            <a:endParaRPr lang="zh-CN" altLang="en-US" dirty="0">
              <a:latin typeface="+mn-lt"/>
              <a:ea typeface="+mn-ea"/>
            </a:endParaRPr>
          </a:p>
        </p:txBody>
      </p:sp>
      <p:pic>
        <p:nvPicPr>
          <p:cNvPr id="745474" name="图片 3" descr="textimage178.jpeg"/>
          <p:cNvPicPr>
            <a:picLocks noChangeAspect="1"/>
          </p:cNvPicPr>
          <p:nvPr/>
        </p:nvPicPr>
        <p:blipFill>
          <a:blip r:embed="rId3"/>
          <a:srcRect/>
          <a:stretch>
            <a:fillRect/>
          </a:stretch>
        </p:blipFill>
        <p:spPr bwMode="auto">
          <a:xfrm>
            <a:off x="542925" y="4033838"/>
            <a:ext cx="247650" cy="247650"/>
          </a:xfrm>
          <a:prstGeom prst="rect">
            <a:avLst/>
          </a:prstGeom>
          <a:noFill/>
          <a:ln w="9525">
            <a:noFill/>
            <a:miter lim="800000"/>
            <a:headEnd/>
            <a:tailEnd/>
          </a:ln>
        </p:spPr>
      </p:pic>
      <p:sp>
        <p:nvSpPr>
          <p:cNvPr id="4" name="TextBox 2"/>
          <p:cNvSpPr txBox="1"/>
          <p:nvPr/>
        </p:nvSpPr>
        <p:spPr>
          <a:xfrm>
            <a:off x="568325" y="814388"/>
            <a:ext cx="8504238" cy="4127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写作指导:</a:t>
            </a:r>
            <a:endParaRPr lang="zh-CN" altLang="en-US" dirty="0">
              <a:latin typeface="+mn-lt"/>
              <a:ea typeface="+mn-ea"/>
            </a:endParaRPr>
          </a:p>
        </p:txBody>
      </p:sp>
      <p:pic>
        <p:nvPicPr>
          <p:cNvPr id="745476" name="图片 3" descr="textimage177.jpeg"/>
          <p:cNvPicPr>
            <a:picLocks noChangeAspect="1"/>
          </p:cNvPicPr>
          <p:nvPr/>
        </p:nvPicPr>
        <p:blipFill>
          <a:blip r:embed="rId4"/>
          <a:srcRect/>
          <a:stretch>
            <a:fillRect/>
          </a:stretch>
        </p:blipFill>
        <p:spPr bwMode="auto">
          <a:xfrm>
            <a:off x="523875" y="971550"/>
            <a:ext cx="247650" cy="247650"/>
          </a:xfrm>
          <a:prstGeom prst="rect">
            <a:avLst/>
          </a:prstGeom>
          <a:noFill/>
          <a:ln w="9525">
            <a:noFill/>
            <a:miter lim="800000"/>
            <a:headEnd/>
            <a:tailEnd/>
          </a:ln>
        </p:spPr>
      </p:pic>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“爱它的翠叶田田。”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“叶残了呢?”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“听打在上面的雨声呀!”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(选自洛夫《一朵午荷》)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要求:选准角度,明确立意,自选文体,自拟标题;不要脱离材料内容及含意的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写作指导: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参考立意:保持乐观的生活态度;追求有情趣的人生;练就慧眼发现美;善于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发现别人的优点;爱,贵在执着;等等。</a:t>
            </a:r>
            <a:endParaRPr lang="zh-CN" altLang="en-US" dirty="0">
              <a:latin typeface="+mn-lt"/>
              <a:ea typeface="+mn-ea"/>
            </a:endParaRPr>
          </a:p>
        </p:txBody>
      </p:sp>
      <p:pic>
        <p:nvPicPr>
          <p:cNvPr id="747522" name="图片 3" descr="textimage179.jpeg"/>
          <p:cNvPicPr>
            <a:picLocks noChangeAspect="1"/>
          </p:cNvPicPr>
          <p:nvPr/>
        </p:nvPicPr>
        <p:blipFill>
          <a:blip r:embed="rId3"/>
          <a:srcRect/>
          <a:stretch>
            <a:fillRect/>
          </a:stretch>
        </p:blipFill>
        <p:spPr bwMode="auto">
          <a:xfrm>
            <a:off x="542925" y="4033838"/>
            <a:ext cx="247650" cy="247650"/>
          </a:xfrm>
          <a:prstGeom prst="rect">
            <a:avLst/>
          </a:prstGeom>
          <a:noFill/>
          <a:ln w="9525">
            <a:noFill/>
            <a:miter lim="800000"/>
            <a:headEnd/>
            <a:tailEnd/>
          </a:ln>
        </p:spPr>
      </p:pic>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(2015河南焦作三模)阅读下面的材料,根据要求,写一篇不少于800字的文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章。(60分)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有一位国王,他拥有一颗王族世代相传的大钻石。但后来钻石的中央出现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了一道明显的裂纹。国王立即招来全国所有的珠宝商。珠宝商们说这颗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钻石没有价值了,因为它的裂痕无法修复。这时一位老人对国王说:“请不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要伤心,我能修复它,甚至能使它变得比以前更好。”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一周后,老人手捧钻石出现了。令国王难以相信的是,老人竟把弯曲的裂纹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作为茎干,在钻石里面雕刻了一朵盛开的玫瑰花,精致、璀璨极了!国王十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分高兴,要送给老人丰厚的奖赏。老人拒绝说:“尊敬的国王,我并没有做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什么,不能收下您如此丰厚的奖赏。我只不过是把一件内心有裂痕的东西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改造成了艺术品。”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p:txBody>
      </p:sp>
      <p:pic>
        <p:nvPicPr>
          <p:cNvPr id="749570" name="图片 4" descr="textimage180.jpeg"/>
          <p:cNvPicPr>
            <a:picLocks noChangeAspect="1"/>
          </p:cNvPicPr>
          <p:nvPr/>
        </p:nvPicPr>
        <p:blipFill>
          <a:blip r:embed="rId3"/>
          <a:srcRect/>
          <a:stretch>
            <a:fillRect/>
          </a:stretch>
        </p:blipFill>
        <p:spPr bwMode="auto">
          <a:xfrm>
            <a:off x="476250" y="849313"/>
            <a:ext cx="247650" cy="247650"/>
          </a:xfrm>
          <a:prstGeom prst="rect">
            <a:avLst/>
          </a:prstGeom>
          <a:noFill/>
          <a:ln w="9525">
            <a:noFill/>
            <a:miter lim="800000"/>
            <a:headEnd/>
            <a:tailEnd/>
          </a:ln>
        </p:spPr>
      </p:pic>
    </p:spTree>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写作指导:</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所给材料可以概括为一颗出现裂纹被珠宝商们认为没有价值的大钻石,经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过一位老人巧妙的改造,成为更加精致的艺术品。这也正切合了材料中的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关键句,也就是材料的最后一句话“我只不过是把一件内心有裂痕的东西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改造成了艺术品”,考生只要抓住这句话,明白这句话的含意,就很容易下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笔作文了。有裂纹的没有价值的钻石可以变成更有价值的艺术品,可以变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废为宝,可以从废品变为佳品,可以变缺点为优点,可见朽木并非不可雕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也。同样生活中也会存在很多不如意,也会有瑕疵,但是只要心中没有裂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痕,选择智慧面对,就可以消除任何的裂痕;只要心中有阳光,无论它有怎样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的伤痕,也定能让它绽放最美的生命。另外若从老人拒绝的角度立意也可,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老人技艺高超,使大钻石变得更有价值,却拒绝国王丰厚的奖赏,让人敬重,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更让我们看到了一个德艺双馨的老人。</a:t>
            </a:r>
            <a:endParaRPr lang="zh-CN" altLang="en-US" dirty="0">
              <a:latin typeface="+mn-lt"/>
              <a:ea typeface="+mn-ea"/>
            </a:endParaRPr>
          </a:p>
        </p:txBody>
      </p:sp>
      <p:pic>
        <p:nvPicPr>
          <p:cNvPr id="751618" name="图片 3" descr="textimage181.jpeg"/>
          <p:cNvPicPr>
            <a:picLocks noChangeAspect="1"/>
          </p:cNvPicPr>
          <p:nvPr/>
        </p:nvPicPr>
        <p:blipFill>
          <a:blip r:embed="rId3"/>
          <a:srcRect/>
          <a:stretch>
            <a:fillRect/>
          </a:stretch>
        </p:blipFill>
        <p:spPr bwMode="auto">
          <a:xfrm>
            <a:off x="542925" y="957263"/>
            <a:ext cx="247650" cy="247650"/>
          </a:xfrm>
          <a:prstGeom prst="rect">
            <a:avLst/>
          </a:prstGeom>
          <a:noFill/>
          <a:ln w="9525">
            <a:noFill/>
            <a:miter lim="800000"/>
            <a:headEnd/>
            <a:tailEnd/>
          </a:ln>
        </p:spPr>
      </p:pic>
    </p:spTree>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1062038"/>
            <a:ext cx="8620125" cy="5280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高尚、谦逊的品德不亚于钻石的光芒。围绕“化腐朽为神奇,朽木也可雕,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变废为宝,废品可成佳品,化劣为优,于缺陷中发现美的价值”“改造伤痕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的心,绽放最美的生命,修复缺憾,完美人生,智慧地、积极地面对生活中的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缺憾”“德艺双馨,谦逊的光芒比钻石更闪耀”等方面立意都是符合题意的。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(2015甘肃兰州实战演练)阅读下面的材料,根据要求写一篇不少于800字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的文章。(60分)</a:t>
            </a:r>
            <a:r>
              <a:rPr lang="en-US" altLang="zh-CN" sz="2012" kern="0" dirty="0">
                <a:solidFill>
                  <a:srgbClr val="000000"/>
                </a:solidFill>
                <a:latin typeface="Times New Roman" pitchFamily="65" charset="-122"/>
                <a:ea typeface="宋体" pitchFamily="65" charset="-122"/>
              </a:rPr>
              <a:t>\</a:t>
            </a: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一天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他把自己锁在了家门外。于是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他打电话寻找开锁匠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开锁匠很快就撬开了锁。看到他惊讶的表情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开锁匠解释道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锁只防君子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不防小人。</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的人永远是诚实的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他们绝不会偷盗</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的人永远都是不诚实的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他们总会想方设法撬开你的锁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偷走你的电视机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其余的人在正常情况下是不会偷盗的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但如果他们受到的诱惑足够大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也会变得不诚实。锁防的并不是小偷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因为如果小偷真的想侵入你的房子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有锁他们也能做到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锁真正防的是那些大多数时候诚实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但有可能会在你的门没有上锁的情况下产生偷盗行为的人。”</a:t>
            </a:r>
            <a:endParaRPr lang="zh-CN" altLang="en-US" dirty="0">
              <a:latin typeface="+mn-lt"/>
              <a:ea typeface="+mn-ea"/>
            </a:endParaRPr>
          </a:p>
        </p:txBody>
      </p:sp>
      <p:pic>
        <p:nvPicPr>
          <p:cNvPr id="753666" name="图片 3" descr="textimage182.jpeg"/>
          <p:cNvPicPr>
            <a:picLocks noChangeAspect="1"/>
          </p:cNvPicPr>
          <p:nvPr/>
        </p:nvPicPr>
        <p:blipFill>
          <a:blip r:embed="rId3"/>
          <a:srcRect/>
          <a:stretch>
            <a:fillRect/>
          </a:stretch>
        </p:blipFill>
        <p:spPr bwMode="auto">
          <a:xfrm>
            <a:off x="390525" y="3063875"/>
            <a:ext cx="247650" cy="247650"/>
          </a:xfrm>
          <a:prstGeom prst="rect">
            <a:avLst/>
          </a:prstGeom>
          <a:noFill/>
          <a:ln w="9525">
            <a:noFill/>
            <a:miter lim="800000"/>
            <a:headEnd/>
            <a:tailEnd/>
          </a:ln>
        </p:spPr>
      </p:pic>
    </p:spTree>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并非这</a:t>
            </a:r>
            <a:r>
              <a:rPr lang="en-US" altLang="zh-CN" sz="2012" kern="0" dirty="0">
                <a:solidFill>
                  <a:srgbClr val="000000"/>
                </a:solidFill>
                <a:latin typeface="Times New Roman" pitchFamily="65" charset="-122"/>
                <a:ea typeface="宋体" pitchFamily="65" charset="-122"/>
              </a:rPr>
              <a:t>98%</a:t>
            </a:r>
            <a:r>
              <a:rPr lang="zh-CN" altLang="en-US" sz="2012" kern="0" dirty="0">
                <a:solidFill>
                  <a:srgbClr val="000000"/>
                </a:solidFill>
                <a:latin typeface="Times New Roman" pitchFamily="65" charset="-122"/>
                <a:ea typeface="宋体" pitchFamily="65" charset="-122"/>
              </a:rPr>
              <a:t>的人都是不道德的</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他们也不是逮住机会就会行骗的人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他们可</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能只是需要被监督以保证自己不走歪路的人。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写作指导: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材料由两段话组成,先叙述故事,而后用一句话揭示材料的实质:并非这98%</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的人都是不道德的,他们也不是逮住机会就会行骗的人,他们可能只是需要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被监督以保证自己不走歪路的人。这是一则颇有思想内涵的材料,审题时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着重抓住这一句话,可以探讨人性的复杂性,可以阐述监督对于人生的意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义。具体的立意有:人半是天使,半是魔鬼;加强自我修炼;君子慎独;人是需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要监督的;自觉接受各种监督,保证安全;等等。</a:t>
            </a:r>
            <a:endParaRPr lang="zh-CN" altLang="en-US" dirty="0">
              <a:latin typeface="+mn-lt"/>
              <a:ea typeface="+mn-ea"/>
            </a:endParaRPr>
          </a:p>
        </p:txBody>
      </p:sp>
      <p:pic>
        <p:nvPicPr>
          <p:cNvPr id="755714" name="图片 3" descr="textimage183.jpeg"/>
          <p:cNvPicPr>
            <a:picLocks noChangeAspect="1"/>
          </p:cNvPicPr>
          <p:nvPr/>
        </p:nvPicPr>
        <p:blipFill>
          <a:blip r:embed="rId3"/>
          <a:srcRect/>
          <a:stretch>
            <a:fillRect/>
          </a:stretch>
        </p:blipFill>
        <p:spPr bwMode="auto">
          <a:xfrm>
            <a:off x="519113" y="3133725"/>
            <a:ext cx="247650" cy="24765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成功三重奏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我相信,世界上没有人不喜欢成功。但要想成功,正如切割开这珍贵的钻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石,只拥有经验、技术等某一方面是不够的。我认为,要想成功,就得如老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切割师所言,具备三点,即经验技术、勇敢与抛开杂念。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一重奏,广泛涉猎,潜心钻研,习得丰富的经验与技巧。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常言道:“没有金刚钻,别揽瓷器活。”宋濂“天大寒,砚冰坚,手指不可屈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伸”仍坚持读书,才有了丰富的知识经验,成为了大学士。李时珍遍探百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草,十年如一日潜心钻研,才著出闻名世界的《本草纲目》。双脚钢琴家刘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伟同样也是经历了无数的训练后才有了如今惊世的技巧。可见,要想成功,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首先就需要刻苦学习知识,潜心钻研,以提升自身的经验技术。只有自身条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件过硬了才能为成功奠基。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二重奏,果敢前行,敢做敢拼,拥有一颗勇敢的心。</a:t>
            </a:r>
            <a:endParaRPr lang="zh-CN" altLang="en-US" dirty="0">
              <a:latin typeface="+mn-lt"/>
              <a:ea typeface="+mn-ea"/>
            </a:endParaRPr>
          </a:p>
        </p:txBody>
      </p:sp>
      <p:pic>
        <p:nvPicPr>
          <p:cNvPr id="81922" name="图片 3" descr="textimage125.jpeg"/>
          <p:cNvPicPr>
            <a:picLocks noChangeAspect="1"/>
          </p:cNvPicPr>
          <p:nvPr/>
        </p:nvPicPr>
        <p:blipFill>
          <a:blip r:embed="rId3"/>
          <a:srcRect/>
          <a:stretch>
            <a:fillRect/>
          </a:stretch>
        </p:blipFill>
        <p:spPr bwMode="auto">
          <a:xfrm>
            <a:off x="585788" y="585788"/>
            <a:ext cx="5057775" cy="61912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机遇对于懦弱者是深坑,对于勇敢者是天梯。懦弱者面对机遇选择故步自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封,勇敢者面对机遇选择大步前行。倘若邓小平没有勇气,他又怎么会在内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忧外患之时坚决叫停“文化大革命”,转而投身到改革开放和发展经济,并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使中国腾飞?倘若马化腾没有勇气,他又怎么能在创业初期,选择投身无人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问津的即时通讯领域,并从此开创了属于自己的商业帝国呢?倘若小米公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司没有勇气,又怎会有其投身低端市场,一举创下效益冠军的奇迹呢?所以,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拥有勇气,打开束缚双脚的锁链,才可走向成功。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三重奏,抛开杂念,让自己得到一份纯粹的前行的动力。</a:t>
            </a:r>
            <a:endParaRPr lang="zh-CN" altLang="en-US">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14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歌德说:“自己最大的敌人永远是自己。”确实,往往阻碍一个人走向成功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的正是其自身过多的杂念与忧虑。为什么众多田园诗中,只有陶渊明的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“采菊东篱下,悠然见南山”获得成功,为人称道?为什么石油大王哈默可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以在无人看好的荒地开机钻井?又为什么克林斯曼总能踢入点球而保持纪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录?我想,正是因为他们心无杂念,他们并不过多地去考虑自己能否成功,做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这件事是否有意义,而是不惧失败,一心前行。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可见,习得知识,拥有勇气,抛开杂念,正如一部恢宏的交响乐的三个奏章一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样,层层切合。只有具备了这三个要素时,才可奏响那通往成功的颂歌。所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以,让我们牢记这三点,在通往成功的道路上扬帆远航!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323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③如果以警方利用微博传播此事起到的教化作用为中心行文,可以从典型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社会事件引发公众关注后,人们反思自己的言行,进而提升道德感,提升社</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会文明程度等方面论说事理;如果从警方不注意保护个人隐私,给事件当事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人造成二次伤害的角度行文,则可以援引人肉搜索造成少女安琪自杀、柴</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静美国产女等隐私曝光后被广大网民骂不爱国等典型事件说理。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(2)请选择一个你认为的最佳立意,拟写几个能让人眼前一亮的作文题目。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(2)小陈,我挺你——给小陈的一封信;举报您,合情合理更合法——给老陈</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的一封信;写给亲爱的小陈的一封信;让人文关怀永不褪色——致警察的一</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封信。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37004"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4302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(1)本文选取了哪些人物素材?有什么作用?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(1)宋濂、李时珍、刘伟、邓小平、马化腾、歌德、陶渊明、哈默、克林</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斯曼等,涉及古今中外。可见作者知识积累相当丰富,也使文章的说服力大</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大加强。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(2)本文在语言运用上有何特点?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(2)多用排比,行文颇具气势,例证丰富。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(3)本文的结构哪里值得借鉴?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(3)文章结构十分清晰,标题为“成功三重奏”,首段紧扣材料,明确“三重</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奏”为“经验技术、勇敢与抛开杂念”。主体部分分为三个层次。结尾</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呼应开头,以呼吁的口吻,鼓励我们要牢记三点。全文一气呵成,结构浑然</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一体。</a:t>
            </a:r>
            <a:endParaRPr lang="zh-CN" altLang="en-US" dirty="0">
              <a:latin typeface="+mn-lt"/>
              <a:ea typeface="+mn-ea"/>
            </a:endParaRPr>
          </a:p>
        </p:txBody>
      </p:sp>
      <p:pic>
        <p:nvPicPr>
          <p:cNvPr id="88066" name="图片 3" descr="textimage126.jpeg"/>
          <p:cNvPicPr>
            <a:picLocks noChangeAspect="1"/>
          </p:cNvPicPr>
          <p:nvPr/>
        </p:nvPicPr>
        <p:blipFill>
          <a:blip r:embed="rId3"/>
          <a:srcRect/>
          <a:stretch>
            <a:fillRect/>
          </a:stretch>
        </p:blipFill>
        <p:spPr bwMode="auto">
          <a:xfrm>
            <a:off x="619125" y="790575"/>
            <a:ext cx="2524125" cy="55245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784" kern="0" spc="165"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(2013课标Ⅱ,18)阅读下面的材料,根据要求写一篇不少于800字的文章。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高中学习阶段,你一定在班集体里度过了美好的时光,收获了深厚的情谊。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同窗共读,互相帮助,彼此激励,即便是一次不愉快的争执,都给你留下难忘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的记忆,伴你走向成熟。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某机构就“同学关系”问题在几所学校做了一次调查。结果显示,60%的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人表示满意,36%的人认为一般,4%的人觉得不满意。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如果同学关系紧张,原因是什么?有人认为是自我意识过强,有人认为是志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趣、性格不合,也有人认为缘于竞争激烈,等等。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对于增进同学间的友好关系,营造和谐氛围,72%的人表示非常有信心,他们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认为互相尊重、理解和包容,遇事多为他人着想,关系就会更加融洽。</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要求选好角度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确定立意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明确文体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自拟标题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不要脱离材料内容及含意的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范围作文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不要套作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不得抄袭。</a:t>
            </a:r>
            <a:endParaRPr lang="zh-CN" altLang="en-US" dirty="0">
              <a:latin typeface="+mn-lt"/>
              <a:ea typeface="+mn-ea"/>
            </a:endParaRPr>
          </a:p>
        </p:txBody>
      </p:sp>
      <p:pic>
        <p:nvPicPr>
          <p:cNvPr id="90114" name="图片 3" descr="textimage127.jpeg"/>
          <p:cNvPicPr>
            <a:picLocks noChangeAspect="1"/>
          </p:cNvPicPr>
          <p:nvPr/>
        </p:nvPicPr>
        <p:blipFill>
          <a:blip r:embed="rId3"/>
          <a:srcRect/>
          <a:stretch>
            <a:fillRect/>
          </a:stretch>
        </p:blipFill>
        <p:spPr bwMode="auto">
          <a:xfrm>
            <a:off x="542925" y="855663"/>
            <a:ext cx="247650" cy="2476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97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(1)认真审题,你能根据材料确定哪些立意?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(1)①同窗共读,互助互爱。“即便是一次不愉快的争执,都给你留下难忘的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记忆,伴你走向成熟”奠定了写作的健康导向。可以写成记叙文,以优美抒</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情的文字抒写同学关系。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②冷漠“心墙”,深思自省。材料提供了自我意识、志趣性格、竞争三个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角度,可以攻其一点,也可以多点综合,可以发表议论,也可以借助故事阐发</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道理。</a:t>
            </a:r>
            <a:endParaRPr lang="zh-CN" altLang="en-US" dirty="0">
              <a:latin typeface="+mn-lt"/>
              <a:ea typeface="+mn-ea"/>
            </a:endParaRPr>
          </a:p>
        </p:txBody>
      </p:sp>
      <p:pic>
        <p:nvPicPr>
          <p:cNvPr id="92162" name="图片 3" descr="textimage128.jpeg"/>
          <p:cNvPicPr>
            <a:picLocks noChangeAspect="1"/>
          </p:cNvPicPr>
          <p:nvPr/>
        </p:nvPicPr>
        <p:blipFill>
          <a:blip r:embed="rId3"/>
          <a:srcRect/>
          <a:stretch>
            <a:fillRect/>
          </a:stretch>
        </p:blipFill>
        <p:spPr bwMode="auto">
          <a:xfrm>
            <a:off x="571500" y="1062038"/>
            <a:ext cx="2524125" cy="5524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2973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③心胸宽阔,尊重包容。如何增进同学间的关系,材料提供了尊重、理解、</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包容、换位思考等方式。宜联系历史、社会深入分析,不宜面面俱到,蜻蜓</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点水。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(2)请选择一个你认为的最佳立意,写一个简洁的开头。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(2)面对探究“同学关系”,我不禁想起一副对联:“宽以待人,无边浩海堪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为镜;严于律己,有信大潮可作师。”对联言近旨远、论事明理,堪为人生</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圭臬。如何“增进同学间的友好关系,营造和谐氛围”,不使年华虚度,让</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学习生活成为美好的回忆呢?我认为:宽以待人处世,严于律己修身。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37004"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847850"/>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成长路上鲜花盛开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座谈会结束后,我漫步在林荫道上,呼吸着栀子花浓郁的芬芳,享受着愉悦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心境的恬美,穿越时空的温馨,继续寻思座谈会的话题——什么伴随你走向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高中三年,我与同学的那一份份友情,就如一束束盛开的鲜花,伴随我走向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成熟。</a:t>
            </a:r>
            <a:endParaRPr lang="zh-CN" altLang="en-US" dirty="0">
              <a:latin typeface="+mn-lt"/>
              <a:ea typeface="+mn-ea"/>
            </a:endParaRPr>
          </a:p>
        </p:txBody>
      </p:sp>
      <p:pic>
        <p:nvPicPr>
          <p:cNvPr id="96258" name="图片 3" descr="textimage129.jpeg"/>
          <p:cNvPicPr>
            <a:picLocks noChangeAspect="1"/>
          </p:cNvPicPr>
          <p:nvPr/>
        </p:nvPicPr>
        <p:blipFill>
          <a:blip r:embed="rId3"/>
          <a:srcRect/>
          <a:stretch>
            <a:fillRect/>
          </a:stretch>
        </p:blipFill>
        <p:spPr bwMode="auto">
          <a:xfrm>
            <a:off x="500063" y="1204913"/>
            <a:ext cx="5057775" cy="61912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有一份友情,犹如一束素雅的康乃馨,沁人心脾。朦胧中,我仿佛看见班长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王琳那模糊的身影。猛然间,我有了知觉,王琳开心地笑了:“你终于醒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了。”原来,王琳一直按照医生的吩咐,为我处理化脓的伤口,用湿棉签滋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润我干裂的嘴唇。因为她的精心护理,才让我早一点苏醒过来。受伤以来,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王琳日夜守候在我的身边,为我讲保尔的故事,带给我与伤痛做斗争的勇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气。天气晴朗时,她搀扶着我在室外散步,为我唱歌,带给我快乐。王琳那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舒心的微笑,就像素雅的康乃馨,盛开在我的心田,香气四溢。</a:t>
            </a:r>
            <a:endParaRPr lang="zh-CN" altLang="en-US">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有一份友情,犹如一束清纯的月季花,拨人心弦。春季,我在校运动会跳高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比赛中失利,体育委员刘满春安慰我:“机会总留给不言败的人。”夏季,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我参加夏令营游泳比赛时,刘满春在岸边为我摇旗“加油”。秋季,歌手们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忙着备战“多彩贵州黄果树杯大奖赛”,刘满春怕我寂寞,拉着我去登黔灵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山,说是观赏黔灵秋色。冬季,市中运动会的备战紧锣密鼓,刘满春天天陪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着我训练,鼓励我:“不要放弃,希望就在前方。”刘满春那恬淡的微笑,就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像清纯的月季花,盛开在我的心田,永不凋谢。</a:t>
            </a:r>
            <a:endParaRPr lang="zh-CN" altLang="en-US">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有一份友情,犹如一束冷峻的刺玫瑰,冶人心智。那一次我从服装店出来,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被一男子劫持去夜总会,人高马大的黄云凤同学及时赶到,把我从男子手中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解救出来。她劝诫我:“女孩子要自爱,出门着装要朴素,最好不要独自外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出。”又一次,我被精品店老板娘纠缠,说我不讲信用。正在争吵时,又是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黄云凤同学帮我解了围,为我付了款。回来的时候,她说:“谈好价不买,就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是不讲信用。”黄云凤淡淡的微笑,就像带刺的玫瑰花,盛开在我的心田,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久久留香。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我独自漫步在林荫道上,栀子花浓郁的芬芳,蕴含了康乃馨的淡雅,月季花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的清纯,刺玫瑰的冷峻。那是默默的奉献,热情的鼓励,灵魂的洗涤</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我即将踏上新的征程,迎接新的挑战。一路上有鲜花相伴,我一定会更加成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熟。</a:t>
            </a:r>
            <a:endParaRPr lang="zh-CN" altLang="en-US">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(1)本文是什么文体?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(1)这是一篇记叙文。文章以“花”为线索来组织全文,选取了“我”与三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个同学的交往的典型事件,记录了自己健康成长的心路历程,结构清晰,线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索明确。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(2)写出你最喜欢的句子。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(2)高中三年,我与同学的那一份份友情,就如一束束盛开的鲜花,伴随我走</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向成熟。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(3)本文运用了什么修辞手法来增加文采?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(3)文中运用了排比、比喻、反复等修辞手法,使文章段落整齐,格调清新,</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文采飞扬。</a:t>
            </a:r>
            <a:endParaRPr lang="zh-CN" altLang="en-US">
              <a:latin typeface="+mn-lt"/>
              <a:ea typeface="+mn-ea"/>
            </a:endParaRPr>
          </a:p>
        </p:txBody>
      </p:sp>
      <p:pic>
        <p:nvPicPr>
          <p:cNvPr id="104450" name="图片 3" descr="textimage130.jpeg"/>
          <p:cNvPicPr>
            <a:picLocks noChangeAspect="1"/>
          </p:cNvPicPr>
          <p:nvPr/>
        </p:nvPicPr>
        <p:blipFill>
          <a:blip r:embed="rId3"/>
          <a:srcRect/>
          <a:stretch>
            <a:fillRect/>
          </a:stretch>
        </p:blipFill>
        <p:spPr bwMode="auto">
          <a:xfrm>
            <a:off x="542925" y="1187450"/>
            <a:ext cx="2524125" cy="55245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400175"/>
          <a:ext cx="7739063" cy="3878263"/>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考情趋向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备考策略</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题型相对稳定</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近三年课标卷都是考查材料作文,因此复习备考要加强对</a:t>
                      </a:r>
                      <a:r>
                        <a:t/>
                      </a:r>
                      <a:br/>
                      <a:r>
                        <a:rPr lang="zh-CN" altLang="en-US" sz="1190" kern="0" dirty="0" smtClean="0">
                          <a:solidFill>
                            <a:srgbClr val="000000"/>
                          </a:solidFill>
                          <a:latin typeface="Times New Roman" pitchFamily="65" charset="-122"/>
                          <a:ea typeface="宋体" pitchFamily="65" charset="-122"/>
                        </a:rPr>
                        <a:t>材料作文的练习。</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要有文体意识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“明确文体”是说可选择任何一种文体进行写作,但确定</a:t>
                      </a:r>
                      <a:r>
                        <a:t/>
                      </a:r>
                      <a:br/>
                      <a:r>
                        <a:rPr lang="zh-CN" altLang="en-US" sz="1190" kern="0" dirty="0" smtClean="0">
                          <a:solidFill>
                            <a:srgbClr val="000000"/>
                          </a:solidFill>
                          <a:latin typeface="Times New Roman" pitchFamily="65" charset="-122"/>
                          <a:ea typeface="宋体" pitchFamily="65" charset="-122"/>
                        </a:rPr>
                        <a:t>使用某种文体,就要明确合乎此文体的要求,切忌出现文体</a:t>
                      </a:r>
                      <a:r>
                        <a:t/>
                      </a:r>
                      <a:br/>
                      <a:r>
                        <a:rPr lang="zh-CN" altLang="en-US" sz="1190" kern="0" dirty="0" smtClean="0">
                          <a:solidFill>
                            <a:srgbClr val="000000"/>
                          </a:solidFill>
                          <a:latin typeface="Times New Roman" pitchFamily="65" charset="-122"/>
                          <a:ea typeface="宋体" pitchFamily="65" charset="-122"/>
                        </a:rPr>
                        <a:t>混杂的现象。这就要求考生要有明确的文体意识。所以,</a:t>
                      </a:r>
                      <a:r>
                        <a:t/>
                      </a:r>
                      <a:br/>
                      <a:r>
                        <a:rPr lang="zh-CN" altLang="en-US" sz="1190" kern="0" dirty="0" smtClean="0">
                          <a:solidFill>
                            <a:srgbClr val="000000"/>
                          </a:solidFill>
                          <a:latin typeface="Times New Roman" pitchFamily="65" charset="-122"/>
                          <a:ea typeface="宋体" pitchFamily="65" charset="-122"/>
                        </a:rPr>
                        <a:t>学会具体地记叙,学会生动地描写,学会真诚地议论,应当</a:t>
                      </a:r>
                      <a:r>
                        <a:t/>
                      </a:r>
                      <a:br/>
                      <a:r>
                        <a:rPr lang="zh-CN" altLang="en-US" sz="1190" kern="0" dirty="0" smtClean="0">
                          <a:solidFill>
                            <a:srgbClr val="000000"/>
                          </a:solidFill>
                          <a:latin typeface="Times New Roman" pitchFamily="65" charset="-122"/>
                          <a:ea typeface="宋体" pitchFamily="65" charset="-122"/>
                        </a:rPr>
                        <a:t>成为平时训练的主要内容。</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内容关注现实</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从近三年作文试题的内容来看,高考作文更注重关注生</a:t>
                      </a:r>
                      <a:r>
                        <a:rPr dirty="0"/>
                        <a:t/>
                      </a:r>
                      <a:br>
                        <a:rPr dirty="0"/>
                      </a:br>
                      <a:r>
                        <a:rPr lang="zh-CN" altLang="en-US" sz="1190" kern="0" dirty="0" smtClean="0">
                          <a:solidFill>
                            <a:srgbClr val="000000"/>
                          </a:solidFill>
                          <a:latin typeface="Times New Roman" pitchFamily="65" charset="-122"/>
                          <a:ea typeface="宋体" pitchFamily="65" charset="-122"/>
                        </a:rPr>
                        <a:t>活、关注社会,如2015年课标Ⅰ卷、2014年课标Ⅱ卷等都</a:t>
                      </a:r>
                      <a:r>
                        <a:rPr dirty="0"/>
                        <a:t/>
                      </a:r>
                      <a:br>
                        <a:rPr dirty="0"/>
                      </a:br>
                      <a:r>
                        <a:rPr lang="zh-CN" altLang="en-US" sz="1190" kern="0" dirty="0" smtClean="0">
                          <a:solidFill>
                            <a:srgbClr val="000000"/>
                          </a:solidFill>
                          <a:latin typeface="Times New Roman" pitchFamily="65" charset="-122"/>
                          <a:ea typeface="宋体" pitchFamily="65" charset="-122"/>
                        </a:rPr>
                        <a:t>是时代热点。这些内容贴近生活,目的是让学生关注社</a:t>
                      </a:r>
                      <a:r>
                        <a:rPr dirty="0"/>
                        <a:t/>
                      </a:r>
                      <a:br>
                        <a:rPr dirty="0"/>
                      </a:br>
                      <a:r>
                        <a:rPr lang="zh-CN" altLang="en-US" sz="1190" kern="0" dirty="0" smtClean="0">
                          <a:solidFill>
                            <a:srgbClr val="000000"/>
                          </a:solidFill>
                          <a:latin typeface="Times New Roman" pitchFamily="65" charset="-122"/>
                          <a:ea typeface="宋体" pitchFamily="65" charset="-122"/>
                        </a:rPr>
                        <a:t>会、关注生活、关注自然,不做书呆子。</a:t>
                      </a:r>
                    </a:p>
                  </a:txBody>
                  <a:tcPr marL="45720" marR="45720"/>
                </a:tc>
              </a:tr>
            </a:tbl>
          </a:graphicData>
        </a:graphic>
      </p:graphicFrame>
      <p:pic>
        <p:nvPicPr>
          <p:cNvPr id="106514" name="图片 3" descr="textimage131.jpeg"/>
          <p:cNvPicPr>
            <a:picLocks noChangeAspect="1"/>
          </p:cNvPicPr>
          <p:nvPr/>
        </p:nvPicPr>
        <p:blipFill>
          <a:blip r:embed="rId3"/>
          <a:srcRect/>
          <a:stretch>
            <a:fillRect/>
          </a:stretch>
        </p:blipFill>
        <p:spPr bwMode="auto">
          <a:xfrm>
            <a:off x="796925" y="776288"/>
            <a:ext cx="1703388" cy="477837"/>
          </a:xfrm>
          <a:prstGeom prst="rect">
            <a:avLst/>
          </a:prstGeom>
          <a:noFill/>
          <a:ln w="9525">
            <a:noFill/>
            <a:miter lim="800000"/>
            <a:headEnd/>
            <a:tailEnd/>
          </a:ln>
        </p:spPr>
      </p:pic>
      <p:graphicFrame>
        <p:nvGraphicFramePr>
          <p:cNvPr id="4" name="表格 2"/>
          <p:cNvGraphicFramePr>
            <a:graphicFrameLocks noGrp="1"/>
          </p:cNvGraphicFramePr>
          <p:nvPr/>
        </p:nvGraphicFramePr>
        <p:xfrm>
          <a:off x="720725" y="5292725"/>
          <a:ext cx="7740650" cy="1244600"/>
        </p:xfrm>
        <a:graphic>
          <a:graphicData uri="http://schemas.openxmlformats.org/drawingml/2006/table">
            <a:tbl>
              <a:tblPr/>
              <a:tblGrid>
                <a:gridCol w="3870000"/>
                <a:gridCol w="3870000"/>
              </a:tblGrid>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注重思维能力</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近三年作文试题都注重考查考生能否辩证地看问题,从不</a:t>
                      </a:r>
                      <a:r>
                        <a:rPr dirty="0"/>
                        <a:t/>
                      </a:r>
                      <a:br>
                        <a:rPr dirty="0"/>
                      </a:br>
                      <a:r>
                        <a:rPr lang="zh-CN" altLang="en-US" sz="1190" kern="0" dirty="0" smtClean="0">
                          <a:solidFill>
                            <a:srgbClr val="000000"/>
                          </a:solidFill>
                          <a:latin typeface="Times New Roman" pitchFamily="65" charset="-122"/>
                          <a:ea typeface="宋体" pitchFamily="65" charset="-122"/>
                        </a:rPr>
                        <a:t>同角度看问题和逆向思维的能力。作文的内核是思维,考</a:t>
                      </a:r>
                      <a:r>
                        <a:rPr dirty="0"/>
                        <a:t/>
                      </a:r>
                      <a:br>
                        <a:rPr dirty="0"/>
                      </a:br>
                      <a:r>
                        <a:rPr lang="zh-CN" altLang="en-US" sz="1190" kern="0" dirty="0" smtClean="0">
                          <a:solidFill>
                            <a:srgbClr val="000000"/>
                          </a:solidFill>
                          <a:latin typeface="Times New Roman" pitchFamily="65" charset="-122"/>
                          <a:ea typeface="宋体" pitchFamily="65" charset="-122"/>
                        </a:rPr>
                        <a:t>生备考时要注意这方面的训练,力求抓住材料核心,写出精</a:t>
                      </a:r>
                      <a:r>
                        <a:rPr dirty="0"/>
                        <a:t/>
                      </a:r>
                      <a:br>
                        <a:rPr dirty="0"/>
                      </a:br>
                      <a:r>
                        <a:rPr lang="zh-CN" altLang="en-US" sz="1190" kern="0" dirty="0" smtClean="0">
                          <a:solidFill>
                            <a:srgbClr val="000000"/>
                          </a:solidFill>
                          <a:latin typeface="Times New Roman" pitchFamily="65" charset="-122"/>
                          <a:ea typeface="宋体" pitchFamily="65" charset="-122"/>
                        </a:rPr>
                        <a:t>彩习作。</a:t>
                      </a:r>
                    </a:p>
                  </a:txBody>
                  <a:tcPr marL="45720" marR="45720"/>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739900"/>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给小陈的一封信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我是明华,一个在校学生。前几天偶然间在微博上看到你举报父亲的新闻,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我非常认同你的做法,真心为你点赞。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小陈,你毅然举报父亲的做法是出于为父亲、家人的安全着想的目的,是尊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重生命的表现。不仅如此,要父亲遵守交通规则,更是对社会公众负责。面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对舆论,你应该对自己的做法充满自信。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生命是脆弱的,如水泡般一触即破。</a:t>
            </a:r>
            <a:endParaRPr lang="zh-CN" altLang="en-US" dirty="0">
              <a:latin typeface="+mn-lt"/>
              <a:ea typeface="+mn-ea"/>
            </a:endParaRPr>
          </a:p>
        </p:txBody>
      </p:sp>
      <p:pic>
        <p:nvPicPr>
          <p:cNvPr id="16386" name="图片 3" descr="textimage109.jpeg"/>
          <p:cNvPicPr>
            <a:picLocks noChangeAspect="1"/>
          </p:cNvPicPr>
          <p:nvPr/>
        </p:nvPicPr>
        <p:blipFill>
          <a:blip r:embed="rId3"/>
          <a:srcRect/>
          <a:stretch>
            <a:fillRect/>
          </a:stretch>
        </p:blipFill>
        <p:spPr bwMode="auto">
          <a:xfrm>
            <a:off x="428625" y="1062038"/>
            <a:ext cx="5057775" cy="6191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2347913"/>
            <a:ext cx="8504238" cy="37163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一、材料作文审题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449" kern="0" spc="275"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概括主旨倾向法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概括主旨倾向法是写材料作文最为常见且最为稳妥的审题立意方法。写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材料作文时,如果能准确地提炼出材料的中心,并以其作为文章的主旨,一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定会使所写文章既切题又有深度。所以,写材料作文时应尽量采用这种方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法来立意。具体操作步骤是: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第一步,确定什么人,做了什么事,有什么结果。</a:t>
            </a:r>
            <a:endParaRPr lang="zh-CN" altLang="en-US" dirty="0">
              <a:latin typeface="+mn-lt"/>
              <a:ea typeface="+mn-ea"/>
            </a:endParaRPr>
          </a:p>
        </p:txBody>
      </p:sp>
      <p:pic>
        <p:nvPicPr>
          <p:cNvPr id="108546" name="图片 3" descr="textimage132.jpeg"/>
          <p:cNvPicPr>
            <a:picLocks noChangeAspect="1"/>
          </p:cNvPicPr>
          <p:nvPr/>
        </p:nvPicPr>
        <p:blipFill>
          <a:blip r:embed="rId3"/>
          <a:srcRect/>
          <a:stretch>
            <a:fillRect/>
          </a:stretch>
        </p:blipFill>
        <p:spPr bwMode="auto">
          <a:xfrm>
            <a:off x="414338" y="2957513"/>
            <a:ext cx="219075" cy="219075"/>
          </a:xfrm>
          <a:prstGeom prst="rect">
            <a:avLst/>
          </a:prstGeom>
          <a:noFill/>
          <a:ln w="9525">
            <a:noFill/>
            <a:miter lim="800000"/>
            <a:headEnd/>
            <a:tailEnd/>
          </a:ln>
        </p:spPr>
      </p:pic>
      <p:sp>
        <p:nvSpPr>
          <p:cNvPr id="4" name="TextBox 2"/>
          <p:cNvSpPr txBox="1"/>
          <p:nvPr/>
        </p:nvSpPr>
        <p:spPr>
          <a:xfrm>
            <a:off x="542925" y="1133475"/>
            <a:ext cx="8505825" cy="1019175"/>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第2讲　技法篇——高考作文如何写</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学案一　审题准确</a:t>
            </a:r>
            <a:endParaRPr lang="zh-CN" altLang="en-US" dirty="0">
              <a:latin typeface="+mn-lt"/>
              <a:ea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第二步,根据事件的结果确定事件的性质和命题者的倾向性。材料的结果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是好的,其性质往往是正面的,命题者则倾向于赞成;材料的结果是不好的,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其性质往往是反面的,命题者往往倾向于贬抑;如果材料的结果不明朗,材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料的性质往往是中性的,应辩证分析。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第三步,根据材料的主旨和倾向,联系自己的现实生活,确定主题。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◆典型例题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(2015重庆,21)阅读下面的材料,根据要求作文。(60分)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一个刚上车的小男孩请公交司机等一等他妈妈。过了一分钟,孩子妈妈还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没到,车上乘客开始埋怨,说母子俩耽误了大家时间。这时,那位腿有残疾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的母亲一瘸一拐地上了车,所有人都沉默了。</a:t>
            </a:r>
            <a:endParaRPr lang="zh-CN" altLang="en-US">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要求:①结合材料的内容和含意,选准角度,明确立意;②自拟标题,自选文体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(诗歌除外),不少于800字;③不得套作,不得抄袭。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◆以题说法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材料的主要内容是:小男孩让公交司机等等他妈妈。过了一分钟没到,乘客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开始埋怨,结果小男孩的妈妈腿有残疾,一瘸一拐地上了车,所有人都沉默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了。材料的结果是大家都沉默了,所以材料的性质是反面的,命题者的倾向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是反对大家抱怨的做法,所以第一立意应为:宽容,理解,学会等待,等等。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1.阅读下面的材料,根据要求写一篇不少于800字的文章。(60分)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一群游客,从景区出来,脸上绽放着欣赏奇峰异景带来的快乐。来不及歇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息,又兴致勃勃地在景区门口挑选起各种各样的石头。</a:t>
            </a:r>
            <a:endParaRPr lang="zh-CN" altLang="en-US">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一位手拿圆润河卵石的游客对另一位游客说:“看你选的尽是奇形怪状的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石头,太难看!”那位游客却高兴地说:“正因各不相同,才能制成样式独特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的盆景啊!”他反驳说:“我的石头大小均匀,光洁圆润,它们和谐相处,多么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游客们纷纷聚拢过来欣赏他们的石头。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1.本题审题可以采用“概括主旨倾向法”。材料的主要内容</a:t>
            </a:r>
            <a:endParaRPr lang="zh-CN" altLang="en-US">
              <a:latin typeface="+mn-lt"/>
              <a:ea typeface="+mn-ea"/>
            </a:endParaRPr>
          </a:p>
        </p:txBody>
      </p:sp>
      <p:pic>
        <p:nvPicPr>
          <p:cNvPr id="114690" name="图片 3" descr="textimage133.jpeg"/>
          <p:cNvPicPr>
            <a:picLocks noChangeAspect="1"/>
          </p:cNvPicPr>
          <p:nvPr/>
        </p:nvPicPr>
        <p:blipFill>
          <a:blip r:embed="rId3"/>
          <a:srcRect/>
          <a:stretch>
            <a:fillRect/>
          </a:stretch>
        </p:blipFill>
        <p:spPr bwMode="auto">
          <a:xfrm>
            <a:off x="542925" y="4498975"/>
            <a:ext cx="247650" cy="24765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是一位手拿圆润河卵石的游客说圆润河卵石大小均匀、光洁圆润、美好,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说另一个人的石头奇形怪状、难看;另外一个人说正因各不相同,才能制成</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样式独特的盆景。这两个人的观点代表了共性与个性,材料的性质是中性</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的,可以任选一方面,也可以结合起来写,所以立意可以是:①赞美个性,阐述</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其独特价值。②赞美共性,阐述其独特价值。③个性与共性,二者相得益</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彰。</a:t>
            </a:r>
            <a:endParaRPr lang="zh-CN" altLang="en-US" dirty="0">
              <a:latin typeface="+mn-lt"/>
              <a:ea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2.阅读下面的材料,根据要求写一篇不少于800字的文章。(60分)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《富春山居图》是元朝时浙江富阳画家黄公望年过70用三四年时间完成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的。在那三四年里,这座小城里的人们为名忙、为利忙、为权势忙,而黄公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望并没有和着那个喧嚣的社会去做事,你忙你的,我画我的,他只是静静地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作画。也许,当时的人,并不理解他,甚至认为他是一个傻傻的人。耐人寻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味的是,几百年过去了,那些人做的“有用的事”都烟消云散了,当年那个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并不与时代合拍的“傻傻的”老人,却用清静的心和一根又一根磨秃的笔,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画出了不朽的画作。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2.本题审题可以采用“概括主旨倾向法”。材料的主要内容</a:t>
            </a:r>
            <a:endParaRPr lang="zh-CN" altLang="en-US" dirty="0">
              <a:latin typeface="+mn-lt"/>
              <a:ea typeface="+mn-ea"/>
            </a:endParaRPr>
          </a:p>
        </p:txBody>
      </p:sp>
      <p:pic>
        <p:nvPicPr>
          <p:cNvPr id="118786" name="图片 3" descr="textimage134.jpeg"/>
          <p:cNvPicPr>
            <a:picLocks noChangeAspect="1"/>
          </p:cNvPicPr>
          <p:nvPr/>
        </p:nvPicPr>
        <p:blipFill>
          <a:blip r:embed="rId3"/>
          <a:srcRect/>
          <a:stretch>
            <a:fillRect/>
          </a:stretch>
        </p:blipFill>
        <p:spPr bwMode="auto">
          <a:xfrm>
            <a:off x="519113" y="5783263"/>
            <a:ext cx="247650" cy="24765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是元朝画家黄公望年过70时,用三四年的时间去画《富春山居图》,但他的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做法不被当时的人理解,还有人说他傻;而在黄公望画《富春山居图》时,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小城中的人们都在为名、利、权忙。值得思考的是,被当时的人认为傻的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黄公望画的《富春山居图》成了不朽的画作,被后人牢记;而被当时的人认</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为是“有用的事”,如今都已烟消云散。从当时世俗的角度分析,黄公望做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的是“无用的事”,而其他人在做“有用的事”;从如今的观点看,“无用</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的事”是正事,而“有用的事”却是无用的。当今社会也是一样,看似无用</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的事,其实有很大作用,比如修养、品德、情怀等。由此可知,材料的立意</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有:①淡泊名利,静以修身;②无用之用,方为大用(有用、无用的转换);③注</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重精神追求;等等。比较好的题目有:淡泊才是真;静心可以养性;修以养性,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静以致远;守一方净土,养一片清田;清静之心,褪去浮华。</a:t>
            </a:r>
            <a:endParaRPr lang="zh-CN" altLang="en-US">
              <a:latin typeface="+mn-lt"/>
              <a:ea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由果推因法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事物都是互相联系的。有很多事物都是以因果关系的联系形式存在的。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写材料作文,审题时如果能由材料中事件的结果推究出造成结果的本质原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因,往往就能找到最佳的立意。具体操作步骤是: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第一步,找出事件中的结果。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第二步,由果及因,分析为什么会产生这样的结果,这样做对不对,应该怎样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第三步,从正面提出中心。</a:t>
            </a:r>
            <a:endParaRPr lang="zh-CN" altLang="en-US" dirty="0">
              <a:latin typeface="+mn-lt"/>
              <a:ea typeface="+mn-ea"/>
            </a:endParaRPr>
          </a:p>
        </p:txBody>
      </p:sp>
      <p:pic>
        <p:nvPicPr>
          <p:cNvPr id="122882" name="图片 3" descr="textimage135.jpeg"/>
          <p:cNvPicPr>
            <a:picLocks noChangeAspect="1"/>
          </p:cNvPicPr>
          <p:nvPr/>
        </p:nvPicPr>
        <p:blipFill>
          <a:blip r:embed="rId3"/>
          <a:srcRect/>
          <a:stretch>
            <a:fillRect/>
          </a:stretch>
        </p:blipFill>
        <p:spPr bwMode="auto">
          <a:xfrm>
            <a:off x="542925" y="1243013"/>
            <a:ext cx="247650" cy="24765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◆典型例题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(2014重庆,22)阅读下面的材料,根据要求作文。(60分)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一个游客去波罗的海海滨度假,找到一处房屋,打算同房东——一位和蔼可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亲的老人签下租房合同。老人劝他不妨先试住几天,看究竟合适不合适,再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做决定。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游客住下后感到很满意。到第5天,将要签合同时,却发生了一点意外:一个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精美的玻璃杯被他不小心打碎了。他有些忐忑不安地打电话告诉了老人,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老人说:“不要紧,你又不是故意的,我过来签合同时再拿一个来。”游客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把碎玻璃和屋里的其他垃圾打扫了。不久,老人来了,进屋后就问:“玻璃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杯碎片呢?”游客回答说,已装进垃圾袋,放到门外了。老人赶紧出门,打开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垃圾袋看过后,脸色凝重地对游客说:“对不起,我不再把房子租给你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a:t>
            </a:r>
            <a:endParaRPr lang="zh-CN" altLang="en-US" dirty="0">
              <a:latin typeface="+mn-lt"/>
              <a:ea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然后,老人仔细地将玻璃碎片一一拣了出来,放入另一个垃圾袋,写上:“玻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璃碎片,危险!”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要求:①结合材料的内容和含意,选准角度,明确立意;②自拟标题,自选文体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(诗歌除外),不少于800字;③不得套作,不得抄袭。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◆以题说法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本则材料的结果是老人不把房子租给游客了,原因是游客打碎了玻璃杯,把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玻璃杯碎片装进垃圾袋而没有标明是危险的玻璃碎片就放到门外了,其性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质是正面的,命题者的倾向是赞成老人这么做,因为游客不懂为他人着想,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处理事情不注重细节,老人的这种做法是想告诫游客,做任何事情都要为他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人着想,要注意细节,祸患常起于忽微。据此正面提出立意,可为“要懂得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为他人着想”“细节决定成败”等。</a:t>
            </a:r>
            <a:endParaRPr lang="zh-CN" altLang="en-US">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在事故和灾难面前,生命是如此脆弱,不堪一击。在经历过汶川大地震、马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航空难和“东方之星”沉船之后的我们,对此应该有着更加深刻的体会。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尊重生命,珍爱生命,不仅是对自己负责,更是对家人负责。《孝经》有云: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“身体发肤,受之父母,不敢毁伤,孝之始也。”身体发肤尚且不敢损伤,真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心善待父母赐予的生命,这是孝顺的开始,那么面对全家的生命安全,作为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女儿,站出来举报自己的父亲,你的这种对待生命的敬畏态度,值得我们去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规则是严苛的,如磐石般坚不可摧。</a:t>
            </a:r>
            <a:endParaRPr lang="zh-CN" altLang="en-US">
              <a:latin typeface="+mn-lt"/>
              <a:ea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3.阅读下面的材料,根据要求写一篇不少于800字的文章。(60分)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顺治七年冬,书生周容前往镇海县城,小书童背着一大摞捆扎好的书跟随其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后。眼看太阳就要落山,周容问一摆渡人:“待我们赶到县城,城门还开着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吗?”摆渡人仔细打量了小书童一番,回答说:“若是慢慢走,城门还会开着;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若是惶急赶路,城门怕就关上了。”周容觉得摆渡人是在戏弄人,便带小书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童快速前行。城门在望了,急着赶路的小书童却摔了一跤,捆扎书的绳子摔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断了,书散落一地。等他们把书整理捆好,城门已关了。直到这时,周容才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明白了摆渡人那番话的意思。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3.周容没有听懂摆渡人的话,结果书散了,城门关了。原因是走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得匆忙,小书童跌倒,书就会散开,收拾书就会耽误时间,很明显这样做是不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对的,应该听取摆渡人的话,由此正面提出立意:①欲速则不达;②做事不可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一味求快;③越是胜利在望越要小心谨慎。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4.阅读下面的材料,根据要求写一篇不少于800字的文章。(60分)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憨豆先生的扮演者艾金森患有严重的口吃,对于演员来说,这可是致命的。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他知道自己很难真正克服口吃,因此在剧中极少说话,只是偶尔含混不清地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咕叽几句。但这样就大大增加了表演的难度,需要艾金森将原本用语言就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能轻松表达出的笑点、创意转换成夸张、搞笑的表情和动作。为此,艾金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森每天在镜子前研究自己,揣摩最佳的幽默效果,最终凭借丰富的肢体动作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和多变的面部表情走红全球,成为世界级喜剧明星。</a:t>
            </a:r>
            <a:endParaRPr lang="zh-CN" altLang="en-US">
              <a:latin typeface="+mn-lt"/>
              <a:ea typeface="+mn-ea"/>
            </a:endParaRPr>
          </a:p>
        </p:txBody>
      </p:sp>
      <p:pic>
        <p:nvPicPr>
          <p:cNvPr id="131074" name="图片 3" descr="textimage136.jpeg"/>
          <p:cNvPicPr>
            <a:picLocks noChangeAspect="1"/>
          </p:cNvPicPr>
          <p:nvPr/>
        </p:nvPicPr>
        <p:blipFill>
          <a:blip r:embed="rId3"/>
          <a:srcRect/>
          <a:stretch>
            <a:fillRect/>
          </a:stretch>
        </p:blipFill>
        <p:spPr bwMode="auto">
          <a:xfrm>
            <a:off x="542925" y="1243013"/>
            <a:ext cx="247650" cy="24765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4.本题可以使用“由果推因法”来审题立意。结果是艾金森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成为世界级喜剧明星,他成功的原因有:①正确的自我认知;找准方向、认</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清自己。②扬长避短,创意巧妙。③学会转弯,换一种思维,学会变通,学会</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突围。④成功无捷径,勤能补拙。很明显这样做是正确的,这些原因都可作</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为立意。</a:t>
            </a:r>
            <a:endParaRPr lang="zh-CN" altLang="en-US" dirty="0">
              <a:latin typeface="+mn-lt"/>
              <a:ea typeface="+mn-ea"/>
            </a:endParaRPr>
          </a:p>
        </p:txBody>
      </p:sp>
      <p:pic>
        <p:nvPicPr>
          <p:cNvPr id="133122" name="图片 3" descr="textimage137.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抓关键词句法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关键性词句常常有暗示材料中心的作用。所以,有些材料中的关键性词句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可以作为选择立意角度的突破口。在材料中,关键句常常是命题者或材料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中的人物的评议性语句。材料中人物的评议性语句自然是关键句,但千万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不可忽视命题者的提示性语言,它们往往才是真正的关键句。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◆典型例题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(2015天津,22)阅读下面的文字,按要求作文。(60分)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近年来社会上流行一个词——“范儿”,并派生出“中国范儿”“文艺范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儿”“潮范儿”“有范儿”等一系列词语。“范儿”多指好的“风格”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“做派”近似于“有气质”“有情调”“有品位”的意思。一个民族有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一个民族的“范儿”,一个时代有一个时代的“范儿”,不同职业有不同职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业的“范儿”,一个人也可能有一个人的“范儿”</a:t>
            </a:r>
            <a:r>
              <a:rPr lang="zh-CN" altLang="en-US" sz="2012" kern="0" dirty="0">
                <a:solidFill>
                  <a:srgbClr val="000000"/>
                </a:solidFill>
                <a:latin typeface="黑体" pitchFamily="65" charset="-122"/>
                <a:ea typeface="宋体" pitchFamily="65" charset="-122"/>
              </a:rPr>
              <a:t>……</a:t>
            </a:r>
            <a:endParaRPr lang="zh-CN" altLang="en-US" dirty="0">
              <a:latin typeface="+mn-lt"/>
              <a:ea typeface="+mn-ea"/>
            </a:endParaRPr>
          </a:p>
        </p:txBody>
      </p:sp>
      <p:pic>
        <p:nvPicPr>
          <p:cNvPr id="135170" name="图片 4" descr="textimage138.jpeg"/>
          <p:cNvPicPr>
            <a:picLocks noChangeAspect="1"/>
          </p:cNvPicPr>
          <p:nvPr/>
        </p:nvPicPr>
        <p:blipFill>
          <a:blip r:embed="rId3"/>
          <a:srcRect/>
          <a:stretch>
            <a:fillRect/>
          </a:stretch>
        </p:blipFill>
        <p:spPr bwMode="auto">
          <a:xfrm>
            <a:off x="519113" y="763588"/>
            <a:ext cx="247650" cy="24765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请根据上面的材料</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结合你的生活体验与思考写一篇文章。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a:t>
            </a:r>
            <a:r>
              <a:rPr lang="en-US" altLang="zh-CN" sz="2012" kern="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自选角度</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自拟标题</a:t>
            </a:r>
            <a:r>
              <a:rPr lang="en-US" altLang="zh-CN" sz="2012" kern="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文体不限</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诗歌除外</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文体特征鲜明</a:t>
            </a:r>
            <a:r>
              <a:rPr lang="en-US" altLang="zh-CN" sz="2012" kern="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不少</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于</a:t>
            </a:r>
            <a:r>
              <a:rPr lang="en-US" altLang="zh-CN" sz="2012" kern="0" dirty="0">
                <a:solidFill>
                  <a:srgbClr val="000000"/>
                </a:solidFill>
                <a:latin typeface="Times New Roman" pitchFamily="65" charset="-122"/>
                <a:ea typeface="宋体" pitchFamily="65" charset="-122"/>
              </a:rPr>
              <a:t>800</a:t>
            </a:r>
            <a:r>
              <a:rPr lang="zh-CN" altLang="en-US" sz="2012" kern="0" dirty="0">
                <a:solidFill>
                  <a:srgbClr val="000000"/>
                </a:solidFill>
                <a:latin typeface="Times New Roman" pitchFamily="65" charset="-122"/>
                <a:ea typeface="宋体" pitchFamily="65" charset="-122"/>
              </a:rPr>
              <a:t>字</a:t>
            </a:r>
            <a:r>
              <a:rPr lang="en-US" altLang="zh-CN" sz="2012" kern="0" dirty="0">
                <a:solidFill>
                  <a:srgbClr val="000000"/>
                </a:solidFill>
                <a:latin typeface="Times New Roman" pitchFamily="65" charset="-122"/>
                <a:ea typeface="宋体" pitchFamily="65" charset="-122"/>
              </a:rPr>
              <a:t>;④</a:t>
            </a:r>
            <a:r>
              <a:rPr lang="zh-CN" altLang="en-US" sz="2012" kern="0" dirty="0">
                <a:solidFill>
                  <a:srgbClr val="000000"/>
                </a:solidFill>
                <a:latin typeface="Times New Roman" pitchFamily="65" charset="-122"/>
                <a:ea typeface="宋体" pitchFamily="65" charset="-122"/>
              </a:rPr>
              <a:t>不得抄袭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不得套作。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◆以题说法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本题的关键词就是“范儿”,这是一个新的流行词,内涵非常丰富,外延也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极广,它在不同的语境中有着不同的意义,材料中提示“多指好的‘风格’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‘做派’”“近似于‘有气质’‘有情调’‘有品位’的意思”。确定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文章的立意,需要深入挖掘“范儿”一词在不同场合的不同含义,做出归类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划分,以此向不同的方向拓展。从大处而言,“深圳精神”“浦东精神”是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一种“范儿”,“抗洪精神”“高铁精神”也是一种“范儿”;从小处而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言,乐善好施、舍己为人是一种“范儿”,不畏艰苦、迎难而上也是一种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“范儿”。写作时不是要罗列各种“范儿”,而是要挖掘各类不同“范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儿”的价值内涵,给予评价和倡导,彰显时代意义。</a:t>
            </a:r>
            <a:endParaRPr lang="zh-CN" altLang="en-US" dirty="0">
              <a:latin typeface="+mn-lt"/>
              <a:ea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5.阅读下面的材料,根据要求写一篇不少于800字的文章。(60分)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动物实验中心要做实验,一部分学生牵着狗,旁边有学生抬着担架;一部分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学生抱着兔子,旁边没有担架。——这意味着狗还能保住生命,而兔子则永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远回不来了。有一名教授看了很伤感,约见了中心主任。主任带他来到婆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娑的柳树下,这里有一座坟墓,纪念碑上有蓝色的碑铭:谨以纪念为生命科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学研究而献身的实验动物。主任还说,每到节日,师生会自发到此献花圈默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5.本题审题可以采用“抓关键词句法”。可以抓住“纪念为</a:t>
            </a:r>
            <a:endParaRPr lang="zh-CN" altLang="en-US" dirty="0">
              <a:latin typeface="+mn-lt"/>
              <a:ea typeface="+mn-ea"/>
            </a:endParaRPr>
          </a:p>
        </p:txBody>
      </p:sp>
      <p:pic>
        <p:nvPicPr>
          <p:cNvPr id="139266" name="图片 3" descr="textimage139.jpeg"/>
          <p:cNvPicPr>
            <a:picLocks noChangeAspect="1"/>
          </p:cNvPicPr>
          <p:nvPr/>
        </p:nvPicPr>
        <p:blipFill>
          <a:blip r:embed="rId3"/>
          <a:srcRect/>
          <a:stretch>
            <a:fillRect/>
          </a:stretch>
        </p:blipFill>
        <p:spPr bwMode="auto">
          <a:xfrm>
            <a:off x="542925" y="4964113"/>
            <a:ext cx="247650" cy="24765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生命科学研究而献身的实验动物”和“每到节日,师生会自发到此献花圈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默哀”两句。由此提出立意:我们要尊重那些为事业献身的人(生命),我们</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要铭记那些为事业献身的人(生命)。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6.阅读下面的材料,根据要求写一篇不少于800字的文章。(60分)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印第安人射的箭,很多都是自己制造的,箭杆的长短与材料、羽毛的轻重、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羽毛离箭头的位置、箭头的重量与材料等,都大有讲究,足够空气动力学家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研究半辈子。有一次,一位牧师得了个机会问一位有经验的印第安射手的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造箭心得。这位射手说,其实只要把箭杆削直了,其他的马虎一点也没有关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系。如果箭杆不直,其他方面你就是做得完美无缺,也很难一矢中的。牧师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感叹道:做人又何尝不是如此呢?</a:t>
            </a:r>
            <a:endParaRPr lang="zh-CN" altLang="en-US">
              <a:latin typeface="+mn-lt"/>
              <a:ea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请根据阅读后的感悟和联想写一篇文章。要求选好角度,确定立意,明确文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体,自拟标题;不要脱离材料内容及含意的范围作文,不要套作,不得抄袭。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6.这是一道材料作文题,理解材料的关键就是射手所说的“其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实只要把箭杆削直了,其他的马虎一点也没有关系。如果箭杆不直,其他方</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面你就是做得完美无缺,也很难一矢中的”,由此我们可以抓住关键词“箭</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杆”“直了”,只有“箭杆”“直了”,才能制造出好箭。由此可以立意: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做事要分主次;抓住事物的本质、关键。再结合牧师所说的“做人又何尝</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不是如此呢”,可以由箭引申到人,“箭杆直”就象征人品好,“箭杆直”</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能造出好箭,人品好能成就好人。由此可以立意:正直之道是立人之本。当</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然此处“直”可以解读为“真”“善”“美”等优良品质。</a:t>
            </a:r>
            <a:endParaRPr lang="zh-CN" altLang="en-US" dirty="0">
              <a:latin typeface="+mn-lt"/>
              <a:ea typeface="+mn-ea"/>
            </a:endParaRPr>
          </a:p>
        </p:txBody>
      </p:sp>
      <p:pic>
        <p:nvPicPr>
          <p:cNvPr id="143362" name="图片 3" descr="textimage140.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求同分析法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这种方法适用于内涵有相同点的多则材料。应该通过对每则材料的异同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的分析来确立文章的最佳观点。如果提供的组合性材料内涵是一致的,可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以抽取其共同的、本质的内容,提炼出一个论点。如果提供的材料之间内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涵不一致,甚至对立明显,那么应摒弃相异的面,寻找交叉、重合的点,在互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为因果、互为补充或相互对立的比较中概括出一个论点。这样才不至于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被似是而非的表面现象所迷惑。常用“要(正面)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不要(反面)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“既要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又要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”这样的并列复句来表达。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◆典型例题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(2015福建,20)阅读下面的材料,根据要求作文。(70分)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●地上本没有路,走的人多了,也便成了路。</a:t>
            </a:r>
            <a:endParaRPr lang="zh-CN" altLang="en-US" dirty="0">
              <a:latin typeface="+mn-lt"/>
              <a:ea typeface="+mn-ea"/>
            </a:endParaRPr>
          </a:p>
        </p:txBody>
      </p:sp>
      <p:pic>
        <p:nvPicPr>
          <p:cNvPr id="145410" name="图片 4" descr="textimage141.jpeg"/>
          <p:cNvPicPr>
            <a:picLocks noChangeAspect="1"/>
          </p:cNvPicPr>
          <p:nvPr/>
        </p:nvPicPr>
        <p:blipFill>
          <a:blip r:embed="rId3"/>
          <a:srcRect/>
          <a:stretch>
            <a:fillRect/>
          </a:stretch>
        </p:blipFill>
        <p:spPr bwMode="auto">
          <a:xfrm>
            <a:off x="519113" y="1276350"/>
            <a:ext cx="247650" cy="247650"/>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●有时,走错路也是一件有意思的事情,如果没有走错了路,就不会发现新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●世上没有走不通的路,只有不敢走的人。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上面三则材料,引发你怎样的感悟和联想?请就此写一篇不少于800字的议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论文或记叙文。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要求:(1)必须符合文体要求;(2)角度自选,立意自定,标题自拟;(3)不要脱离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材料内容及含意的范围;(4)不得抄袭,不得套作。</a:t>
            </a:r>
            <a:endParaRPr lang="zh-CN" altLang="en-US" dirty="0">
              <a:latin typeface="+mn-lt"/>
              <a:ea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规则是人类社会和谐有序发展的基础,缺少规则,社会将是怎样的混乱不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堪?高速路上不允许开车打电话不仅是对自己负责,更是对社会大众负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责。严格遵守交通规则,不仅是每个公民的义务,更是责任。任何事物都要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遵守其规则。北京从连月的雾霾到“AEPC蓝”的成功,就是一个很好的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证明。否则,就会发生一个个如同上海外滩踩踏事故的惨剧,真的是“每一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朵雪花都应愧对雪崩”。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自信是必需的,如树根般毫不动摇。</a:t>
            </a:r>
            <a:endParaRPr lang="zh-CN" altLang="en-US">
              <a:latin typeface="+mn-lt"/>
              <a:ea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◆以题说法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本题共三则材料。第一则材料说路是人走出来的,可以从“探索”“创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新”等角度来立意;第二则材料扣住“走错路”“有意思的事情”“发现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新的路”,可以从“不要怕犯错”“走自己的路”等角度来立意;第三则材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料扣住“没有走不通的路”“不敢走的人”,可以从“勇敢”等角度立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意。由此得出三则材料的共同点:“路”。首先要明确“路”的丰富内涵,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它可以指有形的路,也可以指抽象的路。围绕“路”这一核心概念,可以从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三句话中任选一句进行立意。</a:t>
            </a:r>
            <a:endParaRPr lang="zh-CN" altLang="en-US" dirty="0">
              <a:latin typeface="+mn-lt"/>
              <a:ea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7.阅读下面两则材料,根据要求写一篇不少于800字的文章。(60分)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材料一    鼓浪屿有个只卖一种咖啡的咖啡店,店内只有三张桌子,生意却极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好。老板偏好用产自牙买加蓝山的咖啡豆冲泡成咖啡,据说一杯咖啡就足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以香浓得让人终生难忘。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材料二    劳动人事部门将目前需求量最大的复合型人才归为三大类:首先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是既会动脑又会动手的“灰领”人才;其次是既有国际化运作经验,又通晓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本地实际情况的管理人才;第三类是既懂技术又懂市场营销的人才。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7.材料一中的咖啡店店主“一杯咖啡就足以香浓得让人终生</a:t>
            </a:r>
            <a:endParaRPr lang="zh-CN" altLang="en-US" dirty="0">
              <a:latin typeface="+mn-lt"/>
              <a:ea typeface="+mn-ea"/>
            </a:endParaRPr>
          </a:p>
        </p:txBody>
      </p:sp>
      <p:pic>
        <p:nvPicPr>
          <p:cNvPr id="151554" name="图片 3" descr="textimage142.jpeg"/>
          <p:cNvPicPr>
            <a:picLocks noChangeAspect="1"/>
          </p:cNvPicPr>
          <p:nvPr/>
        </p:nvPicPr>
        <p:blipFill>
          <a:blip r:embed="rId3"/>
          <a:srcRect/>
          <a:stretch>
            <a:fillRect/>
          </a:stretch>
        </p:blipFill>
        <p:spPr bwMode="auto">
          <a:xfrm>
            <a:off x="500063" y="5849938"/>
            <a:ext cx="247650" cy="24765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难忘”,可见“技术”过硬,可见他的特点是做事专心、专注。材料二所说</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的“复合型人才”是博采众长、全面发展的人才。采用“求同分析法”</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把两个材料的内容结合起来,可以提出的立意有:全面与专注,精与全。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8.(2013浙江,26)阅读下面的文字,根据要求作文。(60分)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中国作家丰子恺:孩子的眼光是直线的,不会转弯。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英国作家赫胥黎:为什么人类的年龄在延长,而少男少女的心灵却在提前硬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英国作家戈尔丁:世界正在失去伟大的孩提王国,一旦失去这一王国,那就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是真正的沉沦。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综合上述材料,你有什么所思所感?写一篇不少于800字的文章。</a:t>
            </a:r>
            <a:endParaRPr lang="zh-CN" altLang="en-US">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注意:①选好角度,确定立意,自拟题目。②不得脱离材料内容及含意的范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围作文。③明确文体,但不得写成诗歌。④不得抄袭、套作。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8.本题共选用了三则材料。第一则材料是说儿童内心单纯;第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二则材料是说现在的孩子心理早熟,提早失去了单纯美好的内心;第三则材</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料是说内心的单纯是孩子不可捉摸、奇思妙想的心灵宝藏的源泉,孩子越</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早变得现实,心理就会越早变得狭隘肤浅。然后找出三则材料的共同点:呼</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吁孩子要留一份纯洁美好的童心。所以此题可以围绕“童心”来写。</a:t>
            </a:r>
            <a:endParaRPr lang="zh-CN" altLang="en-US">
              <a:latin typeface="+mn-lt"/>
              <a:ea typeface="+mn-ea"/>
            </a:endParaRPr>
          </a:p>
        </p:txBody>
      </p:sp>
      <p:pic>
        <p:nvPicPr>
          <p:cNvPr id="155650" name="图片 3" descr="textimage143.jpeg"/>
          <p:cNvPicPr>
            <a:picLocks noChangeAspect="1"/>
          </p:cNvPicPr>
          <p:nvPr/>
        </p:nvPicPr>
        <p:blipFill>
          <a:blip r:embed="rId3"/>
          <a:srcRect/>
          <a:stretch>
            <a:fillRect/>
          </a:stretch>
        </p:blipFill>
        <p:spPr bwMode="auto">
          <a:xfrm>
            <a:off x="542925" y="2173288"/>
            <a:ext cx="247650" cy="247650"/>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二、漫画作文审题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漫画,是一种具有讽刺性或幽默性的绘画,一般通过夸张、比喻、象征等手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法,借幽默、诙谐的画面,讽刺、批评或歌颂某些人和事,启迪人们领悟某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些道理或哲理。漫画作文的审题要注意以下几点: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1.读懂画面,揣摩寓意。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只有读懂了漫画的意思,明确了画旨,才不至于偏题跑题。而要读懂画意就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得弄清漫画的构成要素——画面(主体),提示语(可无),标题(可无)。看画面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时,我们要抓住形象特征,注意画面突出了什么,夸张了什么;提示语可以帮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助我们理解画面内容;题目也要关注,它往往画龙点睛,或暗示寓意。</a:t>
            </a:r>
            <a:endParaRPr lang="zh-CN" altLang="en-US" dirty="0">
              <a:latin typeface="+mn-l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2.提炼观点,准确立意。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由画面内容做相似、相关联想,联系现实生活,揣摩漫画的寓意,进而准确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提炼观点,打开写作思路。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◆典型例题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观察下面这幅名为《巧遮真相》的漫画,写一篇不少于800字的文章。(60分)</a:t>
            </a:r>
            <a:endParaRPr lang="zh-CN" altLang="en-US" dirty="0">
              <a:latin typeface="+mn-lt"/>
              <a:ea typeface="+mn-ea"/>
            </a:endParaRPr>
          </a:p>
        </p:txBody>
      </p:sp>
      <p:pic>
        <p:nvPicPr>
          <p:cNvPr id="159746" name="图片 2" descr="textimage144.jpeg"/>
          <p:cNvPicPr>
            <a:picLocks noChangeAspect="1"/>
          </p:cNvPicPr>
          <p:nvPr/>
        </p:nvPicPr>
        <p:blipFill>
          <a:blip r:embed="rId3"/>
          <a:srcRect/>
          <a:stretch>
            <a:fillRect/>
          </a:stretch>
        </p:blipFill>
        <p:spPr bwMode="auto">
          <a:xfrm>
            <a:off x="1714500" y="3492500"/>
            <a:ext cx="4672013" cy="3165475"/>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要求选好角度,确定立意,明确文体,自拟标题;不要脱离材料内容及含意的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范围作文,不要套作,不得抄袭。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◆以题说法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1.读懂画面,揣摩寓意。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漫画的要点是一条放在盘子里没有鱼肉而只剩下骨架的鱼,下图是盘子里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盛满了汤,只看得见鱼头和鱼尾,看不出鱼身的情况,汤将鱼骨架这一事实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掩盖了,盘子里显示的是一条“完整”的鱼。漫画的题目是“巧遮真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2.提炼观点,准确立意。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戒备遮掩真相者;不要让表面现象蒙蔽了双眼。</a:t>
            </a:r>
            <a:endParaRPr lang="zh-CN" altLang="en-US" dirty="0">
              <a:latin typeface="+mn-lt"/>
              <a:ea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7605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9.阅读下面的漫画,根据要求写一篇不少于800字的文章。(60分)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要求选准角度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明确立意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自选文体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自拟标题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不要脱离材料内容及含意的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范围作文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不要套作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不得抄袭。</a:t>
            </a:r>
            <a:endParaRPr lang="zh-CN" altLang="en-US" dirty="0">
              <a:latin typeface="+mn-lt"/>
              <a:ea typeface="+mn-ea"/>
            </a:endParaRPr>
          </a:p>
        </p:txBody>
      </p:sp>
      <p:pic>
        <p:nvPicPr>
          <p:cNvPr id="163842" name="图片 2" descr="textimage145.jpeg"/>
          <p:cNvPicPr>
            <a:picLocks noChangeAspect="1"/>
          </p:cNvPicPr>
          <p:nvPr/>
        </p:nvPicPr>
        <p:blipFill>
          <a:blip r:embed="rId3"/>
          <a:srcRect/>
          <a:stretch>
            <a:fillRect/>
          </a:stretch>
        </p:blipFill>
        <p:spPr bwMode="auto">
          <a:xfrm>
            <a:off x="1457325" y="3108325"/>
            <a:ext cx="5186363" cy="3170238"/>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9.画面的主要内容是四只猫,它们面前的桌子上有四盘鱼,四只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猫情形各异:左边第一只猫,双手抚摸着自己的肚皮,一脸满足;第二只猫瞪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着眼睛看着第三只猫,一只手摸着脸,满脸惊讶;第三只猫一手指着第四只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猫,张着大嘴,瞪着眼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睛说着话,话的内容是“都什么年代了,有鱼吃还捉老鼠”;第四只猫纵身</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扑向一只老鼠。漫画的寓意是:猫不能因为有鱼吃了,就放弃自己抓老鼠的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本分。所以本题的立意为:提倡生活水平提高了也不忘记自己的本分的做</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法;享受的同时不能忘记自己的职责。</a:t>
            </a:r>
            <a:endParaRPr lang="zh-CN" altLang="en-US" dirty="0">
              <a:latin typeface="+mn-lt"/>
              <a:ea typeface="+mn-ea"/>
            </a:endParaRPr>
          </a:p>
        </p:txBody>
      </p:sp>
      <p:pic>
        <p:nvPicPr>
          <p:cNvPr id="165890" name="图片 3" descr="textimage146.jpeg"/>
          <p:cNvPicPr>
            <a:picLocks noChangeAspect="1"/>
          </p:cNvPicPr>
          <p:nvPr/>
        </p:nvPicPr>
        <p:blipFill>
          <a:blip r:embed="rId3"/>
          <a:srcRect/>
          <a:stretch>
            <a:fillRect/>
          </a:stretch>
        </p:blipFill>
        <p:spPr bwMode="auto">
          <a:xfrm>
            <a:off x="533400" y="1276350"/>
            <a:ext cx="247650" cy="24765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7" name="图片 2" descr="textimage147.jpeg"/>
          <p:cNvPicPr>
            <a:picLocks noChangeAspect="1"/>
          </p:cNvPicPr>
          <p:nvPr/>
        </p:nvPicPr>
        <p:blipFill>
          <a:blip r:embed="rId3"/>
          <a:srcRect/>
          <a:stretch>
            <a:fillRect/>
          </a:stretch>
        </p:blipFill>
        <p:spPr bwMode="auto">
          <a:xfrm>
            <a:off x="2043113" y="2462213"/>
            <a:ext cx="4243387" cy="3673475"/>
          </a:xfrm>
          <a:prstGeom prst="rect">
            <a:avLst/>
          </a:prstGeom>
          <a:noFill/>
          <a:ln w="9525">
            <a:noFill/>
            <a:miter lim="800000"/>
            <a:headEnd/>
            <a:tailEnd/>
          </a:ln>
        </p:spPr>
      </p:pic>
      <p:sp>
        <p:nvSpPr>
          <p:cNvPr id="3" name="矩形 2"/>
          <p:cNvSpPr/>
          <p:nvPr/>
        </p:nvSpPr>
        <p:spPr>
          <a:xfrm>
            <a:off x="320675" y="776288"/>
            <a:ext cx="8502650" cy="1484312"/>
          </a:xfrm>
          <a:prstGeom prst="rect">
            <a:avLst/>
          </a:prstGeom>
        </p:spPr>
        <p:txBody>
          <a:bodyPr>
            <a:spAutoFit/>
          </a:bodyPr>
          <a:lstStyle/>
          <a:p>
            <a:pPr eaLnBrk="0" fontAlgn="auto" latinLnBrk="1" hangingPunct="0">
              <a:lnSpc>
                <a:spcPct val="150000"/>
              </a:lnSpc>
              <a:spcBef>
                <a:spcPts val="0"/>
              </a:spcBef>
              <a:spcAft>
                <a:spcPts val="0"/>
              </a:spcAft>
              <a:defRPr/>
            </a:pPr>
            <a:r>
              <a:rPr lang="en-US" altLang="zh-CN" sz="2010" kern="0" dirty="0">
                <a:solidFill>
                  <a:srgbClr val="000000"/>
                </a:solidFill>
                <a:latin typeface="Times New Roman" pitchFamily="65" charset="-122"/>
                <a:ea typeface="宋体" pitchFamily="65" charset="-122"/>
              </a:rPr>
              <a:t>10.</a:t>
            </a:r>
            <a:r>
              <a:rPr lang="zh-CN" altLang="en-US" sz="2010" kern="0" dirty="0">
                <a:solidFill>
                  <a:srgbClr val="000000"/>
                </a:solidFill>
                <a:latin typeface="Times New Roman" pitchFamily="65" charset="-122"/>
                <a:ea typeface="宋体" pitchFamily="65" charset="-122"/>
              </a:rPr>
              <a:t>阅读下面的漫画</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根据要求写一篇不少于</a:t>
            </a:r>
            <a:r>
              <a:rPr lang="en-US" altLang="zh-CN" sz="2010" kern="0" dirty="0">
                <a:solidFill>
                  <a:srgbClr val="000000"/>
                </a:solidFill>
                <a:latin typeface="Times New Roman" pitchFamily="65" charset="-122"/>
                <a:ea typeface="宋体" pitchFamily="65" charset="-122"/>
              </a:rPr>
              <a:t>800</a:t>
            </a:r>
            <a:r>
              <a:rPr lang="zh-CN" altLang="en-US" sz="2010" kern="0" dirty="0">
                <a:solidFill>
                  <a:srgbClr val="000000"/>
                </a:solidFill>
                <a:latin typeface="Times New Roman" pitchFamily="65" charset="-122"/>
                <a:ea typeface="宋体" pitchFamily="65" charset="-122"/>
              </a:rPr>
              <a:t>字的文章。</a:t>
            </a:r>
            <a:r>
              <a:rPr lang="en-US" altLang="zh-CN" sz="2010" kern="0" dirty="0">
                <a:solidFill>
                  <a:srgbClr val="000000"/>
                </a:solidFill>
                <a:latin typeface="Times New Roman" pitchFamily="65" charset="-122"/>
                <a:ea typeface="宋体" pitchFamily="65" charset="-122"/>
              </a:rPr>
              <a:t>(60</a:t>
            </a:r>
            <a:r>
              <a:rPr lang="zh-CN" altLang="en-US" sz="2010" kern="0" dirty="0">
                <a:solidFill>
                  <a:srgbClr val="000000"/>
                </a:solidFill>
                <a:latin typeface="Times New Roman" pitchFamily="65" charset="-122"/>
                <a:ea typeface="宋体" pitchFamily="65" charset="-122"/>
              </a:rPr>
              <a:t>分</a:t>
            </a:r>
            <a:r>
              <a:rPr lang="en-US" altLang="zh-CN" sz="2010" kern="0" dirty="0">
                <a:solidFill>
                  <a:srgbClr val="000000"/>
                </a:solidFill>
                <a:latin typeface="Times New Roman" pitchFamily="65" charset="-122"/>
                <a:ea typeface="宋体" pitchFamily="65" charset="-122"/>
              </a:rPr>
              <a:t>)</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要求选准角度</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明确立意</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自选文体</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自拟标题</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不要脱离材料内容及含意的</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范围作文</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不要套作</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不得抄袭。</a:t>
            </a:r>
            <a:endParaRPr lang="zh-CN" altLang="en-US" sz="2010" dirty="0">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小陈,我非常明白作为当事人的你面对舆论的巨大压力。但是无论怎样你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都应该无悔于自己的选择,“无愧于天地,心安于平静”,始终坚信自己的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选择是正确的,充满自信,不轻易动摇怀疑自己。对的就是对的,错的就是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错的,正像亚里士多德所说:“吾爱吾师,吾更爱真理。”在真理、生命面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前,不更应充满自信么?更何况良药苦口利于病!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小陈,感谢你,你用勇气向我们强调了生命的宝贵。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小陈,感谢你,你用执着向我们诠释了规则的严苛。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小陈,感谢你,你用信念使我们的社会充满了遵守交规的正能量。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真心为你点赞!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2015年6月7日</a:t>
            </a:r>
            <a:endParaRPr lang="zh-CN" altLang="en-US">
              <a:latin typeface="+mn-lt"/>
              <a:ea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4497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10.鲜花多姿多彩,漫画中人拿着卡尺一朵一朵地测量。这样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做是不正确的,应批评僵化、单一的评价标准或呼吁尊重人的个性、用发</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展的眼光看待人和事、不拘一格降人才等。因为评价的标准应是多方面</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的。由花及人,人的评价标准也应是多方面、多层次的。固定的标准评价,</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势必失之偏颇。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学案二　拟题靓眼</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一、揭示中心法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标题应紧扣文章内容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一目了然。标题绝不能做摆设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更不能让人摸不着头</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而应紧扣话题、有的放矢。在给材料的作文中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文题须切合材料的内</a:t>
            </a:r>
            <a:endParaRPr lang="zh-CN" altLang="en-US" dirty="0">
              <a:latin typeface="+mn-lt"/>
              <a:ea typeface="+mn-ea"/>
            </a:endParaRPr>
          </a:p>
        </p:txBody>
      </p:sp>
      <p:pic>
        <p:nvPicPr>
          <p:cNvPr id="169986" name="图片 3" descr="textimage148.jpeg"/>
          <p:cNvPicPr>
            <a:picLocks noChangeAspect="1"/>
          </p:cNvPicPr>
          <p:nvPr/>
        </p:nvPicPr>
        <p:blipFill>
          <a:blip r:embed="rId3"/>
          <a:srcRect/>
          <a:stretch>
            <a:fillRect/>
          </a:stretch>
        </p:blipFill>
        <p:spPr bwMode="auto">
          <a:xfrm>
            <a:off x="500063" y="1257300"/>
            <a:ext cx="247650" cy="24765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745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涵,或抓住材料的中心。标题的准确与否,与审题正确与否密切相关。如20</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15年课标Ⅰ卷的拟题可以拟为“举报您,合情合理更合法”“老陈,请听我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说”等;2015年课标Ⅱ卷的拟题可以拟为“创新铸就辉煌”“成功贵在坚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持”“为自己插上一双创新的翅膀”等。这些标题都紧扣文章内容,揭示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中心,让人一目了然。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1.阅读下面的材料,根据要求作文。</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乡间有谚语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丝瓜藤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肉豆须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分不清。”意思是丝瓜的藤蔓与肉豆的茎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须一旦纠缠在一起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是很难分辨的。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有个小孩想分辨两者的不同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结果把自家庭院里丝瓜和肉豆的那些纠结错</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综的茎叶都扯断了。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父亲看了好笑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种它们是用来吃的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不是用来分辨的呀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你只要照顾</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它们长大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摘下瓜和豆来吃就好了。”</a:t>
            </a:r>
            <a:endParaRPr lang="zh-CN" altLang="en-US" dirty="0">
              <a:latin typeface="+mn-lt"/>
              <a:ea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要求:选准角度,确定立意,运用“揭示中心法”拟写几个标题。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1.[参考立意]从父亲的角度,可以肯定父亲的生活经验,也可以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否定父亲的实用主义;从儿子的角度,可以肯定儿子的探究精神和敢于尝试</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实践的举动,也可以建议儿子向生活学习,向长辈学习;从两种植物的角度,</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可以写顺应自然和生物成长的规律,就会有所收获。只要审题上没问题,就</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主要看文体和语言了。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[拟题示例]明确目的,坚定目标;目标决定航向;打破常规,勇者无敌;顺其自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2.阅读下面的材料,根据要求作文。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一个小男孩,收到爷爷给他的一份生日礼物,那是一只可爱的小乌龟。他在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兴奋之余,很想和乌龟一起玩耍,但乌龟初到陌生的环境,一下子就把头脚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缩进了壳里。小男孩便用棍子捅它,想把它赶出来,但却一直没有效果。</a:t>
            </a:r>
            <a:endParaRPr lang="zh-CN" altLang="en-US" dirty="0">
              <a:latin typeface="+mn-lt"/>
              <a:ea typeface="+mn-ea"/>
            </a:endParaRPr>
          </a:p>
        </p:txBody>
      </p:sp>
      <p:pic>
        <p:nvPicPr>
          <p:cNvPr id="174082" name="图片 3" descr="textimage149.jpeg"/>
          <p:cNvPicPr>
            <a:picLocks noChangeAspect="1"/>
          </p:cNvPicPr>
          <p:nvPr/>
        </p:nvPicPr>
        <p:blipFill>
          <a:blip r:embed="rId3"/>
          <a:srcRect/>
          <a:stretch>
            <a:fillRect/>
          </a:stretch>
        </p:blipFill>
        <p:spPr bwMode="auto">
          <a:xfrm>
            <a:off x="500063" y="1420813"/>
            <a:ext cx="247650" cy="24765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爷爷看到他的举动,就说:“不要用这种方法,我教你一个更好的办法。”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他和小男孩把乌龟带进屋内,放在暖和的壁炉旁,几分钟后乌龟觉得热了,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便伸出了它的头和脚,主动向小男孩爬去。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“有时候人也像乌龟一样,”爷爷说,“不要用强硬的手段逼迫人,只要以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善意、亲切、诚挚和热情的方式,使他觉得温暖,他就一定会去做你想要他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做的事。”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要求:选好角度,确定立意,运用“揭示中心法”拟写几个标题。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2.[参考立意]面对小男孩粗暴的戳碰,小乌龟只是将身子缩得</a:t>
            </a:r>
            <a:endParaRPr lang="zh-CN" altLang="en-US">
              <a:latin typeface="+mn-lt"/>
              <a:ea typeface="+mn-ea"/>
            </a:endParaRPr>
          </a:p>
        </p:txBody>
      </p:sp>
      <p:pic>
        <p:nvPicPr>
          <p:cNvPr id="176130" name="图片 3" descr="textimage150.jpeg"/>
          <p:cNvPicPr>
            <a:picLocks noChangeAspect="1"/>
          </p:cNvPicPr>
          <p:nvPr/>
        </p:nvPicPr>
        <p:blipFill>
          <a:blip r:embed="rId3"/>
          <a:srcRect/>
          <a:stretch>
            <a:fillRect/>
          </a:stretch>
        </p:blipFill>
        <p:spPr bwMode="auto">
          <a:xfrm>
            <a:off x="542925" y="4498975"/>
            <a:ext cx="247650" cy="247650"/>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更紧;爷爷用炉火温暖它,小乌龟终于伸出了脑袋。善用温暖去感化他人,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方能消融重重冰川,化解危机,驱散严寒,解决困难。温和真诚,方动人心。</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粗暴和武力往往使阴霾扩大加重,而温和真诚才是消散人心头乌云的那股</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春风。这则小故事告诉我们:当我们要打开人们的心房时,亲切真挚的爱心</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与关怀,是最快、最有效的方法。强硬的处世待人态度往往适得其反,而温</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和又充满爱心的方式最易安抚人心,被人接受。这样做事,要比用其他方法</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更有力量。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[拟题示例]温以处事,和以待人;扬善意之帆,绝千里江河;温暖待人,曲径通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幽;善待他人,成就人生;用温暖消融冰川;温暖真诚,方动人心。</a:t>
            </a:r>
            <a:endParaRPr lang="zh-CN" altLang="en-US">
              <a:latin typeface="+mn-lt"/>
              <a:ea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二、修辞飘香法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标题中运用修辞法,显得既简明生动,又新颖别致,对读者极富吸引力。常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用的方法如下: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1.比喻。如2015年课标Ⅰ卷《用规则之水育生命之花》等。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2.夸张。如2014年重庆卷《将蓝天纳入怀中》等。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3.反问。如2014年福建卷《巉岩何足惧?》等。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4.设问。如2015年重庆卷《等一等又何妨?》等。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5.对偶。如2015年课标Ⅱ卷《品味生活美,争做风采人》、2015年四川卷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《褪浮华,显本真》等。</a:t>
            </a:r>
            <a:endParaRPr lang="zh-CN" altLang="en-US">
              <a:latin typeface="+mn-lt"/>
              <a:ea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481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6.拟人。如2014年课标Ⅰ卷《牵牛花的自述》、2014年北京卷《我叫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“老规矩”》等。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7.呼告。如2015年课标Ⅰ卷《小陈,我挺你!》、2014年课标Ⅱ卷《不要喂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食了,朋友!》等。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8.对比。如2015年上海卷《坚硬与柔软》、2015年江苏卷《左手粪叉,右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手笔杆》等。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3.阅读下面的材料,根据要求作文。</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有一棵大树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枝繁叶茂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浓荫匝地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是飞禽、走兽们喜爱的憩息场所。飞</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禽、走兽们经常讲它们旅行的见闻。大树听了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请飞禽带自己去旅行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飞禽</a:t>
            </a:r>
            <a:endParaRPr lang="zh-CN" altLang="en-US" dirty="0">
              <a:latin typeface="+mn-lt"/>
              <a:ea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说大树没有翅膀,拒绝了;请走兽帮助,走兽说大树没有腿,也拒绝了。大树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决定自己想办法,它结出甜美的果实,果实中包着种子。飞禽、走兽们吃了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果实,大树的种子就这样传播到世界各地。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请根据上面的材料,自选角度,运用“修辞飘香法”自拟几个标题。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3.[参考立意]可立意为:选择合适的方式追求梦想,成功需要坚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持,梦想的实现要靠自己去努力争取,心存梦想,通过与他人合作达到双赢,</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[拟题示例]借风唤花醒,获赠一枝春(借代);转换思维吧,朋友!(呼告)</a:t>
            </a:r>
            <a:endParaRPr lang="zh-CN" altLang="en-US" dirty="0">
              <a:latin typeface="+mn-lt"/>
              <a:ea typeface="+mn-ea"/>
            </a:endParaRPr>
          </a:p>
        </p:txBody>
      </p:sp>
      <p:pic>
        <p:nvPicPr>
          <p:cNvPr id="184322" name="图片 3" descr="textimage151.jpeg"/>
          <p:cNvPicPr>
            <a:picLocks noChangeAspect="1"/>
          </p:cNvPicPr>
          <p:nvPr/>
        </p:nvPicPr>
        <p:blipFill>
          <a:blip r:embed="rId3"/>
          <a:srcRect/>
          <a:stretch>
            <a:fillRect/>
          </a:stretch>
        </p:blipFill>
        <p:spPr bwMode="auto">
          <a:xfrm>
            <a:off x="542925" y="4033838"/>
            <a:ext cx="247650" cy="247650"/>
          </a:xfrm>
          <a:prstGeom prst="rect">
            <a:avLst/>
          </a:prstGeom>
          <a:noFill/>
          <a:ln w="9525">
            <a:noFill/>
            <a:miter lim="800000"/>
            <a:headEnd/>
            <a:tailEnd/>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4.阅读下面的材料,根据要求作文。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长颈鹿母亲刚生下小长颈鹿后,会做出一件最不合常理的事——她抬起长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长的腿,踢向她的孩子,让它翻了一个跟斗后,四肢摊开。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如果小长颈鹿不能站起身,这个粗暴的动作就被长颈鹿妈妈不断地重复。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小长颈鹿为站起来,拼命努力。疲倦时,小长颈鹿有时会停止努力。母亲看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到,就会再次踢向它,迫使它继续努力。最后,小长颈鹿终于第一次用它颤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动的四肢站起身来。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这时,长颈鹿母亲做出更不合常理的举动——她再次把小长颈鹿踢倒。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要求:请根据你对文题的理解,选好角度,确定立意,运用“修辞飘香法”自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拟几个标题。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4.[参考立意]角度一:作为长颈鹿的母亲,要教给孩子适应环境</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u="sng" kern="0" dirty="0">
                <a:solidFill>
                  <a:srgbClr val="000000"/>
                </a:solidFill>
                <a:latin typeface="Times New Roman" pitchFamily="65" charset="-122"/>
                <a:ea typeface="宋体" pitchFamily="65" charset="-122"/>
              </a:rPr>
              <a:t>的生存能力</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严中有爱</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角度二</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作为长颈鹿</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重新站起来</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是对生命不舍的追</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求</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是对困难的挑战</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更重要的是对自己勇敢的挑战。</a:t>
            </a:r>
            <a:endParaRPr lang="zh-CN" altLang="en-US" dirty="0">
              <a:latin typeface="+mn-lt"/>
              <a:ea typeface="+mn-ea"/>
            </a:endParaRPr>
          </a:p>
        </p:txBody>
      </p:sp>
      <p:pic>
        <p:nvPicPr>
          <p:cNvPr id="186370" name="图片 3" descr="textimage152.jpeg"/>
          <p:cNvPicPr>
            <a:picLocks noChangeAspect="1"/>
          </p:cNvPicPr>
          <p:nvPr/>
        </p:nvPicPr>
        <p:blipFill>
          <a:blip r:embed="rId3"/>
          <a:srcRect/>
          <a:stretch>
            <a:fillRect/>
          </a:stretch>
        </p:blipFill>
        <p:spPr bwMode="auto">
          <a:xfrm>
            <a:off x="519113" y="5407025"/>
            <a:ext cx="247650" cy="247650"/>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757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拟题示例</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扬起自立的风帆</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吹响自强的号角</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对偶</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痛之深</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爱之切</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对比</a:t>
            </a:r>
            <a:r>
              <a:rPr lang="en-US" altLang="zh-CN" sz="2012" u="sng"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u="sng" kern="0" dirty="0">
                <a:solidFill>
                  <a:srgbClr val="000000"/>
                </a:solidFill>
                <a:latin typeface="Times New Roman" pitchFamily="65" charset="-122"/>
                <a:ea typeface="宋体" pitchFamily="65" charset="-122"/>
              </a:rPr>
              <a:t>让自立在严格的天空中飞翔</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拟人</a:t>
            </a:r>
            <a:r>
              <a:rPr lang="en-US" altLang="zh-CN" sz="2012" u="sng"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三、套用公式法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人们常说:眼睛有神龙会飞,标题有神文添彩。考场作文简洁、新颖、生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动、切合文意的标题,常常会赢得阅卷老师的青睐,当然考场作文快速拟题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的方法很多。其实,把一些现有的、精彩的标题适当改动,进行套装借用作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为文章的题目,不仅是考场作文快速拟题的高明之举,而且常能使文章熠熠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生辉,妙趣横生。所以说作文套装拟题,没有什么不可以,在此向大家推荐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一些常见标题表达式: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的天空中飞翔。如2015年课标Ⅰ卷《让生命在规则的天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空中飞翔》。</a:t>
            </a:r>
            <a:endParaRPr lang="zh-CN" altLang="en-US" dirty="0">
              <a:latin typeface="+mn-lt"/>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592" kern="0" spc="17282"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(1)读完这篇文章,你最喜欢哪些语句?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(1)小陈,感谢你,你用勇气向我们强调了生命的宝贵。小陈,感谢你,你用执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着向我们诠释了规则的严苛。小陈,感谢你,你用信念使我们的社会充满了</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遵守交规的正能量。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(2)请找出本文的三个分论点。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(2)生命是脆弱的,如水泡般一触即破。规则是严苛的,如磐石般坚不可摧。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自信是必需的,如树根般毫不动摇。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(3)你认为本文的开头、结尾有何特色?</a:t>
            </a:r>
            <a:endParaRPr lang="zh-CN" altLang="en-US">
              <a:latin typeface="+mn-lt"/>
              <a:ea typeface="+mn-ea"/>
            </a:endParaRPr>
          </a:p>
        </p:txBody>
      </p:sp>
      <p:pic>
        <p:nvPicPr>
          <p:cNvPr id="24578" name="图片 3" descr="textimage110.jpeg"/>
          <p:cNvPicPr>
            <a:picLocks noChangeAspect="1"/>
          </p:cNvPicPr>
          <p:nvPr/>
        </p:nvPicPr>
        <p:blipFill>
          <a:blip r:embed="rId3"/>
          <a:srcRect/>
          <a:stretch>
            <a:fillRect/>
          </a:stretch>
        </p:blipFill>
        <p:spPr bwMode="auto">
          <a:xfrm>
            <a:off x="542925" y="1187450"/>
            <a:ext cx="2524125" cy="552450"/>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放出迷人的色彩。如2015年课标Ⅱ卷《让创新放出迷人的色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3.人生之树因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而常绿。如2015年山东卷《人生之树因顺其自然而常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诚可贵,</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价更高。如2014年课标Ⅰ卷《双赢诚可贵,规则价更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5.扬起</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的风帆,驶向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的彼岸。如2014年课标Ⅰ卷《扬起规则的风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帆,驶向双赢的彼岸》,2014年课标Ⅱ卷《扬起自立的风帆,驶向善良的彼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,助你成功。如2015年安徽卷《善假于物,助你成功》,2014年四川卷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《灵魂站立,助你成功》。</a:t>
            </a:r>
            <a:endParaRPr lang="zh-CN" altLang="en-US">
              <a:latin typeface="+mn-lt"/>
              <a:ea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7.人生因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而精彩。如2015年重庆卷《人生因学会等待而精彩》。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的果实挂满生命的枝头。如2015年重庆卷《让理解的果实挂满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生命的枝头》。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是一朵常开不败的花。如2014年课标Ⅱ卷《自立自强是一朵常开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不败的花》。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在你的心田盛开。如2014年课标Ⅰ卷《让规则之花在你的心田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盛开》,2014年大纲卷《让感恩之花在你的心田盛开》。</a:t>
            </a:r>
            <a:endParaRPr lang="zh-CN" altLang="en-US" dirty="0">
              <a:latin typeface="+mn-lt"/>
              <a:ea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5.阅读下面的材料,根据要求作文。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近年来,素有“语林啄木鸟”之称的《咬文嚼字》杂志开设专栏,为当代著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名作家的作品挑错,发现其中确有一些语言文字和文史知识差错。对此,这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些作家纷纷表示理解,并积极回应。中国作协主席铁凝诚恳地感谢读者对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她的作品“咬文嚼字”;莫言在被“咬”之后,也表达了自己的谢意,他表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示,请别人挑错,可能是消除谬误的好办法。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要求:选准角度,确定立意,运用“套用公式法”自拟几个标题。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5.[参考立意]从杂志角度:①敢于向名人说“不”;②不迷信权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威;③该较真儿时就较真儿;④认真严谨是一种科学态度。从名人角度:①</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放下架子更显高大;②虚心听取别人意见、知错就改是一种美德;③赞歌只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会让你停止不前;④逆耳之言会让你更清醒,促使你更进步。从两者角度:</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①双赢;②进步发展之道。</a:t>
            </a:r>
            <a:endParaRPr lang="zh-CN" altLang="en-US" dirty="0">
              <a:latin typeface="+mn-lt"/>
              <a:ea typeface="+mn-ea"/>
            </a:endParaRPr>
          </a:p>
        </p:txBody>
      </p:sp>
      <p:pic>
        <p:nvPicPr>
          <p:cNvPr id="194562" name="图片 3" descr="textimage153.jpeg"/>
          <p:cNvPicPr>
            <a:picLocks noChangeAspect="1"/>
          </p:cNvPicPr>
          <p:nvPr/>
        </p:nvPicPr>
        <p:blipFill>
          <a:blip r:embed="rId3"/>
          <a:srcRect/>
          <a:stretch>
            <a:fillRect/>
          </a:stretch>
        </p:blipFill>
        <p:spPr bwMode="auto">
          <a:xfrm>
            <a:off x="485775" y="4421188"/>
            <a:ext cx="247650" cy="247650"/>
          </a:xfrm>
          <a:prstGeom prst="rect">
            <a:avLst/>
          </a:prstGeom>
          <a:noFill/>
          <a:ln w="9525">
            <a:noFill/>
            <a:miter lim="800000"/>
            <a:headEnd/>
            <a:tailEnd/>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[拟题示例]让善待错误在人生的天空中飞翔;人生之树因善待错误而常绿;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直面批评,助你成功;人生之树因不迷信权威而常绿;闻过则喜是一朵常开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不败的花。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6.阅读下面的材料,根据要求作文。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鸡蛋向内打破是食物,向外打破是生命。人生亦然,向内打破是压力,向外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打破是成长。——李嘉诚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要求:请根据你对材料的理解,选好角度,确定立意,运用“套用公式法”自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拟几个标题。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6.[参考立意]从内从外打破角度:要发挥自己的主观能动性(主</a:t>
            </a:r>
            <a:endParaRPr lang="zh-CN" altLang="en-US">
              <a:latin typeface="+mn-lt"/>
              <a:ea typeface="+mn-ea"/>
            </a:endParaRPr>
          </a:p>
        </p:txBody>
      </p:sp>
      <p:pic>
        <p:nvPicPr>
          <p:cNvPr id="196610" name="图片 3" descr="textimage154.jpeg"/>
          <p:cNvPicPr>
            <a:picLocks noChangeAspect="1"/>
          </p:cNvPicPr>
          <p:nvPr/>
        </p:nvPicPr>
        <p:blipFill>
          <a:blip r:embed="rId3"/>
          <a:srcRect/>
          <a:stretch>
            <a:fillRect/>
          </a:stretch>
        </p:blipFill>
        <p:spPr bwMode="auto">
          <a:xfrm>
            <a:off x="542925" y="4964113"/>
            <a:ext cx="247650" cy="247650"/>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动与被动);突破束缚,才能不断成长、活出自我(让自己主宰自己的命运)。</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从蛋壳的角度:冲破人生的“蛋壳”才能看到广阔的天地;人生的“蛋壳”</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可以让人重生,也可以让人毁灭。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[拟题示例]让主动改变自己在人生的天空中飞翔;让超越自己放出迷人的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色彩;人生之树因突破自己而常绿;扬起突破自我的风帆,驶向辉煌人生的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彼岸;突破自我,助你成功;突破自我是一朵常开不败的花;让主动改变的果</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实挂满生命的枝头;让主动改变之花在你的心田盛开。</a:t>
            </a:r>
            <a:endParaRPr lang="zh-CN" altLang="en-US" dirty="0">
              <a:latin typeface="+mn-lt"/>
              <a:ea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学案三　首尾精美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一、开门见山开篇法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高尔基曾说,写文章最难的是开头,它如同在音乐上一样,全曲的音调就是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它给予的。可见开头多么重要。考场作文写个好开头就能给阅卷老师留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下一个好的印象。那么怎样才能写好文章的开头呢?作文一开头就把作文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的中心直截了当地告诉读者,揭示中心,这就是“开门见山法”。开门见山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法,是考场议论文采用率最高的一种方法。记叙文,一般都是直接进入事件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的记叙,表明主旨;议论文,在开头就应该摆明观点。</a:t>
            </a:r>
            <a:endParaRPr lang="zh-CN" altLang="en-US" dirty="0">
              <a:latin typeface="+mn-lt"/>
              <a:ea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◆片段借鉴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从网上得知你的经历,甚为钦佩。正如梭罗所言:“每一颗守法的心灵都多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少站在温情以外。”你为了制度的严明,为了父亲的安全,坚定地将其举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报。你孝而不愚顺、法而不徇私的心灵,吹散了眼下污浊的风。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(2015年课标Ⅰ卷高分作文《法规严于私,此心诚可贵》)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[名师点评]　本文开门见山地表示对小陈的赞同,然后引出梭罗“每一颗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守法的心灵都多少站在温情以外”这一具有哲理而又富含温情的句子,揭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示出小陈“孝而不愚顺、法而不徇私”的特点,加之语句中的修辞手法,使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得本文一开篇即已不凡。</a:t>
            </a:r>
            <a:endParaRPr lang="zh-CN" altLang="en-US" dirty="0">
              <a:latin typeface="+mn-lt"/>
              <a:ea typeface="+mn-e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1.阅读下面的材料,根据要求作文。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一对孪生兄弟驾车去看望姥姥,老大开车,道路不很熟。车子驶过一段路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程,老二提醒老大车子是否加油。老大说,感觉好像有吧。开着开着,车子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缓缓停了下来,打开油箱一看,傻了眼,油没了,一颗螺丝也掉在了地上。原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来,出发前走得仓促忘了加油,也忘了检查。好在加油站和修理站就在旁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边。车子继续上路,临近岔道口,老二问老大往左还是往右,要不要问下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路。老大十分肯定地说,往右。开着开着,才发现方向错了,只好原路返回,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老大后悔当初没有问路。车子走了很长时间才好不容易到姥姥的家。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要求选好角度,确定立意,明确文体,自拟标题,运用“开门见山开篇法”写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一篇不少于800字的文章。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547" kern="0" spc="402"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我来审题:</a:t>
            </a:r>
            <a:r>
              <a:rPr lang="zh-CN" altLang="en-US" sz="2012" u="sng" kern="0" dirty="0">
                <a:solidFill>
                  <a:srgbClr val="000000"/>
                </a:solidFill>
                <a:latin typeface="Times New Roman" pitchFamily="65" charset="-122"/>
                <a:ea typeface="宋体" pitchFamily="65" charset="-122"/>
              </a:rPr>
              <a:t>1.[参考立意]可根据材料中有价值的信息构思立意。材料中的</a:t>
            </a:r>
            <a:endParaRPr lang="zh-CN" altLang="en-US" dirty="0">
              <a:latin typeface="+mn-lt"/>
              <a:ea typeface="+mn-ea"/>
            </a:endParaRPr>
          </a:p>
        </p:txBody>
      </p:sp>
      <p:pic>
        <p:nvPicPr>
          <p:cNvPr id="204802" name="图片 3" descr="textimage155.jpeg"/>
          <p:cNvPicPr>
            <a:picLocks noChangeAspect="1"/>
          </p:cNvPicPr>
          <p:nvPr/>
        </p:nvPicPr>
        <p:blipFill>
          <a:blip r:embed="rId3"/>
          <a:srcRect/>
          <a:stretch>
            <a:fillRect/>
          </a:stretch>
        </p:blipFill>
        <p:spPr bwMode="auto">
          <a:xfrm>
            <a:off x="542925" y="5888038"/>
            <a:ext cx="247650" cy="247650"/>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关键信息:不听从别人的提醒与劝告导致出错;盲目自信,凭感觉而导致出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错。从材料内容可看出其内涵丰富,因此可从不同的角度确定立意:①做事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不应只跟着感觉走;②人生之路走得太匆忙,就难免出问题;③有备无患,应</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防患于未然;④早知今日,何必当初;⑤盲目自信,常常出错;⑥人生有许多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“岔道口”,常问“路”不至于步入歧途;等等。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[开篇示例]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学会倾听 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纵观历史长河,成大事者都善于倾听他人的意见与建议,留下了许多历史佳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话;而一意孤行者,即使显赫一时,最终都自取灭亡,让后人慨叹不已。可见,</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善于倾听是成大事者必备的素质。</a:t>
            </a:r>
            <a:endParaRPr lang="zh-CN" altLang="en-US">
              <a:latin typeface="+mn-lt"/>
              <a:ea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二、排比造势开篇法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◆技法讲解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排比,能先声夺人,增加文章气势,使文章结构整齐匀称,富有节奏感和音韵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美,语言畅达华丽。用来状物,能景象纷呈;用来叙事,能酣畅淋漓;用来说理,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能气势磅礴;用来辩论,能排山倒海;用来抒情,能汪洋恣肆。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◆片段借鉴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创新是清澈的泉水,浇灌我们日渐枯萎的心灵;创新是远处的山巅,激励我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们勇于攀登;创新是飞翔的翅膀,带领我们抵达理想的彼岸。个人有了创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新,才会进步,才能创造价值;民族有了创新,才能繁荣昌盛;世界有了创新,才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能丰富多彩。所以,我们只有为自己插上一双创新的翅膀,才能飞得更高更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远。</a:t>
            </a:r>
            <a:endParaRPr lang="zh-CN" altLang="en-US">
              <a:latin typeface="+mn-lt"/>
              <a:ea typeface="+mn-ea"/>
            </a:endParaRP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106</TotalTime>
  <Words>86889</Words>
  <PresentationFormat>自定义</PresentationFormat>
  <Paragraphs>1279</Paragraphs>
  <Slides>366</Slides>
  <Notes>366</Notes>
  <HiddenSlides>0</HiddenSlides>
  <MMClips>0</MMClips>
  <ScaleCrop>false</ScaleCrop>
  <HeadingPairs>
    <vt:vector size="6" baseType="variant">
      <vt:variant>
        <vt:lpstr>已用的字体</vt:lpstr>
      </vt:variant>
      <vt:variant>
        <vt:i4>7</vt:i4>
      </vt:variant>
      <vt:variant>
        <vt:lpstr>演示文稿设计模板</vt:lpstr>
      </vt:variant>
      <vt:variant>
        <vt:i4>6</vt:i4>
      </vt:variant>
      <vt:variant>
        <vt:lpstr>幻灯片标题</vt:lpstr>
      </vt:variant>
      <vt:variant>
        <vt:i4>366</vt:i4>
      </vt:variant>
    </vt:vector>
  </HeadingPairs>
  <TitlesOfParts>
    <vt:vector size="379" baseType="lpstr">
      <vt:lpstr>Calibri</vt:lpstr>
      <vt:lpstr>宋体</vt:lpstr>
      <vt:lpstr>Arial</vt:lpstr>
      <vt:lpstr>黑体</vt:lpstr>
      <vt:lpstr>Times New Roman</vt:lpstr>
      <vt:lpstr>Arial Narrow</vt:lpstr>
      <vt:lpstr>Arial Unicode MS</vt:lpstr>
      <vt:lpstr>主题1</vt:lpstr>
      <vt:lpstr>主题1</vt:lpstr>
      <vt:lpstr>主题1</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1311</cp:revision>
  <dcterms:modified xsi:type="dcterms:W3CDTF">2016-07-19T03:30:41Z</dcterms:modified>
</cp:coreProperties>
</file>