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17.fntdata" ContentType="application/x-fontdata"/>
  <Override PartName="/ppt/fonts/font18.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 id="2147483652" r:id="rId3"/>
    <p:sldMasterId id="2147483664" r:id="rId4"/>
  </p:sldMasterIdLst>
  <p:notesMasterIdLst>
    <p:notesMasterId r:id="rId6"/>
  </p:notesMasterIdLst>
  <p:sldIdLst>
    <p:sldId id="271" r:id="rId5"/>
    <p:sldId id="281" r:id="rId7"/>
    <p:sldId id="373" r:id="rId8"/>
    <p:sldId id="374" r:id="rId9"/>
    <p:sldId id="397" r:id="rId10"/>
    <p:sldId id="375" r:id="rId11"/>
    <p:sldId id="377" r:id="rId12"/>
    <p:sldId id="378" r:id="rId13"/>
    <p:sldId id="416" r:id="rId14"/>
    <p:sldId id="380" r:id="rId15"/>
    <p:sldId id="381" r:id="rId16"/>
    <p:sldId id="382" r:id="rId17"/>
    <p:sldId id="386" r:id="rId18"/>
    <p:sldId id="387" r:id="rId19"/>
    <p:sldId id="388" r:id="rId20"/>
    <p:sldId id="389" r:id="rId21"/>
    <p:sldId id="398" r:id="rId22"/>
    <p:sldId id="399" r:id="rId23"/>
    <p:sldId id="391" r:id="rId24"/>
    <p:sldId id="396" r:id="rId25"/>
    <p:sldId id="402" r:id="rId26"/>
    <p:sldId id="394" r:id="rId27"/>
    <p:sldId id="395" r:id="rId28"/>
    <p:sldId id="403" r:id="rId29"/>
    <p:sldId id="412" r:id="rId30"/>
    <p:sldId id="417" r:id="rId31"/>
    <p:sldId id="413" r:id="rId32"/>
    <p:sldId id="292" r:id="rId33"/>
    <p:sldId id="414" r:id="rId34"/>
    <p:sldId id="415" r:id="rId35"/>
    <p:sldId id="405" r:id="rId36"/>
    <p:sldId id="406" r:id="rId37"/>
    <p:sldId id="407" r:id="rId38"/>
    <p:sldId id="408" r:id="rId39"/>
  </p:sldIdLst>
  <p:sldSz cx="12192000" cy="6858000"/>
  <p:notesSz cx="6858000" cy="9144000"/>
  <p:embeddedFontLst>
    <p:embeddedFont>
      <p:font typeface="微软雅黑" panose="020B0503020204020204" charset="-122"/>
      <p:regular r:id="rId43"/>
    </p:embeddedFont>
    <p:embeddedFont>
      <p:font typeface="楷体" panose="02010609060101010101" pitchFamily="49" charset="-122"/>
      <p:regular r:id="rId44"/>
    </p:embeddedFont>
    <p:embeddedFont>
      <p:font typeface="华文楷体" panose="02010600040101010101" pitchFamily="2" charset="-122"/>
      <p:regular r:id="rId45"/>
    </p:embeddedFont>
    <p:embeddedFont>
      <p:font typeface="Rockwell" panose="02060603020205020403" charset="0"/>
      <p:regular r:id="rId46"/>
      <p:bold r:id="rId47"/>
      <p:italic r:id="rId48"/>
      <p:boldItalic r:id="rId49"/>
    </p:embeddedFont>
    <p:embeddedFont>
      <p:font typeface="Bookman Old Style" panose="02050604050505020204" charset="0"/>
      <p:regular r:id="rId50"/>
      <p:bold r:id="rId51"/>
      <p:italic r:id="rId52"/>
    </p:embeddedFont>
    <p:embeddedFont>
      <p:font typeface="等线 Light" panose="02010600030101010101" charset="-122"/>
      <p:regular r:id="rId53"/>
    </p:embeddedFont>
    <p:embeddedFont>
      <p:font typeface="等线" panose="02010600030101010101" charset="-122"/>
      <p:regular r:id="rId54"/>
    </p:embeddedFont>
    <p:embeddedFont>
      <p:font typeface="华文琥珀" panose="02010800040101010101" pitchFamily="2" charset="-122"/>
      <p:regular r:id="rId55"/>
    </p:embeddedFont>
    <p:embeddedFont>
      <p:font typeface="Calibri" panose="020F0502020204030204"/>
      <p:regular r:id="rId56"/>
      <p:bold r:id="rId57"/>
      <p:italic r:id="rId58"/>
      <p:boldItalic r:id="rId59"/>
    </p:embeddedFont>
    <p:embeddedFont>
      <p:font typeface="黑体" panose="02010609060101010101" pitchFamily="49" charset="-122"/>
      <p:regular r:id="rId60"/>
    </p:embeddedFont>
  </p:embeddedFontLst>
  <p:custDataLst>
    <p:tags r:id="rId6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02C52"/>
    <a:srgbClr val="FF6600"/>
    <a:srgbClr val="E86E0A"/>
    <a:srgbClr val="4F81BD"/>
    <a:srgbClr val="247105"/>
    <a:srgbClr val="1D5C04"/>
    <a:srgbClr val="5E7594"/>
    <a:srgbClr val="4F6A94"/>
    <a:srgbClr val="C64106"/>
    <a:srgbClr val="1D458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9983" autoAdjust="0"/>
    <p:restoredTop sz="94640"/>
  </p:normalViewPr>
  <p:slideViewPr>
    <p:cSldViewPr snapToGrid="0" snapToObjects="1" showGuides="1">
      <p:cViewPr varScale="1">
        <p:scale>
          <a:sx n="102" d="100"/>
          <a:sy n="102" d="100"/>
        </p:scale>
        <p:origin x="-90" y="-228"/>
      </p:cViewPr>
      <p:guideLst>
        <p:guide orient="horz" pos="4269"/>
        <p:guide orient="horz" pos="3453"/>
        <p:guide pos="3840"/>
        <p:guide pos="2116"/>
        <p:guide pos="801"/>
        <p:guide pos="3931"/>
        <p:guide pos="5087"/>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1" Type="http://schemas.openxmlformats.org/officeDocument/2006/relationships/tags" Target="tags/tag1.xml"/><Relationship Id="rId60" Type="http://schemas.openxmlformats.org/officeDocument/2006/relationships/font" Target="fonts/font18.fntdata"/><Relationship Id="rId6" Type="http://schemas.openxmlformats.org/officeDocument/2006/relationships/notesMaster" Target="notesMasters/notesMaster1.xml"/><Relationship Id="rId59" Type="http://schemas.openxmlformats.org/officeDocument/2006/relationships/font" Target="fonts/font17.fntdata"/><Relationship Id="rId58" Type="http://schemas.openxmlformats.org/officeDocument/2006/relationships/font" Target="fonts/font16.fntdata"/><Relationship Id="rId57" Type="http://schemas.openxmlformats.org/officeDocument/2006/relationships/font" Target="fonts/font15.fntdata"/><Relationship Id="rId56" Type="http://schemas.openxmlformats.org/officeDocument/2006/relationships/font" Target="fonts/font14.fntdata"/><Relationship Id="rId55" Type="http://schemas.openxmlformats.org/officeDocument/2006/relationships/font" Target="fonts/font13.fntdata"/><Relationship Id="rId54" Type="http://schemas.openxmlformats.org/officeDocument/2006/relationships/font" Target="fonts/font12.fntdata"/><Relationship Id="rId53" Type="http://schemas.openxmlformats.org/officeDocument/2006/relationships/font" Target="fonts/font11.fntdata"/><Relationship Id="rId52" Type="http://schemas.openxmlformats.org/officeDocument/2006/relationships/font" Target="fonts/font10.fntdata"/><Relationship Id="rId51" Type="http://schemas.openxmlformats.org/officeDocument/2006/relationships/font" Target="fonts/font9.fntdata"/><Relationship Id="rId50" Type="http://schemas.openxmlformats.org/officeDocument/2006/relationships/font" Target="fonts/font8.fntdata"/><Relationship Id="rId5" Type="http://schemas.openxmlformats.org/officeDocument/2006/relationships/slide" Target="slides/slide1.xml"/><Relationship Id="rId49" Type="http://schemas.openxmlformats.org/officeDocument/2006/relationships/font" Target="fonts/font7.fntdata"/><Relationship Id="rId48" Type="http://schemas.openxmlformats.org/officeDocument/2006/relationships/font" Target="fonts/font6.fntdata"/><Relationship Id="rId47" Type="http://schemas.openxmlformats.org/officeDocument/2006/relationships/font" Target="fonts/font5.fntdata"/><Relationship Id="rId46" Type="http://schemas.openxmlformats.org/officeDocument/2006/relationships/font" Target="fonts/font4.fntdata"/><Relationship Id="rId45" Type="http://schemas.openxmlformats.org/officeDocument/2006/relationships/font" Target="fonts/font3.fntdata"/><Relationship Id="rId44" Type="http://schemas.openxmlformats.org/officeDocument/2006/relationships/font" Target="fonts/font2.fntdata"/><Relationship Id="rId43" Type="http://schemas.openxmlformats.org/officeDocument/2006/relationships/font" Target="fonts/font1.fntdata"/><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0F84BF-94F5-48BE-B2C9-76E96A262FA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FDB9FD-F92B-4336-9E6E-17071741937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DB9FD-F92B-4336-9E6E-17071741937B}"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smtClean="0"/>
              <a:t>单击此处编辑母版标题样式</a:t>
            </a:r>
            <a:endParaRPr lang="zh-CN" altLang="en-US"/>
          </a:p>
        </p:txBody>
      </p:sp>
    </p:spTree>
  </p:cSld>
  <p:clrMapOvr>
    <a:masterClrMapping/>
  </p:clrMapOvr>
  <p:transition spd="slow">
    <p:wheel spokes="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a:xfrm>
            <a:off x="609600" y="6356351"/>
            <a:ext cx="2844800" cy="366183"/>
          </a:xfrm>
          <a:prstGeom prst="rect">
            <a:avLst/>
          </a:prstGeom>
        </p:spPr>
        <p:txBody>
          <a:bodyPr lIns="121917" tIns="60958" rIns="121917" bIns="60958"/>
          <a:lstStyle>
            <a:lvl1pPr>
              <a:defRPr/>
            </a:lvl1pPr>
          </a:lstStyle>
          <a:p>
            <a:pPr>
              <a:defRPr/>
            </a:pPr>
            <a:fld id="{159B29C6-5CD4-465E-AC70-3A23619F5A74}" type="datetimeFigureOut">
              <a:rPr lang="zh-CN" altLang="en-US"/>
            </a:fld>
            <a:endParaRPr lang="en-US" altLang="zh-CN"/>
          </a:p>
        </p:txBody>
      </p:sp>
      <p:sp>
        <p:nvSpPr>
          <p:cNvPr id="3" name="页脚占位符 4"/>
          <p:cNvSpPr>
            <a:spLocks noGrp="1"/>
          </p:cNvSpPr>
          <p:nvPr>
            <p:ph type="ftr" sz="quarter" idx="11"/>
          </p:nvPr>
        </p:nvSpPr>
        <p:spPr>
          <a:xfrm>
            <a:off x="4165600" y="6356351"/>
            <a:ext cx="3860800" cy="366183"/>
          </a:xfrm>
          <a:prstGeom prst="rect">
            <a:avLst/>
          </a:prstGeom>
        </p:spPr>
        <p:txBody>
          <a:bodyPr lIns="121917" tIns="60958" rIns="121917" bIns="60958"/>
          <a:lstStyle>
            <a:lvl1pPr>
              <a:defRPr/>
            </a:lvl1pPr>
          </a:lstStyle>
          <a:p>
            <a:pPr>
              <a:defRPr/>
            </a:pPr>
            <a:endParaRPr lang="en-US" altLang="zh-CN"/>
          </a:p>
        </p:txBody>
      </p:sp>
      <p:sp>
        <p:nvSpPr>
          <p:cNvPr id="4" name="灯片编号占位符 5"/>
          <p:cNvSpPr>
            <a:spLocks noGrp="1"/>
          </p:cNvSpPr>
          <p:nvPr>
            <p:ph type="sldNum" sz="quarter" idx="12"/>
          </p:nvPr>
        </p:nvSpPr>
        <p:spPr>
          <a:xfrm>
            <a:off x="8737600" y="6356351"/>
            <a:ext cx="2844800" cy="366183"/>
          </a:xfrm>
          <a:prstGeom prst="rect">
            <a:avLst/>
          </a:prstGeom>
        </p:spPr>
        <p:txBody>
          <a:bodyPr lIns="121917" tIns="60958" rIns="121917" bIns="60958"/>
          <a:lstStyle>
            <a:lvl1pPr>
              <a:defRPr/>
            </a:lvl1pPr>
          </a:lstStyle>
          <a:p>
            <a:pPr>
              <a:defRPr/>
            </a:pPr>
            <a:fld id="{950B61A3-4381-47DA-AF69-2BC4B01A1D8A}" type="slidenum">
              <a:rPr lang="zh-CN" altLang="en-US"/>
            </a:fld>
            <a:endParaRPr lang="en-US" altLang="zh-CN"/>
          </a:p>
        </p:txBody>
      </p:sp>
    </p:spTree>
  </p:cSld>
  <p:clrMapOvr>
    <a:masterClrMapping/>
  </p:clrMapOvr>
  <p:transition spd="slow">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E2CA08C-D1D6-4984-BD93-BD29A398C83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9EBA9A4-8861-475C-A857-DB460025CFA5}"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395288"/>
            <a:ext cx="11074400" cy="563562"/>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295400"/>
            <a:ext cx="11176000" cy="5105400"/>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灯片编号占位符 3"/>
          <p:cNvSpPr>
            <a:spLocks noGrp="1"/>
          </p:cNvSpPr>
          <p:nvPr>
            <p:ph type="sldNum" sz="quarter" idx="10"/>
          </p:nvPr>
        </p:nvSpPr>
        <p:spPr>
          <a:xfrm>
            <a:off x="609600" y="6473826"/>
            <a:ext cx="812800" cy="231775"/>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lvl1pPr>
          </a:lstStyle>
          <a:p>
            <a:pPr>
              <a:defRPr/>
            </a:pPr>
            <a:fld id="{3A0FDF6E-FEAF-4E8B-86EE-6537401CF94C}" type="slidenum">
              <a:rPr lang="en-US" altLang="zh-CN"/>
            </a:fld>
            <a:endParaRPr lang="en-US" altLang="zh-CN"/>
          </a:p>
        </p:txBody>
      </p:sp>
    </p:spTree>
  </p:cSld>
  <p:clrMapOvr>
    <a:masterClrMapping/>
  </p:clrMapOvr>
  <p:transition spd="slow">
    <p:wheel spokes="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BA06DF1-BC15-457A-BEB2-E9F0FCFE674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A5D5058-7620-4C04-856C-275DCE9B08B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slideLayout" Target="../slideLayouts/slideLayout11.xml"/><Relationship Id="rId7" Type="http://schemas.openxmlformats.org/officeDocument/2006/relationships/slideLayout" Target="../slideLayouts/slideLayout10.xml"/><Relationship Id="rId6" Type="http://schemas.openxmlformats.org/officeDocument/2006/relationships/slideLayout" Target="../slideLayouts/slideLayout9.xml"/><Relationship Id="rId5" Type="http://schemas.openxmlformats.org/officeDocument/2006/relationships/slideLayout" Target="../slideLayouts/slideLayout8.xml"/><Relationship Id="rId4" Type="http://schemas.openxmlformats.org/officeDocument/2006/relationships/slideLayout" Target="../slideLayouts/slideLayout7.xml"/><Relationship Id="rId3" Type="http://schemas.openxmlformats.org/officeDocument/2006/relationships/slideLayout" Target="../slideLayouts/slideLayout6.xml"/><Relationship Id="rId2" Type="http://schemas.openxmlformats.org/officeDocument/2006/relationships/slideLayout" Target="../slideLayouts/slideLayout5.xml"/><Relationship Id="rId12" Type="http://schemas.openxmlformats.org/officeDocument/2006/relationships/theme" Target="../theme/theme2.xml"/><Relationship Id="rId11" Type="http://schemas.openxmlformats.org/officeDocument/2006/relationships/slideLayout" Target="../slideLayouts/slideLayout14.xml"/><Relationship Id="rId10" Type="http://schemas.openxmlformats.org/officeDocument/2006/relationships/slideLayout" Target="../slideLayouts/slideLayout13.xml"/><Relationship Id="rId1" Type="http://schemas.openxmlformats.org/officeDocument/2006/relationships/slideLayout" Target="../slideLayouts/slideLayout4.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2" Type="http://schemas.openxmlformats.org/officeDocument/2006/relationships/theme" Target="../theme/theme3.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lumMod val="50000"/>
          </a:schemeClr>
        </a:solidFill>
        <a:effectLst/>
      </p:bgPr>
    </p:bg>
    <p:spTree>
      <p:nvGrpSpPr>
        <p:cNvPr id="1" name=""/>
        <p:cNvGrpSpPr/>
        <p:nvPr/>
      </p:nvGrpSpPr>
      <p:grpSpPr>
        <a:xfrm>
          <a:off x="0" y="0"/>
          <a:ext cx="0" cy="0"/>
          <a:chOff x="0" y="0"/>
          <a:chExt cx="0" cy="0"/>
        </a:xfrm>
      </p:grpSpPr>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Lst>
  <p:transition spd="slow">
    <p:wheel spokes="1"/>
  </p:transition>
  <p:timing>
    <p:tnLst>
      <p:par>
        <p:cTn id="1" dur="indefinite" restart="never" nodeType="tmRoot"/>
      </p:par>
    </p:tnLst>
  </p:timing>
  <p:txStyles>
    <p:titleStyle>
      <a:lvl1pPr algn="ctr" defTabSz="914400" rtl="0" eaLnBrk="1" latinLnBrk="0" hangingPunct="1">
        <a:lnSpc>
          <a:spcPct val="90000"/>
        </a:lnSpc>
        <a:spcBef>
          <a:spcPct val="0"/>
        </a:spcBef>
        <a:buNone/>
        <a:defRPr sz="3400" b="1" i="0" kern="1200" cap="all">
          <a:solidFill>
            <a:schemeClr val="tx1"/>
          </a:solidFill>
          <a:effectLst>
            <a:outerShdw blurRad="50800" dist="63500" dir="2700000" algn="tl" rotWithShape="0">
              <a:srgbClr val="000000">
                <a:alpha val="48000"/>
              </a:srgbClr>
            </a:outerShdw>
          </a:effectLst>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000" kern="1200">
          <a:solidFill>
            <a:schemeClr val="tx1"/>
          </a:solidFill>
          <a:effectLst>
            <a:outerShdw blurRad="50800" dist="38100" dir="2700000" algn="tl" rotWithShape="0">
              <a:srgbClr val="000000">
                <a:alpha val="48000"/>
              </a:srgbClr>
            </a:outerShdw>
          </a:effectLst>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effectLst>
            <a:outerShdw blurRad="50800" dist="38100" dir="2700000" algn="tl" rotWithShape="0">
              <a:srgbClr val="000000">
                <a:alpha val="48000"/>
              </a:srgbClr>
            </a:outerShdw>
          </a:effectLst>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effectLst>
            <a:outerShdw blurRad="50800" dist="38100" dir="2700000" algn="tl" rotWithShape="0">
              <a:srgbClr val="000000">
                <a:alpha val="48000"/>
              </a:srgbClr>
            </a:outerShdw>
          </a:effectLst>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effectLst>
            <a:outerShdw blurRad="50800" dist="38100" dir="2700000" algn="tl" rotWithShape="0">
              <a:srgbClr val="000000">
                <a:alpha val="48000"/>
              </a:srgbClr>
            </a:outerShdw>
          </a:effectLst>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5pPr>
      <a:lvl6pPr marL="25146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6pPr>
      <a:lvl7pPr marL="29718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7pPr>
      <a:lvl8pPr marL="34290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8pPr>
      <a:lvl9pPr marL="38862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effectLst>
            <a:outerShdw blurRad="50800" dist="38100" dir="2700000" algn="tl" rotWithShape="0">
              <a:srgbClr val="000000">
                <a:alpha val="48000"/>
              </a:srgbClr>
            </a:outerShdw>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A06DF1-BC15-457A-BEB2-E9F0FCFE674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5D5058-7620-4C04-856C-275DCE9B08B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2CA08C-D1D6-4984-BD93-BD29A398C83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EBA9A4-8861-475C-A857-DB460025CFA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2.jpe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jpeg"/><Relationship Id="rId2" Type="http://schemas.openxmlformats.org/officeDocument/2006/relationships/image" Target="../media/image5.jpeg"/><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7.png"/><Relationship Id="rId1" Type="http://schemas.openxmlformats.org/officeDocument/2006/relationships/image" Target="../media/image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849184" y="2116136"/>
            <a:ext cx="11077303" cy="1015663"/>
          </a:xfrm>
          <a:prstGeom prst="rect">
            <a:avLst/>
          </a:prstGeom>
          <a:noFill/>
        </p:spPr>
        <p:txBody>
          <a:bodyPr wrap="square" rtlCol="0">
            <a:spAutoFit/>
          </a:bodyPr>
          <a:lstStyle/>
          <a:p>
            <a:pPr algn="ctr"/>
            <a:r>
              <a:rPr lang="zh-CN" altLang="en-US" sz="6000" b="1" dirty="0" smtClean="0">
                <a:latin typeface="微软雅黑" panose="020B0503020204020204" charset="-122"/>
                <a:ea typeface="微软雅黑" panose="020B0503020204020204" charset="-122"/>
              </a:rPr>
              <a:t>口语交际：辩论</a:t>
            </a:r>
            <a:endParaRPr lang="zh-CN" altLang="en-US" sz="6000" b="1" dirty="0">
              <a:latin typeface="微软雅黑" panose="020B0503020204020204" charset="-122"/>
              <a:ea typeface="微软雅黑" panose="020B0503020204020204" charset="-122"/>
            </a:endParaRPr>
          </a:p>
        </p:txBody>
      </p:sp>
      <p:sp>
        <p:nvSpPr>
          <p:cNvPr id="10" name="文本框 9"/>
          <p:cNvSpPr txBox="1"/>
          <p:nvPr/>
        </p:nvSpPr>
        <p:spPr>
          <a:xfrm>
            <a:off x="3826873" y="3210748"/>
            <a:ext cx="4541635" cy="523220"/>
          </a:xfrm>
          <a:prstGeom prst="rect">
            <a:avLst/>
          </a:prstGeom>
          <a:noFill/>
        </p:spPr>
        <p:txBody>
          <a:bodyPr wrap="square" rtlCol="0">
            <a:spAutoFit/>
          </a:bodyPr>
          <a:lstStyle/>
          <a:p>
            <a:pPr algn="ctr"/>
            <a:r>
              <a:rPr lang="zh-CN" altLang="en-US" sz="2800" dirty="0" smtClean="0">
                <a:latin typeface="微软雅黑" panose="020B0503020204020204" charset="-122"/>
                <a:ea typeface="微软雅黑" panose="020B0503020204020204" charset="-122"/>
              </a:rPr>
              <a:t>部编版九年级下册  语文</a:t>
            </a:r>
            <a:endParaRPr lang="zh-CN" altLang="en-US" sz="2800"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矩形 8"/>
          <p:cNvSpPr>
            <a:spLocks noChangeArrowheads="1"/>
          </p:cNvSpPr>
          <p:nvPr/>
        </p:nvSpPr>
        <p:spPr bwMode="auto">
          <a:xfrm>
            <a:off x="0" y="0"/>
            <a:ext cx="12344400" cy="10673687"/>
          </a:xfrm>
          <a:prstGeom prst="rect">
            <a:avLst/>
          </a:prstGeom>
          <a:noFill/>
          <a:ln w="9525">
            <a:noFill/>
            <a:miter lim="800000"/>
          </a:ln>
        </p:spPr>
        <p:txBody>
          <a:bodyPr wrap="square" lIns="121917" tIns="60958" rIns="121917" bIns="60958">
            <a:spAutoFit/>
          </a:bodyPr>
          <a:lstStyle/>
          <a:p>
            <a:pPr eaLnBrk="0" hangingPunct="0">
              <a:lnSpc>
                <a:spcPct val="150000"/>
              </a:lnSpc>
            </a:pPr>
            <a:r>
              <a:rPr lang="zh-CN" altLang="en-US" sz="2400" b="1" dirty="0" smtClean="0">
                <a:solidFill>
                  <a:srgbClr val="FFFF00"/>
                </a:solidFill>
              </a:rPr>
              <a:t>立论：立论的本质就是在辩题本身存在的各种可能性中，融入自己的理解，对辩题重新进行有利于己方的阐释</a:t>
            </a:r>
            <a:r>
              <a:rPr lang="zh-CN" altLang="en-US" sz="2400" b="1" dirty="0" smtClean="0">
                <a:solidFill>
                  <a:srgbClr val="FFFF00"/>
                </a:solidFill>
              </a:rPr>
              <a:t>。 ★</a:t>
            </a:r>
            <a:endParaRPr lang="en-US" altLang="zh-CN" sz="2400" b="1" dirty="0" smtClean="0">
              <a:solidFill>
                <a:srgbClr val="FFFF00"/>
              </a:solidFill>
            </a:endParaRPr>
          </a:p>
          <a:p>
            <a:pPr eaLnBrk="0" hangingPunct="0">
              <a:lnSpc>
                <a:spcPct val="150000"/>
              </a:lnSpc>
            </a:pPr>
            <a:r>
              <a:rPr lang="zh-CN" altLang="en-US" sz="2400" b="1" dirty="0" smtClean="0">
                <a:solidFill>
                  <a:schemeClr val="tx1">
                    <a:lumMod val="95000"/>
                  </a:schemeClr>
                </a:solidFill>
              </a:rPr>
              <a:t>正方</a:t>
            </a:r>
            <a:r>
              <a:rPr lang="zh-CN" altLang="en-US" sz="2400" b="1" dirty="0" smtClean="0">
                <a:solidFill>
                  <a:schemeClr val="tx1">
                    <a:lumMod val="95000"/>
                  </a:schemeClr>
                </a:solidFill>
              </a:rPr>
              <a:t>：金钱是</a:t>
            </a:r>
            <a:r>
              <a:rPr lang="zh-CN" altLang="en-US" sz="2400" b="1" dirty="0" smtClean="0">
                <a:solidFill>
                  <a:srgbClr val="FF0000"/>
                </a:solidFill>
              </a:rPr>
              <a:t>万</a:t>
            </a:r>
            <a:r>
              <a:rPr lang="zh-CN" altLang="en-US" sz="2400" b="1" dirty="0" smtClean="0">
                <a:solidFill>
                  <a:schemeClr val="tx1">
                    <a:lumMod val="95000"/>
                  </a:schemeClr>
                </a:solidFill>
              </a:rPr>
              <a:t>恶之源</a:t>
            </a:r>
            <a:r>
              <a:rPr lang="en-US" altLang="zh-CN" sz="2400" b="1" dirty="0" smtClean="0">
                <a:solidFill>
                  <a:schemeClr val="tx1">
                    <a:lumMod val="95000"/>
                  </a:schemeClr>
                </a:solidFill>
              </a:rPr>
              <a:t>        </a:t>
            </a:r>
            <a:r>
              <a:rPr lang="zh-CN" altLang="en-US" sz="2400" b="1" dirty="0" smtClean="0"/>
              <a:t>反方：金钱不是</a:t>
            </a:r>
            <a:r>
              <a:rPr lang="zh-CN" altLang="en-US" sz="2400" b="1" dirty="0" smtClean="0">
                <a:solidFill>
                  <a:srgbClr val="FF0000"/>
                </a:solidFill>
              </a:rPr>
              <a:t>万</a:t>
            </a:r>
            <a:r>
              <a:rPr lang="zh-CN" altLang="en-US" sz="2400" b="1" dirty="0" smtClean="0"/>
              <a:t>恶之源</a:t>
            </a:r>
            <a:endParaRPr lang="en-US" altLang="zh-CN" sz="2400" b="1" dirty="0" smtClean="0"/>
          </a:p>
          <a:p>
            <a:r>
              <a:rPr lang="en-US" altLang="zh-CN" sz="2400" b="1" dirty="0" smtClean="0"/>
              <a:t>                                          </a:t>
            </a:r>
            <a:r>
              <a:rPr lang="en-US" sz="2400" dirty="0" smtClean="0">
                <a:latin typeface="楷体" panose="02010609060101010101" pitchFamily="49" charset="-122"/>
                <a:ea typeface="楷体" panose="02010609060101010101" pitchFamily="49" charset="-122"/>
              </a:rPr>
              <a:t>1</a:t>
            </a:r>
            <a:r>
              <a:rPr lang="zh-CN" altLang="en-US" sz="2400" dirty="0" smtClean="0">
                <a:latin typeface="楷体" panose="02010609060101010101" pitchFamily="49" charset="-122"/>
                <a:ea typeface="楷体" panose="02010609060101010101" pitchFamily="49" charset="-122"/>
              </a:rPr>
              <a:t>、不是所有的恶都源自钱，很多恶本身和钱一点关系都没有。</a:t>
            </a:r>
            <a:endParaRPr lang="en-US" altLang="zh-CN" sz="2400" dirty="0" smtClean="0">
              <a:latin typeface="楷体" panose="02010609060101010101" pitchFamily="49" charset="-122"/>
              <a:ea typeface="楷体" panose="02010609060101010101" pitchFamily="49" charset="-122"/>
            </a:endParaRPr>
          </a:p>
          <a:p>
            <a:pPr eaLnBrk="0" hangingPunct="0">
              <a:lnSpc>
                <a:spcPct val="150000"/>
              </a:lnSpc>
            </a:pPr>
            <a:r>
              <a:rPr lang="zh-CN" altLang="en-US" sz="2400" b="1" dirty="0" smtClean="0"/>
              <a:t>论题二、</a:t>
            </a:r>
            <a:r>
              <a:rPr lang="en-US" altLang="zh-CN" sz="2400" b="1" dirty="0" smtClean="0"/>
              <a:t> </a:t>
            </a:r>
            <a:r>
              <a:rPr lang="zh-CN" altLang="en-US" sz="2400" b="1" dirty="0" smtClean="0"/>
              <a:t>中学生异性交往弊大于利</a:t>
            </a:r>
            <a:r>
              <a:rPr lang="en-US" altLang="zh-CN" sz="2400" b="1" dirty="0" smtClean="0"/>
              <a:t>/</a:t>
            </a:r>
            <a:r>
              <a:rPr lang="zh-CN" altLang="en-US" sz="2400" b="1" dirty="0" smtClean="0"/>
              <a:t>利大于弊</a:t>
            </a:r>
            <a:endParaRPr lang="en-US" altLang="zh-CN" sz="2400" b="1" dirty="0" smtClean="0"/>
          </a:p>
          <a:p>
            <a:pPr eaLnBrk="0" hangingPunct="0">
              <a:lnSpc>
                <a:spcPct val="150000"/>
              </a:lnSpc>
            </a:pPr>
            <a:r>
              <a:rPr lang="zh-CN" altLang="en-US" sz="2400" b="1" dirty="0" smtClean="0"/>
              <a:t>正方立论：中学生异性交往弊大于利      反方立论：中学生异性交往利大于弊</a:t>
            </a:r>
            <a:endParaRPr lang="en-US" altLang="zh-CN" sz="2400" b="1" dirty="0" smtClean="0"/>
          </a:p>
          <a:p>
            <a:pPr eaLnBrk="0" hangingPunct="0">
              <a:lnSpc>
                <a:spcPct val="150000"/>
              </a:lnSpc>
            </a:pPr>
            <a:r>
              <a:rPr lang="zh-CN" altLang="en-US" sz="2000" b="1" dirty="0" smtClean="0"/>
              <a:t>        光看辩题，正方观点与现代人追求男女平等、人的独立自由等观点是不合拍的，在辩论中很容易陷入被动。如果在立论中抓住“交往”一词给它限定一个程度：加入：中学生异性交往</a:t>
            </a:r>
            <a:r>
              <a:rPr lang="zh-CN" altLang="en-US" sz="2000" b="1" dirty="0" smtClean="0">
                <a:solidFill>
                  <a:srgbClr val="FF0000"/>
                </a:solidFill>
              </a:rPr>
              <a:t>（任其发展）</a:t>
            </a:r>
            <a:r>
              <a:rPr lang="zh-CN" altLang="en-US" sz="2000" b="1" dirty="0" smtClean="0"/>
              <a:t>弊大于利。加了这一个限定条件，就给对方的反驳增加了难度，这个观点表明了立场：并不反对中学生异性交往，但要讲究度，若任其发展，不加限制与引导，必将带来种种危害，怎么还能做到利大于弊呢？反方辩驳增加难度，正方这边就游刃有余了。</a:t>
            </a:r>
            <a:endParaRPr lang="en-US" altLang="zh-CN" sz="2000" b="1" dirty="0" smtClean="0"/>
          </a:p>
          <a:p>
            <a:pPr eaLnBrk="0" hangingPunct="0">
              <a:lnSpc>
                <a:spcPct val="150000"/>
              </a:lnSpc>
            </a:pPr>
            <a:r>
              <a:rPr lang="zh-CN" altLang="en-US" sz="2400" b="1" dirty="0" smtClean="0">
                <a:solidFill>
                  <a:srgbClr val="FF0000"/>
                </a:solidFill>
              </a:rPr>
              <a:t>所以审题、立论这一个步骤是最关键，最核心的。处于不利一方的辩手，要守住阵地、寻找突破口，要能</a:t>
            </a:r>
            <a:r>
              <a:rPr lang="zh-CN" altLang="en-US" sz="2400" b="1" dirty="0" smtClean="0">
                <a:solidFill>
                  <a:srgbClr val="FF0000"/>
                </a:solidFill>
              </a:rPr>
              <a:t>自圆其说。</a:t>
            </a:r>
            <a:endParaRPr lang="en-US" altLang="zh-CN" sz="2400" b="1" dirty="0" smtClean="0">
              <a:solidFill>
                <a:srgbClr val="FF0000"/>
              </a:solidFill>
            </a:endParaRPr>
          </a:p>
          <a:p>
            <a:pPr eaLnBrk="0" hangingPunct="0">
              <a:lnSpc>
                <a:spcPct val="150000"/>
              </a:lnSpc>
            </a:pPr>
            <a:endParaRPr lang="en-US" altLang="zh-CN" sz="2400" b="1" dirty="0" smtClean="0"/>
          </a:p>
          <a:p>
            <a:pPr eaLnBrk="0" hangingPunct="0">
              <a:lnSpc>
                <a:spcPct val="150000"/>
              </a:lnSpc>
            </a:pPr>
            <a:r>
              <a:rPr lang="zh-CN" altLang="en-US" sz="2400" b="1" dirty="0" smtClean="0"/>
              <a:t> </a:t>
            </a:r>
            <a:endParaRPr lang="en-US" altLang="zh-CN" sz="2400" b="1" dirty="0" smtClean="0"/>
          </a:p>
          <a:p>
            <a:pPr eaLnBrk="0" hangingPunct="0">
              <a:lnSpc>
                <a:spcPct val="150000"/>
              </a:lnSpc>
            </a:pPr>
            <a:r>
              <a:rPr lang="en-US" altLang="zh-CN" sz="2800" b="1" dirty="0" smtClean="0"/>
              <a:t>                     </a:t>
            </a:r>
            <a:endParaRPr lang="en-US" altLang="zh-CN" sz="2800" b="1" dirty="0" smtClean="0"/>
          </a:p>
          <a:p>
            <a:pPr eaLnBrk="0" hangingPunct="0">
              <a:lnSpc>
                <a:spcPct val="150000"/>
              </a:lnSpc>
            </a:pPr>
            <a:r>
              <a:rPr lang="en-US" altLang="zh-CN" sz="2800" b="1" dirty="0" smtClean="0">
                <a:solidFill>
                  <a:srgbClr val="FFFF00"/>
                </a:solidFill>
                <a:latin typeface="+mn-ea"/>
              </a:rPr>
              <a:t>      </a:t>
            </a:r>
            <a:endParaRPr lang="en-US" altLang="zh-CN" sz="3700" b="1" dirty="0" smtClean="0">
              <a:solidFill>
                <a:srgbClr val="FFFF00"/>
              </a:solidFill>
              <a:latin typeface="+mn-ea"/>
            </a:endParaRPr>
          </a:p>
          <a:p>
            <a:pPr eaLnBrk="0" hangingPunct="0">
              <a:lnSpc>
                <a:spcPct val="150000"/>
              </a:lnSpc>
            </a:pPr>
            <a:endParaRPr lang="zh-CN" altLang="en-US" sz="3700" b="1" dirty="0" smtClean="0">
              <a:solidFill>
                <a:srgbClr val="FFFF00"/>
              </a:solidFill>
              <a:latin typeface="+mn-ea"/>
            </a:endParaRPr>
          </a:p>
          <a:p>
            <a:pPr eaLnBrk="0" hangingPunct="0">
              <a:lnSpc>
                <a:spcPct val="130000"/>
              </a:lnSpc>
            </a:pPr>
            <a:endParaRPr lang="en-US" altLang="zh-CN" sz="37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098">
                                            <p:txEl>
                                              <p:pRg st="2" end="2"/>
                                            </p:txEl>
                                          </p:spTgt>
                                        </p:tgtEl>
                                        <p:attrNameLst>
                                          <p:attrName>style.visibility</p:attrName>
                                        </p:attrNameLst>
                                      </p:cBhvr>
                                      <p:to>
                                        <p:strVal val="visible"/>
                                      </p:to>
                                    </p:set>
                                    <p:animEffect transition="in" filter="blinds(horizontal)">
                                      <p:cBhvr>
                                        <p:cTn id="7" dur="500"/>
                                        <p:tgtEl>
                                          <p:spTgt spid="4098">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098">
                                            <p:txEl>
                                              <p:pRg st="3" end="3"/>
                                            </p:txEl>
                                          </p:spTgt>
                                        </p:tgtEl>
                                        <p:attrNameLst>
                                          <p:attrName>style.visibility</p:attrName>
                                        </p:attrNameLst>
                                      </p:cBhvr>
                                      <p:to>
                                        <p:strVal val="visible"/>
                                      </p:to>
                                    </p:set>
                                    <p:animEffect transition="in" filter="blinds(horizontal)">
                                      <p:cBhvr>
                                        <p:cTn id="12" dur="500"/>
                                        <p:tgtEl>
                                          <p:spTgt spid="4098">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098">
                                            <p:txEl>
                                              <p:pRg st="4" end="4"/>
                                            </p:txEl>
                                          </p:spTgt>
                                        </p:tgtEl>
                                        <p:attrNameLst>
                                          <p:attrName>style.visibility</p:attrName>
                                        </p:attrNameLst>
                                      </p:cBhvr>
                                      <p:to>
                                        <p:strVal val="visible"/>
                                      </p:to>
                                    </p:set>
                                    <p:animEffect transition="in" filter="blinds(horizontal)">
                                      <p:cBhvr>
                                        <p:cTn id="17" dur="500"/>
                                        <p:tgtEl>
                                          <p:spTgt spid="4098">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098">
                                            <p:txEl>
                                              <p:pRg st="5" end="5"/>
                                            </p:txEl>
                                          </p:spTgt>
                                        </p:tgtEl>
                                        <p:attrNameLst>
                                          <p:attrName>style.visibility</p:attrName>
                                        </p:attrNameLst>
                                      </p:cBhvr>
                                      <p:to>
                                        <p:strVal val="visible"/>
                                      </p:to>
                                    </p:set>
                                    <p:animEffect transition="in" filter="blinds(horizontal)">
                                      <p:cBhvr>
                                        <p:cTn id="22" dur="500"/>
                                        <p:tgtEl>
                                          <p:spTgt spid="4098">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098">
                                            <p:txEl>
                                              <p:pRg st="6" end="6"/>
                                            </p:txEl>
                                          </p:spTgt>
                                        </p:tgtEl>
                                        <p:attrNameLst>
                                          <p:attrName>style.visibility</p:attrName>
                                        </p:attrNameLst>
                                      </p:cBhvr>
                                      <p:to>
                                        <p:strVal val="visible"/>
                                      </p:to>
                                    </p:set>
                                    <p:animEffect transition="in" filter="blinds(horizontal)">
                                      <p:cBhvr>
                                        <p:cTn id="27" dur="500"/>
                                        <p:tgtEl>
                                          <p:spTgt spid="4098">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矩形 8"/>
          <p:cNvSpPr>
            <a:spLocks noChangeArrowheads="1"/>
          </p:cNvSpPr>
          <p:nvPr/>
        </p:nvSpPr>
        <p:spPr bwMode="auto">
          <a:xfrm>
            <a:off x="282115" y="854015"/>
            <a:ext cx="11665469" cy="6864952"/>
          </a:xfrm>
          <a:prstGeom prst="rect">
            <a:avLst/>
          </a:prstGeom>
          <a:noFill/>
          <a:ln w="9525">
            <a:noFill/>
            <a:miter lim="800000"/>
          </a:ln>
        </p:spPr>
        <p:txBody>
          <a:bodyPr wrap="square" lIns="121917" tIns="60958" rIns="121917" bIns="60958">
            <a:spAutoFit/>
          </a:bodyPr>
          <a:lstStyle/>
          <a:p>
            <a:pPr eaLnBrk="0" hangingPunct="0">
              <a:lnSpc>
                <a:spcPct val="150000"/>
              </a:lnSpc>
            </a:pPr>
            <a:r>
              <a:rPr lang="en-US" altLang="zh-CN" sz="3700" b="1" dirty="0" smtClean="0">
                <a:solidFill>
                  <a:srgbClr val="FFFF00"/>
                </a:solidFill>
                <a:latin typeface="+mn-ea"/>
              </a:rPr>
              <a:t>1</a:t>
            </a:r>
            <a:r>
              <a:rPr lang="zh-CN" altLang="en-US" sz="3700" b="1" dirty="0" smtClean="0">
                <a:solidFill>
                  <a:srgbClr val="FFFF00"/>
                </a:solidFill>
                <a:latin typeface="+mn-ea"/>
              </a:rPr>
              <a:t>、审题立论：关键</a:t>
            </a:r>
            <a:endParaRPr lang="zh-CN" altLang="en-US" sz="3700" b="1" dirty="0" smtClean="0">
              <a:solidFill>
                <a:srgbClr val="FFFF00"/>
              </a:solidFill>
              <a:latin typeface="+mn-ea"/>
            </a:endParaRPr>
          </a:p>
          <a:p>
            <a:pPr>
              <a:lnSpc>
                <a:spcPct val="150000"/>
              </a:lnSpc>
            </a:pPr>
            <a:r>
              <a:rPr lang="en-US" altLang="zh-CN" sz="3700" b="1" dirty="0" smtClean="0">
                <a:solidFill>
                  <a:srgbClr val="FFFF00"/>
                </a:solidFill>
                <a:latin typeface="+mn-ea"/>
              </a:rPr>
              <a:t>2</a:t>
            </a:r>
            <a:r>
              <a:rPr lang="zh-CN" altLang="en-US" sz="3700" b="1" dirty="0" smtClean="0">
                <a:solidFill>
                  <a:srgbClr val="FFFF00"/>
                </a:solidFill>
                <a:latin typeface="+mn-ea"/>
              </a:rPr>
              <a:t>、搜集材料、撰写辩词</a:t>
            </a:r>
            <a:endParaRPr lang="en-US" altLang="zh-CN" sz="3700" b="1" dirty="0" smtClean="0">
              <a:solidFill>
                <a:srgbClr val="FFFF00"/>
              </a:solidFill>
              <a:latin typeface="+mn-ea"/>
            </a:endParaRPr>
          </a:p>
          <a:p>
            <a:pPr>
              <a:lnSpc>
                <a:spcPct val="150000"/>
              </a:lnSpc>
            </a:pPr>
            <a:r>
              <a:rPr lang="zh-CN" altLang="en-US" sz="2400" b="1" dirty="0" smtClean="0"/>
              <a:t>         根据己方观点和辩论要点，搜集材料。材料要典型，内容要丰富，如历史事实、新闻事件、权威数据、调查报告、名人名言等，形成辩论思路，初步拟好辩词。</a:t>
            </a:r>
            <a:endParaRPr lang="en-US" altLang="zh-CN" sz="3700" b="1" dirty="0" smtClean="0">
              <a:solidFill>
                <a:srgbClr val="FFFF00"/>
              </a:solidFill>
              <a:latin typeface="+mn-ea"/>
            </a:endParaRPr>
          </a:p>
          <a:p>
            <a:pPr>
              <a:lnSpc>
                <a:spcPct val="150000"/>
              </a:lnSpc>
            </a:pPr>
            <a:r>
              <a:rPr lang="en-US" altLang="zh-CN" sz="3700" b="1" dirty="0" smtClean="0">
                <a:solidFill>
                  <a:srgbClr val="FFFF00"/>
                </a:solidFill>
                <a:latin typeface="+mn-ea"/>
              </a:rPr>
              <a:t>3</a:t>
            </a:r>
            <a:r>
              <a:rPr lang="zh-CN" altLang="en-US" sz="3700" b="1" dirty="0" smtClean="0">
                <a:solidFill>
                  <a:srgbClr val="FFFF00"/>
                </a:solidFill>
                <a:latin typeface="+mn-ea"/>
              </a:rPr>
              <a:t>、进行对辩练习</a:t>
            </a:r>
            <a:endParaRPr lang="en-US" altLang="zh-CN" sz="3700" b="1" dirty="0" smtClean="0">
              <a:solidFill>
                <a:srgbClr val="FFFF00"/>
              </a:solidFill>
              <a:latin typeface="+mn-ea"/>
            </a:endParaRPr>
          </a:p>
          <a:p>
            <a:pPr>
              <a:lnSpc>
                <a:spcPct val="150000"/>
              </a:lnSpc>
            </a:pPr>
            <a:r>
              <a:rPr lang="zh-CN" altLang="en-US" sz="4000" b="1" dirty="0" smtClean="0"/>
              <a:t>    </a:t>
            </a:r>
            <a:r>
              <a:rPr lang="zh-CN" altLang="en-US" sz="2400" b="1" dirty="0" smtClean="0"/>
              <a:t>在正式比赛前， 推测对方的辩论思路和可能使用的材料，思考应对策略。在组内反复模拟辩论，寻找批驳对方的突破口。</a:t>
            </a:r>
            <a:endParaRPr lang="zh-CN" altLang="en-US" sz="2400" b="1" dirty="0" smtClean="0"/>
          </a:p>
          <a:p>
            <a:pPr>
              <a:lnSpc>
                <a:spcPct val="150000"/>
              </a:lnSpc>
            </a:pPr>
            <a:endParaRPr lang="zh-CN" altLang="en-US" sz="3700" b="1" dirty="0" smtClean="0">
              <a:solidFill>
                <a:srgbClr val="FFFF00"/>
              </a:solidFill>
              <a:latin typeface="+mn-ea"/>
            </a:endParaRPr>
          </a:p>
          <a:p>
            <a:pPr eaLnBrk="0" hangingPunct="0">
              <a:lnSpc>
                <a:spcPct val="130000"/>
              </a:lnSpc>
            </a:pPr>
            <a:endParaRPr lang="en-US" altLang="zh-CN" sz="3700" b="1" dirty="0">
              <a:solidFill>
                <a:srgbClr val="FF0000"/>
              </a:solidFill>
              <a:latin typeface="楷体" panose="02010609060101010101" pitchFamily="49" charset="-122"/>
              <a:ea typeface="楷体" panose="02010609060101010101" pitchFamily="49" charset="-122"/>
            </a:endParaRPr>
          </a:p>
        </p:txBody>
      </p:sp>
      <p:sp>
        <p:nvSpPr>
          <p:cNvPr id="7" name="TextBox 6"/>
          <p:cNvSpPr txBox="1"/>
          <p:nvPr/>
        </p:nvSpPr>
        <p:spPr>
          <a:xfrm>
            <a:off x="0" y="83452"/>
            <a:ext cx="2665562" cy="646331"/>
          </a:xfrm>
          <a:prstGeom prst="rect">
            <a:avLst/>
          </a:prstGeom>
          <a:solidFill>
            <a:schemeClr val="bg2"/>
          </a:solidFill>
        </p:spPr>
        <p:txBody>
          <a:bodyPr wrap="square" rtlCol="0">
            <a:spAutoFit/>
          </a:bodyPr>
          <a:lstStyle/>
          <a:p>
            <a:r>
              <a:rPr lang="zh-CN" altLang="en-US" sz="3600" b="1" dirty="0" smtClean="0">
                <a:solidFill>
                  <a:srgbClr val="FF0000"/>
                </a:solidFill>
              </a:rPr>
              <a:t>辩论准备</a:t>
            </a:r>
            <a:endParaRPr lang="zh-CN" altLang="en-US" sz="3600" b="1" dirty="0">
              <a:solidFill>
                <a:srgbClr val="FF0000"/>
              </a:solidFill>
            </a:endParaRPr>
          </a:p>
        </p:txBody>
      </p:sp>
    </p:spTree>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矩形 8"/>
          <p:cNvSpPr>
            <a:spLocks noChangeArrowheads="1"/>
          </p:cNvSpPr>
          <p:nvPr/>
        </p:nvSpPr>
        <p:spPr bwMode="auto">
          <a:xfrm>
            <a:off x="211602" y="1043797"/>
            <a:ext cx="11112890" cy="2155971"/>
          </a:xfrm>
          <a:prstGeom prst="rect">
            <a:avLst/>
          </a:prstGeom>
          <a:noFill/>
          <a:ln w="9525">
            <a:noFill/>
            <a:miter lim="800000"/>
          </a:ln>
        </p:spPr>
        <p:txBody>
          <a:bodyPr wrap="square" lIns="121917" tIns="60958" rIns="121917" bIns="60958">
            <a:spAutoFit/>
          </a:bodyPr>
          <a:lstStyle/>
          <a:p>
            <a:pPr eaLnBrk="0" hangingPunct="0">
              <a:lnSpc>
                <a:spcPct val="150000"/>
              </a:lnSpc>
            </a:pPr>
            <a:r>
              <a:rPr lang="en-US" altLang="zh-CN" sz="2800" b="1" dirty="0" smtClean="0">
                <a:solidFill>
                  <a:srgbClr val="FFFF00"/>
                </a:solidFill>
                <a:latin typeface="+mn-ea"/>
              </a:rPr>
              <a:t>1</a:t>
            </a:r>
            <a:r>
              <a:rPr lang="zh-CN" altLang="en-US" sz="2800" b="1" dirty="0" smtClean="0">
                <a:solidFill>
                  <a:srgbClr val="FFFF00"/>
                </a:solidFill>
                <a:latin typeface="+mn-ea"/>
              </a:rPr>
              <a:t>、</a:t>
            </a:r>
            <a:r>
              <a:rPr lang="zh-CN" altLang="en-US" sz="2800" b="1" dirty="0" smtClean="0">
                <a:solidFill>
                  <a:srgbClr val="FFFF00"/>
                </a:solidFill>
              </a:rPr>
              <a:t>人员安排：</a:t>
            </a:r>
            <a:r>
              <a:rPr lang="zh-CN" altLang="en-US" sz="2800" b="1" dirty="0" smtClean="0"/>
              <a:t>主持人、计时员、评委等</a:t>
            </a:r>
            <a:endParaRPr lang="en-US" altLang="zh-CN" sz="2800" b="1" dirty="0" smtClean="0"/>
          </a:p>
          <a:p>
            <a:pPr eaLnBrk="0" hangingPunct="0">
              <a:lnSpc>
                <a:spcPct val="150000"/>
              </a:lnSpc>
            </a:pPr>
            <a:r>
              <a:rPr lang="zh-CN" altLang="en-US" sz="2800" b="1" dirty="0" smtClean="0"/>
              <a:t>                           共</a:t>
            </a:r>
            <a:r>
              <a:rPr lang="en-US" sz="2800" b="1" dirty="0" smtClean="0"/>
              <a:t>8</a:t>
            </a:r>
            <a:r>
              <a:rPr lang="zh-CN" altLang="en-US" sz="2800" b="1" dirty="0" smtClean="0"/>
              <a:t>人分成两队，正反方成员各</a:t>
            </a:r>
            <a:r>
              <a:rPr lang="en-US" sz="2800" b="1" dirty="0" smtClean="0"/>
              <a:t>4</a:t>
            </a:r>
            <a:r>
              <a:rPr lang="zh-CN" altLang="en-US" sz="2800" b="1" dirty="0" smtClean="0"/>
              <a:t>人。</a:t>
            </a:r>
            <a:endParaRPr lang="zh-CN" altLang="en-US" sz="2800" dirty="0" smtClean="0"/>
          </a:p>
          <a:p>
            <a:pPr eaLnBrk="0" hangingPunct="0">
              <a:lnSpc>
                <a:spcPct val="130000"/>
              </a:lnSpc>
            </a:pPr>
            <a:endParaRPr lang="en-US" altLang="zh-CN" sz="3700" b="1" dirty="0">
              <a:solidFill>
                <a:srgbClr val="FF0000"/>
              </a:solidFill>
              <a:latin typeface="楷体" panose="02010609060101010101" pitchFamily="49" charset="-122"/>
              <a:ea typeface="楷体" panose="02010609060101010101" pitchFamily="49" charset="-122"/>
            </a:endParaRPr>
          </a:p>
        </p:txBody>
      </p:sp>
      <p:pic>
        <p:nvPicPr>
          <p:cNvPr id="7" name="图片 23" descr="68bOOOPIC8f_副本.jpg"/>
          <p:cNvPicPr>
            <a:picLocks noChangeAspect="1"/>
          </p:cNvPicPr>
          <p:nvPr/>
        </p:nvPicPr>
        <p:blipFill>
          <a:blip r:embed="rId1">
            <a:clrChange>
              <a:clrFrom>
                <a:srgbClr val="FFFFFF"/>
              </a:clrFrom>
              <a:clrTo>
                <a:srgbClr val="FFFFFF">
                  <a:alpha val="0"/>
                </a:srgbClr>
              </a:clrTo>
            </a:clrChange>
          </a:blip>
          <a:srcRect/>
          <a:stretch>
            <a:fillRect/>
          </a:stretch>
        </p:blipFill>
        <p:spPr bwMode="auto">
          <a:xfrm>
            <a:off x="-501161" y="3174704"/>
            <a:ext cx="2770588" cy="2326152"/>
          </a:xfrm>
          <a:prstGeom prst="rect">
            <a:avLst/>
          </a:prstGeom>
          <a:noFill/>
          <a:ln w="9525">
            <a:noFill/>
            <a:miter lim="800000"/>
            <a:headEnd/>
            <a:tailEnd/>
          </a:ln>
        </p:spPr>
      </p:pic>
      <p:pic>
        <p:nvPicPr>
          <p:cNvPr id="8" name="图片 23" descr="68bOOOPIC8f_副本.jpg"/>
          <p:cNvPicPr>
            <a:picLocks noChangeAspect="1"/>
          </p:cNvPicPr>
          <p:nvPr/>
        </p:nvPicPr>
        <p:blipFill>
          <a:blip r:embed="rId1">
            <a:clrChange>
              <a:clrFrom>
                <a:srgbClr val="FFFFFF"/>
              </a:clrFrom>
              <a:clrTo>
                <a:srgbClr val="FFFFFF">
                  <a:alpha val="0"/>
                </a:srgbClr>
              </a:clrTo>
            </a:clrChange>
          </a:blip>
          <a:srcRect/>
          <a:stretch>
            <a:fillRect/>
          </a:stretch>
        </p:blipFill>
        <p:spPr bwMode="auto">
          <a:xfrm>
            <a:off x="1106752" y="3182447"/>
            <a:ext cx="2582781" cy="1936261"/>
          </a:xfrm>
          <a:prstGeom prst="rect">
            <a:avLst/>
          </a:prstGeom>
          <a:noFill/>
          <a:ln w="9525">
            <a:noFill/>
            <a:miter lim="800000"/>
            <a:headEnd/>
            <a:tailEnd/>
          </a:ln>
        </p:spPr>
      </p:pic>
      <p:pic>
        <p:nvPicPr>
          <p:cNvPr id="11" name="图片 23" descr="68bOOOPIC8f_副本.jpg"/>
          <p:cNvPicPr>
            <a:picLocks noChangeAspect="1"/>
          </p:cNvPicPr>
          <p:nvPr/>
        </p:nvPicPr>
        <p:blipFill>
          <a:blip r:embed="rId1">
            <a:clrChange>
              <a:clrFrom>
                <a:srgbClr val="FFFFFF"/>
              </a:clrFrom>
              <a:clrTo>
                <a:srgbClr val="FFFFFF">
                  <a:alpha val="0"/>
                </a:srgbClr>
              </a:clrTo>
            </a:clrChange>
          </a:blip>
          <a:srcRect/>
          <a:stretch>
            <a:fillRect/>
          </a:stretch>
        </p:blipFill>
        <p:spPr bwMode="auto">
          <a:xfrm>
            <a:off x="2540977" y="3034214"/>
            <a:ext cx="2592146" cy="1721285"/>
          </a:xfrm>
          <a:prstGeom prst="rect">
            <a:avLst/>
          </a:prstGeom>
          <a:noFill/>
          <a:ln w="9525">
            <a:noFill/>
            <a:miter lim="800000"/>
            <a:headEnd/>
            <a:tailEnd/>
          </a:ln>
        </p:spPr>
      </p:pic>
      <p:pic>
        <p:nvPicPr>
          <p:cNvPr id="12" name="图片 23" descr="68bOOOPIC8f_副本.jpg"/>
          <p:cNvPicPr>
            <a:picLocks noChangeAspect="1"/>
          </p:cNvPicPr>
          <p:nvPr/>
        </p:nvPicPr>
        <p:blipFill>
          <a:blip r:embed="rId1">
            <a:clrChange>
              <a:clrFrom>
                <a:srgbClr val="FFFFFF"/>
              </a:clrFrom>
              <a:clrTo>
                <a:srgbClr val="FFFFFF">
                  <a:alpha val="0"/>
                </a:srgbClr>
              </a:clrTo>
            </a:clrChange>
          </a:blip>
          <a:srcRect/>
          <a:stretch>
            <a:fillRect/>
          </a:stretch>
        </p:blipFill>
        <p:spPr bwMode="auto">
          <a:xfrm>
            <a:off x="4092878" y="2968936"/>
            <a:ext cx="1842096" cy="1474738"/>
          </a:xfrm>
          <a:prstGeom prst="rect">
            <a:avLst/>
          </a:prstGeom>
          <a:noFill/>
          <a:ln w="9525">
            <a:noFill/>
            <a:miter lim="800000"/>
            <a:headEnd/>
            <a:tailEnd/>
          </a:ln>
        </p:spPr>
      </p:pic>
      <p:pic>
        <p:nvPicPr>
          <p:cNvPr id="13" name="图片 29" descr="68bOOOPIC8f_副本.jpg"/>
          <p:cNvPicPr>
            <a:picLocks noChangeAspect="1"/>
          </p:cNvPicPr>
          <p:nvPr/>
        </p:nvPicPr>
        <p:blipFill>
          <a:blip r:embed="rId2">
            <a:clrChange>
              <a:clrFrom>
                <a:srgbClr val="FFFFFF"/>
              </a:clrFrom>
              <a:clrTo>
                <a:srgbClr val="FFFFFF">
                  <a:alpha val="0"/>
                </a:srgbClr>
              </a:clrTo>
            </a:clrChange>
          </a:blip>
          <a:srcRect/>
          <a:stretch>
            <a:fillRect/>
          </a:stretch>
        </p:blipFill>
        <p:spPr bwMode="auto">
          <a:xfrm>
            <a:off x="7150909" y="2968936"/>
            <a:ext cx="2248565" cy="1721286"/>
          </a:xfrm>
          <a:prstGeom prst="rect">
            <a:avLst/>
          </a:prstGeom>
          <a:noFill/>
          <a:ln w="9525">
            <a:noFill/>
            <a:miter lim="800000"/>
            <a:headEnd/>
            <a:tailEnd/>
          </a:ln>
        </p:spPr>
      </p:pic>
      <p:pic>
        <p:nvPicPr>
          <p:cNvPr id="14" name="图片 29" descr="68bOOOPIC8f_副本.jpg"/>
          <p:cNvPicPr>
            <a:picLocks noChangeAspect="1"/>
          </p:cNvPicPr>
          <p:nvPr/>
        </p:nvPicPr>
        <p:blipFill>
          <a:blip r:embed="rId2">
            <a:clrChange>
              <a:clrFrom>
                <a:srgbClr val="FFFFFF"/>
              </a:clrFrom>
              <a:clrTo>
                <a:srgbClr val="FFFFFF">
                  <a:alpha val="0"/>
                </a:srgbClr>
              </a:clrTo>
            </a:clrChange>
          </a:blip>
          <a:srcRect/>
          <a:stretch>
            <a:fillRect/>
          </a:stretch>
        </p:blipFill>
        <p:spPr bwMode="auto">
          <a:xfrm>
            <a:off x="6038761" y="2968936"/>
            <a:ext cx="1880829" cy="1477402"/>
          </a:xfrm>
          <a:prstGeom prst="rect">
            <a:avLst/>
          </a:prstGeom>
          <a:noFill/>
          <a:ln w="9525">
            <a:noFill/>
            <a:miter lim="800000"/>
            <a:headEnd/>
            <a:tailEnd/>
          </a:ln>
        </p:spPr>
      </p:pic>
      <p:pic>
        <p:nvPicPr>
          <p:cNvPr id="15" name="图片 29" descr="68bOOOPIC8f_副本.jpg"/>
          <p:cNvPicPr>
            <a:picLocks noChangeAspect="1"/>
          </p:cNvPicPr>
          <p:nvPr/>
        </p:nvPicPr>
        <p:blipFill>
          <a:blip r:embed="rId2">
            <a:clrChange>
              <a:clrFrom>
                <a:srgbClr val="FFFFFF"/>
              </a:clrFrom>
              <a:clrTo>
                <a:srgbClr val="FFFFFF">
                  <a:alpha val="0"/>
                </a:srgbClr>
              </a:clrTo>
            </a:clrChange>
          </a:blip>
          <a:srcRect/>
          <a:stretch>
            <a:fillRect/>
          </a:stretch>
        </p:blipFill>
        <p:spPr bwMode="auto">
          <a:xfrm>
            <a:off x="8340406" y="2968936"/>
            <a:ext cx="2261246" cy="2084494"/>
          </a:xfrm>
          <a:prstGeom prst="rect">
            <a:avLst/>
          </a:prstGeom>
          <a:noFill/>
          <a:ln w="9525">
            <a:noFill/>
            <a:miter lim="800000"/>
            <a:headEnd/>
            <a:tailEnd/>
          </a:ln>
        </p:spPr>
      </p:pic>
      <p:pic>
        <p:nvPicPr>
          <p:cNvPr id="16" name="图片 29" descr="68bOOOPIC8f_副本.jpg"/>
          <p:cNvPicPr>
            <a:picLocks noChangeAspect="1"/>
          </p:cNvPicPr>
          <p:nvPr/>
        </p:nvPicPr>
        <p:blipFill>
          <a:blip r:embed="rId2">
            <a:clrChange>
              <a:clrFrom>
                <a:srgbClr val="FFFFFF"/>
              </a:clrFrom>
              <a:clrTo>
                <a:srgbClr val="FFFFFF">
                  <a:alpha val="0"/>
                </a:srgbClr>
              </a:clrTo>
            </a:clrChange>
          </a:blip>
          <a:srcRect/>
          <a:stretch>
            <a:fillRect/>
          </a:stretch>
        </p:blipFill>
        <p:spPr bwMode="auto">
          <a:xfrm>
            <a:off x="9602914" y="2968936"/>
            <a:ext cx="2792525" cy="2598410"/>
          </a:xfrm>
          <a:prstGeom prst="rect">
            <a:avLst/>
          </a:prstGeom>
          <a:noFill/>
          <a:ln w="9525">
            <a:noFill/>
            <a:miter lim="800000"/>
            <a:headEnd/>
            <a:tailEnd/>
          </a:ln>
        </p:spPr>
      </p:pic>
      <p:sp>
        <p:nvSpPr>
          <p:cNvPr id="17" name="Rectangle 38"/>
          <p:cNvSpPr>
            <a:spLocks noChangeArrowheads="1"/>
          </p:cNvSpPr>
          <p:nvPr/>
        </p:nvSpPr>
        <p:spPr bwMode="auto">
          <a:xfrm>
            <a:off x="447323" y="5656157"/>
            <a:ext cx="1589762" cy="240993"/>
          </a:xfrm>
          <a:prstGeom prst="roundRect">
            <a:avLst/>
          </a:prstGeom>
          <a:gradFill rotWithShape="1">
            <a:gsLst>
              <a:gs pos="0">
                <a:schemeClr val="tx1"/>
              </a:gs>
              <a:gs pos="100000">
                <a:srgbClr val="5A5A5A"/>
              </a:gs>
            </a:gsLst>
            <a:lin ang="5400000" scaled="1"/>
          </a:gradFill>
          <a:ln w="9525">
            <a:noFill/>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lIns="87086" tIns="43543" rIns="87086" bIns="43543" anchor="ctr"/>
          <a:lstStyle/>
          <a:p>
            <a:pPr algn="ctr">
              <a:defRPr/>
            </a:pPr>
            <a:r>
              <a:rPr lang="zh-CN" altLang="en-US" sz="1525" b="1" dirty="0">
                <a:solidFill>
                  <a:srgbClr val="FF6600"/>
                </a:solidFill>
                <a:latin typeface="Arial" panose="020B0604020202020204" pitchFamily="34" charset="0"/>
                <a:ea typeface="微软雅黑" panose="020B0503020204020204" charset="-122"/>
              </a:rPr>
              <a:t>四</a:t>
            </a:r>
            <a:r>
              <a:rPr lang="zh-CN" altLang="en-US" sz="1525" b="1" dirty="0" smtClean="0">
                <a:solidFill>
                  <a:srgbClr val="FF6600"/>
                </a:solidFill>
                <a:latin typeface="Arial" panose="020B0604020202020204" pitchFamily="34" charset="0"/>
                <a:ea typeface="微软雅黑" panose="020B0503020204020204" charset="-122"/>
              </a:rPr>
              <a:t>  辩：总结陈词</a:t>
            </a:r>
            <a:endParaRPr lang="zh-CN" altLang="en-US" sz="1525" b="1" dirty="0">
              <a:solidFill>
                <a:srgbClr val="FF6600"/>
              </a:solidFill>
              <a:latin typeface="Arial" panose="020B0604020202020204" pitchFamily="34" charset="0"/>
              <a:ea typeface="微软雅黑" panose="020B0503020204020204" charset="-122"/>
            </a:endParaRPr>
          </a:p>
        </p:txBody>
      </p:sp>
      <p:sp>
        <p:nvSpPr>
          <p:cNvPr id="18" name="Rectangle 38"/>
          <p:cNvSpPr>
            <a:spLocks noChangeArrowheads="1"/>
          </p:cNvSpPr>
          <p:nvPr/>
        </p:nvSpPr>
        <p:spPr bwMode="auto">
          <a:xfrm>
            <a:off x="2269426" y="5184257"/>
            <a:ext cx="818830" cy="199642"/>
          </a:xfrm>
          <a:prstGeom prst="roundRect">
            <a:avLst/>
          </a:prstGeom>
          <a:gradFill rotWithShape="1">
            <a:gsLst>
              <a:gs pos="0">
                <a:schemeClr val="tx1"/>
              </a:gs>
              <a:gs pos="100000">
                <a:srgbClr val="5A5A5A"/>
              </a:gs>
            </a:gsLst>
            <a:lin ang="5400000" scaled="1"/>
          </a:gradFill>
          <a:ln w="9525">
            <a:noFill/>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lIns="87086" tIns="43543" rIns="87086" bIns="43543" anchor="ctr"/>
          <a:lstStyle/>
          <a:p>
            <a:pPr algn="ctr">
              <a:defRPr/>
            </a:pPr>
            <a:r>
              <a:rPr lang="zh-CN" altLang="en-US" sz="1400" b="1" dirty="0">
                <a:solidFill>
                  <a:srgbClr val="FF6600"/>
                </a:solidFill>
                <a:latin typeface="Arial" panose="020B0604020202020204" pitchFamily="34" charset="0"/>
                <a:ea typeface="微软雅黑" panose="020B0503020204020204" charset="-122"/>
              </a:rPr>
              <a:t>三</a:t>
            </a:r>
            <a:r>
              <a:rPr lang="zh-CN" altLang="en-US" sz="1400" b="1" dirty="0" smtClean="0">
                <a:solidFill>
                  <a:srgbClr val="FF6600"/>
                </a:solidFill>
                <a:latin typeface="Arial" panose="020B0604020202020204" pitchFamily="34" charset="0"/>
                <a:ea typeface="微软雅黑" panose="020B0503020204020204" charset="-122"/>
              </a:rPr>
              <a:t>  </a:t>
            </a:r>
            <a:r>
              <a:rPr lang="zh-CN" altLang="en-US" sz="1400" b="1" dirty="0">
                <a:solidFill>
                  <a:srgbClr val="FF6600"/>
                </a:solidFill>
                <a:latin typeface="Arial" panose="020B0604020202020204" pitchFamily="34" charset="0"/>
                <a:ea typeface="微软雅黑" panose="020B0503020204020204" charset="-122"/>
              </a:rPr>
              <a:t>辩</a:t>
            </a:r>
            <a:endParaRPr lang="zh-CN" altLang="en-US" sz="1400" b="1" dirty="0">
              <a:solidFill>
                <a:srgbClr val="FF6600"/>
              </a:solidFill>
              <a:latin typeface="Arial" panose="020B0604020202020204" pitchFamily="34" charset="0"/>
              <a:ea typeface="微软雅黑" panose="020B0503020204020204" charset="-122"/>
            </a:endParaRPr>
          </a:p>
        </p:txBody>
      </p:sp>
      <p:sp>
        <p:nvSpPr>
          <p:cNvPr id="19" name="Rectangle 38"/>
          <p:cNvSpPr>
            <a:spLocks noChangeArrowheads="1"/>
          </p:cNvSpPr>
          <p:nvPr/>
        </p:nvSpPr>
        <p:spPr bwMode="auto">
          <a:xfrm>
            <a:off x="3184098" y="4884794"/>
            <a:ext cx="793085" cy="233914"/>
          </a:xfrm>
          <a:prstGeom prst="roundRect">
            <a:avLst/>
          </a:prstGeom>
          <a:gradFill rotWithShape="1">
            <a:gsLst>
              <a:gs pos="0">
                <a:schemeClr val="tx1"/>
              </a:gs>
              <a:gs pos="100000">
                <a:srgbClr val="5A5A5A"/>
              </a:gs>
            </a:gsLst>
            <a:lin ang="5400000" scaled="1"/>
          </a:gradFill>
          <a:ln w="9525">
            <a:noFill/>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lIns="87086" tIns="43543" rIns="87086" bIns="43543" anchor="ctr"/>
          <a:lstStyle/>
          <a:p>
            <a:pPr algn="ctr">
              <a:defRPr/>
            </a:pPr>
            <a:r>
              <a:rPr lang="zh-CN" altLang="en-US" sz="1400" b="1" dirty="0" smtClean="0">
                <a:solidFill>
                  <a:srgbClr val="FF6600"/>
                </a:solidFill>
                <a:latin typeface="Arial" panose="020B0604020202020204" pitchFamily="34" charset="0"/>
                <a:ea typeface="微软雅黑" panose="020B0503020204020204" charset="-122"/>
              </a:rPr>
              <a:t>二辩</a:t>
            </a:r>
            <a:endParaRPr lang="zh-CN" altLang="en-US" sz="1400" b="1" dirty="0">
              <a:solidFill>
                <a:srgbClr val="FF6600"/>
              </a:solidFill>
              <a:latin typeface="Arial" panose="020B0604020202020204" pitchFamily="34" charset="0"/>
              <a:ea typeface="微软雅黑" panose="020B0503020204020204" charset="-122"/>
            </a:endParaRPr>
          </a:p>
        </p:txBody>
      </p:sp>
      <p:sp>
        <p:nvSpPr>
          <p:cNvPr id="20" name="Rectangle 38"/>
          <p:cNvSpPr>
            <a:spLocks noChangeArrowheads="1"/>
          </p:cNvSpPr>
          <p:nvPr/>
        </p:nvSpPr>
        <p:spPr bwMode="auto">
          <a:xfrm>
            <a:off x="4270074" y="4545120"/>
            <a:ext cx="1500997" cy="233913"/>
          </a:xfrm>
          <a:prstGeom prst="roundRect">
            <a:avLst/>
          </a:prstGeom>
          <a:gradFill rotWithShape="1">
            <a:gsLst>
              <a:gs pos="0">
                <a:schemeClr val="tx1"/>
              </a:gs>
              <a:gs pos="100000">
                <a:srgbClr val="5A5A5A"/>
              </a:gs>
            </a:gsLst>
            <a:lin ang="5400000" scaled="1"/>
          </a:gradFill>
          <a:ln w="9525">
            <a:noFill/>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lIns="87086" tIns="43543" rIns="87086" bIns="43543" anchor="ctr"/>
          <a:lstStyle/>
          <a:p>
            <a:pPr algn="ctr">
              <a:defRPr/>
            </a:pPr>
            <a:r>
              <a:rPr lang="zh-CN" altLang="en-US" sz="1525" b="1" dirty="0" smtClean="0">
                <a:solidFill>
                  <a:srgbClr val="FF6600"/>
                </a:solidFill>
                <a:latin typeface="Arial" panose="020B0604020202020204" pitchFamily="34" charset="0"/>
                <a:ea typeface="微软雅黑" panose="020B0503020204020204" charset="-122"/>
              </a:rPr>
              <a:t>一辩：开篇陈词</a:t>
            </a:r>
            <a:endParaRPr lang="zh-CN" altLang="en-US" sz="1525" b="1" dirty="0">
              <a:solidFill>
                <a:srgbClr val="FF6600"/>
              </a:solidFill>
              <a:latin typeface="Arial" panose="020B0604020202020204" pitchFamily="34" charset="0"/>
              <a:ea typeface="微软雅黑" panose="020B0503020204020204" charset="-122"/>
            </a:endParaRPr>
          </a:p>
        </p:txBody>
      </p:sp>
      <p:sp>
        <p:nvSpPr>
          <p:cNvPr id="21" name="TextBox 20"/>
          <p:cNvSpPr txBox="1"/>
          <p:nvPr/>
        </p:nvSpPr>
        <p:spPr>
          <a:xfrm>
            <a:off x="211602" y="2786332"/>
            <a:ext cx="2876655" cy="461665"/>
          </a:xfrm>
          <a:prstGeom prst="rect">
            <a:avLst/>
          </a:prstGeom>
          <a:noFill/>
        </p:spPr>
        <p:txBody>
          <a:bodyPr wrap="square" rtlCol="0">
            <a:spAutoFit/>
          </a:bodyPr>
          <a:lstStyle/>
          <a:p>
            <a:r>
              <a:rPr lang="zh-CN" altLang="en-US" sz="2400" b="1" dirty="0" smtClean="0">
                <a:solidFill>
                  <a:srgbClr val="FFFF00"/>
                </a:solidFill>
              </a:rPr>
              <a:t>正方队员介绍</a:t>
            </a:r>
            <a:endParaRPr lang="zh-CN" altLang="en-US" sz="2400" b="1" dirty="0">
              <a:solidFill>
                <a:srgbClr val="FFFF00"/>
              </a:solidFill>
            </a:endParaRPr>
          </a:p>
        </p:txBody>
      </p:sp>
      <p:sp>
        <p:nvSpPr>
          <p:cNvPr id="22" name="TextBox 21"/>
          <p:cNvSpPr txBox="1"/>
          <p:nvPr/>
        </p:nvSpPr>
        <p:spPr>
          <a:xfrm>
            <a:off x="9133491" y="2738102"/>
            <a:ext cx="2386001" cy="461665"/>
          </a:xfrm>
          <a:prstGeom prst="rect">
            <a:avLst/>
          </a:prstGeom>
          <a:noFill/>
        </p:spPr>
        <p:txBody>
          <a:bodyPr wrap="square" rtlCol="0">
            <a:spAutoFit/>
          </a:bodyPr>
          <a:lstStyle/>
          <a:p>
            <a:r>
              <a:rPr lang="zh-CN" altLang="en-US" sz="2400" b="1" dirty="0" smtClean="0">
                <a:solidFill>
                  <a:srgbClr val="FFFF00"/>
                </a:solidFill>
              </a:rPr>
              <a:t>反方队员介绍</a:t>
            </a:r>
            <a:endParaRPr lang="zh-CN" altLang="en-US" sz="2400" b="1" dirty="0">
              <a:solidFill>
                <a:srgbClr val="FFFF00"/>
              </a:solidFill>
            </a:endParaRPr>
          </a:p>
        </p:txBody>
      </p:sp>
      <p:sp>
        <p:nvSpPr>
          <p:cNvPr id="24" name="Rectangle 38"/>
          <p:cNvSpPr>
            <a:spLocks noChangeArrowheads="1"/>
          </p:cNvSpPr>
          <p:nvPr/>
        </p:nvSpPr>
        <p:spPr bwMode="auto">
          <a:xfrm>
            <a:off x="8340406" y="4884794"/>
            <a:ext cx="793085" cy="233914"/>
          </a:xfrm>
          <a:prstGeom prst="roundRect">
            <a:avLst/>
          </a:prstGeom>
          <a:gradFill rotWithShape="1">
            <a:gsLst>
              <a:gs pos="0">
                <a:schemeClr val="tx1"/>
              </a:gs>
              <a:gs pos="100000">
                <a:srgbClr val="5A5A5A"/>
              </a:gs>
            </a:gsLst>
            <a:lin ang="5400000" scaled="1"/>
          </a:gradFill>
          <a:ln w="9525">
            <a:noFill/>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lIns="87086" tIns="43543" rIns="87086" bIns="43543" anchor="ctr"/>
          <a:lstStyle/>
          <a:p>
            <a:pPr algn="ctr">
              <a:defRPr/>
            </a:pPr>
            <a:r>
              <a:rPr lang="zh-CN" altLang="en-US" sz="1400" b="1" dirty="0" smtClean="0">
                <a:solidFill>
                  <a:srgbClr val="FF6600"/>
                </a:solidFill>
                <a:latin typeface="Arial" panose="020B0604020202020204" pitchFamily="34" charset="0"/>
                <a:ea typeface="微软雅黑" panose="020B0503020204020204" charset="-122"/>
              </a:rPr>
              <a:t>二辩</a:t>
            </a:r>
            <a:endParaRPr lang="zh-CN" altLang="en-US" sz="1400" b="1" dirty="0">
              <a:solidFill>
                <a:srgbClr val="FF6600"/>
              </a:solidFill>
              <a:latin typeface="Arial" panose="020B0604020202020204" pitchFamily="34" charset="0"/>
              <a:ea typeface="微软雅黑" panose="020B0503020204020204" charset="-122"/>
            </a:endParaRPr>
          </a:p>
        </p:txBody>
      </p:sp>
      <p:sp>
        <p:nvSpPr>
          <p:cNvPr id="25" name="Rectangle 38"/>
          <p:cNvSpPr>
            <a:spLocks noChangeArrowheads="1"/>
          </p:cNvSpPr>
          <p:nvPr/>
        </p:nvSpPr>
        <p:spPr bwMode="auto">
          <a:xfrm>
            <a:off x="9399474" y="5266942"/>
            <a:ext cx="793085" cy="233914"/>
          </a:xfrm>
          <a:prstGeom prst="roundRect">
            <a:avLst/>
          </a:prstGeom>
          <a:gradFill rotWithShape="1">
            <a:gsLst>
              <a:gs pos="0">
                <a:schemeClr val="tx1"/>
              </a:gs>
              <a:gs pos="100000">
                <a:srgbClr val="5A5A5A"/>
              </a:gs>
            </a:gsLst>
            <a:lin ang="5400000" scaled="1"/>
          </a:gradFill>
          <a:ln w="9525">
            <a:noFill/>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lIns="87086" tIns="43543" rIns="87086" bIns="43543" anchor="ctr"/>
          <a:lstStyle/>
          <a:p>
            <a:pPr algn="ctr">
              <a:defRPr/>
            </a:pPr>
            <a:r>
              <a:rPr lang="zh-CN" altLang="en-US" sz="1400" b="1" dirty="0" smtClean="0">
                <a:solidFill>
                  <a:srgbClr val="FF6600"/>
                </a:solidFill>
                <a:latin typeface="Arial" panose="020B0604020202020204" pitchFamily="34" charset="0"/>
                <a:ea typeface="微软雅黑" panose="020B0503020204020204" charset="-122"/>
              </a:rPr>
              <a:t>三辩</a:t>
            </a:r>
            <a:endParaRPr lang="zh-CN" altLang="en-US" sz="1400" b="1" dirty="0">
              <a:solidFill>
                <a:srgbClr val="FF6600"/>
              </a:solidFill>
              <a:latin typeface="Arial" panose="020B0604020202020204" pitchFamily="34" charset="0"/>
              <a:ea typeface="微软雅黑" panose="020B0503020204020204" charset="-122"/>
            </a:endParaRPr>
          </a:p>
        </p:txBody>
      </p:sp>
      <p:sp>
        <p:nvSpPr>
          <p:cNvPr id="27" name="Rectangle 38"/>
          <p:cNvSpPr>
            <a:spLocks noChangeArrowheads="1"/>
          </p:cNvSpPr>
          <p:nvPr/>
        </p:nvSpPr>
        <p:spPr bwMode="auto">
          <a:xfrm>
            <a:off x="6240984" y="4545121"/>
            <a:ext cx="1500997" cy="233913"/>
          </a:xfrm>
          <a:prstGeom prst="roundRect">
            <a:avLst/>
          </a:prstGeom>
          <a:gradFill rotWithShape="1">
            <a:gsLst>
              <a:gs pos="0">
                <a:schemeClr val="tx1"/>
              </a:gs>
              <a:gs pos="100000">
                <a:srgbClr val="5A5A5A"/>
              </a:gs>
            </a:gsLst>
            <a:lin ang="5400000" scaled="1"/>
          </a:gradFill>
          <a:ln w="9525">
            <a:noFill/>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lIns="87086" tIns="43543" rIns="87086" bIns="43543" anchor="ctr"/>
          <a:lstStyle/>
          <a:p>
            <a:pPr algn="ctr">
              <a:defRPr/>
            </a:pPr>
            <a:r>
              <a:rPr lang="zh-CN" altLang="en-US" sz="1525" b="1" dirty="0" smtClean="0">
                <a:solidFill>
                  <a:srgbClr val="FF6600"/>
                </a:solidFill>
                <a:latin typeface="Arial" panose="020B0604020202020204" pitchFamily="34" charset="0"/>
                <a:ea typeface="微软雅黑" panose="020B0503020204020204" charset="-122"/>
              </a:rPr>
              <a:t>一辩：开篇陈词</a:t>
            </a:r>
            <a:endParaRPr lang="zh-CN" altLang="en-US" sz="1525" b="1" dirty="0">
              <a:solidFill>
                <a:srgbClr val="FF6600"/>
              </a:solidFill>
              <a:latin typeface="Arial" panose="020B0604020202020204" pitchFamily="34" charset="0"/>
              <a:ea typeface="微软雅黑" panose="020B0503020204020204" charset="-122"/>
            </a:endParaRPr>
          </a:p>
        </p:txBody>
      </p:sp>
      <p:sp>
        <p:nvSpPr>
          <p:cNvPr id="28" name="Rectangle 38"/>
          <p:cNvSpPr>
            <a:spLocks noChangeArrowheads="1"/>
          </p:cNvSpPr>
          <p:nvPr/>
        </p:nvSpPr>
        <p:spPr bwMode="auto">
          <a:xfrm>
            <a:off x="10118470" y="5874861"/>
            <a:ext cx="1589762" cy="240993"/>
          </a:xfrm>
          <a:prstGeom prst="roundRect">
            <a:avLst/>
          </a:prstGeom>
          <a:gradFill rotWithShape="1">
            <a:gsLst>
              <a:gs pos="0">
                <a:schemeClr val="tx1"/>
              </a:gs>
              <a:gs pos="100000">
                <a:srgbClr val="5A5A5A"/>
              </a:gs>
            </a:gsLst>
            <a:lin ang="5400000" scaled="1"/>
          </a:gradFill>
          <a:ln w="9525">
            <a:noFill/>
            <a:miter lim="800000"/>
          </a:ln>
          <a:effectLst>
            <a:outerShdw blurRad="57785" dist="33020" dir="3180000" algn="ctr">
              <a:srgbClr val="000000">
                <a:alpha val="30000"/>
              </a:srgbClr>
            </a:outerShdw>
          </a:effectLst>
          <a:scene3d>
            <a:camera prst="orthographicFront">
              <a:rot lat="0" lon="0" rev="0"/>
            </a:camera>
            <a:lightRig rig="brightRoom" dir="t">
              <a:rot lat="0" lon="0" rev="600000"/>
            </a:lightRig>
          </a:scene3d>
          <a:sp3d prstMaterial="metal">
            <a:bevelT w="38100" h="57150" prst="angle"/>
          </a:sp3d>
        </p:spPr>
        <p:txBody>
          <a:bodyPr wrap="none" lIns="87086" tIns="43543" rIns="87086" bIns="43543" anchor="ctr"/>
          <a:lstStyle/>
          <a:p>
            <a:pPr algn="ctr">
              <a:defRPr/>
            </a:pPr>
            <a:r>
              <a:rPr lang="zh-CN" altLang="en-US" sz="1525" b="1" dirty="0">
                <a:solidFill>
                  <a:srgbClr val="FF6600"/>
                </a:solidFill>
                <a:latin typeface="Arial" panose="020B0604020202020204" pitchFamily="34" charset="0"/>
                <a:ea typeface="微软雅黑" panose="020B0503020204020204" charset="-122"/>
              </a:rPr>
              <a:t>四</a:t>
            </a:r>
            <a:r>
              <a:rPr lang="zh-CN" altLang="en-US" sz="1525" b="1" dirty="0" smtClean="0">
                <a:solidFill>
                  <a:srgbClr val="FF6600"/>
                </a:solidFill>
                <a:latin typeface="Arial" panose="020B0604020202020204" pitchFamily="34" charset="0"/>
                <a:ea typeface="微软雅黑" panose="020B0503020204020204" charset="-122"/>
              </a:rPr>
              <a:t>  辩：总结陈词</a:t>
            </a:r>
            <a:endParaRPr lang="zh-CN" altLang="en-US" sz="1525" b="1" dirty="0">
              <a:solidFill>
                <a:srgbClr val="FF6600"/>
              </a:solidFill>
              <a:latin typeface="Arial" panose="020B0604020202020204" pitchFamily="34" charset="0"/>
              <a:ea typeface="微软雅黑" panose="020B0503020204020204" charset="-122"/>
            </a:endParaRPr>
          </a:p>
        </p:txBody>
      </p:sp>
      <p:sp>
        <p:nvSpPr>
          <p:cNvPr id="30" name="TextBox 29"/>
          <p:cNvSpPr txBox="1"/>
          <p:nvPr/>
        </p:nvSpPr>
        <p:spPr>
          <a:xfrm>
            <a:off x="0" y="83452"/>
            <a:ext cx="2665562" cy="646331"/>
          </a:xfrm>
          <a:prstGeom prst="rect">
            <a:avLst/>
          </a:prstGeom>
          <a:solidFill>
            <a:schemeClr val="bg2"/>
          </a:solidFill>
        </p:spPr>
        <p:txBody>
          <a:bodyPr wrap="square" rtlCol="0">
            <a:spAutoFit/>
          </a:bodyPr>
          <a:lstStyle/>
          <a:p>
            <a:r>
              <a:rPr lang="zh-CN" altLang="en-US" sz="3600" b="1" dirty="0" smtClean="0">
                <a:solidFill>
                  <a:srgbClr val="FF0000"/>
                </a:solidFill>
              </a:rPr>
              <a:t>辩论实施</a:t>
            </a:r>
            <a:endParaRPr lang="zh-CN" altLang="en-US" sz="3600" b="1" dirty="0">
              <a:solidFill>
                <a:srgbClr val="FF0000"/>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000"/>
                                        <p:tgtEl>
                                          <p:spTgt spid="17"/>
                                        </p:tgtEl>
                                      </p:cBhvr>
                                    </p:animEffect>
                                    <p:anim calcmode="lin" valueType="num">
                                      <p:cBhvr>
                                        <p:cTn id="29" dur="1000" fill="hold"/>
                                        <p:tgtEl>
                                          <p:spTgt spid="17"/>
                                        </p:tgtEl>
                                        <p:attrNameLst>
                                          <p:attrName>ppt_x</p:attrName>
                                        </p:attrNameLst>
                                      </p:cBhvr>
                                      <p:tavLst>
                                        <p:tav tm="0">
                                          <p:val>
                                            <p:strVal val="#ppt_x"/>
                                          </p:val>
                                        </p:tav>
                                        <p:tav tm="100000">
                                          <p:val>
                                            <p:strVal val="#ppt_x"/>
                                          </p:val>
                                        </p:tav>
                                      </p:tavLst>
                                    </p:anim>
                                    <p:anim calcmode="lin" valueType="num">
                                      <p:cBhvr>
                                        <p:cTn id="3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1000"/>
                                        <p:tgtEl>
                                          <p:spTgt spid="27"/>
                                        </p:tgtEl>
                                      </p:cBhvr>
                                    </p:animEffect>
                                    <p:anim calcmode="lin" valueType="num">
                                      <p:cBhvr>
                                        <p:cTn id="36" dur="1000" fill="hold"/>
                                        <p:tgtEl>
                                          <p:spTgt spid="27"/>
                                        </p:tgtEl>
                                        <p:attrNameLst>
                                          <p:attrName>ppt_x</p:attrName>
                                        </p:attrNameLst>
                                      </p:cBhvr>
                                      <p:tavLst>
                                        <p:tav tm="0">
                                          <p:val>
                                            <p:strVal val="#ppt_x"/>
                                          </p:val>
                                        </p:tav>
                                        <p:tav tm="100000">
                                          <p:val>
                                            <p:strVal val="#ppt_x"/>
                                          </p:val>
                                        </p:tav>
                                      </p:tavLst>
                                    </p:anim>
                                    <p:anim calcmode="lin" valueType="num">
                                      <p:cBhvr>
                                        <p:cTn id="37"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1000"/>
                                        <p:tgtEl>
                                          <p:spTgt spid="24"/>
                                        </p:tgtEl>
                                      </p:cBhvr>
                                    </p:animEffect>
                                    <p:anim calcmode="lin" valueType="num">
                                      <p:cBhvr>
                                        <p:cTn id="43" dur="1000" fill="hold"/>
                                        <p:tgtEl>
                                          <p:spTgt spid="24"/>
                                        </p:tgtEl>
                                        <p:attrNameLst>
                                          <p:attrName>ppt_x</p:attrName>
                                        </p:attrNameLst>
                                      </p:cBhvr>
                                      <p:tavLst>
                                        <p:tav tm="0">
                                          <p:val>
                                            <p:strVal val="#ppt_x"/>
                                          </p:val>
                                        </p:tav>
                                        <p:tav tm="100000">
                                          <p:val>
                                            <p:strVal val="#ppt_x"/>
                                          </p:val>
                                        </p:tav>
                                      </p:tavLst>
                                    </p:anim>
                                    <p:anim calcmode="lin" valueType="num">
                                      <p:cBhvr>
                                        <p:cTn id="4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1000"/>
                                        <p:tgtEl>
                                          <p:spTgt spid="25"/>
                                        </p:tgtEl>
                                      </p:cBhvr>
                                    </p:animEffect>
                                    <p:anim calcmode="lin" valueType="num">
                                      <p:cBhvr>
                                        <p:cTn id="50" dur="1000" fill="hold"/>
                                        <p:tgtEl>
                                          <p:spTgt spid="25"/>
                                        </p:tgtEl>
                                        <p:attrNameLst>
                                          <p:attrName>ppt_x</p:attrName>
                                        </p:attrNameLst>
                                      </p:cBhvr>
                                      <p:tavLst>
                                        <p:tav tm="0">
                                          <p:val>
                                            <p:strVal val="#ppt_x"/>
                                          </p:val>
                                        </p:tav>
                                        <p:tav tm="100000">
                                          <p:val>
                                            <p:strVal val="#ppt_x"/>
                                          </p:val>
                                        </p:tav>
                                      </p:tavLst>
                                    </p:anim>
                                    <p:anim calcmode="lin" valueType="num">
                                      <p:cBhvr>
                                        <p:cTn id="51"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fade">
                                      <p:cBhvr>
                                        <p:cTn id="56" dur="1000"/>
                                        <p:tgtEl>
                                          <p:spTgt spid="28"/>
                                        </p:tgtEl>
                                      </p:cBhvr>
                                    </p:animEffect>
                                    <p:anim calcmode="lin" valueType="num">
                                      <p:cBhvr>
                                        <p:cTn id="57" dur="1000" fill="hold"/>
                                        <p:tgtEl>
                                          <p:spTgt spid="28"/>
                                        </p:tgtEl>
                                        <p:attrNameLst>
                                          <p:attrName>ppt_x</p:attrName>
                                        </p:attrNameLst>
                                      </p:cBhvr>
                                      <p:tavLst>
                                        <p:tav tm="0">
                                          <p:val>
                                            <p:strVal val="#ppt_x"/>
                                          </p:val>
                                        </p:tav>
                                        <p:tav tm="100000">
                                          <p:val>
                                            <p:strVal val="#ppt_x"/>
                                          </p:val>
                                        </p:tav>
                                      </p:tavLst>
                                    </p:anim>
                                    <p:anim calcmode="lin" valueType="num">
                                      <p:cBhvr>
                                        <p:cTn id="58"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4" grpId="0" animBg="1"/>
      <p:bldP spid="25" grpId="0" animBg="1"/>
      <p:bldP spid="27" grpId="0" animBg="1"/>
      <p:bldP spid="2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图片 3"/>
          <p:cNvPicPr>
            <a:picLocks noChangeAspect="1"/>
          </p:cNvPicPr>
          <p:nvPr/>
        </p:nvPicPr>
        <p:blipFill>
          <a:blip r:embed="rId1"/>
          <a:srcRect/>
          <a:stretch>
            <a:fillRect/>
          </a:stretch>
        </p:blipFill>
        <p:spPr bwMode="auto">
          <a:xfrm>
            <a:off x="2527790" y="369277"/>
            <a:ext cx="6957483" cy="6954838"/>
          </a:xfrm>
          <a:prstGeom prst="rect">
            <a:avLst/>
          </a:prstGeom>
          <a:noFill/>
          <a:ln w="9525">
            <a:noFill/>
            <a:miter lim="800000"/>
            <a:headEnd/>
            <a:tailEnd/>
          </a:ln>
        </p:spPr>
      </p:pic>
      <p:pic>
        <p:nvPicPr>
          <p:cNvPr id="20483" name="图片 32" descr="68bOOOPIC8f_副本.jpg"/>
          <p:cNvPicPr>
            <a:picLocks noChangeAspect="1"/>
          </p:cNvPicPr>
          <p:nvPr/>
        </p:nvPicPr>
        <p:blipFill>
          <a:blip r:embed="rId2">
            <a:clrChange>
              <a:clrFrom>
                <a:srgbClr val="FFFFFF"/>
              </a:clrFrom>
              <a:clrTo>
                <a:srgbClr val="FFFFFF">
                  <a:alpha val="0"/>
                </a:srgbClr>
              </a:clrTo>
            </a:clrChange>
          </a:blip>
          <a:srcRect/>
          <a:stretch>
            <a:fillRect/>
          </a:stretch>
        </p:blipFill>
        <p:spPr bwMode="auto">
          <a:xfrm>
            <a:off x="6734908" y="2233614"/>
            <a:ext cx="4563207" cy="2757487"/>
          </a:xfrm>
          <a:prstGeom prst="rect">
            <a:avLst/>
          </a:prstGeom>
          <a:noFill/>
          <a:ln w="9525">
            <a:noFill/>
            <a:miter lim="800000"/>
            <a:headEnd/>
            <a:tailEnd/>
          </a:ln>
        </p:spPr>
      </p:pic>
      <p:pic>
        <p:nvPicPr>
          <p:cNvPr id="20484" name="图片 23" descr="68bOOOPIC8f_副本.jpg"/>
          <p:cNvPicPr>
            <a:picLocks noChangeAspect="1"/>
          </p:cNvPicPr>
          <p:nvPr/>
        </p:nvPicPr>
        <p:blipFill>
          <a:blip r:embed="rId3">
            <a:clrChange>
              <a:clrFrom>
                <a:srgbClr val="FFFFFF"/>
              </a:clrFrom>
              <a:clrTo>
                <a:srgbClr val="FFFFFF">
                  <a:alpha val="0"/>
                </a:srgbClr>
              </a:clrTo>
            </a:clrChange>
          </a:blip>
          <a:srcRect/>
          <a:stretch>
            <a:fillRect/>
          </a:stretch>
        </p:blipFill>
        <p:spPr bwMode="auto">
          <a:xfrm>
            <a:off x="-493509" y="2233614"/>
            <a:ext cx="4620684" cy="2771775"/>
          </a:xfrm>
          <a:prstGeom prst="rect">
            <a:avLst/>
          </a:prstGeom>
          <a:noFill/>
          <a:ln w="9525">
            <a:noFill/>
            <a:miter lim="800000"/>
            <a:headEnd/>
            <a:tailEnd/>
          </a:ln>
        </p:spPr>
      </p:pic>
      <p:sp>
        <p:nvSpPr>
          <p:cNvPr id="20485" name="文本框 8"/>
          <p:cNvSpPr txBox="1">
            <a:spLocks noChangeArrowheads="1"/>
          </p:cNvSpPr>
          <p:nvPr/>
        </p:nvSpPr>
        <p:spPr bwMode="auto">
          <a:xfrm>
            <a:off x="3518878" y="5035849"/>
            <a:ext cx="4339650" cy="923330"/>
          </a:xfrm>
          <a:prstGeom prst="rect">
            <a:avLst/>
          </a:prstGeom>
          <a:noFill/>
          <a:ln w="9525">
            <a:noFill/>
            <a:miter lim="800000"/>
          </a:ln>
        </p:spPr>
        <p:txBody>
          <a:bodyPr wrap="none">
            <a:spAutoFit/>
          </a:bodyPr>
          <a:lstStyle/>
          <a:p>
            <a:r>
              <a:rPr lang="zh-CN" altLang="en-US" sz="5400" dirty="0">
                <a:latin typeface="华文琥珀" panose="02010800040101010101" pitchFamily="2" charset="-122"/>
                <a:ea typeface="华文琥珀" panose="02010800040101010101" pitchFamily="2" charset="-122"/>
              </a:rPr>
              <a:t>辩论正式开始</a:t>
            </a:r>
            <a:endParaRPr lang="zh-CN" altLang="en-US" sz="5400" dirty="0">
              <a:latin typeface="华文琥珀" panose="02010800040101010101" pitchFamily="2" charset="-122"/>
              <a:ea typeface="华文琥珀" panose="02010800040101010101" pitchFamily="2" charset="-122"/>
            </a:endParaRPr>
          </a:p>
        </p:txBody>
      </p:sp>
    </p:spTree>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表格 18"/>
          <p:cNvGraphicFramePr>
            <a:graphicFrameLocks noGrp="1"/>
          </p:cNvGraphicFramePr>
          <p:nvPr/>
        </p:nvGraphicFramePr>
        <p:xfrm>
          <a:off x="470140" y="984116"/>
          <a:ext cx="10838562" cy="4385870"/>
        </p:xfrm>
        <a:graphic>
          <a:graphicData uri="http://schemas.openxmlformats.org/drawingml/2006/table">
            <a:tbl>
              <a:tblPr/>
              <a:tblGrid>
                <a:gridCol w="1665275"/>
                <a:gridCol w="4215524"/>
                <a:gridCol w="3254423"/>
                <a:gridCol w="1703340"/>
              </a:tblGrid>
              <a:tr h="504838">
                <a:tc>
                  <a:txBody>
                    <a:bodyPr/>
                    <a:lstStyle/>
                    <a:p>
                      <a:pPr algn="ctr">
                        <a:lnSpc>
                          <a:spcPct val="150000"/>
                        </a:lnSpc>
                        <a:spcAft>
                          <a:spcPts val="0"/>
                        </a:spcAft>
                      </a:pPr>
                      <a:r>
                        <a:rPr lang="zh-CN" sz="2400" b="1" kern="100" dirty="0">
                          <a:solidFill>
                            <a:srgbClr val="FFFF00"/>
                          </a:solidFill>
                          <a:latin typeface="Calibri" panose="020F0502020204030204"/>
                          <a:ea typeface="宋体" panose="02010600030101010101" pitchFamily="2" charset="-122"/>
                          <a:cs typeface="Times New Roman" panose="02020603050405020304"/>
                        </a:rPr>
                        <a:t>环节</a:t>
                      </a:r>
                      <a:endParaRPr lang="zh-CN" sz="2400" b="1" kern="100" dirty="0">
                        <a:solidFill>
                          <a:srgbClr val="FFFF00"/>
                        </a:solidFill>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60000"/>
                        <a:lumOff val="40000"/>
                      </a:schemeClr>
                    </a:solidFill>
                  </a:tcPr>
                </a:tc>
                <a:tc>
                  <a:txBody>
                    <a:bodyPr/>
                    <a:lstStyle/>
                    <a:p>
                      <a:pPr algn="ctr">
                        <a:lnSpc>
                          <a:spcPct val="150000"/>
                        </a:lnSpc>
                        <a:spcAft>
                          <a:spcPts val="0"/>
                        </a:spcAft>
                      </a:pPr>
                      <a:r>
                        <a:rPr lang="zh-CN" sz="2400" b="1" kern="100" dirty="0">
                          <a:solidFill>
                            <a:srgbClr val="FFFF00"/>
                          </a:solidFill>
                          <a:latin typeface="Calibri" panose="020F0502020204030204"/>
                          <a:ea typeface="宋体" panose="02010600030101010101" pitchFamily="2" charset="-122"/>
                          <a:cs typeface="Times New Roman" panose="02020603050405020304"/>
                        </a:rPr>
                        <a:t>主要任务</a:t>
                      </a:r>
                      <a:endParaRPr lang="zh-CN" sz="2400" b="1" kern="100" dirty="0">
                        <a:solidFill>
                          <a:srgbClr val="FFFF00"/>
                        </a:solidFill>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60000"/>
                        <a:lumOff val="40000"/>
                      </a:schemeClr>
                    </a:solidFill>
                  </a:tcPr>
                </a:tc>
                <a:tc>
                  <a:txBody>
                    <a:bodyPr/>
                    <a:lstStyle/>
                    <a:p>
                      <a:pPr algn="ctr">
                        <a:lnSpc>
                          <a:spcPct val="150000"/>
                        </a:lnSpc>
                        <a:spcAft>
                          <a:spcPts val="0"/>
                        </a:spcAft>
                      </a:pPr>
                      <a:r>
                        <a:rPr lang="zh-CN" sz="2400" b="1" kern="100" dirty="0">
                          <a:solidFill>
                            <a:srgbClr val="FFFF00"/>
                          </a:solidFill>
                          <a:latin typeface="Calibri" panose="020F0502020204030204"/>
                          <a:ea typeface="宋体" panose="02010600030101010101" pitchFamily="2" charset="-122"/>
                          <a:cs typeface="Times New Roman" panose="02020603050405020304"/>
                        </a:rPr>
                        <a:t>辩手分工</a:t>
                      </a:r>
                      <a:endParaRPr lang="zh-CN" sz="2400" b="1" kern="100" dirty="0">
                        <a:solidFill>
                          <a:srgbClr val="FFFF00"/>
                        </a:solidFill>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60000"/>
                        <a:lumOff val="40000"/>
                      </a:schemeClr>
                    </a:solidFill>
                  </a:tcPr>
                </a:tc>
                <a:tc>
                  <a:txBody>
                    <a:bodyPr/>
                    <a:lstStyle/>
                    <a:p>
                      <a:pPr algn="ctr">
                        <a:lnSpc>
                          <a:spcPct val="150000"/>
                        </a:lnSpc>
                        <a:spcAft>
                          <a:spcPts val="0"/>
                        </a:spcAft>
                      </a:pPr>
                      <a:r>
                        <a:rPr lang="zh-CN" sz="2400" b="1" kern="100" dirty="0">
                          <a:solidFill>
                            <a:srgbClr val="FFFF00"/>
                          </a:solidFill>
                          <a:latin typeface="Calibri" panose="020F0502020204030204"/>
                          <a:ea typeface="宋体" panose="02010600030101010101" pitchFamily="2" charset="-122"/>
                          <a:cs typeface="Times New Roman" panose="02020603050405020304"/>
                        </a:rPr>
                        <a:t>时长</a:t>
                      </a:r>
                      <a:endParaRPr lang="zh-CN" sz="2400" b="1" kern="100" dirty="0">
                        <a:solidFill>
                          <a:srgbClr val="FFFF00"/>
                        </a:solidFill>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60000"/>
                        <a:lumOff val="40000"/>
                      </a:schemeClr>
                    </a:solidFill>
                  </a:tcPr>
                </a:tc>
              </a:tr>
              <a:tr h="420676">
                <a:tc>
                  <a:txBody>
                    <a:bodyPr/>
                    <a:lstStyle/>
                    <a:p>
                      <a:pPr algn="l">
                        <a:lnSpc>
                          <a:spcPct val="150000"/>
                        </a:lnSpc>
                        <a:spcAft>
                          <a:spcPts val="0"/>
                        </a:spcAft>
                      </a:pPr>
                      <a:r>
                        <a:rPr lang="zh-CN" altLang="en-US" sz="2000" b="1" kern="100" dirty="0" smtClean="0">
                          <a:solidFill>
                            <a:srgbClr val="FF0000"/>
                          </a:solidFill>
                          <a:latin typeface="Calibri" panose="020F0502020204030204"/>
                          <a:ea typeface="+mn-ea"/>
                          <a:cs typeface="Times New Roman" panose="02020603050405020304"/>
                        </a:rPr>
                        <a:t>①</a:t>
                      </a:r>
                      <a:r>
                        <a:rPr lang="zh-CN" sz="2000" b="1" kern="100" dirty="0" smtClean="0">
                          <a:solidFill>
                            <a:srgbClr val="FF0000"/>
                          </a:solidFill>
                          <a:latin typeface="Calibri" panose="020F0502020204030204"/>
                          <a:ea typeface="宋体" panose="02010600030101010101" pitchFamily="2" charset="-122"/>
                          <a:cs typeface="Times New Roman" panose="02020603050405020304"/>
                        </a:rPr>
                        <a:t>立论</a:t>
                      </a:r>
                      <a:endParaRPr lang="zh-CN" sz="2000" kern="100" dirty="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a:lnSpc>
                          <a:spcPct val="150000"/>
                        </a:lnSpc>
                        <a:spcAft>
                          <a:spcPts val="0"/>
                        </a:spcAft>
                      </a:pPr>
                      <a:r>
                        <a:rPr lang="zh-CN" sz="2000" b="1" kern="100" dirty="0">
                          <a:solidFill>
                            <a:srgbClr val="FF0000"/>
                          </a:solidFill>
                          <a:latin typeface="Calibri" panose="020F0502020204030204"/>
                          <a:ea typeface="宋体" panose="02010600030101010101" pitchFamily="2" charset="-122"/>
                          <a:cs typeface="Times New Roman" panose="02020603050405020304"/>
                        </a:rPr>
                        <a:t>正面论述己方观点</a:t>
                      </a:r>
                      <a:endParaRPr lang="zh-CN" sz="2000" kern="100" dirty="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a:lnSpc>
                          <a:spcPct val="150000"/>
                        </a:lnSpc>
                        <a:spcAft>
                          <a:spcPts val="0"/>
                        </a:spcAft>
                      </a:pPr>
                      <a:r>
                        <a:rPr lang="zh-CN" sz="2000" b="1" kern="100" dirty="0">
                          <a:solidFill>
                            <a:srgbClr val="FF0000"/>
                          </a:solidFill>
                          <a:latin typeface="Calibri" panose="020F0502020204030204"/>
                          <a:ea typeface="宋体" panose="02010600030101010101" pitchFamily="2" charset="-122"/>
                          <a:cs typeface="Times New Roman" panose="02020603050405020304"/>
                        </a:rPr>
                        <a:t>正方一辩——反方一辩</a:t>
                      </a:r>
                      <a:endParaRPr lang="zh-CN" sz="2000" kern="100" dirty="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just">
                        <a:lnSpc>
                          <a:spcPct val="150000"/>
                        </a:lnSpc>
                        <a:spcAft>
                          <a:spcPts val="0"/>
                        </a:spcAft>
                      </a:pPr>
                      <a:r>
                        <a:rPr lang="zh-CN" sz="2000" b="1" kern="100" dirty="0">
                          <a:solidFill>
                            <a:srgbClr val="FF0000"/>
                          </a:solidFill>
                          <a:latin typeface="Calibri" panose="020F0502020204030204"/>
                          <a:ea typeface="宋体" panose="02010600030101010101" pitchFamily="2" charset="-122"/>
                          <a:cs typeface="Times New Roman" panose="02020603050405020304"/>
                        </a:rPr>
                        <a:t>各约</a:t>
                      </a:r>
                      <a:r>
                        <a:rPr lang="en-US" sz="2000" b="1" kern="100" dirty="0">
                          <a:solidFill>
                            <a:srgbClr val="FF0000"/>
                          </a:solidFill>
                          <a:latin typeface="Calibri" panose="020F0502020204030204"/>
                          <a:ea typeface="宋体" panose="02010600030101010101" pitchFamily="2" charset="-122"/>
                          <a:cs typeface="Times New Roman" panose="02020603050405020304"/>
                        </a:rPr>
                        <a:t>3</a:t>
                      </a:r>
                      <a:r>
                        <a:rPr lang="zh-CN" sz="2000" b="1" kern="100" dirty="0">
                          <a:solidFill>
                            <a:srgbClr val="FF0000"/>
                          </a:solidFill>
                          <a:latin typeface="Calibri" panose="020F0502020204030204"/>
                          <a:ea typeface="宋体" panose="02010600030101010101" pitchFamily="2" charset="-122"/>
                          <a:cs typeface="Times New Roman" panose="02020603050405020304"/>
                        </a:rPr>
                        <a:t>分钟</a:t>
                      </a:r>
                      <a:endParaRPr lang="zh-CN" sz="2000" kern="100" dirty="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r>
              <a:tr h="835094">
                <a:tc>
                  <a:txBody>
                    <a:bodyPr/>
                    <a:lstStyle/>
                    <a:p>
                      <a:pPr algn="l">
                        <a:lnSpc>
                          <a:spcPct val="150000"/>
                        </a:lnSpc>
                        <a:spcAft>
                          <a:spcPts val="0"/>
                        </a:spcAft>
                      </a:pPr>
                      <a:r>
                        <a:rPr lang="zh-CN" altLang="en-US" sz="2000" b="1" kern="100" dirty="0" smtClean="0">
                          <a:solidFill>
                            <a:srgbClr val="FF0000"/>
                          </a:solidFill>
                          <a:latin typeface="Calibri" panose="020F0502020204030204"/>
                          <a:ea typeface="+mn-ea"/>
                          <a:cs typeface="Times New Roman" panose="02020603050405020304"/>
                        </a:rPr>
                        <a:t>②</a:t>
                      </a:r>
                      <a:r>
                        <a:rPr lang="zh-CN" sz="2000" b="1" kern="100" dirty="0" smtClean="0">
                          <a:solidFill>
                            <a:srgbClr val="FF0000"/>
                          </a:solidFill>
                          <a:latin typeface="Calibri" panose="020F0502020204030204"/>
                          <a:ea typeface="宋体" panose="02010600030101010101" pitchFamily="2" charset="-122"/>
                          <a:cs typeface="Times New Roman" panose="02020603050405020304"/>
                        </a:rPr>
                        <a:t>攻</a:t>
                      </a:r>
                      <a:r>
                        <a:rPr lang="zh-CN" sz="2000" b="1" kern="100" dirty="0">
                          <a:solidFill>
                            <a:srgbClr val="FF0000"/>
                          </a:solidFill>
                          <a:latin typeface="Calibri" panose="020F0502020204030204"/>
                          <a:ea typeface="宋体" panose="02010600030101010101" pitchFamily="2" charset="-122"/>
                          <a:cs typeface="Times New Roman" panose="02020603050405020304"/>
                        </a:rPr>
                        <a:t>辩一</a:t>
                      </a:r>
                      <a:endParaRPr lang="zh-CN" sz="2000" kern="100" dirty="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a:lnSpc>
                          <a:spcPct val="150000"/>
                        </a:lnSpc>
                        <a:spcAft>
                          <a:spcPts val="0"/>
                        </a:spcAft>
                      </a:pPr>
                      <a:r>
                        <a:rPr lang="zh-CN" sz="2000" b="1" kern="100" dirty="0">
                          <a:solidFill>
                            <a:srgbClr val="FF0000"/>
                          </a:solidFill>
                          <a:latin typeface="Calibri" panose="020F0502020204030204"/>
                          <a:ea typeface="宋体" panose="02010600030101010101" pitchFamily="2" charset="-122"/>
                          <a:cs typeface="Times New Roman" panose="02020603050405020304"/>
                        </a:rPr>
                        <a:t>质疑对方观点，回答对方提问</a:t>
                      </a:r>
                      <a:endParaRPr lang="zh-CN" sz="2000" kern="100" dirty="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a:lnSpc>
                          <a:spcPct val="150000"/>
                        </a:lnSpc>
                        <a:spcAft>
                          <a:spcPts val="0"/>
                        </a:spcAft>
                      </a:pPr>
                      <a:r>
                        <a:rPr lang="zh-CN" sz="2000" b="1" kern="100" dirty="0">
                          <a:solidFill>
                            <a:srgbClr val="FF0000"/>
                          </a:solidFill>
                          <a:latin typeface="Calibri" panose="020F0502020204030204"/>
                          <a:ea typeface="宋体" panose="02010600030101010101" pitchFamily="2" charset="-122"/>
                          <a:cs typeface="Times New Roman" panose="02020603050405020304"/>
                        </a:rPr>
                        <a:t>正方二辩——反方二辩</a:t>
                      </a:r>
                      <a:endParaRPr lang="zh-CN" sz="2000" kern="100" dirty="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just">
                        <a:lnSpc>
                          <a:spcPct val="150000"/>
                        </a:lnSpc>
                        <a:spcAft>
                          <a:spcPts val="0"/>
                        </a:spcAft>
                      </a:pPr>
                      <a:r>
                        <a:rPr lang="zh-CN" sz="2000" b="1" kern="100" dirty="0">
                          <a:solidFill>
                            <a:srgbClr val="FF0000"/>
                          </a:solidFill>
                          <a:latin typeface="Calibri" panose="020F0502020204030204"/>
                          <a:ea typeface="宋体" panose="02010600030101010101" pitchFamily="2" charset="-122"/>
                          <a:cs typeface="Times New Roman" panose="02020603050405020304"/>
                        </a:rPr>
                        <a:t>各约</a:t>
                      </a:r>
                      <a:r>
                        <a:rPr lang="en-US" sz="2000" b="1" kern="100" dirty="0">
                          <a:solidFill>
                            <a:srgbClr val="FF0000"/>
                          </a:solidFill>
                          <a:latin typeface="Calibri" panose="020F0502020204030204"/>
                          <a:ea typeface="宋体" panose="02010600030101010101" pitchFamily="2" charset="-122"/>
                          <a:cs typeface="Times New Roman" panose="02020603050405020304"/>
                        </a:rPr>
                        <a:t>3</a:t>
                      </a:r>
                      <a:r>
                        <a:rPr lang="zh-CN" sz="2000" b="1" kern="100" dirty="0">
                          <a:solidFill>
                            <a:srgbClr val="FF0000"/>
                          </a:solidFill>
                          <a:latin typeface="Calibri" panose="020F0502020204030204"/>
                          <a:ea typeface="宋体" panose="02010600030101010101" pitchFamily="2" charset="-122"/>
                          <a:cs typeface="Times New Roman" panose="02020603050405020304"/>
                        </a:rPr>
                        <a:t>分钟</a:t>
                      </a:r>
                      <a:endParaRPr lang="zh-CN" sz="2000" kern="100" dirty="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r>
              <a:tr h="835094">
                <a:tc>
                  <a:txBody>
                    <a:bodyPr/>
                    <a:lstStyle/>
                    <a:p>
                      <a:pPr algn="l">
                        <a:lnSpc>
                          <a:spcPct val="150000"/>
                        </a:lnSpc>
                        <a:spcAft>
                          <a:spcPts val="0"/>
                        </a:spcAft>
                      </a:pPr>
                      <a:r>
                        <a:rPr lang="zh-CN" altLang="en-US" sz="2000" b="1" kern="100" dirty="0" smtClean="0">
                          <a:solidFill>
                            <a:srgbClr val="FF0000"/>
                          </a:solidFill>
                          <a:latin typeface="Calibri" panose="020F0502020204030204"/>
                          <a:ea typeface="+mn-ea"/>
                          <a:cs typeface="Times New Roman" panose="02020603050405020304"/>
                        </a:rPr>
                        <a:t>③</a:t>
                      </a:r>
                      <a:r>
                        <a:rPr lang="zh-CN" sz="2000" b="1" kern="100" dirty="0" smtClean="0">
                          <a:solidFill>
                            <a:srgbClr val="FF0000"/>
                          </a:solidFill>
                          <a:latin typeface="Calibri" panose="020F0502020204030204"/>
                          <a:ea typeface="宋体" panose="02010600030101010101" pitchFamily="2" charset="-122"/>
                          <a:cs typeface="Times New Roman" panose="02020603050405020304"/>
                        </a:rPr>
                        <a:t>攻</a:t>
                      </a:r>
                      <a:r>
                        <a:rPr lang="zh-CN" sz="2000" b="1" kern="100" dirty="0">
                          <a:solidFill>
                            <a:srgbClr val="FF0000"/>
                          </a:solidFill>
                          <a:latin typeface="Calibri" panose="020F0502020204030204"/>
                          <a:ea typeface="宋体" panose="02010600030101010101" pitchFamily="2" charset="-122"/>
                          <a:cs typeface="Times New Roman" panose="02020603050405020304"/>
                        </a:rPr>
                        <a:t>辩二</a:t>
                      </a:r>
                      <a:endParaRPr lang="zh-CN" sz="2000" kern="100" dirty="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a:lnSpc>
                          <a:spcPct val="150000"/>
                        </a:lnSpc>
                        <a:spcAft>
                          <a:spcPts val="0"/>
                        </a:spcAft>
                      </a:pPr>
                      <a:r>
                        <a:rPr lang="zh-CN" sz="2000" b="1" kern="100" dirty="0">
                          <a:solidFill>
                            <a:srgbClr val="FF0000"/>
                          </a:solidFill>
                          <a:latin typeface="Calibri" panose="020F0502020204030204"/>
                          <a:ea typeface="宋体" panose="02010600030101010101" pitchFamily="2" charset="-122"/>
                          <a:cs typeface="Times New Roman" panose="02020603050405020304"/>
                        </a:rPr>
                        <a:t>质疑对方观点，回答对方提问</a:t>
                      </a:r>
                      <a:endParaRPr lang="zh-CN" sz="2000" kern="100" dirty="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a:lnSpc>
                          <a:spcPct val="150000"/>
                        </a:lnSpc>
                        <a:spcAft>
                          <a:spcPts val="0"/>
                        </a:spcAft>
                      </a:pPr>
                      <a:r>
                        <a:rPr lang="zh-CN" sz="2000" b="1" kern="100" dirty="0">
                          <a:solidFill>
                            <a:srgbClr val="FF0000"/>
                          </a:solidFill>
                          <a:latin typeface="Calibri" panose="020F0502020204030204"/>
                          <a:ea typeface="宋体" panose="02010600030101010101" pitchFamily="2" charset="-122"/>
                          <a:cs typeface="Times New Roman" panose="02020603050405020304"/>
                        </a:rPr>
                        <a:t>正方三辩——反方三辩</a:t>
                      </a:r>
                      <a:endParaRPr lang="zh-CN" sz="2000" kern="100" dirty="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just">
                        <a:lnSpc>
                          <a:spcPct val="150000"/>
                        </a:lnSpc>
                        <a:spcAft>
                          <a:spcPts val="0"/>
                        </a:spcAft>
                      </a:pPr>
                      <a:r>
                        <a:rPr lang="zh-CN" sz="2000" b="1" kern="100" dirty="0">
                          <a:solidFill>
                            <a:srgbClr val="FF0000"/>
                          </a:solidFill>
                          <a:latin typeface="Calibri" panose="020F0502020204030204"/>
                          <a:ea typeface="宋体" panose="02010600030101010101" pitchFamily="2" charset="-122"/>
                          <a:cs typeface="Times New Roman" panose="02020603050405020304"/>
                        </a:rPr>
                        <a:t>各约</a:t>
                      </a:r>
                      <a:r>
                        <a:rPr lang="en-US" sz="2000" b="1" kern="100" dirty="0">
                          <a:solidFill>
                            <a:srgbClr val="FF0000"/>
                          </a:solidFill>
                          <a:latin typeface="Calibri" panose="020F0502020204030204"/>
                          <a:ea typeface="宋体" panose="02010600030101010101" pitchFamily="2" charset="-122"/>
                          <a:cs typeface="Times New Roman" panose="02020603050405020304"/>
                        </a:rPr>
                        <a:t>3</a:t>
                      </a:r>
                      <a:r>
                        <a:rPr lang="zh-CN" sz="2000" b="1" kern="100" dirty="0">
                          <a:solidFill>
                            <a:srgbClr val="FF0000"/>
                          </a:solidFill>
                          <a:latin typeface="Calibri" panose="020F0502020204030204"/>
                          <a:ea typeface="宋体" panose="02010600030101010101" pitchFamily="2" charset="-122"/>
                          <a:cs typeface="Times New Roman" panose="02020603050405020304"/>
                        </a:rPr>
                        <a:t>分钟</a:t>
                      </a:r>
                      <a:endParaRPr lang="zh-CN" sz="2000" kern="100" dirty="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r>
              <a:tr h="1252642">
                <a:tc>
                  <a:txBody>
                    <a:bodyPr/>
                    <a:lstStyle/>
                    <a:p>
                      <a:pPr algn="l">
                        <a:lnSpc>
                          <a:spcPct val="150000"/>
                        </a:lnSpc>
                        <a:spcAft>
                          <a:spcPts val="0"/>
                        </a:spcAft>
                      </a:pPr>
                      <a:r>
                        <a:rPr lang="zh-CN" altLang="en-US" sz="2000" b="1" kern="100" dirty="0" smtClean="0">
                          <a:solidFill>
                            <a:srgbClr val="FF0000"/>
                          </a:solidFill>
                          <a:latin typeface="Calibri" panose="020F0502020204030204"/>
                          <a:ea typeface="+mn-ea"/>
                          <a:cs typeface="Times New Roman" panose="02020603050405020304"/>
                        </a:rPr>
                        <a:t>④</a:t>
                      </a:r>
                      <a:r>
                        <a:rPr lang="zh-CN" sz="2000" b="1" kern="100" dirty="0" smtClean="0">
                          <a:solidFill>
                            <a:srgbClr val="FF0000"/>
                          </a:solidFill>
                          <a:latin typeface="Calibri" panose="020F0502020204030204"/>
                          <a:ea typeface="宋体" panose="02010600030101010101" pitchFamily="2" charset="-122"/>
                          <a:cs typeface="Times New Roman" panose="02020603050405020304"/>
                        </a:rPr>
                        <a:t>自由</a:t>
                      </a:r>
                      <a:r>
                        <a:rPr lang="zh-CN" sz="2000" b="1" kern="100" dirty="0">
                          <a:solidFill>
                            <a:srgbClr val="FF0000"/>
                          </a:solidFill>
                          <a:latin typeface="Calibri" panose="020F0502020204030204"/>
                          <a:ea typeface="宋体" panose="02010600030101010101" pitchFamily="2" charset="-122"/>
                          <a:cs typeface="Times New Roman" panose="02020603050405020304"/>
                        </a:rPr>
                        <a:t>辩论</a:t>
                      </a:r>
                      <a:endParaRPr lang="zh-CN" sz="2000" kern="100" dirty="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a:lnSpc>
                          <a:spcPct val="150000"/>
                        </a:lnSpc>
                        <a:spcAft>
                          <a:spcPts val="0"/>
                        </a:spcAft>
                      </a:pPr>
                      <a:r>
                        <a:rPr lang="zh-CN" sz="2000" b="1" kern="100" dirty="0">
                          <a:solidFill>
                            <a:srgbClr val="FF0000"/>
                          </a:solidFill>
                          <a:latin typeface="Calibri" panose="020F0502020204030204"/>
                          <a:ea typeface="宋体" panose="02010600030101010101" pitchFamily="2" charset="-122"/>
                          <a:cs typeface="Times New Roman" panose="02020603050405020304"/>
                        </a:rPr>
                        <a:t>轮流发言，强调己方观点，反驳对方观点</a:t>
                      </a:r>
                      <a:endParaRPr lang="zh-CN" sz="2000" kern="100" dirty="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a:lnSpc>
                          <a:spcPct val="150000"/>
                        </a:lnSpc>
                        <a:spcAft>
                          <a:spcPts val="0"/>
                        </a:spcAft>
                      </a:pPr>
                      <a:r>
                        <a:rPr lang="zh-CN" sz="2000" b="1" kern="100" dirty="0">
                          <a:solidFill>
                            <a:srgbClr val="FF0000"/>
                          </a:solidFill>
                          <a:latin typeface="Calibri" panose="020F0502020204030204"/>
                          <a:ea typeface="宋体" panose="02010600030101010101" pitchFamily="2" charset="-122"/>
                          <a:cs typeface="Times New Roman" panose="02020603050405020304"/>
                        </a:rPr>
                        <a:t>正方——反方</a:t>
                      </a:r>
                      <a:endParaRPr lang="zh-CN" sz="2000" kern="100" dirty="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just">
                        <a:lnSpc>
                          <a:spcPct val="150000"/>
                        </a:lnSpc>
                        <a:spcAft>
                          <a:spcPts val="0"/>
                        </a:spcAft>
                      </a:pPr>
                      <a:r>
                        <a:rPr lang="zh-CN" sz="2000" b="1" kern="100" dirty="0">
                          <a:solidFill>
                            <a:srgbClr val="FF0000"/>
                          </a:solidFill>
                          <a:latin typeface="Calibri" panose="020F0502020204030204"/>
                          <a:ea typeface="宋体" panose="02010600030101010101" pitchFamily="2" charset="-122"/>
                          <a:cs typeface="Times New Roman" panose="02020603050405020304"/>
                        </a:rPr>
                        <a:t>各约</a:t>
                      </a:r>
                      <a:r>
                        <a:rPr lang="en-US" sz="2000" b="1" kern="100" dirty="0">
                          <a:solidFill>
                            <a:srgbClr val="FF0000"/>
                          </a:solidFill>
                          <a:latin typeface="Calibri" panose="020F0502020204030204"/>
                          <a:ea typeface="宋体" panose="02010600030101010101" pitchFamily="2" charset="-122"/>
                          <a:cs typeface="Times New Roman" panose="02020603050405020304"/>
                        </a:rPr>
                        <a:t>4</a:t>
                      </a:r>
                      <a:r>
                        <a:rPr lang="zh-CN" sz="2000" b="1" kern="100" dirty="0">
                          <a:solidFill>
                            <a:srgbClr val="FF0000"/>
                          </a:solidFill>
                          <a:latin typeface="Calibri" panose="020F0502020204030204"/>
                          <a:ea typeface="宋体" panose="02010600030101010101" pitchFamily="2" charset="-122"/>
                          <a:cs typeface="Times New Roman" panose="02020603050405020304"/>
                        </a:rPr>
                        <a:t>分钟</a:t>
                      </a:r>
                      <a:endParaRPr lang="zh-CN" sz="2000" kern="100" dirty="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r>
              <a:tr h="420676">
                <a:tc>
                  <a:txBody>
                    <a:bodyPr/>
                    <a:lstStyle/>
                    <a:p>
                      <a:pPr algn="l">
                        <a:lnSpc>
                          <a:spcPct val="150000"/>
                        </a:lnSpc>
                        <a:spcAft>
                          <a:spcPts val="0"/>
                        </a:spcAft>
                      </a:pPr>
                      <a:r>
                        <a:rPr lang="zh-CN" altLang="en-US" sz="2000" b="1" kern="100" dirty="0" smtClean="0">
                          <a:solidFill>
                            <a:srgbClr val="FF0000"/>
                          </a:solidFill>
                          <a:latin typeface="Calibri" panose="020F0502020204030204"/>
                          <a:ea typeface="+mn-ea"/>
                          <a:cs typeface="Times New Roman" panose="02020603050405020304"/>
                        </a:rPr>
                        <a:t>⑤</a:t>
                      </a:r>
                      <a:r>
                        <a:rPr lang="zh-CN" sz="2000" b="1" kern="100" dirty="0" smtClean="0">
                          <a:solidFill>
                            <a:srgbClr val="FF0000"/>
                          </a:solidFill>
                          <a:latin typeface="Calibri" panose="020F0502020204030204"/>
                          <a:ea typeface="宋体" panose="02010600030101010101" pitchFamily="2" charset="-122"/>
                          <a:cs typeface="Times New Roman" panose="02020603050405020304"/>
                        </a:rPr>
                        <a:t>总结</a:t>
                      </a:r>
                      <a:r>
                        <a:rPr lang="zh-CN" sz="2000" b="1" kern="100" dirty="0">
                          <a:solidFill>
                            <a:srgbClr val="FF0000"/>
                          </a:solidFill>
                          <a:latin typeface="Calibri" panose="020F0502020204030204"/>
                          <a:ea typeface="宋体" panose="02010600030101010101" pitchFamily="2" charset="-122"/>
                          <a:cs typeface="Times New Roman" panose="02020603050405020304"/>
                        </a:rPr>
                        <a:t>陈词</a:t>
                      </a:r>
                      <a:endParaRPr lang="zh-CN" sz="2000" kern="100" dirty="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a:lnSpc>
                          <a:spcPct val="150000"/>
                        </a:lnSpc>
                        <a:spcAft>
                          <a:spcPts val="0"/>
                        </a:spcAft>
                      </a:pPr>
                      <a:r>
                        <a:rPr lang="zh-CN" sz="2000" b="1" kern="100" dirty="0">
                          <a:solidFill>
                            <a:srgbClr val="FF0000"/>
                          </a:solidFill>
                          <a:latin typeface="Calibri" panose="020F0502020204030204"/>
                          <a:ea typeface="宋体" panose="02010600030101010101" pitchFamily="2" charset="-122"/>
                          <a:cs typeface="Times New Roman" panose="02020603050405020304"/>
                        </a:rPr>
                        <a:t>对辩论进行总结</a:t>
                      </a:r>
                      <a:endParaRPr lang="zh-CN" sz="2000" kern="100" dirty="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ctr">
                        <a:lnSpc>
                          <a:spcPct val="150000"/>
                        </a:lnSpc>
                        <a:spcAft>
                          <a:spcPts val="0"/>
                        </a:spcAft>
                      </a:pPr>
                      <a:r>
                        <a:rPr lang="zh-CN" sz="2000" b="1" kern="100" dirty="0">
                          <a:solidFill>
                            <a:srgbClr val="FF0000"/>
                          </a:solidFill>
                          <a:latin typeface="Calibri" panose="020F0502020204030204"/>
                          <a:ea typeface="宋体" panose="02010600030101010101" pitchFamily="2" charset="-122"/>
                          <a:cs typeface="Times New Roman" panose="02020603050405020304"/>
                        </a:rPr>
                        <a:t>正方四辩——反方四辩</a:t>
                      </a:r>
                      <a:endParaRPr lang="zh-CN" sz="2000" kern="100" dirty="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just">
                        <a:lnSpc>
                          <a:spcPct val="150000"/>
                        </a:lnSpc>
                        <a:spcAft>
                          <a:spcPts val="0"/>
                        </a:spcAft>
                      </a:pPr>
                      <a:r>
                        <a:rPr lang="zh-CN" sz="2000" b="1" kern="100" dirty="0">
                          <a:solidFill>
                            <a:srgbClr val="FF0000"/>
                          </a:solidFill>
                          <a:latin typeface="Calibri" panose="020F0502020204030204"/>
                          <a:ea typeface="宋体" panose="02010600030101010101" pitchFamily="2" charset="-122"/>
                          <a:cs typeface="Times New Roman" panose="02020603050405020304"/>
                        </a:rPr>
                        <a:t>各约</a:t>
                      </a:r>
                      <a:r>
                        <a:rPr lang="en-US" sz="2000" b="1" kern="100" dirty="0">
                          <a:solidFill>
                            <a:srgbClr val="FF0000"/>
                          </a:solidFill>
                          <a:latin typeface="Calibri" panose="020F0502020204030204"/>
                          <a:ea typeface="宋体" panose="02010600030101010101" pitchFamily="2" charset="-122"/>
                          <a:cs typeface="Times New Roman" panose="02020603050405020304"/>
                        </a:rPr>
                        <a:t>4</a:t>
                      </a:r>
                      <a:r>
                        <a:rPr lang="zh-CN" sz="2000" b="1" kern="100" dirty="0">
                          <a:solidFill>
                            <a:srgbClr val="FF0000"/>
                          </a:solidFill>
                          <a:latin typeface="Calibri" panose="020F0502020204030204"/>
                          <a:ea typeface="宋体" panose="02010600030101010101" pitchFamily="2" charset="-122"/>
                          <a:cs typeface="Times New Roman" panose="02020603050405020304"/>
                        </a:rPr>
                        <a:t>分钟</a:t>
                      </a:r>
                      <a:endParaRPr lang="zh-CN" sz="2000" kern="100" dirty="0">
                        <a:latin typeface="Calibri" panose="020F0502020204030204"/>
                        <a:ea typeface="宋体" panose="02010600030101010101" pitchFamily="2" charset="-122"/>
                        <a:cs typeface="Times New Roman" panose="02020603050405020304"/>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5">
                        <a:lumMod val="20000"/>
                        <a:lumOff val="80000"/>
                      </a:schemeClr>
                    </a:solidFill>
                  </a:tcPr>
                </a:tc>
              </a:tr>
            </a:tbl>
          </a:graphicData>
        </a:graphic>
      </p:graphicFrame>
      <p:sp>
        <p:nvSpPr>
          <p:cNvPr id="9" name="TextBox 8"/>
          <p:cNvSpPr txBox="1"/>
          <p:nvPr/>
        </p:nvSpPr>
        <p:spPr>
          <a:xfrm>
            <a:off x="1" y="83452"/>
            <a:ext cx="5736566" cy="707886"/>
          </a:xfrm>
          <a:prstGeom prst="rect">
            <a:avLst/>
          </a:prstGeom>
          <a:solidFill>
            <a:schemeClr val="bg2"/>
          </a:solidFill>
        </p:spPr>
        <p:txBody>
          <a:bodyPr wrap="square" rtlCol="0">
            <a:spAutoFit/>
          </a:bodyPr>
          <a:lstStyle/>
          <a:p>
            <a:r>
              <a:rPr lang="zh-CN" altLang="en-US" sz="4000" b="1" dirty="0" smtClean="0">
                <a:solidFill>
                  <a:srgbClr val="FF0000"/>
                </a:solidFill>
              </a:rPr>
              <a:t>一般辩论赛的基本程序：</a:t>
            </a:r>
            <a:endParaRPr lang="zh-CN" altLang="en-US" sz="4000" b="1" dirty="0">
              <a:solidFill>
                <a:srgbClr val="FF0000"/>
              </a:solidFill>
            </a:endParaRPr>
          </a:p>
        </p:txBody>
      </p:sp>
      <p:sp>
        <p:nvSpPr>
          <p:cNvPr id="4" name="TextBox 3"/>
          <p:cNvSpPr txBox="1"/>
          <p:nvPr/>
        </p:nvSpPr>
        <p:spPr>
          <a:xfrm>
            <a:off x="634482" y="5738327"/>
            <a:ext cx="10291665" cy="523220"/>
          </a:xfrm>
          <a:prstGeom prst="rect">
            <a:avLst/>
          </a:prstGeom>
          <a:noFill/>
        </p:spPr>
        <p:txBody>
          <a:bodyPr wrap="square" rtlCol="0">
            <a:spAutoFit/>
          </a:bodyPr>
          <a:lstStyle/>
          <a:p>
            <a:r>
              <a:rPr lang="zh-CN" altLang="en-US" sz="2800" b="1" dirty="0" smtClean="0"/>
              <a:t>推荐观看：国际大专辩论赛</a:t>
            </a:r>
            <a:endParaRPr lang="zh-CN" altLang="en-US" sz="2800" b="1"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矩形 8"/>
          <p:cNvSpPr>
            <a:spLocks noChangeArrowheads="1"/>
          </p:cNvSpPr>
          <p:nvPr/>
        </p:nvSpPr>
        <p:spPr bwMode="auto">
          <a:xfrm>
            <a:off x="135467" y="923026"/>
            <a:ext cx="11708601" cy="5503041"/>
          </a:xfrm>
          <a:prstGeom prst="rect">
            <a:avLst/>
          </a:prstGeom>
          <a:noFill/>
          <a:ln w="9525">
            <a:noFill/>
            <a:miter lim="800000"/>
          </a:ln>
        </p:spPr>
        <p:txBody>
          <a:bodyPr wrap="square" lIns="121917" tIns="60958" rIns="121917" bIns="60958">
            <a:spAutoFit/>
          </a:bodyPr>
          <a:lstStyle/>
          <a:p>
            <a:pPr eaLnBrk="0" hangingPunct="0">
              <a:lnSpc>
                <a:spcPct val="150000"/>
              </a:lnSpc>
            </a:pPr>
            <a:r>
              <a:rPr lang="en-US" sz="2800" b="1" dirty="0" smtClean="0">
                <a:solidFill>
                  <a:srgbClr val="FFFF00"/>
                </a:solidFill>
              </a:rPr>
              <a:t>1.</a:t>
            </a:r>
            <a:r>
              <a:rPr lang="zh-CN" altLang="en-US" sz="2800" b="1" dirty="0" smtClean="0">
                <a:solidFill>
                  <a:srgbClr val="FFFF00"/>
                </a:solidFill>
              </a:rPr>
              <a:t>表达清晰，声情并茂。</a:t>
            </a:r>
            <a:endParaRPr lang="zh-CN" altLang="en-US" sz="2800" b="1" dirty="0" smtClean="0">
              <a:solidFill>
                <a:srgbClr val="FFFF00"/>
              </a:solidFill>
            </a:endParaRPr>
          </a:p>
          <a:p>
            <a:pPr>
              <a:lnSpc>
                <a:spcPct val="150000"/>
              </a:lnSpc>
            </a:pPr>
            <a:r>
              <a:rPr lang="zh-CN" altLang="en-US" sz="2800" b="1" dirty="0" smtClean="0">
                <a:latin typeface="楷体" panose="02010609060101010101" pitchFamily="49" charset="-122"/>
                <a:ea typeface="楷体" panose="02010609060101010101" pitchFamily="49" charset="-122"/>
              </a:rPr>
              <a:t>    辩论应该用普通话进行</a:t>
            </a:r>
            <a:r>
              <a:rPr lang="en-US" sz="2800" b="1" dirty="0" smtClean="0">
                <a:latin typeface="楷体" panose="02010609060101010101" pitchFamily="49" charset="-122"/>
                <a:ea typeface="楷体" panose="02010609060101010101" pitchFamily="49" charset="-122"/>
                <a:cs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发言过程中口齿清晰</a:t>
            </a:r>
            <a:r>
              <a:rPr lang="en-US" sz="2800" b="1" dirty="0" smtClean="0">
                <a:latin typeface="楷体" panose="02010609060101010101" pitchFamily="49" charset="-122"/>
                <a:ea typeface="楷体" panose="02010609060101010101" pitchFamily="49" charset="-122"/>
                <a:cs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语速正常。辩论要明之以理</a:t>
            </a:r>
            <a:r>
              <a:rPr lang="en-US" sz="2800" b="1" dirty="0" smtClean="0">
                <a:latin typeface="楷体" panose="02010609060101010101" pitchFamily="49" charset="-122"/>
                <a:ea typeface="楷体" panose="02010609060101010101" pitchFamily="49" charset="-122"/>
                <a:cs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也要动之以情</a:t>
            </a:r>
            <a:r>
              <a:rPr lang="en-US" sz="2800" b="1" dirty="0" smtClean="0">
                <a:latin typeface="楷体" panose="02010609060101010101" pitchFamily="49" charset="-122"/>
                <a:ea typeface="楷体" panose="02010609060101010101" pitchFamily="49" charset="-122"/>
                <a:cs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要注意根据表达的需要</a:t>
            </a:r>
            <a:r>
              <a:rPr lang="en-US" sz="2800" b="1" dirty="0" smtClean="0">
                <a:latin typeface="楷体" panose="02010609060101010101" pitchFamily="49" charset="-122"/>
                <a:ea typeface="楷体" panose="02010609060101010101" pitchFamily="49" charset="-122"/>
                <a:cs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调整语速、语气、语调</a:t>
            </a:r>
            <a:r>
              <a:rPr lang="en-US" sz="2800" b="1" dirty="0" smtClean="0">
                <a:latin typeface="楷体" panose="02010609060101010101" pitchFamily="49" charset="-122"/>
                <a:ea typeface="楷体" panose="02010609060101010101" pitchFamily="49" charset="-122"/>
                <a:cs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使自己的表达更有说服力和感染力。</a:t>
            </a:r>
            <a:endParaRPr lang="zh-CN" altLang="en-US" sz="2800" dirty="0" smtClean="0"/>
          </a:p>
          <a:p>
            <a:pPr eaLnBrk="0" hangingPunct="0">
              <a:lnSpc>
                <a:spcPct val="150000"/>
              </a:lnSpc>
            </a:pPr>
            <a:r>
              <a:rPr lang="en-US" sz="2800" b="1" dirty="0" smtClean="0">
                <a:solidFill>
                  <a:srgbClr val="FFFF00"/>
                </a:solidFill>
              </a:rPr>
              <a:t>2.</a:t>
            </a:r>
            <a:r>
              <a:rPr lang="zh-CN" altLang="en-US" sz="2800" b="1" dirty="0" smtClean="0">
                <a:solidFill>
                  <a:srgbClr val="FFFF00"/>
                </a:solidFill>
              </a:rPr>
              <a:t>观点鲜明，协同作战。</a:t>
            </a:r>
            <a:endParaRPr lang="en-US" altLang="zh-CN" sz="2800" b="1" dirty="0" smtClean="0">
              <a:solidFill>
                <a:srgbClr val="FFFF00"/>
              </a:solidFill>
            </a:endParaRPr>
          </a:p>
          <a:p>
            <a:pPr>
              <a:lnSpc>
                <a:spcPct val="150000"/>
              </a:lnSpc>
            </a:pPr>
            <a:endParaRPr lang="zh-CN" altLang="en-US" sz="2400" b="1" dirty="0" smtClean="0"/>
          </a:p>
          <a:p>
            <a:pPr>
              <a:lnSpc>
                <a:spcPct val="150000"/>
              </a:lnSpc>
            </a:pPr>
            <a:endParaRPr lang="zh-CN" altLang="en-US" sz="3700" b="1" dirty="0" smtClean="0">
              <a:solidFill>
                <a:srgbClr val="FFFF00"/>
              </a:solidFill>
              <a:latin typeface="+mn-ea"/>
            </a:endParaRPr>
          </a:p>
          <a:p>
            <a:pPr eaLnBrk="0" hangingPunct="0">
              <a:lnSpc>
                <a:spcPct val="130000"/>
              </a:lnSpc>
            </a:pPr>
            <a:endParaRPr lang="en-US" altLang="zh-CN" sz="3700" b="1" dirty="0">
              <a:solidFill>
                <a:srgbClr val="FF0000"/>
              </a:solidFill>
              <a:latin typeface="楷体" panose="02010609060101010101" pitchFamily="49" charset="-122"/>
              <a:ea typeface="楷体" panose="02010609060101010101" pitchFamily="49" charset="-122"/>
            </a:endParaRPr>
          </a:p>
        </p:txBody>
      </p:sp>
      <p:sp>
        <p:nvSpPr>
          <p:cNvPr id="7" name="TextBox 6"/>
          <p:cNvSpPr txBox="1"/>
          <p:nvPr/>
        </p:nvSpPr>
        <p:spPr>
          <a:xfrm>
            <a:off x="0" y="83452"/>
            <a:ext cx="4744528" cy="707886"/>
          </a:xfrm>
          <a:prstGeom prst="rect">
            <a:avLst/>
          </a:prstGeom>
          <a:solidFill>
            <a:schemeClr val="bg2"/>
          </a:solidFill>
        </p:spPr>
        <p:txBody>
          <a:bodyPr wrap="square" rtlCol="0">
            <a:spAutoFit/>
          </a:bodyPr>
          <a:lstStyle/>
          <a:p>
            <a:r>
              <a:rPr lang="zh-CN" altLang="en-US" sz="4000" b="1" dirty="0" smtClean="0">
                <a:solidFill>
                  <a:srgbClr val="FF0000"/>
                </a:solidFill>
              </a:rPr>
              <a:t>辩论的原则和技巧</a:t>
            </a:r>
            <a:endParaRPr lang="zh-CN" altLang="en-US" sz="4000" b="1" dirty="0">
              <a:solidFill>
                <a:srgbClr val="FF0000"/>
              </a:solidFill>
            </a:endParaRPr>
          </a:p>
        </p:txBody>
      </p:sp>
      <p:sp>
        <p:nvSpPr>
          <p:cNvPr id="8" name="矩形 7"/>
          <p:cNvSpPr/>
          <p:nvPr/>
        </p:nvSpPr>
        <p:spPr>
          <a:xfrm>
            <a:off x="135467" y="4170784"/>
            <a:ext cx="11901023" cy="2031325"/>
          </a:xfrm>
          <a:prstGeom prst="rect">
            <a:avLst/>
          </a:prstGeom>
        </p:spPr>
        <p:txBody>
          <a:bodyPr wrap="square">
            <a:spAutoFit/>
          </a:bodyPr>
          <a:lstStyle/>
          <a:p>
            <a:pPr>
              <a:lnSpc>
                <a:spcPct val="150000"/>
              </a:lnSpc>
            </a:pPr>
            <a:r>
              <a:rPr lang="zh-CN" altLang="en-US" sz="2800" b="1" dirty="0" smtClean="0">
                <a:latin typeface="楷体" panose="02010609060101010101" pitchFamily="49" charset="-122"/>
                <a:ea typeface="楷体" panose="02010609060101010101" pitchFamily="49" charset="-122"/>
              </a:rPr>
              <a:t>    立论时，一定要鲜明地表达己方的观点，切不可模棱两可，含糊其词。辩论需要团队协作，在辩论过程中要注意保持内部观点的一致性，不要出现同意对方观点、失去己方立场的情况。</a:t>
            </a:r>
            <a:endParaRPr lang="zh-CN" altLang="en-US" sz="2800" dirty="0"/>
          </a:p>
        </p:txBody>
      </p:sp>
    </p:spTree>
  </p:cSld>
  <p:clrMapOvr>
    <a:masterClrMapping/>
  </p:clrMapOvr>
  <p:transition spd="slow">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矩形 8"/>
          <p:cNvSpPr>
            <a:spLocks noChangeArrowheads="1"/>
          </p:cNvSpPr>
          <p:nvPr/>
        </p:nvSpPr>
        <p:spPr bwMode="auto">
          <a:xfrm>
            <a:off x="211602" y="828136"/>
            <a:ext cx="11735983" cy="6518704"/>
          </a:xfrm>
          <a:prstGeom prst="rect">
            <a:avLst/>
          </a:prstGeom>
          <a:noFill/>
          <a:ln w="9525">
            <a:noFill/>
            <a:miter lim="800000"/>
          </a:ln>
        </p:spPr>
        <p:txBody>
          <a:bodyPr wrap="square" lIns="121917" tIns="60958" rIns="121917" bIns="60958">
            <a:spAutoFit/>
          </a:bodyPr>
          <a:lstStyle/>
          <a:p>
            <a:pPr eaLnBrk="0" hangingPunct="0">
              <a:lnSpc>
                <a:spcPct val="150000"/>
              </a:lnSpc>
            </a:pPr>
            <a:r>
              <a:rPr lang="en-US" sz="2800" b="1" dirty="0" smtClean="0">
                <a:solidFill>
                  <a:srgbClr val="FFFF00"/>
                </a:solidFill>
              </a:rPr>
              <a:t>3.</a:t>
            </a:r>
            <a:r>
              <a:rPr lang="zh-CN" altLang="en-US" sz="2800" b="1" dirty="0" smtClean="0">
                <a:solidFill>
                  <a:srgbClr val="FFFF00"/>
                </a:solidFill>
              </a:rPr>
              <a:t>善于聆听，快速反应。</a:t>
            </a:r>
            <a:endParaRPr lang="zh-CN" altLang="en-US" sz="2800" b="1" dirty="0" smtClean="0">
              <a:solidFill>
                <a:srgbClr val="FFFF00"/>
              </a:solidFill>
            </a:endParaRPr>
          </a:p>
          <a:p>
            <a:pPr>
              <a:lnSpc>
                <a:spcPct val="150000"/>
              </a:lnSpc>
            </a:pPr>
            <a:r>
              <a:rPr lang="zh-CN" altLang="en-US" sz="2800" b="1" dirty="0" smtClean="0">
                <a:latin typeface="楷体" panose="02010609060101010101" pitchFamily="49" charset="-122"/>
                <a:ea typeface="楷体" panose="02010609060101010101" pitchFamily="49" charset="-122"/>
              </a:rPr>
              <a:t>    善听是善辩的前提。在一场高水平的辩论赛中，仅自由发言的几分钟里，正反双方的交锋可以多达几十次，平均几秒钟就要进行一次听和说的转换。辩手要高度集中注意力，听清、听准、听懂对方的发言，快速思考，或者发现</a:t>
            </a:r>
            <a:r>
              <a:rPr lang="zh-CN" altLang="en-US" sz="2800" b="1" dirty="0" smtClean="0">
                <a:solidFill>
                  <a:srgbClr val="FF0000"/>
                </a:solidFill>
                <a:latin typeface="楷体" panose="02010609060101010101" pitchFamily="49" charset="-122"/>
                <a:ea typeface="楷体" panose="02010609060101010101" pitchFamily="49" charset="-122"/>
              </a:rPr>
              <a:t>对方观点和语言表达上</a:t>
            </a:r>
            <a:r>
              <a:rPr lang="zh-CN" altLang="en-US" sz="2800" b="1" dirty="0" smtClean="0">
                <a:latin typeface="楷体" panose="02010609060101010101" pitchFamily="49" charset="-122"/>
                <a:ea typeface="楷体" panose="02010609060101010101" pitchFamily="49" charset="-122"/>
              </a:rPr>
              <a:t>的问题，或者抓住对方</a:t>
            </a:r>
            <a:r>
              <a:rPr lang="zh-CN" altLang="en-US" sz="2800" b="1" dirty="0" smtClean="0">
                <a:solidFill>
                  <a:srgbClr val="FF0000"/>
                </a:solidFill>
                <a:latin typeface="楷体" panose="02010609060101010101" pitchFamily="49" charset="-122"/>
                <a:ea typeface="楷体" panose="02010609060101010101" pitchFamily="49" charset="-122"/>
              </a:rPr>
              <a:t>论据</a:t>
            </a:r>
            <a:r>
              <a:rPr lang="zh-CN" altLang="en-US" sz="2800" b="1" dirty="0" smtClean="0">
                <a:latin typeface="楷体" panose="02010609060101010101" pitchFamily="49" charset="-122"/>
                <a:ea typeface="楷体" panose="02010609060101010101" pitchFamily="49" charset="-122"/>
              </a:rPr>
              <a:t>上的疏漏，或者指出对方</a:t>
            </a:r>
            <a:r>
              <a:rPr lang="zh-CN" altLang="en-US" sz="2800" b="1" dirty="0" smtClean="0">
                <a:solidFill>
                  <a:srgbClr val="FF0000"/>
                </a:solidFill>
                <a:latin typeface="楷体" panose="02010609060101010101" pitchFamily="49" charset="-122"/>
                <a:ea typeface="楷体" panose="02010609060101010101" pitchFamily="49" charset="-122"/>
              </a:rPr>
              <a:t>论证方法</a:t>
            </a:r>
            <a:r>
              <a:rPr lang="zh-CN" altLang="en-US" sz="2800" b="1" dirty="0" smtClean="0">
                <a:latin typeface="楷体" panose="02010609060101010101" pitchFamily="49" charset="-122"/>
                <a:ea typeface="楷体" panose="02010609060101010101" pitchFamily="49" charset="-122"/>
              </a:rPr>
              <a:t>的错误，给对方以有力的批驳。</a:t>
            </a:r>
            <a:endParaRPr lang="en-US" altLang="zh-CN" sz="2800" b="1" dirty="0" smtClean="0">
              <a:latin typeface="楷体" panose="02010609060101010101" pitchFamily="49" charset="-122"/>
              <a:ea typeface="楷体" panose="02010609060101010101" pitchFamily="49" charset="-122"/>
            </a:endParaRPr>
          </a:p>
          <a:p>
            <a:endParaRPr lang="zh-CN" altLang="en-US" sz="2400" dirty="0" smtClean="0"/>
          </a:p>
          <a:p>
            <a:pPr>
              <a:lnSpc>
                <a:spcPct val="150000"/>
              </a:lnSpc>
            </a:pPr>
            <a:endParaRPr lang="zh-CN" altLang="en-US" sz="2400" b="1" dirty="0" smtClean="0"/>
          </a:p>
          <a:p>
            <a:pPr>
              <a:lnSpc>
                <a:spcPct val="150000"/>
              </a:lnSpc>
            </a:pPr>
            <a:endParaRPr lang="zh-CN" altLang="en-US" sz="3700" b="1" dirty="0" smtClean="0">
              <a:solidFill>
                <a:srgbClr val="FFFF00"/>
              </a:solidFill>
              <a:latin typeface="+mn-ea"/>
            </a:endParaRPr>
          </a:p>
          <a:p>
            <a:pPr eaLnBrk="0" hangingPunct="0">
              <a:lnSpc>
                <a:spcPct val="130000"/>
              </a:lnSpc>
            </a:pPr>
            <a:endParaRPr lang="en-US" altLang="zh-CN" sz="3700" b="1" dirty="0">
              <a:solidFill>
                <a:srgbClr val="FF0000"/>
              </a:solidFill>
              <a:latin typeface="楷体" panose="02010609060101010101" pitchFamily="49" charset="-122"/>
              <a:ea typeface="楷体" panose="02010609060101010101" pitchFamily="49" charset="-122"/>
            </a:endParaRPr>
          </a:p>
        </p:txBody>
      </p:sp>
      <p:sp>
        <p:nvSpPr>
          <p:cNvPr id="7" name="TextBox 6"/>
          <p:cNvSpPr txBox="1"/>
          <p:nvPr/>
        </p:nvSpPr>
        <p:spPr>
          <a:xfrm>
            <a:off x="0" y="0"/>
            <a:ext cx="4744528" cy="707886"/>
          </a:xfrm>
          <a:prstGeom prst="rect">
            <a:avLst/>
          </a:prstGeom>
          <a:solidFill>
            <a:schemeClr val="bg2"/>
          </a:solidFill>
        </p:spPr>
        <p:txBody>
          <a:bodyPr wrap="square" rtlCol="0">
            <a:spAutoFit/>
          </a:bodyPr>
          <a:lstStyle/>
          <a:p>
            <a:r>
              <a:rPr lang="zh-CN" altLang="en-US" sz="4000" b="1" dirty="0" smtClean="0">
                <a:solidFill>
                  <a:srgbClr val="FF0000"/>
                </a:solidFill>
              </a:rPr>
              <a:t>辩论的原则和技巧</a:t>
            </a:r>
            <a:endParaRPr lang="zh-CN" altLang="en-US" sz="4000" b="1" dirty="0">
              <a:solidFill>
                <a:srgbClr val="FF0000"/>
              </a:solidFill>
            </a:endParaRPr>
          </a:p>
        </p:txBody>
      </p:sp>
    </p:spTree>
  </p:cSld>
  <p:clrMapOvr>
    <a:masterClrMapping/>
  </p:clrMapOvr>
  <p:transition spd="slow">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矩形 8"/>
          <p:cNvSpPr>
            <a:spLocks noChangeArrowheads="1"/>
          </p:cNvSpPr>
          <p:nvPr/>
        </p:nvSpPr>
        <p:spPr bwMode="auto">
          <a:xfrm>
            <a:off x="172528" y="707886"/>
            <a:ext cx="11809563" cy="7472811"/>
          </a:xfrm>
          <a:prstGeom prst="rect">
            <a:avLst/>
          </a:prstGeom>
          <a:noFill/>
          <a:ln w="9525">
            <a:noFill/>
            <a:miter lim="800000"/>
          </a:ln>
        </p:spPr>
        <p:txBody>
          <a:bodyPr wrap="square" lIns="121917" tIns="60958" rIns="121917" bIns="60958">
            <a:spAutoFit/>
          </a:bodyPr>
          <a:lstStyle/>
          <a:p>
            <a:pPr>
              <a:lnSpc>
                <a:spcPct val="150000"/>
              </a:lnSpc>
            </a:pPr>
            <a:r>
              <a:rPr lang="zh-CN" altLang="en-US" sz="2800" b="1" dirty="0" smtClean="0">
                <a:latin typeface="楷体" panose="02010609060101010101" pitchFamily="49" charset="-122"/>
                <a:ea typeface="楷体" panose="02010609060101010101" pitchFamily="49" charset="-122"/>
              </a:rPr>
              <a:t>    某中学举行辩论赛，正方的观点是</a:t>
            </a:r>
            <a:r>
              <a:rPr lang="en-US" altLang="en-US"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养成良好风气主要靠自律</a:t>
            </a:r>
            <a:r>
              <a:rPr lang="en-US" altLang="en-US"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自我约束</a:t>
            </a:r>
            <a:r>
              <a:rPr lang="en-US" altLang="en-US"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，反方的观点是</a:t>
            </a:r>
            <a:r>
              <a:rPr lang="en-US" altLang="en-US"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养成良好风气主要靠他律</a:t>
            </a:r>
            <a:r>
              <a:rPr lang="en-US" altLang="en-US"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他人约束</a:t>
            </a:r>
            <a:r>
              <a:rPr lang="en-US" altLang="en-US"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。辩论时，双方唇枪舌剑，反方突然这样发问：</a:t>
            </a:r>
            <a:r>
              <a:rPr lang="en-US" altLang="en-US"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孙悟空不就被套了个紧箍咒才肯听唐僧的话吗？可见养成良好风气主要靠他律。</a:t>
            </a:r>
            <a:r>
              <a:rPr lang="en-US" altLang="en-US"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作为正方，你该用什么样的话来有力地回击反方呢？</a:t>
            </a:r>
            <a:endParaRPr lang="zh-CN" altLang="en-US" sz="2800" b="1" dirty="0" smtClean="0">
              <a:latin typeface="楷体" panose="02010609060101010101" pitchFamily="49" charset="-122"/>
              <a:ea typeface="楷体" panose="02010609060101010101" pitchFamily="49" charset="-122"/>
            </a:endParaRPr>
          </a:p>
          <a:p>
            <a:r>
              <a:rPr lang="zh-CN" altLang="en-US" sz="2800" b="1" dirty="0" smtClean="0">
                <a:solidFill>
                  <a:srgbClr val="FF0000"/>
                </a:solidFill>
                <a:latin typeface="楷体" panose="02010609060101010101" pitchFamily="49" charset="-122"/>
                <a:ea typeface="楷体" panose="02010609060101010101" pitchFamily="49" charset="-122"/>
              </a:rPr>
              <a:t>答案示例：</a:t>
            </a:r>
            <a:endParaRPr lang="zh-CN" altLang="en-US" sz="2800" b="1" dirty="0" smtClean="0">
              <a:solidFill>
                <a:srgbClr val="FF0000"/>
              </a:solidFill>
              <a:latin typeface="楷体" panose="02010609060101010101" pitchFamily="49" charset="-122"/>
              <a:ea typeface="楷体" panose="02010609060101010101" pitchFamily="49" charset="-122"/>
            </a:endParaRPr>
          </a:p>
          <a:p>
            <a:r>
              <a:rPr lang="en-US" altLang="en-US" sz="2800" b="1" dirty="0" smtClean="0">
                <a:solidFill>
                  <a:srgbClr val="FFFF00"/>
                </a:solidFill>
                <a:latin typeface="楷体" panose="02010609060101010101" pitchFamily="49" charset="-122"/>
                <a:ea typeface="楷体" panose="02010609060101010101" pitchFamily="49" charset="-122"/>
              </a:rPr>
              <a:t>(1)</a:t>
            </a:r>
            <a:r>
              <a:rPr lang="zh-CN" altLang="en-US" sz="2800" b="1" dirty="0" smtClean="0">
                <a:solidFill>
                  <a:srgbClr val="FFFF00"/>
                </a:solidFill>
                <a:latin typeface="楷体" panose="02010609060101010101" pitchFamily="49" charset="-122"/>
                <a:ea typeface="楷体" panose="02010609060101010101" pitchFamily="49" charset="-122"/>
              </a:rPr>
              <a:t>那么唐僧为什么不戴呢？</a:t>
            </a:r>
            <a:endParaRPr lang="zh-CN" altLang="en-US" sz="2800" b="1" dirty="0" smtClean="0">
              <a:solidFill>
                <a:srgbClr val="FFFF00"/>
              </a:solidFill>
              <a:latin typeface="楷体" panose="02010609060101010101" pitchFamily="49" charset="-122"/>
              <a:ea typeface="楷体" panose="02010609060101010101" pitchFamily="49" charset="-122"/>
            </a:endParaRPr>
          </a:p>
          <a:p>
            <a:r>
              <a:rPr lang="en-US" altLang="en-US" sz="2800" b="1" dirty="0" smtClean="0">
                <a:solidFill>
                  <a:srgbClr val="FFFF00"/>
                </a:solidFill>
                <a:latin typeface="楷体" panose="02010609060101010101" pitchFamily="49" charset="-122"/>
                <a:ea typeface="楷体" panose="02010609060101010101" pitchFamily="49" charset="-122"/>
              </a:rPr>
              <a:t>(2)</a:t>
            </a:r>
            <a:r>
              <a:rPr lang="zh-CN" altLang="en-US" sz="2800" b="1" dirty="0" smtClean="0">
                <a:solidFill>
                  <a:srgbClr val="FFFF00"/>
                </a:solidFill>
                <a:latin typeface="楷体" panose="02010609060101010101" pitchFamily="49" charset="-122"/>
                <a:ea typeface="楷体" panose="02010609060101010101" pitchFamily="49" charset="-122"/>
              </a:rPr>
              <a:t>孙悟空是猴不是人，作为动物当然主要靠他律，这不是我们讨论的话题。</a:t>
            </a:r>
            <a:endParaRPr lang="zh-CN" altLang="en-US" sz="2800" b="1" dirty="0" smtClean="0">
              <a:solidFill>
                <a:srgbClr val="FFFF00"/>
              </a:solidFill>
              <a:latin typeface="楷体" panose="02010609060101010101" pitchFamily="49" charset="-122"/>
              <a:ea typeface="楷体" panose="02010609060101010101" pitchFamily="49" charset="-122"/>
            </a:endParaRPr>
          </a:p>
          <a:p>
            <a:r>
              <a:rPr lang="en-US" altLang="en-US" sz="2800" b="1" dirty="0" smtClean="0">
                <a:solidFill>
                  <a:srgbClr val="FFFF00"/>
                </a:solidFill>
                <a:latin typeface="楷体" panose="02010609060101010101" pitchFamily="49" charset="-122"/>
                <a:ea typeface="楷体" panose="02010609060101010101" pitchFamily="49" charset="-122"/>
              </a:rPr>
              <a:t>(3)</a:t>
            </a:r>
            <a:r>
              <a:rPr lang="zh-CN" altLang="en-US" sz="2800" b="1" dirty="0" smtClean="0">
                <a:solidFill>
                  <a:srgbClr val="FFFF00"/>
                </a:solidFill>
                <a:latin typeface="楷体" panose="02010609060101010101" pitchFamily="49" charset="-122"/>
                <a:ea typeface="楷体" panose="02010609060101010101" pitchFamily="49" charset="-122"/>
              </a:rPr>
              <a:t>我们强调主要靠自律，并没有完全排除他律。</a:t>
            </a:r>
            <a:endParaRPr lang="zh-CN" altLang="en-US" sz="2800" b="1" dirty="0" smtClean="0">
              <a:solidFill>
                <a:srgbClr val="FFFF00"/>
              </a:solidFill>
              <a:latin typeface="楷体" panose="02010609060101010101" pitchFamily="49" charset="-122"/>
              <a:ea typeface="楷体" panose="02010609060101010101" pitchFamily="49" charset="-122"/>
            </a:endParaRPr>
          </a:p>
          <a:p>
            <a:r>
              <a:rPr lang="en-US" sz="2400" dirty="0" smtClean="0"/>
              <a:t> </a:t>
            </a:r>
            <a:endParaRPr lang="zh-CN" altLang="en-US" sz="2400" dirty="0" smtClean="0"/>
          </a:p>
          <a:p>
            <a:pPr>
              <a:lnSpc>
                <a:spcPct val="150000"/>
              </a:lnSpc>
            </a:pPr>
            <a:endParaRPr lang="zh-CN" altLang="en-US" sz="3700" b="1" dirty="0" smtClean="0">
              <a:solidFill>
                <a:srgbClr val="FFFF00"/>
              </a:solidFill>
              <a:latin typeface="+mn-ea"/>
            </a:endParaRPr>
          </a:p>
          <a:p>
            <a:pPr eaLnBrk="0" hangingPunct="0">
              <a:lnSpc>
                <a:spcPct val="130000"/>
              </a:lnSpc>
            </a:pPr>
            <a:endParaRPr lang="en-US" altLang="zh-CN" sz="3700" b="1" dirty="0">
              <a:solidFill>
                <a:srgbClr val="FF0000"/>
              </a:solidFill>
              <a:latin typeface="楷体" panose="02010609060101010101" pitchFamily="49" charset="-122"/>
              <a:ea typeface="楷体" panose="02010609060101010101" pitchFamily="49" charset="-122"/>
            </a:endParaRPr>
          </a:p>
        </p:txBody>
      </p:sp>
      <p:sp>
        <p:nvSpPr>
          <p:cNvPr id="7" name="TextBox 6"/>
          <p:cNvSpPr txBox="1"/>
          <p:nvPr/>
        </p:nvSpPr>
        <p:spPr>
          <a:xfrm>
            <a:off x="0" y="0"/>
            <a:ext cx="1621766" cy="707886"/>
          </a:xfrm>
          <a:prstGeom prst="rect">
            <a:avLst/>
          </a:prstGeom>
          <a:solidFill>
            <a:schemeClr val="bg2"/>
          </a:solidFill>
        </p:spPr>
        <p:txBody>
          <a:bodyPr wrap="square" rtlCol="0">
            <a:spAutoFit/>
          </a:bodyPr>
          <a:lstStyle/>
          <a:p>
            <a:r>
              <a:rPr lang="zh-CN" altLang="en-US" sz="4000" b="1" dirty="0" smtClean="0">
                <a:solidFill>
                  <a:srgbClr val="FF0000"/>
                </a:solidFill>
              </a:rPr>
              <a:t>例如</a:t>
            </a:r>
            <a:endParaRPr lang="zh-CN" altLang="en-US" sz="4000" b="1" dirty="0">
              <a:solidFill>
                <a:srgbClr val="FF0000"/>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098">
                                            <p:txEl>
                                              <p:pRg st="1" end="1"/>
                                            </p:txEl>
                                          </p:spTgt>
                                        </p:tgtEl>
                                        <p:attrNameLst>
                                          <p:attrName>style.visibility</p:attrName>
                                        </p:attrNameLst>
                                      </p:cBhvr>
                                      <p:to>
                                        <p:strVal val="visible"/>
                                      </p:to>
                                    </p:set>
                                    <p:animEffect transition="in" filter="blinds(horizontal)">
                                      <p:cBhvr>
                                        <p:cTn id="7" dur="500"/>
                                        <p:tgtEl>
                                          <p:spTgt spid="4098">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098">
                                            <p:txEl>
                                              <p:pRg st="2" end="2"/>
                                            </p:txEl>
                                          </p:spTgt>
                                        </p:tgtEl>
                                        <p:attrNameLst>
                                          <p:attrName>style.visibility</p:attrName>
                                        </p:attrNameLst>
                                      </p:cBhvr>
                                      <p:to>
                                        <p:strVal val="visible"/>
                                      </p:to>
                                    </p:set>
                                    <p:animEffect transition="in" filter="blinds(horizontal)">
                                      <p:cBhvr>
                                        <p:cTn id="12" dur="500"/>
                                        <p:tgtEl>
                                          <p:spTgt spid="409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098">
                                            <p:txEl>
                                              <p:pRg st="3" end="3"/>
                                            </p:txEl>
                                          </p:spTgt>
                                        </p:tgtEl>
                                        <p:attrNameLst>
                                          <p:attrName>style.visibility</p:attrName>
                                        </p:attrNameLst>
                                      </p:cBhvr>
                                      <p:to>
                                        <p:strVal val="visible"/>
                                      </p:to>
                                    </p:set>
                                    <p:animEffect transition="in" filter="blinds(horizontal)">
                                      <p:cBhvr>
                                        <p:cTn id="17" dur="500"/>
                                        <p:tgtEl>
                                          <p:spTgt spid="4098">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098">
                                            <p:txEl>
                                              <p:pRg st="4" end="4"/>
                                            </p:txEl>
                                          </p:spTgt>
                                        </p:tgtEl>
                                        <p:attrNameLst>
                                          <p:attrName>style.visibility</p:attrName>
                                        </p:attrNameLst>
                                      </p:cBhvr>
                                      <p:to>
                                        <p:strVal val="visible"/>
                                      </p:to>
                                    </p:set>
                                    <p:animEffect transition="in" filter="blinds(horizontal)">
                                      <p:cBhvr>
                                        <p:cTn id="22" dur="500"/>
                                        <p:tgtEl>
                                          <p:spTgt spid="409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矩形 8"/>
          <p:cNvSpPr>
            <a:spLocks noChangeArrowheads="1"/>
          </p:cNvSpPr>
          <p:nvPr/>
        </p:nvSpPr>
        <p:spPr bwMode="auto">
          <a:xfrm>
            <a:off x="211602" y="828136"/>
            <a:ext cx="11554828" cy="6457148"/>
          </a:xfrm>
          <a:prstGeom prst="rect">
            <a:avLst/>
          </a:prstGeom>
          <a:noFill/>
          <a:ln w="9525">
            <a:noFill/>
            <a:miter lim="800000"/>
          </a:ln>
        </p:spPr>
        <p:txBody>
          <a:bodyPr wrap="square" lIns="121917" tIns="60958" rIns="121917" bIns="60958">
            <a:spAutoFit/>
          </a:bodyPr>
          <a:lstStyle/>
          <a:p>
            <a:r>
              <a:rPr lang="en-US" sz="2400" dirty="0" smtClean="0"/>
              <a:t> </a:t>
            </a:r>
            <a:endParaRPr lang="zh-CN" altLang="en-US" sz="2400" dirty="0" smtClean="0"/>
          </a:p>
          <a:p>
            <a:r>
              <a:rPr lang="zh-CN" altLang="en-US" sz="2800" b="1" dirty="0" smtClean="0">
                <a:latin typeface="楷体" panose="02010609060101010101" pitchFamily="49" charset="-122"/>
                <a:ea typeface="楷体" panose="02010609060101010101" pitchFamily="49" charset="-122"/>
              </a:rPr>
              <a:t>    有人上公交车不排队，一个劲儿往前挤，别人批评他</a:t>
            </a:r>
            <a:r>
              <a:rPr lang="en-US" altLang="en-US"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不要插队，不要挤，讲点儿社会公德。</a:t>
            </a:r>
            <a:r>
              <a:rPr lang="en-US" altLang="en-US"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他嬉皮笑脸地回答</a:t>
            </a:r>
            <a:r>
              <a:rPr lang="en-US" altLang="en-US"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我这是发扬雷锋的钉子精神，一要有钻劲，二要有挤劲。</a:t>
            </a:r>
            <a:r>
              <a:rPr lang="en-US" altLang="en-US" sz="2800" b="1" dirty="0" smtClean="0">
                <a:latin typeface="楷体" panose="02010609060101010101" pitchFamily="49" charset="-122"/>
                <a:ea typeface="楷体" panose="02010609060101010101" pitchFamily="49" charset="-122"/>
              </a:rPr>
              <a:t>”</a:t>
            </a:r>
            <a:endParaRPr lang="en-US" altLang="en-US" sz="2800" b="1" dirty="0" smtClean="0">
              <a:latin typeface="楷体" panose="02010609060101010101" pitchFamily="49" charset="-122"/>
              <a:ea typeface="楷体" panose="02010609060101010101" pitchFamily="49" charset="-122"/>
            </a:endParaRPr>
          </a:p>
          <a:p>
            <a:r>
              <a:rPr lang="en-US" altLang="zh-CN" sz="2800" b="1" dirty="0" smtClean="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如果你是公交车上的乘客</a:t>
            </a:r>
            <a:r>
              <a:rPr lang="en-US" altLang="en-US"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请用简明、得体的语言反驳其错误言论。</a:t>
            </a:r>
            <a:endParaRPr lang="en-US" altLang="zh-CN" sz="2800" b="1" dirty="0" smtClean="0">
              <a:latin typeface="楷体" panose="02010609060101010101" pitchFamily="49" charset="-122"/>
              <a:ea typeface="楷体" panose="02010609060101010101" pitchFamily="49" charset="-122"/>
            </a:endParaRPr>
          </a:p>
          <a:p>
            <a:endParaRPr lang="zh-CN" altLang="en-US" sz="2800" b="1" dirty="0" smtClean="0">
              <a:latin typeface="楷体" panose="02010609060101010101" pitchFamily="49" charset="-122"/>
              <a:ea typeface="楷体" panose="02010609060101010101" pitchFamily="49" charset="-122"/>
            </a:endParaRPr>
          </a:p>
          <a:p>
            <a:r>
              <a:rPr lang="zh-CN" altLang="en-US" sz="2800" b="1" dirty="0" smtClean="0">
                <a:solidFill>
                  <a:srgbClr val="FF0000"/>
                </a:solidFill>
                <a:latin typeface="楷体" panose="02010609060101010101" pitchFamily="49" charset="-122"/>
                <a:ea typeface="楷体" panose="02010609060101010101" pitchFamily="49" charset="-122"/>
              </a:rPr>
              <a:t>答案示例</a:t>
            </a:r>
            <a:r>
              <a:rPr lang="en-US" altLang="en-US" sz="2800" b="1" dirty="0" smtClean="0">
                <a:solidFill>
                  <a:srgbClr val="FF0000"/>
                </a:solidFill>
                <a:latin typeface="楷体" panose="02010609060101010101" pitchFamily="49" charset="-122"/>
                <a:ea typeface="楷体" panose="02010609060101010101" pitchFamily="49" charset="-122"/>
              </a:rPr>
              <a:t>:</a:t>
            </a:r>
            <a:endParaRPr lang="en-US" altLang="zh-CN" sz="2800" b="1" dirty="0" smtClean="0">
              <a:solidFill>
                <a:srgbClr val="FF0000"/>
              </a:solidFill>
              <a:latin typeface="楷体" panose="02010609060101010101" pitchFamily="49" charset="-122"/>
              <a:ea typeface="楷体" panose="02010609060101010101" pitchFamily="49" charset="-122"/>
            </a:endParaRPr>
          </a:p>
          <a:p>
            <a:r>
              <a:rPr lang="zh-CN" altLang="en-US" sz="2800" b="1" dirty="0" smtClean="0">
                <a:solidFill>
                  <a:srgbClr val="FFFF00"/>
                </a:solidFill>
                <a:latin typeface="楷体" panose="02010609060101010101" pitchFamily="49" charset="-122"/>
                <a:ea typeface="楷体" panose="02010609060101010101" pitchFamily="49" charset="-122"/>
              </a:rPr>
              <a:t>    雷锋挤的是时间，钻的是技术</a:t>
            </a:r>
            <a:r>
              <a:rPr lang="en-US" altLang="en-US" sz="2800" b="1" dirty="0" smtClean="0">
                <a:solidFill>
                  <a:srgbClr val="FFFF00"/>
                </a:solidFill>
                <a:latin typeface="楷体" panose="02010609060101010101" pitchFamily="49" charset="-122"/>
                <a:ea typeface="楷体" panose="02010609060101010101" pitchFamily="49" charset="-122"/>
              </a:rPr>
              <a:t>,</a:t>
            </a:r>
            <a:r>
              <a:rPr lang="zh-CN" altLang="en-US" sz="2800" b="1" dirty="0" smtClean="0">
                <a:solidFill>
                  <a:srgbClr val="FFFF00"/>
                </a:solidFill>
                <a:latin typeface="楷体" panose="02010609060101010101" pitchFamily="49" charset="-122"/>
                <a:ea typeface="楷体" panose="02010609060101010101" pitchFamily="49" charset="-122"/>
              </a:rPr>
              <a:t>而你挤的是车子，钻的是空子。请把你的挤劲、钻劲用在学习和工作上，不要用它来损人利己。</a:t>
            </a:r>
            <a:endParaRPr lang="zh-CN" altLang="en-US" sz="2800" b="1" dirty="0" smtClean="0">
              <a:solidFill>
                <a:srgbClr val="FFFF00"/>
              </a:solidFill>
              <a:latin typeface="楷体" panose="02010609060101010101" pitchFamily="49" charset="-122"/>
              <a:ea typeface="楷体" panose="02010609060101010101" pitchFamily="49" charset="-122"/>
            </a:endParaRPr>
          </a:p>
          <a:p>
            <a:endParaRPr lang="zh-CN" altLang="en-US" sz="2400" dirty="0" smtClean="0"/>
          </a:p>
          <a:p>
            <a:pPr>
              <a:lnSpc>
                <a:spcPct val="150000"/>
              </a:lnSpc>
            </a:pPr>
            <a:endParaRPr lang="zh-CN" altLang="en-US" sz="2400" b="1" dirty="0" smtClean="0"/>
          </a:p>
          <a:p>
            <a:pPr>
              <a:lnSpc>
                <a:spcPct val="150000"/>
              </a:lnSpc>
            </a:pPr>
            <a:endParaRPr lang="zh-CN" altLang="en-US" sz="3700" b="1" dirty="0" smtClean="0">
              <a:solidFill>
                <a:srgbClr val="FFFF00"/>
              </a:solidFill>
              <a:latin typeface="+mn-ea"/>
            </a:endParaRPr>
          </a:p>
          <a:p>
            <a:pPr eaLnBrk="0" hangingPunct="0">
              <a:lnSpc>
                <a:spcPct val="130000"/>
              </a:lnSpc>
            </a:pPr>
            <a:endParaRPr lang="en-US" altLang="zh-CN" sz="3700" b="1" dirty="0">
              <a:solidFill>
                <a:srgbClr val="FF0000"/>
              </a:solidFill>
              <a:latin typeface="楷体" panose="02010609060101010101" pitchFamily="49" charset="-122"/>
              <a:ea typeface="楷体" panose="02010609060101010101" pitchFamily="49" charset="-122"/>
            </a:endParaRPr>
          </a:p>
        </p:txBody>
      </p:sp>
      <p:sp>
        <p:nvSpPr>
          <p:cNvPr id="7" name="TextBox 6"/>
          <p:cNvSpPr txBox="1"/>
          <p:nvPr/>
        </p:nvSpPr>
        <p:spPr>
          <a:xfrm>
            <a:off x="0" y="0"/>
            <a:ext cx="1621766" cy="707886"/>
          </a:xfrm>
          <a:prstGeom prst="rect">
            <a:avLst/>
          </a:prstGeom>
          <a:solidFill>
            <a:schemeClr val="bg2"/>
          </a:solidFill>
        </p:spPr>
        <p:txBody>
          <a:bodyPr wrap="square" rtlCol="0">
            <a:spAutoFit/>
          </a:bodyPr>
          <a:lstStyle/>
          <a:p>
            <a:r>
              <a:rPr lang="zh-CN" altLang="en-US" sz="4000" b="1" dirty="0" smtClean="0">
                <a:solidFill>
                  <a:srgbClr val="FF0000"/>
                </a:solidFill>
              </a:rPr>
              <a:t>再如：</a:t>
            </a:r>
            <a:endParaRPr lang="zh-CN" altLang="en-US" sz="4000" b="1" dirty="0">
              <a:solidFill>
                <a:srgbClr val="FF0000"/>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098">
                                            <p:txEl>
                                              <p:pRg st="4" end="4"/>
                                            </p:txEl>
                                          </p:spTgt>
                                        </p:tgtEl>
                                        <p:attrNameLst>
                                          <p:attrName>style.visibility</p:attrName>
                                        </p:attrNameLst>
                                      </p:cBhvr>
                                      <p:to>
                                        <p:strVal val="visible"/>
                                      </p:to>
                                    </p:set>
                                    <p:animEffect transition="in" filter="blinds(horizontal)">
                                      <p:cBhvr>
                                        <p:cTn id="7" dur="500"/>
                                        <p:tgtEl>
                                          <p:spTgt spid="4098">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098">
                                            <p:txEl>
                                              <p:pRg st="5" end="5"/>
                                            </p:txEl>
                                          </p:spTgt>
                                        </p:tgtEl>
                                        <p:attrNameLst>
                                          <p:attrName>style.visibility</p:attrName>
                                        </p:attrNameLst>
                                      </p:cBhvr>
                                      <p:to>
                                        <p:strVal val="visible"/>
                                      </p:to>
                                    </p:set>
                                    <p:animEffect transition="in" filter="blinds(horizontal)">
                                      <p:cBhvr>
                                        <p:cTn id="12" dur="500"/>
                                        <p:tgtEl>
                                          <p:spTgt spid="409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矩形 8"/>
          <p:cNvSpPr>
            <a:spLocks noChangeArrowheads="1"/>
          </p:cNvSpPr>
          <p:nvPr/>
        </p:nvSpPr>
        <p:spPr bwMode="auto">
          <a:xfrm>
            <a:off x="211602" y="1069675"/>
            <a:ext cx="11520323" cy="7257367"/>
          </a:xfrm>
          <a:prstGeom prst="rect">
            <a:avLst/>
          </a:prstGeom>
          <a:noFill/>
          <a:ln w="9525">
            <a:noFill/>
            <a:miter lim="800000"/>
          </a:ln>
        </p:spPr>
        <p:txBody>
          <a:bodyPr wrap="square" lIns="121917" tIns="60958" rIns="121917" bIns="60958">
            <a:spAutoFit/>
          </a:bodyPr>
          <a:lstStyle/>
          <a:p>
            <a:pPr eaLnBrk="0" hangingPunct="0">
              <a:lnSpc>
                <a:spcPct val="150000"/>
              </a:lnSpc>
            </a:pPr>
            <a:r>
              <a:rPr lang="en-US" sz="2400" b="1" dirty="0" smtClean="0">
                <a:solidFill>
                  <a:srgbClr val="FFFF00"/>
                </a:solidFill>
              </a:rPr>
              <a:t>4.</a:t>
            </a:r>
            <a:r>
              <a:rPr lang="zh-CN" altLang="en-US" sz="2400" b="1" dirty="0" smtClean="0">
                <a:solidFill>
                  <a:srgbClr val="FFFF00"/>
                </a:solidFill>
              </a:rPr>
              <a:t>语言严谨准确，简洁有力。</a:t>
            </a:r>
            <a:endParaRPr lang="en-US" altLang="zh-CN" sz="2400" b="1" dirty="0" smtClean="0">
              <a:solidFill>
                <a:srgbClr val="FFFF00"/>
              </a:solidFill>
            </a:endParaRPr>
          </a:p>
          <a:p>
            <a:pPr eaLnBrk="0" hangingPunct="0">
              <a:lnSpc>
                <a:spcPct val="150000"/>
              </a:lnSpc>
            </a:pPr>
            <a:r>
              <a:rPr lang="en-US" altLang="zh-CN" sz="2400" b="1" dirty="0" smtClean="0">
                <a:solidFill>
                  <a:srgbClr val="FFFF00"/>
                </a:solidFill>
                <a:latin typeface="楷体" panose="02010609060101010101" pitchFamily="49" charset="-122"/>
                <a:ea typeface="楷体" panose="02010609060101010101" pitchFamily="49" charset="-122"/>
              </a:rPr>
              <a:t>    </a:t>
            </a:r>
            <a:r>
              <a:rPr lang="zh-CN" altLang="en-US" sz="2400" b="1" dirty="0" smtClean="0">
                <a:latin typeface="楷体" panose="02010609060101010101" pitchFamily="49" charset="-122"/>
                <a:ea typeface="楷体" panose="02010609060101010101" pitchFamily="49" charset="-122"/>
              </a:rPr>
              <a:t>辩论赛针锋相对的特点，决定了辩手在陈述己方观点、反驳对方观点时，要特别注意逻辑严密，表达准确，避免词不达意或自相矛盾，让对方抓住漏洞和把柄。语言要简洁干净，既能清晰表意，也能有力反击。</a:t>
            </a:r>
            <a:endParaRPr lang="en-US" altLang="zh-CN" sz="2400" b="1" dirty="0" smtClean="0">
              <a:latin typeface="楷体" panose="02010609060101010101" pitchFamily="49" charset="-122"/>
              <a:ea typeface="楷体" panose="02010609060101010101" pitchFamily="49" charset="-122"/>
            </a:endParaRPr>
          </a:p>
          <a:p>
            <a:pPr eaLnBrk="0" hangingPunct="0">
              <a:lnSpc>
                <a:spcPct val="150000"/>
              </a:lnSpc>
            </a:pPr>
            <a:endParaRPr lang="zh-CN" altLang="en-US" sz="2400" b="1" dirty="0" smtClean="0"/>
          </a:p>
          <a:p>
            <a:r>
              <a:rPr lang="en-US" sz="2400" b="1" dirty="0" smtClean="0">
                <a:solidFill>
                  <a:srgbClr val="FFFF00"/>
                </a:solidFill>
              </a:rPr>
              <a:t>5.</a:t>
            </a:r>
            <a:r>
              <a:rPr lang="zh-CN" altLang="en-US" sz="2400" b="1" dirty="0" smtClean="0">
                <a:solidFill>
                  <a:srgbClr val="FFFF00"/>
                </a:solidFill>
              </a:rPr>
              <a:t>辩论既是“智商”的交锋，也是“情商”的考验。</a:t>
            </a:r>
            <a:endParaRPr lang="zh-CN" altLang="en-US" sz="2400" b="1" dirty="0" smtClean="0">
              <a:solidFill>
                <a:srgbClr val="FFFF00"/>
              </a:solidFill>
            </a:endParaRPr>
          </a:p>
          <a:p>
            <a:pPr>
              <a:lnSpc>
                <a:spcPct val="150000"/>
              </a:lnSpc>
            </a:pPr>
            <a:r>
              <a:rPr lang="zh-CN" altLang="en-US" sz="2400" b="1" dirty="0" smtClean="0">
                <a:solidFill>
                  <a:srgbClr val="000000"/>
                </a:solidFill>
                <a:latin typeface="楷体" panose="02010609060101010101" pitchFamily="49" charset="-122"/>
                <a:ea typeface="楷体" panose="02010609060101010101" pitchFamily="49" charset="-122"/>
              </a:rPr>
              <a:t>    </a:t>
            </a:r>
            <a:r>
              <a:rPr lang="zh-CN" altLang="en-US" sz="2400" b="1" dirty="0" smtClean="0">
                <a:latin typeface="楷体" panose="02010609060101010101" pitchFamily="49" charset="-122"/>
                <a:ea typeface="楷体" panose="02010609060101010101" pitchFamily="49" charset="-122"/>
              </a:rPr>
              <a:t>站在辩论场上，进行唇枪舌剑之战时，既要耳聪目明、能言善辩，也要保持良好的仪态风度：局势顺利时，不要得意忘形；暂居弱势时，不能自乱阵脚。</a:t>
            </a:r>
            <a:endParaRPr lang="zh-CN" altLang="en-US" sz="2400" dirty="0" smtClean="0"/>
          </a:p>
          <a:p>
            <a:endParaRPr lang="zh-CN" altLang="en-US" sz="2400" dirty="0" smtClean="0"/>
          </a:p>
          <a:p>
            <a:endParaRPr lang="zh-CN" altLang="en-US" sz="2400" dirty="0" smtClean="0"/>
          </a:p>
          <a:p>
            <a:pPr>
              <a:lnSpc>
                <a:spcPct val="150000"/>
              </a:lnSpc>
            </a:pPr>
            <a:endParaRPr lang="zh-CN" altLang="en-US" sz="2400" b="1" dirty="0" smtClean="0"/>
          </a:p>
          <a:p>
            <a:pPr>
              <a:lnSpc>
                <a:spcPct val="150000"/>
              </a:lnSpc>
            </a:pPr>
            <a:endParaRPr lang="zh-CN" altLang="en-US" sz="3700" b="1" dirty="0" smtClean="0">
              <a:solidFill>
                <a:srgbClr val="FFFF00"/>
              </a:solidFill>
              <a:latin typeface="+mn-ea"/>
            </a:endParaRPr>
          </a:p>
          <a:p>
            <a:pPr eaLnBrk="0" hangingPunct="0">
              <a:lnSpc>
                <a:spcPct val="130000"/>
              </a:lnSpc>
            </a:pPr>
            <a:endParaRPr lang="en-US" altLang="zh-CN" sz="3700" b="1" dirty="0">
              <a:solidFill>
                <a:srgbClr val="FF0000"/>
              </a:solidFill>
              <a:latin typeface="楷体" panose="02010609060101010101" pitchFamily="49" charset="-122"/>
              <a:ea typeface="楷体" panose="02010609060101010101" pitchFamily="49" charset="-122"/>
            </a:endParaRPr>
          </a:p>
        </p:txBody>
      </p:sp>
      <p:sp>
        <p:nvSpPr>
          <p:cNvPr id="7" name="TextBox 6"/>
          <p:cNvSpPr txBox="1"/>
          <p:nvPr/>
        </p:nvSpPr>
        <p:spPr>
          <a:xfrm>
            <a:off x="0" y="0"/>
            <a:ext cx="4744528" cy="707886"/>
          </a:xfrm>
          <a:prstGeom prst="rect">
            <a:avLst/>
          </a:prstGeom>
          <a:solidFill>
            <a:schemeClr val="bg2"/>
          </a:solidFill>
        </p:spPr>
        <p:txBody>
          <a:bodyPr wrap="square" rtlCol="0">
            <a:spAutoFit/>
          </a:bodyPr>
          <a:lstStyle/>
          <a:p>
            <a:r>
              <a:rPr lang="zh-CN" altLang="en-US" sz="4000" b="1" dirty="0" smtClean="0">
                <a:solidFill>
                  <a:srgbClr val="FF0000"/>
                </a:solidFill>
              </a:rPr>
              <a:t>辩论的原则和技巧</a:t>
            </a:r>
            <a:endParaRPr lang="zh-CN" altLang="en-US" sz="4000" b="1" dirty="0">
              <a:solidFill>
                <a:srgbClr val="FF0000"/>
              </a:solidFill>
            </a:endParaRPr>
          </a:p>
        </p:txBody>
      </p:sp>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14355"/>
          <p:cNvSpPr>
            <a:spLocks noChangeArrowheads="1"/>
          </p:cNvSpPr>
          <p:nvPr/>
        </p:nvSpPr>
        <p:spPr bwMode="auto">
          <a:xfrm>
            <a:off x="0" y="163902"/>
            <a:ext cx="3424687" cy="738660"/>
          </a:xfrm>
          <a:prstGeom prst="rect">
            <a:avLst/>
          </a:prstGeom>
          <a:solidFill>
            <a:schemeClr val="bg2"/>
          </a:solidFill>
          <a:ln w="9525">
            <a:noFill/>
            <a:miter lim="800000"/>
          </a:ln>
        </p:spPr>
        <p:txBody>
          <a:bodyPr wrap="square" lIns="121917" tIns="60958" rIns="121917" bIns="60958">
            <a:spAutoFit/>
          </a:bodyPr>
          <a:lstStyle/>
          <a:p>
            <a:r>
              <a:rPr lang="zh-CN" altLang="en-US" sz="4000" b="1" noProof="1" smtClean="0">
                <a:solidFill>
                  <a:srgbClr val="FF0000"/>
                </a:solidFill>
                <a:latin typeface="+mn-ea"/>
              </a:rPr>
              <a:t>什么是辩论？</a:t>
            </a:r>
            <a:endParaRPr lang="zh-CN" altLang="en-US" sz="4000" b="1" noProof="1">
              <a:solidFill>
                <a:srgbClr val="FF0000"/>
              </a:solidFill>
              <a:latin typeface="+mn-ea"/>
            </a:endParaRPr>
          </a:p>
        </p:txBody>
      </p:sp>
      <p:sp>
        <p:nvSpPr>
          <p:cNvPr id="14358" name="矩形 14357"/>
          <p:cNvSpPr>
            <a:spLocks noChangeArrowheads="1"/>
          </p:cNvSpPr>
          <p:nvPr/>
        </p:nvSpPr>
        <p:spPr bwMode="auto">
          <a:xfrm>
            <a:off x="258792" y="1019504"/>
            <a:ext cx="11349646" cy="5347614"/>
          </a:xfrm>
          <a:prstGeom prst="rect">
            <a:avLst/>
          </a:prstGeom>
          <a:noFill/>
          <a:ln w="9525">
            <a:noFill/>
            <a:miter lim="800000"/>
          </a:ln>
        </p:spPr>
        <p:txBody>
          <a:bodyPr wrap="square" lIns="121917" tIns="60958" rIns="121917" bIns="60958">
            <a:spAutoFit/>
          </a:bodyPr>
          <a:lstStyle/>
          <a:p>
            <a:pPr>
              <a:lnSpc>
                <a:spcPts val="5500"/>
              </a:lnSpc>
            </a:pPr>
            <a:r>
              <a:rPr lang="zh-CN" altLang="en-US" sz="3700" b="1" dirty="0" smtClean="0">
                <a:latin typeface="+mn-ea"/>
              </a:rPr>
              <a:t>    </a:t>
            </a:r>
            <a:r>
              <a:rPr lang="zh-CN" altLang="en-US" sz="3200" b="1" dirty="0" smtClean="0">
                <a:latin typeface="+mn-ea"/>
              </a:rPr>
              <a:t>辩论：是人们针对某一具体的话题，以公开、对立的立场对对方的观点进行驳斥和否定，同时确立、强化本方观点的一种口语交际形式。</a:t>
            </a:r>
            <a:endParaRPr lang="en-US" altLang="zh-CN" sz="3200" b="1" dirty="0" smtClean="0">
              <a:latin typeface="楷体" panose="02010609060101010101" pitchFamily="49" charset="-122"/>
              <a:ea typeface="楷体" panose="02010609060101010101" pitchFamily="49" charset="-122"/>
            </a:endParaRPr>
          </a:p>
          <a:p>
            <a:pPr>
              <a:lnSpc>
                <a:spcPts val="5500"/>
              </a:lnSpc>
            </a:pPr>
            <a:r>
              <a:rPr lang="zh-CN" altLang="en-US" sz="3200" b="1" dirty="0" smtClean="0">
                <a:latin typeface="+mn-ea"/>
              </a:rPr>
              <a:t>辩论的两大基本元素是“论”与“辩”</a:t>
            </a:r>
            <a:endParaRPr lang="en-US" altLang="zh-CN" sz="3200" b="1" dirty="0" smtClean="0">
              <a:latin typeface="+mn-ea"/>
            </a:endParaRPr>
          </a:p>
          <a:p>
            <a:pPr>
              <a:lnSpc>
                <a:spcPts val="5500"/>
              </a:lnSpc>
            </a:pPr>
            <a:r>
              <a:rPr lang="zh-CN" altLang="en-US" sz="3200" b="1" dirty="0" smtClean="0">
                <a:latin typeface="+mn-ea"/>
              </a:rPr>
              <a:t>“论”就是</a:t>
            </a:r>
            <a:r>
              <a:rPr lang="zh-CN" altLang="en-US" sz="3200" b="1" dirty="0" smtClean="0">
                <a:solidFill>
                  <a:srgbClr val="FF0000"/>
                </a:solidFill>
                <a:latin typeface="+mn-ea"/>
              </a:rPr>
              <a:t>“立”</a:t>
            </a:r>
            <a:r>
              <a:rPr lang="en-US" altLang="zh-CN" sz="3200" b="1" dirty="0" smtClean="0">
                <a:latin typeface="+mn-ea"/>
              </a:rPr>
              <a:t>——</a:t>
            </a:r>
            <a:r>
              <a:rPr lang="zh-CN" altLang="en-US" sz="3200" b="1" dirty="0" smtClean="0">
                <a:latin typeface="+mn-ea"/>
              </a:rPr>
              <a:t>正面论证己方观点正确</a:t>
            </a:r>
            <a:endParaRPr lang="en-US" altLang="zh-CN" sz="3200" b="1" dirty="0" smtClean="0">
              <a:latin typeface="+mn-ea"/>
            </a:endParaRPr>
          </a:p>
          <a:p>
            <a:pPr>
              <a:lnSpc>
                <a:spcPts val="5500"/>
              </a:lnSpc>
            </a:pPr>
            <a:r>
              <a:rPr lang="zh-CN" altLang="en-US" sz="3200" b="1" dirty="0" smtClean="0">
                <a:latin typeface="+mn-ea"/>
              </a:rPr>
              <a:t>“辩”就是</a:t>
            </a:r>
            <a:r>
              <a:rPr lang="zh-CN" altLang="en-US" sz="3200" b="1" dirty="0" smtClean="0">
                <a:solidFill>
                  <a:srgbClr val="FF0000"/>
                </a:solidFill>
                <a:latin typeface="+mn-ea"/>
              </a:rPr>
              <a:t>“破”</a:t>
            </a:r>
            <a:r>
              <a:rPr lang="en-US" altLang="zh-CN" sz="3200" b="1" dirty="0" smtClean="0">
                <a:latin typeface="+mn-ea"/>
              </a:rPr>
              <a:t>——</a:t>
            </a:r>
            <a:r>
              <a:rPr lang="zh-CN" altLang="en-US" sz="3200" b="1" dirty="0" smtClean="0">
                <a:latin typeface="+mn-ea"/>
              </a:rPr>
              <a:t>辩驳对方的错误或疏漏之处</a:t>
            </a:r>
            <a:endParaRPr lang="zh-CN" altLang="en-US" sz="3200" b="1" dirty="0" smtClean="0">
              <a:latin typeface="+mn-ea"/>
            </a:endParaRPr>
          </a:p>
          <a:p>
            <a:pPr>
              <a:lnSpc>
                <a:spcPct val="150000"/>
              </a:lnSpc>
            </a:pPr>
            <a:endParaRPr lang="zh-CN" altLang="en-US" sz="43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4358"/>
                                        </p:tgtEl>
                                        <p:attrNameLst>
                                          <p:attrName>style.visibility</p:attrName>
                                        </p:attrNameLst>
                                      </p:cBhvr>
                                      <p:to>
                                        <p:strVal val="visible"/>
                                      </p:to>
                                    </p:set>
                                    <p:animEffect transition="in" filter="diamond(in)">
                                      <p:cBhvr>
                                        <p:cTn id="7" dur="500"/>
                                        <p:tgtEl>
                                          <p:spTgt spid="143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5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圆角矩形标注 13"/>
          <p:cNvSpPr/>
          <p:nvPr/>
        </p:nvSpPr>
        <p:spPr>
          <a:xfrm>
            <a:off x="5818632" y="1891012"/>
            <a:ext cx="5714760" cy="1346379"/>
          </a:xfrm>
          <a:prstGeom prst="wedgeRoundRectCallout">
            <a:avLst>
              <a:gd name="adj1" fmla="val -9286"/>
              <a:gd name="adj2" fmla="val 70341"/>
              <a:gd name="adj3" fmla="val 16667"/>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272" tIns="40636" rIns="81272" bIns="40636" anchor="ctr"/>
          <a:lstStyle/>
          <a:p>
            <a:pPr algn="ctr">
              <a:defRPr/>
            </a:pPr>
            <a:endParaRPr lang="zh-CN" altLang="en-US"/>
          </a:p>
        </p:txBody>
      </p:sp>
      <p:sp>
        <p:nvSpPr>
          <p:cNvPr id="12" name="圆角矩形标注 11"/>
          <p:cNvSpPr/>
          <p:nvPr/>
        </p:nvSpPr>
        <p:spPr>
          <a:xfrm>
            <a:off x="202110" y="1051756"/>
            <a:ext cx="5221817" cy="1135875"/>
          </a:xfrm>
          <a:prstGeom prst="wedgeRoundRectCallout">
            <a:avLst>
              <a:gd name="adj1" fmla="val 36"/>
              <a:gd name="adj2" fmla="val 85354"/>
              <a:gd name="adj3" fmla="val 16667"/>
            </a:avLst>
          </a:prstGeom>
          <a:solidFill>
            <a:schemeClr val="bg1">
              <a:lumMod val="50000"/>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272" tIns="40636" rIns="81272" bIns="40636" anchor="ctr"/>
          <a:lstStyle/>
          <a:p>
            <a:pPr algn="ctr">
              <a:defRPr/>
            </a:pPr>
            <a:endParaRPr lang="zh-CN" altLang="en-US" dirty="0"/>
          </a:p>
        </p:txBody>
      </p:sp>
      <p:sp>
        <p:nvSpPr>
          <p:cNvPr id="17416" name="TextBox 9"/>
          <p:cNvSpPr txBox="1">
            <a:spLocks noChangeArrowheads="1"/>
          </p:cNvSpPr>
          <p:nvPr/>
        </p:nvSpPr>
        <p:spPr bwMode="auto">
          <a:xfrm>
            <a:off x="202110" y="2848483"/>
            <a:ext cx="2315635" cy="636588"/>
          </a:xfrm>
          <a:prstGeom prst="rect">
            <a:avLst/>
          </a:prstGeom>
          <a:noFill/>
          <a:ln w="9525">
            <a:noFill/>
            <a:miter lim="800000"/>
          </a:ln>
        </p:spPr>
        <p:txBody>
          <a:bodyPr lIns="81272" tIns="40636" rIns="81272" bIns="40636">
            <a:spAutoFit/>
          </a:bodyPr>
          <a:lstStyle/>
          <a:p>
            <a:r>
              <a:rPr lang="zh-CN" altLang="en-US" sz="3600" b="1" dirty="0">
                <a:latin typeface="黑体" panose="02010609060101010101" pitchFamily="49" charset="-122"/>
                <a:ea typeface="黑体" panose="02010609060101010101" pitchFamily="49" charset="-122"/>
              </a:rPr>
              <a:t>正 方</a:t>
            </a:r>
            <a:endParaRPr lang="en-US" altLang="zh-CN" sz="3600" b="1" dirty="0">
              <a:latin typeface="黑体" panose="02010609060101010101" pitchFamily="49" charset="-122"/>
              <a:ea typeface="黑体" panose="02010609060101010101" pitchFamily="49" charset="-122"/>
            </a:endParaRPr>
          </a:p>
        </p:txBody>
      </p:sp>
      <p:sp>
        <p:nvSpPr>
          <p:cNvPr id="17417" name="TextBox 10"/>
          <p:cNvSpPr txBox="1">
            <a:spLocks noChangeArrowheads="1"/>
          </p:cNvSpPr>
          <p:nvPr/>
        </p:nvSpPr>
        <p:spPr bwMode="auto">
          <a:xfrm>
            <a:off x="9380743" y="4780711"/>
            <a:ext cx="2152649" cy="635000"/>
          </a:xfrm>
          <a:prstGeom prst="rect">
            <a:avLst/>
          </a:prstGeom>
          <a:noFill/>
          <a:ln w="9525">
            <a:noFill/>
            <a:miter lim="800000"/>
          </a:ln>
        </p:spPr>
        <p:txBody>
          <a:bodyPr lIns="81272" tIns="40636" rIns="81272" bIns="40636">
            <a:spAutoFit/>
          </a:bodyPr>
          <a:lstStyle/>
          <a:p>
            <a:pPr algn="r"/>
            <a:r>
              <a:rPr lang="zh-CN" altLang="en-US" sz="3600" b="1" dirty="0">
                <a:latin typeface="黑体" panose="02010609060101010101" pitchFamily="49" charset="-122"/>
                <a:ea typeface="黑体" panose="02010609060101010101" pitchFamily="49" charset="-122"/>
              </a:rPr>
              <a:t>反 方</a:t>
            </a:r>
            <a:endParaRPr lang="en-US" altLang="zh-CN" sz="3600" b="1" dirty="0">
              <a:latin typeface="黑体" panose="02010609060101010101" pitchFamily="49" charset="-122"/>
              <a:ea typeface="黑体" panose="02010609060101010101" pitchFamily="49" charset="-122"/>
            </a:endParaRPr>
          </a:p>
        </p:txBody>
      </p:sp>
      <p:sp>
        <p:nvSpPr>
          <p:cNvPr id="13" name="矩形 12"/>
          <p:cNvSpPr/>
          <p:nvPr/>
        </p:nvSpPr>
        <p:spPr>
          <a:xfrm>
            <a:off x="-161829" y="1207698"/>
            <a:ext cx="6560753" cy="636063"/>
          </a:xfrm>
          <a:prstGeom prst="rect">
            <a:avLst/>
          </a:prstGeom>
        </p:spPr>
        <p:txBody>
          <a:bodyPr lIns="81272" tIns="40636" rIns="81272" bIns="40636">
            <a:spAutoFit/>
          </a:bodyPr>
          <a:lstStyle/>
          <a:p>
            <a:pPr algn="ctr">
              <a:defRPr/>
            </a:pPr>
            <a:r>
              <a:rPr lang="zh-CN" altLang="en-US"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迷你简剪纸" pitchFamily="65" charset="-122"/>
                <a:ea typeface="迷你简剪纸" pitchFamily="65" charset="-122"/>
              </a:rPr>
              <a:t>逆境有利于成长</a:t>
            </a:r>
            <a:endParaRPr lang="en-US" altLang="zh-CN" sz="36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迷你简剪纸" pitchFamily="65" charset="-122"/>
              <a:ea typeface="迷你简剪纸" pitchFamily="65" charset="-122"/>
            </a:endParaRPr>
          </a:p>
        </p:txBody>
      </p:sp>
      <p:sp>
        <p:nvSpPr>
          <p:cNvPr id="15" name="矩形 14"/>
          <p:cNvSpPr/>
          <p:nvPr/>
        </p:nvSpPr>
        <p:spPr>
          <a:xfrm>
            <a:off x="5423927" y="2161792"/>
            <a:ext cx="6424867" cy="636063"/>
          </a:xfrm>
          <a:prstGeom prst="rect">
            <a:avLst/>
          </a:prstGeom>
        </p:spPr>
        <p:txBody>
          <a:bodyPr lIns="81272" tIns="40636" rIns="81272" bIns="40636">
            <a:spAutoFit/>
          </a:bodyPr>
          <a:lstStyle/>
          <a:p>
            <a:pPr algn="ctr">
              <a:defRPr/>
            </a:pPr>
            <a:r>
              <a:rPr lang="zh-CN" altLang="en-US" sz="3600" b="1"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迷你简剪纸" pitchFamily="65" charset="-122"/>
                <a:ea typeface="迷你简剪纸" pitchFamily="65" charset="-122"/>
              </a:rPr>
              <a:t>逆境不利于成长</a:t>
            </a:r>
            <a:endParaRPr lang="zh-CN" altLang="en-US" sz="3600" b="1"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迷你简剪纸" pitchFamily="65" charset="-122"/>
              <a:ea typeface="迷你简剪纸" pitchFamily="65" charset="-122"/>
            </a:endParaRPr>
          </a:p>
        </p:txBody>
      </p:sp>
      <p:sp>
        <p:nvSpPr>
          <p:cNvPr id="16" name="TextBox 15"/>
          <p:cNvSpPr txBox="1"/>
          <p:nvPr/>
        </p:nvSpPr>
        <p:spPr>
          <a:xfrm>
            <a:off x="3366527" y="232913"/>
            <a:ext cx="4942936" cy="707886"/>
          </a:xfrm>
          <a:prstGeom prst="rect">
            <a:avLst/>
          </a:prstGeom>
          <a:solidFill>
            <a:schemeClr val="bg2">
              <a:lumMod val="75000"/>
            </a:schemeClr>
          </a:solidFill>
        </p:spPr>
        <p:txBody>
          <a:bodyPr wrap="square" rtlCol="0">
            <a:spAutoFit/>
          </a:bodyPr>
          <a:lstStyle/>
          <a:p>
            <a:pPr algn="ctr"/>
            <a:r>
              <a:rPr lang="zh-CN" altLang="en-US" sz="4000" b="1" dirty="0" smtClean="0">
                <a:solidFill>
                  <a:srgbClr val="FF0000"/>
                </a:solidFill>
              </a:rPr>
              <a:t>课堂演练</a:t>
            </a:r>
            <a:endParaRPr lang="zh-CN" altLang="en-US" sz="4000" b="1" dirty="0">
              <a:solidFill>
                <a:srgbClr val="FF0000"/>
              </a:solidFill>
            </a:endParaRPr>
          </a:p>
        </p:txBody>
      </p:sp>
      <p:pic>
        <p:nvPicPr>
          <p:cNvPr id="180225" name="Picture 1" descr="C:\Users\Administrator\AppData\Roaming\Tencent\Users\549266943\QQ\WinTemp\RichOle\5Q43LEMK0~2]$Z`V(7NL4~0.png"/>
          <p:cNvPicPr>
            <a:picLocks noChangeAspect="1" noChangeArrowheads="1"/>
          </p:cNvPicPr>
          <p:nvPr/>
        </p:nvPicPr>
        <p:blipFill>
          <a:blip r:embed="rId1"/>
          <a:srcRect/>
          <a:stretch>
            <a:fillRect/>
          </a:stretch>
        </p:blipFill>
        <p:spPr bwMode="auto">
          <a:xfrm>
            <a:off x="1554358" y="2564202"/>
            <a:ext cx="4052812" cy="3060221"/>
          </a:xfrm>
          <a:prstGeom prst="rect">
            <a:avLst/>
          </a:prstGeom>
          <a:noFill/>
        </p:spPr>
      </p:pic>
      <p:pic>
        <p:nvPicPr>
          <p:cNvPr id="19" name="图片 18" descr="QQ图片20200320155640.png"/>
          <p:cNvPicPr>
            <a:picLocks noChangeAspect="1"/>
          </p:cNvPicPr>
          <p:nvPr/>
        </p:nvPicPr>
        <p:blipFill>
          <a:blip r:embed="rId2"/>
          <a:stretch>
            <a:fillRect/>
          </a:stretch>
        </p:blipFill>
        <p:spPr>
          <a:xfrm>
            <a:off x="6271459" y="3485071"/>
            <a:ext cx="3424686" cy="2920996"/>
          </a:xfrm>
          <a:prstGeom prst="rect">
            <a:avLst/>
          </a:prstGeom>
        </p:spPr>
      </p:pic>
    </p:spTree>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17416">
                                            <p:txEl>
                                              <p:pRg st="0" end="0"/>
                                            </p:txEl>
                                          </p:spTgt>
                                        </p:tgtEl>
                                        <p:attrNameLst>
                                          <p:attrName>style.visibility</p:attrName>
                                        </p:attrNameLst>
                                      </p:cBhvr>
                                      <p:to>
                                        <p:strVal val="visible"/>
                                      </p:to>
                                    </p:set>
                                    <p:animEffect transition="in" filter="blinds(horizontal)">
                                      <p:cBhvr>
                                        <p:cTn id="21" dur="500"/>
                                        <p:tgtEl>
                                          <p:spTgt spid="17416">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17417">
                                            <p:txEl>
                                              <p:pRg st="0" end="0"/>
                                            </p:txEl>
                                          </p:spTgt>
                                        </p:tgtEl>
                                        <p:attrNameLst>
                                          <p:attrName>style.visibility</p:attrName>
                                        </p:attrNameLst>
                                      </p:cBhvr>
                                      <p:to>
                                        <p:strVal val="visible"/>
                                      </p:to>
                                    </p:set>
                                    <p:animEffect transition="in" filter="blinds(horizontal)">
                                      <p:cBhvr>
                                        <p:cTn id="26" dur="500"/>
                                        <p:tgtEl>
                                          <p:spTgt spid="174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14359"/>
          <p:cNvSpPr>
            <a:spLocks noChangeArrowheads="1"/>
          </p:cNvSpPr>
          <p:nvPr/>
        </p:nvSpPr>
        <p:spPr bwMode="auto">
          <a:xfrm>
            <a:off x="0" y="44449"/>
            <a:ext cx="4491567" cy="696384"/>
          </a:xfrm>
          <a:prstGeom prst="rect">
            <a:avLst/>
          </a:prstGeom>
          <a:solidFill>
            <a:schemeClr val="bg2"/>
          </a:solidFill>
          <a:ln w="9525">
            <a:noFill/>
            <a:miter lim="800000"/>
          </a:ln>
        </p:spPr>
        <p:txBody>
          <a:bodyPr lIns="121917" tIns="60958" rIns="121917" bIns="60958">
            <a:spAutoFit/>
          </a:bodyPr>
          <a:lstStyle/>
          <a:p>
            <a:r>
              <a:rPr lang="zh-CN" altLang="en-US" sz="3700" b="1" dirty="0" smtClean="0">
                <a:solidFill>
                  <a:srgbClr val="FF0000"/>
                </a:solidFill>
                <a:latin typeface="宋体" panose="02010600030101010101" pitchFamily="2" charset="-122"/>
                <a:ea typeface="黑体" panose="02010609060101010101" pitchFamily="49" charset="-122"/>
              </a:rPr>
              <a:t>设计</a:t>
            </a:r>
            <a:r>
              <a:rPr lang="zh-CN" altLang="en-US" sz="3700" b="1" dirty="0">
                <a:solidFill>
                  <a:srgbClr val="FF0000"/>
                </a:solidFill>
                <a:latin typeface="宋体" panose="02010600030101010101" pitchFamily="2" charset="-122"/>
                <a:ea typeface="黑体" panose="02010609060101010101" pitchFamily="49" charset="-122"/>
              </a:rPr>
              <a:t>辩论提纲</a:t>
            </a:r>
            <a:endParaRPr lang="zh-CN" altLang="en-US" sz="3700" b="1" dirty="0">
              <a:solidFill>
                <a:srgbClr val="FF0000"/>
              </a:solidFill>
              <a:latin typeface="宋体" panose="02010600030101010101" pitchFamily="2" charset="-122"/>
              <a:ea typeface="黑体" panose="02010609060101010101" pitchFamily="49" charset="-122"/>
            </a:endParaRPr>
          </a:p>
        </p:txBody>
      </p:sp>
      <p:sp>
        <p:nvSpPr>
          <p:cNvPr id="15390" name="文本框 15389"/>
          <p:cNvSpPr txBox="1"/>
          <p:nvPr/>
        </p:nvSpPr>
        <p:spPr>
          <a:xfrm>
            <a:off x="164286" y="2225615"/>
            <a:ext cx="1102003" cy="1600439"/>
          </a:xfrm>
          <a:prstGeom prst="rect">
            <a:avLst/>
          </a:prstGeom>
          <a:ln>
            <a:headEnd type="none" w="med" len="med"/>
            <a:tailEnd type="none" w="med" len="med"/>
          </a:ln>
        </p:spPr>
        <p:style>
          <a:lnRef idx="0">
            <a:schemeClr val="accent5"/>
          </a:lnRef>
          <a:fillRef idx="3">
            <a:schemeClr val="accent5"/>
          </a:fillRef>
          <a:effectRef idx="3">
            <a:schemeClr val="accent5"/>
          </a:effectRef>
          <a:fontRef idx="minor">
            <a:schemeClr val="lt1"/>
          </a:fontRef>
        </p:style>
        <p:txBody>
          <a:bodyPr lIns="121917" tIns="60958" rIns="121917" bIns="60958">
            <a:spAutoFit/>
          </a:bodyPr>
          <a:lstStyle/>
          <a:p>
            <a:pPr algn="ctr">
              <a:spcBef>
                <a:spcPct val="50000"/>
              </a:spcBef>
              <a:defRPr/>
            </a:pPr>
            <a:r>
              <a:rPr lang="zh-CN" altLang="en-US" sz="3200" b="1" noProof="1">
                <a:solidFill>
                  <a:schemeClr val="tx1"/>
                </a:solidFill>
                <a:latin typeface="黑体" panose="02010609060101010101" pitchFamily="49" charset="-122"/>
                <a:ea typeface="黑体" panose="02010609060101010101" pitchFamily="49" charset="-122"/>
              </a:rPr>
              <a:t>思考讨论记录</a:t>
            </a:r>
            <a:endParaRPr lang="zh-CN" altLang="en-US" sz="3200" b="1" noProof="1">
              <a:solidFill>
                <a:schemeClr val="tx1"/>
              </a:solidFill>
              <a:latin typeface="黑体" panose="02010609060101010101" pitchFamily="49" charset="-122"/>
              <a:ea typeface="黑体" panose="02010609060101010101" pitchFamily="49" charset="-122"/>
            </a:endParaRPr>
          </a:p>
        </p:txBody>
      </p:sp>
      <p:sp>
        <p:nvSpPr>
          <p:cNvPr id="15391" name="直接连接符 15390"/>
          <p:cNvSpPr>
            <a:spLocks noChangeShapeType="1"/>
          </p:cNvSpPr>
          <p:nvPr/>
        </p:nvSpPr>
        <p:spPr bwMode="auto">
          <a:xfrm flipV="1">
            <a:off x="1819969" y="3314700"/>
            <a:ext cx="1115483" cy="12700"/>
          </a:xfrm>
          <a:prstGeom prst="line">
            <a:avLst/>
          </a:prstGeom>
          <a:noFill/>
          <a:ln w="57150">
            <a:solidFill>
              <a:schemeClr val="tx1"/>
            </a:solidFill>
            <a:round/>
            <a:tailEnd type="stealth" w="med" len="med"/>
          </a:ln>
        </p:spPr>
        <p:txBody>
          <a:bodyPr lIns="121917" tIns="60958" rIns="121917" bIns="60958"/>
          <a:lstStyle/>
          <a:p>
            <a:endParaRPr lang="zh-CN" altLang="en-US"/>
          </a:p>
        </p:txBody>
      </p:sp>
      <p:sp>
        <p:nvSpPr>
          <p:cNvPr id="15392" name="文本框 15391"/>
          <p:cNvSpPr txBox="1"/>
          <p:nvPr/>
        </p:nvSpPr>
        <p:spPr>
          <a:xfrm>
            <a:off x="3134783" y="3047960"/>
            <a:ext cx="2713567" cy="533480"/>
          </a:xfrm>
          <a:prstGeom prst="rect">
            <a:avLst/>
          </a:prstGeom>
        </p:spPr>
        <p:style>
          <a:lnRef idx="0">
            <a:schemeClr val="accent6"/>
          </a:lnRef>
          <a:fillRef idx="3">
            <a:schemeClr val="accent6"/>
          </a:fillRef>
          <a:effectRef idx="3">
            <a:schemeClr val="accent6"/>
          </a:effectRef>
          <a:fontRef idx="minor">
            <a:schemeClr val="lt1"/>
          </a:fontRef>
        </p:style>
        <p:txBody>
          <a:bodyPr lIns="121917" tIns="60958" rIns="121917" bIns="60958">
            <a:spAutoFit/>
          </a:bodyPr>
          <a:lstStyle/>
          <a:p>
            <a:pPr>
              <a:spcBef>
                <a:spcPct val="50000"/>
              </a:spcBef>
              <a:defRPr/>
            </a:pPr>
            <a:r>
              <a:rPr lang="zh-CN" altLang="en-US" sz="2700" b="1" noProof="1">
                <a:solidFill>
                  <a:schemeClr val="tx1"/>
                </a:solidFill>
                <a:latin typeface="楷体" panose="02010609060101010101" pitchFamily="49" charset="-122"/>
                <a:ea typeface="楷体" panose="02010609060101010101" pitchFamily="49" charset="-122"/>
              </a:rPr>
              <a:t>从哪些方面论述</a:t>
            </a:r>
            <a:endParaRPr lang="zh-CN" altLang="en-US" sz="2700" b="1" noProof="1">
              <a:solidFill>
                <a:schemeClr val="tx1"/>
              </a:solidFill>
              <a:latin typeface="楷体" panose="02010609060101010101" pitchFamily="49" charset="-122"/>
              <a:ea typeface="楷体" panose="02010609060101010101" pitchFamily="49" charset="-122"/>
            </a:endParaRPr>
          </a:p>
        </p:txBody>
      </p:sp>
      <p:sp>
        <p:nvSpPr>
          <p:cNvPr id="15393" name="直接连接符 15392"/>
          <p:cNvSpPr>
            <a:spLocks noChangeShapeType="1"/>
          </p:cNvSpPr>
          <p:nvPr/>
        </p:nvSpPr>
        <p:spPr bwMode="auto">
          <a:xfrm>
            <a:off x="1772344" y="4322021"/>
            <a:ext cx="1210733" cy="14817"/>
          </a:xfrm>
          <a:prstGeom prst="line">
            <a:avLst/>
          </a:prstGeom>
          <a:noFill/>
          <a:ln w="57150">
            <a:solidFill>
              <a:schemeClr val="tx1"/>
            </a:solidFill>
            <a:round/>
            <a:tailEnd type="stealth" w="med" len="med"/>
          </a:ln>
        </p:spPr>
        <p:txBody>
          <a:bodyPr lIns="121917" tIns="60958" rIns="121917" bIns="60958"/>
          <a:lstStyle/>
          <a:p>
            <a:endParaRPr lang="zh-CN" altLang="en-US"/>
          </a:p>
        </p:txBody>
      </p:sp>
      <p:sp>
        <p:nvSpPr>
          <p:cNvPr id="15394" name="文本框 15393"/>
          <p:cNvSpPr txBox="1"/>
          <p:nvPr/>
        </p:nvSpPr>
        <p:spPr>
          <a:xfrm>
            <a:off x="3158119" y="4084915"/>
            <a:ext cx="2771987" cy="533480"/>
          </a:xfrm>
          <a:prstGeom prst="rect">
            <a:avLst/>
          </a:prstGeom>
        </p:spPr>
        <p:style>
          <a:lnRef idx="0">
            <a:schemeClr val="accent6"/>
          </a:lnRef>
          <a:fillRef idx="3">
            <a:schemeClr val="accent6"/>
          </a:fillRef>
          <a:effectRef idx="3">
            <a:schemeClr val="accent6"/>
          </a:effectRef>
          <a:fontRef idx="minor">
            <a:schemeClr val="lt1"/>
          </a:fontRef>
        </p:style>
        <p:txBody>
          <a:bodyPr lIns="121917" tIns="60958" rIns="121917" bIns="60958">
            <a:spAutoFit/>
          </a:bodyPr>
          <a:lstStyle/>
          <a:p>
            <a:pPr>
              <a:spcBef>
                <a:spcPct val="50000"/>
              </a:spcBef>
              <a:defRPr/>
            </a:pPr>
            <a:r>
              <a:rPr lang="zh-CN" altLang="en-US" sz="2700" b="1" noProof="1">
                <a:solidFill>
                  <a:schemeClr val="tx1"/>
                </a:solidFill>
                <a:latin typeface="楷体" panose="02010609060101010101" pitchFamily="49" charset="-122"/>
                <a:ea typeface="楷体" panose="02010609060101010101" pitchFamily="49" charset="-122"/>
              </a:rPr>
              <a:t>用哪些材料支持</a:t>
            </a:r>
            <a:endParaRPr lang="zh-CN" altLang="en-US" sz="2700" b="1" noProof="1">
              <a:solidFill>
                <a:schemeClr val="tx1"/>
              </a:solidFill>
              <a:latin typeface="楷体" panose="02010609060101010101" pitchFamily="49" charset="-122"/>
              <a:ea typeface="楷体" panose="02010609060101010101" pitchFamily="49" charset="-122"/>
            </a:endParaRPr>
          </a:p>
        </p:txBody>
      </p:sp>
      <p:sp>
        <p:nvSpPr>
          <p:cNvPr id="15396" name="文本框 15395"/>
          <p:cNvSpPr txBox="1"/>
          <p:nvPr/>
        </p:nvSpPr>
        <p:spPr>
          <a:xfrm>
            <a:off x="2377711" y="2031023"/>
            <a:ext cx="3552395" cy="615553"/>
          </a:xfrm>
          <a:prstGeom prst="rect">
            <a:avLst/>
          </a:prstGeom>
        </p:spPr>
        <p:style>
          <a:lnRef idx="0">
            <a:schemeClr val="accent5"/>
          </a:lnRef>
          <a:fillRef idx="3">
            <a:schemeClr val="accent5"/>
          </a:fillRef>
          <a:effectRef idx="3">
            <a:schemeClr val="accent5"/>
          </a:effectRef>
          <a:fontRef idx="minor">
            <a:schemeClr val="lt1"/>
          </a:fontRef>
        </p:style>
        <p:txBody>
          <a:bodyPr lIns="121917" tIns="60958" rIns="121917" bIns="60958">
            <a:spAutoFit/>
          </a:bodyPr>
          <a:lstStyle/>
          <a:p>
            <a:pPr>
              <a:spcBef>
                <a:spcPct val="50000"/>
              </a:spcBef>
              <a:defRPr/>
            </a:pPr>
            <a:r>
              <a:rPr lang="zh-CN" altLang="en-US" sz="3200" b="1" noProof="1">
                <a:solidFill>
                  <a:schemeClr val="tx1"/>
                </a:solidFill>
                <a:latin typeface="宋体" panose="02010600030101010101" pitchFamily="2" charset="-122"/>
              </a:rPr>
              <a:t>分析明确己方观点</a:t>
            </a:r>
            <a:endParaRPr lang="zh-CN" altLang="en-US" sz="3200" b="1" noProof="1">
              <a:solidFill>
                <a:schemeClr val="tx1"/>
              </a:solidFill>
              <a:latin typeface="宋体" panose="02010600030101010101" pitchFamily="2" charset="-122"/>
            </a:endParaRPr>
          </a:p>
        </p:txBody>
      </p:sp>
      <p:sp>
        <p:nvSpPr>
          <p:cNvPr id="15397" name="文本框 15396"/>
          <p:cNvSpPr txBox="1"/>
          <p:nvPr/>
        </p:nvSpPr>
        <p:spPr>
          <a:xfrm>
            <a:off x="7214096" y="2031023"/>
            <a:ext cx="4763243" cy="615553"/>
          </a:xfrm>
          <a:prstGeom prst="rect">
            <a:avLst/>
          </a:prstGeom>
        </p:spPr>
        <p:style>
          <a:lnRef idx="0">
            <a:schemeClr val="accent5"/>
          </a:lnRef>
          <a:fillRef idx="3">
            <a:schemeClr val="accent5"/>
          </a:fillRef>
          <a:effectRef idx="3">
            <a:schemeClr val="accent5"/>
          </a:effectRef>
          <a:fontRef idx="minor">
            <a:schemeClr val="lt1"/>
          </a:fontRef>
        </p:style>
        <p:txBody>
          <a:bodyPr lIns="121917" tIns="60958" rIns="121917" bIns="60958">
            <a:spAutoFit/>
          </a:bodyPr>
          <a:lstStyle/>
          <a:p>
            <a:pPr>
              <a:spcBef>
                <a:spcPct val="50000"/>
              </a:spcBef>
              <a:defRPr/>
            </a:pPr>
            <a:r>
              <a:rPr lang="zh-CN" altLang="en-US" sz="3200" b="1" noProof="1">
                <a:solidFill>
                  <a:schemeClr val="tx1"/>
                </a:solidFill>
                <a:latin typeface="宋体" panose="02010600030101010101" pitchFamily="2" charset="-122"/>
              </a:rPr>
              <a:t>考虑对方论据和论述思路</a:t>
            </a:r>
            <a:endParaRPr lang="zh-CN" altLang="en-US" sz="3200" b="1" noProof="1">
              <a:solidFill>
                <a:schemeClr val="tx1"/>
              </a:solidFill>
              <a:latin typeface="宋体" panose="02010600030101010101" pitchFamily="2" charset="-122"/>
            </a:endParaRPr>
          </a:p>
        </p:txBody>
      </p:sp>
      <p:sp>
        <p:nvSpPr>
          <p:cNvPr id="15398" name="文本框 15397"/>
          <p:cNvSpPr txBox="1"/>
          <p:nvPr/>
        </p:nvSpPr>
        <p:spPr>
          <a:xfrm>
            <a:off x="7301435" y="3047960"/>
            <a:ext cx="2722033" cy="533480"/>
          </a:xfrm>
          <a:prstGeom prst="rect">
            <a:avLst/>
          </a:prstGeom>
        </p:spPr>
        <p:style>
          <a:lnRef idx="0">
            <a:schemeClr val="accent6"/>
          </a:lnRef>
          <a:fillRef idx="3">
            <a:schemeClr val="accent6"/>
          </a:fillRef>
          <a:effectRef idx="3">
            <a:schemeClr val="accent6"/>
          </a:effectRef>
          <a:fontRef idx="minor">
            <a:schemeClr val="lt1"/>
          </a:fontRef>
        </p:style>
        <p:txBody>
          <a:bodyPr lIns="121917" tIns="60958" rIns="121917" bIns="60958">
            <a:spAutoFit/>
          </a:bodyPr>
          <a:lstStyle/>
          <a:p>
            <a:pPr>
              <a:spcBef>
                <a:spcPct val="50000"/>
              </a:spcBef>
              <a:defRPr/>
            </a:pPr>
            <a:r>
              <a:rPr lang="zh-CN" altLang="en-US" sz="2700" b="1" noProof="1">
                <a:solidFill>
                  <a:schemeClr val="tx1"/>
                </a:solidFill>
                <a:latin typeface="楷体" panose="02010609060101010101" pitchFamily="49" charset="-122"/>
                <a:ea typeface="楷体" panose="02010609060101010101" pitchFamily="49" charset="-122"/>
              </a:rPr>
              <a:t>可能出现的漏洞</a:t>
            </a:r>
            <a:endParaRPr lang="zh-CN" altLang="en-US" sz="2700" b="1" noProof="1">
              <a:solidFill>
                <a:schemeClr val="tx1"/>
              </a:solidFill>
              <a:latin typeface="楷体" panose="02010609060101010101" pitchFamily="49" charset="-122"/>
              <a:ea typeface="楷体" panose="02010609060101010101" pitchFamily="49" charset="-122"/>
            </a:endParaRPr>
          </a:p>
        </p:txBody>
      </p:sp>
      <p:sp>
        <p:nvSpPr>
          <p:cNvPr id="15401" name="文本框 15400"/>
          <p:cNvSpPr txBox="1"/>
          <p:nvPr/>
        </p:nvSpPr>
        <p:spPr>
          <a:xfrm>
            <a:off x="7301435" y="4067535"/>
            <a:ext cx="3598833" cy="538605"/>
          </a:xfrm>
          <a:prstGeom prst="rect">
            <a:avLst/>
          </a:prstGeom>
        </p:spPr>
        <p:style>
          <a:lnRef idx="0">
            <a:schemeClr val="accent6"/>
          </a:lnRef>
          <a:fillRef idx="3">
            <a:schemeClr val="accent6"/>
          </a:fillRef>
          <a:effectRef idx="3">
            <a:schemeClr val="accent6"/>
          </a:effectRef>
          <a:fontRef idx="minor">
            <a:schemeClr val="lt1"/>
          </a:fontRef>
        </p:style>
        <p:txBody>
          <a:bodyPr wrap="square" lIns="121917" tIns="60958" rIns="121917" bIns="60958">
            <a:spAutoFit/>
          </a:bodyPr>
          <a:lstStyle/>
          <a:p>
            <a:pPr>
              <a:spcBef>
                <a:spcPct val="50000"/>
              </a:spcBef>
              <a:defRPr/>
            </a:pPr>
            <a:r>
              <a:rPr lang="zh-CN" altLang="en-US" sz="2700" b="1" noProof="1">
                <a:solidFill>
                  <a:schemeClr val="tx1"/>
                </a:solidFill>
                <a:latin typeface="楷体" panose="02010609060101010101" pitchFamily="49" charset="-122"/>
                <a:ea typeface="楷体" panose="02010609060101010101" pitchFamily="49" charset="-122"/>
              </a:rPr>
              <a:t>构想己方批驳的思路</a:t>
            </a:r>
            <a:endParaRPr lang="zh-CN" altLang="en-US" sz="2700" b="1" noProof="1">
              <a:solidFill>
                <a:schemeClr val="tx1"/>
              </a:solidFill>
              <a:latin typeface="楷体" panose="02010609060101010101" pitchFamily="49" charset="-122"/>
              <a:ea typeface="楷体" panose="02010609060101010101" pitchFamily="49" charset="-122"/>
            </a:endParaRPr>
          </a:p>
        </p:txBody>
      </p:sp>
      <p:sp>
        <p:nvSpPr>
          <p:cNvPr id="15402" name="直接连接符 15401"/>
          <p:cNvSpPr>
            <a:spLocks noChangeShapeType="1"/>
          </p:cNvSpPr>
          <p:nvPr/>
        </p:nvSpPr>
        <p:spPr bwMode="auto">
          <a:xfrm>
            <a:off x="4054720" y="4823671"/>
            <a:ext cx="1430867" cy="508000"/>
          </a:xfrm>
          <a:prstGeom prst="line">
            <a:avLst/>
          </a:prstGeom>
          <a:noFill/>
          <a:ln w="57150">
            <a:solidFill>
              <a:schemeClr val="tx1"/>
            </a:solidFill>
            <a:round/>
            <a:tailEnd type="stealth" w="med" len="med"/>
          </a:ln>
        </p:spPr>
        <p:txBody>
          <a:bodyPr lIns="121917" tIns="60958" rIns="121917" bIns="60958"/>
          <a:lstStyle/>
          <a:p>
            <a:endParaRPr lang="zh-CN" altLang="en-US"/>
          </a:p>
        </p:txBody>
      </p:sp>
      <p:sp>
        <p:nvSpPr>
          <p:cNvPr id="15403" name="直接连接符 15402"/>
          <p:cNvSpPr>
            <a:spLocks noChangeShapeType="1"/>
          </p:cNvSpPr>
          <p:nvPr/>
        </p:nvSpPr>
        <p:spPr bwMode="auto">
          <a:xfrm flipH="1">
            <a:off x="7765236" y="4821554"/>
            <a:ext cx="1335616" cy="510117"/>
          </a:xfrm>
          <a:prstGeom prst="line">
            <a:avLst/>
          </a:prstGeom>
          <a:noFill/>
          <a:ln w="57150">
            <a:solidFill>
              <a:schemeClr val="tx1"/>
            </a:solidFill>
            <a:round/>
            <a:tailEnd type="stealth" w="med" len="med"/>
          </a:ln>
        </p:spPr>
        <p:txBody>
          <a:bodyPr lIns="121917" tIns="60958" rIns="121917" bIns="60958"/>
          <a:lstStyle/>
          <a:p>
            <a:endParaRPr lang="zh-CN" altLang="en-US"/>
          </a:p>
        </p:txBody>
      </p:sp>
      <p:sp>
        <p:nvSpPr>
          <p:cNvPr id="4" name="文本框 3"/>
          <p:cNvSpPr txBox="1"/>
          <p:nvPr/>
        </p:nvSpPr>
        <p:spPr>
          <a:xfrm>
            <a:off x="5485587" y="5443268"/>
            <a:ext cx="2279649" cy="696383"/>
          </a:xfrm>
          <a:prstGeom prst="rect">
            <a:avLst/>
          </a:prstGeom>
        </p:spPr>
        <p:style>
          <a:lnRef idx="1">
            <a:schemeClr val="accent2"/>
          </a:lnRef>
          <a:fillRef idx="2">
            <a:schemeClr val="accent2"/>
          </a:fillRef>
          <a:effectRef idx="1">
            <a:schemeClr val="accent2"/>
          </a:effectRef>
          <a:fontRef idx="minor">
            <a:schemeClr val="dk1"/>
          </a:fontRef>
        </p:style>
        <p:txBody>
          <a:bodyPr lIns="121917" tIns="60958" rIns="121917" bIns="60958">
            <a:spAutoFit/>
          </a:bodyPr>
          <a:lstStyle/>
          <a:p>
            <a:pPr algn="ctr">
              <a:defRPr/>
            </a:pPr>
            <a:r>
              <a:rPr lang="zh-CN" altLang="en-US" sz="3700" b="1" dirty="0"/>
              <a:t>辩论提纲</a:t>
            </a:r>
            <a:endParaRPr lang="zh-CN" altLang="en-US" sz="3700" b="1" dirty="0"/>
          </a:p>
        </p:txBody>
      </p:sp>
      <p:sp>
        <p:nvSpPr>
          <p:cNvPr id="27" name="文本框 15395"/>
          <p:cNvSpPr txBox="1"/>
          <p:nvPr/>
        </p:nvSpPr>
        <p:spPr>
          <a:xfrm>
            <a:off x="1266289" y="943055"/>
            <a:ext cx="5161009" cy="615549"/>
          </a:xfrm>
          <a:prstGeom prst="rect">
            <a:avLst/>
          </a:prstGeom>
        </p:spPr>
        <p:style>
          <a:lnRef idx="0">
            <a:schemeClr val="accent5"/>
          </a:lnRef>
          <a:fillRef idx="3">
            <a:schemeClr val="accent5"/>
          </a:fillRef>
          <a:effectRef idx="3">
            <a:schemeClr val="accent5"/>
          </a:effectRef>
          <a:fontRef idx="minor">
            <a:schemeClr val="lt1"/>
          </a:fontRef>
        </p:style>
        <p:txBody>
          <a:bodyPr wrap="square" lIns="121917" tIns="60958" rIns="121917" bIns="60958">
            <a:spAutoFit/>
          </a:bodyPr>
          <a:lstStyle/>
          <a:p>
            <a:pPr>
              <a:spcBef>
                <a:spcPct val="50000"/>
              </a:spcBef>
              <a:defRPr/>
            </a:pPr>
            <a:r>
              <a:rPr lang="zh-CN" altLang="en-US" sz="3200" b="1" noProof="1" smtClean="0">
                <a:solidFill>
                  <a:schemeClr val="tx1"/>
                </a:solidFill>
                <a:latin typeface="宋体" panose="02010600030101010101" pitchFamily="2" charset="-122"/>
              </a:rPr>
              <a:t>正方立论：逆境有利于成长</a:t>
            </a:r>
            <a:endParaRPr lang="zh-CN" altLang="en-US" sz="3200" b="1" noProof="1">
              <a:solidFill>
                <a:schemeClr val="tx1"/>
              </a:solidFill>
              <a:latin typeface="宋体" panose="02010600030101010101" pitchFamily="2" charset="-122"/>
            </a:endParaRPr>
          </a:p>
        </p:txBody>
      </p:sp>
      <p:sp>
        <p:nvSpPr>
          <p:cNvPr id="28" name="文本框 15395"/>
          <p:cNvSpPr txBox="1"/>
          <p:nvPr/>
        </p:nvSpPr>
        <p:spPr>
          <a:xfrm>
            <a:off x="6947140" y="943055"/>
            <a:ext cx="5244860" cy="615549"/>
          </a:xfrm>
          <a:prstGeom prst="rect">
            <a:avLst/>
          </a:prstGeom>
        </p:spPr>
        <p:style>
          <a:lnRef idx="0">
            <a:schemeClr val="accent5"/>
          </a:lnRef>
          <a:fillRef idx="3">
            <a:schemeClr val="accent5"/>
          </a:fillRef>
          <a:effectRef idx="3">
            <a:schemeClr val="accent5"/>
          </a:effectRef>
          <a:fontRef idx="minor">
            <a:schemeClr val="lt1"/>
          </a:fontRef>
        </p:style>
        <p:txBody>
          <a:bodyPr wrap="square" lIns="121917" tIns="60958" rIns="121917" bIns="60958">
            <a:spAutoFit/>
          </a:bodyPr>
          <a:lstStyle/>
          <a:p>
            <a:pPr>
              <a:spcBef>
                <a:spcPct val="50000"/>
              </a:spcBef>
              <a:defRPr/>
            </a:pPr>
            <a:r>
              <a:rPr lang="zh-CN" altLang="en-US" sz="3200" b="1" noProof="1" smtClean="0">
                <a:solidFill>
                  <a:schemeClr val="tx1"/>
                </a:solidFill>
                <a:latin typeface="宋体" panose="02010600030101010101" pitchFamily="2" charset="-122"/>
              </a:rPr>
              <a:t>反方立论：逆境不利于成长</a:t>
            </a:r>
            <a:endParaRPr lang="zh-CN" altLang="en-US" sz="3200" b="1" noProof="1">
              <a:solidFill>
                <a:schemeClr val="tx1"/>
              </a:solidFill>
              <a:latin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blinds(horizontal)">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390"/>
                                        </p:tgtEl>
                                        <p:attrNameLst>
                                          <p:attrName>style.visibility</p:attrName>
                                        </p:attrNameLst>
                                      </p:cBhvr>
                                      <p:to>
                                        <p:strVal val="visible"/>
                                      </p:to>
                                    </p:set>
                                    <p:animEffect transition="in" filter="blinds(horizontal)">
                                      <p:cBhvr>
                                        <p:cTn id="17" dur="500"/>
                                        <p:tgtEl>
                                          <p:spTgt spid="1539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396"/>
                                        </p:tgtEl>
                                        <p:attrNameLst>
                                          <p:attrName>style.visibility</p:attrName>
                                        </p:attrNameLst>
                                      </p:cBhvr>
                                      <p:to>
                                        <p:strVal val="visible"/>
                                      </p:to>
                                    </p:set>
                                    <p:animEffect transition="in" filter="blinds(horizontal)">
                                      <p:cBhvr>
                                        <p:cTn id="22" dur="500"/>
                                        <p:tgtEl>
                                          <p:spTgt spid="1539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5391"/>
                                        </p:tgtEl>
                                        <p:attrNameLst>
                                          <p:attrName>style.visibility</p:attrName>
                                        </p:attrNameLst>
                                      </p:cBhvr>
                                      <p:to>
                                        <p:strVal val="visible"/>
                                      </p:to>
                                    </p:set>
                                    <p:animEffect transition="in" filter="blinds(horizontal)">
                                      <p:cBhvr>
                                        <p:cTn id="27" dur="500"/>
                                        <p:tgtEl>
                                          <p:spTgt spid="1539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5392"/>
                                        </p:tgtEl>
                                        <p:attrNameLst>
                                          <p:attrName>style.visibility</p:attrName>
                                        </p:attrNameLst>
                                      </p:cBhvr>
                                      <p:to>
                                        <p:strVal val="visible"/>
                                      </p:to>
                                    </p:set>
                                    <p:animEffect transition="in" filter="blinds(horizontal)">
                                      <p:cBhvr>
                                        <p:cTn id="32" dur="500"/>
                                        <p:tgtEl>
                                          <p:spTgt spid="1539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5393"/>
                                        </p:tgtEl>
                                        <p:attrNameLst>
                                          <p:attrName>style.visibility</p:attrName>
                                        </p:attrNameLst>
                                      </p:cBhvr>
                                      <p:to>
                                        <p:strVal val="visible"/>
                                      </p:to>
                                    </p:set>
                                    <p:animEffect transition="in" filter="blinds(horizontal)">
                                      <p:cBhvr>
                                        <p:cTn id="37" dur="500"/>
                                        <p:tgtEl>
                                          <p:spTgt spid="1539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5394"/>
                                        </p:tgtEl>
                                        <p:attrNameLst>
                                          <p:attrName>style.visibility</p:attrName>
                                        </p:attrNameLst>
                                      </p:cBhvr>
                                      <p:to>
                                        <p:strVal val="visible"/>
                                      </p:to>
                                    </p:set>
                                    <p:animEffect transition="in" filter="blinds(horizontal)">
                                      <p:cBhvr>
                                        <p:cTn id="42" dur="500"/>
                                        <p:tgtEl>
                                          <p:spTgt spid="15394"/>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5397"/>
                                        </p:tgtEl>
                                        <p:attrNameLst>
                                          <p:attrName>style.visibility</p:attrName>
                                        </p:attrNameLst>
                                      </p:cBhvr>
                                      <p:to>
                                        <p:strVal val="visible"/>
                                      </p:to>
                                    </p:set>
                                    <p:animEffect transition="in" filter="blinds(horizontal)">
                                      <p:cBhvr>
                                        <p:cTn id="47" dur="500"/>
                                        <p:tgtEl>
                                          <p:spTgt spid="15397"/>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5398"/>
                                        </p:tgtEl>
                                        <p:attrNameLst>
                                          <p:attrName>style.visibility</p:attrName>
                                        </p:attrNameLst>
                                      </p:cBhvr>
                                      <p:to>
                                        <p:strVal val="visible"/>
                                      </p:to>
                                    </p:set>
                                    <p:animEffect transition="in" filter="blinds(horizontal)">
                                      <p:cBhvr>
                                        <p:cTn id="52" dur="500"/>
                                        <p:tgtEl>
                                          <p:spTgt spid="15398"/>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5401"/>
                                        </p:tgtEl>
                                        <p:attrNameLst>
                                          <p:attrName>style.visibility</p:attrName>
                                        </p:attrNameLst>
                                      </p:cBhvr>
                                      <p:to>
                                        <p:strVal val="visible"/>
                                      </p:to>
                                    </p:set>
                                    <p:animEffect transition="in" filter="blinds(horizontal)">
                                      <p:cBhvr>
                                        <p:cTn id="57" dur="500"/>
                                        <p:tgtEl>
                                          <p:spTgt spid="15401"/>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5402"/>
                                        </p:tgtEl>
                                        <p:attrNameLst>
                                          <p:attrName>style.visibility</p:attrName>
                                        </p:attrNameLst>
                                      </p:cBhvr>
                                      <p:to>
                                        <p:strVal val="visible"/>
                                      </p:to>
                                    </p:set>
                                    <p:animEffect transition="in" filter="blinds(horizontal)">
                                      <p:cBhvr>
                                        <p:cTn id="62" dur="500"/>
                                        <p:tgtEl>
                                          <p:spTgt spid="15402"/>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5403"/>
                                        </p:tgtEl>
                                        <p:attrNameLst>
                                          <p:attrName>style.visibility</p:attrName>
                                        </p:attrNameLst>
                                      </p:cBhvr>
                                      <p:to>
                                        <p:strVal val="visible"/>
                                      </p:to>
                                    </p:set>
                                    <p:animEffect transition="in" filter="blinds(horizontal)">
                                      <p:cBhvr>
                                        <p:cTn id="67" dur="500"/>
                                        <p:tgtEl>
                                          <p:spTgt spid="15403"/>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4"/>
                                        </p:tgtEl>
                                        <p:attrNameLst>
                                          <p:attrName>style.visibility</p:attrName>
                                        </p:attrNameLst>
                                      </p:cBhvr>
                                      <p:to>
                                        <p:strVal val="visible"/>
                                      </p:to>
                                    </p:set>
                                    <p:animEffect transition="in" filter="blinds(horizontal)">
                                      <p:cBhvr>
                                        <p:cTn id="7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90" grpId="0" animBg="1"/>
      <p:bldP spid="15391" grpId="0" animBg="1"/>
      <p:bldP spid="15392" grpId="0" animBg="1"/>
      <p:bldP spid="15393" grpId="0" animBg="1"/>
      <p:bldP spid="15394" grpId="0" animBg="1"/>
      <p:bldP spid="15396" grpId="0" animBg="1"/>
      <p:bldP spid="15397" grpId="0" animBg="1"/>
      <p:bldP spid="15398" grpId="0" animBg="1"/>
      <p:bldP spid="15401" grpId="0" animBg="1"/>
      <p:bldP spid="15402" grpId="0" animBg="1"/>
      <p:bldP spid="15403" grpId="0" animBg="1"/>
      <p:bldP spid="4" grpId="0" animBg="1"/>
      <p:bldP spid="27" grpId="0" animBg="1"/>
      <p:bldP spid="2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矩形 8"/>
          <p:cNvSpPr>
            <a:spLocks noChangeArrowheads="1"/>
          </p:cNvSpPr>
          <p:nvPr/>
        </p:nvSpPr>
        <p:spPr bwMode="auto">
          <a:xfrm>
            <a:off x="0" y="839755"/>
            <a:ext cx="11723298" cy="8611584"/>
          </a:xfrm>
          <a:prstGeom prst="rect">
            <a:avLst/>
          </a:prstGeom>
          <a:noFill/>
          <a:ln w="9525">
            <a:noFill/>
            <a:miter lim="800000"/>
          </a:ln>
        </p:spPr>
        <p:txBody>
          <a:bodyPr wrap="square" lIns="121917" tIns="60958" rIns="121917" bIns="60958">
            <a:spAutoFit/>
          </a:bodyPr>
          <a:lstStyle/>
          <a:p>
            <a:pPr eaLnBrk="0" hangingPunct="0"/>
            <a:r>
              <a:rPr lang="zh-CN" altLang="en-US" sz="2400" b="1" dirty="0" smtClean="0">
                <a:solidFill>
                  <a:srgbClr val="FFFF00"/>
                </a:solidFill>
                <a:latin typeface="楷体" panose="02010609060101010101" pitchFamily="49" charset="-122"/>
                <a:ea typeface="楷体" panose="02010609060101010101" pitchFamily="49" charset="-122"/>
              </a:rPr>
              <a:t>正方：我方认为，逆境有利于成长。</a:t>
            </a:r>
            <a:endParaRPr lang="en-US" altLang="zh-CN" sz="2400" b="1" dirty="0" smtClean="0">
              <a:solidFill>
                <a:srgbClr val="FFFF00"/>
              </a:solidFill>
              <a:latin typeface="楷体" panose="02010609060101010101" pitchFamily="49" charset="-122"/>
              <a:ea typeface="楷体" panose="02010609060101010101" pitchFamily="49" charset="-122"/>
            </a:endParaRPr>
          </a:p>
          <a:p>
            <a:pPr eaLnBrk="0" hangingPunct="0"/>
            <a:r>
              <a:rPr lang="en-US" altLang="zh-CN" sz="2400" b="1" dirty="0" smtClean="0">
                <a:latin typeface="楷体" panose="02010609060101010101" pitchFamily="49" charset="-122"/>
                <a:ea typeface="楷体" panose="02010609060101010101" pitchFamily="49" charset="-122"/>
              </a:rPr>
              <a:t>    </a:t>
            </a:r>
            <a:r>
              <a:rPr lang="zh-CN" altLang="en-US" sz="2400" b="1" dirty="0" smtClean="0">
                <a:latin typeface="楷体" panose="02010609060101010101" pitchFamily="49" charset="-122"/>
                <a:ea typeface="楷体" panose="02010609060101010101" pitchFamily="49" charset="-122"/>
              </a:rPr>
              <a:t>下面从三个方面陈述我方观点：</a:t>
            </a:r>
            <a:endParaRPr lang="zh-CN" altLang="en-US" sz="2400" b="1" dirty="0" smtClean="0">
              <a:latin typeface="楷体" panose="02010609060101010101" pitchFamily="49" charset="-122"/>
              <a:ea typeface="楷体" panose="02010609060101010101" pitchFamily="49" charset="-122"/>
            </a:endParaRPr>
          </a:p>
          <a:p>
            <a:r>
              <a:rPr lang="en-US" sz="2400" b="1" dirty="0" smtClean="0">
                <a:latin typeface="楷体" panose="02010609060101010101" pitchFamily="49" charset="-122"/>
                <a:ea typeface="楷体" panose="02010609060101010101" pitchFamily="49" charset="-122"/>
              </a:rPr>
              <a:t>    </a:t>
            </a:r>
            <a:r>
              <a:rPr lang="zh-CN" altLang="en-US" sz="2400" b="1" dirty="0" smtClean="0">
                <a:latin typeface="楷体" panose="02010609060101010101" pitchFamily="49" charset="-122"/>
                <a:ea typeface="楷体" panose="02010609060101010101" pitchFamily="49" charset="-122"/>
              </a:rPr>
              <a:t>第一，回顾历史，我们知道，“文王拘而演</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周易</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；仲尼厄而作</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春秋</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；屈原放逐，乃赋</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离骚</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；左丘失明，厥有</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国语</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；孙子膑脚，</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兵法</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修列；不韦迁蜀，世传</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吕览</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天行健，君子以自强不息。</a:t>
            </a:r>
            <a:r>
              <a:rPr lang="zh-CN" altLang="en-US" sz="2400" b="1" u="sng" dirty="0" smtClean="0">
                <a:solidFill>
                  <a:srgbClr val="FF0000"/>
                </a:solidFill>
                <a:latin typeface="楷体" panose="02010609060101010101" pitchFamily="49" charset="-122"/>
                <a:ea typeface="楷体" panose="02010609060101010101" pitchFamily="49" charset="-122"/>
              </a:rPr>
              <a:t>可见逆境能够锻炼人，使人坚强。</a:t>
            </a:r>
            <a:r>
              <a:rPr lang="en-US" sz="2400" b="1" u="sng" dirty="0" smtClean="0">
                <a:solidFill>
                  <a:srgbClr val="FF0000"/>
                </a:solidFill>
                <a:latin typeface="楷体" panose="02010609060101010101" pitchFamily="49" charset="-122"/>
                <a:ea typeface="楷体" panose="02010609060101010101" pitchFamily="49" charset="-122"/>
              </a:rPr>
              <a:t>    </a:t>
            </a:r>
            <a:endParaRPr lang="zh-CN" altLang="en-US" sz="2400" b="1" u="sng" dirty="0" smtClean="0">
              <a:solidFill>
                <a:srgbClr val="FF0000"/>
              </a:solidFill>
              <a:latin typeface="楷体" panose="02010609060101010101" pitchFamily="49" charset="-122"/>
              <a:ea typeface="楷体" panose="02010609060101010101" pitchFamily="49" charset="-122"/>
            </a:endParaRPr>
          </a:p>
          <a:p>
            <a:r>
              <a:rPr lang="en-US" sz="2400" b="1" dirty="0" smtClean="0">
                <a:latin typeface="楷体" panose="02010609060101010101" pitchFamily="49" charset="-122"/>
                <a:ea typeface="楷体" panose="02010609060101010101" pitchFamily="49" charset="-122"/>
              </a:rPr>
              <a:t>    </a:t>
            </a:r>
            <a:r>
              <a:rPr lang="zh-CN" altLang="en-US" sz="2400" b="1" dirty="0" smtClean="0">
                <a:latin typeface="楷体" panose="02010609060101010101" pitchFamily="49" charset="-122"/>
                <a:ea typeface="楷体" panose="02010609060101010101" pitchFamily="49" charset="-122"/>
              </a:rPr>
              <a:t>第二，正视现实，我们应该看到，人本身有好逸恶劳的本性，事事顺利容易使人丧失追求的动力，沉湎于前辈的积荫之中，不思进取；而在逆境中，人才会自觉奋发图强，才会有明确的目标，知道自己要干什么，然后走出自己的人生之路。</a:t>
            </a:r>
            <a:endParaRPr lang="zh-CN" altLang="en-US" sz="2400" b="1" dirty="0" smtClean="0">
              <a:latin typeface="楷体" panose="02010609060101010101" pitchFamily="49" charset="-122"/>
              <a:ea typeface="楷体" panose="02010609060101010101" pitchFamily="49" charset="-122"/>
            </a:endParaRPr>
          </a:p>
          <a:p>
            <a:r>
              <a:rPr lang="zh-CN" altLang="en-US" sz="2400" b="1" dirty="0" smtClean="0">
                <a:latin typeface="楷体" panose="02010609060101010101" pitchFamily="49" charset="-122"/>
                <a:ea typeface="楷体" panose="02010609060101010101" pitchFamily="49" charset="-122"/>
              </a:rPr>
              <a:t>    第三，展望未来，作为年轻一代，我们应该牢记：是前辈用鲜血和生命为我们换来了美好的生活。正因为如此，我们应该居安思危，努力奋进，始终保持艰苦奋斗的优良作风。借古而知今，居安以思危。</a:t>
            </a:r>
            <a:endParaRPr lang="en-US" altLang="zh-CN" sz="2400" b="1" dirty="0" smtClean="0">
              <a:latin typeface="楷体" panose="02010609060101010101" pitchFamily="49" charset="-122"/>
              <a:ea typeface="楷体" panose="02010609060101010101" pitchFamily="49" charset="-122"/>
            </a:endParaRPr>
          </a:p>
          <a:p>
            <a:r>
              <a:rPr lang="en-US" altLang="zh-CN" sz="2400" b="1" dirty="0" smtClean="0">
                <a:latin typeface="楷体" panose="02010609060101010101" pitchFamily="49" charset="-122"/>
                <a:ea typeface="楷体" panose="02010609060101010101" pitchFamily="49" charset="-122"/>
              </a:rPr>
              <a:t>    </a:t>
            </a:r>
            <a:r>
              <a:rPr lang="zh-CN" altLang="en-US" sz="2400" b="1" dirty="0" smtClean="0">
                <a:latin typeface="楷体" panose="02010609060101010101" pitchFamily="49" charset="-122"/>
                <a:ea typeface="楷体" panose="02010609060101010101" pitchFamily="49" charset="-122"/>
              </a:rPr>
              <a:t>综上所述，我方认为，逆境有利于成长。 </a:t>
            </a:r>
            <a:endParaRPr lang="zh-CN" altLang="en-US" sz="2400" b="1" dirty="0" smtClean="0">
              <a:latin typeface="楷体" panose="02010609060101010101" pitchFamily="49" charset="-122"/>
              <a:ea typeface="楷体" panose="02010609060101010101" pitchFamily="49" charset="-122"/>
            </a:endParaRPr>
          </a:p>
          <a:p>
            <a:r>
              <a:rPr lang="en-US" sz="1400" dirty="0" smtClean="0"/>
              <a:t> </a:t>
            </a:r>
            <a:endParaRPr lang="zh-CN" altLang="en-US" sz="1400" dirty="0" smtClean="0"/>
          </a:p>
          <a:p>
            <a:endParaRPr lang="zh-CN" altLang="en-US" sz="1400" dirty="0" smtClean="0"/>
          </a:p>
          <a:p>
            <a:endParaRPr lang="zh-CN" altLang="en-US" sz="2400" dirty="0" smtClean="0"/>
          </a:p>
          <a:p>
            <a:endParaRPr lang="zh-CN" altLang="en-US" sz="2400" dirty="0" smtClean="0"/>
          </a:p>
          <a:p>
            <a:endParaRPr lang="zh-CN" altLang="en-US" sz="2400" dirty="0" smtClean="0"/>
          </a:p>
          <a:p>
            <a:pPr>
              <a:lnSpc>
                <a:spcPct val="150000"/>
              </a:lnSpc>
            </a:pPr>
            <a:endParaRPr lang="zh-CN" altLang="en-US" sz="2400" b="1" dirty="0" smtClean="0"/>
          </a:p>
          <a:p>
            <a:pPr>
              <a:lnSpc>
                <a:spcPct val="150000"/>
              </a:lnSpc>
            </a:pPr>
            <a:endParaRPr lang="zh-CN" altLang="en-US" sz="3700" b="1" dirty="0" smtClean="0">
              <a:solidFill>
                <a:srgbClr val="FFFF00"/>
              </a:solidFill>
              <a:latin typeface="+mn-ea"/>
            </a:endParaRPr>
          </a:p>
          <a:p>
            <a:pPr eaLnBrk="0" hangingPunct="0">
              <a:lnSpc>
                <a:spcPct val="130000"/>
              </a:lnSpc>
            </a:pPr>
            <a:endParaRPr lang="en-US" altLang="zh-CN" sz="3700" b="1" dirty="0">
              <a:solidFill>
                <a:srgbClr val="FF0000"/>
              </a:solidFill>
              <a:latin typeface="楷体" panose="02010609060101010101" pitchFamily="49" charset="-122"/>
              <a:ea typeface="楷体" panose="02010609060101010101" pitchFamily="49" charset="-122"/>
            </a:endParaRPr>
          </a:p>
        </p:txBody>
      </p:sp>
      <p:sp>
        <p:nvSpPr>
          <p:cNvPr id="7" name="TextBox 6"/>
          <p:cNvSpPr txBox="1"/>
          <p:nvPr/>
        </p:nvSpPr>
        <p:spPr>
          <a:xfrm>
            <a:off x="-1" y="0"/>
            <a:ext cx="11140752" cy="707886"/>
          </a:xfrm>
          <a:prstGeom prst="rect">
            <a:avLst/>
          </a:prstGeom>
          <a:solidFill>
            <a:schemeClr val="bg2"/>
          </a:solidFill>
        </p:spPr>
        <p:txBody>
          <a:bodyPr wrap="square" rtlCol="0">
            <a:spAutoFit/>
          </a:bodyPr>
          <a:lstStyle/>
          <a:p>
            <a:r>
              <a:rPr lang="zh-CN" altLang="en-US" sz="4000" b="1" dirty="0" smtClean="0">
                <a:solidFill>
                  <a:srgbClr val="FF0000"/>
                </a:solidFill>
              </a:rPr>
              <a:t>思考例文：正反双方的辩论谁更有说服力？</a:t>
            </a:r>
            <a:endParaRPr lang="zh-CN" altLang="en-US" sz="4000" b="1" dirty="0">
              <a:solidFill>
                <a:srgbClr val="FF0000"/>
              </a:solidFill>
            </a:endParaRPr>
          </a:p>
        </p:txBody>
      </p:sp>
    </p:spTree>
  </p:cSld>
  <p:clrMapOvr>
    <a:masterClrMapping/>
  </p:clrMapOvr>
  <p:transition spd="slow">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矩形 8"/>
          <p:cNvSpPr>
            <a:spLocks noChangeArrowheads="1"/>
          </p:cNvSpPr>
          <p:nvPr/>
        </p:nvSpPr>
        <p:spPr bwMode="auto">
          <a:xfrm>
            <a:off x="0" y="1069675"/>
            <a:ext cx="11214340" cy="7631829"/>
          </a:xfrm>
          <a:prstGeom prst="rect">
            <a:avLst/>
          </a:prstGeom>
          <a:noFill/>
          <a:ln w="9525">
            <a:noFill/>
            <a:miter lim="800000"/>
          </a:ln>
        </p:spPr>
        <p:txBody>
          <a:bodyPr wrap="square" lIns="121917" tIns="60958" rIns="121917" bIns="60958">
            <a:spAutoFit/>
          </a:bodyPr>
          <a:lstStyle/>
          <a:p>
            <a:r>
              <a:rPr lang="en-US" sz="1400" dirty="0" smtClean="0"/>
              <a:t> </a:t>
            </a:r>
            <a:endParaRPr lang="zh-CN" altLang="en-US" sz="1400" dirty="0" smtClean="0"/>
          </a:p>
          <a:p>
            <a:pPr>
              <a:lnSpc>
                <a:spcPct val="150000"/>
              </a:lnSpc>
            </a:pPr>
            <a:r>
              <a:rPr lang="zh-CN" altLang="en-US" sz="2400" b="1" dirty="0" smtClean="0">
                <a:solidFill>
                  <a:srgbClr val="FFFF00"/>
                </a:solidFill>
                <a:latin typeface="楷体" panose="02010609060101010101" pitchFamily="49" charset="-122"/>
                <a:ea typeface="楷体" panose="02010609060101010101" pitchFamily="49" charset="-122"/>
              </a:rPr>
              <a:t>反方：我方的观点是，逆境不利于成长。 </a:t>
            </a:r>
            <a:endParaRPr lang="zh-CN" altLang="en-US" sz="2400" b="1" dirty="0" smtClean="0">
              <a:solidFill>
                <a:srgbClr val="FFFF00"/>
              </a:solidFill>
              <a:latin typeface="楷体" panose="02010609060101010101" pitchFamily="49" charset="-122"/>
              <a:ea typeface="楷体" panose="02010609060101010101" pitchFamily="49" charset="-122"/>
            </a:endParaRPr>
          </a:p>
          <a:p>
            <a:pPr>
              <a:lnSpc>
                <a:spcPct val="150000"/>
              </a:lnSpc>
            </a:pPr>
            <a:r>
              <a:rPr lang="zh-CN" altLang="en-US" sz="2400" b="1" dirty="0" smtClean="0">
                <a:latin typeface="楷体" panose="02010609060101010101" pitchFamily="49" charset="-122"/>
                <a:ea typeface="楷体" panose="02010609060101010101" pitchFamily="49" charset="-122"/>
              </a:rPr>
              <a:t>    </a:t>
            </a:r>
            <a:r>
              <a:rPr lang="zh-CN" altLang="en-US" sz="2400" b="1" dirty="0" smtClean="0">
                <a:solidFill>
                  <a:srgbClr val="FF0000"/>
                </a:solidFill>
                <a:latin typeface="楷体" panose="02010609060101010101" pitchFamily="49" charset="-122"/>
                <a:ea typeface="楷体" panose="02010609060101010101" pitchFamily="49" charset="-122"/>
              </a:rPr>
              <a:t>首先，逆境使人在成长过程中失去勇气，失去斗志，迷失方向。</a:t>
            </a:r>
            <a:r>
              <a:rPr lang="zh-CN" altLang="en-US" sz="2400" b="1" dirty="0" smtClean="0">
                <a:latin typeface="楷体" panose="02010609060101010101" pitchFamily="49" charset="-122"/>
                <a:ea typeface="楷体" panose="02010609060101010101" pitchFamily="49" charset="-122"/>
              </a:rPr>
              <a:t>例如，在</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骆驼祥子</a:t>
            </a:r>
            <a:r>
              <a:rPr lang="en-US" altLang="zh-CN" sz="2400" b="1" dirty="0" smtClean="0">
                <a:latin typeface="楷体" panose="02010609060101010101" pitchFamily="49" charset="-122"/>
                <a:ea typeface="楷体" panose="02010609060101010101" pitchFamily="49" charset="-122"/>
              </a:rPr>
              <a:t>》</a:t>
            </a:r>
            <a:r>
              <a:rPr lang="zh-CN" altLang="en-US" sz="2400" b="1" dirty="0" smtClean="0">
                <a:latin typeface="楷体" panose="02010609060101010101" pitchFamily="49" charset="-122"/>
                <a:ea typeface="楷体" panose="02010609060101010101" pitchFamily="49" charset="-122"/>
              </a:rPr>
              <a:t>中，主人公祥子是一个充满理想、对生活充满希望的人，可是在黑暗的旧社会的环境下，祥子的梦想一次次破灭。祥子不甘失败，曾挣扎过，努力过，可是在当时的逆境中，祥子的计划一次次被破坏。最终祥子成为一个自暴自弃的行尸走肉。祥子成了逆境的牺牲品。请问对方辩友，这不是证明逆境带给人更多的是毁灭而不是重生吗？</a:t>
            </a:r>
            <a:endParaRPr lang="zh-CN" altLang="en-US" sz="2400" b="1" dirty="0" smtClean="0">
              <a:latin typeface="楷体" panose="02010609060101010101" pitchFamily="49" charset="-122"/>
              <a:ea typeface="楷体" panose="02010609060101010101" pitchFamily="49" charset="-122"/>
            </a:endParaRPr>
          </a:p>
          <a:p>
            <a:pPr>
              <a:lnSpc>
                <a:spcPts val="3500"/>
              </a:lnSpc>
            </a:pPr>
            <a:r>
              <a:rPr lang="zh-CN" altLang="en-US" sz="2400" b="1" dirty="0" smtClean="0">
                <a:latin typeface="楷体" panose="02010609060101010101" pitchFamily="49" charset="-122"/>
                <a:ea typeface="楷体" panose="02010609060101010101" pitchFamily="49" charset="-122"/>
              </a:rPr>
              <a:t>    </a:t>
            </a:r>
            <a:endParaRPr lang="zh-CN" altLang="en-US" sz="2400" b="1" dirty="0" smtClean="0">
              <a:latin typeface="楷体" panose="02010609060101010101" pitchFamily="49" charset="-122"/>
              <a:ea typeface="楷体" panose="02010609060101010101" pitchFamily="49" charset="-122"/>
            </a:endParaRPr>
          </a:p>
          <a:p>
            <a:pPr>
              <a:lnSpc>
                <a:spcPts val="3500"/>
              </a:lnSpc>
            </a:pPr>
            <a:r>
              <a:rPr lang="zh-CN" altLang="en-US" sz="2400" b="1" dirty="0" smtClean="0">
                <a:latin typeface="楷体" panose="02010609060101010101" pitchFamily="49" charset="-122"/>
                <a:ea typeface="楷体" panose="02010609060101010101" pitchFamily="49" charset="-122"/>
              </a:rPr>
              <a:t>    </a:t>
            </a:r>
            <a:endParaRPr lang="zh-CN" altLang="en-US" sz="2400" dirty="0" smtClean="0"/>
          </a:p>
          <a:p>
            <a:endParaRPr lang="zh-CN" altLang="en-US" sz="2400" dirty="0" smtClean="0"/>
          </a:p>
          <a:p>
            <a:pPr>
              <a:lnSpc>
                <a:spcPct val="150000"/>
              </a:lnSpc>
            </a:pPr>
            <a:endParaRPr lang="zh-CN" altLang="en-US" sz="2400" b="1" dirty="0" smtClean="0"/>
          </a:p>
          <a:p>
            <a:pPr>
              <a:lnSpc>
                <a:spcPct val="150000"/>
              </a:lnSpc>
            </a:pPr>
            <a:endParaRPr lang="zh-CN" altLang="en-US" sz="3700" b="1" dirty="0" smtClean="0">
              <a:solidFill>
                <a:srgbClr val="FFFF00"/>
              </a:solidFill>
              <a:latin typeface="+mn-ea"/>
            </a:endParaRPr>
          </a:p>
          <a:p>
            <a:pPr eaLnBrk="0" hangingPunct="0">
              <a:lnSpc>
                <a:spcPct val="130000"/>
              </a:lnSpc>
            </a:pPr>
            <a:endParaRPr lang="en-US" altLang="zh-CN" sz="3700" b="1" dirty="0">
              <a:solidFill>
                <a:srgbClr val="FF0000"/>
              </a:solidFill>
              <a:latin typeface="楷体" panose="02010609060101010101" pitchFamily="49" charset="-122"/>
              <a:ea typeface="楷体" panose="02010609060101010101" pitchFamily="49" charset="-122"/>
            </a:endParaRPr>
          </a:p>
        </p:txBody>
      </p:sp>
      <p:sp>
        <p:nvSpPr>
          <p:cNvPr id="14" name="TextBox 13"/>
          <p:cNvSpPr txBox="1"/>
          <p:nvPr/>
        </p:nvSpPr>
        <p:spPr>
          <a:xfrm>
            <a:off x="0" y="0"/>
            <a:ext cx="4744528" cy="707886"/>
          </a:xfrm>
          <a:prstGeom prst="rect">
            <a:avLst/>
          </a:prstGeom>
          <a:solidFill>
            <a:schemeClr val="bg2"/>
          </a:solidFill>
        </p:spPr>
        <p:txBody>
          <a:bodyPr wrap="square" rtlCol="0">
            <a:spAutoFit/>
          </a:bodyPr>
          <a:lstStyle/>
          <a:p>
            <a:r>
              <a:rPr lang="zh-CN" altLang="en-US" sz="4000" b="1" dirty="0" smtClean="0">
                <a:solidFill>
                  <a:srgbClr val="FF0000"/>
                </a:solidFill>
              </a:rPr>
              <a:t>例文点评：</a:t>
            </a:r>
            <a:endParaRPr lang="zh-CN" altLang="en-US" sz="4000" b="1" dirty="0">
              <a:solidFill>
                <a:srgbClr val="FF0000"/>
              </a:solidFill>
            </a:endParaRPr>
          </a:p>
        </p:txBody>
      </p:sp>
    </p:spTree>
  </p:cSld>
  <p:clrMapOvr>
    <a:masterClrMapping/>
  </p:clrMapOvr>
  <p:transition spd="slow">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矩形 8"/>
          <p:cNvSpPr>
            <a:spLocks noChangeArrowheads="1"/>
          </p:cNvSpPr>
          <p:nvPr/>
        </p:nvSpPr>
        <p:spPr bwMode="auto">
          <a:xfrm>
            <a:off x="123091" y="146648"/>
            <a:ext cx="11824493" cy="9658024"/>
          </a:xfrm>
          <a:prstGeom prst="rect">
            <a:avLst/>
          </a:prstGeom>
          <a:noFill/>
          <a:ln w="9525">
            <a:noFill/>
            <a:miter lim="800000"/>
          </a:ln>
        </p:spPr>
        <p:txBody>
          <a:bodyPr wrap="square" lIns="121917" tIns="60958" rIns="121917" bIns="60958">
            <a:spAutoFit/>
          </a:bodyPr>
          <a:lstStyle/>
          <a:p>
            <a:pPr>
              <a:lnSpc>
                <a:spcPct val="150000"/>
              </a:lnSpc>
            </a:pPr>
            <a:r>
              <a:rPr lang="zh-CN" altLang="en-US" sz="2400" b="1" dirty="0" smtClean="0">
                <a:latin typeface="楷体" panose="02010609060101010101" pitchFamily="49" charset="-122"/>
                <a:ea typeface="楷体" panose="02010609060101010101" pitchFamily="49" charset="-122"/>
              </a:rPr>
              <a:t>    其次，逆境本身不会带来成长，只有战胜逆境才会带来成长。而这个战胜逆境主要是靠个人内在因素。逆境常常是由社会客观条件、人才自身条件、人才在其成长中所处的地位等共同决定的。家庭出身贫寒，生活条件恶劣，是祖辈的社会地位造成的，不可更改；重大疾病、意外伤残、先天不足、生理缺陷，是人生的一种不幸，人对此也无能为力；人微言轻，怀才不遇，只能默等时机；初来乍到，环境不利，只有从头做起。人的主观能动性不是逆境带来的，</a:t>
            </a:r>
            <a:r>
              <a:rPr lang="zh-CN" altLang="en-US" sz="2400" b="1" dirty="0" smtClean="0">
                <a:solidFill>
                  <a:srgbClr val="FF0000"/>
                </a:solidFill>
                <a:latin typeface="楷体" panose="02010609060101010101" pitchFamily="49" charset="-122"/>
                <a:ea typeface="楷体" panose="02010609060101010101" pitchFamily="49" charset="-122"/>
              </a:rPr>
              <a:t>逆境带来的是必然的伤害和偶然的成功，偶然的成功自然比不上必然的弊端。</a:t>
            </a:r>
            <a:endParaRPr lang="zh-CN" altLang="en-US" sz="2400" b="1" dirty="0" smtClean="0">
              <a:solidFill>
                <a:srgbClr val="FF0000"/>
              </a:solidFill>
              <a:latin typeface="楷体" panose="02010609060101010101" pitchFamily="49" charset="-122"/>
              <a:ea typeface="楷体" panose="02010609060101010101" pitchFamily="49" charset="-122"/>
            </a:endParaRPr>
          </a:p>
          <a:p>
            <a:pPr>
              <a:lnSpc>
                <a:spcPct val="150000"/>
              </a:lnSpc>
            </a:pPr>
            <a:r>
              <a:rPr lang="zh-CN" altLang="en-US" sz="2400" b="1" dirty="0" smtClean="0">
                <a:latin typeface="楷体" panose="02010609060101010101" pitchFamily="49" charset="-122"/>
                <a:ea typeface="楷体" panose="02010609060101010101" pitchFamily="49" charset="-122"/>
              </a:rPr>
              <a:t>    请问对方辩友，既然您认为逆境有利于成长，那么我们待在逆境中岂不是更好？既然您认为逆境有利于成长，那我们为何还要不断致力于改善我们的教育、生存环境，变逆境为顺境，而不是去创造一个更艰难的逆境呢？</a:t>
            </a:r>
            <a:endParaRPr lang="zh-CN" altLang="en-US" sz="2400" b="1" dirty="0" smtClean="0">
              <a:latin typeface="楷体" panose="02010609060101010101" pitchFamily="49" charset="-122"/>
              <a:ea typeface="楷体" panose="02010609060101010101" pitchFamily="49" charset="-122"/>
            </a:endParaRPr>
          </a:p>
          <a:p>
            <a:r>
              <a:rPr lang="zh-CN" altLang="en-US" sz="2400" b="1" dirty="0" smtClean="0">
                <a:latin typeface="楷体" panose="02010609060101010101" pitchFamily="49" charset="-122"/>
                <a:ea typeface="楷体" panose="02010609060101010101" pitchFamily="49" charset="-122"/>
              </a:rPr>
              <a:t> </a:t>
            </a:r>
            <a:r>
              <a:rPr lang="en-US" altLang="en-US" sz="2400" b="1" dirty="0" smtClean="0">
                <a:latin typeface="楷体" panose="02010609060101010101" pitchFamily="49" charset="-122"/>
                <a:ea typeface="楷体" panose="02010609060101010101" pitchFamily="49" charset="-122"/>
              </a:rPr>
              <a:t>                    </a:t>
            </a:r>
            <a:endParaRPr lang="zh-CN" altLang="en-US" sz="2400" b="1" dirty="0" smtClean="0">
              <a:latin typeface="楷体" panose="02010609060101010101" pitchFamily="49" charset="-122"/>
              <a:ea typeface="楷体" panose="02010609060101010101" pitchFamily="49" charset="-122"/>
            </a:endParaRPr>
          </a:p>
          <a:p>
            <a:r>
              <a:rPr lang="en-US" altLang="en-US" sz="2400" b="1" dirty="0" smtClean="0">
                <a:latin typeface="楷体" panose="02010609060101010101" pitchFamily="49" charset="-122"/>
                <a:ea typeface="楷体" panose="02010609060101010101" pitchFamily="49" charset="-122"/>
              </a:rPr>
              <a:t>                                   </a:t>
            </a:r>
            <a:endParaRPr lang="zh-CN" altLang="en-US" sz="2400" b="1" dirty="0" smtClean="0">
              <a:latin typeface="楷体" panose="02010609060101010101" pitchFamily="49" charset="-122"/>
              <a:ea typeface="楷体" panose="02010609060101010101" pitchFamily="49" charset="-122"/>
            </a:endParaRPr>
          </a:p>
          <a:p>
            <a:endParaRPr lang="zh-CN" altLang="en-US" sz="2400" b="1" dirty="0" smtClean="0">
              <a:latin typeface="楷体" panose="02010609060101010101" pitchFamily="49" charset="-122"/>
              <a:ea typeface="楷体" panose="02010609060101010101" pitchFamily="49" charset="-122"/>
            </a:endParaRPr>
          </a:p>
          <a:p>
            <a:endParaRPr lang="zh-CN" altLang="en-US" sz="2400" dirty="0" smtClean="0"/>
          </a:p>
          <a:p>
            <a:endParaRPr lang="zh-CN" altLang="en-US" sz="2400" dirty="0" smtClean="0"/>
          </a:p>
          <a:p>
            <a:pPr>
              <a:lnSpc>
                <a:spcPct val="150000"/>
              </a:lnSpc>
            </a:pPr>
            <a:endParaRPr lang="zh-CN" altLang="en-US" sz="2400" b="1" dirty="0" smtClean="0"/>
          </a:p>
          <a:p>
            <a:pPr>
              <a:lnSpc>
                <a:spcPct val="150000"/>
              </a:lnSpc>
            </a:pPr>
            <a:endParaRPr lang="zh-CN" altLang="en-US" sz="3700" b="1" dirty="0" smtClean="0">
              <a:solidFill>
                <a:srgbClr val="FFFF00"/>
              </a:solidFill>
              <a:latin typeface="+mn-ea"/>
            </a:endParaRPr>
          </a:p>
          <a:p>
            <a:pPr eaLnBrk="0" hangingPunct="0">
              <a:lnSpc>
                <a:spcPct val="130000"/>
              </a:lnSpc>
            </a:pPr>
            <a:endParaRPr lang="en-US" altLang="zh-CN" sz="37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矩形 8"/>
          <p:cNvSpPr>
            <a:spLocks noChangeArrowheads="1"/>
          </p:cNvSpPr>
          <p:nvPr/>
        </p:nvSpPr>
        <p:spPr bwMode="auto">
          <a:xfrm>
            <a:off x="0" y="707886"/>
            <a:ext cx="12036490" cy="10555706"/>
          </a:xfrm>
          <a:prstGeom prst="rect">
            <a:avLst/>
          </a:prstGeom>
          <a:noFill/>
          <a:ln w="9525">
            <a:noFill/>
            <a:miter lim="800000"/>
          </a:ln>
        </p:spPr>
        <p:txBody>
          <a:bodyPr wrap="square" lIns="121917" tIns="60958" rIns="121917" bIns="60958">
            <a:spAutoFit/>
          </a:bodyPr>
          <a:lstStyle/>
          <a:p>
            <a:pPr>
              <a:lnSpc>
                <a:spcPct val="150000"/>
              </a:lnSpc>
            </a:pPr>
            <a:r>
              <a:rPr lang="en-US" sz="1400" dirty="0" smtClean="0"/>
              <a:t> </a:t>
            </a:r>
            <a:r>
              <a:rPr lang="en-US" sz="2400" b="1" dirty="0" smtClean="0">
                <a:latin typeface="楷体" panose="02010609060101010101" pitchFamily="49" charset="-122"/>
                <a:ea typeface="楷体" panose="02010609060101010101" pitchFamily="49" charset="-122"/>
              </a:rPr>
              <a:t>    </a:t>
            </a:r>
            <a:r>
              <a:rPr lang="zh-CN" altLang="en-US" sz="2400" b="1" dirty="0" smtClean="0">
                <a:solidFill>
                  <a:srgbClr val="FFFF00"/>
                </a:solidFill>
                <a:latin typeface="楷体" panose="02010609060101010101" pitchFamily="49" charset="-122"/>
                <a:ea typeface="楷体" panose="02010609060101010101" pitchFamily="49" charset="-122"/>
              </a:rPr>
              <a:t>反方论证更有力。正方第二、第三点的说理太空洞，需要补充典型的事实论据和道理论据进行充分论证。反方分论点鲜明，事例典型，说理层层递进深入，论证充分，多用短句和反问，在语言上更有气势。</a:t>
            </a:r>
            <a:endParaRPr lang="en-US" altLang="zh-CN" sz="2400" b="1" dirty="0" smtClean="0">
              <a:solidFill>
                <a:srgbClr val="FFFF00"/>
              </a:solidFill>
              <a:latin typeface="楷体" panose="02010609060101010101" pitchFamily="49" charset="-122"/>
              <a:ea typeface="楷体" panose="02010609060101010101" pitchFamily="49" charset="-122"/>
            </a:endParaRPr>
          </a:p>
          <a:p>
            <a:pPr>
              <a:lnSpc>
                <a:spcPct val="150000"/>
              </a:lnSpc>
            </a:pPr>
            <a:r>
              <a:rPr lang="zh-CN" altLang="en-US" sz="2400" b="1" dirty="0" smtClean="0">
                <a:latin typeface="楷体" panose="02010609060101010101" pitchFamily="49" charset="-122"/>
                <a:ea typeface="楷体" panose="02010609060101010101" pitchFamily="49" charset="-122"/>
              </a:rPr>
              <a:t>    如果你是正方，你还可以从哪些角度搜集更有力的事实论据，道理论据来驳斥对方观点，证明自己观点呢？</a:t>
            </a:r>
            <a:endParaRPr lang="zh-CN" altLang="en-US" sz="2400" b="1" dirty="0" smtClean="0">
              <a:latin typeface="楷体" panose="02010609060101010101" pitchFamily="49" charset="-122"/>
              <a:ea typeface="楷体" panose="02010609060101010101" pitchFamily="49" charset="-122"/>
            </a:endParaRPr>
          </a:p>
          <a:p>
            <a:pPr>
              <a:lnSpc>
                <a:spcPct val="150000"/>
              </a:lnSpc>
            </a:pPr>
            <a:r>
              <a:rPr lang="zh-CN" altLang="en-US" sz="2400" b="1" dirty="0" smtClean="0">
                <a:solidFill>
                  <a:srgbClr val="FF0000"/>
                </a:solidFill>
                <a:latin typeface="楷体" panose="02010609060101010101" pitchFamily="49" charset="-122"/>
                <a:ea typeface="楷体" panose="02010609060101010101" pitchFamily="49" charset="-122"/>
              </a:rPr>
              <a:t>    例如：</a:t>
            </a:r>
            <a:endParaRPr lang="en-US" altLang="zh-CN" sz="2400" b="1" dirty="0" smtClean="0">
              <a:solidFill>
                <a:srgbClr val="FF0000"/>
              </a:solidFill>
              <a:latin typeface="楷体" panose="02010609060101010101" pitchFamily="49" charset="-122"/>
              <a:ea typeface="楷体" panose="02010609060101010101" pitchFamily="49" charset="-122"/>
            </a:endParaRPr>
          </a:p>
          <a:p>
            <a:pPr>
              <a:lnSpc>
                <a:spcPct val="150000"/>
              </a:lnSpc>
            </a:pPr>
            <a:r>
              <a:rPr lang="en-US" altLang="zh-CN" sz="2400" b="1" dirty="0" smtClean="0">
                <a:latin typeface="楷体" panose="02010609060101010101" pitchFamily="49" charset="-122"/>
                <a:ea typeface="楷体" panose="02010609060101010101" pitchFamily="49" charset="-122"/>
              </a:rPr>
              <a:t>    </a:t>
            </a:r>
            <a:r>
              <a:rPr lang="zh-CN" altLang="en-US" sz="2400" b="1" dirty="0" smtClean="0">
                <a:latin typeface="楷体" panose="02010609060101010101" pitchFamily="49" charset="-122"/>
                <a:ea typeface="楷体" panose="02010609060101010101" pitchFamily="49" charset="-122"/>
              </a:rPr>
              <a:t>为何国家现在大力提倡挫折教育？这不正是对方辩友提到的创造一个相对艰难的环境来促成成长吗？独生子女现象使顺境中成长的弊端显露无遗，很多孩子任性、脆弱，一遇到挫折就退缩，这样还谈什么成长呢？而人民网调查数据显示，在逆境中成长，能增强孩子的心理承受能力和抗打击能力。正所谓“梅花香自苦寒来，宝剑锋从磨砺出”；“艰难困苦，玉汝以成”；挫折教育充分证明了我方观点“逆境有利于成长。”</a:t>
            </a:r>
            <a:endParaRPr lang="zh-CN" altLang="en-US" sz="2400" b="1" dirty="0" smtClean="0">
              <a:latin typeface="楷体" panose="02010609060101010101" pitchFamily="49" charset="-122"/>
              <a:ea typeface="楷体" panose="02010609060101010101" pitchFamily="49" charset="-122"/>
            </a:endParaRPr>
          </a:p>
          <a:p>
            <a:r>
              <a:rPr lang="en-US" altLang="en-US" sz="2400" b="1" dirty="0" smtClean="0">
                <a:latin typeface="楷体" panose="02010609060101010101" pitchFamily="49" charset="-122"/>
                <a:ea typeface="楷体" panose="02010609060101010101" pitchFamily="49" charset="-122"/>
              </a:rPr>
              <a:t> </a:t>
            </a:r>
            <a:endParaRPr lang="zh-CN" altLang="en-US" sz="2400" b="1" dirty="0" smtClean="0">
              <a:latin typeface="楷体" panose="02010609060101010101" pitchFamily="49" charset="-122"/>
              <a:ea typeface="楷体" panose="02010609060101010101" pitchFamily="49" charset="-122"/>
            </a:endParaRPr>
          </a:p>
          <a:p>
            <a:pPr>
              <a:lnSpc>
                <a:spcPct val="150000"/>
              </a:lnSpc>
            </a:pPr>
            <a:endParaRPr lang="zh-CN" altLang="en-US" sz="2400" b="1" dirty="0" smtClean="0">
              <a:latin typeface="楷体" panose="02010609060101010101" pitchFamily="49" charset="-122"/>
              <a:ea typeface="楷体" panose="02010609060101010101" pitchFamily="49" charset="-122"/>
            </a:endParaRPr>
          </a:p>
          <a:p>
            <a:pPr>
              <a:lnSpc>
                <a:spcPts val="3500"/>
              </a:lnSpc>
            </a:pPr>
            <a:r>
              <a:rPr lang="zh-CN" altLang="en-US" sz="2400" b="1" dirty="0" smtClean="0">
                <a:latin typeface="楷体" panose="02010609060101010101" pitchFamily="49" charset="-122"/>
                <a:ea typeface="楷体" panose="02010609060101010101" pitchFamily="49" charset="-122"/>
              </a:rPr>
              <a:t>    </a:t>
            </a:r>
            <a:endParaRPr lang="zh-CN" altLang="en-US" sz="2400" b="1" dirty="0" smtClean="0">
              <a:latin typeface="楷体" panose="02010609060101010101" pitchFamily="49" charset="-122"/>
              <a:ea typeface="楷体" panose="02010609060101010101" pitchFamily="49" charset="-122"/>
            </a:endParaRPr>
          </a:p>
          <a:p>
            <a:pPr>
              <a:lnSpc>
                <a:spcPts val="3500"/>
              </a:lnSpc>
            </a:pPr>
            <a:r>
              <a:rPr lang="zh-CN" altLang="en-US" sz="2400" b="1" dirty="0" smtClean="0">
                <a:latin typeface="楷体" panose="02010609060101010101" pitchFamily="49" charset="-122"/>
                <a:ea typeface="楷体" panose="02010609060101010101" pitchFamily="49" charset="-122"/>
              </a:rPr>
              <a:t>    </a:t>
            </a:r>
            <a:endParaRPr lang="zh-CN" altLang="en-US" sz="2400" dirty="0" smtClean="0"/>
          </a:p>
          <a:p>
            <a:endParaRPr lang="zh-CN" altLang="en-US" sz="2400" dirty="0" smtClean="0"/>
          </a:p>
          <a:p>
            <a:pPr>
              <a:lnSpc>
                <a:spcPct val="150000"/>
              </a:lnSpc>
            </a:pPr>
            <a:endParaRPr lang="zh-CN" altLang="en-US" sz="2400" b="1" dirty="0" smtClean="0"/>
          </a:p>
          <a:p>
            <a:pPr>
              <a:lnSpc>
                <a:spcPct val="150000"/>
              </a:lnSpc>
            </a:pPr>
            <a:endParaRPr lang="zh-CN" altLang="en-US" sz="3700" b="1" dirty="0" smtClean="0">
              <a:solidFill>
                <a:srgbClr val="FFFF00"/>
              </a:solidFill>
              <a:latin typeface="+mn-ea"/>
            </a:endParaRPr>
          </a:p>
          <a:p>
            <a:pPr eaLnBrk="0" hangingPunct="0">
              <a:lnSpc>
                <a:spcPct val="130000"/>
              </a:lnSpc>
            </a:pPr>
            <a:endParaRPr lang="en-US" altLang="zh-CN" sz="3700" b="1" dirty="0">
              <a:solidFill>
                <a:srgbClr val="FF0000"/>
              </a:solidFill>
              <a:latin typeface="楷体" panose="02010609060101010101" pitchFamily="49" charset="-122"/>
              <a:ea typeface="楷体" panose="02010609060101010101" pitchFamily="49" charset="-122"/>
            </a:endParaRPr>
          </a:p>
        </p:txBody>
      </p:sp>
      <p:sp>
        <p:nvSpPr>
          <p:cNvPr id="14" name="TextBox 13"/>
          <p:cNvSpPr txBox="1"/>
          <p:nvPr/>
        </p:nvSpPr>
        <p:spPr>
          <a:xfrm>
            <a:off x="0" y="0"/>
            <a:ext cx="4744528" cy="707886"/>
          </a:xfrm>
          <a:prstGeom prst="rect">
            <a:avLst/>
          </a:prstGeom>
          <a:solidFill>
            <a:schemeClr val="bg2"/>
          </a:solidFill>
        </p:spPr>
        <p:txBody>
          <a:bodyPr wrap="square" rtlCol="0">
            <a:spAutoFit/>
          </a:bodyPr>
          <a:lstStyle/>
          <a:p>
            <a:r>
              <a:rPr lang="zh-CN" altLang="en-US" sz="4000" b="1" dirty="0" smtClean="0">
                <a:solidFill>
                  <a:srgbClr val="FF0000"/>
                </a:solidFill>
              </a:rPr>
              <a:t>例文点评：</a:t>
            </a:r>
            <a:endParaRPr lang="zh-CN" altLang="en-US" sz="4000" b="1" dirty="0">
              <a:solidFill>
                <a:srgbClr val="FF0000"/>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098">
                                            <p:txEl>
                                              <p:pRg st="0" end="0"/>
                                            </p:txEl>
                                          </p:spTgt>
                                        </p:tgtEl>
                                        <p:attrNameLst>
                                          <p:attrName>style.visibility</p:attrName>
                                        </p:attrNameLst>
                                      </p:cBhvr>
                                      <p:to>
                                        <p:strVal val="visible"/>
                                      </p:to>
                                    </p:set>
                                    <p:animEffect transition="in" filter="blinds(horizontal)">
                                      <p:cBhvr>
                                        <p:cTn id="7" dur="500"/>
                                        <p:tgtEl>
                                          <p:spTgt spid="409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098">
                                            <p:txEl>
                                              <p:pRg st="1" end="1"/>
                                            </p:txEl>
                                          </p:spTgt>
                                        </p:tgtEl>
                                        <p:attrNameLst>
                                          <p:attrName>style.visibility</p:attrName>
                                        </p:attrNameLst>
                                      </p:cBhvr>
                                      <p:to>
                                        <p:strVal val="visible"/>
                                      </p:to>
                                    </p:set>
                                    <p:animEffect transition="in" filter="blinds(horizontal)">
                                      <p:cBhvr>
                                        <p:cTn id="12" dur="500"/>
                                        <p:tgtEl>
                                          <p:spTgt spid="409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098">
                                            <p:txEl>
                                              <p:pRg st="2" end="2"/>
                                            </p:txEl>
                                          </p:spTgt>
                                        </p:tgtEl>
                                        <p:attrNameLst>
                                          <p:attrName>style.visibility</p:attrName>
                                        </p:attrNameLst>
                                      </p:cBhvr>
                                      <p:to>
                                        <p:strVal val="visible"/>
                                      </p:to>
                                    </p:set>
                                    <p:animEffect transition="in" filter="blinds(horizontal)">
                                      <p:cBhvr>
                                        <p:cTn id="17" dur="500"/>
                                        <p:tgtEl>
                                          <p:spTgt spid="409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098">
                                            <p:txEl>
                                              <p:pRg st="3" end="3"/>
                                            </p:txEl>
                                          </p:spTgt>
                                        </p:tgtEl>
                                        <p:attrNameLst>
                                          <p:attrName>style.visibility</p:attrName>
                                        </p:attrNameLst>
                                      </p:cBhvr>
                                      <p:to>
                                        <p:strVal val="visible"/>
                                      </p:to>
                                    </p:set>
                                    <p:animEffect transition="in" filter="blinds(horizontal)">
                                      <p:cBhvr>
                                        <p:cTn id="22" dur="500"/>
                                        <p:tgtEl>
                                          <p:spTgt spid="409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01359" y="877078"/>
            <a:ext cx="10041147" cy="4985980"/>
          </a:xfrm>
          <a:prstGeom prst="rect">
            <a:avLst/>
          </a:prstGeom>
          <a:noFill/>
        </p:spPr>
        <p:txBody>
          <a:bodyPr wrap="square" rtlCol="0">
            <a:spAutoFit/>
          </a:bodyPr>
          <a:lstStyle/>
          <a:p>
            <a:pPr>
              <a:lnSpc>
                <a:spcPct val="150000"/>
              </a:lnSpc>
            </a:pPr>
            <a:r>
              <a:rPr lang="zh-CN" altLang="en-US" sz="4000" b="1" dirty="0" smtClean="0">
                <a:solidFill>
                  <a:srgbClr val="FFFF00"/>
                </a:solidFill>
              </a:rPr>
              <a:t>总结：本堂课我们了解了什么是辩论，辩论赛的组织形式，以及辩论赛中审题立论的重要性，同时我们还知道怎么写辩论提纲，怎么让自己的论证更充分有力。要提高辩论能力，还需要持之以恒地练习。</a:t>
            </a:r>
            <a:endParaRPr lang="en-US" altLang="zh-CN" sz="4000" b="1" dirty="0" smtClean="0">
              <a:solidFill>
                <a:srgbClr val="FFFF00"/>
              </a:solidFill>
            </a:endParaRPr>
          </a:p>
          <a:p>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矩形 8"/>
          <p:cNvSpPr>
            <a:spLocks noChangeArrowheads="1"/>
          </p:cNvSpPr>
          <p:nvPr/>
        </p:nvSpPr>
        <p:spPr bwMode="auto">
          <a:xfrm>
            <a:off x="242595" y="1069675"/>
            <a:ext cx="11635273" cy="8339715"/>
          </a:xfrm>
          <a:prstGeom prst="rect">
            <a:avLst/>
          </a:prstGeom>
          <a:noFill/>
          <a:ln w="9525">
            <a:noFill/>
            <a:miter lim="800000"/>
          </a:ln>
        </p:spPr>
        <p:txBody>
          <a:bodyPr wrap="square" lIns="121917" tIns="60958" rIns="121917" bIns="60958">
            <a:spAutoFit/>
          </a:bodyPr>
          <a:lstStyle/>
          <a:p>
            <a:pPr>
              <a:lnSpc>
                <a:spcPct val="150000"/>
              </a:lnSpc>
            </a:pPr>
            <a:r>
              <a:rPr lang="zh-CN" altLang="en-US" sz="3000" b="1" dirty="0" smtClean="0">
                <a:solidFill>
                  <a:srgbClr val="FFFF00"/>
                </a:solidFill>
                <a:latin typeface="楷体" panose="02010609060101010101" pitchFamily="49" charset="-122"/>
                <a:ea typeface="楷体" panose="02010609060101010101" pitchFamily="49" charset="-122"/>
              </a:rPr>
              <a:t>没有辩论的世界是冷清的世界，</a:t>
            </a:r>
            <a:endParaRPr lang="en-US" altLang="zh-CN" sz="3000" b="1" dirty="0" smtClean="0">
              <a:solidFill>
                <a:srgbClr val="FFFF00"/>
              </a:solidFill>
              <a:latin typeface="楷体" panose="02010609060101010101" pitchFamily="49" charset="-122"/>
              <a:ea typeface="楷体" panose="02010609060101010101" pitchFamily="49" charset="-122"/>
            </a:endParaRPr>
          </a:p>
          <a:p>
            <a:pPr>
              <a:lnSpc>
                <a:spcPct val="150000"/>
              </a:lnSpc>
            </a:pPr>
            <a:r>
              <a:rPr lang="zh-CN" altLang="en-US" sz="3000" b="1" dirty="0" smtClean="0">
                <a:solidFill>
                  <a:srgbClr val="FFFF00"/>
                </a:solidFill>
                <a:latin typeface="楷体" panose="02010609060101010101" pitchFamily="49" charset="-122"/>
                <a:ea typeface="楷体" panose="02010609060101010101" pitchFamily="49" charset="-122"/>
              </a:rPr>
              <a:t>没有辩论的理论是僵化的理论，</a:t>
            </a:r>
            <a:endParaRPr lang="en-US" altLang="zh-CN" sz="3000" b="1" dirty="0" smtClean="0">
              <a:solidFill>
                <a:srgbClr val="FFFF00"/>
              </a:solidFill>
              <a:latin typeface="楷体" panose="02010609060101010101" pitchFamily="49" charset="-122"/>
              <a:ea typeface="楷体" panose="02010609060101010101" pitchFamily="49" charset="-122"/>
            </a:endParaRPr>
          </a:p>
          <a:p>
            <a:pPr>
              <a:lnSpc>
                <a:spcPct val="150000"/>
              </a:lnSpc>
            </a:pPr>
            <a:r>
              <a:rPr lang="zh-CN" altLang="en-US" sz="3000" b="1" dirty="0" smtClean="0">
                <a:solidFill>
                  <a:srgbClr val="FFFF00"/>
                </a:solidFill>
                <a:latin typeface="楷体" panose="02010609060101010101" pitchFamily="49" charset="-122"/>
                <a:ea typeface="楷体" panose="02010609060101010101" pitchFamily="49" charset="-122"/>
              </a:rPr>
              <a:t>不会辩论的人物是缺乏情趣的，</a:t>
            </a:r>
            <a:endParaRPr lang="en-US" altLang="zh-CN" sz="3000" b="1" dirty="0" smtClean="0">
              <a:solidFill>
                <a:srgbClr val="FFFF00"/>
              </a:solidFill>
              <a:latin typeface="楷体" panose="02010609060101010101" pitchFamily="49" charset="-122"/>
              <a:ea typeface="楷体" panose="02010609060101010101" pitchFamily="49" charset="-122"/>
            </a:endParaRPr>
          </a:p>
          <a:p>
            <a:pPr>
              <a:lnSpc>
                <a:spcPct val="150000"/>
              </a:lnSpc>
            </a:pPr>
            <a:r>
              <a:rPr lang="zh-CN" altLang="en-US" sz="3000" b="1" dirty="0" smtClean="0">
                <a:solidFill>
                  <a:srgbClr val="FFFF00"/>
                </a:solidFill>
                <a:latin typeface="楷体" panose="02010609060101010101" pitchFamily="49" charset="-122"/>
                <a:ea typeface="楷体" panose="02010609060101010101" pitchFamily="49" charset="-122"/>
              </a:rPr>
              <a:t>辩论是思想的体操，是睿智者的游戏，</a:t>
            </a:r>
            <a:endParaRPr lang="en-US" altLang="zh-CN" sz="3000" b="1" dirty="0" smtClean="0">
              <a:solidFill>
                <a:srgbClr val="FFFF00"/>
              </a:solidFill>
              <a:latin typeface="楷体" panose="02010609060101010101" pitchFamily="49" charset="-122"/>
              <a:ea typeface="楷体" panose="02010609060101010101" pitchFamily="49" charset="-122"/>
            </a:endParaRPr>
          </a:p>
          <a:p>
            <a:pPr>
              <a:lnSpc>
                <a:spcPct val="150000"/>
              </a:lnSpc>
            </a:pPr>
            <a:r>
              <a:rPr lang="zh-CN" altLang="en-US" sz="3000" b="1" dirty="0" smtClean="0">
                <a:solidFill>
                  <a:srgbClr val="FFFF00"/>
                </a:solidFill>
                <a:latin typeface="楷体" panose="02010609060101010101" pitchFamily="49" charset="-122"/>
                <a:ea typeface="楷体" panose="02010609060101010101" pitchFamily="49" charset="-122"/>
              </a:rPr>
              <a:t>希望我们每位同学都敢于辩论、学会辩论、磨砺思想、锻炼口才，</a:t>
            </a:r>
            <a:endParaRPr lang="en-US" altLang="zh-CN" sz="3000" b="1" dirty="0" smtClean="0">
              <a:solidFill>
                <a:srgbClr val="FFFF00"/>
              </a:solidFill>
              <a:latin typeface="楷体" panose="02010609060101010101" pitchFamily="49" charset="-122"/>
              <a:ea typeface="楷体" panose="02010609060101010101" pitchFamily="49" charset="-122"/>
            </a:endParaRPr>
          </a:p>
          <a:p>
            <a:pPr>
              <a:lnSpc>
                <a:spcPct val="150000"/>
              </a:lnSpc>
            </a:pPr>
            <a:r>
              <a:rPr lang="zh-CN" altLang="en-US" sz="3000" b="1" dirty="0" smtClean="0">
                <a:solidFill>
                  <a:srgbClr val="FFFF00"/>
                </a:solidFill>
                <a:latin typeface="楷体" panose="02010609060101010101" pitchFamily="49" charset="-122"/>
                <a:ea typeface="楷体" panose="02010609060101010101" pitchFamily="49" charset="-122"/>
              </a:rPr>
              <a:t>做一个有智慧、有趣味的人。</a:t>
            </a:r>
            <a:endParaRPr lang="zh-CN" altLang="en-US" sz="3000" b="1" dirty="0" smtClean="0">
              <a:solidFill>
                <a:srgbClr val="FFFF00"/>
              </a:solidFill>
              <a:latin typeface="楷体" panose="02010609060101010101" pitchFamily="49" charset="-122"/>
              <a:ea typeface="楷体" panose="02010609060101010101" pitchFamily="49" charset="-122"/>
            </a:endParaRPr>
          </a:p>
          <a:p>
            <a:pPr>
              <a:lnSpc>
                <a:spcPct val="150000"/>
              </a:lnSpc>
            </a:pPr>
            <a:endParaRPr lang="zh-CN" altLang="en-US" sz="2800" b="1" dirty="0" smtClean="0">
              <a:latin typeface="楷体" panose="02010609060101010101" pitchFamily="49" charset="-122"/>
              <a:ea typeface="楷体" panose="02010609060101010101" pitchFamily="49" charset="-122"/>
            </a:endParaRPr>
          </a:p>
          <a:p>
            <a:pPr>
              <a:lnSpc>
                <a:spcPts val="3500"/>
              </a:lnSpc>
            </a:pPr>
            <a:r>
              <a:rPr lang="zh-CN" altLang="en-US" sz="2800" b="1" dirty="0" smtClean="0">
                <a:latin typeface="楷体" panose="02010609060101010101" pitchFamily="49" charset="-122"/>
                <a:ea typeface="楷体" panose="02010609060101010101" pitchFamily="49" charset="-122"/>
              </a:rPr>
              <a:t>    </a:t>
            </a:r>
            <a:endParaRPr lang="zh-CN" altLang="en-US" sz="2800" b="1" dirty="0" smtClean="0">
              <a:latin typeface="楷体" panose="02010609060101010101" pitchFamily="49" charset="-122"/>
              <a:ea typeface="楷体" panose="02010609060101010101" pitchFamily="49" charset="-122"/>
            </a:endParaRPr>
          </a:p>
          <a:p>
            <a:pPr>
              <a:lnSpc>
                <a:spcPts val="3500"/>
              </a:lnSpc>
            </a:pPr>
            <a:r>
              <a:rPr lang="zh-CN" altLang="en-US" sz="2400" b="1" dirty="0" smtClean="0">
                <a:latin typeface="楷体" panose="02010609060101010101" pitchFamily="49" charset="-122"/>
                <a:ea typeface="楷体" panose="02010609060101010101" pitchFamily="49" charset="-122"/>
              </a:rPr>
              <a:t>    </a:t>
            </a:r>
            <a:endParaRPr lang="zh-CN" altLang="en-US" sz="2400" dirty="0" smtClean="0"/>
          </a:p>
          <a:p>
            <a:endParaRPr lang="zh-CN" altLang="en-US" sz="2400" dirty="0" smtClean="0"/>
          </a:p>
          <a:p>
            <a:pPr>
              <a:lnSpc>
                <a:spcPct val="150000"/>
              </a:lnSpc>
            </a:pPr>
            <a:endParaRPr lang="zh-CN" altLang="en-US" sz="2400" b="1" dirty="0" smtClean="0"/>
          </a:p>
          <a:p>
            <a:pPr>
              <a:lnSpc>
                <a:spcPct val="150000"/>
              </a:lnSpc>
            </a:pPr>
            <a:endParaRPr lang="zh-CN" altLang="en-US" sz="3700" b="1" dirty="0" smtClean="0">
              <a:solidFill>
                <a:srgbClr val="FFFF00"/>
              </a:solidFill>
              <a:latin typeface="+mn-ea"/>
            </a:endParaRPr>
          </a:p>
          <a:p>
            <a:pPr eaLnBrk="0" hangingPunct="0">
              <a:lnSpc>
                <a:spcPct val="130000"/>
              </a:lnSpc>
            </a:pPr>
            <a:endParaRPr lang="en-US" altLang="zh-CN" sz="3700" b="1" dirty="0">
              <a:solidFill>
                <a:srgbClr val="FF0000"/>
              </a:solidFill>
              <a:latin typeface="楷体" panose="02010609060101010101" pitchFamily="49" charset="-122"/>
              <a:ea typeface="楷体" panose="02010609060101010101" pitchFamily="49" charset="-122"/>
            </a:endParaRPr>
          </a:p>
        </p:txBody>
      </p:sp>
      <p:sp>
        <p:nvSpPr>
          <p:cNvPr id="14" name="TextBox 13"/>
          <p:cNvSpPr txBox="1"/>
          <p:nvPr/>
        </p:nvSpPr>
        <p:spPr>
          <a:xfrm>
            <a:off x="0" y="0"/>
            <a:ext cx="4744528" cy="707886"/>
          </a:xfrm>
          <a:prstGeom prst="rect">
            <a:avLst/>
          </a:prstGeom>
          <a:solidFill>
            <a:schemeClr val="bg2"/>
          </a:solidFill>
        </p:spPr>
        <p:txBody>
          <a:bodyPr wrap="square" rtlCol="0">
            <a:spAutoFit/>
          </a:bodyPr>
          <a:lstStyle/>
          <a:p>
            <a:r>
              <a:rPr lang="zh-CN" altLang="en-US" sz="4000" b="1" dirty="0" smtClean="0">
                <a:solidFill>
                  <a:srgbClr val="FF0000"/>
                </a:solidFill>
              </a:rPr>
              <a:t>寄语：</a:t>
            </a:r>
            <a:endParaRPr lang="zh-CN" altLang="en-US" sz="4000" b="1" dirty="0">
              <a:solidFill>
                <a:srgbClr val="FF0000"/>
              </a:solidFill>
            </a:endParaRPr>
          </a:p>
        </p:txBody>
      </p:sp>
    </p:spTree>
  </p:cSld>
  <p:clrMapOvr>
    <a:masterClrMapping/>
  </p:clrMapOvr>
  <p:transition spd="slow">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46" name="文本框 18445"/>
          <p:cNvSpPr txBox="1">
            <a:spLocks noChangeArrowheads="1"/>
          </p:cNvSpPr>
          <p:nvPr/>
        </p:nvSpPr>
        <p:spPr bwMode="auto">
          <a:xfrm>
            <a:off x="381000" y="983411"/>
            <a:ext cx="11027833" cy="1666927"/>
          </a:xfrm>
          <a:prstGeom prst="rect">
            <a:avLst/>
          </a:prstGeom>
          <a:noFill/>
          <a:ln w="9525">
            <a:noFill/>
            <a:miter lim="800000"/>
          </a:ln>
        </p:spPr>
        <p:txBody>
          <a:bodyPr lIns="121917" tIns="60958" rIns="121917" bIns="60958">
            <a:spAutoFit/>
          </a:bodyPr>
          <a:lstStyle/>
          <a:p>
            <a:pPr>
              <a:lnSpc>
                <a:spcPct val="130000"/>
              </a:lnSpc>
            </a:pPr>
            <a:r>
              <a:rPr lang="zh-CN" altLang="en-US" sz="2700" b="1" dirty="0">
                <a:latin typeface="宋体" panose="02010600030101010101" pitchFamily="2" charset="-122"/>
              </a:rPr>
              <a:t>    将全班同学分成若干学习小组，每组最少</a:t>
            </a:r>
            <a:r>
              <a:rPr lang="en-US" altLang="zh-CN" sz="2700" b="1" dirty="0">
                <a:latin typeface="宋体" panose="02010600030101010101" pitchFamily="2" charset="-122"/>
              </a:rPr>
              <a:t>8</a:t>
            </a:r>
            <a:r>
              <a:rPr lang="zh-CN" altLang="en-US" sz="2700" b="1" dirty="0">
                <a:latin typeface="宋体" panose="02010600030101010101" pitchFamily="2" charset="-122"/>
              </a:rPr>
              <a:t>人，分成正反两方，从下面提供的辩题中任选一题，进行辩论实战练习。在此基础上，组织一次班级辩论赛。</a:t>
            </a:r>
            <a:endParaRPr lang="zh-CN" altLang="en-US" sz="2700" b="1" dirty="0">
              <a:latin typeface="宋体" panose="02010600030101010101" pitchFamily="2" charset="-122"/>
            </a:endParaRPr>
          </a:p>
        </p:txBody>
      </p:sp>
      <p:sp>
        <p:nvSpPr>
          <p:cNvPr id="18448" name="矩形 18447"/>
          <p:cNvSpPr/>
          <p:nvPr/>
        </p:nvSpPr>
        <p:spPr>
          <a:xfrm>
            <a:off x="704851" y="3899140"/>
            <a:ext cx="10733616" cy="704804"/>
          </a:xfrm>
          <a:prstGeom prst="rect">
            <a:avLst/>
          </a:prstGeom>
          <a:noFill/>
          <a:ln w="9525">
            <a:noFill/>
          </a:ln>
        </p:spPr>
        <p:txBody>
          <a:bodyPr lIns="121917" tIns="60958" rIns="121917" bIns="60958">
            <a:spAutoFit/>
          </a:bodyPr>
          <a:lstStyle/>
          <a:p>
            <a:pPr>
              <a:lnSpc>
                <a:spcPct val="140000"/>
              </a:lnSpc>
              <a:defRPr/>
            </a:pPr>
            <a:r>
              <a:rPr lang="en-US" altLang="zh-CN" sz="2700" b="1" noProof="1">
                <a:effectLst>
                  <a:outerShdw blurRad="38100" dist="38100" dir="2700000">
                    <a:srgbClr val="FFFFFF"/>
                  </a:outerShdw>
                </a:effectLst>
                <a:latin typeface="楷体" panose="02010609060101010101" pitchFamily="49" charset="-122"/>
                <a:ea typeface="楷体" panose="02010609060101010101" pitchFamily="49" charset="-122"/>
              </a:rPr>
              <a:t>1</a:t>
            </a:r>
            <a:r>
              <a:rPr lang="en-US" altLang="zh-CN" sz="2700" b="1" noProof="1" smtClean="0">
                <a:effectLst>
                  <a:outerShdw blurRad="38100" dist="38100" dir="2700000">
                    <a:srgbClr val="FFFFFF"/>
                  </a:outerShdw>
                </a:effectLst>
                <a:latin typeface="楷体" panose="02010609060101010101" pitchFamily="49" charset="-122"/>
                <a:ea typeface="楷体" panose="02010609060101010101" pitchFamily="49" charset="-122"/>
              </a:rPr>
              <a:t>. </a:t>
            </a:r>
            <a:r>
              <a:rPr lang="zh-CN" altLang="en-US" sz="2700" b="1" noProof="1">
                <a:effectLst>
                  <a:outerShdw blurRad="38100" dist="38100" dir="2700000">
                    <a:srgbClr val="FFFFFF"/>
                  </a:outerShdw>
                </a:effectLst>
                <a:latin typeface="楷体" panose="02010609060101010101" pitchFamily="49" charset="-122"/>
                <a:ea typeface="楷体" panose="02010609060101010101" pitchFamily="49" charset="-122"/>
              </a:rPr>
              <a:t>正方：现代社会更需要专才       反方：现代社会更需要通才</a:t>
            </a:r>
            <a:endParaRPr lang="zh-CN" altLang="en-US" sz="2700" b="1" noProof="1">
              <a:effectLst>
                <a:outerShdw blurRad="38100" dist="38100" dir="2700000">
                  <a:srgbClr val="FFFFFF"/>
                </a:outerShdw>
              </a:effectLst>
              <a:latin typeface="楷体" panose="02010609060101010101" pitchFamily="49" charset="-122"/>
              <a:ea typeface="楷体" panose="02010609060101010101" pitchFamily="49" charset="-122"/>
            </a:endParaRPr>
          </a:p>
        </p:txBody>
      </p:sp>
      <p:sp>
        <p:nvSpPr>
          <p:cNvPr id="18454" name="矩形 18453"/>
          <p:cNvSpPr/>
          <p:nvPr/>
        </p:nvSpPr>
        <p:spPr>
          <a:xfrm>
            <a:off x="704851" y="4603944"/>
            <a:ext cx="11277600" cy="704804"/>
          </a:xfrm>
          <a:prstGeom prst="rect">
            <a:avLst/>
          </a:prstGeom>
          <a:noFill/>
          <a:ln w="9525">
            <a:noFill/>
          </a:ln>
        </p:spPr>
        <p:txBody>
          <a:bodyPr lIns="121917" tIns="60958" rIns="121917" bIns="60958">
            <a:spAutoFit/>
          </a:bodyPr>
          <a:lstStyle/>
          <a:p>
            <a:pPr>
              <a:lnSpc>
                <a:spcPct val="140000"/>
              </a:lnSpc>
              <a:defRPr/>
            </a:pPr>
            <a:r>
              <a:rPr lang="en-US" altLang="zh-CN" sz="2700" b="1" dirty="0">
                <a:effectLst>
                  <a:outerShdw blurRad="38100" dist="38100" dir="2700000">
                    <a:srgbClr val="FFFFFF"/>
                  </a:outerShdw>
                </a:effectLst>
                <a:latin typeface="楷体" panose="02010609060101010101" pitchFamily="49" charset="-122"/>
                <a:ea typeface="楷体" panose="02010609060101010101" pitchFamily="49" charset="-122"/>
              </a:rPr>
              <a:t>2</a:t>
            </a:r>
            <a:r>
              <a:rPr lang="en-US" altLang="zh-CN" sz="2700" b="1" dirty="0" smtClean="0">
                <a:effectLst>
                  <a:outerShdw blurRad="38100" dist="38100" dir="2700000">
                    <a:srgbClr val="FFFFFF"/>
                  </a:outerShdw>
                </a:effectLst>
                <a:latin typeface="楷体" panose="02010609060101010101" pitchFamily="49" charset="-122"/>
                <a:ea typeface="楷体" panose="02010609060101010101" pitchFamily="49" charset="-122"/>
              </a:rPr>
              <a:t>. </a:t>
            </a:r>
            <a:r>
              <a:rPr lang="zh-CN" altLang="en-US" sz="2700" b="1" dirty="0">
                <a:effectLst>
                  <a:outerShdw blurRad="38100" dist="38100" dir="2700000">
                    <a:srgbClr val="FFFFFF"/>
                  </a:outerShdw>
                </a:effectLst>
                <a:latin typeface="楷体" panose="02010609060101010101" pitchFamily="49" charset="-122"/>
                <a:ea typeface="楷体" panose="02010609060101010101" pitchFamily="49" charset="-122"/>
              </a:rPr>
              <a:t>正方：自媒体时代更容易接近真相</a:t>
            </a:r>
            <a:r>
              <a:rPr lang="en-US" altLang="zh-CN" sz="2700" b="1" dirty="0">
                <a:effectLst>
                  <a:outerShdw blurRad="38100" dist="38100" dir="2700000">
                    <a:srgbClr val="FFFFFF"/>
                  </a:outerShdw>
                </a:effectLst>
                <a:latin typeface="楷体" panose="02010609060101010101" pitchFamily="49" charset="-122"/>
                <a:ea typeface="楷体" panose="02010609060101010101" pitchFamily="49" charset="-122"/>
              </a:rPr>
              <a:t> </a:t>
            </a:r>
            <a:r>
              <a:rPr lang="zh-CN" altLang="en-US" sz="2700" b="1" dirty="0">
                <a:effectLst>
                  <a:outerShdw blurRad="38100" dist="38100" dir="2700000">
                    <a:srgbClr val="FFFFFF"/>
                  </a:outerShdw>
                </a:effectLst>
                <a:latin typeface="楷体" panose="02010609060101010101" pitchFamily="49" charset="-122"/>
                <a:ea typeface="楷体" panose="02010609060101010101" pitchFamily="49" charset="-122"/>
              </a:rPr>
              <a:t>反方：自媒体时代不容易接近真相</a:t>
            </a:r>
            <a:endParaRPr lang="zh-CN" altLang="en-US" sz="2700" b="1" dirty="0">
              <a:effectLst>
                <a:outerShdw blurRad="38100" dist="38100" dir="2700000">
                  <a:srgbClr val="FFFFFF"/>
                </a:outerShdw>
              </a:effectLst>
              <a:latin typeface="楷体" panose="02010609060101010101" pitchFamily="49" charset="-122"/>
              <a:ea typeface="楷体" panose="02010609060101010101" pitchFamily="49" charset="-122"/>
            </a:endParaRPr>
          </a:p>
        </p:txBody>
      </p:sp>
      <p:grpSp>
        <p:nvGrpSpPr>
          <p:cNvPr id="5" name="组 1"/>
          <p:cNvGrpSpPr/>
          <p:nvPr/>
        </p:nvGrpSpPr>
        <p:grpSpPr bwMode="auto">
          <a:xfrm>
            <a:off x="704851" y="3003551"/>
            <a:ext cx="2415116" cy="613833"/>
            <a:chOff x="6317605" y="3829427"/>
            <a:chExt cx="1810395" cy="461196"/>
          </a:xfrm>
        </p:grpSpPr>
        <p:sp>
          <p:nvSpPr>
            <p:cNvPr id="18" name="圆角矩形 17"/>
            <p:cNvSpPr/>
            <p:nvPr/>
          </p:nvSpPr>
          <p:spPr>
            <a:xfrm>
              <a:off x="6317605" y="3840559"/>
              <a:ext cx="1810395" cy="450064"/>
            </a:xfrm>
            <a:prstGeom prst="roundRect">
              <a:avLst>
                <a:gd name="adj" fmla="val 50000"/>
              </a:avLst>
            </a:prstGeom>
          </p:spPr>
          <p:style>
            <a:lnRef idx="1">
              <a:schemeClr val="accent3"/>
            </a:lnRef>
            <a:fillRef idx="2">
              <a:schemeClr val="accent3"/>
            </a:fillRef>
            <a:effectRef idx="1">
              <a:schemeClr val="accent3"/>
            </a:effectRef>
            <a:fontRef idx="minor">
              <a:schemeClr val="dk1"/>
            </a:fontRef>
          </p:style>
          <p:txBody>
            <a:bodyPr anchor="ctr"/>
            <a:lstStyle/>
            <a:p>
              <a:pPr algn="ctr" defTabSz="609600">
                <a:defRPr/>
              </a:pPr>
              <a:endParaRPr kumimoji="1" lang="zh-CN" altLang="en-US" dirty="0"/>
            </a:p>
          </p:txBody>
        </p:sp>
        <p:sp>
          <p:nvSpPr>
            <p:cNvPr id="16394" name="文本框 30"/>
            <p:cNvSpPr txBox="1">
              <a:spLocks noChangeArrowheads="1"/>
            </p:cNvSpPr>
            <p:nvPr/>
          </p:nvSpPr>
          <p:spPr bwMode="auto">
            <a:xfrm>
              <a:off x="6565743" y="3829427"/>
              <a:ext cx="1550065" cy="439364"/>
            </a:xfrm>
            <a:prstGeom prst="rect">
              <a:avLst/>
            </a:prstGeom>
            <a:noFill/>
            <a:ln w="9525">
              <a:noFill/>
              <a:miter lim="800000"/>
            </a:ln>
          </p:spPr>
          <p:txBody>
            <a:bodyPr>
              <a:spAutoFit/>
            </a:bodyPr>
            <a:lstStyle/>
            <a:p>
              <a:r>
                <a:rPr lang="zh-CN" altLang="en-US" sz="3200" b="1" dirty="0">
                  <a:solidFill>
                    <a:srgbClr val="002060"/>
                  </a:solidFill>
                  <a:latin typeface="黑体" panose="02010609060101010101" pitchFamily="49" charset="-122"/>
                  <a:ea typeface="黑体" panose="02010609060101010101" pitchFamily="49" charset="-122"/>
                </a:rPr>
                <a:t>文题展示</a:t>
              </a:r>
              <a:endParaRPr lang="en-US" altLang="zh-CN" sz="3200" b="1" dirty="0">
                <a:solidFill>
                  <a:srgbClr val="002060"/>
                </a:solidFill>
                <a:latin typeface="黑体" panose="02010609060101010101" pitchFamily="49" charset="-122"/>
                <a:ea typeface="黑体" panose="02010609060101010101" pitchFamily="49" charset="-122"/>
              </a:endParaRPr>
            </a:p>
          </p:txBody>
        </p:sp>
      </p:grpSp>
      <p:sp>
        <p:nvSpPr>
          <p:cNvPr id="19" name="TextBox 18"/>
          <p:cNvSpPr txBox="1"/>
          <p:nvPr/>
        </p:nvSpPr>
        <p:spPr>
          <a:xfrm>
            <a:off x="0" y="2029"/>
            <a:ext cx="4744528" cy="707886"/>
          </a:xfrm>
          <a:prstGeom prst="rect">
            <a:avLst/>
          </a:prstGeom>
          <a:solidFill>
            <a:schemeClr val="bg2"/>
          </a:solidFill>
        </p:spPr>
        <p:txBody>
          <a:bodyPr wrap="square" rtlCol="0">
            <a:spAutoFit/>
          </a:bodyPr>
          <a:lstStyle/>
          <a:p>
            <a:r>
              <a:rPr lang="zh-CN" altLang="en-US" sz="4000" b="1" dirty="0" smtClean="0">
                <a:solidFill>
                  <a:srgbClr val="FF0000"/>
                </a:solidFill>
              </a:rPr>
              <a:t>课后口语实践：</a:t>
            </a:r>
            <a:endParaRPr lang="zh-CN" altLang="en-US" sz="4000" b="1" dirty="0">
              <a:solidFill>
                <a:srgbClr val="FF0000"/>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8446"/>
                                        </p:tgtEl>
                                        <p:attrNameLst>
                                          <p:attrName>style.visibility</p:attrName>
                                        </p:attrNameLst>
                                      </p:cBhvr>
                                      <p:to>
                                        <p:strVal val="visible"/>
                                      </p:to>
                                    </p:set>
                                    <p:anim calcmode="discrete" valueType="clr">
                                      <p:cBhvr override="childStyle">
                                        <p:cTn id="7" dur="80"/>
                                        <p:tgtEl>
                                          <p:spTgt spid="1844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8446"/>
                                        </p:tgtEl>
                                        <p:attrNameLst>
                                          <p:attrName>fillcolor</p:attrName>
                                        </p:attrNameLst>
                                      </p:cBhvr>
                                      <p:tavLst>
                                        <p:tav tm="0">
                                          <p:val>
                                            <p:clrVal>
                                              <a:schemeClr val="accent2"/>
                                            </p:clrVal>
                                          </p:val>
                                        </p:tav>
                                        <p:tav tm="50000">
                                          <p:val>
                                            <p:clrVal>
                                              <a:schemeClr val="hlink"/>
                                            </p:clrVal>
                                          </p:val>
                                        </p:tav>
                                      </p:tavLst>
                                    </p:anim>
                                    <p:set>
                                      <p:cBhvr>
                                        <p:cTn id="9" dur="80"/>
                                        <p:tgtEl>
                                          <p:spTgt spid="18446"/>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8" presetClass="entr" presetSubtype="16" fill="hold" grpId="0" nodeType="clickEffect">
                                  <p:stCondLst>
                                    <p:cond delay="0"/>
                                  </p:stCondLst>
                                  <p:childTnLst>
                                    <p:set>
                                      <p:cBhvr>
                                        <p:cTn id="19" dur="1" fill="hold">
                                          <p:stCondLst>
                                            <p:cond delay="0"/>
                                          </p:stCondLst>
                                        </p:cTn>
                                        <p:tgtEl>
                                          <p:spTgt spid="18448"/>
                                        </p:tgtEl>
                                        <p:attrNameLst>
                                          <p:attrName>style.visibility</p:attrName>
                                        </p:attrNameLst>
                                      </p:cBhvr>
                                      <p:to>
                                        <p:strVal val="visible"/>
                                      </p:to>
                                    </p:set>
                                    <p:animEffect transition="in" filter="diamond(in)">
                                      <p:cBhvr>
                                        <p:cTn id="20" dur="500"/>
                                        <p:tgtEl>
                                          <p:spTgt spid="18448"/>
                                        </p:tgtEl>
                                      </p:cBhvr>
                                    </p:animEffect>
                                  </p:childTnLst>
                                </p:cTn>
                              </p:par>
                            </p:childTnLst>
                          </p:cTn>
                        </p:par>
                      </p:childTnLst>
                    </p:cTn>
                  </p:par>
                  <p:par>
                    <p:cTn id="21" fill="hold">
                      <p:stCondLst>
                        <p:cond delay="indefinite"/>
                      </p:stCondLst>
                      <p:childTnLst>
                        <p:par>
                          <p:cTn id="22" fill="hold">
                            <p:stCondLst>
                              <p:cond delay="0"/>
                            </p:stCondLst>
                            <p:childTnLst>
                              <p:par>
                                <p:cTn id="23" presetID="8" presetClass="entr" presetSubtype="16" fill="hold" grpId="0" nodeType="clickEffect">
                                  <p:stCondLst>
                                    <p:cond delay="0"/>
                                  </p:stCondLst>
                                  <p:childTnLst>
                                    <p:set>
                                      <p:cBhvr>
                                        <p:cTn id="24" dur="1" fill="hold">
                                          <p:stCondLst>
                                            <p:cond delay="0"/>
                                          </p:stCondLst>
                                        </p:cTn>
                                        <p:tgtEl>
                                          <p:spTgt spid="18454"/>
                                        </p:tgtEl>
                                        <p:attrNameLst>
                                          <p:attrName>style.visibility</p:attrName>
                                        </p:attrNameLst>
                                      </p:cBhvr>
                                      <p:to>
                                        <p:strVal val="visible"/>
                                      </p:to>
                                    </p:set>
                                    <p:animEffect transition="in" filter="diamond(in)">
                                      <p:cBhvr>
                                        <p:cTn id="25" dur="500"/>
                                        <p:tgtEl>
                                          <p:spTgt spid="184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6" grpId="0"/>
      <p:bldP spid="18448" grpId="0"/>
      <p:bldP spid="1845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46" name="文本框 18445"/>
          <p:cNvSpPr txBox="1">
            <a:spLocks noChangeArrowheads="1"/>
          </p:cNvSpPr>
          <p:nvPr/>
        </p:nvSpPr>
        <p:spPr bwMode="auto">
          <a:xfrm>
            <a:off x="381000" y="983411"/>
            <a:ext cx="11412894" cy="7994492"/>
          </a:xfrm>
          <a:prstGeom prst="rect">
            <a:avLst/>
          </a:prstGeom>
          <a:noFill/>
          <a:ln w="9525">
            <a:noFill/>
            <a:miter lim="800000"/>
          </a:ln>
        </p:spPr>
        <p:txBody>
          <a:bodyPr wrap="square" lIns="121917" tIns="60958" rIns="121917" bIns="60958">
            <a:spAutoFit/>
          </a:bodyPr>
          <a:lstStyle/>
          <a:p>
            <a:r>
              <a:rPr lang="zh-CN" altLang="en-US" sz="2400" b="1" dirty="0" smtClean="0">
                <a:solidFill>
                  <a:srgbClr val="FFFF00"/>
                </a:solidFill>
              </a:rPr>
              <a:t>正方观点：现代社会更需要专才</a:t>
            </a:r>
            <a:endParaRPr lang="zh-CN" altLang="en-US" sz="2400" b="1" dirty="0" smtClean="0">
              <a:solidFill>
                <a:srgbClr val="FFFF00"/>
              </a:solidFill>
            </a:endParaRPr>
          </a:p>
          <a:p>
            <a:r>
              <a:rPr lang="en-US" altLang="en-US" sz="2400" b="1" dirty="0" smtClean="0">
                <a:latin typeface="楷体" panose="02010609060101010101" pitchFamily="49" charset="-122"/>
                <a:ea typeface="楷体" panose="02010609060101010101" pitchFamily="49" charset="-122"/>
              </a:rPr>
              <a:t>1</a:t>
            </a:r>
            <a:r>
              <a:rPr lang="zh-CN" altLang="en-US" sz="2400" b="1" dirty="0" smtClean="0">
                <a:latin typeface="楷体" panose="02010609060101010101" pitchFamily="49" charset="-122"/>
                <a:ea typeface="楷体" panose="02010609060101010101" pitchFamily="49" charset="-122"/>
              </a:rPr>
              <a:t>．分工的细化，体现了更精细地呈现世界的真实，现代社会表现出的是多样性、复杂性、意志性和不可预测性，因此分工需要专才。社会发展简史告诉我们，社会发展是呈螺旋状上升，而社会分工是呈树冠状发展，因此社会发展需要扩大再生产，扩大再生产需要社会分工，社会分工直接要求的就是专才。</a:t>
            </a:r>
            <a:endParaRPr lang="zh-CN" altLang="en-US" sz="2400" b="1" dirty="0" smtClean="0">
              <a:latin typeface="楷体" panose="02010609060101010101" pitchFamily="49" charset="-122"/>
              <a:ea typeface="楷体" panose="02010609060101010101" pitchFamily="49" charset="-122"/>
            </a:endParaRPr>
          </a:p>
          <a:p>
            <a:r>
              <a:rPr lang="en-US" altLang="en-US" sz="2400" b="1" dirty="0" smtClean="0">
                <a:latin typeface="楷体" panose="02010609060101010101" pitchFamily="49" charset="-122"/>
                <a:ea typeface="楷体" panose="02010609060101010101" pitchFamily="49" charset="-122"/>
              </a:rPr>
              <a:t>2</a:t>
            </a:r>
            <a:r>
              <a:rPr lang="zh-CN" altLang="en-US" sz="2400" b="1" dirty="0" smtClean="0">
                <a:latin typeface="楷体" panose="02010609060101010101" pitchFamily="49" charset="-122"/>
                <a:ea typeface="楷体" panose="02010609060101010101" pitchFamily="49" charset="-122"/>
              </a:rPr>
              <a:t>．现代社会要求分工，当然也要求整合。难道专才就做不到整合吗？我们说分工不等于分裂。分工要求的是更加有效的合作，大家说到整合，第一个想到的当然是合作，而与谁合作更有效率？当然是专才！所以说，现代社会更需要专才。</a:t>
            </a:r>
            <a:endParaRPr lang="zh-CN" altLang="en-US" sz="2400" b="1" dirty="0" smtClean="0">
              <a:latin typeface="楷体" panose="02010609060101010101" pitchFamily="49" charset="-122"/>
              <a:ea typeface="楷体" panose="02010609060101010101" pitchFamily="49" charset="-122"/>
            </a:endParaRPr>
          </a:p>
          <a:p>
            <a:r>
              <a:rPr lang="en-US" altLang="en-US" sz="2400" b="1" dirty="0" smtClean="0">
                <a:solidFill>
                  <a:srgbClr val="FFFF00"/>
                </a:solidFill>
              </a:rPr>
              <a:t> </a:t>
            </a:r>
            <a:endParaRPr lang="zh-CN" altLang="en-US" sz="2400" b="1" dirty="0" smtClean="0">
              <a:solidFill>
                <a:srgbClr val="FFFF00"/>
              </a:solidFill>
            </a:endParaRPr>
          </a:p>
          <a:p>
            <a:r>
              <a:rPr lang="zh-CN" altLang="en-US" sz="2400" b="1" dirty="0" smtClean="0">
                <a:solidFill>
                  <a:srgbClr val="FFFF00"/>
                </a:solidFill>
              </a:rPr>
              <a:t>反方观点：现代社会更需要通才</a:t>
            </a:r>
            <a:endParaRPr lang="zh-CN" altLang="en-US" sz="2400" b="1" dirty="0" smtClean="0">
              <a:solidFill>
                <a:srgbClr val="FFFF00"/>
              </a:solidFill>
            </a:endParaRPr>
          </a:p>
          <a:p>
            <a:r>
              <a:rPr lang="zh-CN" altLang="en-US" sz="2400" b="1" dirty="0" smtClean="0">
                <a:latin typeface="楷体" panose="02010609060101010101" pitchFamily="49" charset="-122"/>
                <a:ea typeface="楷体" panose="02010609060101010101" pitchFamily="49" charset="-122"/>
              </a:rPr>
              <a:t>不同分工之间需要有沟通，不同学科之间需要融合。那么，具有广阔知识平台、丰富知识储备的通才和只具有单项技能、单项知识的专才相比，谁更能在不同分工之间实现沟通？谁更能在不同学科之间完全融合？是通才！因此现代社会的良性运行和可持续发展，更需要通才！</a:t>
            </a:r>
            <a:endParaRPr lang="zh-CN" altLang="en-US" sz="2400" b="1" dirty="0" smtClean="0">
              <a:latin typeface="楷体" panose="02010609060101010101" pitchFamily="49" charset="-122"/>
              <a:ea typeface="楷体" panose="02010609060101010101" pitchFamily="49" charset="-122"/>
            </a:endParaRPr>
          </a:p>
          <a:p>
            <a:pPr>
              <a:lnSpc>
                <a:spcPct val="130000"/>
              </a:lnSpc>
            </a:pPr>
            <a:endParaRPr lang="en-US" altLang="zh-CN" sz="2700" b="1" dirty="0" smtClean="0">
              <a:latin typeface="宋体" panose="02010600030101010101" pitchFamily="2" charset="-122"/>
            </a:endParaRPr>
          </a:p>
          <a:p>
            <a:pPr>
              <a:lnSpc>
                <a:spcPct val="130000"/>
              </a:lnSpc>
            </a:pPr>
            <a:endParaRPr lang="en-US" altLang="zh-CN" sz="2700" b="1" dirty="0" smtClean="0">
              <a:latin typeface="宋体" panose="02010600030101010101" pitchFamily="2" charset="-122"/>
            </a:endParaRPr>
          </a:p>
          <a:p>
            <a:pPr>
              <a:lnSpc>
                <a:spcPct val="130000"/>
              </a:lnSpc>
            </a:pPr>
            <a:endParaRPr lang="en-US" altLang="zh-CN" sz="2700" b="1" dirty="0" smtClean="0">
              <a:latin typeface="宋体" panose="02010600030101010101" pitchFamily="2" charset="-122"/>
            </a:endParaRPr>
          </a:p>
          <a:p>
            <a:pPr>
              <a:lnSpc>
                <a:spcPct val="130000"/>
              </a:lnSpc>
            </a:pPr>
            <a:endParaRPr lang="en-US" altLang="zh-CN" sz="2700" b="1" dirty="0" smtClean="0">
              <a:latin typeface="宋体" panose="02010600030101010101" pitchFamily="2" charset="-122"/>
            </a:endParaRPr>
          </a:p>
          <a:p>
            <a:pPr>
              <a:lnSpc>
                <a:spcPct val="130000"/>
              </a:lnSpc>
            </a:pPr>
            <a:endParaRPr lang="zh-CN" altLang="en-US" sz="2700" b="1" dirty="0">
              <a:latin typeface="宋体" panose="02010600030101010101" pitchFamily="2" charset="-122"/>
            </a:endParaRPr>
          </a:p>
        </p:txBody>
      </p:sp>
      <p:sp>
        <p:nvSpPr>
          <p:cNvPr id="19" name="TextBox 18"/>
          <p:cNvSpPr txBox="1"/>
          <p:nvPr/>
        </p:nvSpPr>
        <p:spPr>
          <a:xfrm>
            <a:off x="0" y="2029"/>
            <a:ext cx="4744528" cy="707886"/>
          </a:xfrm>
          <a:prstGeom prst="rect">
            <a:avLst/>
          </a:prstGeom>
          <a:solidFill>
            <a:schemeClr val="bg2"/>
          </a:solidFill>
        </p:spPr>
        <p:txBody>
          <a:bodyPr wrap="square" rtlCol="0">
            <a:spAutoFit/>
          </a:bodyPr>
          <a:lstStyle/>
          <a:p>
            <a:r>
              <a:rPr lang="zh-CN" altLang="en-US" sz="4000" b="1" dirty="0" smtClean="0">
                <a:solidFill>
                  <a:srgbClr val="FF0000"/>
                </a:solidFill>
              </a:rPr>
              <a:t>参考答案示例：</a:t>
            </a:r>
            <a:endParaRPr lang="zh-CN" altLang="en-US" sz="4000" b="1" dirty="0">
              <a:solidFill>
                <a:srgbClr val="FF0000"/>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8446"/>
                                        </p:tgtEl>
                                        <p:attrNameLst>
                                          <p:attrName>style.visibility</p:attrName>
                                        </p:attrNameLst>
                                      </p:cBhvr>
                                      <p:to>
                                        <p:strVal val="visible"/>
                                      </p:to>
                                    </p:set>
                                    <p:anim calcmode="discrete" valueType="clr">
                                      <p:cBhvr override="childStyle">
                                        <p:cTn id="7" dur="80"/>
                                        <p:tgtEl>
                                          <p:spTgt spid="1844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8446"/>
                                        </p:tgtEl>
                                        <p:attrNameLst>
                                          <p:attrName>fillcolor</p:attrName>
                                        </p:attrNameLst>
                                      </p:cBhvr>
                                      <p:tavLst>
                                        <p:tav tm="0">
                                          <p:val>
                                            <p:clrVal>
                                              <a:schemeClr val="accent2"/>
                                            </p:clrVal>
                                          </p:val>
                                        </p:tav>
                                        <p:tav tm="50000">
                                          <p:val>
                                            <p:clrVal>
                                              <a:schemeClr val="hlink"/>
                                            </p:clrVal>
                                          </p:val>
                                        </p:tav>
                                      </p:tavLst>
                                    </p:anim>
                                    <p:set>
                                      <p:cBhvr>
                                        <p:cTn id="9" dur="80"/>
                                        <p:tgtEl>
                                          <p:spTgt spid="1844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14355"/>
          <p:cNvSpPr>
            <a:spLocks noChangeArrowheads="1"/>
          </p:cNvSpPr>
          <p:nvPr/>
        </p:nvSpPr>
        <p:spPr bwMode="auto">
          <a:xfrm>
            <a:off x="0" y="144567"/>
            <a:ext cx="1544128" cy="738660"/>
          </a:xfrm>
          <a:prstGeom prst="rect">
            <a:avLst/>
          </a:prstGeom>
          <a:solidFill>
            <a:schemeClr val="bg2"/>
          </a:solidFill>
          <a:ln w="9525">
            <a:noFill/>
            <a:miter lim="800000"/>
          </a:ln>
        </p:spPr>
        <p:txBody>
          <a:bodyPr wrap="square" lIns="121917" tIns="60958" rIns="121917" bIns="60958">
            <a:spAutoFit/>
          </a:bodyPr>
          <a:lstStyle/>
          <a:p>
            <a:r>
              <a:rPr lang="zh-CN" altLang="en-US" sz="4000" b="1" noProof="1" smtClean="0">
                <a:solidFill>
                  <a:srgbClr val="FF0000"/>
                </a:solidFill>
                <a:latin typeface="+mn-ea"/>
              </a:rPr>
              <a:t>例如：</a:t>
            </a:r>
            <a:endParaRPr lang="zh-CN" altLang="en-US" sz="4000" b="1" noProof="1">
              <a:solidFill>
                <a:srgbClr val="FF0000"/>
              </a:solidFill>
              <a:latin typeface="+mn-ea"/>
            </a:endParaRPr>
          </a:p>
        </p:txBody>
      </p:sp>
      <p:sp>
        <p:nvSpPr>
          <p:cNvPr id="14358" name="矩形 14357"/>
          <p:cNvSpPr>
            <a:spLocks noChangeArrowheads="1"/>
          </p:cNvSpPr>
          <p:nvPr/>
        </p:nvSpPr>
        <p:spPr bwMode="auto">
          <a:xfrm>
            <a:off x="258792" y="1095555"/>
            <a:ext cx="11662914" cy="6129879"/>
          </a:xfrm>
          <a:prstGeom prst="rect">
            <a:avLst/>
          </a:prstGeom>
          <a:noFill/>
          <a:ln w="9525">
            <a:noFill/>
            <a:miter lim="800000"/>
          </a:ln>
        </p:spPr>
        <p:txBody>
          <a:bodyPr wrap="square" lIns="121917" tIns="60958" rIns="121917" bIns="60958">
            <a:spAutoFit/>
          </a:bodyPr>
          <a:lstStyle/>
          <a:p>
            <a:r>
              <a:rPr lang="zh-CN" altLang="en-US" sz="2800" b="1" dirty="0" smtClean="0">
                <a:latin typeface="+mn-ea"/>
              </a:rPr>
              <a:t>    近日，针对美国总统特朗普在公开场合将新冠病毒称为</a:t>
            </a:r>
            <a:r>
              <a:rPr lang="en-US" sz="2800" b="1" dirty="0" smtClean="0">
                <a:latin typeface="+mn-ea"/>
              </a:rPr>
              <a:t>“</a:t>
            </a:r>
            <a:r>
              <a:rPr lang="zh-CN" altLang="en-US" sz="2800" b="1" dirty="0" smtClean="0">
                <a:latin typeface="+mn-ea"/>
              </a:rPr>
              <a:t>中国病毒</a:t>
            </a:r>
            <a:r>
              <a:rPr lang="en-US" sz="2800" b="1" dirty="0" smtClean="0">
                <a:latin typeface="+mn-ea"/>
              </a:rPr>
              <a:t>”</a:t>
            </a:r>
            <a:r>
              <a:rPr lang="zh-CN" altLang="en-US" sz="2800" b="1" dirty="0" smtClean="0">
                <a:latin typeface="+mn-ea"/>
              </a:rPr>
              <a:t>的言论，国内外三位有识之士有力驳斥：</a:t>
            </a:r>
            <a:endParaRPr lang="en-US" altLang="zh-CN" sz="2800" b="1" dirty="0" smtClean="0">
              <a:latin typeface="+mn-ea"/>
            </a:endParaRPr>
          </a:p>
          <a:p>
            <a:endParaRPr lang="en-US" altLang="zh-CN" sz="2800" b="1" dirty="0" smtClean="0"/>
          </a:p>
          <a:p>
            <a:r>
              <a:rPr lang="zh-CN" altLang="en-US" sz="2800" b="1" dirty="0" smtClean="0"/>
              <a:t>世卫组织卫生紧急项目负责人迈克尔</a:t>
            </a:r>
            <a:r>
              <a:rPr lang="en-US" sz="2800" b="1" dirty="0" smtClean="0"/>
              <a:t>·</a:t>
            </a:r>
            <a:r>
              <a:rPr lang="zh-CN" altLang="en-US" sz="2800" b="1" dirty="0" smtClean="0"/>
              <a:t>瑞安明确提出相反观点：</a:t>
            </a:r>
            <a:endParaRPr lang="zh-CN" altLang="en-US" sz="2800" dirty="0" smtClean="0"/>
          </a:p>
          <a:p>
            <a:r>
              <a:rPr lang="zh-CN" altLang="en-US" sz="2800" b="1" dirty="0" smtClean="0">
                <a:solidFill>
                  <a:srgbClr val="FFFF00"/>
                </a:solidFill>
              </a:rPr>
              <a:t>病毒没有国界，不区分种族肤色和财富，应避免把病毒同个人联系在一起。</a:t>
            </a:r>
            <a:r>
              <a:rPr lang="zh-CN" altLang="en-US" sz="2800" b="1" dirty="0" smtClean="0">
                <a:solidFill>
                  <a:srgbClr val="FF0000"/>
                </a:solidFill>
              </a:rPr>
              <a:t>（观点）</a:t>
            </a:r>
            <a:endParaRPr lang="zh-CN" altLang="en-US" sz="2800" dirty="0" smtClean="0">
              <a:solidFill>
                <a:srgbClr val="FF0000"/>
              </a:solidFill>
            </a:endParaRPr>
          </a:p>
          <a:p>
            <a:r>
              <a:rPr lang="en-US" sz="2800" b="1" dirty="0" smtClean="0"/>
              <a:t>2009</a:t>
            </a:r>
            <a:r>
              <a:rPr lang="zh-CN" altLang="en-US" sz="2800" b="1" dirty="0" smtClean="0"/>
              <a:t>年（</a:t>
            </a:r>
            <a:r>
              <a:rPr lang="en-US" sz="2800" b="1" dirty="0" smtClean="0"/>
              <a:t>H1N1</a:t>
            </a:r>
            <a:r>
              <a:rPr lang="zh-CN" altLang="en-US" sz="2800" b="1" dirty="0" smtClean="0"/>
              <a:t>）流感大流行是始于北美，我们也没把它称作北美流感。</a:t>
            </a:r>
            <a:r>
              <a:rPr lang="zh-CN" altLang="en-US" sz="2800" b="1" dirty="0" smtClean="0">
                <a:solidFill>
                  <a:srgbClr val="FF0000"/>
                </a:solidFill>
              </a:rPr>
              <a:t>（事实论据）</a:t>
            </a:r>
            <a:endParaRPr lang="zh-CN" altLang="en-US" sz="2800" dirty="0" smtClean="0">
              <a:solidFill>
                <a:srgbClr val="FF0000"/>
              </a:solidFill>
            </a:endParaRPr>
          </a:p>
          <a:p>
            <a:r>
              <a:rPr lang="zh-CN" altLang="en-US" sz="2800" b="1" dirty="0" smtClean="0"/>
              <a:t>所以当遇到其他病毒时，我们采用同样的（命名）方式，避免同地域联系。</a:t>
            </a:r>
            <a:r>
              <a:rPr lang="zh-CN" altLang="en-US" sz="2800" b="1" dirty="0" smtClean="0">
                <a:solidFill>
                  <a:srgbClr val="FF0000"/>
                </a:solidFill>
              </a:rPr>
              <a:t>（结论）</a:t>
            </a:r>
            <a:endParaRPr lang="zh-CN" altLang="en-US" sz="2800" dirty="0" smtClean="0">
              <a:solidFill>
                <a:srgbClr val="FF0000"/>
              </a:solidFill>
            </a:endParaRPr>
          </a:p>
          <a:p>
            <a:pPr>
              <a:lnSpc>
                <a:spcPts val="5500"/>
              </a:lnSpc>
            </a:pPr>
            <a:endParaRPr lang="zh-CN" altLang="en-US" sz="3600" dirty="0" smtClean="0"/>
          </a:p>
          <a:p>
            <a:pPr>
              <a:lnSpc>
                <a:spcPct val="150000"/>
              </a:lnSpc>
            </a:pPr>
            <a:endParaRPr lang="zh-CN" altLang="en-US" sz="43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4358"/>
                                        </p:tgtEl>
                                        <p:attrNameLst>
                                          <p:attrName>style.visibility</p:attrName>
                                        </p:attrNameLst>
                                      </p:cBhvr>
                                      <p:to>
                                        <p:strVal val="visible"/>
                                      </p:to>
                                    </p:set>
                                    <p:animEffect transition="in" filter="diamond(in)">
                                      <p:cBhvr>
                                        <p:cTn id="7" dur="500"/>
                                        <p:tgtEl>
                                          <p:spTgt spid="143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5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46" name="文本框 18445"/>
          <p:cNvSpPr txBox="1">
            <a:spLocks noChangeArrowheads="1"/>
          </p:cNvSpPr>
          <p:nvPr/>
        </p:nvSpPr>
        <p:spPr bwMode="auto">
          <a:xfrm>
            <a:off x="0" y="709915"/>
            <a:ext cx="12073812" cy="9287154"/>
          </a:xfrm>
          <a:prstGeom prst="rect">
            <a:avLst/>
          </a:prstGeom>
          <a:noFill/>
          <a:ln w="9525">
            <a:noFill/>
            <a:miter lim="800000"/>
          </a:ln>
        </p:spPr>
        <p:txBody>
          <a:bodyPr wrap="square" lIns="121917" tIns="60958" rIns="121917" bIns="60958">
            <a:spAutoFit/>
          </a:bodyPr>
          <a:lstStyle/>
          <a:p>
            <a:r>
              <a:rPr lang="zh-CN" altLang="en-US" sz="2000" b="1" dirty="0" smtClean="0">
                <a:solidFill>
                  <a:srgbClr val="FFFF00"/>
                </a:solidFill>
              </a:rPr>
              <a:t>正方：自媒体时代更容易接近真相　反方：自媒体时代不容易接近真相</a:t>
            </a:r>
            <a:endParaRPr lang="zh-CN" altLang="en-US" sz="2000" b="1" dirty="0" smtClean="0">
              <a:solidFill>
                <a:srgbClr val="FFFF00"/>
              </a:solidFill>
            </a:endParaRPr>
          </a:p>
          <a:p>
            <a:r>
              <a:rPr lang="zh-CN" altLang="en-US" sz="2000" b="1" dirty="0" smtClean="0">
                <a:solidFill>
                  <a:srgbClr val="FFFF00"/>
                </a:solidFill>
              </a:rPr>
              <a:t>正方观点：自媒体时代更容易接近真相</a:t>
            </a:r>
            <a:endParaRPr lang="zh-CN" altLang="en-US" sz="2000" b="1" dirty="0" smtClean="0">
              <a:solidFill>
                <a:srgbClr val="FFFF00"/>
              </a:solidFill>
            </a:endParaRPr>
          </a:p>
          <a:p>
            <a:r>
              <a:rPr lang="zh-CN" altLang="en-US" sz="2000" b="1" dirty="0" smtClean="0">
                <a:latin typeface="楷体" panose="02010609060101010101" pitchFamily="49" charset="-122"/>
                <a:ea typeface="楷体" panose="02010609060101010101" pitchFamily="49" charset="-122"/>
              </a:rPr>
              <a:t>自媒体打破了地域限制、专业限制，将话语权交付到更广大的群众手中，其优势有利于我们接近真相。主要理由如下：</a:t>
            </a:r>
            <a:endParaRPr lang="zh-CN" altLang="en-US" sz="2000" b="1" dirty="0" smtClean="0">
              <a:latin typeface="楷体" panose="02010609060101010101" pitchFamily="49" charset="-122"/>
              <a:ea typeface="楷体" panose="02010609060101010101" pitchFamily="49" charset="-122"/>
            </a:endParaRPr>
          </a:p>
          <a:p>
            <a:r>
              <a:rPr lang="en-US" sz="2000" b="1" dirty="0" smtClean="0">
                <a:latin typeface="楷体" panose="02010609060101010101" pitchFamily="49" charset="-122"/>
                <a:ea typeface="楷体" panose="02010609060101010101" pitchFamily="49" charset="-122"/>
              </a:rPr>
              <a:t>1</a:t>
            </a:r>
            <a:r>
              <a:rPr lang="zh-CN" altLang="en-US" sz="2000" b="1" dirty="0" smtClean="0">
                <a:latin typeface="楷体" panose="02010609060101010101" pitchFamily="49" charset="-122"/>
                <a:ea typeface="楷体" panose="02010609060101010101" pitchFamily="49" charset="-122"/>
              </a:rPr>
              <a:t>．自媒体能够承载更多信息，人们能接触到的事件越来越多，想要隐藏某些事实在现在看来是不可能的。</a:t>
            </a:r>
            <a:endParaRPr lang="zh-CN" altLang="en-US" sz="2000" b="1" dirty="0" smtClean="0">
              <a:latin typeface="楷体" panose="02010609060101010101" pitchFamily="49" charset="-122"/>
              <a:ea typeface="楷体" panose="02010609060101010101" pitchFamily="49" charset="-122"/>
            </a:endParaRPr>
          </a:p>
          <a:p>
            <a:r>
              <a:rPr lang="en-US" sz="2000" b="1" dirty="0" smtClean="0">
                <a:latin typeface="楷体" panose="02010609060101010101" pitchFamily="49" charset="-122"/>
                <a:ea typeface="楷体" panose="02010609060101010101" pitchFamily="49" charset="-122"/>
              </a:rPr>
              <a:t>2</a:t>
            </a:r>
            <a:r>
              <a:rPr lang="zh-CN" altLang="en-US" sz="2000" b="1" dirty="0" smtClean="0">
                <a:latin typeface="楷体" panose="02010609060101010101" pitchFamily="49" charset="-122"/>
                <a:ea typeface="楷体" panose="02010609060101010101" pitchFamily="49" charset="-122"/>
              </a:rPr>
              <a:t>．越来越多人参与互动，增加了观点，受众的思维不会被一个声音领导，而是从各种观点中进行选择，有利于人们从多方面思考问题，接近真相。</a:t>
            </a:r>
            <a:endParaRPr lang="zh-CN" altLang="en-US" sz="2000" b="1" dirty="0" smtClean="0">
              <a:latin typeface="楷体" panose="02010609060101010101" pitchFamily="49" charset="-122"/>
              <a:ea typeface="楷体" panose="02010609060101010101" pitchFamily="49" charset="-122"/>
            </a:endParaRPr>
          </a:p>
          <a:p>
            <a:r>
              <a:rPr lang="en-US" sz="2000" b="1" dirty="0" smtClean="0">
                <a:latin typeface="楷体" panose="02010609060101010101" pitchFamily="49" charset="-122"/>
                <a:ea typeface="楷体" panose="02010609060101010101" pitchFamily="49" charset="-122"/>
              </a:rPr>
              <a:t>3</a:t>
            </a:r>
            <a:r>
              <a:rPr lang="zh-CN" altLang="en-US" sz="2000" b="1" dirty="0" smtClean="0">
                <a:latin typeface="楷体" panose="02010609060101010101" pitchFamily="49" charset="-122"/>
                <a:ea typeface="楷体" panose="02010609060101010101" pitchFamily="49" charset="-122"/>
              </a:rPr>
              <a:t>．网民的数目不断上升，网络舆论的力量越来越大，来自各地区、各行业的自媒体使用者可以通过一个平台进行交流，会让</a:t>
            </a:r>
            <a:r>
              <a:rPr lang="en-US" sz="2000" b="1" dirty="0" smtClean="0">
                <a:latin typeface="楷体" panose="02010609060101010101" pitchFamily="49" charset="-122"/>
                <a:ea typeface="楷体" panose="02010609060101010101" pitchFamily="49" charset="-122"/>
              </a:rPr>
              <a:t>“</a:t>
            </a:r>
            <a:r>
              <a:rPr lang="zh-CN" altLang="en-US" sz="2000" b="1" dirty="0" smtClean="0">
                <a:latin typeface="楷体" panose="02010609060101010101" pitchFamily="49" charset="-122"/>
                <a:ea typeface="楷体" panose="02010609060101010101" pitchFamily="49" charset="-122"/>
              </a:rPr>
              <a:t>忽悠</a:t>
            </a:r>
            <a:r>
              <a:rPr lang="en-US" sz="2000" b="1" dirty="0" smtClean="0">
                <a:latin typeface="楷体" panose="02010609060101010101" pitchFamily="49" charset="-122"/>
                <a:ea typeface="楷体" panose="02010609060101010101" pitchFamily="49" charset="-122"/>
              </a:rPr>
              <a:t>”</a:t>
            </a:r>
            <a:r>
              <a:rPr lang="zh-CN" altLang="en-US" sz="2000" b="1" dirty="0" smtClean="0">
                <a:latin typeface="楷体" panose="02010609060101010101" pitchFamily="49" charset="-122"/>
                <a:ea typeface="楷体" panose="02010609060101010101" pitchFamily="49" charset="-122"/>
              </a:rPr>
              <a:t>者越来越少。</a:t>
            </a:r>
            <a:endParaRPr lang="zh-CN" altLang="en-US" sz="2000" b="1" dirty="0" smtClean="0">
              <a:latin typeface="楷体" panose="02010609060101010101" pitchFamily="49" charset="-122"/>
              <a:ea typeface="楷体" panose="02010609060101010101" pitchFamily="49" charset="-122"/>
            </a:endParaRPr>
          </a:p>
          <a:p>
            <a:r>
              <a:rPr lang="zh-CN" altLang="en-US" sz="2000" b="1" dirty="0" smtClean="0">
                <a:latin typeface="楷体" panose="02010609060101010101" pitchFamily="49" charset="-122"/>
                <a:ea typeface="楷体" panose="02010609060101010101" pitchFamily="49" charset="-122"/>
              </a:rPr>
              <a:t>所以说自媒体时代更容易接近真相。</a:t>
            </a:r>
            <a:endParaRPr lang="zh-CN" altLang="en-US" sz="2000" b="1" dirty="0" smtClean="0">
              <a:solidFill>
                <a:srgbClr val="FFFF00"/>
              </a:solidFill>
            </a:endParaRPr>
          </a:p>
          <a:p>
            <a:r>
              <a:rPr lang="zh-CN" altLang="en-US" sz="2000" b="1" dirty="0" smtClean="0">
                <a:solidFill>
                  <a:srgbClr val="FFFF00"/>
                </a:solidFill>
              </a:rPr>
              <a:t>反方观点：自媒体时代不容易接近真相</a:t>
            </a:r>
            <a:endParaRPr lang="zh-CN" altLang="en-US" sz="2000" b="1" dirty="0" smtClean="0">
              <a:solidFill>
                <a:srgbClr val="FFFF00"/>
              </a:solidFill>
            </a:endParaRPr>
          </a:p>
          <a:p>
            <a:r>
              <a:rPr lang="en-US" altLang="zh-CN" sz="2000" b="1" dirty="0" smtClean="0">
                <a:latin typeface="楷体" panose="02010609060101010101" pitchFamily="49" charset="-122"/>
                <a:ea typeface="楷体" panose="02010609060101010101" pitchFamily="49" charset="-122"/>
              </a:rPr>
              <a:t>1</a:t>
            </a:r>
            <a:r>
              <a:rPr lang="zh-CN" altLang="en-US" sz="2000" b="1" dirty="0" smtClean="0">
                <a:latin typeface="楷体" panose="02010609060101010101" pitchFamily="49" charset="-122"/>
                <a:ea typeface="楷体" panose="02010609060101010101" pitchFamily="49" charset="-122"/>
              </a:rPr>
              <a:t>、自媒体时代具有平民化、私人化的特点，信息的发出者良莠不齐，且为了追求利益去争夺信息的时效性，缺乏考证，再加上事后监管不到位的原因，自媒体时代下，平台上发布的接近真相的有效信息十分有限。绝大部分自媒体并不需要用户实名，这就代表着，在一定程度上，人们可以随意发言，因而出现了言论不负责的现象。</a:t>
            </a:r>
            <a:endParaRPr lang="zh-CN" altLang="en-US" sz="2000" b="1" dirty="0" smtClean="0">
              <a:latin typeface="楷体" panose="02010609060101010101" pitchFamily="49" charset="-122"/>
              <a:ea typeface="楷体" panose="02010609060101010101" pitchFamily="49" charset="-122"/>
            </a:endParaRPr>
          </a:p>
          <a:p>
            <a:r>
              <a:rPr lang="en-US" altLang="zh-CN" sz="2000" b="1" dirty="0" smtClean="0">
                <a:latin typeface="楷体" panose="02010609060101010101" pitchFamily="49" charset="-122"/>
                <a:ea typeface="楷体" panose="02010609060101010101" pitchFamily="49" charset="-122"/>
              </a:rPr>
              <a:t>2</a:t>
            </a:r>
            <a:r>
              <a:rPr lang="zh-CN" altLang="en-US" sz="2000" b="1" dirty="0" smtClean="0">
                <a:latin typeface="楷体" panose="02010609060101010101" pitchFamily="49" charset="-122"/>
                <a:ea typeface="楷体" panose="02010609060101010101" pitchFamily="49" charset="-122"/>
              </a:rPr>
              <a:t>、在自媒体简单快捷的传播中，人们想要传递一个信息非常轻松，因而往往缺少思考。人们只是因为新闻的趣味性就选择转发，无心对内容是否属实进行思考，因而一个虚假新闻只要够有爆点，往往就能被迅速传播。</a:t>
            </a:r>
            <a:r>
              <a:rPr lang="en-US" altLang="zh-CN" sz="2000" b="1" dirty="0" smtClean="0">
                <a:latin typeface="楷体" panose="02010609060101010101" pitchFamily="49" charset="-122"/>
                <a:ea typeface="楷体" panose="02010609060101010101" pitchFamily="49" charset="-122"/>
              </a:rPr>
              <a:t>《</a:t>
            </a:r>
            <a:r>
              <a:rPr lang="zh-CN" altLang="en-US" sz="2000" b="1" dirty="0" smtClean="0">
                <a:latin typeface="楷体" panose="02010609060101010101" pitchFamily="49" charset="-122"/>
                <a:ea typeface="楷体" panose="02010609060101010101" pitchFamily="49" charset="-122"/>
              </a:rPr>
              <a:t>新闻记者</a:t>
            </a:r>
            <a:r>
              <a:rPr lang="en-US" altLang="zh-CN" sz="2000" b="1" dirty="0" smtClean="0">
                <a:latin typeface="楷体" panose="02010609060101010101" pitchFamily="49" charset="-122"/>
                <a:ea typeface="楷体" panose="02010609060101010101" pitchFamily="49" charset="-122"/>
              </a:rPr>
              <a:t>》</a:t>
            </a:r>
            <a:r>
              <a:rPr lang="zh-CN" altLang="en-US" sz="2000" b="1" dirty="0" smtClean="0">
                <a:latin typeface="楷体" panose="02010609060101010101" pitchFamily="49" charset="-122"/>
                <a:ea typeface="楷体" panose="02010609060101010101" pitchFamily="49" charset="-122"/>
              </a:rPr>
              <a:t>每年都会评选中国十大假新闻，据其报导，假新闻的来源大多是自媒体平台。</a:t>
            </a:r>
            <a:endParaRPr lang="zh-CN" altLang="en-US" sz="2000" b="1" dirty="0" smtClean="0">
              <a:latin typeface="楷体" panose="02010609060101010101" pitchFamily="49" charset="-122"/>
              <a:ea typeface="楷体" panose="02010609060101010101" pitchFamily="49" charset="-122"/>
            </a:endParaRPr>
          </a:p>
          <a:p>
            <a:r>
              <a:rPr lang="zh-CN" altLang="en-US" sz="2000" b="1" dirty="0" smtClean="0">
                <a:latin typeface="楷体" panose="02010609060101010101" pitchFamily="49" charset="-122"/>
                <a:ea typeface="楷体" panose="02010609060101010101" pitchFamily="49" charset="-122"/>
              </a:rPr>
              <a:t>因此，自媒体时代不容易接近真相。</a:t>
            </a:r>
            <a:endParaRPr lang="zh-CN" altLang="en-US" sz="2000" b="1" dirty="0" smtClean="0">
              <a:latin typeface="楷体" panose="02010609060101010101" pitchFamily="49" charset="-122"/>
              <a:ea typeface="楷体" panose="02010609060101010101" pitchFamily="49" charset="-122"/>
            </a:endParaRPr>
          </a:p>
          <a:p>
            <a:endParaRPr lang="zh-CN" altLang="en-US" sz="2000" dirty="0" smtClean="0"/>
          </a:p>
          <a:p>
            <a:pPr>
              <a:lnSpc>
                <a:spcPct val="130000"/>
              </a:lnSpc>
            </a:pPr>
            <a:endParaRPr lang="en-US" altLang="zh-CN" sz="2700" b="1" dirty="0" smtClean="0">
              <a:latin typeface="宋体" panose="02010600030101010101" pitchFamily="2" charset="-122"/>
            </a:endParaRPr>
          </a:p>
          <a:p>
            <a:pPr>
              <a:lnSpc>
                <a:spcPct val="130000"/>
              </a:lnSpc>
            </a:pPr>
            <a:endParaRPr lang="en-US" altLang="zh-CN" sz="2700" b="1" dirty="0" smtClean="0">
              <a:latin typeface="宋体" panose="02010600030101010101" pitchFamily="2" charset="-122"/>
            </a:endParaRPr>
          </a:p>
          <a:p>
            <a:pPr>
              <a:lnSpc>
                <a:spcPct val="130000"/>
              </a:lnSpc>
            </a:pPr>
            <a:endParaRPr lang="en-US" altLang="zh-CN" sz="2700" b="1" dirty="0" smtClean="0">
              <a:latin typeface="宋体" panose="02010600030101010101" pitchFamily="2" charset="-122"/>
            </a:endParaRPr>
          </a:p>
          <a:p>
            <a:pPr>
              <a:lnSpc>
                <a:spcPct val="130000"/>
              </a:lnSpc>
            </a:pPr>
            <a:endParaRPr lang="en-US" altLang="zh-CN" sz="2700" b="1" dirty="0" smtClean="0">
              <a:latin typeface="宋体" panose="02010600030101010101" pitchFamily="2" charset="-122"/>
            </a:endParaRPr>
          </a:p>
          <a:p>
            <a:pPr>
              <a:lnSpc>
                <a:spcPct val="130000"/>
              </a:lnSpc>
            </a:pPr>
            <a:endParaRPr lang="zh-CN" altLang="en-US" sz="2700" b="1" dirty="0">
              <a:latin typeface="宋体" panose="02010600030101010101" pitchFamily="2" charset="-122"/>
            </a:endParaRPr>
          </a:p>
        </p:txBody>
      </p:sp>
      <p:sp>
        <p:nvSpPr>
          <p:cNvPr id="19" name="TextBox 18"/>
          <p:cNvSpPr txBox="1"/>
          <p:nvPr/>
        </p:nvSpPr>
        <p:spPr>
          <a:xfrm>
            <a:off x="0" y="2029"/>
            <a:ext cx="4744528" cy="707886"/>
          </a:xfrm>
          <a:prstGeom prst="rect">
            <a:avLst/>
          </a:prstGeom>
          <a:solidFill>
            <a:schemeClr val="bg2"/>
          </a:solidFill>
        </p:spPr>
        <p:txBody>
          <a:bodyPr wrap="square" rtlCol="0">
            <a:spAutoFit/>
          </a:bodyPr>
          <a:lstStyle/>
          <a:p>
            <a:r>
              <a:rPr lang="zh-CN" altLang="en-US" sz="4000" b="1" dirty="0" smtClean="0">
                <a:solidFill>
                  <a:srgbClr val="FF0000"/>
                </a:solidFill>
              </a:rPr>
              <a:t>参考答案示例：</a:t>
            </a:r>
            <a:endParaRPr lang="zh-CN" altLang="en-US" sz="4000" b="1" dirty="0">
              <a:solidFill>
                <a:srgbClr val="FF0000"/>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18446"/>
                                        </p:tgtEl>
                                        <p:attrNameLst>
                                          <p:attrName>style.visibility</p:attrName>
                                        </p:attrNameLst>
                                      </p:cBhvr>
                                      <p:to>
                                        <p:strVal val="visible"/>
                                      </p:to>
                                    </p:set>
                                    <p:anim calcmode="discrete" valueType="clr">
                                      <p:cBhvr override="childStyle">
                                        <p:cTn id="7" dur="80"/>
                                        <p:tgtEl>
                                          <p:spTgt spid="18446"/>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8446"/>
                                        </p:tgtEl>
                                        <p:attrNameLst>
                                          <p:attrName>fillcolor</p:attrName>
                                        </p:attrNameLst>
                                      </p:cBhvr>
                                      <p:tavLst>
                                        <p:tav tm="0">
                                          <p:val>
                                            <p:clrVal>
                                              <a:schemeClr val="accent2"/>
                                            </p:clrVal>
                                          </p:val>
                                        </p:tav>
                                        <p:tav tm="50000">
                                          <p:val>
                                            <p:clrVal>
                                              <a:schemeClr val="hlink"/>
                                            </p:clrVal>
                                          </p:val>
                                        </p:tav>
                                      </p:tavLst>
                                    </p:anim>
                                    <p:set>
                                      <p:cBhvr>
                                        <p:cTn id="9" dur="80"/>
                                        <p:tgtEl>
                                          <p:spTgt spid="1844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文本框 1"/>
          <p:cNvSpPr txBox="1">
            <a:spLocks noChangeArrowheads="1"/>
          </p:cNvSpPr>
          <p:nvPr/>
        </p:nvSpPr>
        <p:spPr bwMode="auto">
          <a:xfrm>
            <a:off x="130629" y="910167"/>
            <a:ext cx="12061371" cy="6672592"/>
          </a:xfrm>
          <a:prstGeom prst="rect">
            <a:avLst/>
          </a:prstGeom>
          <a:solidFill>
            <a:srgbClr val="102C52"/>
          </a:solidFill>
          <a:ln w="9525">
            <a:noFill/>
            <a:miter lim="800000"/>
          </a:ln>
        </p:spPr>
        <p:txBody>
          <a:bodyPr wrap="square" lIns="121917" tIns="60958" rIns="121917" bIns="60958">
            <a:spAutoFit/>
          </a:bodyPr>
          <a:lstStyle/>
          <a:p>
            <a:r>
              <a:rPr lang="en-US" altLang="zh-CN" sz="2800" b="1" dirty="0">
                <a:latin typeface="宋体" panose="02010600030101010101" pitchFamily="2" charset="-122"/>
              </a:rPr>
              <a:t>1.</a:t>
            </a:r>
            <a:r>
              <a:rPr lang="zh-CN" altLang="en-US" sz="2800" b="1" dirty="0">
                <a:latin typeface="宋体" panose="02010600030101010101" pitchFamily="2" charset="-122"/>
              </a:rPr>
              <a:t>某校九年级（</a:t>
            </a:r>
            <a:r>
              <a:rPr lang="en-US" altLang="zh-CN" sz="2800" b="1" dirty="0">
                <a:latin typeface="宋体" panose="02010600030101010101" pitchFamily="2" charset="-122"/>
              </a:rPr>
              <a:t>1</a:t>
            </a:r>
            <a:r>
              <a:rPr lang="zh-CN" altLang="en-US" sz="2800" b="1" dirty="0">
                <a:latin typeface="宋体" panose="02010600030101010101" pitchFamily="2" charset="-122"/>
              </a:rPr>
              <a:t>）班主持了一场</a:t>
            </a:r>
            <a:r>
              <a:rPr lang="en-US" altLang="zh-CN" sz="2800" b="1" dirty="0">
                <a:latin typeface="宋体" panose="02010600030101010101" pitchFamily="2" charset="-122"/>
              </a:rPr>
              <a:t>“</a:t>
            </a:r>
            <a:r>
              <a:rPr lang="zh-CN" altLang="en-US" sz="2800" b="1" dirty="0">
                <a:latin typeface="宋体" panose="02010600030101010101" pitchFamily="2" charset="-122"/>
              </a:rPr>
              <a:t>我看汉语魅力</a:t>
            </a:r>
            <a:r>
              <a:rPr lang="en-US" altLang="zh-CN" sz="2800" b="1" dirty="0">
                <a:latin typeface="宋体" panose="02010600030101010101" pitchFamily="2" charset="-122"/>
              </a:rPr>
              <a:t>”</a:t>
            </a:r>
            <a:r>
              <a:rPr lang="zh-CN" altLang="en-US" sz="2800" b="1" dirty="0">
                <a:latin typeface="宋体" panose="02010600030101010101" pitchFamily="2" charset="-122"/>
              </a:rPr>
              <a:t>的辩论会，正反方激烈交锋。</a:t>
            </a:r>
            <a:endParaRPr lang="zh-CN" altLang="en-US" sz="2800" b="1" dirty="0">
              <a:latin typeface="宋体" panose="02010600030101010101" pitchFamily="2" charset="-122"/>
            </a:endParaRPr>
          </a:p>
          <a:p>
            <a:r>
              <a:rPr lang="zh-CN" altLang="en-US" sz="2800" b="1" dirty="0"/>
              <a:t>       </a:t>
            </a:r>
            <a:r>
              <a:rPr lang="zh-CN" altLang="en-US" sz="2800" b="1" dirty="0" smtClean="0"/>
              <a:t> </a:t>
            </a:r>
            <a:r>
              <a:rPr lang="zh-CN" altLang="en-US" sz="2800" b="1" dirty="0" smtClean="0">
                <a:solidFill>
                  <a:srgbClr val="FF0000"/>
                </a:solidFill>
                <a:latin typeface="楷体" panose="02010609060101010101" pitchFamily="49" charset="-122"/>
                <a:ea typeface="楷体" panose="02010609060101010101" pitchFamily="49" charset="-122"/>
              </a:rPr>
              <a:t>正方</a:t>
            </a:r>
            <a:r>
              <a:rPr lang="zh-CN" altLang="en-US" sz="2800" b="1" dirty="0">
                <a:solidFill>
                  <a:srgbClr val="FF0000"/>
                </a:solidFill>
                <a:latin typeface="楷体" panose="02010609060101010101" pitchFamily="49" charset="-122"/>
                <a:ea typeface="楷体" panose="02010609060101010101" pitchFamily="49" charset="-122"/>
              </a:rPr>
              <a:t>：</a:t>
            </a:r>
            <a:r>
              <a:rPr lang="zh-CN" altLang="en-US" sz="2800" b="1" u="sng" dirty="0">
                <a:latin typeface="楷体" panose="02010609060101010101" pitchFamily="49" charset="-122"/>
                <a:ea typeface="楷体" panose="02010609060101010101" pitchFamily="49" charset="-122"/>
              </a:rPr>
              <a:t>               </a:t>
            </a:r>
            <a:r>
              <a:rPr lang="zh-CN" altLang="en-US" sz="2800" b="1" u="sng" dirty="0" smtClean="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同样一组词语，按不同顺序组合，就能表示多种多样的意思。目前，在亚洲、欧美许多国家，汉语学习的热潮正随着中国对外影响的扩大而日益高涨，汉语必将成为全球的强势语言。</a:t>
            </a:r>
            <a:endParaRPr lang="zh-CN" altLang="en-US" sz="2800" b="1" dirty="0">
              <a:latin typeface="楷体" panose="02010609060101010101" pitchFamily="49" charset="-122"/>
              <a:ea typeface="楷体" panose="02010609060101010101" pitchFamily="49" charset="-122"/>
            </a:endParaRPr>
          </a:p>
          <a:p>
            <a:r>
              <a:rPr lang="zh-CN" altLang="en-US" sz="2800" b="1" dirty="0">
                <a:latin typeface="楷体" panose="02010609060101010101" pitchFamily="49" charset="-122"/>
                <a:ea typeface="楷体" panose="02010609060101010101" pitchFamily="49" charset="-122"/>
              </a:rPr>
              <a:t>    </a:t>
            </a:r>
            <a:r>
              <a:rPr lang="zh-CN" altLang="en-US" sz="2800" b="1" dirty="0">
                <a:solidFill>
                  <a:srgbClr val="FF0000"/>
                </a:solidFill>
                <a:latin typeface="楷体" panose="02010609060101010101" pitchFamily="49" charset="-122"/>
                <a:ea typeface="楷体" panose="02010609060101010101" pitchFamily="49" charset="-122"/>
              </a:rPr>
              <a:t>反方：</a:t>
            </a:r>
            <a:r>
              <a:rPr lang="zh-CN" altLang="en-US" sz="2800" b="1" dirty="0">
                <a:latin typeface="楷体" panose="02010609060101010101" pitchFamily="49" charset="-122"/>
                <a:ea typeface="楷体" panose="02010609060101010101" pitchFamily="49" charset="-122"/>
              </a:rPr>
              <a:t>汉语的魅力在</a:t>
            </a:r>
            <a:r>
              <a:rPr lang="zh-CN" altLang="en-US" sz="2800" b="1" dirty="0" smtClean="0">
                <a:latin typeface="楷体" panose="02010609060101010101" pitchFamily="49" charset="-122"/>
                <a:ea typeface="楷体" panose="02010609060101010101" pitchFamily="49" charset="-122"/>
              </a:rPr>
              <a:t>消退。（</a:t>
            </a:r>
            <a:r>
              <a:rPr lang="en-US" altLang="zh-CN" sz="2800" b="1" dirty="0">
                <a:latin typeface="楷体" panose="02010609060101010101" pitchFamily="49" charset="-122"/>
                <a:ea typeface="楷体" panose="02010609060101010101" pitchFamily="49" charset="-122"/>
              </a:rPr>
              <a:t>1</a:t>
            </a:r>
            <a:r>
              <a:rPr lang="zh-CN" altLang="en-US" sz="2800" b="1" dirty="0">
                <a:latin typeface="楷体" panose="02010609060101010101" pitchFamily="49" charset="-122"/>
                <a:ea typeface="楷体" panose="02010609060101010101" pitchFamily="49" charset="-122"/>
              </a:rPr>
              <a:t>）汉语中有些同音字、同义词混淆难辨，造成听读障碍，影响我们的学习兴趣。（</a:t>
            </a:r>
            <a:r>
              <a:rPr lang="en-US" altLang="zh-CN" sz="2800" b="1" dirty="0">
                <a:latin typeface="楷体" panose="02010609060101010101" pitchFamily="49" charset="-122"/>
                <a:ea typeface="楷体" panose="02010609060101010101" pitchFamily="49" charset="-122"/>
              </a:rPr>
              <a:t>2</a:t>
            </a:r>
            <a:r>
              <a:rPr lang="zh-CN" altLang="en-US" sz="2800" b="1" dirty="0">
                <a:latin typeface="楷体" panose="02010609060101010101" pitchFamily="49" charset="-122"/>
                <a:ea typeface="楷体" panose="02010609060101010101" pitchFamily="49" charset="-122"/>
              </a:rPr>
              <a:t>）目前，许多幼儿园开了识字课，增加了幼儿的学习负担，不利于幼儿快乐成长。（</a:t>
            </a:r>
            <a:r>
              <a:rPr lang="en-US" altLang="zh-CN" sz="2800" b="1" dirty="0">
                <a:latin typeface="楷体" panose="02010609060101010101" pitchFamily="49" charset="-122"/>
                <a:ea typeface="楷体" panose="02010609060101010101" pitchFamily="49" charset="-122"/>
              </a:rPr>
              <a:t>3</a:t>
            </a:r>
            <a:r>
              <a:rPr lang="zh-CN" altLang="en-US" sz="2800" b="1" dirty="0">
                <a:latin typeface="楷体" panose="02010609060101010101" pitchFamily="49" charset="-122"/>
                <a:ea typeface="楷体" panose="02010609060101010101" pitchFamily="49" charset="-122"/>
              </a:rPr>
              <a:t>）现实生活中，由于种种原因，外语的强势地位越来越突出，因此汉语的魅力之光逐渐暗淡了</a:t>
            </a:r>
            <a:r>
              <a:rPr lang="zh-CN" altLang="en-US" sz="2800" b="1" dirty="0" smtClean="0">
                <a:latin typeface="楷体" panose="02010609060101010101" pitchFamily="49" charset="-122"/>
                <a:ea typeface="楷体" panose="02010609060101010101" pitchFamily="49" charset="-122"/>
              </a:rPr>
              <a:t>。</a:t>
            </a:r>
            <a:endParaRPr lang="en-US" altLang="zh-CN" sz="2800" b="1" dirty="0" smtClean="0">
              <a:latin typeface="楷体" panose="02010609060101010101" pitchFamily="49" charset="-122"/>
              <a:ea typeface="楷体" panose="02010609060101010101" pitchFamily="49" charset="-122"/>
            </a:endParaRPr>
          </a:p>
          <a:p>
            <a:pPr>
              <a:lnSpc>
                <a:spcPct val="130000"/>
              </a:lnSpc>
            </a:pPr>
            <a:r>
              <a:rPr lang="zh-CN" altLang="en-US" sz="2800" b="1" dirty="0" smtClean="0">
                <a:solidFill>
                  <a:srgbClr val="FF0000"/>
                </a:solidFill>
                <a:latin typeface="楷体" panose="02010609060101010101" pitchFamily="49" charset="-122"/>
                <a:ea typeface="楷体" panose="02010609060101010101" pitchFamily="49" charset="-122"/>
              </a:rPr>
              <a:t>出题：</a:t>
            </a:r>
            <a:endParaRPr lang="en-US" altLang="zh-CN" sz="2800" b="1" dirty="0" smtClean="0">
              <a:solidFill>
                <a:srgbClr val="FF0000"/>
              </a:solidFill>
              <a:latin typeface="楷体" panose="02010609060101010101" pitchFamily="49" charset="-122"/>
              <a:ea typeface="楷体" panose="02010609060101010101" pitchFamily="49" charset="-122"/>
            </a:endParaRPr>
          </a:p>
          <a:p>
            <a:pPr>
              <a:lnSpc>
                <a:spcPct val="130000"/>
              </a:lnSpc>
            </a:pPr>
            <a:r>
              <a:rPr lang="zh-CN" altLang="en-US" sz="2800" b="1" dirty="0" smtClean="0">
                <a:latin typeface="宋体" panose="02010600030101010101" pitchFamily="2" charset="-122"/>
              </a:rPr>
              <a:t>（</a:t>
            </a:r>
            <a:r>
              <a:rPr lang="en-US" altLang="zh-CN" sz="2800" b="1" dirty="0" smtClean="0">
                <a:latin typeface="宋体" panose="02010600030101010101" pitchFamily="2" charset="-122"/>
              </a:rPr>
              <a:t>1</a:t>
            </a:r>
            <a:r>
              <a:rPr lang="zh-CN" altLang="en-US" sz="2800" b="1" dirty="0" smtClean="0">
                <a:latin typeface="宋体" panose="02010600030101010101" pitchFamily="2" charset="-122"/>
              </a:rPr>
              <a:t>）你为正方确立的观点是：</a:t>
            </a:r>
            <a:r>
              <a:rPr lang="zh-CN" altLang="en-US" sz="2800" b="1" u="sng" dirty="0" smtClean="0">
                <a:latin typeface="宋体" panose="02010600030101010101" pitchFamily="2" charset="-122"/>
              </a:rPr>
              <a:t>            </a:t>
            </a:r>
            <a:r>
              <a:rPr lang="zh-CN" altLang="en-US" sz="2800" b="1" dirty="0" smtClean="0">
                <a:latin typeface="宋体" panose="02010600030101010101" pitchFamily="2" charset="-122"/>
              </a:rPr>
              <a:t>。</a:t>
            </a:r>
            <a:endParaRPr lang="zh-CN" altLang="en-US" sz="2800" b="1" dirty="0" smtClean="0">
              <a:latin typeface="宋体" panose="02010600030101010101" pitchFamily="2" charset="-122"/>
            </a:endParaRPr>
          </a:p>
          <a:p>
            <a:pPr>
              <a:lnSpc>
                <a:spcPct val="130000"/>
              </a:lnSpc>
            </a:pPr>
            <a:r>
              <a:rPr lang="zh-CN" altLang="en-US" sz="2800" b="1" dirty="0" smtClean="0">
                <a:latin typeface="宋体" panose="02010600030101010101" pitchFamily="2" charset="-122"/>
              </a:rPr>
              <a:t>（</a:t>
            </a:r>
            <a:r>
              <a:rPr lang="en-US" altLang="zh-CN" sz="2800" b="1" dirty="0" smtClean="0">
                <a:latin typeface="宋体" panose="02010600030101010101" pitchFamily="2" charset="-122"/>
              </a:rPr>
              <a:t>2</a:t>
            </a:r>
            <a:r>
              <a:rPr lang="zh-CN" altLang="en-US" sz="2800" b="1" dirty="0" smtClean="0">
                <a:latin typeface="宋体" panose="02010600030101010101" pitchFamily="2" charset="-122"/>
              </a:rPr>
              <a:t>）请你再为正方补充一条阐述观点的理由。</a:t>
            </a:r>
            <a:endParaRPr lang="zh-CN" altLang="en-US" sz="2800" b="1" dirty="0" smtClean="0">
              <a:latin typeface="宋体" panose="02010600030101010101" pitchFamily="2" charset="-122"/>
            </a:endParaRPr>
          </a:p>
          <a:p>
            <a:pPr>
              <a:lnSpc>
                <a:spcPct val="130000"/>
              </a:lnSpc>
            </a:pPr>
            <a:r>
              <a:rPr lang="zh-CN" altLang="en-US" sz="2800" b="1" dirty="0" smtClean="0">
                <a:latin typeface="宋体" panose="02010600030101010101" pitchFamily="2" charset="-122"/>
              </a:rPr>
              <a:t>（</a:t>
            </a:r>
            <a:r>
              <a:rPr lang="en-US" altLang="zh-CN" sz="2800" b="1" dirty="0" smtClean="0">
                <a:latin typeface="宋体" panose="02010600030101010101" pitchFamily="2" charset="-122"/>
              </a:rPr>
              <a:t>3</a:t>
            </a:r>
            <a:r>
              <a:rPr lang="zh-CN" altLang="en-US" sz="2800" b="1" dirty="0" smtClean="0">
                <a:latin typeface="宋体" panose="02010600030101010101" pitchFamily="2" charset="-122"/>
              </a:rPr>
              <a:t>）反方辩词的第几句不能证明反方观点。</a:t>
            </a:r>
            <a:endParaRPr lang="zh-CN" altLang="en-US" sz="2800" b="1" dirty="0" smtClean="0">
              <a:latin typeface="宋体" panose="02010600030101010101" pitchFamily="2" charset="-122"/>
            </a:endParaRPr>
          </a:p>
          <a:p>
            <a:r>
              <a:rPr lang="zh-CN" altLang="en-US" sz="2800" b="1" dirty="0" smtClean="0">
                <a:latin typeface="楷体" panose="02010609060101010101" pitchFamily="49" charset="-122"/>
                <a:ea typeface="楷体" panose="02010609060101010101" pitchFamily="49" charset="-122"/>
              </a:rPr>
              <a:t>      </a:t>
            </a:r>
            <a:endParaRPr lang="zh-CN" altLang="en-US" sz="2800" b="1" dirty="0">
              <a:latin typeface="楷体" panose="02010609060101010101" pitchFamily="49" charset="-122"/>
              <a:ea typeface="楷体" panose="02010609060101010101" pitchFamily="49" charset="-122"/>
            </a:endParaRPr>
          </a:p>
        </p:txBody>
      </p:sp>
      <p:sp>
        <p:nvSpPr>
          <p:cNvPr id="7" name="TextBox 6"/>
          <p:cNvSpPr txBox="1"/>
          <p:nvPr/>
        </p:nvSpPr>
        <p:spPr>
          <a:xfrm>
            <a:off x="0" y="2029"/>
            <a:ext cx="4744528" cy="707886"/>
          </a:xfrm>
          <a:prstGeom prst="rect">
            <a:avLst/>
          </a:prstGeom>
          <a:solidFill>
            <a:schemeClr val="bg2"/>
          </a:solidFill>
        </p:spPr>
        <p:txBody>
          <a:bodyPr wrap="square" rtlCol="0">
            <a:spAutoFit/>
          </a:bodyPr>
          <a:lstStyle/>
          <a:p>
            <a:r>
              <a:rPr lang="zh-CN" altLang="en-US" sz="4000" b="1" dirty="0" smtClean="0">
                <a:solidFill>
                  <a:srgbClr val="FF0000"/>
                </a:solidFill>
              </a:rPr>
              <a:t>考试链接：</a:t>
            </a:r>
            <a:endParaRPr lang="zh-CN" altLang="en-US" sz="4000" b="1" dirty="0">
              <a:solidFill>
                <a:srgbClr val="FF0000"/>
              </a:solidFill>
            </a:endParaRPr>
          </a:p>
        </p:txBody>
      </p:sp>
    </p:spTree>
  </p:cSld>
  <p:clrMapOvr>
    <a:masterClrMapping/>
  </p:clrMapOvr>
  <p:transition spd="slow">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文本框 2"/>
          <p:cNvSpPr txBox="1">
            <a:spLocks noChangeArrowheads="1"/>
          </p:cNvSpPr>
          <p:nvPr/>
        </p:nvSpPr>
        <p:spPr bwMode="auto">
          <a:xfrm>
            <a:off x="228687" y="1028701"/>
            <a:ext cx="10570633" cy="3964158"/>
          </a:xfrm>
          <a:prstGeom prst="rect">
            <a:avLst/>
          </a:prstGeom>
          <a:noFill/>
          <a:ln w="9525">
            <a:noFill/>
            <a:miter lim="800000"/>
          </a:ln>
        </p:spPr>
        <p:txBody>
          <a:bodyPr lIns="121917" tIns="60958" rIns="121917" bIns="60958">
            <a:spAutoFit/>
          </a:bodyPr>
          <a:lstStyle/>
          <a:p>
            <a:pPr>
              <a:lnSpc>
                <a:spcPct val="130000"/>
              </a:lnSpc>
            </a:pPr>
            <a:r>
              <a:rPr lang="zh-CN" altLang="en-US" sz="3200" b="1" dirty="0">
                <a:latin typeface="宋体" panose="02010600030101010101" pitchFamily="2" charset="-122"/>
              </a:rPr>
              <a:t>（</a:t>
            </a:r>
            <a:r>
              <a:rPr lang="en-US" altLang="zh-CN" sz="3200" b="1" dirty="0">
                <a:latin typeface="宋体" panose="02010600030101010101" pitchFamily="2" charset="-122"/>
              </a:rPr>
              <a:t>1</a:t>
            </a:r>
            <a:r>
              <a:rPr lang="zh-CN" altLang="en-US" sz="3200" b="1" dirty="0">
                <a:latin typeface="宋体" panose="02010600030101010101" pitchFamily="2" charset="-122"/>
              </a:rPr>
              <a:t>）你为正方确立的观点是</a:t>
            </a:r>
            <a:r>
              <a:rPr lang="zh-CN" altLang="en-US" sz="3200" b="1" dirty="0" smtClean="0">
                <a:latin typeface="宋体" panose="02010600030101010101" pitchFamily="2" charset="-122"/>
              </a:rPr>
              <a:t>：</a:t>
            </a:r>
            <a:r>
              <a:rPr lang="zh-CN" altLang="en-US" sz="3200" b="1" u="sng" dirty="0" smtClean="0">
                <a:latin typeface="宋体" panose="02010600030101010101" pitchFamily="2" charset="-122"/>
              </a:rPr>
              <a:t>                   </a:t>
            </a:r>
            <a:r>
              <a:rPr lang="zh-CN" altLang="en-US" sz="3200" b="1" dirty="0" smtClean="0">
                <a:latin typeface="宋体" panose="02010600030101010101" pitchFamily="2" charset="-122"/>
              </a:rPr>
              <a:t> 。</a:t>
            </a:r>
            <a:endParaRPr lang="zh-CN" altLang="en-US" sz="3200" b="1" dirty="0">
              <a:latin typeface="宋体" panose="02010600030101010101" pitchFamily="2" charset="-122"/>
            </a:endParaRPr>
          </a:p>
          <a:p>
            <a:pPr>
              <a:lnSpc>
                <a:spcPct val="130000"/>
              </a:lnSpc>
            </a:pPr>
            <a:r>
              <a:rPr lang="zh-CN" altLang="en-US" sz="3200" b="1" dirty="0">
                <a:latin typeface="宋体" panose="02010600030101010101" pitchFamily="2" charset="-122"/>
              </a:rPr>
              <a:t>（</a:t>
            </a:r>
            <a:r>
              <a:rPr lang="en-US" altLang="zh-CN" sz="3200" b="1" dirty="0">
                <a:latin typeface="宋体" panose="02010600030101010101" pitchFamily="2" charset="-122"/>
              </a:rPr>
              <a:t>2</a:t>
            </a:r>
            <a:r>
              <a:rPr lang="zh-CN" altLang="en-US" sz="3200" b="1" dirty="0">
                <a:latin typeface="宋体" panose="02010600030101010101" pitchFamily="2" charset="-122"/>
              </a:rPr>
              <a:t>）请你再为正方补充一条阐述观点的理由。</a:t>
            </a:r>
            <a:endParaRPr lang="zh-CN" altLang="en-US" sz="3200" b="1" dirty="0">
              <a:latin typeface="宋体" panose="02010600030101010101" pitchFamily="2" charset="-122"/>
            </a:endParaRPr>
          </a:p>
          <a:p>
            <a:pPr>
              <a:lnSpc>
                <a:spcPct val="130000"/>
              </a:lnSpc>
            </a:pPr>
            <a:endParaRPr lang="zh-CN" altLang="en-US" sz="3200" b="1" dirty="0">
              <a:latin typeface="宋体" panose="02010600030101010101" pitchFamily="2" charset="-122"/>
            </a:endParaRPr>
          </a:p>
          <a:p>
            <a:pPr>
              <a:lnSpc>
                <a:spcPct val="130000"/>
              </a:lnSpc>
            </a:pPr>
            <a:endParaRPr lang="zh-CN" altLang="en-US" sz="3200" b="1" dirty="0">
              <a:latin typeface="宋体" panose="02010600030101010101" pitchFamily="2" charset="-122"/>
            </a:endParaRPr>
          </a:p>
          <a:p>
            <a:pPr>
              <a:lnSpc>
                <a:spcPct val="130000"/>
              </a:lnSpc>
            </a:pPr>
            <a:endParaRPr lang="zh-CN" altLang="en-US" sz="3200" b="1" dirty="0">
              <a:latin typeface="宋体" panose="02010600030101010101" pitchFamily="2" charset="-122"/>
            </a:endParaRPr>
          </a:p>
          <a:p>
            <a:pPr>
              <a:lnSpc>
                <a:spcPct val="130000"/>
              </a:lnSpc>
            </a:pPr>
            <a:r>
              <a:rPr lang="zh-CN" altLang="en-US" sz="3200" b="1" dirty="0">
                <a:latin typeface="宋体" panose="02010600030101010101" pitchFamily="2" charset="-122"/>
              </a:rPr>
              <a:t>（</a:t>
            </a:r>
            <a:r>
              <a:rPr lang="en-US" altLang="zh-CN" sz="3200" b="1" dirty="0">
                <a:latin typeface="宋体" panose="02010600030101010101" pitchFamily="2" charset="-122"/>
              </a:rPr>
              <a:t>3</a:t>
            </a:r>
            <a:r>
              <a:rPr lang="zh-CN" altLang="en-US" sz="3200" b="1" dirty="0">
                <a:latin typeface="宋体" panose="02010600030101010101" pitchFamily="2" charset="-122"/>
              </a:rPr>
              <a:t>）反方辩词的第几句不能证明反方观点。</a:t>
            </a:r>
            <a:endParaRPr lang="zh-CN" altLang="en-US" sz="3200" b="1" dirty="0">
              <a:latin typeface="宋体" panose="02010600030101010101" pitchFamily="2" charset="-122"/>
            </a:endParaRPr>
          </a:p>
        </p:txBody>
      </p:sp>
      <p:sp>
        <p:nvSpPr>
          <p:cNvPr id="4" name="文本框 3"/>
          <p:cNvSpPr txBox="1">
            <a:spLocks noChangeArrowheads="1"/>
          </p:cNvSpPr>
          <p:nvPr/>
        </p:nvSpPr>
        <p:spPr bwMode="auto">
          <a:xfrm>
            <a:off x="6189393" y="1028701"/>
            <a:ext cx="2781300" cy="613833"/>
          </a:xfrm>
          <a:prstGeom prst="rect">
            <a:avLst/>
          </a:prstGeom>
          <a:noFill/>
          <a:ln w="9525">
            <a:noFill/>
            <a:miter lim="800000"/>
          </a:ln>
        </p:spPr>
        <p:txBody>
          <a:bodyPr lIns="121917" tIns="60958" rIns="121917" bIns="60958">
            <a:spAutoFit/>
          </a:bodyPr>
          <a:lstStyle/>
          <a:p>
            <a:r>
              <a:rPr lang="zh-CN" altLang="en-US" sz="3200" b="1" dirty="0">
                <a:solidFill>
                  <a:srgbClr val="FFFF00"/>
                </a:solidFill>
                <a:latin typeface="楷体" panose="02010609060101010101" pitchFamily="49" charset="-122"/>
                <a:ea typeface="楷体" panose="02010609060101010101" pitchFamily="49" charset="-122"/>
              </a:rPr>
              <a:t>汉语魅力</a:t>
            </a:r>
            <a:r>
              <a:rPr lang="zh-CN" altLang="en-US" sz="3200" b="1" dirty="0" smtClean="0">
                <a:solidFill>
                  <a:srgbClr val="FFFF00"/>
                </a:solidFill>
                <a:latin typeface="楷体" panose="02010609060101010101" pitchFamily="49" charset="-122"/>
                <a:ea typeface="楷体" panose="02010609060101010101" pitchFamily="49" charset="-122"/>
              </a:rPr>
              <a:t>无穷</a:t>
            </a:r>
            <a:endParaRPr lang="zh-CN" altLang="en-US" sz="3200" b="1" dirty="0">
              <a:solidFill>
                <a:srgbClr val="FFFF00"/>
              </a:solidFill>
              <a:latin typeface="楷体" panose="02010609060101010101" pitchFamily="49" charset="-122"/>
              <a:ea typeface="楷体" panose="02010609060101010101" pitchFamily="49" charset="-122"/>
            </a:endParaRPr>
          </a:p>
        </p:txBody>
      </p:sp>
      <p:sp>
        <p:nvSpPr>
          <p:cNvPr id="5" name="文本框 4"/>
          <p:cNvSpPr txBox="1">
            <a:spLocks noChangeArrowheads="1"/>
          </p:cNvSpPr>
          <p:nvPr/>
        </p:nvSpPr>
        <p:spPr bwMode="auto">
          <a:xfrm>
            <a:off x="547828" y="2419351"/>
            <a:ext cx="10788866" cy="1600434"/>
          </a:xfrm>
          <a:prstGeom prst="rect">
            <a:avLst/>
          </a:prstGeom>
          <a:noFill/>
          <a:ln w="9525">
            <a:noFill/>
            <a:miter lim="800000"/>
          </a:ln>
        </p:spPr>
        <p:txBody>
          <a:bodyPr wrap="square" lIns="121917" tIns="60958" rIns="121917" bIns="60958">
            <a:spAutoFit/>
          </a:bodyPr>
          <a:lstStyle/>
          <a:p>
            <a:r>
              <a:rPr lang="en-US" altLang="zh-CN" sz="3200" b="1" dirty="0">
                <a:solidFill>
                  <a:srgbClr val="FFFF00"/>
                </a:solidFill>
                <a:latin typeface="楷体" panose="02010609060101010101" pitchFamily="49" charset="-122"/>
                <a:ea typeface="楷体" panose="02010609060101010101" pitchFamily="49" charset="-122"/>
              </a:rPr>
              <a:t>    </a:t>
            </a:r>
            <a:r>
              <a:rPr lang="zh-CN" altLang="en-US" sz="3200" b="1" dirty="0">
                <a:solidFill>
                  <a:srgbClr val="FFFF00"/>
                </a:solidFill>
                <a:latin typeface="楷体" panose="02010609060101010101" pitchFamily="49" charset="-122"/>
                <a:ea typeface="楷体" panose="02010609060101010101" pitchFamily="49" charset="-122"/>
              </a:rPr>
              <a:t>几千年来，中华民族以汉语认识世界，接纳客体，并不断丰富和完善我们的精神世界。（或有关专家指出，语文是最重要的交际工具，是人类文化的重要组成部分。）</a:t>
            </a:r>
            <a:endParaRPr lang="zh-CN" altLang="en-US" sz="3200" b="1" dirty="0">
              <a:solidFill>
                <a:srgbClr val="FFFF00"/>
              </a:solidFill>
              <a:latin typeface="楷体" panose="02010609060101010101" pitchFamily="49" charset="-122"/>
              <a:ea typeface="楷体" panose="02010609060101010101" pitchFamily="49" charset="-122"/>
            </a:endParaRPr>
          </a:p>
        </p:txBody>
      </p:sp>
      <p:sp>
        <p:nvSpPr>
          <p:cNvPr id="6" name="文本框 5"/>
          <p:cNvSpPr txBox="1">
            <a:spLocks noChangeArrowheads="1"/>
          </p:cNvSpPr>
          <p:nvPr/>
        </p:nvSpPr>
        <p:spPr bwMode="auto">
          <a:xfrm>
            <a:off x="1486635" y="4814596"/>
            <a:ext cx="1344083" cy="613833"/>
          </a:xfrm>
          <a:prstGeom prst="rect">
            <a:avLst/>
          </a:prstGeom>
          <a:noFill/>
          <a:ln w="9525">
            <a:noFill/>
            <a:miter lim="800000"/>
          </a:ln>
        </p:spPr>
        <p:txBody>
          <a:bodyPr lIns="121917" tIns="60958" rIns="121917" bIns="60958">
            <a:spAutoFit/>
          </a:bodyPr>
          <a:lstStyle/>
          <a:p>
            <a:r>
              <a:rPr lang="zh-CN" altLang="en-US" sz="3200" b="1" dirty="0">
                <a:solidFill>
                  <a:srgbClr val="FFFF00"/>
                </a:solidFill>
                <a:latin typeface="楷体" panose="02010609060101010101" pitchFamily="49" charset="-122"/>
                <a:ea typeface="楷体" panose="02010609060101010101" pitchFamily="49" charset="-122"/>
              </a:rPr>
              <a:t>第</a:t>
            </a:r>
            <a:r>
              <a:rPr lang="en-US" altLang="zh-CN" sz="3200" b="1" dirty="0">
                <a:solidFill>
                  <a:srgbClr val="FFFF00"/>
                </a:solidFill>
                <a:latin typeface="楷体" panose="02010609060101010101" pitchFamily="49" charset="-122"/>
                <a:ea typeface="楷体" panose="02010609060101010101" pitchFamily="49" charset="-122"/>
              </a:rPr>
              <a:t>2</a:t>
            </a:r>
            <a:r>
              <a:rPr lang="zh-CN" altLang="en-US" sz="3200" b="1" dirty="0">
                <a:solidFill>
                  <a:srgbClr val="FFFF00"/>
                </a:solidFill>
                <a:latin typeface="楷体" panose="02010609060101010101" pitchFamily="49" charset="-122"/>
                <a:ea typeface="楷体" panose="02010609060101010101" pitchFamily="49" charset="-122"/>
              </a:rPr>
              <a:t>句</a:t>
            </a:r>
            <a:endParaRPr lang="zh-CN" altLang="en-US" sz="3200" b="1" dirty="0">
              <a:solidFill>
                <a:srgbClr val="FFFF00"/>
              </a:solidFill>
              <a:latin typeface="楷体" panose="02010609060101010101" pitchFamily="49" charset="-122"/>
              <a:ea typeface="楷体" panose="02010609060101010101" pitchFamily="49" charset="-122"/>
            </a:endParaRPr>
          </a:p>
        </p:txBody>
      </p:sp>
      <p:sp>
        <p:nvSpPr>
          <p:cNvPr id="10" name="TextBox 9"/>
          <p:cNvSpPr txBox="1"/>
          <p:nvPr/>
        </p:nvSpPr>
        <p:spPr>
          <a:xfrm>
            <a:off x="0" y="2029"/>
            <a:ext cx="4744528" cy="707886"/>
          </a:xfrm>
          <a:prstGeom prst="rect">
            <a:avLst/>
          </a:prstGeom>
          <a:solidFill>
            <a:schemeClr val="bg2"/>
          </a:solidFill>
        </p:spPr>
        <p:txBody>
          <a:bodyPr wrap="square" rtlCol="0">
            <a:spAutoFit/>
          </a:bodyPr>
          <a:lstStyle/>
          <a:p>
            <a:r>
              <a:rPr lang="zh-CN" altLang="en-US" sz="4000" b="1" dirty="0" smtClean="0">
                <a:solidFill>
                  <a:srgbClr val="FF0000"/>
                </a:solidFill>
              </a:rPr>
              <a:t>参考答案示例：</a:t>
            </a:r>
            <a:endParaRPr lang="zh-CN" altLang="en-US" sz="4000" b="1" dirty="0">
              <a:solidFill>
                <a:srgbClr val="FF0000"/>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文本框 1"/>
          <p:cNvSpPr txBox="1">
            <a:spLocks noChangeArrowheads="1"/>
          </p:cNvSpPr>
          <p:nvPr/>
        </p:nvSpPr>
        <p:spPr bwMode="auto">
          <a:xfrm>
            <a:off x="341518" y="905069"/>
            <a:ext cx="11424384" cy="3253772"/>
          </a:xfrm>
          <a:prstGeom prst="rect">
            <a:avLst/>
          </a:prstGeom>
          <a:noFill/>
          <a:ln w="9525">
            <a:noFill/>
            <a:miter lim="800000"/>
          </a:ln>
        </p:spPr>
        <p:txBody>
          <a:bodyPr wrap="square" lIns="121917" tIns="60958" rIns="121917" bIns="60958">
            <a:spAutoFit/>
          </a:bodyPr>
          <a:lstStyle/>
          <a:p>
            <a:pPr>
              <a:lnSpc>
                <a:spcPct val="150000"/>
              </a:lnSpc>
            </a:pPr>
            <a:r>
              <a:rPr lang="zh-CN" altLang="en-US" sz="2800" b="1" dirty="0">
                <a:latin typeface="宋体" panose="02010600030101010101" pitchFamily="2" charset="-122"/>
              </a:rPr>
              <a:t>    </a:t>
            </a:r>
            <a:r>
              <a:rPr lang="en-US" altLang="zh-CN" sz="2800" b="1" dirty="0">
                <a:latin typeface="宋体" panose="02010600030101010101" pitchFamily="2" charset="-122"/>
              </a:rPr>
              <a:t>2.</a:t>
            </a:r>
            <a:r>
              <a:rPr lang="zh-CN" altLang="en-US" sz="2800" b="1" dirty="0">
                <a:latin typeface="宋体" panose="02010600030101010101" pitchFamily="2" charset="-122"/>
              </a:rPr>
              <a:t>（山东威海中考题）随着微博、微信等的迅速发展，人们可以通过手机等移动终端随时随地地获取海量的碎片化信息。毫无疑问，我们现在已经进入了碎片化阅读时代，似乎一切信息、知识唾手可得，阅读显得如此轻松、容易。</a:t>
            </a:r>
            <a:r>
              <a:rPr lang="zh-CN" altLang="en-US" sz="2800" b="1" dirty="0">
                <a:solidFill>
                  <a:srgbClr val="FF0000"/>
                </a:solidFill>
                <a:latin typeface="宋体" panose="02010600030101010101" pitchFamily="2" charset="-122"/>
              </a:rPr>
              <a:t>针对这一现状，某班级准备就碎片化阅读的利弊分正方、反方展开辩论，请你选择一方，在辩论会上陈述观点。</a:t>
            </a:r>
            <a:endParaRPr lang="zh-CN" altLang="en-US" sz="2800" b="1" dirty="0">
              <a:solidFill>
                <a:srgbClr val="FF0000"/>
              </a:solidFill>
              <a:latin typeface="宋体" panose="02010600030101010101" pitchFamily="2" charset="-122"/>
            </a:endParaRPr>
          </a:p>
        </p:txBody>
      </p:sp>
      <p:sp>
        <p:nvSpPr>
          <p:cNvPr id="7" name="TextBox 6"/>
          <p:cNvSpPr txBox="1"/>
          <p:nvPr/>
        </p:nvSpPr>
        <p:spPr>
          <a:xfrm>
            <a:off x="0" y="0"/>
            <a:ext cx="4744528" cy="707886"/>
          </a:xfrm>
          <a:prstGeom prst="rect">
            <a:avLst/>
          </a:prstGeom>
          <a:solidFill>
            <a:schemeClr val="bg2"/>
          </a:solidFill>
        </p:spPr>
        <p:txBody>
          <a:bodyPr wrap="square" rtlCol="0">
            <a:spAutoFit/>
          </a:bodyPr>
          <a:lstStyle/>
          <a:p>
            <a:r>
              <a:rPr lang="zh-CN" altLang="en-US" sz="4000" b="1" dirty="0" smtClean="0">
                <a:solidFill>
                  <a:srgbClr val="FF0000"/>
                </a:solidFill>
              </a:rPr>
              <a:t>考试链接：</a:t>
            </a:r>
            <a:endParaRPr lang="zh-CN" altLang="en-US" sz="4000" b="1" dirty="0">
              <a:solidFill>
                <a:srgbClr val="FF0000"/>
              </a:solidFill>
            </a:endParaRPr>
          </a:p>
        </p:txBody>
      </p:sp>
    </p:spTree>
  </p:cSld>
  <p:clrMapOvr>
    <a:masterClrMapping/>
  </p:clrMapOvr>
  <p:transition spd="slow">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493185" y="1306286"/>
            <a:ext cx="11205633" cy="4439673"/>
          </a:xfrm>
          <a:prstGeom prst="rect">
            <a:avLst/>
          </a:prstGeom>
          <a:noFill/>
          <a:ln w="9525">
            <a:noFill/>
            <a:miter lim="800000"/>
          </a:ln>
        </p:spPr>
        <p:txBody>
          <a:bodyPr lIns="121917" tIns="60958" rIns="121917" bIns="60958">
            <a:spAutoFit/>
          </a:bodyPr>
          <a:lstStyle/>
          <a:p>
            <a:pPr>
              <a:lnSpc>
                <a:spcPct val="150000"/>
              </a:lnSpc>
            </a:pPr>
            <a:r>
              <a:rPr lang="zh-CN" altLang="en-US" sz="3200" b="1" dirty="0" smtClean="0">
                <a:latin typeface="楷体" panose="02010609060101010101" pitchFamily="49" charset="-122"/>
                <a:ea typeface="楷体" panose="02010609060101010101" pitchFamily="49" charset="-122"/>
              </a:rPr>
              <a:t>正方</a:t>
            </a:r>
            <a:r>
              <a:rPr lang="zh-CN" altLang="en-US" sz="3200" b="1" dirty="0">
                <a:latin typeface="楷体" panose="02010609060101010101" pitchFamily="49" charset="-122"/>
                <a:ea typeface="楷体" panose="02010609060101010101" pitchFamily="49" charset="-122"/>
              </a:rPr>
              <a:t>：大家好！我支持正方观点，认为碎片化阅读优势明显：随时随地及时获取大量信息；有效提高零散时间的利用率</a:t>
            </a:r>
            <a:r>
              <a:rPr lang="zh-CN" altLang="en-US" sz="3200" b="1" dirty="0" smtClean="0">
                <a:latin typeface="楷体" panose="02010609060101010101" pitchFamily="49" charset="-122"/>
                <a:ea typeface="楷体" panose="02010609060101010101" pitchFamily="49" charset="-122"/>
              </a:rPr>
              <a:t>。</a:t>
            </a:r>
            <a:endParaRPr lang="en-US" altLang="zh-CN" sz="3200" b="1" dirty="0" smtClean="0">
              <a:latin typeface="楷体" panose="02010609060101010101" pitchFamily="49" charset="-122"/>
              <a:ea typeface="楷体" panose="02010609060101010101" pitchFamily="49" charset="-122"/>
            </a:endParaRPr>
          </a:p>
          <a:p>
            <a:pPr>
              <a:lnSpc>
                <a:spcPct val="150000"/>
              </a:lnSpc>
            </a:pPr>
            <a:endParaRPr lang="zh-CN" altLang="en-US" sz="3200" b="1" dirty="0">
              <a:latin typeface="楷体" panose="02010609060101010101" pitchFamily="49" charset="-122"/>
              <a:ea typeface="楷体" panose="02010609060101010101" pitchFamily="49" charset="-122"/>
            </a:endParaRPr>
          </a:p>
          <a:p>
            <a:pPr>
              <a:lnSpc>
                <a:spcPct val="150000"/>
              </a:lnSpc>
            </a:pPr>
            <a:r>
              <a:rPr lang="zh-CN" altLang="en-US" sz="3200" b="1" dirty="0" smtClean="0">
                <a:latin typeface="楷体" panose="02010609060101010101" pitchFamily="49" charset="-122"/>
                <a:ea typeface="楷体" panose="02010609060101010101" pitchFamily="49" charset="-122"/>
              </a:rPr>
              <a:t>反方</a:t>
            </a:r>
            <a:r>
              <a:rPr lang="zh-CN" altLang="en-US" sz="3200" b="1" dirty="0">
                <a:latin typeface="楷体" panose="02010609060101010101" pitchFamily="49" charset="-122"/>
                <a:ea typeface="楷体" panose="02010609060101010101" pitchFamily="49" charset="-122"/>
              </a:rPr>
              <a:t>：大家好！我支持反方观点，认为碎片化阅读存在极大弊端，理由如下：一是降低阅读效果；二是缺乏深度和思考；三是读者获得的信息是零散的，不系统，不严谨。</a:t>
            </a:r>
            <a:endParaRPr lang="zh-CN" altLang="en-US" sz="3200" b="1" dirty="0">
              <a:latin typeface="楷体" panose="02010609060101010101" pitchFamily="49" charset="-122"/>
              <a:ea typeface="楷体" panose="02010609060101010101" pitchFamily="49" charset="-122"/>
            </a:endParaRPr>
          </a:p>
        </p:txBody>
      </p:sp>
      <p:sp>
        <p:nvSpPr>
          <p:cNvPr id="7" name="TextBox 6"/>
          <p:cNvSpPr txBox="1"/>
          <p:nvPr/>
        </p:nvSpPr>
        <p:spPr>
          <a:xfrm>
            <a:off x="0" y="122538"/>
            <a:ext cx="4744528" cy="707886"/>
          </a:xfrm>
          <a:prstGeom prst="rect">
            <a:avLst/>
          </a:prstGeom>
          <a:solidFill>
            <a:schemeClr val="bg2"/>
          </a:solidFill>
        </p:spPr>
        <p:txBody>
          <a:bodyPr wrap="square" rtlCol="0">
            <a:spAutoFit/>
          </a:bodyPr>
          <a:lstStyle/>
          <a:p>
            <a:r>
              <a:rPr lang="zh-CN" altLang="en-US" sz="4000" b="1" dirty="0" smtClean="0">
                <a:solidFill>
                  <a:srgbClr val="FF0000"/>
                </a:solidFill>
              </a:rPr>
              <a:t>参考答案示例：</a:t>
            </a:r>
            <a:endParaRPr lang="zh-CN" altLang="en-US" sz="4000" b="1" dirty="0">
              <a:solidFill>
                <a:srgbClr val="FF0000"/>
              </a:solidFill>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randombar(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58" name="矩形 14357"/>
          <p:cNvSpPr>
            <a:spLocks noChangeArrowheads="1"/>
          </p:cNvSpPr>
          <p:nvPr/>
        </p:nvSpPr>
        <p:spPr bwMode="auto">
          <a:xfrm>
            <a:off x="0" y="0"/>
            <a:ext cx="11973464" cy="9269200"/>
          </a:xfrm>
          <a:prstGeom prst="rect">
            <a:avLst/>
          </a:prstGeom>
          <a:noFill/>
          <a:ln w="9525">
            <a:noFill/>
            <a:miter lim="800000"/>
          </a:ln>
        </p:spPr>
        <p:txBody>
          <a:bodyPr wrap="square" lIns="121917" tIns="60958" rIns="121917" bIns="60958">
            <a:spAutoFit/>
          </a:bodyPr>
          <a:lstStyle/>
          <a:p>
            <a:pPr>
              <a:lnSpc>
                <a:spcPct val="150000"/>
              </a:lnSpc>
            </a:pPr>
            <a:r>
              <a:rPr lang="zh-CN" altLang="en-US" sz="2800" b="1" dirty="0" smtClean="0"/>
              <a:t>国家卫健委高级别专家组组长、中国工程院院士钟南山表示：</a:t>
            </a:r>
            <a:endParaRPr lang="en-US" altLang="zh-CN" sz="2800" b="1" dirty="0" smtClean="0"/>
          </a:p>
          <a:p>
            <a:pPr>
              <a:lnSpc>
                <a:spcPct val="150000"/>
              </a:lnSpc>
            </a:pPr>
            <a:r>
              <a:rPr lang="zh-CN" altLang="en-US" sz="2800" b="1" dirty="0" smtClean="0">
                <a:solidFill>
                  <a:srgbClr val="FFFF00"/>
                </a:solidFill>
              </a:rPr>
              <a:t>随便给病毒源头下结论是不负责任的</a:t>
            </a:r>
            <a:r>
              <a:rPr lang="zh-CN" altLang="en-US" sz="2800" b="1" dirty="0" smtClean="0">
                <a:solidFill>
                  <a:srgbClr val="FF0000"/>
                </a:solidFill>
              </a:rPr>
              <a:t>（亮明观点）</a:t>
            </a:r>
            <a:endParaRPr lang="en-US" altLang="zh-CN" sz="2800" b="1" dirty="0" smtClean="0">
              <a:solidFill>
                <a:srgbClr val="FF0000"/>
              </a:solidFill>
            </a:endParaRPr>
          </a:p>
          <a:p>
            <a:pPr>
              <a:lnSpc>
                <a:spcPct val="150000"/>
              </a:lnSpc>
            </a:pPr>
            <a:r>
              <a:rPr lang="en-US" sz="2800" b="1" dirty="0" smtClean="0"/>
              <a:t>2009</a:t>
            </a:r>
            <a:r>
              <a:rPr lang="zh-CN" altLang="en-US" sz="2800" b="1" dirty="0" smtClean="0"/>
              <a:t>年甲型</a:t>
            </a:r>
            <a:r>
              <a:rPr lang="en-US" sz="2800" b="1" dirty="0" smtClean="0"/>
              <a:t>H1N1</a:t>
            </a:r>
            <a:r>
              <a:rPr lang="zh-CN" altLang="en-US" sz="2800" b="1" dirty="0" smtClean="0"/>
              <a:t>病毒首发于墨西哥，你能说它是</a:t>
            </a:r>
            <a:r>
              <a:rPr lang="en-US" sz="2800" b="1" dirty="0" smtClean="0"/>
              <a:t>“</a:t>
            </a:r>
            <a:r>
              <a:rPr lang="zh-CN" altLang="en-US" sz="2800" b="1" dirty="0" smtClean="0"/>
              <a:t>墨西哥病毒</a:t>
            </a:r>
            <a:r>
              <a:rPr lang="en-US" sz="2800" b="1" dirty="0" smtClean="0"/>
              <a:t>”</a:t>
            </a:r>
            <a:r>
              <a:rPr lang="zh-CN" altLang="en-US" sz="2800" b="1" dirty="0" smtClean="0"/>
              <a:t>吗？</a:t>
            </a:r>
            <a:endParaRPr lang="en-US" altLang="zh-CN" sz="2800" b="1" dirty="0" smtClean="0"/>
          </a:p>
          <a:p>
            <a:pPr>
              <a:lnSpc>
                <a:spcPct val="150000"/>
              </a:lnSpc>
            </a:pPr>
            <a:r>
              <a:rPr lang="en-US" sz="2800" b="1" dirty="0" smtClean="0"/>
              <a:t>2012</a:t>
            </a:r>
            <a:r>
              <a:rPr lang="zh-CN" altLang="en-US" sz="2800" b="1" dirty="0" smtClean="0"/>
              <a:t>年中东呼吸综合征首先发生在沙特，你能说它是</a:t>
            </a:r>
            <a:r>
              <a:rPr lang="en-US" sz="2800" b="1" dirty="0" smtClean="0"/>
              <a:t>“</a:t>
            </a:r>
            <a:r>
              <a:rPr lang="zh-CN" altLang="en-US" sz="2800" b="1" dirty="0" smtClean="0"/>
              <a:t>沙特病毒</a:t>
            </a:r>
            <a:r>
              <a:rPr lang="en-US" sz="2800" b="1" dirty="0" smtClean="0"/>
              <a:t>”</a:t>
            </a:r>
            <a:r>
              <a:rPr lang="zh-CN" altLang="en-US" sz="2800" b="1" dirty="0" smtClean="0"/>
              <a:t>吗？</a:t>
            </a:r>
            <a:endParaRPr lang="zh-CN" altLang="en-US" sz="2800" dirty="0" smtClean="0"/>
          </a:p>
          <a:p>
            <a:pPr>
              <a:lnSpc>
                <a:spcPct val="150000"/>
              </a:lnSpc>
            </a:pPr>
            <a:r>
              <a:rPr lang="zh-CN" altLang="en-US" sz="2800" b="1" dirty="0" smtClean="0">
                <a:solidFill>
                  <a:srgbClr val="FF0000"/>
                </a:solidFill>
              </a:rPr>
              <a:t>（连用两个事实论据，有力反驳对方观点，两个反问，加强语气，有力证明我方观点。）</a:t>
            </a:r>
            <a:endParaRPr lang="en-US" altLang="zh-CN" sz="2800" b="1" dirty="0" smtClean="0">
              <a:solidFill>
                <a:srgbClr val="FF0000"/>
              </a:solidFill>
            </a:endParaRPr>
          </a:p>
          <a:p>
            <a:pPr>
              <a:lnSpc>
                <a:spcPct val="150000"/>
              </a:lnSpc>
            </a:pPr>
            <a:r>
              <a:rPr lang="zh-CN" altLang="en-US" sz="2800" b="1" dirty="0" smtClean="0"/>
              <a:t>        新冠肺炎的疫情是发生在中国在武汉的，但是不等于它的源头也在武汉，没有证据，这是科学问题</a:t>
            </a:r>
            <a:r>
              <a:rPr lang="en-US" altLang="zh-CN" sz="2800" b="1" dirty="0" smtClean="0"/>
              <a:t>……</a:t>
            </a:r>
            <a:r>
              <a:rPr lang="zh-CN" altLang="en-US" sz="2800" b="1" dirty="0" smtClean="0"/>
              <a:t>在此之前下结论是不负责任的。</a:t>
            </a:r>
            <a:r>
              <a:rPr lang="zh-CN" altLang="en-US" sz="2800" b="1" dirty="0" smtClean="0">
                <a:solidFill>
                  <a:srgbClr val="FF0000"/>
                </a:solidFill>
              </a:rPr>
              <a:t>（再次强调观点，有理有据）</a:t>
            </a:r>
            <a:endParaRPr lang="zh-CN" altLang="en-US" sz="2800" b="1" dirty="0" smtClean="0">
              <a:solidFill>
                <a:srgbClr val="FF0000"/>
              </a:solidFill>
            </a:endParaRPr>
          </a:p>
          <a:p>
            <a:pPr>
              <a:lnSpc>
                <a:spcPct val="150000"/>
              </a:lnSpc>
            </a:pPr>
            <a:endParaRPr lang="en-US" altLang="zh-CN" sz="2800" b="1" dirty="0" smtClean="0">
              <a:solidFill>
                <a:srgbClr val="FF0000"/>
              </a:solidFill>
            </a:endParaRPr>
          </a:p>
          <a:p>
            <a:endParaRPr lang="zh-CN" altLang="en-US" sz="2800" dirty="0" smtClean="0"/>
          </a:p>
          <a:p>
            <a:endParaRPr lang="zh-CN" altLang="en-US" sz="3600" dirty="0" smtClean="0">
              <a:solidFill>
                <a:schemeClr val="accent6">
                  <a:lumMod val="75000"/>
                </a:schemeClr>
              </a:solidFill>
            </a:endParaRPr>
          </a:p>
          <a:p>
            <a:pPr>
              <a:lnSpc>
                <a:spcPts val="5500"/>
              </a:lnSpc>
            </a:pPr>
            <a:endParaRPr lang="zh-CN" altLang="en-US" sz="3600" dirty="0" smtClean="0"/>
          </a:p>
          <a:p>
            <a:pPr>
              <a:lnSpc>
                <a:spcPct val="150000"/>
              </a:lnSpc>
            </a:pPr>
            <a:endParaRPr lang="zh-CN" altLang="en-US" sz="43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4358"/>
                                        </p:tgtEl>
                                        <p:attrNameLst>
                                          <p:attrName>style.visibility</p:attrName>
                                        </p:attrNameLst>
                                      </p:cBhvr>
                                      <p:to>
                                        <p:strVal val="visible"/>
                                      </p:to>
                                    </p:set>
                                    <p:animEffect transition="in" filter="diamond(in)">
                                      <p:cBhvr>
                                        <p:cTn id="7" dur="500"/>
                                        <p:tgtEl>
                                          <p:spTgt spid="143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5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58" name="矩形 14357"/>
          <p:cNvSpPr>
            <a:spLocks noChangeArrowheads="1"/>
          </p:cNvSpPr>
          <p:nvPr/>
        </p:nvSpPr>
        <p:spPr bwMode="auto">
          <a:xfrm>
            <a:off x="189780" y="336429"/>
            <a:ext cx="11783684" cy="8191982"/>
          </a:xfrm>
          <a:prstGeom prst="rect">
            <a:avLst/>
          </a:prstGeom>
          <a:noFill/>
          <a:ln w="9525">
            <a:noFill/>
            <a:miter lim="800000"/>
          </a:ln>
        </p:spPr>
        <p:txBody>
          <a:bodyPr wrap="square" lIns="121917" tIns="60958" rIns="121917" bIns="60958">
            <a:spAutoFit/>
          </a:bodyPr>
          <a:lstStyle/>
          <a:p>
            <a:pPr>
              <a:lnSpc>
                <a:spcPct val="150000"/>
              </a:lnSpc>
            </a:pPr>
            <a:r>
              <a:rPr lang="zh-CN" altLang="en-US" sz="2800" b="1" dirty="0" smtClean="0"/>
              <a:t>外交部发言人耿爽：</a:t>
            </a:r>
            <a:endParaRPr lang="en-US" altLang="zh-CN" sz="2800" b="1" dirty="0" smtClean="0"/>
          </a:p>
          <a:p>
            <a:pPr>
              <a:lnSpc>
                <a:spcPct val="150000"/>
              </a:lnSpc>
            </a:pPr>
            <a:r>
              <a:rPr lang="zh-CN" altLang="en-US" sz="2800" b="1" dirty="0" smtClean="0">
                <a:solidFill>
                  <a:srgbClr val="FFFF00"/>
                </a:solidFill>
              </a:rPr>
              <a:t>把新冠病毒同中国相联系是对中国搞污名化。（提出观点）（指出特朗普言论的本质）</a:t>
            </a:r>
            <a:endParaRPr lang="zh-CN" altLang="en-US" sz="2800" b="1" dirty="0" smtClean="0">
              <a:solidFill>
                <a:srgbClr val="FFFF00"/>
              </a:solidFill>
            </a:endParaRPr>
          </a:p>
          <a:p>
            <a:pPr>
              <a:lnSpc>
                <a:spcPct val="150000"/>
              </a:lnSpc>
            </a:pPr>
            <a:r>
              <a:rPr lang="zh-CN" altLang="en-US" sz="2800" b="1" dirty="0" smtClean="0"/>
              <a:t>世界卫生组织和国际社会明确反对将病毒同特定的国家和地区相联系，反对搞污名化。</a:t>
            </a:r>
            <a:r>
              <a:rPr lang="zh-CN" altLang="en-US" sz="2800" b="1" dirty="0" smtClean="0">
                <a:solidFill>
                  <a:srgbClr val="FF0000"/>
                </a:solidFill>
              </a:rPr>
              <a:t>（论据）</a:t>
            </a:r>
            <a:endParaRPr lang="zh-CN" altLang="en-US" sz="2800" dirty="0" smtClean="0">
              <a:solidFill>
                <a:srgbClr val="FF0000"/>
              </a:solidFill>
            </a:endParaRPr>
          </a:p>
          <a:p>
            <a:pPr>
              <a:lnSpc>
                <a:spcPct val="150000"/>
              </a:lnSpc>
            </a:pPr>
            <a:r>
              <a:rPr lang="zh-CN" altLang="en-US" sz="2800" b="1" dirty="0" smtClean="0"/>
              <a:t>我们敦促美方立即纠正错误，立即停止对中国的无端指责。</a:t>
            </a:r>
            <a:r>
              <a:rPr lang="zh-CN" altLang="en-US" sz="2800" b="1" dirty="0" smtClean="0">
                <a:solidFill>
                  <a:srgbClr val="FF0000"/>
                </a:solidFill>
              </a:rPr>
              <a:t>（强调我方观点）</a:t>
            </a:r>
            <a:endParaRPr lang="en-US" altLang="zh-CN" sz="2800" b="1" dirty="0" smtClean="0">
              <a:solidFill>
                <a:srgbClr val="FF0000"/>
              </a:solidFill>
            </a:endParaRPr>
          </a:p>
          <a:p>
            <a:pPr>
              <a:lnSpc>
                <a:spcPct val="150000"/>
              </a:lnSpc>
            </a:pPr>
            <a:r>
              <a:rPr lang="zh-CN" altLang="en-US" sz="2800" b="1" dirty="0" smtClean="0">
                <a:solidFill>
                  <a:srgbClr val="FF0000"/>
                </a:solidFill>
              </a:rPr>
              <a:t>        三位人士的发言，观点鲜明，论据充分，论证结构完整，驳斥充分有力。</a:t>
            </a:r>
            <a:r>
              <a:rPr lang="en-US" altLang="zh-CN" sz="2800" b="1" dirty="0" smtClean="0">
                <a:solidFill>
                  <a:srgbClr val="FF0000"/>
                </a:solidFill>
              </a:rPr>
              <a:t>——</a:t>
            </a:r>
            <a:r>
              <a:rPr lang="zh-CN" altLang="en-US" sz="2800" b="1" dirty="0" smtClean="0">
                <a:solidFill>
                  <a:srgbClr val="FF0000"/>
                </a:solidFill>
              </a:rPr>
              <a:t>这就是典型的辩论。</a:t>
            </a:r>
            <a:endParaRPr lang="zh-CN" altLang="en-US" sz="2800" dirty="0" smtClean="0">
              <a:solidFill>
                <a:srgbClr val="FF0000"/>
              </a:solidFill>
            </a:endParaRPr>
          </a:p>
          <a:p>
            <a:endParaRPr lang="zh-CN" altLang="en-US" sz="3600" dirty="0" smtClean="0">
              <a:solidFill>
                <a:schemeClr val="accent6">
                  <a:lumMod val="75000"/>
                </a:schemeClr>
              </a:solidFill>
            </a:endParaRPr>
          </a:p>
          <a:p>
            <a:pPr>
              <a:lnSpc>
                <a:spcPts val="5500"/>
              </a:lnSpc>
            </a:pPr>
            <a:endParaRPr lang="zh-CN" altLang="en-US" sz="3600" dirty="0" smtClean="0"/>
          </a:p>
          <a:p>
            <a:pPr>
              <a:lnSpc>
                <a:spcPct val="150000"/>
              </a:lnSpc>
            </a:pPr>
            <a:endParaRPr lang="zh-CN" altLang="en-US" sz="43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4358"/>
                                        </p:tgtEl>
                                        <p:attrNameLst>
                                          <p:attrName>style.visibility</p:attrName>
                                        </p:attrNameLst>
                                      </p:cBhvr>
                                      <p:to>
                                        <p:strVal val="visible"/>
                                      </p:to>
                                    </p:set>
                                    <p:animEffect transition="in" filter="diamond(in)">
                                      <p:cBhvr>
                                        <p:cTn id="7" dur="500"/>
                                        <p:tgtEl>
                                          <p:spTgt spid="143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5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58" name="矩形 14357"/>
          <p:cNvSpPr>
            <a:spLocks noChangeArrowheads="1"/>
          </p:cNvSpPr>
          <p:nvPr/>
        </p:nvSpPr>
        <p:spPr bwMode="auto">
          <a:xfrm>
            <a:off x="258792" y="1427584"/>
            <a:ext cx="11349646" cy="6640788"/>
          </a:xfrm>
          <a:prstGeom prst="rect">
            <a:avLst/>
          </a:prstGeom>
          <a:noFill/>
          <a:ln w="9525">
            <a:noFill/>
            <a:miter lim="800000"/>
          </a:ln>
        </p:spPr>
        <p:txBody>
          <a:bodyPr wrap="square" lIns="121917" tIns="60958" rIns="121917" bIns="60958">
            <a:spAutoFit/>
          </a:bodyPr>
          <a:lstStyle/>
          <a:p>
            <a:pPr>
              <a:lnSpc>
                <a:spcPct val="150000"/>
              </a:lnSpc>
            </a:pPr>
            <a:r>
              <a:rPr lang="zh-CN" altLang="en-US" sz="3200" b="1" dirty="0" smtClean="0"/>
              <a:t>          </a:t>
            </a:r>
            <a:r>
              <a:rPr lang="zh-CN" altLang="en-US" sz="3600" b="1" dirty="0" smtClean="0"/>
              <a:t>辩论赛：由正反双方，依据选定的立场，围绕指定的话题，按照一定的规则陈述本方观点，反驳对方观点，最后由评判团评出胜负的一种有组织的辩论</a:t>
            </a:r>
            <a:r>
              <a:rPr lang="zh-CN" altLang="en-US" sz="3600" b="1" dirty="0" smtClean="0"/>
              <a:t>活动。</a:t>
            </a:r>
            <a:endParaRPr lang="en-US" altLang="zh-CN" sz="3600" b="1" dirty="0" smtClean="0"/>
          </a:p>
          <a:p>
            <a:pPr>
              <a:lnSpc>
                <a:spcPct val="90000"/>
              </a:lnSpc>
            </a:pPr>
            <a:endParaRPr lang="zh-CN" altLang="en-US" sz="3600" dirty="0" smtClean="0">
              <a:solidFill>
                <a:schemeClr val="tx2"/>
              </a:solidFill>
            </a:endParaRPr>
          </a:p>
          <a:p>
            <a:pPr>
              <a:lnSpc>
                <a:spcPct val="90000"/>
              </a:lnSpc>
            </a:pPr>
            <a:r>
              <a:rPr lang="zh-CN" altLang="en-US" sz="3600" dirty="0" smtClean="0">
                <a:solidFill>
                  <a:schemeClr val="tx2"/>
                </a:solidFill>
              </a:rPr>
              <a:t>     </a:t>
            </a:r>
            <a:r>
              <a:rPr lang="zh-CN" altLang="en-US" sz="3600" b="1" dirty="0" smtClean="0">
                <a:solidFill>
                  <a:schemeClr val="tx2"/>
                </a:solidFill>
                <a:latin typeface="华文楷体" panose="02010600040101010101" pitchFamily="2" charset="-122"/>
                <a:ea typeface="华文楷体" panose="02010600040101010101" pitchFamily="2" charset="-122"/>
              </a:rPr>
              <a:t>   </a:t>
            </a:r>
            <a:r>
              <a:rPr lang="zh-CN" altLang="en-US" sz="3600" b="1" dirty="0" smtClean="0">
                <a:solidFill>
                  <a:srgbClr val="FFFF00"/>
                </a:solidFill>
                <a:latin typeface="华文楷体" panose="02010600040101010101" pitchFamily="2" charset="-122"/>
                <a:ea typeface="华文楷体" panose="02010600040101010101" pitchFamily="2" charset="-122"/>
              </a:rPr>
              <a:t>辩论</a:t>
            </a:r>
            <a:r>
              <a:rPr lang="zh-CN" altLang="en-US" sz="3600" b="1" dirty="0" smtClean="0">
                <a:solidFill>
                  <a:srgbClr val="FFFF00"/>
                </a:solidFill>
                <a:latin typeface="华文楷体" panose="02010600040101010101" pitchFamily="2" charset="-122"/>
                <a:ea typeface="华文楷体" panose="02010600040101010101" pitchFamily="2" charset="-122"/>
              </a:rPr>
              <a:t>的取胜取决于辩手的立论和辩驳是否能说服和打动观众。</a:t>
            </a:r>
            <a:endParaRPr lang="zh-CN" altLang="en-US" sz="3600" b="1" dirty="0" smtClean="0">
              <a:solidFill>
                <a:srgbClr val="FFFF00"/>
              </a:solidFill>
              <a:latin typeface="华文楷体" panose="02010600040101010101" pitchFamily="2" charset="-122"/>
              <a:ea typeface="华文楷体" panose="02010600040101010101" pitchFamily="2" charset="-122"/>
            </a:endParaRPr>
          </a:p>
          <a:p>
            <a:pPr>
              <a:lnSpc>
                <a:spcPts val="5500"/>
              </a:lnSpc>
            </a:pPr>
            <a:endParaRPr lang="en-US" altLang="zh-CN" sz="3600" b="1" dirty="0" smtClean="0"/>
          </a:p>
          <a:p>
            <a:pPr>
              <a:lnSpc>
                <a:spcPct val="150000"/>
              </a:lnSpc>
            </a:pPr>
            <a:endParaRPr lang="en-US" altLang="zh-CN" sz="3600" b="1" dirty="0" smtClean="0">
              <a:solidFill>
                <a:srgbClr val="FF0000"/>
              </a:solidFill>
              <a:latin typeface="楷体" panose="02010609060101010101" pitchFamily="49" charset="-122"/>
              <a:ea typeface="楷体" panose="02010609060101010101" pitchFamily="49" charset="-122"/>
            </a:endParaRPr>
          </a:p>
          <a:p>
            <a:pPr>
              <a:lnSpc>
                <a:spcPct val="150000"/>
              </a:lnSpc>
            </a:pPr>
            <a:endParaRPr lang="zh-CN" altLang="en-US" sz="4300" b="1" dirty="0">
              <a:solidFill>
                <a:srgbClr val="FF0000"/>
              </a:solidFill>
              <a:latin typeface="楷体" panose="02010609060101010101" pitchFamily="49" charset="-122"/>
              <a:ea typeface="楷体" panose="02010609060101010101" pitchFamily="49" charset="-122"/>
            </a:endParaRPr>
          </a:p>
        </p:txBody>
      </p:sp>
      <p:sp>
        <p:nvSpPr>
          <p:cNvPr id="4" name="矩形 14355"/>
          <p:cNvSpPr>
            <a:spLocks noChangeArrowheads="1"/>
          </p:cNvSpPr>
          <p:nvPr/>
        </p:nvSpPr>
        <p:spPr bwMode="auto">
          <a:xfrm>
            <a:off x="0" y="155274"/>
            <a:ext cx="3666227" cy="738660"/>
          </a:xfrm>
          <a:prstGeom prst="rect">
            <a:avLst/>
          </a:prstGeom>
          <a:solidFill>
            <a:schemeClr val="bg2"/>
          </a:solidFill>
          <a:ln w="9525">
            <a:noFill/>
            <a:miter lim="800000"/>
          </a:ln>
        </p:spPr>
        <p:txBody>
          <a:bodyPr wrap="square" lIns="121917" tIns="60958" rIns="121917" bIns="60958">
            <a:spAutoFit/>
          </a:bodyPr>
          <a:lstStyle/>
          <a:p>
            <a:r>
              <a:rPr lang="zh-CN" altLang="en-US" sz="4000" b="1" noProof="1" smtClean="0">
                <a:solidFill>
                  <a:srgbClr val="FF0000"/>
                </a:solidFill>
                <a:latin typeface="+mn-ea"/>
              </a:rPr>
              <a:t>什么是辩论赛？</a:t>
            </a:r>
            <a:endParaRPr lang="zh-CN" altLang="en-US" sz="4000" b="1" noProof="1">
              <a:solidFill>
                <a:srgbClr val="FF0000"/>
              </a:solidFill>
              <a:latin typeface="+mn-ea"/>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4358">
                                            <p:txEl>
                                              <p:pRg st="0" end="0"/>
                                            </p:txEl>
                                          </p:spTgt>
                                        </p:tgtEl>
                                        <p:attrNameLst>
                                          <p:attrName>style.visibility</p:attrName>
                                        </p:attrNameLst>
                                      </p:cBhvr>
                                      <p:to>
                                        <p:strVal val="visible"/>
                                      </p:to>
                                    </p:set>
                                    <p:animEffect transition="in" filter="diamond(in)">
                                      <p:cBhvr>
                                        <p:cTn id="7" dur="500"/>
                                        <p:tgtEl>
                                          <p:spTgt spid="1435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4358">
                                            <p:txEl>
                                              <p:pRg st="2" end="2"/>
                                            </p:txEl>
                                          </p:spTgt>
                                        </p:tgtEl>
                                        <p:attrNameLst>
                                          <p:attrName>style.visibility</p:attrName>
                                        </p:attrNameLst>
                                      </p:cBhvr>
                                      <p:to>
                                        <p:strVal val="visible"/>
                                      </p:to>
                                    </p:set>
                                    <p:animEffect transition="in" filter="blinds(horizontal)">
                                      <p:cBhvr>
                                        <p:cTn id="12" dur="500"/>
                                        <p:tgtEl>
                                          <p:spTgt spid="1435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58" grpId="0" uiExpand="1"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矩形 8"/>
          <p:cNvSpPr>
            <a:spLocks noChangeArrowheads="1"/>
          </p:cNvSpPr>
          <p:nvPr/>
        </p:nvSpPr>
        <p:spPr bwMode="auto">
          <a:xfrm>
            <a:off x="282116" y="1229785"/>
            <a:ext cx="11006667" cy="3805333"/>
          </a:xfrm>
          <a:prstGeom prst="rect">
            <a:avLst/>
          </a:prstGeom>
          <a:noFill/>
          <a:ln w="9525">
            <a:noFill/>
            <a:miter lim="800000"/>
          </a:ln>
        </p:spPr>
        <p:txBody>
          <a:bodyPr lIns="121917" tIns="60958" rIns="121917" bIns="60958">
            <a:spAutoFit/>
          </a:bodyPr>
          <a:lstStyle/>
          <a:p>
            <a:pPr eaLnBrk="0" hangingPunct="0">
              <a:lnSpc>
                <a:spcPct val="150000"/>
              </a:lnSpc>
            </a:pPr>
            <a:r>
              <a:rPr lang="en-US" altLang="zh-CN" sz="4400" b="1" dirty="0" smtClean="0">
                <a:solidFill>
                  <a:srgbClr val="FFFF00"/>
                </a:solidFill>
                <a:latin typeface="+mn-ea"/>
              </a:rPr>
              <a:t>1</a:t>
            </a:r>
            <a:r>
              <a:rPr lang="zh-CN" altLang="en-US" sz="4400" b="1" dirty="0" smtClean="0">
                <a:solidFill>
                  <a:srgbClr val="FFFF00"/>
                </a:solidFill>
                <a:latin typeface="+mn-ea"/>
              </a:rPr>
              <a:t>、审题立论</a:t>
            </a:r>
            <a:endParaRPr lang="zh-CN" altLang="en-US" sz="4400" b="1" dirty="0" smtClean="0">
              <a:solidFill>
                <a:srgbClr val="FFFF00"/>
              </a:solidFill>
              <a:latin typeface="+mn-ea"/>
            </a:endParaRPr>
          </a:p>
          <a:p>
            <a:pPr>
              <a:lnSpc>
                <a:spcPct val="150000"/>
              </a:lnSpc>
            </a:pPr>
            <a:r>
              <a:rPr lang="en-US" altLang="zh-CN" sz="4400" b="1" dirty="0" smtClean="0">
                <a:solidFill>
                  <a:srgbClr val="FFFF00"/>
                </a:solidFill>
                <a:latin typeface="+mn-ea"/>
              </a:rPr>
              <a:t>2</a:t>
            </a:r>
            <a:r>
              <a:rPr lang="zh-CN" altLang="en-US" sz="4400" b="1" dirty="0" smtClean="0">
                <a:solidFill>
                  <a:srgbClr val="FFFF00"/>
                </a:solidFill>
                <a:latin typeface="+mn-ea"/>
              </a:rPr>
              <a:t>、搜集材料、撰写辩词</a:t>
            </a:r>
            <a:endParaRPr lang="en-US" altLang="zh-CN" sz="4400" b="1" dirty="0" smtClean="0">
              <a:solidFill>
                <a:srgbClr val="FFFF00"/>
              </a:solidFill>
              <a:latin typeface="+mn-ea"/>
            </a:endParaRPr>
          </a:p>
          <a:p>
            <a:pPr>
              <a:lnSpc>
                <a:spcPct val="150000"/>
              </a:lnSpc>
            </a:pPr>
            <a:r>
              <a:rPr lang="en-US" altLang="zh-CN" sz="4400" b="1" dirty="0" smtClean="0">
                <a:solidFill>
                  <a:srgbClr val="FFFF00"/>
                </a:solidFill>
                <a:latin typeface="+mn-ea"/>
              </a:rPr>
              <a:t>3</a:t>
            </a:r>
            <a:r>
              <a:rPr lang="zh-CN" altLang="en-US" sz="4400" b="1" dirty="0" smtClean="0">
                <a:solidFill>
                  <a:srgbClr val="FFFF00"/>
                </a:solidFill>
                <a:latin typeface="+mn-ea"/>
              </a:rPr>
              <a:t>、进行对辩练习</a:t>
            </a:r>
            <a:endParaRPr lang="zh-CN" altLang="en-US" sz="4400" b="1" dirty="0" smtClean="0">
              <a:solidFill>
                <a:srgbClr val="FFFF00"/>
              </a:solidFill>
              <a:latin typeface="+mn-ea"/>
            </a:endParaRPr>
          </a:p>
          <a:p>
            <a:pPr eaLnBrk="0" hangingPunct="0">
              <a:lnSpc>
                <a:spcPct val="130000"/>
              </a:lnSpc>
            </a:pPr>
            <a:endParaRPr lang="en-US" altLang="zh-CN" sz="3700" b="1" dirty="0">
              <a:solidFill>
                <a:srgbClr val="FF0000"/>
              </a:solidFill>
              <a:latin typeface="楷体" panose="02010609060101010101" pitchFamily="49" charset="-122"/>
              <a:ea typeface="楷体" panose="02010609060101010101" pitchFamily="49" charset="-122"/>
            </a:endParaRPr>
          </a:p>
        </p:txBody>
      </p:sp>
      <p:sp>
        <p:nvSpPr>
          <p:cNvPr id="7" name="TextBox 6"/>
          <p:cNvSpPr txBox="1"/>
          <p:nvPr/>
        </p:nvSpPr>
        <p:spPr>
          <a:xfrm>
            <a:off x="0" y="258792"/>
            <a:ext cx="2613804" cy="707886"/>
          </a:xfrm>
          <a:prstGeom prst="rect">
            <a:avLst/>
          </a:prstGeom>
          <a:solidFill>
            <a:schemeClr val="bg2"/>
          </a:solidFill>
        </p:spPr>
        <p:txBody>
          <a:bodyPr wrap="square" rtlCol="0">
            <a:spAutoFit/>
          </a:bodyPr>
          <a:lstStyle/>
          <a:p>
            <a:r>
              <a:rPr lang="zh-CN" altLang="en-US" sz="4000" b="1" dirty="0" smtClean="0">
                <a:solidFill>
                  <a:srgbClr val="FF0000"/>
                </a:solidFill>
              </a:rPr>
              <a:t>辩论准备</a:t>
            </a:r>
            <a:endParaRPr lang="zh-CN" altLang="en-US" sz="4000" b="1" dirty="0">
              <a:solidFill>
                <a:srgbClr val="FF0000"/>
              </a:solidFill>
            </a:endParaRPr>
          </a:p>
        </p:txBody>
      </p:sp>
    </p:spTree>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矩形 8"/>
          <p:cNvSpPr>
            <a:spLocks noChangeArrowheads="1"/>
          </p:cNvSpPr>
          <p:nvPr/>
        </p:nvSpPr>
        <p:spPr bwMode="auto">
          <a:xfrm>
            <a:off x="-1" y="167951"/>
            <a:ext cx="11999167" cy="9904246"/>
          </a:xfrm>
          <a:prstGeom prst="rect">
            <a:avLst/>
          </a:prstGeom>
          <a:noFill/>
          <a:ln w="9525">
            <a:noFill/>
            <a:miter lim="800000"/>
          </a:ln>
        </p:spPr>
        <p:txBody>
          <a:bodyPr wrap="square" lIns="121917" tIns="60958" rIns="121917" bIns="60958">
            <a:spAutoFit/>
          </a:bodyPr>
          <a:lstStyle/>
          <a:p>
            <a:pPr eaLnBrk="0" hangingPunct="0">
              <a:lnSpc>
                <a:spcPct val="150000"/>
              </a:lnSpc>
            </a:pPr>
            <a:r>
              <a:rPr lang="en-US" altLang="zh-CN" sz="2800" b="1" dirty="0" smtClean="0">
                <a:solidFill>
                  <a:srgbClr val="FFFF00"/>
                </a:solidFill>
                <a:latin typeface="+mn-ea"/>
              </a:rPr>
              <a:t>1</a:t>
            </a:r>
            <a:r>
              <a:rPr lang="zh-CN" altLang="en-US" sz="2800" b="1" dirty="0" smtClean="0">
                <a:solidFill>
                  <a:srgbClr val="FFFF00"/>
                </a:solidFill>
                <a:latin typeface="+mn-ea"/>
              </a:rPr>
              <a:t>、审题立论：</a:t>
            </a:r>
            <a:endParaRPr lang="en-US" altLang="zh-CN" sz="2800" b="1" dirty="0" smtClean="0">
              <a:solidFill>
                <a:srgbClr val="FFFF00"/>
              </a:solidFill>
              <a:latin typeface="+mn-ea"/>
            </a:endParaRPr>
          </a:p>
          <a:p>
            <a:r>
              <a:rPr lang="zh-CN" altLang="en-US" sz="2800" b="1" dirty="0" smtClean="0"/>
              <a:t>         辩题亦称“论题” ，是辩论的焦点，通常是一个有争议的问题，具有</a:t>
            </a:r>
            <a:r>
              <a:rPr lang="zh-CN" altLang="en-US" sz="2800" b="1" dirty="0" smtClean="0">
                <a:solidFill>
                  <a:srgbClr val="FF0000"/>
                </a:solidFill>
              </a:rPr>
              <a:t>对抗性。</a:t>
            </a:r>
            <a:endParaRPr lang="zh-CN" altLang="en-US" sz="2800" b="1" dirty="0" smtClean="0"/>
          </a:p>
          <a:p>
            <a:pPr eaLnBrk="0" hangingPunct="0"/>
            <a:endParaRPr lang="en-US" altLang="zh-CN" sz="2800" b="1" dirty="0" smtClean="0"/>
          </a:p>
          <a:p>
            <a:pPr eaLnBrk="0" hangingPunct="0"/>
            <a:r>
              <a:rPr lang="zh-CN" altLang="en-US" sz="2800" b="1" dirty="0" smtClean="0"/>
              <a:t>例如</a:t>
            </a:r>
            <a:endParaRPr lang="en-US" altLang="zh-CN" sz="2800" b="1" dirty="0" smtClean="0"/>
          </a:p>
          <a:p>
            <a:pPr eaLnBrk="0" hangingPunct="0">
              <a:lnSpc>
                <a:spcPct val="150000"/>
              </a:lnSpc>
            </a:pPr>
            <a:r>
              <a:rPr lang="zh-CN" altLang="en-US" sz="2800" b="1" dirty="0" smtClean="0"/>
              <a:t>论题：一、网络使人与人</a:t>
            </a:r>
            <a:r>
              <a:rPr lang="zh-CN" altLang="en-US" sz="2800" b="1" u="sng" dirty="0" smtClean="0"/>
              <a:t>亲近</a:t>
            </a:r>
            <a:r>
              <a:rPr lang="en-US" altLang="zh-CN" sz="2800" b="1" u="sng" dirty="0" smtClean="0"/>
              <a:t>/</a:t>
            </a:r>
            <a:r>
              <a:rPr lang="zh-CN" altLang="en-US" sz="2800" b="1" u="sng" dirty="0" smtClean="0"/>
              <a:t>疏远。</a:t>
            </a:r>
            <a:endParaRPr lang="en-US" altLang="zh-CN" sz="2800" b="1" u="sng" dirty="0" smtClean="0"/>
          </a:p>
          <a:p>
            <a:pPr eaLnBrk="0" hangingPunct="0">
              <a:lnSpc>
                <a:spcPct val="150000"/>
              </a:lnSpc>
            </a:pPr>
            <a:r>
              <a:rPr lang="zh-CN" altLang="en-US" sz="2800" b="1" dirty="0" smtClean="0"/>
              <a:t>            二、中学生异性交往</a:t>
            </a:r>
            <a:r>
              <a:rPr lang="zh-CN" altLang="en-US" sz="2800" b="1" u="sng" dirty="0" smtClean="0"/>
              <a:t>弊大于利</a:t>
            </a:r>
            <a:r>
              <a:rPr lang="en-US" altLang="zh-CN" sz="2800" b="1" u="sng" dirty="0" smtClean="0"/>
              <a:t>/</a:t>
            </a:r>
            <a:r>
              <a:rPr lang="zh-CN" altLang="en-US" sz="2800" b="1" u="sng" dirty="0" smtClean="0"/>
              <a:t>利大于弊</a:t>
            </a:r>
            <a:endParaRPr lang="en-US" altLang="zh-CN" sz="2800" b="1" u="sng" dirty="0" smtClean="0"/>
          </a:p>
          <a:p>
            <a:pPr eaLnBrk="0" hangingPunct="0">
              <a:lnSpc>
                <a:spcPct val="150000"/>
              </a:lnSpc>
            </a:pPr>
            <a:r>
              <a:rPr lang="zh-CN" altLang="en-US" sz="2800" b="1" dirty="0" smtClean="0"/>
              <a:t>            三、金钱</a:t>
            </a:r>
            <a:r>
              <a:rPr lang="zh-CN" altLang="en-US" sz="2800" b="1" u="sng" dirty="0" smtClean="0"/>
              <a:t>是</a:t>
            </a:r>
            <a:r>
              <a:rPr lang="en-US" altLang="zh-CN" sz="2800" b="1" u="sng" dirty="0" smtClean="0"/>
              <a:t>/</a:t>
            </a:r>
            <a:r>
              <a:rPr lang="zh-CN" altLang="en-US" sz="2800" b="1" u="sng" dirty="0" smtClean="0"/>
              <a:t>不是</a:t>
            </a:r>
            <a:r>
              <a:rPr lang="zh-CN" altLang="en-US" sz="2800" b="1" dirty="0" smtClean="0"/>
              <a:t>万恶之源</a:t>
            </a:r>
            <a:endParaRPr lang="en-US" altLang="zh-CN" sz="2800" b="1" dirty="0" smtClean="0"/>
          </a:p>
          <a:p>
            <a:pPr eaLnBrk="0" hangingPunct="0">
              <a:lnSpc>
                <a:spcPct val="150000"/>
              </a:lnSpc>
            </a:pPr>
            <a:r>
              <a:rPr lang="en-US" altLang="zh-CN" sz="2800" b="1" dirty="0" smtClean="0"/>
              <a:t>            … …</a:t>
            </a:r>
            <a:endParaRPr lang="en-US" altLang="zh-CN" sz="2800" b="1" dirty="0" smtClean="0"/>
          </a:p>
          <a:p>
            <a:pPr eaLnBrk="0" hangingPunct="0">
              <a:lnSpc>
                <a:spcPct val="150000"/>
              </a:lnSpc>
            </a:pPr>
            <a:endParaRPr lang="en-US" altLang="zh-CN" sz="2800" b="1" dirty="0" smtClean="0"/>
          </a:p>
          <a:p>
            <a:pPr eaLnBrk="0" hangingPunct="0">
              <a:lnSpc>
                <a:spcPct val="150000"/>
              </a:lnSpc>
            </a:pPr>
            <a:endParaRPr lang="en-US" altLang="zh-CN" sz="2800" b="1" dirty="0" smtClean="0"/>
          </a:p>
          <a:p>
            <a:pPr eaLnBrk="0" hangingPunct="0">
              <a:lnSpc>
                <a:spcPct val="150000"/>
              </a:lnSpc>
            </a:pPr>
            <a:endParaRPr lang="en-US" altLang="zh-CN" sz="2800" b="1" dirty="0" smtClean="0"/>
          </a:p>
          <a:p>
            <a:pPr eaLnBrk="0" hangingPunct="0">
              <a:lnSpc>
                <a:spcPct val="150000"/>
              </a:lnSpc>
            </a:pPr>
            <a:endParaRPr lang="en-US" altLang="zh-CN" sz="2800" b="1" dirty="0" smtClean="0"/>
          </a:p>
          <a:p>
            <a:pPr eaLnBrk="0" hangingPunct="0">
              <a:lnSpc>
                <a:spcPct val="150000"/>
              </a:lnSpc>
            </a:pPr>
            <a:r>
              <a:rPr lang="en-US" altLang="zh-CN" sz="2800" b="1" dirty="0" smtClean="0">
                <a:solidFill>
                  <a:srgbClr val="FFFF00"/>
                </a:solidFill>
                <a:latin typeface="+mn-ea"/>
              </a:rPr>
              <a:t>      </a:t>
            </a:r>
            <a:endParaRPr lang="en-US" altLang="zh-CN" sz="3700" b="1" dirty="0" smtClean="0">
              <a:solidFill>
                <a:srgbClr val="FFFF00"/>
              </a:solidFill>
              <a:latin typeface="+mn-ea"/>
            </a:endParaRPr>
          </a:p>
          <a:p>
            <a:pPr eaLnBrk="0" hangingPunct="0">
              <a:lnSpc>
                <a:spcPct val="150000"/>
              </a:lnSpc>
            </a:pPr>
            <a:endParaRPr lang="zh-CN" altLang="en-US" sz="3700" b="1" dirty="0" smtClean="0">
              <a:solidFill>
                <a:srgbClr val="FFFF00"/>
              </a:solidFill>
              <a:latin typeface="+mn-ea"/>
            </a:endParaRPr>
          </a:p>
          <a:p>
            <a:pPr eaLnBrk="0" hangingPunct="0">
              <a:lnSpc>
                <a:spcPct val="130000"/>
              </a:lnSpc>
            </a:pPr>
            <a:endParaRPr lang="en-US" altLang="zh-CN" sz="3700" b="1" dirty="0">
              <a:solidFill>
                <a:srgbClr val="FF0000"/>
              </a:solidFill>
              <a:latin typeface="楷体" panose="02010609060101010101" pitchFamily="49" charset="-122"/>
              <a:ea typeface="楷体" panose="02010609060101010101" pitchFamily="49" charset="-122"/>
            </a:endParaRPr>
          </a:p>
        </p:txBody>
      </p:sp>
      <p:sp>
        <p:nvSpPr>
          <p:cNvPr id="4" name="矩形 3"/>
          <p:cNvSpPr/>
          <p:nvPr/>
        </p:nvSpPr>
        <p:spPr>
          <a:xfrm>
            <a:off x="354563" y="5243804"/>
            <a:ext cx="11056775" cy="830997"/>
          </a:xfrm>
          <a:prstGeom prst="rect">
            <a:avLst/>
          </a:prstGeom>
        </p:spPr>
        <p:txBody>
          <a:bodyPr wrap="square">
            <a:spAutoFit/>
          </a:bodyPr>
          <a:lstStyle/>
          <a:p>
            <a:r>
              <a:rPr lang="zh-CN" altLang="en-US" sz="2400" b="1" dirty="0" smtClean="0">
                <a:solidFill>
                  <a:srgbClr val="FF0000"/>
                </a:solidFill>
              </a:rPr>
              <a:t>         参</a:t>
            </a:r>
            <a:r>
              <a:rPr lang="zh-CN" altLang="en-US" sz="2400" b="1" dirty="0" smtClean="0">
                <a:solidFill>
                  <a:srgbClr val="FF0000"/>
                </a:solidFill>
              </a:rPr>
              <a:t>辩双方的观点必须是对立的或者分歧的，这是辩论的前提。双方围绕这种对立或分歧展开对抗，进行论述、反驳和辩护。</a:t>
            </a:r>
            <a:endParaRPr lang="zh-CN" altLang="en-US" sz="2400" dirty="0">
              <a:solidFill>
                <a:srgbClr val="FF0000"/>
              </a:solidFill>
            </a:endParaRPr>
          </a:p>
        </p:txBody>
      </p:sp>
    </p:spTree>
  </p:cSld>
  <p:clrMapOvr>
    <a:masterClrMapping/>
  </p:clrMapOvr>
  <p:transition spd="slow">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矩形 8"/>
          <p:cNvSpPr>
            <a:spLocks noChangeArrowheads="1"/>
          </p:cNvSpPr>
          <p:nvPr/>
        </p:nvSpPr>
        <p:spPr bwMode="auto">
          <a:xfrm>
            <a:off x="0" y="0"/>
            <a:ext cx="11826815" cy="12612679"/>
          </a:xfrm>
          <a:prstGeom prst="rect">
            <a:avLst/>
          </a:prstGeom>
          <a:noFill/>
          <a:ln w="9525">
            <a:noFill/>
            <a:miter lim="800000"/>
          </a:ln>
        </p:spPr>
        <p:txBody>
          <a:bodyPr wrap="square" lIns="121917" tIns="60958" rIns="121917" bIns="60958">
            <a:spAutoFit/>
          </a:bodyPr>
          <a:lstStyle/>
          <a:p>
            <a:pPr eaLnBrk="0" hangingPunct="0">
              <a:lnSpc>
                <a:spcPct val="150000"/>
              </a:lnSpc>
            </a:pPr>
            <a:r>
              <a:rPr lang="en-US" altLang="zh-CN" sz="2800" b="1" dirty="0" smtClean="0">
                <a:solidFill>
                  <a:srgbClr val="FFFF00"/>
                </a:solidFill>
                <a:latin typeface="+mn-ea"/>
              </a:rPr>
              <a:t>1</a:t>
            </a:r>
            <a:r>
              <a:rPr lang="zh-CN" altLang="en-US" sz="2800" b="1" dirty="0" smtClean="0">
                <a:solidFill>
                  <a:srgbClr val="FFFF00"/>
                </a:solidFill>
                <a:latin typeface="+mn-ea"/>
              </a:rPr>
              <a:t>、审题立论：</a:t>
            </a:r>
            <a:endParaRPr lang="en-US" altLang="zh-CN" sz="2800" b="1" dirty="0" smtClean="0">
              <a:solidFill>
                <a:srgbClr val="FFFF00"/>
              </a:solidFill>
              <a:latin typeface="+mn-ea"/>
            </a:endParaRPr>
          </a:p>
          <a:p>
            <a:pPr eaLnBrk="0" hangingPunct="0">
              <a:lnSpc>
                <a:spcPct val="150000"/>
              </a:lnSpc>
            </a:pPr>
            <a:r>
              <a:rPr lang="zh-CN" altLang="en-US" sz="2800" b="1" dirty="0" smtClean="0">
                <a:solidFill>
                  <a:srgbClr val="FFFF00"/>
                </a:solidFill>
              </a:rPr>
              <a:t> </a:t>
            </a:r>
            <a:r>
              <a:rPr lang="zh-CN" altLang="en-US" sz="2800" b="1" dirty="0" smtClean="0">
                <a:solidFill>
                  <a:srgbClr val="FFFF00"/>
                </a:solidFill>
              </a:rPr>
              <a:t>     </a:t>
            </a:r>
            <a:r>
              <a:rPr lang="zh-CN" altLang="en-US" sz="2800" b="1" dirty="0" smtClean="0">
                <a:solidFill>
                  <a:srgbClr val="FF0000"/>
                </a:solidFill>
              </a:rPr>
              <a:t>公平性，</a:t>
            </a:r>
            <a:r>
              <a:rPr lang="zh-CN" altLang="en-US" sz="2800" b="1" dirty="0" smtClean="0">
                <a:solidFill>
                  <a:srgbClr val="FFFF00"/>
                </a:solidFill>
              </a:rPr>
              <a:t>但辩</a:t>
            </a:r>
            <a:r>
              <a:rPr lang="zh-CN" altLang="en-US" sz="2800" b="1" dirty="0" smtClean="0">
                <a:solidFill>
                  <a:srgbClr val="FFFF00"/>
                </a:solidFill>
              </a:rPr>
              <a:t>题给</a:t>
            </a:r>
            <a:r>
              <a:rPr lang="zh-CN" altLang="en-US" sz="2800" b="1" dirty="0" smtClean="0">
                <a:solidFill>
                  <a:srgbClr val="FFFF00"/>
                </a:solidFill>
              </a:rPr>
              <a:t>双方留下</a:t>
            </a:r>
            <a:r>
              <a:rPr lang="zh-CN" altLang="en-US" sz="2800" b="1" dirty="0" smtClean="0">
                <a:solidFill>
                  <a:srgbClr val="FFFF00"/>
                </a:solidFill>
              </a:rPr>
              <a:t>的发挥余地有时会有些</a:t>
            </a:r>
            <a:r>
              <a:rPr lang="zh-CN" altLang="en-US" sz="2800" b="1" dirty="0" smtClean="0">
                <a:solidFill>
                  <a:srgbClr val="FFFF00"/>
                </a:solidFill>
              </a:rPr>
              <a:t>差异</a:t>
            </a:r>
            <a:r>
              <a:rPr lang="zh-CN" altLang="en-US" sz="2800" b="1" dirty="0" smtClean="0">
                <a:solidFill>
                  <a:srgbClr val="FFFF00"/>
                </a:solidFill>
                <a:sym typeface="Wingdings" panose="05000000000000000000" pitchFamily="2" charset="2"/>
              </a:rPr>
              <a:t>（大众对辩题的认同会有所不同</a:t>
            </a:r>
            <a:r>
              <a:rPr lang="zh-CN" altLang="en-US" sz="2800" b="1" dirty="0" smtClean="0">
                <a:solidFill>
                  <a:srgbClr val="FFFF00"/>
                </a:solidFill>
              </a:rPr>
              <a:t>）：</a:t>
            </a:r>
            <a:endParaRPr lang="en-US" altLang="zh-CN" sz="2800" b="1" dirty="0" smtClean="0"/>
          </a:p>
          <a:p>
            <a:pPr eaLnBrk="0" hangingPunct="0">
              <a:lnSpc>
                <a:spcPct val="150000"/>
              </a:lnSpc>
            </a:pPr>
            <a:r>
              <a:rPr lang="zh-CN" altLang="en-US" sz="2400" b="1" dirty="0" smtClean="0"/>
              <a:t>论题 一、网络使人与人亲近</a:t>
            </a:r>
            <a:r>
              <a:rPr lang="en-US" altLang="zh-CN" sz="2400" b="1" dirty="0" smtClean="0"/>
              <a:t>/</a:t>
            </a:r>
            <a:r>
              <a:rPr lang="zh-CN" altLang="en-US" sz="2400" b="1" dirty="0" smtClean="0"/>
              <a:t>疏远。</a:t>
            </a:r>
            <a:endParaRPr lang="en-US" altLang="zh-CN" sz="2400" b="1" dirty="0" smtClean="0"/>
          </a:p>
          <a:p>
            <a:pPr eaLnBrk="0" hangingPunct="0">
              <a:lnSpc>
                <a:spcPct val="150000"/>
              </a:lnSpc>
            </a:pPr>
            <a:r>
              <a:rPr lang="zh-CN" altLang="en-US" sz="2400" b="1" dirty="0" smtClean="0"/>
              <a:t>         二、中学生异性交往弊大于利</a:t>
            </a:r>
            <a:r>
              <a:rPr lang="en-US" altLang="zh-CN" sz="2400" b="1" dirty="0" smtClean="0"/>
              <a:t>/</a:t>
            </a:r>
            <a:r>
              <a:rPr lang="zh-CN" altLang="en-US" sz="2400" b="1" dirty="0" smtClean="0"/>
              <a:t>利大于弊</a:t>
            </a:r>
            <a:endParaRPr lang="en-US" altLang="zh-CN" sz="2400" b="1" dirty="0" smtClean="0"/>
          </a:p>
          <a:p>
            <a:pPr eaLnBrk="0" hangingPunct="0">
              <a:lnSpc>
                <a:spcPct val="150000"/>
              </a:lnSpc>
            </a:pPr>
            <a:r>
              <a:rPr lang="zh-CN" altLang="en-US" sz="2400" b="1" dirty="0" smtClean="0"/>
              <a:t>         三、金钱是</a:t>
            </a:r>
            <a:r>
              <a:rPr lang="en-US" altLang="zh-CN" sz="2400" b="1" dirty="0" smtClean="0"/>
              <a:t>/</a:t>
            </a:r>
            <a:r>
              <a:rPr lang="zh-CN" altLang="en-US" sz="2400" b="1" dirty="0" smtClean="0"/>
              <a:t>不是万恶之源</a:t>
            </a:r>
            <a:endParaRPr lang="en-US" altLang="zh-CN" sz="2400" b="1" dirty="0" smtClean="0"/>
          </a:p>
          <a:p>
            <a:pPr eaLnBrk="0" hangingPunct="0">
              <a:lnSpc>
                <a:spcPct val="150000"/>
              </a:lnSpc>
            </a:pPr>
            <a:r>
              <a:rPr lang="en-US" altLang="zh-CN" sz="2400" b="1" dirty="0" smtClean="0"/>
              <a:t>                     </a:t>
            </a:r>
            <a:r>
              <a:rPr lang="zh-CN" altLang="en-US" sz="2400" b="1" dirty="0" smtClean="0"/>
              <a:t>正方：金钱是万恶之源</a:t>
            </a:r>
            <a:r>
              <a:rPr lang="en-US" altLang="zh-CN" sz="2400" b="1" dirty="0" smtClean="0"/>
              <a:t>        </a:t>
            </a:r>
            <a:r>
              <a:rPr lang="zh-CN" altLang="en-US" sz="2400" b="1" dirty="0" smtClean="0"/>
              <a:t>反方：金钱不是万恶之源</a:t>
            </a:r>
            <a:endParaRPr lang="en-US" altLang="zh-CN" sz="2400" b="1" dirty="0" smtClean="0"/>
          </a:p>
          <a:p>
            <a:r>
              <a:rPr lang="en-US" altLang="zh-CN" sz="2400" b="1" dirty="0" smtClean="0"/>
              <a:t>                     </a:t>
            </a:r>
            <a:r>
              <a:rPr lang="zh-CN" altLang="en-US" sz="2400" b="1" dirty="0" smtClean="0"/>
              <a:t>对反方更有利</a:t>
            </a:r>
            <a:r>
              <a:rPr lang="zh-CN" altLang="en-US" sz="2400" b="1" dirty="0" smtClean="0"/>
              <a:t>：</a:t>
            </a:r>
            <a:endParaRPr lang="en-US" altLang="zh-CN" sz="2400" b="1" dirty="0" smtClean="0"/>
          </a:p>
          <a:p>
            <a:r>
              <a:rPr lang="en-US" sz="2400" b="1" dirty="0" smtClean="0">
                <a:latin typeface="华文楷体" panose="02010600040101010101" pitchFamily="2" charset="-122"/>
                <a:ea typeface="华文楷体" panose="02010600040101010101" pitchFamily="2" charset="-122"/>
              </a:rPr>
              <a:t>                    1</a:t>
            </a:r>
            <a:r>
              <a:rPr lang="zh-CN" altLang="en-US" sz="2400" b="1" dirty="0" smtClean="0">
                <a:latin typeface="华文楷体" panose="02010600040101010101" pitchFamily="2" charset="-122"/>
                <a:ea typeface="华文楷体" panose="02010600040101010101" pitchFamily="2" charset="-122"/>
              </a:rPr>
              <a:t>、单一的钱不能涵盖世间上所有的恶，很多恶本身和钱一点关系都没有。</a:t>
            </a:r>
            <a:endParaRPr lang="zh-CN" altLang="en-US" sz="2400" b="1" dirty="0" smtClean="0">
              <a:latin typeface="华文楷体" panose="02010600040101010101" pitchFamily="2" charset="-122"/>
              <a:ea typeface="华文楷体" panose="02010600040101010101" pitchFamily="2" charset="-122"/>
            </a:endParaRPr>
          </a:p>
          <a:p>
            <a:r>
              <a:rPr lang="en-US" sz="2400" b="1" dirty="0" smtClean="0">
                <a:latin typeface="华文楷体" panose="02010600040101010101" pitchFamily="2" charset="-122"/>
                <a:ea typeface="华文楷体" panose="02010600040101010101" pitchFamily="2" charset="-122"/>
              </a:rPr>
              <a:t>                    2</a:t>
            </a:r>
            <a:r>
              <a:rPr lang="zh-CN" altLang="en-US" sz="2400" b="1" dirty="0" smtClean="0">
                <a:latin typeface="华文楷体" panose="02010600040101010101" pitchFamily="2" charset="-122"/>
                <a:ea typeface="华文楷体" panose="02010600040101010101" pitchFamily="2" charset="-122"/>
              </a:rPr>
              <a:t>、在与钱有关的恶中，应该负责任的是人，而不应该怪罪钱。</a:t>
            </a:r>
            <a:endParaRPr lang="zh-CN" altLang="en-US" sz="2400" b="1" dirty="0" smtClean="0">
              <a:latin typeface="华文楷体" panose="02010600040101010101" pitchFamily="2" charset="-122"/>
              <a:ea typeface="华文楷体" panose="02010600040101010101" pitchFamily="2" charset="-122"/>
            </a:endParaRPr>
          </a:p>
          <a:p>
            <a:r>
              <a:rPr lang="en-US" sz="2400" b="1" dirty="0" smtClean="0">
                <a:latin typeface="华文楷体" panose="02010600040101010101" pitchFamily="2" charset="-122"/>
                <a:ea typeface="华文楷体" panose="02010600040101010101" pitchFamily="2" charset="-122"/>
              </a:rPr>
              <a:t>                    3</a:t>
            </a:r>
            <a:r>
              <a:rPr lang="zh-CN" altLang="en-US" sz="2400" b="1" dirty="0" smtClean="0">
                <a:latin typeface="华文楷体" panose="02010600040101010101" pitchFamily="2" charset="-122"/>
                <a:ea typeface="华文楷体" panose="02010600040101010101" pitchFamily="2" charset="-122"/>
              </a:rPr>
              <a:t>、以钱作为目的或者手段，都未必导出恶，而且还可以导出善。</a:t>
            </a:r>
            <a:endParaRPr lang="zh-CN" altLang="en-US" sz="2400" b="1" dirty="0" smtClean="0">
              <a:latin typeface="华文楷体" panose="02010600040101010101" pitchFamily="2" charset="-122"/>
              <a:ea typeface="华文楷体" panose="02010600040101010101" pitchFamily="2" charset="-122"/>
            </a:endParaRPr>
          </a:p>
          <a:p>
            <a:r>
              <a:rPr lang="en-US" sz="2400" b="1" dirty="0" smtClean="0">
                <a:latin typeface="华文楷体" panose="02010600040101010101" pitchFamily="2" charset="-122"/>
                <a:ea typeface="华文楷体" panose="02010600040101010101" pitchFamily="2" charset="-122"/>
              </a:rPr>
              <a:t>                    4</a:t>
            </a:r>
            <a:r>
              <a:rPr lang="zh-CN" altLang="en-US" sz="2400" b="1" dirty="0" smtClean="0">
                <a:latin typeface="华文楷体" panose="02010600040101010101" pitchFamily="2" charset="-122"/>
                <a:ea typeface="华文楷体" panose="02010600040101010101" pitchFamily="2" charset="-122"/>
              </a:rPr>
              <a:t>、恶在先，钱在后，因此钱根本不是万恶之源。</a:t>
            </a:r>
            <a:endParaRPr lang="zh-CN" altLang="en-US" sz="2400" b="1" dirty="0" smtClean="0">
              <a:latin typeface="华文楷体" panose="02010600040101010101" pitchFamily="2" charset="-122"/>
              <a:ea typeface="华文楷体" panose="02010600040101010101" pitchFamily="2" charset="-122"/>
            </a:endParaRPr>
          </a:p>
          <a:p>
            <a:pPr>
              <a:lnSpc>
                <a:spcPct val="150000"/>
              </a:lnSpc>
            </a:pPr>
            <a:endParaRPr lang="en-US" altLang="zh-CN" sz="2400" b="1" dirty="0" smtClean="0"/>
          </a:p>
          <a:p>
            <a:pPr>
              <a:lnSpc>
                <a:spcPct val="150000"/>
              </a:lnSpc>
            </a:pPr>
            <a:endParaRPr lang="zh-CN" altLang="en-US" sz="2400" dirty="0" smtClean="0">
              <a:latin typeface="楷体" panose="02010609060101010101" pitchFamily="49" charset="-122"/>
              <a:ea typeface="楷体" panose="02010609060101010101" pitchFamily="49" charset="-122"/>
            </a:endParaRPr>
          </a:p>
          <a:p>
            <a:pPr eaLnBrk="0" hangingPunct="0">
              <a:lnSpc>
                <a:spcPct val="150000"/>
              </a:lnSpc>
            </a:pPr>
            <a:endParaRPr lang="en-US" altLang="zh-CN" sz="2400" b="1" dirty="0" smtClean="0"/>
          </a:p>
          <a:p>
            <a:pPr eaLnBrk="0" hangingPunct="0">
              <a:lnSpc>
                <a:spcPct val="150000"/>
              </a:lnSpc>
            </a:pPr>
            <a:endParaRPr lang="en-US" altLang="zh-CN" sz="2800" b="1" dirty="0" smtClean="0"/>
          </a:p>
          <a:p>
            <a:pPr eaLnBrk="0" hangingPunct="0">
              <a:lnSpc>
                <a:spcPct val="150000"/>
              </a:lnSpc>
            </a:pPr>
            <a:endParaRPr lang="en-US" altLang="zh-CN" sz="2800" b="1" dirty="0" smtClean="0"/>
          </a:p>
          <a:p>
            <a:pPr eaLnBrk="0" hangingPunct="0">
              <a:lnSpc>
                <a:spcPct val="150000"/>
              </a:lnSpc>
            </a:pPr>
            <a:endParaRPr lang="en-US" altLang="zh-CN" sz="2800" b="1" dirty="0" smtClean="0"/>
          </a:p>
          <a:p>
            <a:pPr eaLnBrk="0" hangingPunct="0">
              <a:lnSpc>
                <a:spcPct val="150000"/>
              </a:lnSpc>
            </a:pPr>
            <a:endParaRPr lang="en-US" altLang="zh-CN" sz="2800" b="1" dirty="0" smtClean="0"/>
          </a:p>
          <a:p>
            <a:pPr eaLnBrk="0" hangingPunct="0">
              <a:lnSpc>
                <a:spcPct val="150000"/>
              </a:lnSpc>
            </a:pPr>
            <a:r>
              <a:rPr lang="en-US" altLang="zh-CN" sz="2800" b="1" dirty="0" smtClean="0">
                <a:solidFill>
                  <a:srgbClr val="FFFF00"/>
                </a:solidFill>
                <a:latin typeface="+mn-ea"/>
              </a:rPr>
              <a:t>      </a:t>
            </a:r>
            <a:endParaRPr lang="en-US" altLang="zh-CN" sz="3700" b="1" dirty="0" smtClean="0">
              <a:solidFill>
                <a:srgbClr val="FFFF00"/>
              </a:solidFill>
              <a:latin typeface="+mn-ea"/>
            </a:endParaRPr>
          </a:p>
          <a:p>
            <a:pPr eaLnBrk="0" hangingPunct="0">
              <a:lnSpc>
                <a:spcPct val="150000"/>
              </a:lnSpc>
            </a:pPr>
            <a:endParaRPr lang="zh-CN" altLang="en-US" sz="3700" b="1" dirty="0" smtClean="0">
              <a:solidFill>
                <a:srgbClr val="FFFF00"/>
              </a:solidFill>
              <a:latin typeface="+mn-ea"/>
            </a:endParaRPr>
          </a:p>
          <a:p>
            <a:pPr eaLnBrk="0" hangingPunct="0">
              <a:lnSpc>
                <a:spcPct val="130000"/>
              </a:lnSpc>
            </a:pPr>
            <a:endParaRPr lang="en-US" altLang="zh-CN" sz="37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098">
                                            <p:txEl>
                                              <p:pRg st="5" end="5"/>
                                            </p:txEl>
                                          </p:spTgt>
                                        </p:tgtEl>
                                        <p:attrNameLst>
                                          <p:attrName>style.visibility</p:attrName>
                                        </p:attrNameLst>
                                      </p:cBhvr>
                                      <p:to>
                                        <p:strVal val="visible"/>
                                      </p:to>
                                    </p:set>
                                    <p:animEffect transition="in" filter="blinds(horizontal)">
                                      <p:cBhvr>
                                        <p:cTn id="7" dur="500"/>
                                        <p:tgtEl>
                                          <p:spTgt spid="4098">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098">
                                            <p:txEl>
                                              <p:pRg st="6" end="6"/>
                                            </p:txEl>
                                          </p:spTgt>
                                        </p:tgtEl>
                                        <p:attrNameLst>
                                          <p:attrName>style.visibility</p:attrName>
                                        </p:attrNameLst>
                                      </p:cBhvr>
                                      <p:to>
                                        <p:strVal val="visible"/>
                                      </p:to>
                                    </p:set>
                                    <p:animEffect transition="in" filter="blinds(horizontal)">
                                      <p:cBhvr>
                                        <p:cTn id="12" dur="500"/>
                                        <p:tgtEl>
                                          <p:spTgt spid="4098">
                                            <p:txEl>
                                              <p:pRg st="6"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098">
                                            <p:txEl>
                                              <p:pRg st="7" end="7"/>
                                            </p:txEl>
                                          </p:spTgt>
                                        </p:tgtEl>
                                        <p:attrNameLst>
                                          <p:attrName>style.visibility</p:attrName>
                                        </p:attrNameLst>
                                      </p:cBhvr>
                                      <p:to>
                                        <p:strVal val="visible"/>
                                      </p:to>
                                    </p:set>
                                    <p:animEffect transition="in" filter="blinds(horizontal)">
                                      <p:cBhvr>
                                        <p:cTn id="17" dur="500"/>
                                        <p:tgtEl>
                                          <p:spTgt spid="4098">
                                            <p:txEl>
                                              <p:pRg st="7" end="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098">
                                            <p:txEl>
                                              <p:pRg st="8" end="8"/>
                                            </p:txEl>
                                          </p:spTgt>
                                        </p:tgtEl>
                                        <p:attrNameLst>
                                          <p:attrName>style.visibility</p:attrName>
                                        </p:attrNameLst>
                                      </p:cBhvr>
                                      <p:to>
                                        <p:strVal val="visible"/>
                                      </p:to>
                                    </p:set>
                                    <p:animEffect transition="in" filter="blinds(horizontal)">
                                      <p:cBhvr>
                                        <p:cTn id="22" dur="500"/>
                                        <p:tgtEl>
                                          <p:spTgt spid="4098">
                                            <p:txEl>
                                              <p:pRg st="8" end="8"/>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098">
                                            <p:txEl>
                                              <p:pRg st="9" end="9"/>
                                            </p:txEl>
                                          </p:spTgt>
                                        </p:tgtEl>
                                        <p:attrNameLst>
                                          <p:attrName>style.visibility</p:attrName>
                                        </p:attrNameLst>
                                      </p:cBhvr>
                                      <p:to>
                                        <p:strVal val="visible"/>
                                      </p:to>
                                    </p:set>
                                    <p:animEffect transition="in" filter="blinds(horizontal)">
                                      <p:cBhvr>
                                        <p:cTn id="27" dur="500"/>
                                        <p:tgtEl>
                                          <p:spTgt spid="4098">
                                            <p:txEl>
                                              <p:pRg st="9" end="9"/>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4098">
                                            <p:txEl>
                                              <p:pRg st="10" end="10"/>
                                            </p:txEl>
                                          </p:spTgt>
                                        </p:tgtEl>
                                        <p:attrNameLst>
                                          <p:attrName>style.visibility</p:attrName>
                                        </p:attrNameLst>
                                      </p:cBhvr>
                                      <p:to>
                                        <p:strVal val="visible"/>
                                      </p:to>
                                    </p:set>
                                    <p:animEffect transition="in" filter="blinds(horizontal)">
                                      <p:cBhvr>
                                        <p:cTn id="32" dur="500"/>
                                        <p:tgtEl>
                                          <p:spTgt spid="4098">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ISPRING_PRESENTATION_TITLE" val="企业员工团队时间管理技能培训课件PPT模板"/>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mask">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amask">
      <a:majorFont>
        <a:latin typeface="Bookman Old Style"/>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Rockwel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amask">
      <a:fillStyleLst>
        <a:solidFill>
          <a:schemeClr val="phClr"/>
        </a:solidFill>
        <a:gradFill rotWithShape="1">
          <a:gsLst>
            <a:gs pos="0">
              <a:schemeClr val="phClr">
                <a:tint val="48000"/>
                <a:satMod val="105000"/>
                <a:lumMod val="110000"/>
              </a:schemeClr>
            </a:gs>
            <a:gs pos="100000">
              <a:schemeClr val="phClr">
                <a:tint val="78000"/>
                <a:satMod val="109000"/>
                <a:lumMod val="100000"/>
              </a:schemeClr>
            </a:gs>
          </a:gsLst>
          <a:lin ang="5400000" scaled="0"/>
        </a:gradFill>
        <a:gradFill rotWithShape="1">
          <a:gsLst>
            <a:gs pos="0">
              <a:schemeClr val="phClr">
                <a:tint val="94000"/>
                <a:satMod val="100000"/>
                <a:lumMod val="104000"/>
              </a:schemeClr>
            </a:gs>
            <a:gs pos="69000">
              <a:schemeClr val="phClr">
                <a:shade val="86000"/>
                <a:satMod val="130000"/>
                <a:lumMod val="102000"/>
              </a:schemeClr>
            </a:gs>
            <a:gs pos="100000">
              <a:schemeClr val="phClr">
                <a:shade val="72000"/>
                <a:satMod val="130000"/>
                <a:lumMod val="100000"/>
              </a:schemeClr>
            </a:gs>
          </a:gsLst>
          <a:lin ang="5400000" scaled="0"/>
        </a:gradFill>
      </a:fillStyleLst>
      <a:lnStyleLst>
        <a:ln w="12700"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50800" dist="38100" dir="5400000" sy="96000" rotWithShape="0">
              <a:srgbClr val="000000">
                <a:alpha val="54000"/>
              </a:srgbClr>
            </a:outerShdw>
          </a:effectLst>
        </a:effectStyle>
        <a:effectStyle>
          <a:effectLst>
            <a:outerShdw blurRad="76200" dist="38100" dir="5400000" algn="ctr" rotWithShape="0">
              <a:srgbClr val="000000">
                <a:alpha val="76000"/>
              </a:srgbClr>
            </a:outerShdw>
          </a:effectLst>
          <a:scene3d>
            <a:camera prst="orthographicFront">
              <a:rot lat="0" lon="0" rev="0"/>
            </a:camera>
            <a:lightRig rig="balanced" dir="t"/>
          </a:scene3d>
          <a:sp3d prstMaterial="matte">
            <a:bevelT w="25400" h="25400" prst="relaxedInset"/>
          </a:sp3d>
        </a:effectStyle>
      </a:effectStyleLst>
      <a:bgFillStyleLst>
        <a:solidFill>
          <a:schemeClr val="phClr"/>
        </a:solidFill>
        <a:solidFill>
          <a:schemeClr val="phClr">
            <a:tint val="95000"/>
            <a:satMod val="170000"/>
          </a:schemeClr>
        </a:solidFill>
        <a:blipFill rotWithShape="1">
          <a:blip xmlns:r="http://schemas.openxmlformats.org/officeDocument/2006/relationships" r:embed="rId1">
            <a:duotone>
              <a:schemeClr val="phClr">
                <a:shade val="18000"/>
                <a:satMod val="160000"/>
                <a:lumMod val="28000"/>
              </a:schemeClr>
              <a:schemeClr val="phClr">
                <a:tint val="95000"/>
                <a:satMod val="160000"/>
                <a:lumMod val="116000"/>
              </a:schemeClr>
            </a:duotone>
          </a:blip>
          <a:stretch>
            <a:fillRect/>
          </a:stretch>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TM04033921[[fn=花纹]]</Template>
  <TotalTime>0</TotalTime>
  <Words>7154</Words>
  <Application>WPS 演示</Application>
  <PresentationFormat>自定义</PresentationFormat>
  <Paragraphs>447</Paragraphs>
  <Slides>34</Slides>
  <Notes>1</Notes>
  <HiddenSlides>0</HiddenSlides>
  <MMClips>0</MMClips>
  <ScaleCrop>false</ScaleCrop>
  <HeadingPairs>
    <vt:vector size="6" baseType="variant">
      <vt:variant>
        <vt:lpstr>已用的字体</vt:lpstr>
      </vt:variant>
      <vt:variant>
        <vt:i4>17</vt:i4>
      </vt:variant>
      <vt:variant>
        <vt:lpstr>主题</vt:lpstr>
      </vt:variant>
      <vt:variant>
        <vt:i4>3</vt:i4>
      </vt:variant>
      <vt:variant>
        <vt:lpstr>幻灯片标题</vt:lpstr>
      </vt:variant>
      <vt:variant>
        <vt:i4>34</vt:i4>
      </vt:variant>
    </vt:vector>
  </HeadingPairs>
  <TitlesOfParts>
    <vt:vector size="54" baseType="lpstr">
      <vt:lpstr>Arial</vt:lpstr>
      <vt:lpstr>宋体</vt:lpstr>
      <vt:lpstr>Wingdings</vt:lpstr>
      <vt:lpstr>微软雅黑</vt:lpstr>
      <vt:lpstr>楷体</vt:lpstr>
      <vt:lpstr>华文楷体</vt:lpstr>
      <vt:lpstr>Rockwell</vt:lpstr>
      <vt:lpstr>Arial Unicode MS</vt:lpstr>
      <vt:lpstr>Bookman Old Style</vt:lpstr>
      <vt:lpstr>等线 Light</vt:lpstr>
      <vt:lpstr>等线</vt:lpstr>
      <vt:lpstr>Calibri</vt:lpstr>
      <vt:lpstr>华文琥珀</vt:lpstr>
      <vt:lpstr>Calibri</vt:lpstr>
      <vt:lpstr>Times New Roman</vt:lpstr>
      <vt:lpstr>黑体</vt:lpstr>
      <vt:lpstr>迷你简剪纸</vt:lpstr>
      <vt:lpstr>Damask</vt:lpstr>
      <vt:lpstr>1_自定义设计方案</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dc:title>
  <dc:creator>13184</dc:creator>
  <cp:lastModifiedBy>.</cp:lastModifiedBy>
  <cp:revision>103</cp:revision>
  <dcterms:created xsi:type="dcterms:W3CDTF">2017-12-18T08:33:00Z</dcterms:created>
  <dcterms:modified xsi:type="dcterms:W3CDTF">2020-04-19T13:31:03Z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