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99" r:id="rId2"/>
    <p:sldId id="364" r:id="rId3"/>
    <p:sldId id="445" r:id="rId4"/>
    <p:sldId id="456" r:id="rId5"/>
    <p:sldId id="498" r:id="rId6"/>
    <p:sldId id="564" r:id="rId7"/>
    <p:sldId id="550" r:id="rId8"/>
    <p:sldId id="565" r:id="rId9"/>
    <p:sldId id="392" r:id="rId10"/>
    <p:sldId id="403" r:id="rId11"/>
    <p:sldId id="508" r:id="rId12"/>
    <p:sldId id="553" r:id="rId13"/>
    <p:sldId id="398" r:id="rId14"/>
    <p:sldId id="476" r:id="rId15"/>
    <p:sldId id="509" r:id="rId16"/>
    <p:sldId id="543" r:id="rId17"/>
    <p:sldId id="554" r:id="rId18"/>
    <p:sldId id="566" r:id="rId19"/>
    <p:sldId id="270" r:id="rId20"/>
    <p:sldId id="406" r:id="rId21"/>
    <p:sldId id="568" r:id="rId22"/>
    <p:sldId id="569" r:id="rId23"/>
    <p:sldId id="570" r:id="rId24"/>
    <p:sldId id="571" r:id="rId25"/>
    <p:sldId id="572" r:id="rId26"/>
    <p:sldId id="567" r:id="rId27"/>
    <p:sldId id="516" r:id="rId28"/>
    <p:sldId id="501" r:id="rId29"/>
    <p:sldId id="555" r:id="rId30"/>
    <p:sldId id="573" r:id="rId31"/>
    <p:sldId id="556" r:id="rId32"/>
    <p:sldId id="575" r:id="rId33"/>
    <p:sldId id="576" r:id="rId34"/>
    <p:sldId id="300" r:id="rId35"/>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p:scale>
          <a:sx n="100" d="100"/>
          <a:sy n="100" d="100"/>
        </p:scale>
        <p:origin x="-163" y="-91"/>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2016/11/12</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34566" y="3447291"/>
            <a:ext cx="11639823" cy="947247"/>
          </a:xfrm>
          <a:prstGeom prst="rect">
            <a:avLst/>
          </a:prstGeom>
          <a:noFill/>
        </p:spPr>
        <p:txBody>
          <a:bodyPr wrap="square" rtlCol="0">
            <a:spAutoFit/>
          </a:bodyPr>
          <a:lstStyle/>
          <a:p>
            <a:pPr>
              <a:lnSpc>
                <a:spcPct val="150000"/>
              </a:lnSpc>
            </a:pPr>
            <a:r>
              <a:rPr lang="zh-CN" altLang="en-US" sz="2800" b="1"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题型</a:t>
            </a: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攻略三</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赏析句子题：准确判断、夸尽效果</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334567" y="3011810"/>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三</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散文阅读</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1026" name="Picture 2" descr="E:\图片\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9839262" y="1"/>
            <a:ext cx="2351151" cy="2535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01991"/>
            <a:ext cx="11515037" cy="1298817"/>
          </a:xfrm>
          <a:prstGeom prst="rect">
            <a:avLst/>
          </a:prstGeom>
          <a:noFill/>
        </p:spPr>
        <p:txBody>
          <a:bodyPr wrap="square" rtlCol="0">
            <a:spAutoFit/>
          </a:bodyPr>
          <a:lstStyle/>
          <a:p>
            <a:pPr algn="just">
              <a:lnSpc>
                <a:spcPct val="150000"/>
              </a:lnSpc>
              <a:spcAft>
                <a:spcPts val="0"/>
              </a:spcAft>
            </a:pPr>
            <a:r>
              <a:rPr lang="en-US" altLang="zh-CN" sz="2800" kern="100" dirty="0">
                <a:solidFill>
                  <a:srgbClr val="000000"/>
                </a:solidFill>
                <a:latin typeface="Times New Roman"/>
                <a:ea typeface="华文细黑"/>
                <a:cs typeface="Courier New"/>
              </a:rPr>
              <a:t>2.</a:t>
            </a:r>
            <a:r>
              <a:rPr lang="zh-CN" altLang="zh-CN" sz="2800" kern="100" dirty="0">
                <a:solidFill>
                  <a:srgbClr val="000000"/>
                </a:solidFill>
                <a:latin typeface="Times New Roman"/>
                <a:ea typeface="华文细黑"/>
                <a:cs typeface="Times New Roman"/>
              </a:rPr>
              <a:t>比较高考题参考答案与考生现场答案，你发现参考答案有什么特点？考生现场答案与之相比存在什么问题？请举例分析。</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9907882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406574" y="255994"/>
            <a:ext cx="11233248" cy="5826723"/>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参考答案特点：</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答案主要由手法加效果两部分构成，并没有过多地分析手法的运用。</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赏析的角度主要是修辞手法和描写手法两个角度。赏析时不是细说每种手法的运用效果，而是一类一类地说，即把修辞手法和描写手法各归一类地表述。</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考生现场答案存在的问题：</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手法判断不准、不全。如</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年题并没有使用想象的手法，而人物描写的角度并未回答。同样，</a:t>
            </a:r>
            <a:r>
              <a:rPr lang="en-US" altLang="zh-CN" sz="2800" kern="100" dirty="0">
                <a:solidFill>
                  <a:srgbClr val="0000FF"/>
                </a:solidFill>
                <a:latin typeface="Times New Roman"/>
                <a:ea typeface="华文细黑"/>
                <a:cs typeface="Courier New"/>
              </a:rPr>
              <a:t>2013</a:t>
            </a:r>
            <a:r>
              <a:rPr lang="zh-CN" altLang="zh-CN" sz="2800" kern="100" dirty="0">
                <a:solidFill>
                  <a:srgbClr val="0000FF"/>
                </a:solidFill>
                <a:latin typeface="Times New Roman"/>
                <a:ea typeface="华文细黑"/>
                <a:cs typeface="Times New Roman"/>
              </a:rPr>
              <a:t>年题答案也忽略了后一段句子人物描写的角度</a:t>
            </a:r>
            <a:r>
              <a:rPr lang="zh-CN" altLang="zh-CN" sz="2800" kern="100" dirty="0" smtClean="0">
                <a:solidFill>
                  <a:srgbClr val="0000FF"/>
                </a:solidFill>
                <a:latin typeface="Times New Roman"/>
                <a:ea typeface="华文细黑"/>
                <a:cs typeface="Times New Roman"/>
              </a:rPr>
              <a:t>。</a:t>
            </a:r>
            <a:endParaRPr lang="zh-CN" altLang="zh-CN" sz="1050" kern="100" dirty="0">
              <a:solidFill>
                <a:srgbClr val="0000FF"/>
              </a:solidFill>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920238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750"/>
                                        <p:tgtEl>
                                          <p:spTgt spid="6">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75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406574" y="537061"/>
            <a:ext cx="11233248" cy="3323987"/>
          </a:xfrm>
          <a:prstGeom prst="rect">
            <a:avLst/>
          </a:prstGeom>
          <a:noFill/>
        </p:spPr>
        <p:txBody>
          <a:bodyPr wrap="square" rtlCol="0">
            <a:spAutoFit/>
          </a:bodyPr>
          <a:lstStyle/>
          <a:p>
            <a:pPr algn="just">
              <a:lnSpc>
                <a:spcPct val="15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表达效果表述得不够具体、全面。如</a:t>
            </a:r>
            <a:r>
              <a:rPr lang="en-US" altLang="zh-CN" sz="2800" kern="100" dirty="0">
                <a:solidFill>
                  <a:srgbClr val="0000FF"/>
                </a:solidFill>
                <a:latin typeface="Times New Roman"/>
                <a:ea typeface="华文细黑"/>
                <a:cs typeface="Courier New"/>
              </a:rPr>
              <a:t>2013</a:t>
            </a:r>
            <a:r>
              <a:rPr lang="zh-CN" altLang="zh-CN" sz="2800" kern="100" dirty="0">
                <a:solidFill>
                  <a:srgbClr val="0000FF"/>
                </a:solidFill>
                <a:latin typeface="Times New Roman"/>
                <a:ea typeface="华文细黑"/>
                <a:cs typeface="Times New Roman"/>
              </a:rPr>
              <a:t>年、</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年答案都存在这些问题。</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忽视题干提示语。如</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年题</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结合上下文</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提示语，以前这种题型并无这样的词语，现在这里既然出现了，肯定有独特的暗示作用。结果，这个提示语所提示的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效果</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考生就未答出。</a:t>
            </a:r>
            <a:endParaRPr lang="zh-CN" altLang="zh-CN" sz="1050" kern="100" dirty="0">
              <a:solidFill>
                <a:srgbClr val="0000FF"/>
              </a:solidFill>
              <a:latin typeface="宋体"/>
              <a:cs typeface="Courier New"/>
            </a:endParaRPr>
          </a:p>
        </p:txBody>
      </p:sp>
    </p:spTree>
    <p:extLst>
      <p:ext uri="{BB962C8B-B14F-4D97-AF65-F5344CB8AC3E}">
        <p14:creationId xmlns:p14="http://schemas.microsoft.com/office/powerpoint/2010/main" val="4102967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96312"/>
            <a:ext cx="11515037" cy="1235788"/>
          </a:xfrm>
          <a:prstGeom prst="rect">
            <a:avLst/>
          </a:prstGeom>
          <a:noFill/>
        </p:spPr>
        <p:txBody>
          <a:bodyPr wrap="square" rtlCol="0">
            <a:spAutoFit/>
          </a:bodyPr>
          <a:lstStyle/>
          <a:p>
            <a:pPr algn="just">
              <a:lnSpc>
                <a:spcPct val="140000"/>
              </a:lnSpc>
            </a:pPr>
            <a:r>
              <a:rPr lang="zh-CN" altLang="zh-CN" sz="2800" b="1" kern="100" dirty="0">
                <a:solidFill>
                  <a:srgbClr val="0000FF"/>
                </a:solidFill>
                <a:latin typeface="Times New Roman"/>
                <a:ea typeface="华文细黑"/>
                <a:cs typeface="Times New Roman"/>
              </a:rPr>
              <a:t>二、阅读下文，回答问题，并体悟浙江卷赏析句子题的审答规范，力避考生现场答案中存在的问题。</a:t>
            </a:r>
          </a:p>
        </p:txBody>
      </p:sp>
      <p:sp>
        <p:nvSpPr>
          <p:cNvPr id="8" name="TextBox 7"/>
          <p:cNvSpPr txBox="1"/>
          <p:nvPr/>
        </p:nvSpPr>
        <p:spPr>
          <a:xfrm>
            <a:off x="268801" y="1291671"/>
            <a:ext cx="11515037" cy="5449697"/>
          </a:xfrm>
          <a:prstGeom prst="rect">
            <a:avLst/>
          </a:prstGeom>
          <a:noFill/>
        </p:spPr>
        <p:txBody>
          <a:bodyPr wrap="square" rtlCol="0">
            <a:spAutoFit/>
          </a:bodyPr>
          <a:lstStyle/>
          <a:p>
            <a:pPr indent="711200" algn="just">
              <a:lnSpc>
                <a:spcPct val="140000"/>
              </a:lnSpc>
              <a:spcAft>
                <a:spcPts val="0"/>
              </a:spcAft>
            </a:pPr>
            <a:r>
              <a:rPr lang="en-US" altLang="zh-CN" sz="2800" kern="100" dirty="0">
                <a:latin typeface="Times New Roman"/>
                <a:ea typeface="华文细黑"/>
                <a:cs typeface="Courier New"/>
              </a:rPr>
              <a:t>1993</a:t>
            </a:r>
            <a:r>
              <a:rPr lang="zh-CN" altLang="zh-CN" sz="2800" kern="100" dirty="0">
                <a:latin typeface="Times New Roman"/>
                <a:ea typeface="华文细黑"/>
                <a:cs typeface="Times New Roman"/>
              </a:rPr>
              <a:t>年初，我回到芝加哥，打算把修了一半的艺术硕士修完。朋友托朋友，找到一处房租低廉的居室，据说它最令人羡慕的长处是方圆一英里之内有家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九毛九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百货店和一个</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Egg Store</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蛋铺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芝加哥的中国留学生没有不知道这个著名的食品减价商场的。</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我很快便跻身到采购的人群中去了。走到奶制品一廊时，发现一个瘦小老太太坐在两大桶牛奶边上。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蛋铺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里充满喜洋洋的各国语言，若不留心，决不会听见这老人细弱的呻吟。她几乎是整个店铺中唯一的白面孔。美国人但凡有体面收入，是不会来这里和各种肤色的移民打捞食物渣滓的。我还没走上前，就闻到一股奇特的气味从老妪身上泛起。</a:t>
            </a:r>
            <a:endParaRPr lang="zh-CN" altLang="zh-CN" sz="1050" kern="100" dirty="0">
              <a:effectLst/>
              <a:latin typeface="宋体"/>
              <a:cs typeface="Courier New"/>
            </a:endParaRPr>
          </a:p>
        </p:txBody>
      </p:sp>
    </p:spTree>
    <p:extLst>
      <p:ext uri="{BB962C8B-B14F-4D97-AF65-F5344CB8AC3E}">
        <p14:creationId xmlns:p14="http://schemas.microsoft.com/office/powerpoint/2010/main" val="2280851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123979"/>
            <a:ext cx="11809312" cy="6617389"/>
          </a:xfrm>
          <a:prstGeom prst="rect">
            <a:avLst/>
          </a:prstGeom>
          <a:noFill/>
        </p:spPr>
        <p:txBody>
          <a:bodyPr wrap="square" rtlCol="0">
            <a:spAutoFit/>
          </a:bodyPr>
          <a:lstStyle/>
          <a:p>
            <a:pPr indent="711200" algn="just">
              <a:lnSpc>
                <a:spcPct val="150000"/>
              </a:lnSpc>
              <a:spcAft>
                <a:spcPts val="0"/>
              </a:spcAft>
            </a:pPr>
            <a:r>
              <a:rPr lang="zh-CN" altLang="zh-CN" sz="2600" kern="100" dirty="0">
                <a:latin typeface="Times New Roman"/>
                <a:ea typeface="华文细黑"/>
                <a:cs typeface="Times New Roman"/>
              </a:rPr>
              <a:t>我把两大桶牛奶放到手推车上。从她婴儿一样尖细的期期艾艾中，我弄明白了，她在这儿佝缩了一个多小时了，就是想把脊背的疼痛挨过去，再把两桶牛奶搬上车。我左手推着她的车，右手环过她的背，插在她的右腋下，等于将她的体重全挂在我的右臂上。我一身担着老太太和牛奶，走到马路上。那股奇特的气味我现在已判断出来了</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是股类似动物园的气味。老太太告诉我她叫安娜。我发现安娜的衣着是六十年代的，大致是件黄色的灰外套，或说是大致成了灰色的黄外套。安娜极清瘦，衣服也过于单薄，因而她那几乎弯成</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S</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形的一根脊柱，清晰地显现在她背上。假如把她整个人抹平整，她不见得比我矮多少。我问起她的家庭，她说：</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是啊，我有个大家庭等着我去喂呢。</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我纳闷竟没有一个比她健康点的晚辈来承担采购。她像读懂我心思似地解释说：</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我有两个儿子，在朝鲜战争时上前线了，都没回来，至少我不知道他们有没有回来。</a:t>
            </a:r>
            <a:r>
              <a:rPr lang="en-US" altLang="zh-CN" sz="2600" kern="100" dirty="0">
                <a:latin typeface="宋体"/>
                <a:ea typeface="华文细黑"/>
                <a:cs typeface="Times New Roman"/>
              </a:rPr>
              <a:t>”</a:t>
            </a:r>
            <a:endParaRPr lang="zh-CN" altLang="zh-CN" sz="2600" kern="100" dirty="0">
              <a:effectLst/>
              <a:latin typeface="宋体"/>
              <a:cs typeface="Courier New"/>
            </a:endParaRPr>
          </a:p>
        </p:txBody>
      </p:sp>
    </p:spTree>
    <p:extLst>
      <p:ext uri="{BB962C8B-B14F-4D97-AF65-F5344CB8AC3E}">
        <p14:creationId xmlns:p14="http://schemas.microsoft.com/office/powerpoint/2010/main" val="8587995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188640"/>
            <a:ext cx="11305256" cy="6555641"/>
          </a:xfrm>
          <a:prstGeom prst="rect">
            <a:avLst/>
          </a:prstGeom>
          <a:noFill/>
        </p:spPr>
        <p:txBody>
          <a:bodyPr wrap="square" rtlCol="0">
            <a:spAutoFit/>
          </a:bodyPr>
          <a:lstStyle/>
          <a:p>
            <a:pPr indent="711200" algn="just">
              <a:lnSpc>
                <a:spcPct val="150000"/>
              </a:lnSpc>
              <a:spcAft>
                <a:spcPts val="0"/>
              </a:spcAft>
            </a:pPr>
            <a:r>
              <a:rPr lang="zh-CN" altLang="zh-CN" sz="2800" u="heavy" kern="100" dirty="0">
                <a:latin typeface="Times New Roman"/>
                <a:ea typeface="华文细黑"/>
                <a:cs typeface="Times New Roman"/>
              </a:rPr>
              <a:t>安娜至少有八十五六岁了。虽然她勉勉强强算是活着，但毕竟有这把孱弱的阳寿。再瞅她的脸容，不知何处使她看去像个婴孩，残缺不全却幼稚无邪的那一种面容，头上稀疏柔软的黄白绒毛在无风的太阳里浮动。</a:t>
            </a:r>
            <a:r>
              <a:rPr lang="zh-CN" altLang="zh-CN" sz="2800" kern="100" dirty="0">
                <a:latin typeface="Times New Roman"/>
                <a:ea typeface="华文细黑"/>
                <a:cs typeface="Times New Roman"/>
              </a:rPr>
              <a:t>我很难启齿地又问：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那您丈夫呢？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安娜说：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他去世已经二十年了。</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来到她的屋子，才发现她的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，全是一些猫之类的动物。她每天从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蛋铺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取些食物来饲养它们。</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四个月后，我再来到安娜的门前，从门的缝隙看进去，没有安娜了，却仍是一地的瘦猫。</a:t>
            </a:r>
            <a:endParaRPr lang="zh-CN" altLang="zh-CN" sz="1050" kern="100" dirty="0">
              <a:latin typeface="宋体"/>
              <a:cs typeface="Courier New"/>
            </a:endParaRPr>
          </a:p>
          <a:p>
            <a:pPr indent="7112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严歌苓《蛋铺里的安娜》，有删改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189484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6574" y="470408"/>
            <a:ext cx="10945216"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赏析文中画线的句子。</a:t>
            </a:r>
            <a:endParaRPr lang="zh-CN" altLang="zh-CN" sz="1050" kern="100" dirty="0">
              <a:effectLst/>
              <a:latin typeface="宋体"/>
              <a:cs typeface="Courier New"/>
            </a:endParaRPr>
          </a:p>
        </p:txBody>
      </p:sp>
      <p:sp>
        <p:nvSpPr>
          <p:cNvPr id="4" name="矩形 3"/>
          <p:cNvSpPr/>
          <p:nvPr/>
        </p:nvSpPr>
        <p:spPr>
          <a:xfrm>
            <a:off x="406574" y="1196752"/>
            <a:ext cx="10793813" cy="2595069"/>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画线的句子是对安娜这一人物的正面描写。通过</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幼稚无邪</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的面容、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稀疏柔软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的绒毛等外貌描写来表现老人独特的美，写她年龄大但面容像个婴孩，这样的对比，突出了老人内心的善良与纯洁。</a:t>
            </a:r>
            <a:endParaRPr lang="zh-CN" altLang="zh-CN" sz="1050" kern="100" dirty="0">
              <a:solidFill>
                <a:srgbClr val="0000FF"/>
              </a:solidFill>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740222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4"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84417"/>
            <a:ext cx="11449272" cy="6727996"/>
          </a:xfrm>
          <a:prstGeom prst="rect">
            <a:avLst/>
          </a:prstGeom>
          <a:noFill/>
        </p:spPr>
        <p:txBody>
          <a:bodyPr wrap="square" rtlCol="0">
            <a:spAutoFit/>
          </a:bodyPr>
          <a:lstStyle/>
          <a:p>
            <a:pPr indent="711200" algn="just">
              <a:lnSpc>
                <a:spcPct val="140000"/>
              </a:lnSpc>
              <a:spcAft>
                <a:spcPts val="0"/>
              </a:spcAft>
            </a:pPr>
            <a:r>
              <a:rPr lang="zh-CN" altLang="zh-CN" sz="2800" kern="100" dirty="0">
                <a:latin typeface="Times New Roman"/>
                <a:ea typeface="华文细黑"/>
                <a:cs typeface="Times New Roman"/>
              </a:rPr>
              <a:t>对于长期漂泊在外的人，母语熟悉的音调，带给他的正应该是这样的一种返归家园之感，一个汉语的子民，寄居他乡，母语便是故乡的方言土语；置身异国，母语便是方块的中文汉字。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官秩加身应谬得，乡音到耳是真归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，故乡的语言，母语的最为具体直观的形式，甚至关联到了存在的确凿感。</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因为时时相与，反而熟视无睹，</a:t>
            </a:r>
            <a:r>
              <a:rPr lang="zh-CN" altLang="zh-CN" sz="2800" u="heavy" kern="100" dirty="0">
                <a:latin typeface="Times New Roman"/>
                <a:ea typeface="华文细黑"/>
                <a:cs typeface="Times New Roman"/>
              </a:rPr>
              <a:t>就像对于一尾悠然游弋的鱼儿，水的环抱和裹挟是自然而然的，不需要去意识和诘问的。但一当因某种缘故离开了那个环境，就会感受到置身盛夏沙漠中般的窒息。被拘禁于全然陌生的语言中，一个人也仿佛涸辙之鲋，最渴望母语的濡沫。那亲切的音节声调，是一股直透心底的清凉水流。</a:t>
            </a:r>
            <a:endParaRPr lang="zh-CN" altLang="zh-CN" sz="1050" u="heavy" kern="100" dirty="0">
              <a:latin typeface="宋体"/>
              <a:cs typeface="Courier New"/>
            </a:endParaRPr>
          </a:p>
          <a:p>
            <a:pPr indent="711200" algn="r">
              <a:lnSpc>
                <a:spcPct val="14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节选自彭程《在母语的屋檐下》</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7356273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332656"/>
            <a:ext cx="10945216"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赏析文中画线的文字。</a:t>
            </a:r>
            <a:endParaRPr lang="zh-CN" altLang="zh-CN" sz="105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1" name="圆角矩形 10"/>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262558" y="1046472"/>
            <a:ext cx="11390997" cy="13024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运用比喻、对比等手法，揭示出人和母语之间生死难离的关系，使事理具象化，生动形象。</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40245646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突破</a:t>
            </a:r>
            <a:r>
              <a:rPr lang="zh-CN" altLang="en-US" sz="2400" b="1" kern="0" dirty="0">
                <a:solidFill>
                  <a:schemeClr val="bg1"/>
                </a:solidFill>
                <a:latin typeface="微软雅黑" pitchFamily="34" charset="-122"/>
                <a:ea typeface="微软雅黑" pitchFamily="34" charset="-122"/>
              </a:rPr>
              <a:t>题点</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找准核心题点   精准细透突破</a:t>
            </a:r>
            <a:endParaRPr lang="zh-CN" altLang="en-US" sz="2400" b="1" kern="0" dirty="0">
              <a:solidFill>
                <a:schemeClr val="bg1"/>
              </a:solidFill>
              <a:latin typeface="华文新魏" pitchFamily="2" charset="-122"/>
              <a:ea typeface="华文新魏" pitchFamily="2" charset="-122"/>
            </a:endParaRPr>
          </a:p>
        </p:txBody>
      </p:sp>
      <p:sp>
        <p:nvSpPr>
          <p:cNvPr id="9" name="TextBox 8"/>
          <p:cNvSpPr txBox="1"/>
          <p:nvPr/>
        </p:nvSpPr>
        <p:spPr>
          <a:xfrm>
            <a:off x="305356" y="760050"/>
            <a:ext cx="11550490" cy="5909310"/>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一、明确清单，熟记于心</a:t>
            </a:r>
            <a:endParaRPr lang="zh-CN" altLang="zh-CN" sz="1050" b="1" kern="100" dirty="0">
              <a:latin typeface="宋体"/>
              <a:cs typeface="Courier New"/>
            </a:endParaRPr>
          </a:p>
          <a:p>
            <a:pPr algn="just">
              <a:lnSpc>
                <a:spcPct val="150000"/>
              </a:lnSpc>
              <a:spcAft>
                <a:spcPts val="0"/>
              </a:spcAft>
            </a:pPr>
            <a:r>
              <a:rPr lang="zh-CN" altLang="zh-CN" sz="2800" kern="100" spc="-100" dirty="0">
                <a:latin typeface="Times New Roman"/>
                <a:ea typeface="华文细黑"/>
                <a:cs typeface="Times New Roman"/>
              </a:rPr>
              <a:t>首先，要熟记表达技巧知识清单。这样，有利于快速判断手法，准确答题。</a:t>
            </a:r>
            <a:endParaRPr lang="zh-CN" altLang="zh-CN" sz="1050" kern="100" spc="-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表达方式：记叙、描写、议论、抒情。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表现手法：主要包括联想想象、虚实结合、托物言志、渲染烘托、对比衬托、借古讽今、以小见大、欲扬先抑等。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描写手法：主要包括点与面、正与侧、动与静、视与听、声与色、虚与实、远与近、白描、细节等。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修辞手法：主要包括比喻、拟人、对比、排比、反复、夸张、设问、反问、对偶、顶真、互文等。</a:t>
            </a:r>
            <a:endParaRPr lang="zh-CN" altLang="zh-CN" sz="1050" kern="100" dirty="0">
              <a:effectLst/>
              <a:latin typeface="宋体"/>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7806" y="1189719"/>
            <a:ext cx="10908000" cy="130317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继续强化、完善表达技巧的知识网络构建。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围绕准确判断表达技巧、全面说明表达效果这一题点强化训练。</a:t>
            </a:r>
            <a:endParaRPr lang="zh-CN" altLang="zh-CN" sz="1050" kern="100" dirty="0">
              <a:effectLst/>
              <a:latin typeface="宋体"/>
              <a:cs typeface="Courier New"/>
            </a:endParaRPr>
          </a:p>
        </p:txBody>
      </p:sp>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复习要点</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25474" y="2809860"/>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2854484"/>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7" name="TextBox 6">
            <a:hlinkClick r:id="rId2" action="ppaction://hlinksldjump"/>
          </p:cNvPr>
          <p:cNvSpPr txBox="1"/>
          <p:nvPr/>
        </p:nvSpPr>
        <p:spPr>
          <a:xfrm>
            <a:off x="1270670" y="3850978"/>
            <a:ext cx="6840760"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强化规范</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研究真题问答   体悟审答要点</a:t>
            </a:r>
            <a:endParaRPr lang="zh-CN" altLang="en-US" sz="2800" b="1" dirty="0">
              <a:solidFill>
                <a:schemeClr val="accent6">
                  <a:lumMod val="75000"/>
                </a:schemeClr>
              </a:solidFill>
              <a:latin typeface="微软雅黑" pitchFamily="34" charset="-122"/>
              <a:ea typeface="微软雅黑" pitchFamily="34" charset="-122"/>
            </a:endParaRPr>
          </a:p>
        </p:txBody>
      </p:sp>
      <p:sp>
        <p:nvSpPr>
          <p:cNvPr id="8" name="TextBox 7">
            <a:hlinkClick r:id="rId3" action="ppaction://hlinksldjump"/>
          </p:cNvPr>
          <p:cNvSpPr txBox="1"/>
          <p:nvPr/>
        </p:nvSpPr>
        <p:spPr>
          <a:xfrm>
            <a:off x="1270670" y="4765533"/>
            <a:ext cx="6768752"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突破题点</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找准核心题点   精准细透突破</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9" name="直接连接符 8"/>
          <p:cNvCxnSpPr/>
          <p:nvPr/>
        </p:nvCxnSpPr>
        <p:spPr>
          <a:xfrm>
            <a:off x="1380778" y="4474746"/>
            <a:ext cx="637061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1380778" y="5373216"/>
            <a:ext cx="637061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4825" y="620688"/>
            <a:ext cx="11154997" cy="4616648"/>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其次，还要熟记常见手法表达效果的术语以及答题模式。这样答题才会有思路，不空洞。</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表达方式的答题模式：表达方式的确认＋在内容上的具体体现＋结合原文分析其作用。</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表现手法的答题模式：使用的方法＋内容＋效果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修辞手法的答题模式：确认修辞手法＋修辞自身的作用＋结合句子语境，最后揭示其对句子表情达意的作用。</a:t>
            </a:r>
            <a:endParaRPr lang="zh-CN" altLang="zh-CN" sz="2800" kern="100" dirty="0">
              <a:effectLst/>
              <a:latin typeface="宋体"/>
              <a:cs typeface="Courier New"/>
            </a:endParaRPr>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10589"/>
            <a:ext cx="11515037" cy="5826723"/>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具体到每种修辞手法，也有相应的表达效果及答题模式，如：</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比喻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使事物生动、形象、具体，给人以鲜明的印象；化无形为有形。使深奥的道理浅显化，抽象的道理形象化，具体形象生动地突出本体的什么特点，从而增强文章的趣味性、生动性。</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答题格式：生动形象地写出了＋对象＋特性＋作用。</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拟人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使事物具有某种情感，便于抒发某种感情。能使读者对所表达事物产生鲜明的印象，产生强烈的感情，引起共鸣。如果在人称上将事物说成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等，不仅使事物具有人的某种情感，便于抒发某种感情，而且有显得亲切自然的表达效果。</a:t>
            </a:r>
            <a:endParaRPr lang="zh-CN" altLang="zh-CN" sz="1050" kern="100" dirty="0">
              <a:effectLst/>
              <a:latin typeface="宋体"/>
              <a:cs typeface="Courier New"/>
            </a:endParaRPr>
          </a:p>
        </p:txBody>
      </p:sp>
    </p:spTree>
    <p:extLst>
      <p:ext uri="{BB962C8B-B14F-4D97-AF65-F5344CB8AC3E}">
        <p14:creationId xmlns:p14="http://schemas.microsoft.com/office/powerpoint/2010/main" val="2077653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10589"/>
            <a:ext cx="11515037" cy="3887731"/>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答题格式：生动形象地写出了＋对象＋特性＋作用。</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排比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强烈表达作者的思想感情。增强气势、加强语气、一气呵成、突出强调。议论文往往增加语势，起到了强化论证观点的作用。用来说理，可把道理阐述得更严密、更透彻；用来抒情，可把感情抒发得淋漓尽致。</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答题格式：强调了＋对象＋特性＋作用。</a:t>
            </a:r>
            <a:endParaRPr lang="zh-CN" altLang="zh-CN" sz="1050" kern="100" dirty="0">
              <a:effectLst/>
              <a:latin typeface="宋体"/>
              <a:cs typeface="Courier New"/>
            </a:endParaRPr>
          </a:p>
        </p:txBody>
      </p:sp>
    </p:spTree>
    <p:extLst>
      <p:ext uri="{BB962C8B-B14F-4D97-AF65-F5344CB8AC3E}">
        <p14:creationId xmlns:p14="http://schemas.microsoft.com/office/powerpoint/2010/main" val="3559732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85187"/>
            <a:ext cx="11515037" cy="6727996"/>
          </a:xfrm>
          <a:prstGeom prst="rect">
            <a:avLst/>
          </a:prstGeom>
          <a:noFill/>
        </p:spPr>
        <p:txBody>
          <a:bodyPr wrap="square" rtlCol="0">
            <a:spAutoFit/>
          </a:bodyPr>
          <a:lstStyle/>
          <a:p>
            <a:pPr algn="just">
              <a:lnSpc>
                <a:spcPct val="140000"/>
              </a:lnSpc>
              <a:spcAft>
                <a:spcPts val="0"/>
              </a:spcAft>
            </a:pPr>
            <a:r>
              <a:rPr lang="zh-CN" altLang="zh-CN" sz="2800" b="1" kern="100" dirty="0">
                <a:latin typeface="Times New Roman"/>
                <a:ea typeface="华文细黑"/>
                <a:cs typeface="Times New Roman"/>
              </a:rPr>
              <a:t>二、</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三步</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精答</a:t>
            </a:r>
            <a:endParaRPr lang="zh-CN" altLang="zh-CN" sz="1050" b="1"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第一步：审题细</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表达技巧赏析题的审题包括了审题型、审范围、审角度、审步骤、审数量等多项内容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详细讲解见《大一轮复习讲义》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，但从考生的实际审题情况上看，问题多出在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审角度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角度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，就是要求你从哪个角度赏析，通常的角度有定向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确定好赏析角度，如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修辞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角度，有人称之为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小角度</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多向</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不规定赏析角度，可以从表达方式、表现手法、修辞手法及语言多角度切入，有人称之为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大角度</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。另一种在审题实践中很重要的角度，就是从景物描写角度还是人物描写角度还是兼而有之，主要靠对所给文字的写作对象判断。对此，审题必须在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角度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上要细</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0550204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8841" y="612552"/>
            <a:ext cx="10938973" cy="4616648"/>
          </a:xfrm>
          <a:prstGeom prst="rect">
            <a:avLst/>
          </a:prstGeom>
          <a:noFill/>
        </p:spPr>
        <p:txBody>
          <a:bodyPr wrap="square" rtlCol="0">
            <a:spAutoFit/>
          </a:bodyPr>
          <a:lstStyle/>
          <a:p>
            <a:pPr lvl="0" algn="just">
              <a:lnSpc>
                <a:spcPct val="150000"/>
              </a:lnSpc>
            </a:pPr>
            <a:r>
              <a:rPr lang="zh-CN" altLang="zh-CN" sz="2800" kern="100" dirty="0">
                <a:solidFill>
                  <a:prstClr val="black"/>
                </a:solidFill>
                <a:latin typeface="Times New Roman"/>
                <a:ea typeface="华文细黑"/>
                <a:cs typeface="Times New Roman"/>
              </a:rPr>
              <a:t>第二步：判断</a:t>
            </a:r>
            <a:r>
              <a:rPr lang="zh-CN" altLang="zh-CN" sz="2800" kern="100" dirty="0" smtClean="0">
                <a:solidFill>
                  <a:prstClr val="black"/>
                </a:solidFill>
                <a:latin typeface="Times New Roman"/>
                <a:ea typeface="华文细黑"/>
                <a:cs typeface="Times New Roman"/>
              </a:rPr>
              <a:t>全</a:t>
            </a:r>
            <a:endParaRPr lang="en-US" altLang="zh-CN" sz="2800" kern="100" dirty="0" smtClean="0">
              <a:solidFill>
                <a:prstClr val="black"/>
              </a:solidFill>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回答表达技巧赏析题一定要判断准而全，实际上考生多在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失误，说不全文字所用的表达技巧。对此，一定要多角度思考，要从表达方式、表现手法、修辞手法、语言甚至结构上逐项排查、确定，哪怕在修辞手法上，也要注意多种手法的综合运用；哪怕从不常用的表达方式角度排查、思考，也不为过。如</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年浙江卷第</a:t>
            </a: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题就有一个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叙事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角度</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0421771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2817" y="540544"/>
            <a:ext cx="11154997" cy="4616648"/>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第三步：效果实</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赏析艺术技巧应该与内容相结合。只用一些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生动形象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类的套话，分析表达效果定会空泛，所以一定要结合着分析所表达的内容，坚持内容与形式的一致性。要记住一点：不管作者选择什么样的方法技巧，都是为了把所写的人或事、所抒的情、所阐发的道理，明白清楚地告诉读者。要把效果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落到实处，必须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定点精读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，揣摩着语言，体会着艺术效果，真实地表达所体会到的艺术魅力。</a:t>
            </a:r>
            <a:endParaRPr lang="zh-CN" altLang="zh-CN" sz="1050" kern="100" dirty="0">
              <a:effectLst/>
              <a:latin typeface="宋体"/>
              <a:cs typeface="Courier New"/>
            </a:endParaRPr>
          </a:p>
        </p:txBody>
      </p:sp>
    </p:spTree>
    <p:extLst>
      <p:ext uri="{BB962C8B-B14F-4D97-AF65-F5344CB8AC3E}">
        <p14:creationId xmlns:p14="http://schemas.microsoft.com/office/powerpoint/2010/main" val="30274574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836712"/>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280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寂寞是一种清福。我在小小的书斋里，焚起一炉香，袅袅的一缕烟</a:t>
            </a:r>
            <a:r>
              <a:rPr lang="zh-CN" altLang="zh-CN" sz="2800" kern="100" spc="100" dirty="0">
                <a:latin typeface="Times New Roman"/>
                <a:ea typeface="华文细黑"/>
                <a:cs typeface="Times New Roman"/>
              </a:rPr>
              <a:t>线笔直地上升，一直戳到顶棚，好像屋里的空气是绝对的静止，我的呼吸都没有搅动出一点波澜似的。我独自暗暗地望着那条烟线发怔。屋外庭院中的紫丁香还带着不少嫣红焦黄的叶子，枯叶乱枝的声响</a:t>
            </a:r>
            <a:r>
              <a:rPr lang="zh-CN" altLang="zh-CN" sz="2800" kern="100" dirty="0">
                <a:latin typeface="Times New Roman"/>
                <a:ea typeface="华文细黑"/>
                <a:cs typeface="Times New Roman"/>
              </a:rPr>
              <a:t>可以很</a:t>
            </a:r>
            <a:r>
              <a:rPr lang="zh-CN" altLang="zh-CN" sz="2800" kern="100" spc="100" dirty="0">
                <a:latin typeface="Times New Roman"/>
                <a:ea typeface="华文细黑"/>
                <a:cs typeface="Times New Roman"/>
              </a:rPr>
              <a:t>清晰地听到，先是一小声清脆的折断声，然后是撞击着枝干的磕碰声，最后是落到空阶上的拍打声。这时节，我感到了寂寞。在这寂寞中我意识到了我自己的存在，片刻的孤立的存在。这种境界并不太易得，与环境有关，更与心境有关。</a:t>
            </a:r>
            <a:r>
              <a:rPr lang="zh-CN" altLang="zh-CN" sz="2800" kern="100" spc="-100" dirty="0">
                <a:latin typeface="Times New Roman"/>
                <a:ea typeface="华文细黑"/>
                <a:cs typeface="Times New Roman"/>
              </a:rPr>
              <a:t>寂寞不一定要到深山大泽里去寻求</a:t>
            </a:r>
            <a:r>
              <a:rPr lang="zh-CN" altLang="zh-CN" sz="2800" kern="100" spc="-100" dirty="0" smtClean="0">
                <a:latin typeface="Times New Roman"/>
                <a:ea typeface="华文细黑"/>
                <a:cs typeface="Times New Roman"/>
              </a:rPr>
              <a:t>，</a:t>
            </a:r>
            <a:endParaRPr lang="zh-CN" altLang="zh-CN" sz="2800" kern="100" spc="-100" dirty="0">
              <a:effectLst/>
              <a:latin typeface="宋体"/>
              <a:cs typeface="Courier New"/>
            </a:endParaRPr>
          </a:p>
        </p:txBody>
      </p:sp>
      <p:sp>
        <p:nvSpPr>
          <p:cNvPr id="3" name="TextBox 2"/>
          <p:cNvSpPr txBox="1"/>
          <p:nvPr/>
        </p:nvSpPr>
        <p:spPr>
          <a:xfrm>
            <a:off x="190550" y="305028"/>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836712"/>
            <a:ext cx="1746244"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41627723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485219"/>
            <a:ext cx="11377264" cy="3970318"/>
          </a:xfrm>
          <a:prstGeom prst="rect">
            <a:avLst/>
          </a:prstGeom>
          <a:noFill/>
        </p:spPr>
        <p:txBody>
          <a:bodyPr wrap="square" rtlCol="0">
            <a:spAutoFit/>
          </a:bodyPr>
          <a:lstStyle/>
          <a:p>
            <a:pPr lvl="0" algn="just">
              <a:lnSpc>
                <a:spcPct val="150000"/>
              </a:lnSpc>
            </a:pPr>
            <a:r>
              <a:rPr lang="zh-CN" altLang="zh-CN" sz="2800" kern="100" dirty="0">
                <a:solidFill>
                  <a:prstClr val="black"/>
                </a:solidFill>
                <a:latin typeface="Times New Roman"/>
                <a:ea typeface="华文细黑"/>
                <a:cs typeface="Times New Roman"/>
              </a:rPr>
              <a:t>只要内心清净，随便在市廛里，陋巷里，都可以感觉到一种空灵悠逸的境界，所谓</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心远地自偏</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是也。在这种境界中，我们可以在想象中翱翔，跳出尘世的渣滓，与古人同游。所以我说，寂寞是一种清福。</a:t>
            </a:r>
            <a:endParaRPr lang="zh-CN" altLang="zh-CN" sz="2800" kern="100" dirty="0">
              <a:solidFill>
                <a:prstClr val="black"/>
              </a:solidFill>
              <a:latin typeface="宋体"/>
              <a:cs typeface="Courier New"/>
            </a:endParaRPr>
          </a:p>
          <a:p>
            <a:pPr lvl="0" algn="r">
              <a:lnSpc>
                <a:spcPct val="150000"/>
              </a:lnSpc>
            </a:pP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节选自梁实秋《寂寞》</a:t>
            </a:r>
            <a:r>
              <a:rPr lang="en-US" altLang="zh-CN" sz="2800" kern="100" dirty="0" smtClean="0">
                <a:solidFill>
                  <a:prstClr val="black"/>
                </a:solidFill>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寂寞只是一种心灵的感受，选段中，作者用了怎样的手法使这种虚无的感受能够具体而又清晰地展现在读者面前</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4" name="矩形 3"/>
          <p:cNvSpPr/>
          <p:nvPr/>
        </p:nvSpPr>
        <p:spPr>
          <a:xfrm>
            <a:off x="334566" y="4430848"/>
            <a:ext cx="11377264" cy="13024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以细微的声响衬托环境的安静，体现内心的寂寞。以袅袅的炉烟，枯枝的折断、碰击、磕碰等细节描写，表现内心的寂寞感受。</a:t>
            </a:r>
            <a:endParaRPr lang="zh-CN" altLang="zh-CN" sz="2800" kern="100" dirty="0">
              <a:solidFill>
                <a:srgbClr val="0000FF"/>
              </a:solidFill>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73461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0590" y="614293"/>
            <a:ext cx="11010981" cy="526297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我从小就和戏曲结缘。小小的戏园子是摄魂夺魄的地方。后来，我和我的姓郝的同学决心自己拥有乐器，我们便一起到成人干活的工地上去做小工，挖土方啊，挑土啊，干了整整七天，弄得灰头土脸，每人挣了六块四毛四。我一辈子也不会忘记如此这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巨大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数目的人民币给我们带来的喜悦！我们一人买了一个龙头的破二胡，一人买了一支笛子，迫不及待地在街边上就吱扭吱扭地拉起二胡，开始了我们的音乐之旅！</a:t>
            </a:r>
            <a:endParaRPr lang="zh-CN" altLang="zh-CN" sz="1050" kern="100" dirty="0">
              <a:effectLst/>
              <a:latin typeface="宋体"/>
              <a:cs typeface="Courier New"/>
            </a:endParaRPr>
          </a:p>
        </p:txBody>
      </p:sp>
    </p:spTree>
    <p:extLst>
      <p:ext uri="{BB962C8B-B14F-4D97-AF65-F5344CB8AC3E}">
        <p14:creationId xmlns:p14="http://schemas.microsoft.com/office/powerpoint/2010/main" val="34394404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404664"/>
            <a:ext cx="11161240" cy="590931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等我学会拉琴之后，地方戏院邀请我跟他们一起去演出。坐在他们那个骡马大车上，非常骄傲地和演员们坐在一起。</a:t>
            </a:r>
            <a:r>
              <a:rPr lang="zh-CN" altLang="zh-CN" sz="2800" u="heavy" kern="100" dirty="0">
                <a:latin typeface="Times New Roman"/>
                <a:ea typeface="华文细黑"/>
                <a:cs typeface="Times New Roman"/>
              </a:rPr>
              <a:t>那时候，在农村，在冬天，常常就在老乡的炕头上演，炕沿下边儿全都是观众，那种土味儿、葱花味儿、旱烟味儿浓浓的。演出结束了，老乡甚至会杀猪宰羊款待我们。热腾腾的猪肉粉条儿盛一满碗，我用两只手捧着，太香了！辣辣的高粱小烧锅酒，连我这小孩子也得抿上一口，真开心。</a:t>
            </a:r>
            <a:r>
              <a:rPr lang="zh-CN" altLang="zh-CN" sz="2800" kern="100" dirty="0">
                <a:latin typeface="Times New Roman"/>
                <a:ea typeface="华文细黑"/>
                <a:cs typeface="Times New Roman"/>
              </a:rPr>
              <a:t>而它更重要的恩惠和好处，是在我的血液里注入了一种东西叫作民间艺术、民族艺术。</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后来的生活就像一部连本儿的大戏，一幕一幕地拉开</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0795254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强化规范</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a:solidFill>
                  <a:schemeClr val="bg1"/>
                </a:solidFill>
                <a:latin typeface="微软雅黑" pitchFamily="34" charset="-122"/>
                <a:ea typeface="微软雅黑" pitchFamily="34" charset="-122"/>
              </a:rPr>
              <a:t> </a:t>
            </a:r>
            <a:r>
              <a:rPr lang="zh-CN" altLang="en-US" sz="2400" b="1" kern="0" dirty="0" smtClean="0">
                <a:solidFill>
                  <a:schemeClr val="bg1"/>
                </a:solidFill>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研究</a:t>
            </a:r>
            <a:r>
              <a:rPr lang="zh-CN" altLang="en-US" sz="2400" kern="0" dirty="0">
                <a:solidFill>
                  <a:schemeClr val="bg1"/>
                </a:solidFill>
                <a:latin typeface="华文新魏" pitchFamily="2" charset="-122"/>
                <a:ea typeface="华文新魏" pitchFamily="2" charset="-122"/>
              </a:rPr>
              <a:t>真题问答  </a:t>
            </a:r>
            <a:r>
              <a:rPr lang="zh-CN" altLang="en-US" sz="2400" kern="0" dirty="0" smtClean="0">
                <a:solidFill>
                  <a:schemeClr val="bg1"/>
                </a:solidFill>
                <a:latin typeface="华文新魏" pitchFamily="2" charset="-122"/>
                <a:ea typeface="华文新魏" pitchFamily="2" charset="-122"/>
              </a:rPr>
              <a:t> 体悟</a:t>
            </a:r>
            <a:r>
              <a:rPr lang="zh-CN" altLang="en-US" sz="2400" kern="0" dirty="0">
                <a:solidFill>
                  <a:schemeClr val="bg1"/>
                </a:solidFill>
                <a:latin typeface="华文新魏" pitchFamily="2" charset="-122"/>
                <a:ea typeface="华文新魏" pitchFamily="2" charset="-122"/>
              </a:rPr>
              <a:t>审答要点</a:t>
            </a:r>
          </a:p>
        </p:txBody>
      </p:sp>
      <p:sp>
        <p:nvSpPr>
          <p:cNvPr id="6" name="TextBox 5"/>
          <p:cNvSpPr txBox="1"/>
          <p:nvPr/>
        </p:nvSpPr>
        <p:spPr>
          <a:xfrm>
            <a:off x="181365" y="1044648"/>
            <a:ext cx="11746489" cy="656846"/>
          </a:xfrm>
          <a:prstGeom prst="rect">
            <a:avLst/>
          </a:prstGeom>
          <a:noFill/>
        </p:spPr>
        <p:txBody>
          <a:bodyPr wrap="square" rtlCol="0">
            <a:spAutoFit/>
          </a:bodyPr>
          <a:lstStyle/>
          <a:p>
            <a:pPr algn="just">
              <a:lnSpc>
                <a:spcPct val="150000"/>
              </a:lnSpc>
            </a:pPr>
            <a:r>
              <a:rPr lang="zh-CN" altLang="zh-CN" sz="2800" b="1" kern="100" dirty="0">
                <a:solidFill>
                  <a:srgbClr val="0000FF"/>
                </a:solidFill>
                <a:latin typeface="Times New Roman"/>
                <a:ea typeface="华文细黑"/>
                <a:cs typeface="Times New Roman"/>
              </a:rPr>
              <a:t>一、请认真研读浙江卷近几年赏析句子类试题，回答下列问题。</a:t>
            </a:r>
          </a:p>
        </p:txBody>
      </p:sp>
      <p:sp>
        <p:nvSpPr>
          <p:cNvPr id="3" name="矩形 2"/>
          <p:cNvSpPr/>
          <p:nvPr/>
        </p:nvSpPr>
        <p:spPr>
          <a:xfrm>
            <a:off x="272083" y="1754918"/>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72084" y="2464550"/>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648959" y="1760717"/>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2012</a:t>
            </a:r>
            <a:r>
              <a:rPr lang="zh-CN" altLang="zh-CN" sz="2800" kern="100" dirty="0">
                <a:latin typeface="Times New Roman"/>
                <a:ea typeface="华文细黑"/>
                <a:cs typeface="Times New Roman"/>
              </a:rPr>
              <a:t>年</a:t>
            </a:r>
            <a:endParaRPr lang="zh-CN" altLang="zh-CN" sz="1050" b="1" kern="100" dirty="0">
              <a:solidFill>
                <a:srgbClr val="0000FF"/>
              </a:solidFill>
              <a:effectLst/>
              <a:latin typeface="宋体"/>
              <a:cs typeface="Courier New"/>
            </a:endParaRPr>
          </a:p>
        </p:txBody>
      </p:sp>
      <p:sp>
        <p:nvSpPr>
          <p:cNvPr id="12" name="TextBox 11"/>
          <p:cNvSpPr txBox="1"/>
          <p:nvPr/>
        </p:nvSpPr>
        <p:spPr>
          <a:xfrm>
            <a:off x="272084" y="2480639"/>
            <a:ext cx="11367738" cy="2031325"/>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《母亲的中药铺》</a:t>
            </a:r>
            <a:endParaRPr lang="zh-CN" altLang="zh-CN" sz="1050" kern="100" dirty="0">
              <a:latin typeface="宋体"/>
              <a:cs typeface="Courier New"/>
            </a:endParaRPr>
          </a:p>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一</a:t>
            </a:r>
            <a:r>
              <a:rPr lang="zh-CN" altLang="zh-CN" sz="2800" kern="100" dirty="0">
                <a:latin typeface="Times New Roman"/>
                <a:ea typeface="华文细黑"/>
                <a:cs typeface="Times New Roman"/>
              </a:rPr>
              <a:t>根草是药，一撇叶是药，一线阳光，一滴水，也都是，甚至，一个人可以是另一个人的灵芝。</a:t>
            </a:r>
            <a:endParaRPr lang="en-US" altLang="zh-CN" sz="2800" kern="100" dirty="0">
              <a:effectLst/>
              <a:latin typeface="Times New Roman"/>
              <a:ea typeface="华文细黑"/>
              <a:cs typeface="Times New Roman"/>
            </a:endParaRPr>
          </a:p>
        </p:txBody>
      </p:sp>
      <p:sp>
        <p:nvSpPr>
          <p:cNvPr id="10" name="矩形 9"/>
          <p:cNvSpPr/>
          <p:nvPr/>
        </p:nvSpPr>
        <p:spPr>
          <a:xfrm>
            <a:off x="272084" y="4509120"/>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3" name="TextBox 12"/>
          <p:cNvSpPr txBox="1"/>
          <p:nvPr/>
        </p:nvSpPr>
        <p:spPr>
          <a:xfrm>
            <a:off x="1630710" y="4525209"/>
            <a:ext cx="8223303" cy="656846"/>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赏析文中画线的句子。</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116632"/>
            <a:ext cx="11161240" cy="388850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我幸运地找到了一把让童年复活的钥匙，这就是画戏。我把戏曲人物纠集到我的画作里，他们给我带来一种很美好的想象和追忆，调动起我对艺术和人生的这样一种爱、一种融入。或许唯有如此，我才可能回到趴地方戏园子小窗户的年代，回到从少年开始的粉墨人生。</a:t>
            </a:r>
            <a:endParaRPr lang="zh-CN" altLang="zh-CN" sz="1050" kern="100" dirty="0">
              <a:latin typeface="宋体"/>
              <a:cs typeface="Courier New"/>
            </a:endParaRPr>
          </a:p>
          <a:p>
            <a:pPr indent="7112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选自韩静霆《粉墨人生》</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赏析文中画线的部分。</a:t>
            </a:r>
            <a:endParaRPr lang="zh-CN" altLang="zh-CN" sz="1050" kern="100" dirty="0">
              <a:effectLst/>
              <a:latin typeface="宋体"/>
              <a:cs typeface="Courier New"/>
            </a:endParaRPr>
          </a:p>
        </p:txBody>
      </p:sp>
      <p:sp>
        <p:nvSpPr>
          <p:cNvPr id="3" name="矩形 2"/>
          <p:cNvSpPr/>
          <p:nvPr/>
        </p:nvSpPr>
        <p:spPr>
          <a:xfrm>
            <a:off x="334566" y="4005064"/>
            <a:ext cx="11377264"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采用味觉、嗅觉等多感官的铺叙和生动的场面描写</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突出了老乡的热情好客，反映出老乡对民间艺术的喜爱</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也表现出作者的美好记忆和浓郁的怀恋之情。</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从修辞和句式方面答题也可</a:t>
            </a:r>
            <a:r>
              <a:rPr lang="en-US" altLang="zh-CN" sz="2800" kern="100" dirty="0">
                <a:solidFill>
                  <a:srgbClr val="0000FF"/>
                </a:solidFill>
                <a:latin typeface="Times New Roman"/>
                <a:ea typeface="华文细黑"/>
                <a:cs typeface="Courier New"/>
              </a:rPr>
              <a:t>)</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1604793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
                                            <p:txEl>
                                              <p:pRg st="2" end="2"/>
                                            </p:txEl>
                                          </p:spTgt>
                                        </p:tgtEl>
                                      </p:cBhvr>
                                    </p:animEffect>
                                    <p:set>
                                      <p:cBhvr>
                                        <p:cTn id="28"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85727"/>
            <a:ext cx="11515037" cy="6555641"/>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我最喜欢跟着母亲到外祖家去，不仅仅是因为喜欢听外祖父弹琴，更因为外祖母那个小瓶。</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说到外祖母，她的慈心总是值得感激的，她曾以种种方式使我快乐，她给我说故事，唱谣曲，给我说黄河水灾的可怕，说老祖宗兜土为山的传说，并用竹枝草叶为我做种种玩具。我怎么也没想到她把一个小瓶悬在风中叫我听琴。那是怎样的一个小瓶啊！大小如苹果，颜色是纯白，材料很粗糙，是并没有什么光亮的瓷釉。那东西在家里传递了许多代。老祖母从一个旧壁橱中找出这小瓶，小心地拂拭着瓶上的尘土，以严肃的微笑告诉我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别看这小瓶不好，这却是祖上的传家宝呢。</a:t>
            </a:r>
            <a:r>
              <a:rPr lang="en-US" altLang="zh-CN" sz="2800" kern="100" dirty="0" smtClean="0">
                <a:latin typeface="宋体"/>
                <a:ea typeface="华文细黑"/>
                <a:cs typeface="Times New Roman"/>
              </a:rPr>
              <a:t>”</a:t>
            </a:r>
          </a:p>
        </p:txBody>
      </p:sp>
    </p:spTree>
    <p:extLst>
      <p:ext uri="{BB962C8B-B14F-4D97-AF65-F5344CB8AC3E}">
        <p14:creationId xmlns:p14="http://schemas.microsoft.com/office/powerpoint/2010/main" val="11942555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16632"/>
            <a:ext cx="11515037" cy="6727996"/>
          </a:xfrm>
          <a:prstGeom prst="rect">
            <a:avLst/>
          </a:prstGeom>
          <a:noFill/>
        </p:spPr>
        <p:txBody>
          <a:bodyPr wrap="square" rtlCol="0">
            <a:spAutoFit/>
          </a:bodyPr>
          <a:lstStyle/>
          <a:p>
            <a:pPr indent="711200" algn="just">
              <a:lnSpc>
                <a:spcPct val="140000"/>
              </a:lnSpc>
              <a:spcAft>
                <a:spcPts val="0"/>
              </a:spcAft>
            </a:pPr>
            <a:r>
              <a:rPr lang="zh-CN" altLang="zh-CN" sz="2800" kern="100" dirty="0">
                <a:latin typeface="Times New Roman"/>
                <a:ea typeface="华文细黑"/>
                <a:cs typeface="Times New Roman"/>
              </a:rPr>
              <a:t>她把小白瓶拂拭洁净之后，找寻到一条结实的麻线，用麻线系住瓶口，又搬一把高大的椅子，放在一根晒衣服的高杆下面。她在椅子上摇摇晃晃的样子，现在叫我想起来还觉得心惊。</a:t>
            </a:r>
            <a:r>
              <a:rPr lang="zh-CN" altLang="zh-CN" sz="2800" u="heavy" kern="100" dirty="0">
                <a:latin typeface="Times New Roman"/>
                <a:ea typeface="华文细黑"/>
                <a:cs typeface="Times New Roman"/>
              </a:rPr>
              <a:t>她摇摇晃晃地立在椅子上，伸直了身子，举起了双手，把小白瓶往那晒衣杆上系，把那麻绳缠一匝，又一匝，结一个纥</a:t>
            </a:r>
            <a:r>
              <a:rPr lang="en-US" altLang="zh-CN" sz="2800" u="heavy" kern="100" dirty="0">
                <a:latin typeface="Times New Roman"/>
                <a:ea typeface="华文细黑"/>
                <a:cs typeface="Courier New"/>
              </a:rPr>
              <a:t> </a:t>
            </a:r>
            <a:r>
              <a:rPr lang="en-US" altLang="zh-CN" sz="2800" u="heavy" kern="100" dirty="0" smtClean="0">
                <a:latin typeface="Times New Roman"/>
                <a:ea typeface="华文细黑"/>
                <a:cs typeface="Courier New"/>
              </a:rPr>
              <a:t>   </a:t>
            </a:r>
            <a:r>
              <a:rPr lang="zh-CN" altLang="zh-CN" sz="2800" u="heavy" kern="100" dirty="0" smtClean="0">
                <a:latin typeface="Times New Roman"/>
                <a:ea typeface="华文细黑"/>
                <a:cs typeface="Times New Roman"/>
              </a:rPr>
              <a:t>，</a:t>
            </a:r>
            <a:r>
              <a:rPr lang="zh-CN" altLang="zh-CN" sz="2800" u="heavy" kern="100" dirty="0">
                <a:latin typeface="Times New Roman"/>
                <a:ea typeface="华文细黑"/>
                <a:cs typeface="Times New Roman"/>
              </a:rPr>
              <a:t>又一个纥</a:t>
            </a:r>
            <a:r>
              <a:rPr lang="en-US" altLang="zh-CN" sz="2800" u="heavy" kern="100" dirty="0">
                <a:latin typeface="Times New Roman"/>
                <a:ea typeface="华文细黑"/>
                <a:cs typeface="Courier New"/>
              </a:rPr>
              <a:t> </a:t>
            </a:r>
            <a:r>
              <a:rPr lang="en-US" altLang="zh-CN" sz="2800" u="heavy" kern="100" dirty="0" smtClean="0">
                <a:latin typeface="Times New Roman"/>
                <a:ea typeface="华文细黑"/>
                <a:cs typeface="Courier New"/>
              </a:rPr>
              <a:t>    </a:t>
            </a:r>
            <a:r>
              <a:rPr lang="zh-CN" altLang="zh-CN" sz="2800" u="heavy" kern="100" dirty="0" smtClean="0">
                <a:latin typeface="Times New Roman"/>
                <a:ea typeface="华文细黑"/>
                <a:cs typeface="Times New Roman"/>
              </a:rPr>
              <a:t>，</a:t>
            </a:r>
            <a:r>
              <a:rPr lang="zh-CN" altLang="zh-CN" sz="2800" u="heavy" kern="100" dirty="0">
                <a:latin typeface="Times New Roman"/>
                <a:ea typeface="华文细黑"/>
                <a:cs typeface="Times New Roman"/>
              </a:rPr>
              <a:t>唯恐那小瓶被风吹落，摔破了祖宗的宝贝。</a:t>
            </a:r>
            <a:r>
              <a:rPr lang="zh-CN" altLang="zh-CN" sz="2800" kern="100" dirty="0">
                <a:latin typeface="Times New Roman"/>
                <a:ea typeface="华文细黑"/>
                <a:cs typeface="Times New Roman"/>
              </a:rPr>
              <a:t>她笑着，我也笑着，却都不曾言语。然而，然而那个小瓶，在风中却没有一点声息。</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我同外祖母都仰着脸望那风中的瓶儿，两人心中均觉得黯然，然而外祖母却还在安慰我：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好孩子，不必发愁，今天风太小，几时刮大风，一定可以听到呜呜响了。</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r">
              <a:lnSpc>
                <a:spcPct val="14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节选自李广田《回声》，有删改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1026" name="Picture 2" descr="达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4924" y="2684388"/>
            <a:ext cx="391862" cy="34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达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8836" y="2678687"/>
            <a:ext cx="391862" cy="34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65707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323882"/>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文中画线的语句在表达上有什么特点？刻画了外祖母怎样的形象特点？</a:t>
            </a:r>
            <a:endParaRPr lang="zh-CN" altLang="zh-CN" sz="1050" kern="100" dirty="0">
              <a:effectLst/>
              <a:latin typeface="宋体"/>
              <a:cs typeface="Courier New"/>
            </a:endParaRPr>
          </a:p>
        </p:txBody>
      </p:sp>
      <p:sp>
        <p:nvSpPr>
          <p:cNvPr id="3" name="矩形 2"/>
          <p:cNvSpPr/>
          <p:nvPr/>
        </p:nvSpPr>
        <p:spPr>
          <a:xfrm>
            <a:off x="334566" y="1052736"/>
            <a:ext cx="11377264" cy="3241400"/>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运用了多种描写手法。</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立</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伸直</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举起</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等运用了动作描写，</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一匝，又一匝</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结一个纥</a:t>
            </a:r>
            <a:r>
              <a:rPr lang="en-US" altLang="zh-CN" sz="2800" kern="100" dirty="0">
                <a:solidFill>
                  <a:srgbClr val="0000FF"/>
                </a:solidFill>
                <a:latin typeface="Times New Roman"/>
                <a:ea typeface="华文细黑"/>
                <a:cs typeface="Courier New"/>
              </a:rPr>
              <a:t> </a:t>
            </a:r>
            <a:r>
              <a:rPr lang="zh-CN" altLang="zh-CN" sz="2800" kern="100" dirty="0">
                <a:solidFill>
                  <a:srgbClr val="0000FF"/>
                </a:solidFill>
                <a:latin typeface="Times New Roman"/>
                <a:ea typeface="华文细黑"/>
                <a:cs typeface="Times New Roman"/>
              </a:rPr>
              <a:t>，又一个纥</a:t>
            </a:r>
            <a:r>
              <a:rPr lang="en-US" altLang="zh-CN" sz="2800" kern="100" dirty="0">
                <a:solidFill>
                  <a:srgbClr val="0000FF"/>
                </a:solidFill>
                <a:latin typeface="Times New Roman"/>
                <a:ea typeface="华文细黑"/>
                <a:cs typeface="Courier New"/>
              </a:rPr>
              <a:t> </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运用了反复的修辞手法，</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唯恐那小瓶被风吹落，摔碎了祖宗的宝贝</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运用了心理描写。表现了外祖母对小瓶的珍视和对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的疼爱，刻画了外祖母慈爱、敬祖的形象特点。</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圆角矩形 5">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823135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E:\图片\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9839262" y="1"/>
            <a:ext cx="2351151" cy="2535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405" y="533822"/>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3" name="矩形 2"/>
          <p:cNvSpPr/>
          <p:nvPr/>
        </p:nvSpPr>
        <p:spPr>
          <a:xfrm>
            <a:off x="233983" y="537061"/>
            <a:ext cx="11637441" cy="1949508"/>
          </a:xfrm>
          <a:prstGeom prst="rect">
            <a:avLst/>
          </a:prstGeom>
        </p:spPr>
        <p:txBody>
          <a:bodyPr wrap="square">
            <a:spAutoFit/>
          </a:bodyPr>
          <a:lstStyle/>
          <a:p>
            <a:pPr>
              <a:lnSpc>
                <a:spcPct val="150000"/>
              </a:lnSpc>
            </a:pPr>
            <a:r>
              <a:rPr lang="en-US" altLang="zh-CN" sz="2800" kern="100" dirty="0" smtClean="0">
                <a:latin typeface="Times New Roman"/>
                <a:ea typeface="华文细黑"/>
              </a:rPr>
              <a:t>		 (</a:t>
            </a:r>
            <a:r>
              <a:rPr lang="en-US" altLang="zh-CN" sz="2800" kern="100" dirty="0">
                <a:latin typeface="Times New Roman"/>
                <a:ea typeface="华文细黑"/>
              </a:rPr>
              <a:t>1)</a:t>
            </a:r>
            <a:r>
              <a:rPr lang="zh-CN" altLang="zh-CN" sz="2800" kern="100" dirty="0">
                <a:latin typeface="Times New Roman"/>
                <a:ea typeface="华文细黑"/>
                <a:cs typeface="Times New Roman"/>
              </a:rPr>
              <a:t>运用排比、比喻手法，增强了艺术感染力。</a:t>
            </a:r>
            <a:r>
              <a:rPr lang="en-US" altLang="zh-CN" sz="2800" kern="100" dirty="0">
                <a:latin typeface="Times New Roman"/>
                <a:ea typeface="华文细黑"/>
              </a:rPr>
              <a:t>(2)</a:t>
            </a:r>
            <a:r>
              <a:rPr lang="zh-CN" altLang="zh-CN" sz="2800" kern="100" dirty="0">
                <a:latin typeface="Times New Roman"/>
                <a:ea typeface="华文细黑"/>
                <a:cs typeface="Times New Roman"/>
              </a:rPr>
              <a:t>世间万物皆可入药，丰富了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的含义。</a:t>
            </a:r>
            <a:r>
              <a:rPr lang="en-US" altLang="zh-CN" sz="2800" kern="100" dirty="0">
                <a:latin typeface="Times New Roman"/>
                <a:ea typeface="华文细黑"/>
              </a:rPr>
              <a:t>(3)</a:t>
            </a:r>
            <a:r>
              <a:rPr lang="zh-CN" altLang="zh-CN" sz="2800" kern="100" dirty="0">
                <a:latin typeface="Times New Roman"/>
                <a:ea typeface="华文细黑"/>
                <a:cs typeface="Times New Roman"/>
              </a:rPr>
              <a:t>点明万物皆有其性、各具其用的哲理。</a:t>
            </a:r>
            <a:r>
              <a:rPr lang="en-US" altLang="zh-CN" sz="2800" kern="100" dirty="0">
                <a:latin typeface="Times New Roman"/>
                <a:ea typeface="华文细黑"/>
              </a:rPr>
              <a:t>(4)</a:t>
            </a:r>
            <a:r>
              <a:rPr lang="zh-CN" altLang="zh-CN" sz="2800" kern="100" dirty="0">
                <a:latin typeface="Times New Roman"/>
                <a:ea typeface="华文细黑"/>
                <a:cs typeface="Times New Roman"/>
              </a:rPr>
              <a:t>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灵芝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设喻，把人与人之间的关系升华为不可或缺的依存关系。</a:t>
            </a:r>
            <a:endParaRPr lang="en-US" altLang="zh-CN" sz="2800" kern="100" dirty="0">
              <a:latin typeface="Times New Roman"/>
              <a:ea typeface="华文细黑"/>
              <a:cs typeface="Times New Roman"/>
            </a:endParaRPr>
          </a:p>
        </p:txBody>
      </p:sp>
      <p:sp>
        <p:nvSpPr>
          <p:cNvPr id="4" name="矩形 3"/>
          <p:cNvSpPr/>
          <p:nvPr/>
        </p:nvSpPr>
        <p:spPr>
          <a:xfrm>
            <a:off x="257534" y="2764326"/>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1026" name="Picture 2" descr="散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48264" y="2780928"/>
            <a:ext cx="4027062" cy="206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55099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8405" y="620688"/>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TextBox 10"/>
          <p:cNvSpPr txBox="1"/>
          <p:nvPr/>
        </p:nvSpPr>
        <p:spPr>
          <a:xfrm>
            <a:off x="1648959" y="626487"/>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2013</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5" name="矩形 14"/>
          <p:cNvSpPr/>
          <p:nvPr/>
        </p:nvSpPr>
        <p:spPr>
          <a:xfrm>
            <a:off x="218405" y="1375105"/>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7" name="TextBox 16"/>
          <p:cNvSpPr txBox="1"/>
          <p:nvPr/>
        </p:nvSpPr>
        <p:spPr>
          <a:xfrm>
            <a:off x="262558" y="1340768"/>
            <a:ext cx="11449272" cy="3970318"/>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《牛铃叮当》</a:t>
            </a:r>
            <a:endParaRPr lang="zh-CN" altLang="zh-CN" sz="1050" kern="100" dirty="0">
              <a:latin typeface="宋体"/>
              <a:cs typeface="Courier New"/>
            </a:endParaRPr>
          </a:p>
          <a:p>
            <a:pPr indent="711200">
              <a:lnSpc>
                <a:spcPct val="150000"/>
              </a:lnSpc>
            </a:pPr>
            <a:r>
              <a:rPr lang="zh-CN" altLang="zh-CN" sz="2800" kern="100" dirty="0">
                <a:latin typeface="Times New Roman"/>
                <a:ea typeface="华文细黑"/>
                <a:cs typeface="Times New Roman"/>
              </a:rPr>
              <a:t>水浅处水牛游得很慢，一边游还一边不忘啃食水中的荷叶、蒿草和野生水稻；一旦游到水深处，它便变得特别快捷，一边用力划动四肢，一边高高抬起头角，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嗯呀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嗯呀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十分得意地叫唤不停。</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跟着水牛学游泳，我们先是用柳条鞭子将水牛赶至河里，双手死死地拽住牛尾巴，待水牛飞速抢渡时，再使劲用双脚拍击水面。</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28256864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8405" y="1315106"/>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1630710" y="455394"/>
            <a:ext cx="7198520" cy="669350"/>
          </a:xfrm>
          <a:prstGeom prst="rect">
            <a:avLst/>
          </a:prstGeom>
        </p:spPr>
        <p:txBody>
          <a:bodyPr wrap="square">
            <a:spAutoFit/>
          </a:bodyPr>
          <a:lstStyle/>
          <a:p>
            <a:pPr>
              <a:lnSpc>
                <a:spcPct val="150000"/>
              </a:lnSpc>
            </a:pPr>
            <a:r>
              <a:rPr lang="zh-CN" altLang="zh-CN" sz="2800" kern="100" dirty="0">
                <a:latin typeface="Times New Roman"/>
                <a:ea typeface="华文细黑"/>
                <a:cs typeface="Times New Roman"/>
              </a:rPr>
              <a:t>赏析第五段中画线句。</a:t>
            </a:r>
            <a:endParaRPr lang="zh-CN" altLang="en-US" sz="2800" dirty="0"/>
          </a:p>
        </p:txBody>
      </p:sp>
      <p:sp>
        <p:nvSpPr>
          <p:cNvPr id="13" name="矩形 12"/>
          <p:cNvSpPr/>
          <p:nvPr/>
        </p:nvSpPr>
        <p:spPr>
          <a:xfrm>
            <a:off x="218405" y="5013176"/>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sp>
        <p:nvSpPr>
          <p:cNvPr id="14" name="矩形 13"/>
          <p:cNvSpPr/>
          <p:nvPr/>
        </p:nvSpPr>
        <p:spPr>
          <a:xfrm>
            <a:off x="218405" y="451809"/>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5" name="矩形 4"/>
          <p:cNvSpPr/>
          <p:nvPr/>
        </p:nvSpPr>
        <p:spPr>
          <a:xfrm>
            <a:off x="262558" y="1329149"/>
            <a:ext cx="11521280" cy="3323987"/>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通过动作</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划动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抬起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描写和神态</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得意地叫唤</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描写，以及在水浅处、水深处不同游泳姿态的对照描写，形象刻画了水牛善于游泳的习性和生命的灵性。</a:t>
            </a:r>
            <a:endParaRPr lang="zh-CN" altLang="zh-CN" sz="2800" kern="100" dirty="0">
              <a:latin typeface="宋体"/>
              <a:cs typeface="Courier New"/>
            </a:endParaRPr>
          </a:p>
          <a:p>
            <a:pPr>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通过动作</a:t>
            </a:r>
            <a:r>
              <a:rPr lang="en-US" altLang="zh-CN" sz="2800" kern="100" dirty="0">
                <a:latin typeface="Times New Roman"/>
                <a:ea typeface="华文细黑"/>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拽住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拍击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en-US" altLang="zh-CN" sz="2800" kern="100" dirty="0">
                <a:latin typeface="Times New Roman"/>
                <a:ea typeface="华文细黑"/>
              </a:rPr>
              <a:t>)</a:t>
            </a:r>
            <a:r>
              <a:rPr lang="zh-CN" altLang="zh-CN" sz="2800" kern="100" dirty="0">
                <a:latin typeface="Times New Roman"/>
                <a:ea typeface="华文细黑"/>
                <a:cs typeface="Times New Roman"/>
              </a:rPr>
              <a:t>描写，生动表现了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自由嬉戏的天性以及与水牛的亲密关系。</a:t>
            </a:r>
            <a:endParaRPr lang="zh-CN" altLang="en-US" sz="2800" dirty="0"/>
          </a:p>
        </p:txBody>
      </p:sp>
      <p:pic>
        <p:nvPicPr>
          <p:cNvPr id="2050" name="Picture 2" descr="散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3704" y="4910621"/>
            <a:ext cx="4027062" cy="988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73575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8725" y="404664"/>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TextBox 10"/>
          <p:cNvSpPr txBox="1"/>
          <p:nvPr/>
        </p:nvSpPr>
        <p:spPr>
          <a:xfrm>
            <a:off x="1669279" y="410463"/>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2016</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0" name="矩形 9"/>
          <p:cNvSpPr/>
          <p:nvPr/>
        </p:nvSpPr>
        <p:spPr>
          <a:xfrm>
            <a:off x="263446" y="1189132"/>
            <a:ext cx="11593288" cy="4616648"/>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《母亲》</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那悠长的，古怪的汽笛，尤其使她起了辽远的，不可思议的幻想，飘飘然，仿佛她已坐了那蛇一样长的怪物飞往另一世界。不论什么时候一听到那种声音，她就闭上眼睛，似乎她在听着天外传来的呼唤。完全失神一样地，喂猪她会马上放下麦粥桶，洗衣服她会马上放下板刷，在煮饭的时候，她也会立刻抛开火钳，有时忘了添柴，有时却尽管把柴往灶门送，以致不是把饭煮得半生半熟，就是烧焦了半锅。</a:t>
            </a:r>
            <a:endParaRPr lang="zh-CN" altLang="en-US" sz="2800" dirty="0"/>
          </a:p>
        </p:txBody>
      </p:sp>
      <p:sp>
        <p:nvSpPr>
          <p:cNvPr id="15" name="矩形 14"/>
          <p:cNvSpPr/>
          <p:nvPr/>
        </p:nvSpPr>
        <p:spPr>
          <a:xfrm>
            <a:off x="238725" y="1159081"/>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Tree>
    <p:extLst>
      <p:ext uri="{BB962C8B-B14F-4D97-AF65-F5344CB8AC3E}">
        <p14:creationId xmlns:p14="http://schemas.microsoft.com/office/powerpoint/2010/main" val="36902267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73751" y="1106948"/>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273751" y="1106948"/>
            <a:ext cx="11593288" cy="1962012"/>
          </a:xfrm>
          <a:prstGeom prst="rect">
            <a:avLst/>
          </a:prstGeom>
        </p:spPr>
        <p:txBody>
          <a:bodyPr wrap="square">
            <a:spAutoFit/>
          </a:bodyPr>
          <a:lstStyle/>
          <a:p>
            <a:pPr>
              <a:lnSpc>
                <a:spcPct val="150000"/>
              </a:lnSpc>
            </a:pPr>
            <a:r>
              <a:rPr lang="en-US" altLang="zh-CN" sz="2800" kern="100" dirty="0" smtClean="0">
                <a:latin typeface="宋体"/>
                <a:ea typeface="华文细黑"/>
                <a:cs typeface="Times New Roman"/>
              </a:rPr>
              <a:t>		①</a:t>
            </a:r>
            <a:r>
              <a:rPr lang="zh-CN" altLang="zh-CN" sz="2800" kern="100" dirty="0">
                <a:latin typeface="Times New Roman"/>
                <a:ea typeface="华文细黑"/>
                <a:cs typeface="Times New Roman"/>
              </a:rPr>
              <a:t>通过比喻、排比，渲染了火车的神奇与母亲对火车的痴迷。</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通过神态、动作等细节，细腻描写了母亲好奇、陶醉和渴望的心理。</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叙事上有过渡、舒缓节奏等作用。</a:t>
            </a:r>
            <a:endParaRPr lang="zh-CN" altLang="en-US" sz="2800" dirty="0"/>
          </a:p>
        </p:txBody>
      </p:sp>
      <p:sp>
        <p:nvSpPr>
          <p:cNvPr id="13" name="矩形 12"/>
          <p:cNvSpPr/>
          <p:nvPr/>
        </p:nvSpPr>
        <p:spPr>
          <a:xfrm>
            <a:off x="293734" y="3284984"/>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sp>
        <p:nvSpPr>
          <p:cNvPr id="16" name="矩形 15"/>
          <p:cNvSpPr/>
          <p:nvPr/>
        </p:nvSpPr>
        <p:spPr>
          <a:xfrm>
            <a:off x="273751" y="332656"/>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7" name="TextBox 16"/>
          <p:cNvSpPr txBox="1"/>
          <p:nvPr/>
        </p:nvSpPr>
        <p:spPr>
          <a:xfrm>
            <a:off x="1470032" y="348745"/>
            <a:ext cx="9521718" cy="656846"/>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结合上下文，赏析文中画横线部分。</a:t>
            </a:r>
            <a:endParaRPr lang="en-US" altLang="zh-CN" sz="2800" kern="100" dirty="0">
              <a:effectLst/>
              <a:latin typeface="Times New Roman"/>
              <a:ea typeface="华文细黑"/>
              <a:cs typeface="Times New Roman"/>
            </a:endParaRPr>
          </a:p>
        </p:txBody>
      </p:sp>
      <p:pic>
        <p:nvPicPr>
          <p:cNvPr id="2" name="Picture 2" descr="散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20272" y="3334570"/>
            <a:ext cx="4027062" cy="225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11555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755930"/>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认真研读题干，圈出关键词语，你有什么发现？请举例说明。</a:t>
            </a:r>
            <a:endParaRPr lang="zh-CN" altLang="zh-CN" sz="1050" kern="100" dirty="0">
              <a:effectLst/>
              <a:latin typeface="宋体"/>
              <a:cs typeface="Courier New"/>
            </a:endParaRPr>
          </a:p>
        </p:txBody>
      </p:sp>
      <p:sp>
        <p:nvSpPr>
          <p:cNvPr id="3" name="TextBox 2"/>
          <p:cNvSpPr txBox="1"/>
          <p:nvPr/>
        </p:nvSpPr>
        <p:spPr>
          <a:xfrm>
            <a:off x="340809" y="1473165"/>
            <a:ext cx="11176382" cy="3241400"/>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提问方式、用语极其稳定，均是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赏析</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句子。</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赏析</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一词表明它是暗考表达技巧题型，</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赏析</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的角度宽泛、自由。</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(3)2016</a:t>
            </a:r>
            <a:r>
              <a:rPr lang="zh-CN" altLang="zh-CN" sz="2800" kern="100" dirty="0">
                <a:solidFill>
                  <a:srgbClr val="0000FF"/>
                </a:solidFill>
                <a:latin typeface="Times New Roman"/>
                <a:ea typeface="华文细黑"/>
                <a:cs typeface="Times New Roman"/>
              </a:rPr>
              <a:t>年题多了提示语</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结合上下文</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，这个词语不是可有可无的，而是提醒、暗示了思考、答题的另一个新角度。</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351621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
                                            <p:txEl>
                                              <p:pRg st="2" end="2"/>
                                            </p:txEl>
                                          </p:spTgt>
                                        </p:tgtEl>
                                      </p:cBhvr>
                                    </p:animEffect>
                                    <p:set>
                                      <p:cBhvr>
                                        <p:cTn id="28"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1701</TotalTime>
  <Words>3217</Words>
  <Application>Microsoft Office PowerPoint</Application>
  <PresentationFormat>自定义</PresentationFormat>
  <Paragraphs>131</Paragraphs>
  <Slides>34</Slides>
  <Notes>0</Notes>
  <HiddenSlides>2</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514</cp:revision>
  <dcterms:created xsi:type="dcterms:W3CDTF">2016-03-28T08:27:22Z</dcterms:created>
  <dcterms:modified xsi:type="dcterms:W3CDTF">2016-11-12T07:16:32Z</dcterms:modified>
</cp:coreProperties>
</file>