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72" r:id="rId4"/>
    <p:sldId id="265" r:id="rId5"/>
    <p:sldId id="460" r:id="rId6"/>
    <p:sldId id="462" r:id="rId7"/>
    <p:sldId id="463" r:id="rId8"/>
    <p:sldId id="464" r:id="rId9"/>
    <p:sldId id="465" r:id="rId10"/>
    <p:sldId id="481" r:id="rId11"/>
    <p:sldId id="483" r:id="rId12"/>
    <p:sldId id="485" r:id="rId13"/>
    <p:sldId id="486" r:id="rId14"/>
    <p:sldId id="487" r:id="rId15"/>
    <p:sldId id="489" r:id="rId16"/>
    <p:sldId id="490" r:id="rId17"/>
    <p:sldId id="491" r:id="rId18"/>
    <p:sldId id="488" r:id="rId19"/>
    <p:sldId id="492" r:id="rId20"/>
    <p:sldId id="493" r:id="rId21"/>
    <p:sldId id="495" r:id="rId22"/>
    <p:sldId id="496" r:id="rId23"/>
    <p:sldId id="497" r:id="rId24"/>
    <p:sldId id="498" r:id="rId25"/>
    <p:sldId id="298" r:id="rId2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幼圆" panose="02010509060101010101" pitchFamily="49" charset="-122"/>
      <p:regular r:id="rId35"/>
    </p:embeddedFont>
    <p:embeddedFont>
      <p:font typeface="仿宋" panose="02010609060101010101" pitchFamily="49" charset="-122"/>
      <p:regular r:id="rId36"/>
    </p:embeddedFont>
    <p:embeddedFont>
      <p:font typeface="华文隶书" panose="02010800040101010101" pitchFamily="2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">
          <p15:clr>
            <a:srgbClr val="A4A3A4"/>
          </p15:clr>
        </p15:guide>
        <p15:guide id="2" orient="horz" pos="3117">
          <p15:clr>
            <a:srgbClr val="A4A3A4"/>
          </p15:clr>
        </p15:guide>
        <p15:guide id="3" pos="5738">
          <p15:clr>
            <a:srgbClr val="A4A3A4"/>
          </p15:clr>
        </p15:guide>
        <p15:guide id="4" pos="793">
          <p15:clr>
            <a:srgbClr val="A4A3A4"/>
          </p15:clr>
        </p15:guide>
        <p15:guide id="5" pos="3833">
          <p15:clr>
            <a:srgbClr val="A4A3A4"/>
          </p15:clr>
        </p15:guide>
        <p15:guide id="6" pos="5193">
          <p15:clr>
            <a:srgbClr val="A4A3A4"/>
          </p15:clr>
        </p15:guide>
        <p15:guide id="7" pos="5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R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0E1"/>
    <a:srgbClr val="006600"/>
    <a:srgbClr val="DEDBCA"/>
    <a:srgbClr val="ABFFAB"/>
    <a:srgbClr val="FBCFAB"/>
    <a:srgbClr val="3E4F69"/>
    <a:srgbClr val="3EA6A7"/>
    <a:srgbClr val="B1C3C7"/>
    <a:srgbClr val="003300"/>
    <a:srgbClr val="7575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66" y="66"/>
      </p:cViewPr>
      <p:guideLst>
        <p:guide orient="horz" pos="305"/>
        <p:guide orient="horz" pos="3117"/>
        <p:guide pos="5738"/>
        <p:guide pos="793"/>
        <p:guide pos="3833"/>
        <p:guide pos="5193"/>
        <p:guide pos="52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2" d="100"/>
          <a:sy n="62" d="100"/>
        </p:scale>
        <p:origin x="-312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FEB22-21E8-4C60-8E57-B0EC869557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15065-0C40-4CB7-9EB7-5DFFD8655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040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3ED00-0C47-48FE-940F-FABF9C5F808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743C6-A71F-475E-B6F1-F396CC178F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3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743C6-A71F-475E-B6F1-F396CC178FE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835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855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435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652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89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84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56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3" r:id="rId2"/>
    <p:sldLayoutId id="2147483664" r:id="rId3"/>
    <p:sldLayoutId id="2147483662" r:id="rId4"/>
    <p:sldLayoutId id="2147483661" r:id="rId5"/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60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138608" y="1275606"/>
            <a:ext cx="6840760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46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写作：议论要言之有据</a:t>
            </a:r>
          </a:p>
        </p:txBody>
      </p:sp>
    </p:spTree>
    <p:extLst>
      <p:ext uri="{BB962C8B-B14F-4D97-AF65-F5344CB8AC3E}">
        <p14:creationId xmlns:p14="http://schemas.microsoft.com/office/powerpoint/2010/main" val="2873851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C:\Users\cj\图片素材\立体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940323"/>
            <a:ext cx="7056784" cy="364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96028" y="1186391"/>
            <a:ext cx="46142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《精神的三间小屋》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：</a:t>
            </a:r>
            <a:endParaRPr lang="en-US" altLang="zh-CN" sz="16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一个人从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25</a:t>
            </a: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岁开始做工，直到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60</a:t>
            </a: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岁退休，要在工作岗位上度过整整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35</a:t>
            </a: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年的时光。按一日工作八小时，一周工作五天计算，每年就要为你的职业付出两千个小时。倘若一直干到退休，那就是七万个小时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25847"/>
            <a:ext cx="3486439" cy="5078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材料要准确，经得起推敲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232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C:\Users\cj\图片素材\立体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940323"/>
            <a:ext cx="7056784" cy="242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96028" y="1186391"/>
            <a:ext cx="4614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敬业与乐业</a:t>
            </a:r>
            <a:r>
              <a: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庄子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记佝偻丈人承蜩的故事，说道：“虽天地之大，万物之多，而唯吾蜩翼之知。”</a:t>
            </a:r>
          </a:p>
        </p:txBody>
      </p:sp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25847"/>
            <a:ext cx="3486439" cy="5078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材料要准确，经得起推敲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484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C:\Users\cj\图片素材\立体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872496"/>
            <a:ext cx="6697464" cy="50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50308"/>
            <a:ext cx="3486439" cy="45890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材料与观点保持一致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43608" y="843558"/>
            <a:ext cx="1575641" cy="1353436"/>
            <a:chOff x="1256764" y="1434338"/>
            <a:chExt cx="1575641" cy="1353436"/>
          </a:xfrm>
        </p:grpSpPr>
        <p:pic>
          <p:nvPicPr>
            <p:cNvPr id="9" name="Picture 2" descr="çº¢è²æç»åçæ ç­¾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764" y="1434338"/>
              <a:ext cx="1575641" cy="1353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 rot="20812846">
              <a:off x="1583675" y="2005076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itchFamily="2" charset="-122"/>
                  <a:ea typeface="华文隶书" pitchFamily="2" charset="-122"/>
                </a:rPr>
                <a:t>选材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462192" y="1445442"/>
            <a:ext cx="160471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出于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勤奋</a:t>
            </a:r>
          </a:p>
        </p:txBody>
      </p:sp>
    </p:spTree>
    <p:extLst>
      <p:ext uri="{BB962C8B-B14F-4D97-AF65-F5344CB8AC3E}">
        <p14:creationId xmlns:p14="http://schemas.microsoft.com/office/powerpoint/2010/main" val="1801481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C:\Users\cj\图片素材\立体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872496"/>
            <a:ext cx="6697464" cy="50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50308"/>
            <a:ext cx="3486439" cy="45890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材料与观点保持一致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43608" y="843558"/>
            <a:ext cx="1575641" cy="1353436"/>
            <a:chOff x="1256764" y="1434338"/>
            <a:chExt cx="1575641" cy="1353436"/>
          </a:xfrm>
        </p:grpSpPr>
        <p:pic>
          <p:nvPicPr>
            <p:cNvPr id="9" name="Picture 2" descr="çº¢è²æç»åçæ ç­¾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764" y="1434338"/>
              <a:ext cx="1575641" cy="1353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 rot="20812846">
              <a:off x="1583675" y="2005076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itchFamily="2" charset="-122"/>
                  <a:ea typeface="华文隶书" pitchFamily="2" charset="-122"/>
                </a:rPr>
                <a:t>选材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462192" y="1445442"/>
            <a:ext cx="160471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天才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出于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勤奋</a:t>
            </a:r>
          </a:p>
        </p:txBody>
      </p:sp>
    </p:spTree>
    <p:extLst>
      <p:ext uri="{BB962C8B-B14F-4D97-AF65-F5344CB8AC3E}">
        <p14:creationId xmlns:p14="http://schemas.microsoft.com/office/powerpoint/2010/main" val="705694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C:\Users\cj\图片素材\立体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72496"/>
            <a:ext cx="8208912" cy="501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50308"/>
            <a:ext cx="3486439" cy="45890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材料与观点保持一致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43608" y="843558"/>
            <a:ext cx="1575641" cy="1353436"/>
            <a:chOff x="1256764" y="1434338"/>
            <a:chExt cx="1575641" cy="1353436"/>
          </a:xfrm>
        </p:grpSpPr>
        <p:pic>
          <p:nvPicPr>
            <p:cNvPr id="9" name="Picture 2" descr="çº¢è²æç»åçæ ç­¾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764" y="1434338"/>
              <a:ext cx="1575641" cy="1353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 rot="20812846">
              <a:off x="1583675" y="2005076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itchFamily="2" charset="-122"/>
                  <a:ea typeface="华文隶书" pitchFamily="2" charset="-122"/>
                </a:rPr>
                <a:t>组</a:t>
              </a:r>
              <a:r>
                <a:rPr lang="zh-CN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itchFamily="2" charset="-122"/>
                  <a:ea typeface="华文隶书" pitchFamily="2" charset="-122"/>
                </a:rPr>
                <a:t>材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951945" y="1491630"/>
            <a:ext cx="541272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>
              <a:lnSpc>
                <a:spcPct val="150000"/>
              </a:lnSpc>
            </a:pP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张海迪，小时候因患血管瘤导致高位截瘫。从那时起，张海迪开始了她独特的人生。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15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岁时，张海迪跟随父母，下放莘县，给孩子当起了老师。她还自学针灸医术，为乡亲们无偿治疗。后来，张海迪还当过无线电修理工。她虽然没有机会走进校园，却发奋学习，学完了小学、中学的全部课程，自学了大学英语、日语、德语以及世界语，并攻读了大学和硕士研究生的课程。 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1983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年张海迪开始从事文学创作，先后翻译了数十万字的英语小说，编著了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生命的追问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、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轮椅上的梦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等书籍。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2002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年，一部长达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30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万字的长篇小说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绝顶</a:t>
            </a:r>
            <a:r>
              <a:rPr lang="en-US" altLang="zh-CN" sz="14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400" b="1" dirty="0">
                <a:latin typeface="仿宋" pitchFamily="49" charset="-122"/>
                <a:ea typeface="仿宋" pitchFamily="49" charset="-122"/>
              </a:rPr>
              <a:t>问世。</a:t>
            </a:r>
          </a:p>
        </p:txBody>
      </p:sp>
    </p:spTree>
    <p:extLst>
      <p:ext uri="{BB962C8B-B14F-4D97-AF65-F5344CB8AC3E}">
        <p14:creationId xmlns:p14="http://schemas.microsoft.com/office/powerpoint/2010/main" val="34156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50308"/>
            <a:ext cx="3486439" cy="45890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材料要丰富，增强说服力 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13070" y="1123551"/>
            <a:ext cx="1800000" cy="592481"/>
            <a:chOff x="755776" y="977723"/>
            <a:chExt cx="1800000" cy="592481"/>
          </a:xfrm>
        </p:grpSpPr>
        <p:pic>
          <p:nvPicPr>
            <p:cNvPr id="7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995980" y="1058520"/>
              <a:ext cx="131959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事实论据</a:t>
              </a:r>
              <a:endPara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610369" y="2021292"/>
            <a:ext cx="100540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事例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史实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统计数字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88224" y="1123551"/>
            <a:ext cx="1800000" cy="592481"/>
            <a:chOff x="755776" y="977723"/>
            <a:chExt cx="1800000" cy="592481"/>
          </a:xfrm>
        </p:grpSpPr>
        <p:pic>
          <p:nvPicPr>
            <p:cNvPr id="11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95980" y="1058520"/>
              <a:ext cx="131959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道理</a:t>
              </a:r>
              <a:r>
                <a:rPr lang="zh-CN" altLang="zh-CN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论据</a:t>
              </a:r>
              <a:endPara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185521" y="2021292"/>
            <a:ext cx="1005403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真理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名人名言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格言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谚语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原理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定理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公式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 descr="ç¢éå¡éåç´ 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585" y="1123551"/>
            <a:ext cx="54626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947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7544" y="505210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414" y="350308"/>
            <a:ext cx="3486439" cy="45890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材料要丰富，增强说服力 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7" descr="C:\Users\cj\图片素材\立体纸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872496"/>
            <a:ext cx="10297864" cy="522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35479" y="1289505"/>
            <a:ext cx="720129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00">
              <a:lnSpc>
                <a:spcPct val="15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泰戈尔说：“当你把所有的错误关在门外，真理也就被拒绝了。”失败与成功相伴而行，以成熟的心态坦然面对失败，才可能最终到达光辉的顶峰。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 </a:t>
            </a:r>
            <a:endParaRPr lang="zh-CN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>
              <a:lnSpc>
                <a:spcPct val="15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不跌跤，学不会走路；不能承受失败，就不能迎来成功。失败虽然会暂时令人沮丧，但能激发人们奋斗的决心。面对失败，也许只需转转身，再稍加努力，我们就能发现成功近在咫尺。人生的道路并不平坦，无论是谁，都会遇到坎坷与阻隔。陶行知先生有一条著名的人生哲理，就是将失败倒过来说：有人说他“屡战屡败”，他将之更改为“屡败屡战”；有人形容他搞研究“十叩柴扉九不开”，他解释是“九叩柴扉一扉开”。这种从绝望中寻找希望的乐观精神，给了陶行知无穷的勇气和自信，也使他成为了一代名家。</a:t>
            </a:r>
            <a:endParaRPr lang="en-US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 algn="r">
              <a:lnSpc>
                <a:spcPct val="15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坦言失败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）</a:t>
            </a:r>
            <a:endParaRPr lang="zh-CN" altLang="zh-CN" sz="15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0313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01"/>
          <p:cNvSpPr>
            <a:spLocks/>
          </p:cNvSpPr>
          <p:nvPr/>
        </p:nvSpPr>
        <p:spPr bwMode="auto">
          <a:xfrm>
            <a:off x="1270078" y="1120969"/>
            <a:ext cx="6480411" cy="3189596"/>
          </a:xfrm>
          <a:custGeom>
            <a:avLst/>
            <a:gdLst>
              <a:gd name="T0" fmla="*/ 2147483647 w 2041"/>
              <a:gd name="T1" fmla="*/ 2147483647 h 1076"/>
              <a:gd name="T2" fmla="*/ 2147483647 w 2041"/>
              <a:gd name="T3" fmla="*/ 2147483647 h 1076"/>
              <a:gd name="T4" fmla="*/ 0 w 2041"/>
              <a:gd name="T5" fmla="*/ 2147483647 h 1076"/>
              <a:gd name="T6" fmla="*/ 0 w 2041"/>
              <a:gd name="T7" fmla="*/ 0 h 1076"/>
              <a:gd name="T8" fmla="*/ 2147483647 w 2041"/>
              <a:gd name="T9" fmla="*/ 0 h 1076"/>
              <a:gd name="T10" fmla="*/ 2147483647 w 2041"/>
              <a:gd name="T11" fmla="*/ 2147483647 h 1076"/>
              <a:gd name="T12" fmla="*/ 2147483647 w 2041"/>
              <a:gd name="T13" fmla="*/ 2147483647 h 1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rgbClr val="003300"/>
          </a:solidFill>
          <a:ln w="7938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1127195" y="2715767"/>
            <a:ext cx="3176" cy="1559226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127195" y="4272028"/>
            <a:ext cx="6766174" cy="171930"/>
          </a:xfrm>
          <a:custGeom>
            <a:avLst/>
            <a:gdLst>
              <a:gd name="T0" fmla="*/ 2147483647 w 1520"/>
              <a:gd name="T1" fmla="*/ 0 h 41"/>
              <a:gd name="T2" fmla="*/ 2147483647 w 1520"/>
              <a:gd name="T3" fmla="*/ 2147483647 h 41"/>
              <a:gd name="T4" fmla="*/ 2147483647 w 1520"/>
              <a:gd name="T5" fmla="*/ 2147483647 h 41"/>
              <a:gd name="T6" fmla="*/ 2147483647 w 1520"/>
              <a:gd name="T7" fmla="*/ 2147483647 h 41"/>
              <a:gd name="T8" fmla="*/ 0 w 1520"/>
              <a:gd name="T9" fmla="*/ 2147483647 h 41"/>
              <a:gd name="T10" fmla="*/ 0 w 1520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1301827" y="987575"/>
            <a:ext cx="6594716" cy="3322991"/>
          </a:xfrm>
          <a:custGeom>
            <a:avLst/>
            <a:gdLst>
              <a:gd name="T0" fmla="*/ 0 w 2077"/>
              <a:gd name="T1" fmla="*/ 0 h 1121"/>
              <a:gd name="T2" fmla="*/ 2147483647 w 2077"/>
              <a:gd name="T3" fmla="*/ 0 h 1121"/>
              <a:gd name="T4" fmla="*/ 2147483647 w 2077"/>
              <a:gd name="T5" fmla="*/ 2147483647 h 1121"/>
              <a:gd name="T6" fmla="*/ 2147483647 w 2077"/>
              <a:gd name="T7" fmla="*/ 2147483647 h 112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1127195" y="990539"/>
            <a:ext cx="174632" cy="1725228"/>
          </a:xfrm>
          <a:custGeom>
            <a:avLst/>
            <a:gdLst>
              <a:gd name="T0" fmla="*/ 0 w 39"/>
              <a:gd name="T1" fmla="*/ 2147483647 h 415"/>
              <a:gd name="T2" fmla="*/ 0 w 39"/>
              <a:gd name="T3" fmla="*/ 2147483647 h 415"/>
              <a:gd name="T4" fmla="*/ 2147483647 w 39"/>
              <a:gd name="T5" fmla="*/ 0 h 415"/>
              <a:gd name="T6" fmla="*/ 2147483647 w 39"/>
              <a:gd name="T7" fmla="*/ 0 h 4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216023" y="2264349"/>
            <a:ext cx="24416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典例精析</a:t>
            </a:r>
          </a:p>
        </p:txBody>
      </p:sp>
    </p:spTree>
    <p:extLst>
      <p:ext uri="{BB962C8B-B14F-4D97-AF65-F5344CB8AC3E}">
        <p14:creationId xmlns:p14="http://schemas.microsoft.com/office/powerpoint/2010/main" val="3106987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380446"/>
            <a:ext cx="7780632" cy="418191"/>
            <a:chOff x="3491880" y="1625544"/>
            <a:chExt cx="7780632" cy="418191"/>
          </a:xfrm>
        </p:grpSpPr>
        <p:sp>
          <p:nvSpPr>
            <p:cNvPr id="5" name="矩形 4"/>
            <p:cNvSpPr/>
            <p:nvPr/>
          </p:nvSpPr>
          <p:spPr>
            <a:xfrm>
              <a:off x="3923928" y="1625544"/>
              <a:ext cx="7348584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阅读下面的文章，回答问题。</a:t>
              </a:r>
              <a:endParaRPr lang="zh-CN" altLang="zh-CN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815408" y="1744513"/>
              <a:ext cx="0" cy="21431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燕尾形 6"/>
            <p:cNvSpPr/>
            <p:nvPr/>
          </p:nvSpPr>
          <p:spPr>
            <a:xfrm>
              <a:off x="3491880" y="1727368"/>
              <a:ext cx="242940" cy="248603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9059" y="1275606"/>
            <a:ext cx="849694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①过去，我们夸奖一个人长相英俊、风度潇洒，喜欢用“一表人才”。现在，网友们又发明了一个热词：颜值。在价值多元化的今天，我们应该如何正确看待“颜值”呢？</a:t>
            </a:r>
          </a:p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②在中国传统文化中，相貌从未被大家忘记，“貌比潘安”的赞誉流传至今。但潘安被称赞并不单单因为他的相貌，他的德行、他的才华、他对妻子的专情才是他被后人记住的关键所在。所以，颜值高固然是优势，但仅有高颜值是远远不够的。</a:t>
            </a:r>
          </a:p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③颜值高，让人易于在社会生活中占得先机。在人类的进化史中，真的难以彻底剔除人性中的“爱美”基因。放眼当今世界，相貌甚至被当成了一种商品或一个消费符号。在职场、社交场以及婚恋场上，颇值高的人都比颜值低的人更加如鱼得水；而那些颜值不高的人，却不太容易在第一时间得到别人的垂青。于是，很多人吐槽说：对这个看脸的世界失望了！</a:t>
            </a:r>
          </a:p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④如果仔细研究人类发展史，颜值不高的人，对这个世界大可不必失望。就长远发展来说，一个人更重要的是拥有德行和才华。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047265" y="382368"/>
            <a:ext cx="1836970" cy="1489771"/>
            <a:chOff x="4066479" y="482270"/>
            <a:chExt cx="1836970" cy="1489771"/>
          </a:xfrm>
        </p:grpSpPr>
        <p:pic>
          <p:nvPicPr>
            <p:cNvPr id="10242" name="Picture 2" descr="ä¸­å½é£é¢å¼æå­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3678" y="482270"/>
              <a:ext cx="1489771" cy="14897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066479" y="892861"/>
              <a:ext cx="649537" cy="442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仿宋" pitchFamily="49" charset="-122"/>
                  <a:ea typeface="仿宋" pitchFamily="49" charset="-122"/>
                </a:rPr>
                <a:t>也说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7341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380446"/>
            <a:ext cx="7780632" cy="418191"/>
            <a:chOff x="3491880" y="1625544"/>
            <a:chExt cx="7780632" cy="418191"/>
          </a:xfrm>
        </p:grpSpPr>
        <p:sp>
          <p:nvSpPr>
            <p:cNvPr id="5" name="矩形 4"/>
            <p:cNvSpPr/>
            <p:nvPr/>
          </p:nvSpPr>
          <p:spPr>
            <a:xfrm>
              <a:off x="3923928" y="1625544"/>
              <a:ext cx="7348584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阅读下面的文章，回答问题。</a:t>
              </a:r>
              <a:endParaRPr lang="zh-CN" altLang="zh-CN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815408" y="1744513"/>
              <a:ext cx="0" cy="21431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燕尾形 6"/>
            <p:cNvSpPr/>
            <p:nvPr/>
          </p:nvSpPr>
          <p:spPr>
            <a:xfrm>
              <a:off x="3491880" y="1727368"/>
              <a:ext cx="242940" cy="248603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9059" y="1275606"/>
            <a:ext cx="849694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⑤貌因德而美。外表是皮囊，德行才是核心，若非如此，再好的相貌也没有价值。汪精卫长相英俊，气度不凡，可谓“颜值高”，但这样一位相貌出众的热血青年后来却做了汉奸，至今仍遭到中国人的唾弃。德不配颜，徒有“颜值”之虚名，其“高颜值”反倒成了一个笑话。</a:t>
            </a:r>
          </a:p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⑥才补颜不足。颜值低是一种“先天不足”，才华却是弥补这种“不足”的营养剂。英国人戈登在他的著述中对晚清大臣曾国藩有如此描述：个子中等，身材肥胖，脸上皱纹密布，脸色阴沉，目光迟钝；穿着陈旧，衣服打皱，上面还有斑斑的油迹。可以看出，曾国藩的外貌并不“漂亮”，可谓“颜值不高”，但他却在大风大浪中凭借过人才华，成就一番事业，名留青史，令人敬仰。</a:t>
            </a:r>
          </a:p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⑦古语云“腹有诗书气自华”，现在也有流行语“欣赏一个人，始于颜值，敬于才华，终于人品”。无论一个人如何风华绝代，最后沉淀下来值得称道的只有两样——德行和才华，然后才可能说，这个人还有“颜值”。</a:t>
            </a:r>
          </a:p>
          <a:p>
            <a:pPr algn="r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（有删改）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047265" y="382368"/>
            <a:ext cx="1836970" cy="1489771"/>
            <a:chOff x="4066479" y="482270"/>
            <a:chExt cx="1836970" cy="1489771"/>
          </a:xfrm>
        </p:grpSpPr>
        <p:pic>
          <p:nvPicPr>
            <p:cNvPr id="10242" name="Picture 2" descr="ä¸­å½é£é¢å¼æå­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3678" y="482270"/>
              <a:ext cx="1489771" cy="14897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066479" y="892861"/>
              <a:ext cx="649537" cy="442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仿宋" pitchFamily="49" charset="-122"/>
                  <a:ea typeface="仿宋" pitchFamily="49" charset="-122"/>
                </a:rPr>
                <a:t>也说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73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R\Desktop\101教育的图标\111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68"/>
            <a:ext cx="9144000" cy="51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763688" y="2144847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理解议论文的论据类型：事实论据和道理论据。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学会做到言之有据的方法。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1" y="100261"/>
            <a:ext cx="2172505" cy="604800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3844" y="132918"/>
            <a:ext cx="1581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重点导读</a:t>
            </a:r>
          </a:p>
        </p:txBody>
      </p:sp>
    </p:spTree>
    <p:extLst>
      <p:ext uri="{BB962C8B-B14F-4D97-AF65-F5344CB8AC3E}">
        <p14:creationId xmlns:p14="http://schemas.microsoft.com/office/powerpoint/2010/main" val="3228569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6887" y="-524594"/>
            <a:ext cx="1530817" cy="1543970"/>
            <a:chOff x="2123728" y="1128301"/>
            <a:chExt cx="1530817" cy="2119564"/>
          </a:xfrm>
        </p:grpSpPr>
        <p:pic>
          <p:nvPicPr>
            <p:cNvPr id="28674" name="Picture 2" descr="å¤å¤æ¼äº®æé®æ¡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1128301"/>
              <a:ext cx="1530817" cy="2119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2468509" y="2114785"/>
              <a:ext cx="800219" cy="7976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思考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702618" y="976844"/>
            <a:ext cx="75412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⑥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自然段引用英国人戈登在著述中的文字后，原稿还引用了如下资料，但作者修改文章时将其删除，请分析删除理由。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1777" y="1859864"/>
            <a:ext cx="69926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曾国藩自己也说：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余性鲁钝，他人目下二三行，余或疾读不能终一行。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”</a:t>
            </a:r>
            <a:endParaRPr lang="zh-CN" altLang="zh-CN" sz="16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8887" y="2931790"/>
            <a:ext cx="6697489" cy="170816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zh-CN" sz="1500" b="1" dirty="0">
                <a:latin typeface="仿宋" pitchFamily="49" charset="-122"/>
                <a:ea typeface="仿宋" pitchFamily="49" charset="-122"/>
              </a:rPr>
              <a:t>⑥才补颜不足。颜值低是一种“先天不足”，才华却是弥补这种“不足”的营养剂。英国人戈登在他的著述中对晚清大臣曾国藩有如此描述：个子中等，身材肥胖，脸上皱纹密布，脸色阴沉，目光迟钝；穿着陈旧，衣服打皱，上面还有斑斑的油迹。可以看出，曾国藩的外貌并不“漂亮”，可谓“颜值不高”，但他却在大风大浪中凭借过人才华，成就一番事业，名留青史，令人敬仰。</a:t>
            </a:r>
          </a:p>
        </p:txBody>
      </p:sp>
    </p:spTree>
    <p:extLst>
      <p:ext uri="{BB962C8B-B14F-4D97-AF65-F5344CB8AC3E}">
        <p14:creationId xmlns:p14="http://schemas.microsoft.com/office/powerpoint/2010/main" val="1075647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380446"/>
            <a:ext cx="7780632" cy="418191"/>
            <a:chOff x="3491880" y="1625544"/>
            <a:chExt cx="7780632" cy="418191"/>
          </a:xfrm>
        </p:grpSpPr>
        <p:sp>
          <p:nvSpPr>
            <p:cNvPr id="5" name="矩形 4"/>
            <p:cNvSpPr/>
            <p:nvPr/>
          </p:nvSpPr>
          <p:spPr>
            <a:xfrm>
              <a:off x="3923928" y="1625544"/>
              <a:ext cx="7348584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模仿第⑥段画线句的句式，给本段补充一个论据。</a:t>
              </a:r>
              <a:endParaRPr lang="zh-CN" altLang="zh-CN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815408" y="1744513"/>
              <a:ext cx="0" cy="21431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燕尾形 6"/>
            <p:cNvSpPr/>
            <p:nvPr/>
          </p:nvSpPr>
          <p:spPr>
            <a:xfrm>
              <a:off x="3491880" y="1727368"/>
              <a:ext cx="242940" cy="248603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9059" y="1275606"/>
            <a:ext cx="849694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①宝剑锋从磨砺出，梅花香自苦寒来。干事创业，往往需要一番“咬咬牙”的坚持。</a:t>
            </a:r>
          </a:p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②党史上，有位干部因“咬牙”而闻名。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1943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年，冀南抗日根据地斗争异常艰苦与残酷：战斗频繁，旱灾严重，庄稼颗粒无收，痢疾、霍乱盛行。时任冀南区党委书记、行署主任兼冀南军区政治委员的宋任穷，一边坚持对敌作战，一边组织生产自救，还深入敌后做群众工作，累得多次吐血。凭着顽强的意志和乐观主义精神，他率领冀南军民咬紧牙关度过了最艰难的时期，因此得名“咬牙干部”。</a:t>
            </a:r>
          </a:p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③“咬牙”体现的是坚韧。人生之路难以一帆风顺，惟有不畏艰险、直面挑战，坚持不懈、持之以恒，才能采撷成功的果实。习近平总书记当年在梁家河插队时，什么活儿都干，开荒、种地、铡草、放羊、拉煤、打坝、挑粪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从不惜力，磨砺出不畏艰险、百折不挠的意志品格。成功往往只奖赏那些坚韧的人。一件工作、一项事业干到最艰难的时候，往往也最需要咬紧牙关。而一旦坚持下来，就容易突出重围、打开局面。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4399" y="792959"/>
            <a:ext cx="28552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“咬牙”是一种修炼 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向贤彪</a:t>
            </a:r>
            <a:endParaRPr lang="zh-CN" altLang="zh-CN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1276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380446"/>
            <a:ext cx="7780632" cy="418191"/>
            <a:chOff x="3491880" y="1625544"/>
            <a:chExt cx="7780632" cy="418191"/>
          </a:xfrm>
        </p:grpSpPr>
        <p:sp>
          <p:nvSpPr>
            <p:cNvPr id="5" name="矩形 4"/>
            <p:cNvSpPr/>
            <p:nvPr/>
          </p:nvSpPr>
          <p:spPr>
            <a:xfrm>
              <a:off x="3923928" y="1625544"/>
              <a:ext cx="7348584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模仿第⑥段画线句的句式，给本段补充一个论据。</a:t>
              </a:r>
              <a:endParaRPr lang="zh-CN" altLang="zh-CN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815408" y="1744513"/>
              <a:ext cx="0" cy="21431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燕尾形 6"/>
            <p:cNvSpPr/>
            <p:nvPr/>
          </p:nvSpPr>
          <p:spPr>
            <a:xfrm>
              <a:off x="3491880" y="1727368"/>
              <a:ext cx="242940" cy="248603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507432" y="1275606"/>
            <a:ext cx="639857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④“咬牙”彰显的是智慧。京剧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沙家浜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中，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18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名新四军伤病员被困于芦苇荡，因连续多日面临日伪军的“扫荡”，体力和毅力几近于极限。指导员郭建光激励大家：有利的情况和主动的恢复，往往产生于再坚持一下的努力之中。最终，他们以“再坚持一下”的顽强精神，迎来了大部队的反“扫荡”。咬紧牙关的坚持精神，不仅需要不畏艰难的勇敢，也需要透过现象看本质的智慧。咬紧牙关坚持下去，就能变被动为主动。</a:t>
            </a:r>
          </a:p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⑤“咬牙”蕴含的是担当。在重压和困难面前“咬牙”坚持，强健的是人的内心。“拼命黄郎”黄大年，平均每年出差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130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多天，一回来就一头扎进实验室。他的研究首次推动我国快速移动平台探测技术装备研发，攻克了技术瓶颈。正是“咬牙”背后的担当精神，成就了黄大年无悔的人生。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44399" y="792959"/>
            <a:ext cx="28552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“咬牙”是一种修炼 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向贤彪</a:t>
            </a:r>
            <a:endParaRPr lang="zh-CN" altLang="zh-CN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32770" name="Picture 2" descr="https://timgsa.baidu.com/timg?image&amp;quality=80&amp;size=b9999_10000&amp;sec=1533207994576&amp;di=7c3385df74a9526689de53389401bda6&amp;imgtype=0&amp;src=http%3A%2F%2Fchina.cnr.cn%2Fyaowen%2F20160617%2FW020160617316887838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98" y="2164186"/>
            <a:ext cx="2062434" cy="1546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369951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380446"/>
            <a:ext cx="7780632" cy="418191"/>
            <a:chOff x="3491880" y="1625544"/>
            <a:chExt cx="7780632" cy="418191"/>
          </a:xfrm>
        </p:grpSpPr>
        <p:sp>
          <p:nvSpPr>
            <p:cNvPr id="5" name="矩形 4"/>
            <p:cNvSpPr/>
            <p:nvPr/>
          </p:nvSpPr>
          <p:spPr>
            <a:xfrm>
              <a:off x="3923928" y="1625544"/>
              <a:ext cx="7348584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模仿第⑥段画线句的句式，给本段补充一个论据。</a:t>
              </a:r>
              <a:endParaRPr lang="zh-CN" altLang="zh-CN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815408" y="1744513"/>
              <a:ext cx="0" cy="21431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燕尾形 6"/>
            <p:cNvSpPr/>
            <p:nvPr/>
          </p:nvSpPr>
          <p:spPr>
            <a:xfrm>
              <a:off x="3491880" y="1727368"/>
              <a:ext cx="242940" cy="248603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9059" y="1275606"/>
            <a:ext cx="5891133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⑥行百里者半九十。越接近成功就越艰难，越艰难就越要坚持，否则就会前功尽弃、半途而废。从某种意义上说，“咬牙”是成功的序曲。</a:t>
            </a:r>
            <a:r>
              <a:rPr lang="zh-CN" altLang="en-US" sz="1500" b="1" u="sng" dirty="0">
                <a:latin typeface="仿宋" pitchFamily="49" charset="-122"/>
                <a:ea typeface="仿宋" pitchFamily="49" charset="-122"/>
              </a:rPr>
              <a:t>没有松骨峰战斗中志愿军的“咬牙”，就没有以“气”胜“钢”的功绩；没有谷文昌一次次面对失败后的“咬牙”，就没有沙海变绿洲的奇迹；                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。拿出不达目的誓不罢休的执着，砥砺千磨万击还坚劲的意志，知难而进、久久为功，多经历几次“咬牙”，一个人必能闯关夺隘、化险为夷，用奋斗之犁开辟前行之路。</a:t>
            </a:r>
          </a:p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⑦惟其艰难，更显勇毅。“咬牙”是一种修炼，在一次次“咬牙”中，软弱将变得坚强，稚嫩将变得成熟，徘徊将变得坚定。</a:t>
            </a:r>
          </a:p>
          <a:p>
            <a:pPr indent="414000" algn="r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（选自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人民日报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，有删改）</a:t>
            </a:r>
          </a:p>
        </p:txBody>
      </p:sp>
      <p:sp>
        <p:nvSpPr>
          <p:cNvPr id="10" name="矩形 9"/>
          <p:cNvSpPr/>
          <p:nvPr/>
        </p:nvSpPr>
        <p:spPr>
          <a:xfrm>
            <a:off x="2944399" y="792959"/>
            <a:ext cx="28552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“咬牙”是一种修炼 </a:t>
            </a:r>
            <a:r>
              <a:rPr lang="zh-CN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向贤彪</a:t>
            </a:r>
            <a:endParaRPr lang="zh-CN" altLang="zh-CN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31748" name="Picture 4" descr="https://timgsa.baidu.com/timg?image&amp;quality=80&amp;size=b9999_10000&amp;sec=1533208685729&amp;di=819102d537ffde1a703bbe24ef2ae0fd&amp;imgtype=0&amp;src=http%3A%2F%2Fn.sinaimg.cn%2Ftranslate%2F20171008%2FtV71-fymrcpu83412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002585"/>
            <a:ext cx="2212151" cy="1255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369951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6887" y="-524594"/>
            <a:ext cx="1530817" cy="1543970"/>
            <a:chOff x="2123728" y="1128301"/>
            <a:chExt cx="1530817" cy="2119564"/>
          </a:xfrm>
        </p:grpSpPr>
        <p:pic>
          <p:nvPicPr>
            <p:cNvPr id="28674" name="Picture 2" descr="å¤å¤æ¼äº®æé®æ¡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1128301"/>
              <a:ext cx="1530817" cy="2119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2468509" y="2114785"/>
              <a:ext cx="800219" cy="7976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思考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702618" y="976844"/>
            <a:ext cx="7541270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模仿第⑥段画线句的句式，给本段补充一个论据。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8887" y="4155926"/>
            <a:ext cx="6992619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参考答案：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没有王进喜用身体堵住井喷的“咬牙”，就没有大庆油田的传奇。</a:t>
            </a:r>
            <a:endParaRPr lang="zh-CN" altLang="zh-CN" sz="16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8887" y="1562694"/>
            <a:ext cx="6697489" cy="2306144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14000">
              <a:lnSpc>
                <a:spcPct val="140000"/>
              </a:lnSpc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⑥行百里者半九十。越接近成功就越艰难，越艰难就越要坚持，否则就会前功尽弃、半途而废。从某种意义上说，“咬牙”是成功的序曲。没有松骨峰战斗中志愿军的“咬牙”，就没有以“气”胜“钢”的功绩；没有谷文昌一次次面对失败后的“咬牙”，就没有沙海变绿洲的奇迹；</a:t>
            </a:r>
            <a:r>
              <a:rPr lang="zh-CN" altLang="en-US" sz="1500" b="1" u="sng" dirty="0">
                <a:latin typeface="仿宋" pitchFamily="49" charset="-122"/>
                <a:ea typeface="仿宋" pitchFamily="49" charset="-122"/>
              </a:rPr>
              <a:t>                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。拿出不达目的誓不罢休的执着，砥砺千磨万击还坚劲的意志，知难而进、久久为功，多经历几次“咬牙”，一个人必能闯关夺隘、化险为夷，用奋斗之犁开辟前行之路。</a:t>
            </a:r>
          </a:p>
        </p:txBody>
      </p:sp>
    </p:spTree>
    <p:extLst>
      <p:ext uri="{BB962C8B-B14F-4D97-AF65-F5344CB8AC3E}">
        <p14:creationId xmlns:p14="http://schemas.microsoft.com/office/powerpoint/2010/main" val="3081264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0632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01"/>
          <p:cNvSpPr>
            <a:spLocks/>
          </p:cNvSpPr>
          <p:nvPr/>
        </p:nvSpPr>
        <p:spPr bwMode="auto">
          <a:xfrm>
            <a:off x="1270078" y="1120969"/>
            <a:ext cx="6480411" cy="3189596"/>
          </a:xfrm>
          <a:custGeom>
            <a:avLst/>
            <a:gdLst>
              <a:gd name="T0" fmla="*/ 2147483647 w 2041"/>
              <a:gd name="T1" fmla="*/ 2147483647 h 1076"/>
              <a:gd name="T2" fmla="*/ 2147483647 w 2041"/>
              <a:gd name="T3" fmla="*/ 2147483647 h 1076"/>
              <a:gd name="T4" fmla="*/ 0 w 2041"/>
              <a:gd name="T5" fmla="*/ 2147483647 h 1076"/>
              <a:gd name="T6" fmla="*/ 0 w 2041"/>
              <a:gd name="T7" fmla="*/ 0 h 1076"/>
              <a:gd name="T8" fmla="*/ 2147483647 w 2041"/>
              <a:gd name="T9" fmla="*/ 0 h 1076"/>
              <a:gd name="T10" fmla="*/ 2147483647 w 2041"/>
              <a:gd name="T11" fmla="*/ 2147483647 h 1076"/>
              <a:gd name="T12" fmla="*/ 2147483647 w 2041"/>
              <a:gd name="T13" fmla="*/ 2147483647 h 1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rgbClr val="003300"/>
          </a:solidFill>
          <a:ln w="7938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1127195" y="2715767"/>
            <a:ext cx="3176" cy="1559226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127195" y="4272028"/>
            <a:ext cx="6766174" cy="171930"/>
          </a:xfrm>
          <a:custGeom>
            <a:avLst/>
            <a:gdLst>
              <a:gd name="T0" fmla="*/ 2147483647 w 1520"/>
              <a:gd name="T1" fmla="*/ 0 h 41"/>
              <a:gd name="T2" fmla="*/ 2147483647 w 1520"/>
              <a:gd name="T3" fmla="*/ 2147483647 h 41"/>
              <a:gd name="T4" fmla="*/ 2147483647 w 1520"/>
              <a:gd name="T5" fmla="*/ 2147483647 h 41"/>
              <a:gd name="T6" fmla="*/ 2147483647 w 1520"/>
              <a:gd name="T7" fmla="*/ 2147483647 h 41"/>
              <a:gd name="T8" fmla="*/ 0 w 1520"/>
              <a:gd name="T9" fmla="*/ 2147483647 h 41"/>
              <a:gd name="T10" fmla="*/ 0 w 1520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1301827" y="987575"/>
            <a:ext cx="6594716" cy="3322991"/>
          </a:xfrm>
          <a:custGeom>
            <a:avLst/>
            <a:gdLst>
              <a:gd name="T0" fmla="*/ 0 w 2077"/>
              <a:gd name="T1" fmla="*/ 0 h 1121"/>
              <a:gd name="T2" fmla="*/ 2147483647 w 2077"/>
              <a:gd name="T3" fmla="*/ 0 h 1121"/>
              <a:gd name="T4" fmla="*/ 2147483647 w 2077"/>
              <a:gd name="T5" fmla="*/ 2147483647 h 1121"/>
              <a:gd name="T6" fmla="*/ 2147483647 w 2077"/>
              <a:gd name="T7" fmla="*/ 2147483647 h 112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1127195" y="990539"/>
            <a:ext cx="174632" cy="1725228"/>
          </a:xfrm>
          <a:custGeom>
            <a:avLst/>
            <a:gdLst>
              <a:gd name="T0" fmla="*/ 0 w 39"/>
              <a:gd name="T1" fmla="*/ 2147483647 h 415"/>
              <a:gd name="T2" fmla="*/ 0 w 39"/>
              <a:gd name="T3" fmla="*/ 2147483647 h 415"/>
              <a:gd name="T4" fmla="*/ 2147483647 w 39"/>
              <a:gd name="T5" fmla="*/ 0 h 415"/>
              <a:gd name="T6" fmla="*/ 2147483647 w 39"/>
              <a:gd name="T7" fmla="*/ 0 h 4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216023" y="2264349"/>
            <a:ext cx="24416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技巧突破</a:t>
            </a:r>
          </a:p>
        </p:txBody>
      </p:sp>
    </p:spTree>
    <p:extLst>
      <p:ext uri="{BB962C8B-B14F-4D97-AF65-F5344CB8AC3E}">
        <p14:creationId xmlns:p14="http://schemas.microsoft.com/office/powerpoint/2010/main" val="1989062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877" y="116654"/>
            <a:ext cx="3352733" cy="630945"/>
            <a:chOff x="-76877" y="57277"/>
            <a:chExt cx="3352733" cy="630945"/>
          </a:xfrm>
        </p:grpSpPr>
        <p:pic>
          <p:nvPicPr>
            <p:cNvPr id="8" name="Picture 2" descr="F:\三、做课文件\2017新图标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三、做课文件\2017新图标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2576" y="176785"/>
            <a:ext cx="2687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什么是言之有据</a:t>
            </a:r>
          </a:p>
        </p:txBody>
      </p:sp>
      <p:sp>
        <p:nvSpPr>
          <p:cNvPr id="3" name="矩形 2"/>
          <p:cNvSpPr/>
          <p:nvPr/>
        </p:nvSpPr>
        <p:spPr>
          <a:xfrm>
            <a:off x="3923928" y="1367199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latin typeface="幼圆" pitchFamily="49" charset="-122"/>
                <a:ea typeface="幼圆" pitchFamily="49" charset="-122"/>
              </a:rPr>
              <a:t>材料</a:t>
            </a:r>
            <a:endParaRPr lang="zh-CN" altLang="en-US" sz="4000" b="1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350512" y="1333052"/>
            <a:ext cx="1562822" cy="87865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11560" y="1367199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幼圆" pitchFamily="49" charset="-122"/>
                <a:ea typeface="幼圆" pitchFamily="49" charset="-122"/>
              </a:rPr>
              <a:t>议论文</a:t>
            </a:r>
          </a:p>
        </p:txBody>
      </p:sp>
      <p:sp>
        <p:nvSpPr>
          <p:cNvPr id="4" name="矩形 3"/>
          <p:cNvSpPr/>
          <p:nvPr/>
        </p:nvSpPr>
        <p:spPr>
          <a:xfrm>
            <a:off x="4788024" y="308690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幼圆" pitchFamily="49" charset="-122"/>
                <a:ea typeface="幼圆" pitchFamily="49" charset="-122"/>
              </a:rPr>
              <a:t>道理论据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5431" y="308690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幼圆" pitchFamily="49" charset="-122"/>
                <a:ea typeface="幼圆" pitchFamily="49" charset="-122"/>
              </a:rPr>
              <a:t>事实论据</a:t>
            </a:r>
            <a:endParaRPr lang="zh-CN" altLang="en-US" sz="3200" b="1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1501" flipV="1">
            <a:off x="3405418" y="2221252"/>
            <a:ext cx="1562822" cy="8786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1501" flipV="1">
            <a:off x="4205814" y="2229560"/>
            <a:ext cx="1562822" cy="87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82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15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877" y="116654"/>
            <a:ext cx="3352733" cy="630945"/>
            <a:chOff x="-76877" y="57277"/>
            <a:chExt cx="3352733" cy="630945"/>
          </a:xfrm>
        </p:grpSpPr>
        <p:pic>
          <p:nvPicPr>
            <p:cNvPr id="8" name="Picture 2" descr="F:\三、做课文件\2017新图标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三、做课文件\2017新图标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2576" y="176785"/>
            <a:ext cx="2687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什么是言之有据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10368" y="977723"/>
            <a:ext cx="1800000" cy="592481"/>
            <a:chOff x="755776" y="977723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5980" y="1058520"/>
              <a:ext cx="131959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事实论据</a:t>
              </a:r>
              <a:endPara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2843808" y="1636086"/>
            <a:ext cx="73969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207667" y="1875464"/>
            <a:ext cx="100540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事例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史实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统计数字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3522" y="1516703"/>
            <a:ext cx="5472981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《敬业与乐业》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>
              <a:lnSpc>
                <a:spcPct val="150000"/>
              </a:lnSpc>
            </a:pP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唐朝有一位名僧百丈禅师，他常常用两句格言教训弟子，说道：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一日不做事，一日不吃饭。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1600" b="1" dirty="0">
                <a:latin typeface="仿宋" pitchFamily="49" charset="-122"/>
                <a:ea typeface="仿宋" pitchFamily="49" charset="-122"/>
              </a:rPr>
              <a:t>他每日除上堂说法之外，还要自己扫地、擦桌子、洗衣服，直到八十岁，日日如此。有一回，他的门生想替他服务，把他本日应做的工悄悄地都做了。这位言行相顾的老禅师，老实不客气，那一天便绝对地不肯吃饭。</a:t>
            </a:r>
          </a:p>
        </p:txBody>
      </p:sp>
    </p:spTree>
    <p:extLst>
      <p:ext uri="{BB962C8B-B14F-4D97-AF65-F5344CB8AC3E}">
        <p14:creationId xmlns:p14="http://schemas.microsoft.com/office/powerpoint/2010/main" val="2205914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877" y="116654"/>
            <a:ext cx="3352733" cy="630945"/>
            <a:chOff x="-76877" y="57277"/>
            <a:chExt cx="3352733" cy="630945"/>
          </a:xfrm>
        </p:grpSpPr>
        <p:pic>
          <p:nvPicPr>
            <p:cNvPr id="8" name="Picture 2" descr="F:\三、做课文件\2017新图标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三、做课文件\2017新图标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2576" y="176785"/>
            <a:ext cx="2687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什么是言之有据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10368" y="977723"/>
            <a:ext cx="1800000" cy="592481"/>
            <a:chOff x="755776" y="977723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5980" y="1058520"/>
              <a:ext cx="131959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事实论据</a:t>
              </a:r>
              <a:endPara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2843808" y="1636086"/>
            <a:ext cx="73969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207667" y="1875464"/>
            <a:ext cx="100540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事例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史实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1600" b="1" dirty="0">
                <a:latin typeface="微软雅黑" pitchFamily="34" charset="-122"/>
                <a:ea typeface="微软雅黑" pitchFamily="34" charset="-122"/>
              </a:rPr>
              <a:t>统计数字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3522" y="1516703"/>
            <a:ext cx="5472981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论教养</a:t>
            </a: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>
              <a:lnSpc>
                <a:spcPct val="150000"/>
              </a:lnSpc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比方说，我确信，一个人是不是真正有教养，首先要看他在自己家里、在自己亲属之间的表现，看他和亲人们的关系究竟怎么样。</a:t>
            </a:r>
          </a:p>
          <a:p>
            <a:pPr indent="414000">
              <a:lnSpc>
                <a:spcPct val="150000"/>
              </a:lnSpc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一个男人，假如他在街道上能为陌生的妇女让路，让她先行，乘坐公共汽车时，能让妇女首先上车，甚至亲手为她把车门打开，可是他在家里，却懒得帮助疲惫不堪的妻子刷洗餐具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那么，我们可以断定这个男人还存在着教养上的缺陷。</a:t>
            </a:r>
          </a:p>
        </p:txBody>
      </p:sp>
    </p:spTree>
    <p:extLst>
      <p:ext uri="{BB962C8B-B14F-4D97-AF65-F5344CB8AC3E}">
        <p14:creationId xmlns:p14="http://schemas.microsoft.com/office/powerpoint/2010/main" val="1497480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877" y="116654"/>
            <a:ext cx="3352733" cy="630945"/>
            <a:chOff x="-76877" y="57277"/>
            <a:chExt cx="3352733" cy="630945"/>
          </a:xfrm>
        </p:grpSpPr>
        <p:pic>
          <p:nvPicPr>
            <p:cNvPr id="8" name="Picture 2" descr="F:\三、做课文件\2017新图标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三、做课文件\2017新图标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2576" y="176785"/>
            <a:ext cx="2687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什么是言之有据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10368" y="977723"/>
            <a:ext cx="1800000" cy="592481"/>
            <a:chOff x="755776" y="977723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5980" y="1058520"/>
              <a:ext cx="131959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道理</a:t>
              </a:r>
              <a:r>
                <a:rPr lang="zh-CN" altLang="zh-CN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论据</a:t>
              </a:r>
              <a:endPara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2843808" y="1636086"/>
            <a:ext cx="73969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207665" y="1875464"/>
            <a:ext cx="1005403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真理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名人名言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格言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谚语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原理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定理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公式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3522" y="1516703"/>
            <a:ext cx="5472981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《敬业与乐业》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>
              <a:lnSpc>
                <a:spcPct val="150000"/>
              </a:lnSpc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庄子说：“用志不分，乃凝于神。”孔子说：“素其位而行，不愿乎其外。” 曾文正说：“坐这山，望那山，一事无成。”</a:t>
            </a:r>
            <a:endParaRPr lang="zh-CN" altLang="zh-CN" sz="16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390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877" y="116654"/>
            <a:ext cx="3352733" cy="630945"/>
            <a:chOff x="-76877" y="57277"/>
            <a:chExt cx="3352733" cy="630945"/>
          </a:xfrm>
        </p:grpSpPr>
        <p:pic>
          <p:nvPicPr>
            <p:cNvPr id="8" name="Picture 2" descr="F:\三、做课文件\2017新图标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三、做课文件\2017新图标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2576" y="176785"/>
            <a:ext cx="2687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什么是言之有据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10368" y="977723"/>
            <a:ext cx="1800000" cy="592481"/>
            <a:chOff x="755776" y="977723"/>
            <a:chExt cx="1800000" cy="592481"/>
          </a:xfrm>
        </p:grpSpPr>
        <p:pic>
          <p:nvPicPr>
            <p:cNvPr id="1033" name="Picture 9" descr="éè²çº¿æ¡æ¡æ¶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76" y="977723"/>
              <a:ext cx="1800000" cy="5924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995980" y="1058520"/>
              <a:ext cx="131959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道理</a:t>
              </a:r>
              <a:r>
                <a:rPr lang="zh-CN" altLang="zh-CN" sz="2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itchFamily="49" charset="-122"/>
                  <a:ea typeface="幼圆" pitchFamily="49" charset="-122"/>
                </a:rPr>
                <a:t>论据</a:t>
              </a:r>
              <a:endParaRPr lang="zh-CN" alt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2843808" y="1636086"/>
            <a:ext cx="73969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207665" y="1875464"/>
            <a:ext cx="1005403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真理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名人名言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格言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谚语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原理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定理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公式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3522" y="1516703"/>
            <a:ext cx="5472981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论教养</a:t>
            </a: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zh-CN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>
              <a:lnSpc>
                <a:spcPct val="150000"/>
              </a:lnSpc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有教养的人待人处世绝不会自吹自擂。有教养的人懂得珍惜别人的时间（有句谚语说得好：国王的礼貌是恪守时间） 。有教养的人允诺别人的事一定尽力去做，他不会摆架子、“翘鼻子”。无论何时何地，他的行为举止都保持一致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无论是在家里、在学校、在研究所、在供职的单位，还是在商场，或者在公共汽车上，他都始终如一，稳重随和。</a:t>
            </a:r>
            <a:endParaRPr lang="zh-CN" altLang="zh-CN" sz="1600" b="1" dirty="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857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877" y="116654"/>
            <a:ext cx="3352733" cy="630945"/>
            <a:chOff x="-76877" y="57277"/>
            <a:chExt cx="3352733" cy="630945"/>
          </a:xfrm>
        </p:grpSpPr>
        <p:pic>
          <p:nvPicPr>
            <p:cNvPr id="8" name="Picture 2" descr="F:\三、做课文件\2017新图标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三、做课文件\2017新图标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4584" y="176785"/>
            <a:ext cx="2687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如何做到言之有据</a:t>
            </a:r>
          </a:p>
        </p:txBody>
      </p:sp>
      <p:sp>
        <p:nvSpPr>
          <p:cNvPr id="18" name="矩形 17"/>
          <p:cNvSpPr/>
          <p:nvPr/>
        </p:nvSpPr>
        <p:spPr>
          <a:xfrm>
            <a:off x="793682" y="1183929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3552" y="1004566"/>
            <a:ext cx="3486439" cy="5078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材料要准确，经得起推敲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9031" y="1886909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38901" y="1707546"/>
            <a:ext cx="3486439" cy="5078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材料与观点保持一致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9030" y="2610757"/>
            <a:ext cx="198000" cy="198000"/>
          </a:xfrm>
          <a:prstGeom prst="rect">
            <a:avLst/>
          </a:prstGeom>
          <a:solidFill>
            <a:srgbClr val="D6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38900" y="2417746"/>
            <a:ext cx="3486439" cy="5078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材料要丰富，增强说服力 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1739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>
        <a:noAutofit/>
      </a:bodyPr>
      <a:lstStyle>
        <a:defPPr>
          <a:lnSpc>
            <a:spcPct val="130000"/>
          </a:lnSpc>
          <a:defRPr sz="3500" b="1" dirty="0">
            <a:solidFill>
              <a:schemeClr val="tx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2508</Words>
  <Application>Microsoft Office PowerPoint</Application>
  <PresentationFormat>全屏显示(16:9)</PresentationFormat>
  <Paragraphs>131</Paragraphs>
  <Slides>25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微软雅黑</vt:lpstr>
      <vt:lpstr>宋体</vt:lpstr>
      <vt:lpstr>Calibri</vt:lpstr>
      <vt:lpstr>Arial</vt:lpstr>
      <vt:lpstr>幼圆</vt:lpstr>
      <vt:lpstr>仿宋</vt:lpstr>
      <vt:lpstr>华文隶书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CR</dc:creator>
  <cp:lastModifiedBy>0</cp:lastModifiedBy>
  <cp:revision>191</cp:revision>
  <dcterms:created xsi:type="dcterms:W3CDTF">2018-06-22T08:33:59Z</dcterms:created>
  <dcterms:modified xsi:type="dcterms:W3CDTF">2018-09-28T06:45:18Z</dcterms:modified>
</cp:coreProperties>
</file>