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vml" ContentType="application/vnd.openxmlformats-officedocument.vmlDrawing"/>
  <Default Extension="bin" ContentType="application/vnd.openxmlformats-officedocument.oleObject"/>
  <Default Extension="png" ContentType="image/png"/>
  <Default Extension="emf" ContentType="image/x-em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3.3-->
<p:presentation xmlns:r="http://schemas.openxmlformats.org/officeDocument/2006/relationships" xmlns:a="http://schemas.openxmlformats.org/drawingml/2006/main" xmlns:p="http://schemas.openxmlformats.org/presentationml/2006/main">
  <p:sldMasterIdLst>
    <p:sldMasterId id="2147483648" r:id="rId2"/>
  </p:sldMasterIdLst>
  <p:sldIdLst>
    <p:sldId id="256" r:id="rId3"/>
    <p:sldId id="257" r:id="rId4"/>
    <p:sldId id="281" r:id="rId5"/>
    <p:sldId id="258" r:id="rId6"/>
    <p:sldId id="282" r:id="rId7"/>
    <p:sldId id="259" r:id="rId8"/>
    <p:sldId id="260" r:id="rId9"/>
    <p:sldId id="284" r:id="rId10"/>
    <p:sldId id="261" r:id="rId11"/>
    <p:sldId id="262" r:id="rId12"/>
    <p:sldId id="263" r:id="rId13"/>
    <p:sldId id="264" r:id="rId14"/>
    <p:sldId id="265" r:id="rId15"/>
    <p:sldId id="266" r:id="rId16"/>
    <p:sldId id="285" r:id="rId17"/>
    <p:sldId id="286" r:id="rId18"/>
    <p:sldId id="287" r:id="rId19"/>
    <p:sldId id="288" r:id="rId20"/>
    <p:sldId id="267" r:id="rId21"/>
    <p:sldId id="289" r:id="rId22"/>
    <p:sldId id="290" r:id="rId23"/>
    <p:sldId id="268" r:id="rId24"/>
    <p:sldId id="313" r:id="rId25"/>
    <p:sldId id="269" r:id="rId26"/>
    <p:sldId id="270" r:id="rId27"/>
    <p:sldId id="349" r:id="rId28"/>
    <p:sldId id="352" r:id="rId29"/>
    <p:sldId id="353" r:id="rId30"/>
    <p:sldId id="354" r:id="rId31"/>
    <p:sldId id="355" r:id="rId32"/>
    <p:sldId id="356" r:id="rId33"/>
    <p:sldId id="357" r:id="rId34"/>
    <p:sldId id="364" r:id="rId35"/>
    <p:sldId id="365" r:id="rId36"/>
    <p:sldId id="366" r:id="rId37"/>
    <p:sldId id="367" r:id="rId38"/>
    <p:sldId id="372" r:id="rId39"/>
    <p:sldId id="379" r:id="rId40"/>
    <p:sldId id="380" r:id="rId41"/>
    <p:sldId id="385" r:id="rId42"/>
    <p:sldId id="392" r:id="rId43"/>
    <p:sldId id="271" r:id="rId44"/>
    <p:sldId id="272" r:id="rId45"/>
    <p:sldId id="329" r:id="rId46"/>
    <p:sldId id="331" r:id="rId47"/>
    <p:sldId id="332" r:id="rId48"/>
    <p:sldId id="330" r:id="rId49"/>
    <p:sldId id="274" r:id="rId50"/>
    <p:sldId id="328" r:id="rId51"/>
    <p:sldId id="275" r:id="rId52"/>
    <p:sldId id="333" r:id="rId53"/>
    <p:sldId id="276" r:id="rId54"/>
    <p:sldId id="334" r:id="rId55"/>
    <p:sldId id="336" r:id="rId56"/>
    <p:sldId id="278" r:id="rId57"/>
    <p:sldId id="337" r:id="rId58"/>
    <p:sldId id="340" r:id="rId59"/>
    <p:sldId id="341" r:id="rId60"/>
    <p:sldId id="280" r:id="rId61"/>
    <p:sldId id="348" r:id="rId62"/>
    <p:sldId id="338" r:id="rId63"/>
  </p:sldIdLst>
  <p:sldSz cx="12192000" cy="6858000"/>
  <p:notesSz cx="6858000" cy="9144000"/>
  <p:custDataLst>
    <p:tags r:id="rId6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p="http://schemas.openxmlformats.org/presentationml/2006/main">
  <p:cmAuthor id="0" name="Mia Vida Villanueva" initials="" lastIdx="0" clrIdx="0"/>
  <p:cmAuthor id="7" name="宋洁然" initials="" lastIdx="0" clrIdx="1"/>
  <p:cmAuthor id="1" name="Lenovo" initials="L" lastIdx="0" clrIdx="0"/>
  <p:cmAuthor id="8" name="ming qiu" initials="" lastIdx="0" clrIdx="1"/>
  <p:cmAuthor id="2" name="作者" initials="A" lastIdx="0" clrIdx="1"/>
  <p:cmAuthor id="3" name="fafa" initials="f" lastIdx="0" clrIdx="1"/>
  <p:cmAuthor id="4" name="王习习" initials="王" lastIdx="0" clrIdx="0"/>
  <p:cmAuthor id="5" name="lenovo" initials="" lastIdx="0" clrIdx="2"/>
  <p:cmAuthor id="6" name="Administrator" initials="" lastIdx="0" clrIdx="3"/>
</p:cmAuthorLst>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fill>
          <a:solidFill>
            <a:schemeClr val="accent1">
              <a:tint val="40000"/>
            </a:schemeClr>
          </a:solidFill>
        </a:fill>
      </a:tcStyle>
    </a:band1H>
    <a:band1V>
      <a:tcStyle>
        <a:fill>
          <a:solidFill>
            <a:schemeClr val="accent1">
              <a:tint val="40000"/>
            </a:schemeClr>
          </a:solidFill>
        </a:fill>
      </a:tcStyle>
    </a:band1V>
    <a:lastCol>
      <a:tcTxStyle b="on">
        <a:fontRef idx="minor">
          <a:prstClr val="black"/>
        </a:fontRef>
        <a:schemeClr val="lt1"/>
      </a:tcTxStyle>
      <a:tcStyle>
        <a:fill>
          <a:solidFill>
            <a:schemeClr val="accent1"/>
          </a:solidFill>
        </a:fill>
      </a:tcStyle>
    </a:lastCol>
    <a:firstCol>
      <a:tcTxStyle b="on">
        <a:fontRef idx="minor">
          <a:prstClr val="black"/>
        </a:fontRef>
        <a:schemeClr val="lt1"/>
      </a:tcTxStyle>
      <a:tcStyle>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slideMaster" Target="slideMasters/slide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slide" Target="slides/slide45.xml" /><Relationship Id="rId48" Type="http://schemas.openxmlformats.org/officeDocument/2006/relationships/slide" Target="slides/slide46.xml" /><Relationship Id="rId49" Type="http://schemas.openxmlformats.org/officeDocument/2006/relationships/slide" Target="slides/slide47.xml" /><Relationship Id="rId5" Type="http://schemas.openxmlformats.org/officeDocument/2006/relationships/slide" Target="slides/slide3.xml" /><Relationship Id="rId50" Type="http://schemas.openxmlformats.org/officeDocument/2006/relationships/slide" Target="slides/slide48.xml" /><Relationship Id="rId51" Type="http://schemas.openxmlformats.org/officeDocument/2006/relationships/slide" Target="slides/slide49.xml" /><Relationship Id="rId52" Type="http://schemas.openxmlformats.org/officeDocument/2006/relationships/slide" Target="slides/slide50.xml" /><Relationship Id="rId53" Type="http://schemas.openxmlformats.org/officeDocument/2006/relationships/slide" Target="slides/slide51.xml" /><Relationship Id="rId54" Type="http://schemas.openxmlformats.org/officeDocument/2006/relationships/slide" Target="slides/slide52.xml" /><Relationship Id="rId55" Type="http://schemas.openxmlformats.org/officeDocument/2006/relationships/slide" Target="slides/slide53.xml" /><Relationship Id="rId56" Type="http://schemas.openxmlformats.org/officeDocument/2006/relationships/slide" Target="slides/slide54.xml" /><Relationship Id="rId57" Type="http://schemas.openxmlformats.org/officeDocument/2006/relationships/slide" Target="slides/slide55.xml" /><Relationship Id="rId58" Type="http://schemas.openxmlformats.org/officeDocument/2006/relationships/slide" Target="slides/slide56.xml" /><Relationship Id="rId59" Type="http://schemas.openxmlformats.org/officeDocument/2006/relationships/slide" Target="slides/slide57.xml" /><Relationship Id="rId6" Type="http://schemas.openxmlformats.org/officeDocument/2006/relationships/slide" Target="slides/slide4.xml" /><Relationship Id="rId60" Type="http://schemas.openxmlformats.org/officeDocument/2006/relationships/slide" Target="slides/slide58.xml" /><Relationship Id="rId61" Type="http://schemas.openxmlformats.org/officeDocument/2006/relationships/slide" Target="slides/slide59.xml" /><Relationship Id="rId62" Type="http://schemas.openxmlformats.org/officeDocument/2006/relationships/slide" Target="slides/slide60.xml" /><Relationship Id="rId63" Type="http://schemas.openxmlformats.org/officeDocument/2006/relationships/slide" Target="slides/slide61.xml" /><Relationship Id="rId64" Type="http://schemas.openxmlformats.org/officeDocument/2006/relationships/tags" Target="tags/tag100.xml" /><Relationship Id="rId65" Type="http://schemas.openxmlformats.org/officeDocument/2006/relationships/presProps" Target="presProps.xml" /><Relationship Id="rId66" Type="http://schemas.openxmlformats.org/officeDocument/2006/relationships/viewProps" Target="viewProps.xml" /><Relationship Id="rId67" Type="http://schemas.openxmlformats.org/officeDocument/2006/relationships/theme" Target="theme/theme1.xml" /><Relationship Id="rId68" Type="http://schemas.openxmlformats.org/officeDocument/2006/relationships/tableStyles" Target="tableStyles.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drawings/_rels/vmlDrawing1.vml.rels>&#65279;<?xml version="1.0" encoding="utf-8" standalone="yes"?><Relationships xmlns="http://schemas.openxmlformats.org/package/2006/relationships"><Relationship Id="rId1" Type="http://schemas.openxmlformats.org/officeDocument/2006/relationships/image" Target="../media/image3.emf"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 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t/>
            </a:fld>
            <a:endParaRPr lang="zh-CN" altLang="en-US">
              <a:latin typeface="Arial" panose="020b0604020202020204" pitchFamily="34" charset="0"/>
            </a:endParaRP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image" Target="file:///D:\qq&#25991;&#20214;\712321467\Image\C2C\Image2\%7b75232B38-A165-1FB7-499C-2E1C792CACB5%7d.png" TargetMode="External" /><Relationship Id="rId14" Type="http://schemas.openxmlformats.org/officeDocument/2006/relationships/image" Target="../media/image1.png" /><Relationship Id="rId15"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
            </a:fld>
            <a:endParaRPr lang="zh-CN" altLang="en-US"/>
          </a:p>
        </p:txBody>
      </p:sp>
      <p:pic>
        <p:nvPicPr>
          <p:cNvPr id="7" name="图片 1073743875" descr="学科网 zxxk.com" title=""/>
          <p:cNvPicPr>
            <a:picLocks noChangeAspect="1"/>
          </p:cNvPicPr>
          <p:nvPr/>
        </p:nvPicPr>
        <p:blipFill>
          <a:blip r:embed="rId14" r:link="rId13"/>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1.xml" /><Relationship Id="rId3" Type="http://schemas.openxmlformats.org/officeDocument/2006/relationships/tags" Target="../tags/tag1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3.xml" /><Relationship Id="rId3" Type="http://schemas.openxmlformats.org/officeDocument/2006/relationships/tags" Target="../tags/tag14.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5.xml" /><Relationship Id="rId3" Type="http://schemas.openxmlformats.org/officeDocument/2006/relationships/tags" Target="../tags/tag16.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7.xml" /><Relationship Id="rId3" Type="http://schemas.openxmlformats.org/officeDocument/2006/relationships/tags" Target="../tags/tag18.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9.xml" /><Relationship Id="rId3" Type="http://schemas.openxmlformats.org/officeDocument/2006/relationships/tags" Target="../tags/tag20.xml" /><Relationship Id="rId4" Type="http://schemas.openxmlformats.org/officeDocument/2006/relationships/tags" Target="../tags/tag21.xml" /><Relationship Id="rId5" Type="http://schemas.openxmlformats.org/officeDocument/2006/relationships/tags" Target="../tags/tag22.xml" /><Relationship Id="rId6" Type="http://schemas.openxmlformats.org/officeDocument/2006/relationships/tags" Target="../tags/tag23.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24.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25.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26.xml" /><Relationship Id="rId3" Type="http://schemas.openxmlformats.org/officeDocument/2006/relationships/tags" Target="../tags/tag27.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28.xml" /><Relationship Id="rId3" Type="http://schemas.openxmlformats.org/officeDocument/2006/relationships/tags" Target="../tags/tag29.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30.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31.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3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33.xml" /><Relationship Id="rId3" Type="http://schemas.openxmlformats.org/officeDocument/2006/relationships/tags" Target="../tags/tag34.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35.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36.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37.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tags" Target="../tags/tag38.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tags" Target="../tags/tag39.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tags" Target="../tags/tag40.xml" /><Relationship Id="rId3" Type="http://schemas.openxmlformats.org/officeDocument/2006/relationships/tags" Target="../tags/tag41.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tags" Target="../tags/tag4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2.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tags" Target="../tags/tag43.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tags" Target="../tags/tag44.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tags" Target="../tags/tag45.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46.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47.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48.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49.xml" /><Relationship Id="rId3" Type="http://schemas.openxmlformats.org/officeDocument/2006/relationships/tags" Target="../tags/tag50.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51.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52.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53.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3.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54.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jpeg" /><Relationship Id="rId3" Type="http://schemas.openxmlformats.org/officeDocument/2006/relationships/tags" Target="../tags/tag55.xml" /><Relationship Id="rId4" Type="http://schemas.openxmlformats.org/officeDocument/2006/relationships/tags" Target="../tags/tag56.xml" /><Relationship Id="rId5" Type="http://schemas.openxmlformats.org/officeDocument/2006/relationships/tags" Target="../tags/tag57.xml" /><Relationship Id="rId6" Type="http://schemas.openxmlformats.org/officeDocument/2006/relationships/oleObject" Target="../embeddings/oleObject1.bin" TargetMode="Internal" /><Relationship Id="rId7" Type="http://schemas.openxmlformats.org/officeDocument/2006/relationships/image" Target="../media/image3.emf" /><Relationship Id="rId8" Type="http://schemas.openxmlformats.org/officeDocument/2006/relationships/vmlDrawing" Target="../drawings/vmlDrawing1.v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58.xml" /><Relationship Id="rId3" Type="http://schemas.openxmlformats.org/officeDocument/2006/relationships/tags" Target="../tags/tag59.xml" /><Relationship Id="rId4" Type="http://schemas.openxmlformats.org/officeDocument/2006/relationships/tags" Target="../tags/tag60.xml" /><Relationship Id="rId5" Type="http://schemas.openxmlformats.org/officeDocument/2006/relationships/tags" Target="../tags/tag61.xml" /><Relationship Id="rId6" Type="http://schemas.openxmlformats.org/officeDocument/2006/relationships/tags" Target="../tags/tag62.xml" /><Relationship Id="rId7" Type="http://schemas.openxmlformats.org/officeDocument/2006/relationships/tags" Target="../tags/tag63.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64.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65.xml" /><Relationship Id="rId3" Type="http://schemas.openxmlformats.org/officeDocument/2006/relationships/tags" Target="../tags/tag66.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67.xml" /><Relationship Id="rId3" Type="http://schemas.openxmlformats.org/officeDocument/2006/relationships/tags" Target="../tags/tag68.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69.xml" /><Relationship Id="rId3" Type="http://schemas.openxmlformats.org/officeDocument/2006/relationships/tags" Target="../tags/tag70.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71.xml" /><Relationship Id="rId3" Type="http://schemas.openxmlformats.org/officeDocument/2006/relationships/tags" Target="../tags/tag72.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73.xml" /><Relationship Id="rId3" Type="http://schemas.openxmlformats.org/officeDocument/2006/relationships/tags" Target="../tags/tag74.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75.xml" /><Relationship Id="rId3" Type="http://schemas.openxmlformats.org/officeDocument/2006/relationships/tags" Target="../tags/tag76.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4.xml" /><Relationship Id="rId3" Type="http://schemas.openxmlformats.org/officeDocument/2006/relationships/tags" Target="../tags/tag5.xm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4.png" /><Relationship Id="rId3" Type="http://schemas.openxmlformats.org/officeDocument/2006/relationships/tags" Target="../tags/tag77.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78.xml" /><Relationship Id="rId3" Type="http://schemas.openxmlformats.org/officeDocument/2006/relationships/tags" Target="../tags/tag79.xm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80.xml" /><Relationship Id="rId3" Type="http://schemas.openxmlformats.org/officeDocument/2006/relationships/tags" Target="../tags/tag81.xm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82.xml" /><Relationship Id="rId3" Type="http://schemas.openxmlformats.org/officeDocument/2006/relationships/tags" Target="../tags/tag83.xm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84.xml" /><Relationship Id="rId3" Type="http://schemas.openxmlformats.org/officeDocument/2006/relationships/tags" Target="../tags/tag85.xml"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86.xml" /><Relationship Id="rId3" Type="http://schemas.openxmlformats.org/officeDocument/2006/relationships/tags" Target="../tags/tag87.xml"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88.xml" /><Relationship Id="rId3" Type="http://schemas.openxmlformats.org/officeDocument/2006/relationships/tags" Target="../tags/tag89.xml"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90.xml" /><Relationship Id="rId3" Type="http://schemas.openxmlformats.org/officeDocument/2006/relationships/tags" Target="../tags/tag91.xml"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92.xml" /><Relationship Id="rId3" Type="http://schemas.openxmlformats.org/officeDocument/2006/relationships/tags" Target="../tags/tag93.xml"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94.xml" /><Relationship Id="rId3" Type="http://schemas.openxmlformats.org/officeDocument/2006/relationships/tags" Target="../tags/tag95.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6.xml"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96.xml" /><Relationship Id="rId3" Type="http://schemas.openxmlformats.org/officeDocument/2006/relationships/tags" Target="../tags/tag97.xml" /></Relationships>
</file>

<file path=ppt/slides/_rels/slide61.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98.xml" /><Relationship Id="rId3" Type="http://schemas.openxmlformats.org/officeDocument/2006/relationships/tags" Target="../tags/tag99.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7.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8.xml" /><Relationship Id="rId3" Type="http://schemas.openxmlformats.org/officeDocument/2006/relationships/tags" Target="../tags/tag9.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0.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3" title=""/>
          <p:cNvSpPr txBox="1"/>
          <p:nvPr/>
        </p:nvSpPr>
        <p:spPr>
          <a:xfrm>
            <a:off x="1243330" y="1301750"/>
            <a:ext cx="9916160" cy="2861310"/>
          </a:xfrm>
          <a:prstGeom prst="rect">
            <a:avLst/>
          </a:prstGeom>
          <a:noFill/>
        </p:spPr>
        <p:txBody>
          <a:bodyPr wrap="square" rtlCol="0">
            <a:spAutoFit/>
          </a:bodyPr>
          <a:lstStyle/>
          <a:p>
            <a:r>
              <a:rPr lang="zh-CN" altLang="en-US" sz="6000" b="1">
                <a:latin typeface="楷体" panose="02010609060101010101" charset="-122"/>
                <a:ea typeface="楷体" panose="02010609060101010101" charset="-122"/>
              </a:rPr>
              <a:t>文言文断句及内容概括分析</a:t>
            </a:r>
            <a:endParaRPr lang="zh-CN" altLang="en-US" sz="6000" b="1">
              <a:latin typeface="楷体" panose="02010609060101010101" charset="-122"/>
              <a:ea typeface="楷体" panose="02010609060101010101" charset="-122"/>
            </a:endParaRPr>
          </a:p>
          <a:p>
            <a:pPr algn="r"/>
            <a:endParaRPr lang="en-US" altLang="zh-CN" sz="6000" b="1">
              <a:latin typeface="楷体" panose="02010609060101010101" charset="-122"/>
              <a:ea typeface="楷体" panose="02010609060101010101" charset="-122"/>
            </a:endParaRPr>
          </a:p>
          <a:p>
            <a:pPr algn="r"/>
            <a:r>
              <a:rPr lang="en-US" altLang="zh-CN" sz="6000" b="1">
                <a:latin typeface="楷体" panose="02010609060101010101" charset="-122"/>
                <a:ea typeface="楷体" panose="02010609060101010101" charset="-122"/>
              </a:rPr>
              <a:t>——</a:t>
            </a:r>
            <a:r>
              <a:rPr lang="zh-CN" altLang="en-US" sz="6000" b="1">
                <a:latin typeface="楷体" panose="02010609060101010101" charset="-122"/>
                <a:ea typeface="楷体" panose="02010609060101010101" charset="-122"/>
              </a:rPr>
              <a:t>劝学、师说</a:t>
            </a:r>
            <a:endParaRPr lang="zh-CN" altLang="en-US" sz="6000" b="1">
              <a:latin typeface="楷体" panose="02010609060101010101" charset="-122"/>
              <a:ea typeface="楷体" panose="02010609060101010101" charset="-122"/>
            </a:endParaRP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3" title=""/>
          <p:cNvSpPr txBox="1"/>
          <p:nvPr/>
        </p:nvSpPr>
        <p:spPr>
          <a:xfrm>
            <a:off x="445135" y="344805"/>
            <a:ext cx="4175760" cy="1014730"/>
          </a:xfrm>
          <a:prstGeom prst="rect">
            <a:avLst/>
          </a:prstGeom>
          <a:noFill/>
        </p:spPr>
        <p:txBody>
          <a:bodyPr wrap="square" rtlCol="0">
            <a:spAutoFit/>
          </a:bodyPr>
          <a:lstStyle/>
          <a:p>
            <a:r>
              <a:rPr lang="zh-CN" altLang="en-US" sz="6000" b="1">
                <a:latin typeface="楷体" panose="02010609060101010101" charset="-122"/>
                <a:ea typeface="楷体" panose="02010609060101010101" charset="-122"/>
              </a:rPr>
              <a:t>一词多义</a:t>
            </a:r>
            <a:endParaRPr lang="zh-CN" altLang="en-US" sz="6000" b="1">
              <a:latin typeface="楷体" panose="02010609060101010101" charset="-122"/>
              <a:ea typeface="楷体" panose="02010609060101010101" charset="-122"/>
            </a:endParaRPr>
          </a:p>
        </p:txBody>
      </p:sp>
      <p:sp>
        <p:nvSpPr>
          <p:cNvPr id="2" name="文本框 1" title=""/>
          <p:cNvSpPr txBox="1"/>
          <p:nvPr>
            <p:custDataLst>
              <p:tags r:id="rId2"/>
            </p:custDataLst>
          </p:nvPr>
        </p:nvSpPr>
        <p:spPr>
          <a:xfrm>
            <a:off x="521970" y="1288415"/>
            <a:ext cx="10441940" cy="1938020"/>
          </a:xfrm>
          <a:prstGeom prst="rect">
            <a:avLst/>
          </a:prstGeom>
          <a:noFill/>
        </p:spPr>
        <p:txBody>
          <a:bodyPr wrap="square" rtlCol="0">
            <a:spAutoFit/>
          </a:bodyPr>
          <a:lstStyle/>
          <a:p>
            <a:r>
              <a:rPr lang="zh-CN" altLang="en-US" sz="4000" b="1">
                <a:latin typeface="楷体" panose="02010609060101010101" charset="-122"/>
                <a:ea typeface="楷体" panose="02010609060101010101" charset="-122"/>
              </a:rPr>
              <a:t>蚓无爪牙之利，筋骨之强</a:t>
            </a:r>
            <a:endParaRPr lang="zh-CN" altLang="en-US" sz="4000" b="1">
              <a:latin typeface="楷体" panose="02010609060101010101" charset="-122"/>
              <a:ea typeface="楷体" panose="02010609060101010101" charset="-122"/>
            </a:endParaRPr>
          </a:p>
          <a:p>
            <a:endParaRPr lang="zh-CN" altLang="en-US" sz="4000" b="1">
              <a:latin typeface="楷体" panose="02010609060101010101" charset="-122"/>
              <a:ea typeface="楷体" panose="02010609060101010101" charset="-122"/>
            </a:endParaRPr>
          </a:p>
          <a:p>
            <a:r>
              <a:rPr lang="zh-CN" altLang="en-US" sz="4000" b="1">
                <a:latin typeface="楷体" panose="02010609060101010101" charset="-122"/>
                <a:ea typeface="楷体" panose="02010609060101010101" charset="-122"/>
              </a:rPr>
              <a:t>策勋十二卷赏赐百千强</a:t>
            </a:r>
            <a:endParaRPr lang="zh-CN" altLang="en-US" sz="4000" b="1">
              <a:latin typeface="楷体" panose="02010609060101010101" charset="-122"/>
              <a:ea typeface="楷体" panose="02010609060101010101" charset="-122"/>
            </a:endParaRPr>
          </a:p>
        </p:txBody>
      </p:sp>
      <p:sp>
        <p:nvSpPr>
          <p:cNvPr id="7" name="矩形 6" title=""/>
          <p:cNvSpPr/>
          <p:nvPr/>
        </p:nvSpPr>
        <p:spPr>
          <a:xfrm>
            <a:off x="5664200" y="1288415"/>
            <a:ext cx="617855" cy="67945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8" name="矩形 7" title=""/>
          <p:cNvSpPr/>
          <p:nvPr/>
        </p:nvSpPr>
        <p:spPr>
          <a:xfrm>
            <a:off x="5142865" y="2546985"/>
            <a:ext cx="617855" cy="67945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title=""/>
          <p:cNvSpPr txBox="1"/>
          <p:nvPr>
            <p:custDataLst>
              <p:tags r:id="rId3"/>
            </p:custDataLst>
          </p:nvPr>
        </p:nvSpPr>
        <p:spPr>
          <a:xfrm>
            <a:off x="474345" y="3632200"/>
            <a:ext cx="10441940" cy="1938020"/>
          </a:xfrm>
          <a:prstGeom prst="rect">
            <a:avLst/>
          </a:prstGeom>
          <a:noFill/>
        </p:spPr>
        <p:txBody>
          <a:bodyPr wrap="square" rtlCol="0">
            <a:spAutoFit/>
          </a:bodyPr>
          <a:lstStyle/>
          <a:p>
            <a:r>
              <a:rPr lang="zh-CN" altLang="en-US" sz="4000" b="1">
                <a:latin typeface="楷体" panose="02010609060101010101" charset="-122"/>
                <a:ea typeface="楷体" panose="02010609060101010101" charset="-122"/>
              </a:rPr>
              <a:t>君子生非异也，善假于物也</a:t>
            </a:r>
            <a:endParaRPr lang="zh-CN" altLang="en-US" sz="4000" b="1">
              <a:latin typeface="楷体" panose="02010609060101010101" charset="-122"/>
              <a:ea typeface="楷体" panose="02010609060101010101" charset="-122"/>
            </a:endParaRPr>
          </a:p>
          <a:p>
            <a:endParaRPr lang="zh-CN" altLang="en-US" sz="4000" b="1">
              <a:latin typeface="楷体" panose="02010609060101010101" charset="-122"/>
              <a:ea typeface="楷体" panose="02010609060101010101" charset="-122"/>
            </a:endParaRPr>
          </a:p>
          <a:p>
            <a:r>
              <a:rPr lang="zh-CN" altLang="en-US" sz="4000" b="1">
                <a:latin typeface="楷体" panose="02010609060101010101" charset="-122"/>
                <a:ea typeface="楷体" panose="02010609060101010101" charset="-122"/>
              </a:rPr>
              <a:t>以是人多以书假余，余因得遍观群书</a:t>
            </a:r>
            <a:endParaRPr lang="zh-CN" altLang="en-US" sz="4000" b="1">
              <a:latin typeface="楷体" panose="02010609060101010101" charset="-122"/>
              <a:ea typeface="楷体" panose="02010609060101010101" charset="-122"/>
            </a:endParaRPr>
          </a:p>
        </p:txBody>
      </p:sp>
      <p:sp>
        <p:nvSpPr>
          <p:cNvPr id="5" name="矩形 4" title=""/>
          <p:cNvSpPr/>
          <p:nvPr/>
        </p:nvSpPr>
        <p:spPr>
          <a:xfrm>
            <a:off x="4620895" y="3701415"/>
            <a:ext cx="617855" cy="67945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6" name="矩形 5" title=""/>
          <p:cNvSpPr/>
          <p:nvPr/>
        </p:nvSpPr>
        <p:spPr>
          <a:xfrm>
            <a:off x="3637280" y="4890770"/>
            <a:ext cx="617855" cy="67945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ppt_x"/>
                                          </p:val>
                                        </p:tav>
                                        <p:tav tm="100000">
                                          <p:val>
                                            <p:strVal val="#ppt_x"/>
                                          </p:val>
                                        </p:tav>
                                      </p:tavLst>
                                    </p:anim>
                                    <p:anim calcmode="lin" valueType="num">
                                      <p:cBhvr additive="base">
                                        <p:cTn id="2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5" grpId="0" animBg="1"/>
      <p:bldP spid="6" grpId="0" animBg="1"/>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3" title=""/>
          <p:cNvSpPr txBox="1"/>
          <p:nvPr/>
        </p:nvSpPr>
        <p:spPr>
          <a:xfrm>
            <a:off x="445135" y="344805"/>
            <a:ext cx="4175760" cy="1014730"/>
          </a:xfrm>
          <a:prstGeom prst="rect">
            <a:avLst/>
          </a:prstGeom>
          <a:noFill/>
        </p:spPr>
        <p:txBody>
          <a:bodyPr wrap="square" rtlCol="0">
            <a:spAutoFit/>
          </a:bodyPr>
          <a:lstStyle/>
          <a:p>
            <a:r>
              <a:rPr lang="zh-CN" altLang="en-US" sz="6000" b="1">
                <a:latin typeface="楷体" panose="02010609060101010101" charset="-122"/>
                <a:ea typeface="楷体" panose="02010609060101010101" charset="-122"/>
              </a:rPr>
              <a:t>一词多义</a:t>
            </a:r>
            <a:endParaRPr lang="zh-CN" altLang="en-US" sz="6000" b="1">
              <a:latin typeface="楷体" panose="02010609060101010101" charset="-122"/>
              <a:ea typeface="楷体" panose="02010609060101010101" charset="-122"/>
            </a:endParaRPr>
          </a:p>
        </p:txBody>
      </p:sp>
      <p:sp>
        <p:nvSpPr>
          <p:cNvPr id="2" name="文本框 1" title=""/>
          <p:cNvSpPr txBox="1"/>
          <p:nvPr>
            <p:custDataLst>
              <p:tags r:id="rId2"/>
            </p:custDataLst>
          </p:nvPr>
        </p:nvSpPr>
        <p:spPr>
          <a:xfrm>
            <a:off x="521970" y="1288415"/>
            <a:ext cx="11120755" cy="1938020"/>
          </a:xfrm>
          <a:prstGeom prst="rect">
            <a:avLst/>
          </a:prstGeom>
          <a:noFill/>
        </p:spPr>
        <p:txBody>
          <a:bodyPr wrap="square" rtlCol="0">
            <a:spAutoFit/>
          </a:bodyPr>
          <a:lstStyle/>
          <a:p>
            <a:r>
              <a:rPr lang="zh-CN" altLang="en-US" sz="4000" b="1">
                <a:latin typeface="楷体" panose="02010609060101010101" charset="-122"/>
                <a:ea typeface="楷体" panose="02010609060101010101" charset="-122"/>
              </a:rPr>
              <a:t>吾尝跂而望矣，不如登高之博见也</a:t>
            </a:r>
            <a:endParaRPr lang="zh-CN" altLang="en-US" sz="4000" b="1">
              <a:latin typeface="楷体" panose="02010609060101010101" charset="-122"/>
              <a:ea typeface="楷体" panose="02010609060101010101" charset="-122"/>
            </a:endParaRPr>
          </a:p>
          <a:p>
            <a:endParaRPr lang="zh-CN" altLang="en-US" sz="4000" b="1">
              <a:latin typeface="楷体" panose="02010609060101010101" charset="-122"/>
              <a:ea typeface="楷体" panose="02010609060101010101" charset="-122"/>
            </a:endParaRPr>
          </a:p>
          <a:p>
            <a:r>
              <a:rPr lang="zh-CN" altLang="en-US" sz="4000" b="1">
                <a:latin typeface="楷体" panose="02010609060101010101" charset="-122"/>
                <a:ea typeface="楷体" panose="02010609060101010101" charset="-122"/>
              </a:rPr>
              <a:t>先达德隆望尊，门人弟子填其室，未尝稍降辞色</a:t>
            </a:r>
            <a:endParaRPr lang="zh-CN" altLang="en-US" sz="4000" b="1">
              <a:latin typeface="楷体" panose="02010609060101010101" charset="-122"/>
              <a:ea typeface="楷体" panose="02010609060101010101" charset="-122"/>
            </a:endParaRPr>
          </a:p>
        </p:txBody>
      </p:sp>
      <p:sp>
        <p:nvSpPr>
          <p:cNvPr id="7" name="矩形 6" title=""/>
          <p:cNvSpPr/>
          <p:nvPr/>
        </p:nvSpPr>
        <p:spPr>
          <a:xfrm>
            <a:off x="2608580" y="1288415"/>
            <a:ext cx="617855" cy="67945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8" name="矩形 7" title=""/>
          <p:cNvSpPr/>
          <p:nvPr/>
        </p:nvSpPr>
        <p:spPr>
          <a:xfrm>
            <a:off x="2608580" y="2460625"/>
            <a:ext cx="617855" cy="67945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title=""/>
          <p:cNvSpPr txBox="1"/>
          <p:nvPr>
            <p:custDataLst>
              <p:tags r:id="rId3"/>
            </p:custDataLst>
          </p:nvPr>
        </p:nvSpPr>
        <p:spPr>
          <a:xfrm>
            <a:off x="474345" y="3632200"/>
            <a:ext cx="10441940" cy="1938020"/>
          </a:xfrm>
          <a:prstGeom prst="rect">
            <a:avLst/>
          </a:prstGeom>
          <a:noFill/>
        </p:spPr>
        <p:txBody>
          <a:bodyPr wrap="square" rtlCol="0">
            <a:spAutoFit/>
          </a:bodyPr>
          <a:lstStyle/>
          <a:p>
            <a:r>
              <a:rPr lang="zh-CN" altLang="en-US" sz="4000" b="1">
                <a:latin typeface="楷体" panose="02010609060101010101" charset="-122"/>
                <a:ea typeface="楷体" panose="02010609060101010101" charset="-122"/>
              </a:rPr>
              <a:t>顺风而呼，声非加疾也，而闻者彰</a:t>
            </a:r>
            <a:endParaRPr lang="zh-CN" altLang="en-US" sz="4000" b="1">
              <a:latin typeface="楷体" panose="02010609060101010101" charset="-122"/>
              <a:ea typeface="楷体" panose="02010609060101010101" charset="-122"/>
            </a:endParaRPr>
          </a:p>
          <a:p>
            <a:endParaRPr lang="zh-CN" altLang="en-US" sz="4000" b="1">
              <a:latin typeface="楷体" panose="02010609060101010101" charset="-122"/>
              <a:ea typeface="楷体" panose="02010609060101010101" charset="-122"/>
            </a:endParaRPr>
          </a:p>
          <a:p>
            <a:r>
              <a:rPr lang="zh-CN" altLang="en-US" sz="4000" b="1">
                <a:latin typeface="楷体" panose="02010609060101010101" charset="-122"/>
                <a:ea typeface="楷体" panose="02010609060101010101" charset="-122"/>
              </a:rPr>
              <a:t>博闻强识</a:t>
            </a:r>
            <a:endParaRPr lang="zh-CN" altLang="en-US" sz="4000" b="1">
              <a:latin typeface="楷体" panose="02010609060101010101" charset="-122"/>
              <a:ea typeface="楷体" panose="02010609060101010101" charset="-122"/>
            </a:endParaRPr>
          </a:p>
        </p:txBody>
      </p:sp>
      <p:sp>
        <p:nvSpPr>
          <p:cNvPr id="5" name="矩形 4" title=""/>
          <p:cNvSpPr/>
          <p:nvPr/>
        </p:nvSpPr>
        <p:spPr>
          <a:xfrm>
            <a:off x="6626860" y="3659505"/>
            <a:ext cx="617855" cy="67945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6" name="矩形 5" title=""/>
          <p:cNvSpPr/>
          <p:nvPr/>
        </p:nvSpPr>
        <p:spPr>
          <a:xfrm>
            <a:off x="1053465" y="4832350"/>
            <a:ext cx="617855" cy="67945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ppt_x"/>
                                          </p:val>
                                        </p:tav>
                                        <p:tav tm="100000">
                                          <p:val>
                                            <p:strVal val="#ppt_x"/>
                                          </p:val>
                                        </p:tav>
                                      </p:tavLst>
                                    </p:anim>
                                    <p:anim calcmode="lin" valueType="num">
                                      <p:cBhvr additive="base">
                                        <p:cTn id="2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5" grpId="0" animBg="1"/>
      <p:bldP spid="6" grpId="0" animBg="1"/>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3" title=""/>
          <p:cNvSpPr txBox="1"/>
          <p:nvPr/>
        </p:nvSpPr>
        <p:spPr>
          <a:xfrm>
            <a:off x="445135" y="344805"/>
            <a:ext cx="4175760" cy="1014730"/>
          </a:xfrm>
          <a:prstGeom prst="rect">
            <a:avLst/>
          </a:prstGeom>
          <a:noFill/>
        </p:spPr>
        <p:txBody>
          <a:bodyPr wrap="square" rtlCol="0">
            <a:spAutoFit/>
          </a:bodyPr>
          <a:lstStyle/>
          <a:p>
            <a:r>
              <a:rPr lang="zh-CN" altLang="en-US" sz="6000" b="1">
                <a:latin typeface="楷体" panose="02010609060101010101" charset="-122"/>
                <a:ea typeface="楷体" panose="02010609060101010101" charset="-122"/>
              </a:rPr>
              <a:t>一词多义</a:t>
            </a:r>
            <a:endParaRPr lang="zh-CN" altLang="en-US" sz="6000" b="1">
              <a:latin typeface="楷体" panose="02010609060101010101" charset="-122"/>
              <a:ea typeface="楷体" panose="02010609060101010101" charset="-122"/>
            </a:endParaRPr>
          </a:p>
        </p:txBody>
      </p:sp>
      <p:sp>
        <p:nvSpPr>
          <p:cNvPr id="2" name="文本框 1" title=""/>
          <p:cNvSpPr txBox="1"/>
          <p:nvPr>
            <p:custDataLst>
              <p:tags r:id="rId2"/>
            </p:custDataLst>
          </p:nvPr>
        </p:nvSpPr>
        <p:spPr>
          <a:xfrm>
            <a:off x="55245" y="1288415"/>
            <a:ext cx="6139815" cy="2988945"/>
          </a:xfrm>
          <a:prstGeom prst="rect">
            <a:avLst/>
          </a:prstGeom>
          <a:noFill/>
          <a:ln w="19050">
            <a:solidFill>
              <a:schemeClr val="accent5">
                <a:lumMod val="60000"/>
                <a:lumOff val="40000"/>
              </a:schemeClr>
            </a:solidFill>
          </a:ln>
        </p:spPr>
        <p:txBody>
          <a:bodyPr wrap="square" rtlCol="0">
            <a:noAutofit/>
          </a:bodyPr>
          <a:lstStyle/>
          <a:p>
            <a:r>
              <a:rPr lang="zh-CN" altLang="en-US" sz="3600" b="1">
                <a:latin typeface="楷体" panose="02010609060101010101" charset="-122"/>
                <a:ea typeface="楷体" panose="02010609060101010101" charset="-122"/>
              </a:rPr>
              <a:t>冰，水为之，而寒于水</a:t>
            </a:r>
            <a:endParaRPr lang="zh-CN" altLang="en-US" sz="3600" b="1">
              <a:latin typeface="楷体" panose="02010609060101010101" charset="-122"/>
              <a:ea typeface="楷体" panose="02010609060101010101" charset="-122"/>
            </a:endParaRPr>
          </a:p>
          <a:p>
            <a:endParaRPr lang="zh-CN" altLang="en-US" sz="3600" b="1">
              <a:latin typeface="楷体" panose="02010609060101010101" charset="-122"/>
              <a:ea typeface="楷体" panose="02010609060101010101" charset="-122"/>
            </a:endParaRPr>
          </a:p>
          <a:p>
            <a:r>
              <a:rPr lang="zh-CN" altLang="en-US" sz="3600" b="1">
                <a:latin typeface="楷体" panose="02010609060101010101" charset="-122"/>
                <a:ea typeface="楷体" panose="02010609060101010101" charset="-122"/>
              </a:rPr>
              <a:t>青，取之于蓝，而青于蓝</a:t>
            </a:r>
            <a:endParaRPr lang="zh-CN" altLang="en-US" sz="3600" b="1">
              <a:latin typeface="楷体" panose="02010609060101010101" charset="-122"/>
              <a:ea typeface="楷体" panose="02010609060101010101" charset="-122"/>
            </a:endParaRPr>
          </a:p>
          <a:p>
            <a:endParaRPr lang="zh-CN" altLang="en-US" sz="3600" b="1">
              <a:latin typeface="楷体" panose="02010609060101010101" charset="-122"/>
              <a:ea typeface="楷体" panose="02010609060101010101" charset="-122"/>
            </a:endParaRPr>
          </a:p>
          <a:p>
            <a:r>
              <a:rPr lang="zh-CN" altLang="en-US" sz="3600" b="1">
                <a:latin typeface="楷体" panose="02010609060101010101" charset="-122"/>
                <a:ea typeface="楷体" panose="02010609060101010101" charset="-122"/>
                <a:sym typeface="+mn-ea"/>
              </a:rPr>
              <a:t>君子生非异也，善假于物也</a:t>
            </a:r>
            <a:endParaRPr lang="zh-CN" altLang="en-US" sz="3600" b="1">
              <a:latin typeface="楷体" panose="02010609060101010101" charset="-122"/>
              <a:ea typeface="楷体" panose="02010609060101010101" charset="-122"/>
            </a:endParaRPr>
          </a:p>
          <a:p>
            <a:endParaRPr lang="zh-CN" altLang="en-US" sz="3600" b="1">
              <a:latin typeface="楷体" panose="02010609060101010101" charset="-122"/>
              <a:ea typeface="楷体" panose="02010609060101010101" charset="-122"/>
            </a:endParaRPr>
          </a:p>
        </p:txBody>
      </p:sp>
      <p:sp>
        <p:nvSpPr>
          <p:cNvPr id="7" name="矩形 6" title=""/>
          <p:cNvSpPr/>
          <p:nvPr/>
        </p:nvSpPr>
        <p:spPr>
          <a:xfrm>
            <a:off x="3723005" y="1288415"/>
            <a:ext cx="617855" cy="67945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8" name="矩形 7" title=""/>
          <p:cNvSpPr/>
          <p:nvPr/>
        </p:nvSpPr>
        <p:spPr>
          <a:xfrm>
            <a:off x="1861185" y="2379345"/>
            <a:ext cx="617855" cy="67945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5" name="矩形 4" title=""/>
          <p:cNvSpPr/>
          <p:nvPr/>
        </p:nvSpPr>
        <p:spPr>
          <a:xfrm>
            <a:off x="4236720" y="3470275"/>
            <a:ext cx="617855" cy="67945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9" name="矩形 8" title=""/>
          <p:cNvSpPr/>
          <p:nvPr/>
        </p:nvSpPr>
        <p:spPr>
          <a:xfrm>
            <a:off x="4236720" y="2379345"/>
            <a:ext cx="617855" cy="67945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title=""/>
          <p:cNvSpPr txBox="1"/>
          <p:nvPr>
            <p:custDataLst>
              <p:tags r:id="rId3"/>
            </p:custDataLst>
          </p:nvPr>
        </p:nvSpPr>
        <p:spPr>
          <a:xfrm>
            <a:off x="6354445" y="1288415"/>
            <a:ext cx="5837555" cy="2861310"/>
          </a:xfrm>
          <a:prstGeom prst="rect">
            <a:avLst/>
          </a:prstGeom>
          <a:noFill/>
          <a:ln w="19050">
            <a:solidFill>
              <a:schemeClr val="accent6">
                <a:lumMod val="75000"/>
              </a:schemeClr>
            </a:solidFill>
          </a:ln>
        </p:spPr>
        <p:txBody>
          <a:bodyPr wrap="square" rtlCol="0">
            <a:spAutoFit/>
          </a:bodyPr>
          <a:lstStyle/>
          <a:p>
            <a:r>
              <a:rPr lang="zh-CN" altLang="en-US" sz="3600" b="1">
                <a:latin typeface="楷体" panose="02010609060101010101" charset="-122"/>
                <a:ea typeface="楷体" panose="02010609060101010101" charset="-122"/>
              </a:rPr>
              <a:t>夫庸知其年之先后生于吾乎</a:t>
            </a:r>
            <a:endParaRPr lang="zh-CN" altLang="en-US" sz="3600" b="1">
              <a:latin typeface="楷体" panose="02010609060101010101" charset="-122"/>
              <a:ea typeface="楷体" panose="02010609060101010101" charset="-122"/>
            </a:endParaRPr>
          </a:p>
          <a:p>
            <a:endParaRPr lang="zh-CN" altLang="en-US" sz="3600" b="1">
              <a:latin typeface="楷体" panose="02010609060101010101" charset="-122"/>
              <a:ea typeface="楷体" panose="02010609060101010101" charset="-122"/>
            </a:endParaRPr>
          </a:p>
          <a:p>
            <a:r>
              <a:rPr lang="zh-CN" altLang="en-US" sz="3600" b="1">
                <a:latin typeface="楷体" panose="02010609060101010101" charset="-122"/>
                <a:ea typeface="楷体" panose="02010609060101010101" charset="-122"/>
              </a:rPr>
              <a:t>于其身也，则耻师焉</a:t>
            </a:r>
            <a:endParaRPr lang="zh-CN" altLang="en-US" sz="3600" b="1">
              <a:latin typeface="楷体" panose="02010609060101010101" charset="-122"/>
              <a:ea typeface="楷体" panose="02010609060101010101" charset="-122"/>
            </a:endParaRPr>
          </a:p>
          <a:p>
            <a:endParaRPr lang="zh-CN" altLang="en-US" sz="3600" b="1">
              <a:latin typeface="楷体" panose="02010609060101010101" charset="-122"/>
              <a:ea typeface="楷体" panose="02010609060101010101" charset="-122"/>
            </a:endParaRPr>
          </a:p>
          <a:p>
            <a:r>
              <a:rPr lang="zh-CN" altLang="en-US" sz="3600" b="1">
                <a:latin typeface="楷体" panose="02010609060101010101" charset="-122"/>
                <a:ea typeface="楷体" panose="02010609060101010101" charset="-122"/>
              </a:rPr>
              <a:t>不拘于时</a:t>
            </a:r>
            <a:endParaRPr lang="zh-CN" altLang="en-US" sz="3600" b="1">
              <a:latin typeface="楷体" panose="02010609060101010101" charset="-122"/>
              <a:ea typeface="楷体" panose="02010609060101010101" charset="-122"/>
            </a:endParaRPr>
          </a:p>
        </p:txBody>
      </p:sp>
      <p:sp>
        <p:nvSpPr>
          <p:cNvPr id="6" name="矩形 5" title=""/>
          <p:cNvSpPr/>
          <p:nvPr/>
        </p:nvSpPr>
        <p:spPr>
          <a:xfrm>
            <a:off x="10525125" y="1288415"/>
            <a:ext cx="600075" cy="67945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0" name="矩形 9" title=""/>
          <p:cNvSpPr/>
          <p:nvPr/>
        </p:nvSpPr>
        <p:spPr>
          <a:xfrm>
            <a:off x="6354445" y="2379345"/>
            <a:ext cx="600075" cy="67945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1" name="矩形 10" title=""/>
          <p:cNvSpPr/>
          <p:nvPr/>
        </p:nvSpPr>
        <p:spPr>
          <a:xfrm>
            <a:off x="7305040" y="3470275"/>
            <a:ext cx="600075" cy="67945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ppt_x"/>
                                          </p:val>
                                        </p:tav>
                                        <p:tav tm="100000">
                                          <p:val>
                                            <p:strVal val="#ppt_x"/>
                                          </p:val>
                                        </p:tav>
                                      </p:tavLst>
                                    </p:anim>
                                    <p:anim calcmode="lin" valueType="num">
                                      <p:cBhvr additive="base">
                                        <p:cTn id="30" dur="500" fill="hold"/>
                                        <p:tgtEl>
                                          <p:spTgt spid="10"/>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fill="hold"/>
                                        <p:tgtEl>
                                          <p:spTgt spid="11"/>
                                        </p:tgtEl>
                                        <p:attrNameLst>
                                          <p:attrName>ppt_x</p:attrName>
                                        </p:attrNameLst>
                                      </p:cBhvr>
                                      <p:tavLst>
                                        <p:tav tm="0">
                                          <p:val>
                                            <p:strVal val="#ppt_x"/>
                                          </p:val>
                                        </p:tav>
                                        <p:tav tm="100000">
                                          <p:val>
                                            <p:strVal val="#ppt_x"/>
                                          </p:val>
                                        </p:tav>
                                      </p:tavLst>
                                    </p:anim>
                                    <p:anim calcmode="lin" valueType="num">
                                      <p:cBhvr additive="base">
                                        <p:cTn id="3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5" grpId="0" animBg="1"/>
      <p:bldP spid="6" grpId="0" animBg="1"/>
      <p:bldP spid="10" grpId="0" animBg="1"/>
      <p:bldP spid="11" grpId="0" animBg="1"/>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3" title=""/>
          <p:cNvSpPr txBox="1"/>
          <p:nvPr/>
        </p:nvSpPr>
        <p:spPr>
          <a:xfrm>
            <a:off x="445135" y="344805"/>
            <a:ext cx="4175760" cy="1014730"/>
          </a:xfrm>
          <a:prstGeom prst="rect">
            <a:avLst/>
          </a:prstGeom>
          <a:noFill/>
        </p:spPr>
        <p:txBody>
          <a:bodyPr wrap="square" rtlCol="0">
            <a:spAutoFit/>
          </a:bodyPr>
          <a:lstStyle/>
          <a:p>
            <a:r>
              <a:rPr lang="zh-CN" altLang="en-US" sz="6000" b="1">
                <a:latin typeface="楷体" panose="02010609060101010101" charset="-122"/>
                <a:ea typeface="楷体" panose="02010609060101010101" charset="-122"/>
              </a:rPr>
              <a:t>一词多义</a:t>
            </a:r>
            <a:endParaRPr lang="zh-CN" altLang="en-US" sz="6000" b="1">
              <a:latin typeface="楷体" panose="02010609060101010101" charset="-122"/>
              <a:ea typeface="楷体" panose="02010609060101010101" charset="-122"/>
            </a:endParaRPr>
          </a:p>
        </p:txBody>
      </p:sp>
      <p:sp>
        <p:nvSpPr>
          <p:cNvPr id="2" name="文本框 1" title=""/>
          <p:cNvSpPr txBox="1"/>
          <p:nvPr>
            <p:custDataLst>
              <p:tags r:id="rId2"/>
            </p:custDataLst>
          </p:nvPr>
        </p:nvSpPr>
        <p:spPr>
          <a:xfrm>
            <a:off x="521970" y="1725295"/>
            <a:ext cx="11120755" cy="1938020"/>
          </a:xfrm>
          <a:prstGeom prst="rect">
            <a:avLst/>
          </a:prstGeom>
          <a:noFill/>
        </p:spPr>
        <p:txBody>
          <a:bodyPr wrap="square" rtlCol="0">
            <a:spAutoFit/>
          </a:bodyPr>
          <a:lstStyle/>
          <a:p>
            <a:r>
              <a:rPr lang="zh-CN" altLang="en-US" sz="4000" b="1">
                <a:latin typeface="楷体" panose="02010609060101010101" charset="-122"/>
                <a:ea typeface="楷体" panose="02010609060101010101" charset="-122"/>
              </a:rPr>
              <a:t>虽有槁暴，不复挺者，輮使之然也</a:t>
            </a:r>
            <a:endParaRPr lang="zh-CN" altLang="en-US" sz="4000" b="1">
              <a:latin typeface="楷体" panose="02010609060101010101" charset="-122"/>
              <a:ea typeface="楷体" panose="02010609060101010101" charset="-122"/>
            </a:endParaRPr>
          </a:p>
          <a:p>
            <a:endParaRPr lang="zh-CN" altLang="en-US" sz="4000" b="1">
              <a:latin typeface="楷体" panose="02010609060101010101" charset="-122"/>
              <a:ea typeface="楷体" panose="02010609060101010101" charset="-122"/>
            </a:endParaRPr>
          </a:p>
          <a:p>
            <a:r>
              <a:rPr lang="zh-CN" altLang="en-US" sz="4000" b="1">
                <a:latin typeface="楷体" panose="02010609060101010101" charset="-122"/>
                <a:ea typeface="楷体" panose="02010609060101010101" charset="-122"/>
              </a:rPr>
              <a:t>假舆马者，非利足也，而致千里</a:t>
            </a:r>
            <a:endParaRPr lang="zh-CN" altLang="en-US" sz="4000" b="1">
              <a:latin typeface="楷体" panose="02010609060101010101" charset="-122"/>
              <a:ea typeface="楷体" panose="02010609060101010101" charset="-122"/>
            </a:endParaRPr>
          </a:p>
        </p:txBody>
      </p:sp>
      <p:sp>
        <p:nvSpPr>
          <p:cNvPr id="7" name="矩形 6" title=""/>
          <p:cNvSpPr/>
          <p:nvPr/>
        </p:nvSpPr>
        <p:spPr>
          <a:xfrm>
            <a:off x="4620895" y="1725295"/>
            <a:ext cx="617855" cy="67945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8" name="矩形 7" title=""/>
          <p:cNvSpPr/>
          <p:nvPr/>
        </p:nvSpPr>
        <p:spPr>
          <a:xfrm>
            <a:off x="2083435" y="2961005"/>
            <a:ext cx="617855" cy="67945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title=""/>
          <p:cNvSpPr txBox="1"/>
          <p:nvPr>
            <p:custDataLst>
              <p:tags r:id="rId3"/>
            </p:custDataLst>
          </p:nvPr>
        </p:nvSpPr>
        <p:spPr>
          <a:xfrm>
            <a:off x="445135" y="4029075"/>
            <a:ext cx="11120755" cy="1938020"/>
          </a:xfrm>
          <a:prstGeom prst="rect">
            <a:avLst/>
          </a:prstGeom>
          <a:noFill/>
        </p:spPr>
        <p:txBody>
          <a:bodyPr wrap="square" rtlCol="0">
            <a:spAutoFit/>
          </a:bodyPr>
          <a:lstStyle/>
          <a:p>
            <a:r>
              <a:rPr lang="zh-CN" altLang="en-US" sz="4000" b="1">
                <a:latin typeface="楷体" panose="02010609060101010101" charset="-122"/>
                <a:ea typeface="楷体" panose="02010609060101010101" charset="-122"/>
              </a:rPr>
              <a:t>师者，所以传道受业解惑也</a:t>
            </a:r>
            <a:endParaRPr lang="zh-CN" altLang="en-US" sz="4000" b="1">
              <a:latin typeface="楷体" panose="02010609060101010101" charset="-122"/>
              <a:ea typeface="楷体" panose="02010609060101010101" charset="-122"/>
            </a:endParaRPr>
          </a:p>
          <a:p>
            <a:endParaRPr lang="zh-CN" altLang="en-US" sz="4000" b="1">
              <a:latin typeface="楷体" panose="02010609060101010101" charset="-122"/>
              <a:ea typeface="楷体" panose="02010609060101010101" charset="-122"/>
            </a:endParaRPr>
          </a:p>
          <a:p>
            <a:r>
              <a:rPr lang="zh-CN" altLang="en-US" sz="4000" b="1">
                <a:latin typeface="楷体" panose="02010609060101010101" charset="-122"/>
                <a:ea typeface="楷体" panose="02010609060101010101" charset="-122"/>
              </a:rPr>
              <a:t>其闻道也亦先乎吾</a:t>
            </a:r>
            <a:endParaRPr lang="zh-CN" altLang="en-US" sz="4000" b="1">
              <a:latin typeface="楷体" panose="02010609060101010101" charset="-122"/>
              <a:ea typeface="楷体" panose="02010609060101010101" charset="-122"/>
            </a:endParaRPr>
          </a:p>
        </p:txBody>
      </p:sp>
      <p:sp>
        <p:nvSpPr>
          <p:cNvPr id="5" name="矩形 4" title=""/>
          <p:cNvSpPr/>
          <p:nvPr/>
        </p:nvSpPr>
        <p:spPr>
          <a:xfrm>
            <a:off x="6115685" y="4029075"/>
            <a:ext cx="617855" cy="67945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6" name="矩形 5" title=""/>
          <p:cNvSpPr/>
          <p:nvPr/>
        </p:nvSpPr>
        <p:spPr>
          <a:xfrm>
            <a:off x="1987550" y="5241925"/>
            <a:ext cx="617855" cy="67945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ppt_x"/>
                                          </p:val>
                                        </p:tav>
                                        <p:tav tm="100000">
                                          <p:val>
                                            <p:strVal val="#ppt_x"/>
                                          </p:val>
                                        </p:tav>
                                      </p:tavLst>
                                    </p:anim>
                                    <p:anim calcmode="lin" valueType="num">
                                      <p:cBhvr additive="base">
                                        <p:cTn id="2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5" grpId="0" animBg="1"/>
      <p:bldP spid="6" grpId="0" animBg="1"/>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3" title=""/>
          <p:cNvSpPr txBox="1"/>
          <p:nvPr/>
        </p:nvSpPr>
        <p:spPr>
          <a:xfrm>
            <a:off x="445135" y="344805"/>
            <a:ext cx="4175760" cy="1014730"/>
          </a:xfrm>
          <a:prstGeom prst="rect">
            <a:avLst/>
          </a:prstGeom>
          <a:noFill/>
        </p:spPr>
        <p:txBody>
          <a:bodyPr wrap="square" rtlCol="0">
            <a:spAutoFit/>
          </a:bodyPr>
          <a:lstStyle/>
          <a:p>
            <a:r>
              <a:rPr lang="zh-CN" altLang="en-US" sz="6000" b="1">
                <a:latin typeface="楷体" panose="02010609060101010101" charset="-122"/>
                <a:ea typeface="楷体" panose="02010609060101010101" charset="-122"/>
              </a:rPr>
              <a:t>一词多义</a:t>
            </a:r>
            <a:endParaRPr lang="zh-CN" altLang="en-US" sz="6000" b="1">
              <a:latin typeface="楷体" panose="02010609060101010101" charset="-122"/>
              <a:ea typeface="楷体" panose="02010609060101010101" charset="-122"/>
            </a:endParaRPr>
          </a:p>
        </p:txBody>
      </p:sp>
      <p:sp>
        <p:nvSpPr>
          <p:cNvPr id="2" name="文本框 1" title=""/>
          <p:cNvSpPr txBox="1"/>
          <p:nvPr>
            <p:custDataLst>
              <p:tags r:id="rId2"/>
            </p:custDataLst>
          </p:nvPr>
        </p:nvSpPr>
        <p:spPr>
          <a:xfrm>
            <a:off x="521970" y="1410335"/>
            <a:ext cx="11120755" cy="5015865"/>
          </a:xfrm>
          <a:prstGeom prst="rect">
            <a:avLst/>
          </a:prstGeom>
          <a:noFill/>
        </p:spPr>
        <p:txBody>
          <a:bodyPr wrap="square" rtlCol="0">
            <a:spAutoFit/>
          </a:bodyPr>
          <a:lstStyle/>
          <a:p>
            <a:r>
              <a:rPr lang="zh-CN" altLang="en-US" sz="4000" b="1">
                <a:latin typeface="楷体" panose="02010609060101010101" charset="-122"/>
                <a:ea typeface="楷体" panose="02010609060101010101" charset="-122"/>
              </a:rPr>
              <a:t>君子博学而日参省乎己，则知明而行无过矣</a:t>
            </a:r>
            <a:endParaRPr lang="zh-CN" altLang="en-US" sz="4000" b="1">
              <a:latin typeface="楷体" panose="02010609060101010101" charset="-122"/>
              <a:ea typeface="楷体" panose="02010609060101010101" charset="-122"/>
            </a:endParaRPr>
          </a:p>
          <a:p>
            <a:endParaRPr lang="zh-CN" altLang="en-US" sz="4000" b="1">
              <a:latin typeface="楷体" panose="02010609060101010101" charset="-122"/>
              <a:ea typeface="楷体" panose="02010609060101010101" charset="-122"/>
            </a:endParaRPr>
          </a:p>
          <a:p>
            <a:r>
              <a:rPr lang="zh-CN" altLang="en-US" sz="4000" b="1">
                <a:latin typeface="楷体" panose="02010609060101010101" charset="-122"/>
                <a:ea typeface="楷体" panose="02010609060101010101" charset="-122"/>
              </a:rPr>
              <a:t>积善成德，而神明自得</a:t>
            </a:r>
            <a:endParaRPr lang="zh-CN" altLang="en-US" sz="4000" b="1">
              <a:latin typeface="楷体" panose="02010609060101010101" charset="-122"/>
              <a:ea typeface="楷体" panose="02010609060101010101" charset="-122"/>
            </a:endParaRPr>
          </a:p>
          <a:p>
            <a:endParaRPr lang="zh-CN" altLang="en-US" sz="4000" b="1">
              <a:latin typeface="楷体" panose="02010609060101010101" charset="-122"/>
              <a:ea typeface="楷体" panose="02010609060101010101" charset="-122"/>
            </a:endParaRPr>
          </a:p>
          <a:p>
            <a:r>
              <a:rPr lang="zh-CN" altLang="en-US" sz="4000" b="1">
                <a:latin typeface="楷体" panose="02010609060101010101" charset="-122"/>
                <a:ea typeface="楷体" panose="02010609060101010101" charset="-122"/>
              </a:rPr>
              <a:t>吾尝跂而望矣，不如登高之博见也</a:t>
            </a:r>
            <a:endParaRPr lang="zh-CN" altLang="en-US" sz="4000" b="1">
              <a:latin typeface="楷体" panose="02010609060101010101" charset="-122"/>
              <a:ea typeface="楷体" panose="02010609060101010101" charset="-122"/>
            </a:endParaRPr>
          </a:p>
          <a:p>
            <a:endParaRPr lang="zh-CN" altLang="en-US" sz="4000" b="1">
              <a:latin typeface="楷体" panose="02010609060101010101" charset="-122"/>
              <a:ea typeface="楷体" panose="02010609060101010101" charset="-122"/>
            </a:endParaRPr>
          </a:p>
          <a:p>
            <a:r>
              <a:rPr lang="zh-CN" altLang="en-US" sz="4000" b="1">
                <a:latin typeface="楷体" panose="02010609060101010101" charset="-122"/>
                <a:ea typeface="楷体" panose="02010609060101010101" charset="-122"/>
                <a:sym typeface="+mn-ea"/>
              </a:rPr>
              <a:t>青，取之于蓝，而青于蓝</a:t>
            </a:r>
            <a:endParaRPr lang="zh-CN" altLang="en-US" sz="4000" b="1">
              <a:latin typeface="楷体" panose="02010609060101010101" charset="-122"/>
              <a:ea typeface="楷体" panose="02010609060101010101" charset="-122"/>
            </a:endParaRPr>
          </a:p>
          <a:p>
            <a:endParaRPr lang="zh-CN" altLang="en-US" sz="4000" b="1">
              <a:latin typeface="楷体" panose="02010609060101010101" charset="-122"/>
              <a:ea typeface="楷体" panose="02010609060101010101" charset="-122"/>
            </a:endParaRPr>
          </a:p>
        </p:txBody>
      </p:sp>
      <p:sp>
        <p:nvSpPr>
          <p:cNvPr id="7" name="矩形 6" title=""/>
          <p:cNvSpPr/>
          <p:nvPr>
            <p:custDataLst>
              <p:tags r:id="rId3"/>
            </p:custDataLst>
          </p:nvPr>
        </p:nvSpPr>
        <p:spPr>
          <a:xfrm>
            <a:off x="2625090" y="1437640"/>
            <a:ext cx="617855" cy="67945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8" name="矩形 7" title=""/>
          <p:cNvSpPr/>
          <p:nvPr>
            <p:custDataLst>
              <p:tags r:id="rId4"/>
            </p:custDataLst>
          </p:nvPr>
        </p:nvSpPr>
        <p:spPr>
          <a:xfrm>
            <a:off x="3112770" y="2573655"/>
            <a:ext cx="617855" cy="67945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矩形 2" title=""/>
          <p:cNvSpPr/>
          <p:nvPr>
            <p:custDataLst>
              <p:tags r:id="rId5"/>
            </p:custDataLst>
          </p:nvPr>
        </p:nvSpPr>
        <p:spPr>
          <a:xfrm>
            <a:off x="2118360" y="3832225"/>
            <a:ext cx="617855" cy="67945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5" name="矩形 4" title=""/>
          <p:cNvSpPr/>
          <p:nvPr>
            <p:custDataLst>
              <p:tags r:id="rId6"/>
            </p:custDataLst>
          </p:nvPr>
        </p:nvSpPr>
        <p:spPr>
          <a:xfrm>
            <a:off x="4086860" y="5019040"/>
            <a:ext cx="617855" cy="67945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3" title=""/>
          <p:cNvSpPr txBox="1"/>
          <p:nvPr/>
        </p:nvSpPr>
        <p:spPr>
          <a:xfrm>
            <a:off x="445135" y="344805"/>
            <a:ext cx="4175760" cy="1014730"/>
          </a:xfrm>
          <a:prstGeom prst="rect">
            <a:avLst/>
          </a:prstGeom>
          <a:noFill/>
        </p:spPr>
        <p:txBody>
          <a:bodyPr wrap="square" rtlCol="0">
            <a:spAutoFit/>
          </a:bodyPr>
          <a:lstStyle/>
          <a:p>
            <a:r>
              <a:rPr lang="zh-CN" altLang="en-US" sz="6000" b="1">
                <a:latin typeface="楷体" panose="02010609060101010101" charset="-122"/>
                <a:ea typeface="楷体" panose="02010609060101010101" charset="-122"/>
              </a:rPr>
              <a:t>一词多义</a:t>
            </a:r>
            <a:endParaRPr lang="zh-CN" altLang="en-US" sz="6000" b="1">
              <a:latin typeface="楷体" panose="02010609060101010101" charset="-122"/>
              <a:ea typeface="楷体" panose="02010609060101010101" charset="-122"/>
            </a:endParaRPr>
          </a:p>
        </p:txBody>
      </p:sp>
      <p:sp>
        <p:nvSpPr>
          <p:cNvPr id="2" name="文本框 1" title=""/>
          <p:cNvSpPr txBox="1"/>
          <p:nvPr>
            <p:custDataLst>
              <p:tags r:id="rId2"/>
            </p:custDataLst>
          </p:nvPr>
        </p:nvSpPr>
        <p:spPr>
          <a:xfrm>
            <a:off x="521970" y="1437640"/>
            <a:ext cx="11120755" cy="4399915"/>
          </a:xfrm>
          <a:prstGeom prst="rect">
            <a:avLst/>
          </a:prstGeom>
          <a:noFill/>
        </p:spPr>
        <p:txBody>
          <a:bodyPr wrap="square" rtlCol="0">
            <a:spAutoFit/>
          </a:bodyPr>
          <a:lstStyle/>
          <a:p>
            <a:r>
              <a:rPr lang="zh-CN" altLang="en-US" sz="4000" b="1">
                <a:latin typeface="楷体" panose="02010609060101010101" charset="-122"/>
                <a:ea typeface="楷体" panose="02010609060101010101" charset="-122"/>
              </a:rPr>
              <a:t>古之学者必有师</a:t>
            </a:r>
            <a:endParaRPr lang="zh-CN" altLang="en-US" sz="4000" b="1">
              <a:latin typeface="楷体" panose="02010609060101010101" charset="-122"/>
              <a:ea typeface="楷体" panose="02010609060101010101" charset="-122"/>
            </a:endParaRPr>
          </a:p>
          <a:p>
            <a:endParaRPr lang="zh-CN" altLang="en-US" sz="4000" b="1">
              <a:latin typeface="楷体" panose="02010609060101010101" charset="-122"/>
              <a:ea typeface="楷体" panose="02010609060101010101" charset="-122"/>
            </a:endParaRPr>
          </a:p>
          <a:p>
            <a:r>
              <a:rPr lang="zh-CN" altLang="en-US" sz="4000" b="1">
                <a:latin typeface="楷体" panose="02010609060101010101" charset="-122"/>
                <a:ea typeface="楷体" panose="02010609060101010101" charset="-122"/>
              </a:rPr>
              <a:t>择师而教之</a:t>
            </a:r>
            <a:endParaRPr lang="zh-CN" altLang="en-US" sz="4000" b="1">
              <a:latin typeface="楷体" panose="02010609060101010101" charset="-122"/>
              <a:ea typeface="楷体" panose="02010609060101010101" charset="-122"/>
            </a:endParaRPr>
          </a:p>
          <a:p>
            <a:r>
              <a:rPr lang="en-US" altLang="zh-CN" sz="4000" b="1">
                <a:latin typeface="楷体" panose="02010609060101010101" charset="-122"/>
                <a:ea typeface="楷体" panose="02010609060101010101" charset="-122"/>
              </a:rPr>
              <a:t>                      </a:t>
            </a:r>
            <a:r>
              <a:rPr lang="en-US" altLang="zh-CN" sz="4000" b="1">
                <a:latin typeface="楷体" panose="02010609060101010101" charset="-122"/>
                <a:ea typeface="楷体" panose="02010609060101010101" charset="-122"/>
                <a:sym typeface="+mn-ea"/>
              </a:rPr>
              <a:t>六艺经传皆通习之</a:t>
            </a:r>
            <a:endParaRPr lang="zh-CN" altLang="en-US" sz="4000" b="1">
              <a:latin typeface="楷体" panose="02010609060101010101" charset="-122"/>
              <a:ea typeface="楷体" panose="02010609060101010101" charset="-122"/>
            </a:endParaRPr>
          </a:p>
          <a:p>
            <a:r>
              <a:rPr lang="zh-CN" altLang="en-US" sz="4000" b="1">
                <a:latin typeface="楷体" panose="02010609060101010101" charset="-122"/>
                <a:ea typeface="楷体" panose="02010609060101010101" charset="-122"/>
              </a:rPr>
              <a:t>郯子之徒</a:t>
            </a:r>
            <a:endParaRPr lang="zh-CN" altLang="en-US" sz="4000" b="1">
              <a:latin typeface="楷体" panose="02010609060101010101" charset="-122"/>
              <a:ea typeface="楷体" panose="02010609060101010101" charset="-122"/>
            </a:endParaRPr>
          </a:p>
          <a:p>
            <a:endParaRPr lang="zh-CN" altLang="en-US" sz="4000" b="1">
              <a:latin typeface="楷体" panose="02010609060101010101" charset="-122"/>
              <a:ea typeface="楷体" panose="02010609060101010101" charset="-122"/>
            </a:endParaRPr>
          </a:p>
          <a:p>
            <a:r>
              <a:rPr lang="zh-CN" altLang="en-US" sz="4000" b="1">
                <a:latin typeface="楷体" panose="02010609060101010101" charset="-122"/>
                <a:ea typeface="楷体" panose="02010609060101010101" charset="-122"/>
              </a:rPr>
              <a:t>师道之不复可知矣</a:t>
            </a:r>
            <a:r>
              <a:rPr lang="en-US" altLang="zh-CN" sz="4000" b="1">
                <a:latin typeface="楷体" panose="02010609060101010101" charset="-122"/>
                <a:ea typeface="楷体" panose="02010609060101010101" charset="-122"/>
              </a:rPr>
              <a:t>        </a:t>
            </a:r>
            <a:endParaRPr lang="en-US" altLang="zh-CN" sz="4000" b="1">
              <a:latin typeface="楷体" panose="02010609060101010101" charset="-122"/>
              <a:ea typeface="楷体" panose="02010609060101010101" charset="-122"/>
            </a:endParaRPr>
          </a:p>
        </p:txBody>
      </p:sp>
      <p:sp>
        <p:nvSpPr>
          <p:cNvPr id="7" name="矩形 6" title=""/>
          <p:cNvSpPr/>
          <p:nvPr/>
        </p:nvSpPr>
        <p:spPr>
          <a:xfrm>
            <a:off x="1055370" y="1437640"/>
            <a:ext cx="617855" cy="67945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8" name="矩形 7" title=""/>
          <p:cNvSpPr/>
          <p:nvPr/>
        </p:nvSpPr>
        <p:spPr>
          <a:xfrm>
            <a:off x="2599055" y="2631440"/>
            <a:ext cx="617855" cy="67945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矩形 2" title=""/>
          <p:cNvSpPr/>
          <p:nvPr/>
        </p:nvSpPr>
        <p:spPr>
          <a:xfrm>
            <a:off x="1538605" y="3832225"/>
            <a:ext cx="617855" cy="67945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5" name="矩形 4" title=""/>
          <p:cNvSpPr/>
          <p:nvPr/>
        </p:nvSpPr>
        <p:spPr>
          <a:xfrm>
            <a:off x="1538605" y="5077460"/>
            <a:ext cx="617855" cy="67945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6" name="矩形 5" title=""/>
          <p:cNvSpPr/>
          <p:nvPr/>
        </p:nvSpPr>
        <p:spPr>
          <a:xfrm>
            <a:off x="9835515" y="3226435"/>
            <a:ext cx="617855" cy="67945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ppt_x"/>
                                          </p:val>
                                        </p:tav>
                                        <p:tav tm="100000">
                                          <p:val>
                                            <p:strVal val="#ppt_x"/>
                                          </p:val>
                                        </p:tav>
                                      </p:tavLst>
                                    </p:anim>
                                    <p:anim calcmode="lin" valueType="num">
                                      <p:cBhvr additive="base">
                                        <p:cTn id="16" dur="500" fill="hold"/>
                                        <p:tgtEl>
                                          <p:spTgt spid="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3" grpId="0" animBg="1"/>
      <p:bldP spid="5" grpId="0" animBg="1"/>
      <p:bldP spid="6" grpId="0" animBg="1"/>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3" title=""/>
          <p:cNvSpPr txBox="1"/>
          <p:nvPr/>
        </p:nvSpPr>
        <p:spPr>
          <a:xfrm>
            <a:off x="445135" y="344805"/>
            <a:ext cx="4175760" cy="1014730"/>
          </a:xfrm>
          <a:prstGeom prst="rect">
            <a:avLst/>
          </a:prstGeom>
          <a:noFill/>
        </p:spPr>
        <p:txBody>
          <a:bodyPr wrap="square" rtlCol="0">
            <a:spAutoFit/>
          </a:bodyPr>
          <a:lstStyle/>
          <a:p>
            <a:r>
              <a:rPr lang="zh-CN" altLang="en-US" sz="6000" b="1">
                <a:latin typeface="楷体" panose="02010609060101010101" charset="-122"/>
                <a:ea typeface="楷体" panose="02010609060101010101" charset="-122"/>
              </a:rPr>
              <a:t>一词多义</a:t>
            </a:r>
            <a:endParaRPr lang="zh-CN" altLang="en-US" sz="6000" b="1">
              <a:latin typeface="楷体" panose="02010609060101010101" charset="-122"/>
              <a:ea typeface="楷体" panose="02010609060101010101" charset="-122"/>
            </a:endParaRPr>
          </a:p>
        </p:txBody>
      </p:sp>
      <p:sp>
        <p:nvSpPr>
          <p:cNvPr id="2" name="文本框 1" title=""/>
          <p:cNvSpPr txBox="1"/>
          <p:nvPr>
            <p:custDataLst>
              <p:tags r:id="rId2"/>
            </p:custDataLst>
          </p:nvPr>
        </p:nvSpPr>
        <p:spPr>
          <a:xfrm>
            <a:off x="521970" y="1437640"/>
            <a:ext cx="11547475" cy="3169285"/>
          </a:xfrm>
          <a:prstGeom prst="rect">
            <a:avLst/>
          </a:prstGeom>
          <a:noFill/>
        </p:spPr>
        <p:txBody>
          <a:bodyPr wrap="square" rtlCol="0">
            <a:spAutoFit/>
          </a:bodyPr>
          <a:lstStyle/>
          <a:p>
            <a:r>
              <a:rPr lang="en-US" altLang="zh-CN" sz="4000" b="1">
                <a:latin typeface="楷体" panose="02010609060101010101" charset="-122"/>
                <a:ea typeface="楷体" panose="02010609060101010101" charset="-122"/>
              </a:rPr>
              <a:t>惑而不从师，其为惑也，终不解矣</a:t>
            </a:r>
            <a:endParaRPr lang="en-US" altLang="zh-CN" sz="4000" b="1">
              <a:latin typeface="楷体" panose="02010609060101010101" charset="-122"/>
              <a:ea typeface="楷体" panose="02010609060101010101" charset="-122"/>
            </a:endParaRPr>
          </a:p>
          <a:p>
            <a:endParaRPr lang="en-US" altLang="zh-CN" sz="4000" b="1">
              <a:latin typeface="楷体" panose="02010609060101010101" charset="-122"/>
              <a:ea typeface="楷体" panose="02010609060101010101" charset="-122"/>
            </a:endParaRPr>
          </a:p>
          <a:p>
            <a:r>
              <a:rPr lang="en-US" altLang="zh-CN" sz="4000" b="1">
                <a:latin typeface="楷体" panose="02010609060101010101" charset="-122"/>
                <a:ea typeface="楷体" panose="02010609060101010101" charset="-122"/>
              </a:rPr>
              <a:t>夫庸知其年之先后生于吾乎</a:t>
            </a:r>
            <a:endParaRPr lang="en-US" altLang="zh-CN" sz="4000" b="1">
              <a:latin typeface="楷体" panose="02010609060101010101" charset="-122"/>
              <a:ea typeface="楷体" panose="02010609060101010101" charset="-122"/>
            </a:endParaRPr>
          </a:p>
          <a:p>
            <a:endParaRPr lang="en-US" altLang="zh-CN" sz="4000" b="1">
              <a:latin typeface="楷体" panose="02010609060101010101" charset="-122"/>
              <a:ea typeface="楷体" panose="02010609060101010101" charset="-122"/>
            </a:endParaRPr>
          </a:p>
          <a:p>
            <a:r>
              <a:rPr lang="en-US" altLang="zh-CN" sz="4000" b="1">
                <a:latin typeface="楷体" panose="02010609060101010101" charset="-122"/>
                <a:ea typeface="楷体" panose="02010609060101010101" charset="-122"/>
              </a:rPr>
              <a:t>圣人之所以为圣，愚人之所以为愚，其皆出于此乎</a:t>
            </a:r>
            <a:endParaRPr lang="en-US" altLang="zh-CN" sz="4000" b="1">
              <a:latin typeface="楷体" panose="02010609060101010101" charset="-122"/>
              <a:ea typeface="楷体" panose="02010609060101010101" charset="-122"/>
            </a:endParaRPr>
          </a:p>
        </p:txBody>
      </p:sp>
      <p:sp>
        <p:nvSpPr>
          <p:cNvPr id="7" name="矩形 6" title=""/>
          <p:cNvSpPr/>
          <p:nvPr/>
        </p:nvSpPr>
        <p:spPr>
          <a:xfrm>
            <a:off x="3575050" y="1437640"/>
            <a:ext cx="617855" cy="67945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8" name="矩形 7" title=""/>
          <p:cNvSpPr/>
          <p:nvPr/>
        </p:nvSpPr>
        <p:spPr>
          <a:xfrm>
            <a:off x="2156460" y="2631440"/>
            <a:ext cx="617855" cy="67945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矩形 2" title=""/>
          <p:cNvSpPr/>
          <p:nvPr/>
        </p:nvSpPr>
        <p:spPr>
          <a:xfrm>
            <a:off x="8700770" y="3905885"/>
            <a:ext cx="617855" cy="67945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ppt_x"/>
                                          </p:val>
                                        </p:tav>
                                        <p:tav tm="100000">
                                          <p:val>
                                            <p:strVal val="#ppt_x"/>
                                          </p:val>
                                        </p:tav>
                                      </p:tavLst>
                                    </p:anim>
                                    <p:anim calcmode="lin" valueType="num">
                                      <p:cBhvr additive="base">
                                        <p:cTn id="1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3" grpId="0" animBg="1"/>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3" title=""/>
          <p:cNvSpPr txBox="1"/>
          <p:nvPr/>
        </p:nvSpPr>
        <p:spPr>
          <a:xfrm>
            <a:off x="445135" y="344805"/>
            <a:ext cx="4175760" cy="1014730"/>
          </a:xfrm>
          <a:prstGeom prst="rect">
            <a:avLst/>
          </a:prstGeom>
          <a:noFill/>
        </p:spPr>
        <p:txBody>
          <a:bodyPr wrap="square" rtlCol="0">
            <a:spAutoFit/>
          </a:bodyPr>
          <a:lstStyle/>
          <a:p>
            <a:r>
              <a:rPr lang="zh-CN" altLang="en-US" sz="6000" b="1">
                <a:latin typeface="楷体" panose="02010609060101010101" charset="-122"/>
                <a:ea typeface="楷体" panose="02010609060101010101" charset="-122"/>
              </a:rPr>
              <a:t>一词多义</a:t>
            </a:r>
            <a:endParaRPr lang="zh-CN" altLang="en-US" sz="6000" b="1">
              <a:latin typeface="楷体" panose="02010609060101010101" charset="-122"/>
              <a:ea typeface="楷体" panose="02010609060101010101" charset="-122"/>
            </a:endParaRPr>
          </a:p>
        </p:txBody>
      </p:sp>
      <p:sp>
        <p:nvSpPr>
          <p:cNvPr id="2" name="文本框 1" title=""/>
          <p:cNvSpPr txBox="1"/>
          <p:nvPr>
            <p:custDataLst>
              <p:tags r:id="rId2"/>
            </p:custDataLst>
          </p:nvPr>
        </p:nvSpPr>
        <p:spPr>
          <a:xfrm>
            <a:off x="133985" y="1372870"/>
            <a:ext cx="5916930" cy="1938020"/>
          </a:xfrm>
          <a:prstGeom prst="rect">
            <a:avLst/>
          </a:prstGeom>
          <a:noFill/>
        </p:spPr>
        <p:txBody>
          <a:bodyPr wrap="square" rtlCol="0">
            <a:spAutoFit/>
          </a:bodyPr>
          <a:lstStyle/>
          <a:p>
            <a:r>
              <a:rPr lang="en-US" altLang="zh-CN" sz="4000" b="1">
                <a:latin typeface="楷体" panose="02010609060101010101" charset="-122"/>
                <a:ea typeface="楷体" panose="02010609060101010101" charset="-122"/>
              </a:rPr>
              <a:t>圣人无常师</a:t>
            </a:r>
            <a:endParaRPr lang="en-US" altLang="zh-CN" sz="4000" b="1">
              <a:latin typeface="楷体" panose="02010609060101010101" charset="-122"/>
              <a:ea typeface="楷体" panose="02010609060101010101" charset="-122"/>
            </a:endParaRPr>
          </a:p>
          <a:p>
            <a:endParaRPr lang="en-US" altLang="zh-CN" sz="4000" b="1">
              <a:latin typeface="楷体" panose="02010609060101010101" charset="-122"/>
              <a:ea typeface="楷体" panose="02010609060101010101" charset="-122"/>
            </a:endParaRPr>
          </a:p>
          <a:p>
            <a:r>
              <a:rPr lang="en-US" altLang="zh-CN" sz="4000" b="1">
                <a:latin typeface="楷体" panose="02010609060101010101" charset="-122"/>
                <a:ea typeface="楷体" panose="02010609060101010101" charset="-122"/>
              </a:rPr>
              <a:t>是故无贵无贱，无长无少</a:t>
            </a:r>
            <a:endParaRPr lang="en-US" altLang="zh-CN" sz="4000" b="1">
              <a:latin typeface="楷体" panose="02010609060101010101" charset="-122"/>
              <a:ea typeface="楷体" panose="02010609060101010101" charset="-122"/>
            </a:endParaRPr>
          </a:p>
        </p:txBody>
      </p:sp>
      <p:sp>
        <p:nvSpPr>
          <p:cNvPr id="7" name="矩形 6" title=""/>
          <p:cNvSpPr/>
          <p:nvPr/>
        </p:nvSpPr>
        <p:spPr>
          <a:xfrm>
            <a:off x="1160780" y="1372870"/>
            <a:ext cx="617855" cy="67945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8" name="矩形 7" title=""/>
          <p:cNvSpPr/>
          <p:nvPr/>
        </p:nvSpPr>
        <p:spPr>
          <a:xfrm>
            <a:off x="1160780" y="2573020"/>
            <a:ext cx="617855" cy="67945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5" name="文本框 4" title=""/>
          <p:cNvSpPr txBox="1"/>
          <p:nvPr>
            <p:custDataLst>
              <p:tags r:id="rId3"/>
            </p:custDataLst>
          </p:nvPr>
        </p:nvSpPr>
        <p:spPr>
          <a:xfrm>
            <a:off x="6667500" y="2631440"/>
            <a:ext cx="4395470" cy="3169285"/>
          </a:xfrm>
          <a:prstGeom prst="rect">
            <a:avLst/>
          </a:prstGeom>
          <a:noFill/>
        </p:spPr>
        <p:txBody>
          <a:bodyPr wrap="square" rtlCol="0">
            <a:spAutoFit/>
          </a:bodyPr>
          <a:lstStyle/>
          <a:p>
            <a:r>
              <a:rPr lang="en-US" altLang="zh-CN" sz="4000" b="1">
                <a:latin typeface="楷体" panose="02010609060101010101" charset="-122"/>
                <a:ea typeface="楷体" panose="02010609060101010101" charset="-122"/>
              </a:rPr>
              <a:t>古之学者必有师</a:t>
            </a:r>
            <a:endParaRPr lang="en-US" altLang="zh-CN" sz="4000" b="1">
              <a:latin typeface="楷体" panose="02010609060101010101" charset="-122"/>
              <a:ea typeface="楷体" panose="02010609060101010101" charset="-122"/>
            </a:endParaRPr>
          </a:p>
          <a:p>
            <a:endParaRPr lang="en-US" altLang="zh-CN" sz="4000" b="1">
              <a:latin typeface="楷体" panose="02010609060101010101" charset="-122"/>
              <a:ea typeface="楷体" panose="02010609060101010101" charset="-122"/>
            </a:endParaRPr>
          </a:p>
          <a:p>
            <a:r>
              <a:rPr lang="en-US" altLang="zh-CN" sz="4000" b="1">
                <a:latin typeface="楷体" panose="02010609060101010101" charset="-122"/>
                <a:ea typeface="楷体" panose="02010609060101010101" charset="-122"/>
              </a:rPr>
              <a:t>吾从而师之</a:t>
            </a:r>
            <a:endParaRPr lang="en-US" altLang="zh-CN" sz="4000" b="1">
              <a:latin typeface="楷体" panose="02010609060101010101" charset="-122"/>
              <a:ea typeface="楷体" panose="02010609060101010101" charset="-122"/>
            </a:endParaRPr>
          </a:p>
          <a:p>
            <a:endParaRPr lang="en-US" altLang="zh-CN" sz="4000" b="1">
              <a:latin typeface="楷体" panose="02010609060101010101" charset="-122"/>
              <a:ea typeface="楷体" panose="02010609060101010101" charset="-122"/>
            </a:endParaRPr>
          </a:p>
          <a:p>
            <a:r>
              <a:rPr lang="en-US" altLang="zh-CN" sz="4000" b="1">
                <a:latin typeface="楷体" panose="02010609060101010101" charset="-122"/>
                <a:ea typeface="楷体" panose="02010609060101010101" charset="-122"/>
              </a:rPr>
              <a:t>师道之不传也久矣</a:t>
            </a:r>
            <a:endParaRPr lang="en-US" altLang="zh-CN" sz="4000" b="1">
              <a:latin typeface="楷体" panose="02010609060101010101" charset="-122"/>
              <a:ea typeface="楷体" panose="02010609060101010101" charset="-122"/>
            </a:endParaRPr>
          </a:p>
        </p:txBody>
      </p:sp>
      <p:sp>
        <p:nvSpPr>
          <p:cNvPr id="9" name="矩形 8" title=""/>
          <p:cNvSpPr/>
          <p:nvPr/>
        </p:nvSpPr>
        <p:spPr>
          <a:xfrm>
            <a:off x="9777730" y="2631440"/>
            <a:ext cx="617855" cy="67945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0" name="矩形 9" title=""/>
          <p:cNvSpPr/>
          <p:nvPr/>
        </p:nvSpPr>
        <p:spPr>
          <a:xfrm>
            <a:off x="8228330" y="3876040"/>
            <a:ext cx="617855" cy="67945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1" name="矩形 10" title=""/>
          <p:cNvSpPr/>
          <p:nvPr/>
        </p:nvSpPr>
        <p:spPr>
          <a:xfrm>
            <a:off x="6727190" y="5049520"/>
            <a:ext cx="617855" cy="67945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3" title=""/>
          <p:cNvSpPr txBox="1"/>
          <p:nvPr/>
        </p:nvSpPr>
        <p:spPr>
          <a:xfrm>
            <a:off x="445135" y="344805"/>
            <a:ext cx="4175760" cy="1014730"/>
          </a:xfrm>
          <a:prstGeom prst="rect">
            <a:avLst/>
          </a:prstGeom>
          <a:noFill/>
        </p:spPr>
        <p:txBody>
          <a:bodyPr wrap="square" rtlCol="0">
            <a:spAutoFit/>
          </a:bodyPr>
          <a:lstStyle/>
          <a:p>
            <a:r>
              <a:rPr lang="zh-CN" altLang="en-US" sz="6000" b="1">
                <a:latin typeface="楷体" panose="02010609060101010101" charset="-122"/>
                <a:ea typeface="楷体" panose="02010609060101010101" charset="-122"/>
              </a:rPr>
              <a:t>一词多义</a:t>
            </a:r>
            <a:endParaRPr lang="zh-CN" altLang="en-US" sz="6000" b="1">
              <a:latin typeface="楷体" panose="02010609060101010101" charset="-122"/>
              <a:ea typeface="楷体" panose="02010609060101010101" charset="-122"/>
            </a:endParaRPr>
          </a:p>
        </p:txBody>
      </p:sp>
      <p:sp>
        <p:nvSpPr>
          <p:cNvPr id="2" name="文本框 1" title=""/>
          <p:cNvSpPr txBox="1"/>
          <p:nvPr>
            <p:custDataLst>
              <p:tags r:id="rId2"/>
            </p:custDataLst>
          </p:nvPr>
        </p:nvSpPr>
        <p:spPr>
          <a:xfrm>
            <a:off x="133985" y="1372870"/>
            <a:ext cx="5916930" cy="1938020"/>
          </a:xfrm>
          <a:prstGeom prst="rect">
            <a:avLst/>
          </a:prstGeom>
          <a:noFill/>
        </p:spPr>
        <p:txBody>
          <a:bodyPr wrap="square" rtlCol="0">
            <a:spAutoFit/>
          </a:bodyPr>
          <a:lstStyle/>
          <a:p>
            <a:r>
              <a:rPr lang="en-US" altLang="zh-CN" sz="4000" b="1">
                <a:latin typeface="楷体" panose="02010609060101010101" charset="-122"/>
                <a:ea typeface="楷体" panose="02010609060101010101" charset="-122"/>
              </a:rPr>
              <a:t>郯子之徒，其贤不及孔子</a:t>
            </a:r>
            <a:endParaRPr lang="en-US" altLang="zh-CN" sz="4000" b="1">
              <a:latin typeface="楷体" panose="02010609060101010101" charset="-122"/>
              <a:ea typeface="楷体" panose="02010609060101010101" charset="-122"/>
            </a:endParaRPr>
          </a:p>
          <a:p>
            <a:endParaRPr lang="en-US" altLang="zh-CN" sz="4000" b="1">
              <a:latin typeface="楷体" panose="02010609060101010101" charset="-122"/>
              <a:ea typeface="楷体" panose="02010609060101010101" charset="-122"/>
            </a:endParaRPr>
          </a:p>
          <a:p>
            <a:r>
              <a:rPr lang="en-US" altLang="zh-CN" sz="4000" b="1">
                <a:latin typeface="楷体" panose="02010609060101010101" charset="-122"/>
                <a:ea typeface="楷体" panose="02010609060101010101" charset="-122"/>
              </a:rPr>
              <a:t>师不必贤于弟子</a:t>
            </a:r>
            <a:endParaRPr lang="en-US" altLang="zh-CN" sz="4000" b="1">
              <a:latin typeface="楷体" panose="02010609060101010101" charset="-122"/>
              <a:ea typeface="楷体" panose="02010609060101010101" charset="-122"/>
            </a:endParaRPr>
          </a:p>
        </p:txBody>
      </p:sp>
      <p:sp>
        <p:nvSpPr>
          <p:cNvPr id="7" name="矩形 6" title=""/>
          <p:cNvSpPr/>
          <p:nvPr/>
        </p:nvSpPr>
        <p:spPr>
          <a:xfrm>
            <a:off x="3244215" y="1359535"/>
            <a:ext cx="617855" cy="67945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8" name="矩形 7" title=""/>
          <p:cNvSpPr/>
          <p:nvPr/>
        </p:nvSpPr>
        <p:spPr>
          <a:xfrm>
            <a:off x="1693545" y="2573020"/>
            <a:ext cx="617855" cy="67945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5" name="文本框 4" title=""/>
          <p:cNvSpPr txBox="1"/>
          <p:nvPr>
            <p:custDataLst>
              <p:tags r:id="rId3"/>
            </p:custDataLst>
          </p:nvPr>
        </p:nvSpPr>
        <p:spPr>
          <a:xfrm>
            <a:off x="5620385" y="2631440"/>
            <a:ext cx="6571615" cy="1938020"/>
          </a:xfrm>
          <a:prstGeom prst="rect">
            <a:avLst/>
          </a:prstGeom>
          <a:noFill/>
        </p:spPr>
        <p:txBody>
          <a:bodyPr wrap="square" rtlCol="0">
            <a:spAutoFit/>
          </a:bodyPr>
          <a:lstStyle/>
          <a:p>
            <a:r>
              <a:rPr lang="en-US" altLang="zh-CN" sz="4000" b="1">
                <a:latin typeface="楷体" panose="02010609060101010101" charset="-122"/>
                <a:ea typeface="楷体" panose="02010609060101010101" charset="-122"/>
              </a:rPr>
              <a:t>师者，所以传道受业解惑也</a:t>
            </a:r>
            <a:endParaRPr lang="en-US" altLang="zh-CN" sz="4000" b="1">
              <a:latin typeface="楷体" panose="02010609060101010101" charset="-122"/>
              <a:ea typeface="楷体" panose="02010609060101010101" charset="-122"/>
            </a:endParaRPr>
          </a:p>
          <a:p>
            <a:endParaRPr lang="en-US" altLang="zh-CN" sz="4000" b="1">
              <a:latin typeface="楷体" panose="02010609060101010101" charset="-122"/>
              <a:ea typeface="楷体" panose="02010609060101010101" charset="-122"/>
            </a:endParaRPr>
          </a:p>
          <a:p>
            <a:r>
              <a:rPr lang="en-US" altLang="zh-CN" sz="4000" b="1">
                <a:latin typeface="楷体" panose="02010609060101010101" charset="-122"/>
                <a:ea typeface="楷体" panose="02010609060101010101" charset="-122"/>
              </a:rPr>
              <a:t>师道之不传也久矣</a:t>
            </a:r>
            <a:endParaRPr lang="en-US" altLang="zh-CN" sz="4000" b="1">
              <a:latin typeface="楷体" panose="02010609060101010101" charset="-122"/>
              <a:ea typeface="楷体" panose="02010609060101010101" charset="-122"/>
            </a:endParaRPr>
          </a:p>
        </p:txBody>
      </p:sp>
      <p:sp>
        <p:nvSpPr>
          <p:cNvPr id="9" name="矩形 8" title=""/>
          <p:cNvSpPr/>
          <p:nvPr/>
        </p:nvSpPr>
        <p:spPr>
          <a:xfrm>
            <a:off x="8228330" y="2573020"/>
            <a:ext cx="617855" cy="67945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0" name="矩形 9" title=""/>
          <p:cNvSpPr/>
          <p:nvPr/>
        </p:nvSpPr>
        <p:spPr>
          <a:xfrm>
            <a:off x="7724775" y="3817620"/>
            <a:ext cx="617855" cy="67945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3" title=""/>
          <p:cNvSpPr txBox="1"/>
          <p:nvPr/>
        </p:nvSpPr>
        <p:spPr>
          <a:xfrm>
            <a:off x="445135" y="344805"/>
            <a:ext cx="4175760" cy="1014730"/>
          </a:xfrm>
          <a:prstGeom prst="rect">
            <a:avLst/>
          </a:prstGeom>
          <a:noFill/>
        </p:spPr>
        <p:txBody>
          <a:bodyPr wrap="square" rtlCol="0">
            <a:spAutoFit/>
          </a:bodyPr>
          <a:lstStyle/>
          <a:p>
            <a:r>
              <a:rPr lang="zh-CN" altLang="en-US" sz="6000" b="1">
                <a:latin typeface="楷体" panose="02010609060101010101" charset="-122"/>
                <a:ea typeface="楷体" panose="02010609060101010101" charset="-122"/>
              </a:rPr>
              <a:t>特殊句式</a:t>
            </a:r>
            <a:endParaRPr lang="zh-CN" altLang="en-US" sz="6000" b="1">
              <a:latin typeface="楷体" panose="02010609060101010101" charset="-122"/>
              <a:ea typeface="楷体" panose="02010609060101010101" charset="-122"/>
            </a:endParaRPr>
          </a:p>
        </p:txBody>
      </p:sp>
      <p:sp>
        <p:nvSpPr>
          <p:cNvPr id="2" name="文本框 1" title=""/>
          <p:cNvSpPr txBox="1"/>
          <p:nvPr>
            <p:custDataLst>
              <p:tags r:id="rId2"/>
            </p:custDataLst>
          </p:nvPr>
        </p:nvSpPr>
        <p:spPr>
          <a:xfrm>
            <a:off x="521970" y="1410335"/>
            <a:ext cx="11542395" cy="3784600"/>
          </a:xfrm>
          <a:prstGeom prst="rect">
            <a:avLst/>
          </a:prstGeom>
          <a:noFill/>
        </p:spPr>
        <p:txBody>
          <a:bodyPr wrap="square" rtlCol="0">
            <a:spAutoFit/>
          </a:bodyPr>
          <a:lstStyle/>
          <a:p>
            <a:r>
              <a:rPr lang="zh-CN" altLang="en-US" sz="4000" b="1">
                <a:latin typeface="楷体" panose="02010609060101010101" charset="-122"/>
                <a:ea typeface="楷体" panose="02010609060101010101" charset="-122"/>
              </a:rPr>
              <a:t>虽有槁暴，不复挺者，輮使之然也</a:t>
            </a:r>
            <a:endParaRPr lang="zh-CN" altLang="en-US" sz="4000" b="1">
              <a:latin typeface="楷体" panose="02010609060101010101" charset="-122"/>
              <a:ea typeface="楷体" panose="02010609060101010101" charset="-122"/>
            </a:endParaRPr>
          </a:p>
          <a:p>
            <a:endParaRPr lang="zh-CN" altLang="en-US" sz="4000" b="1">
              <a:latin typeface="楷体" panose="02010609060101010101" charset="-122"/>
              <a:ea typeface="楷体" panose="02010609060101010101" charset="-122"/>
            </a:endParaRPr>
          </a:p>
          <a:p>
            <a:r>
              <a:rPr lang="zh-CN" altLang="en-US" sz="4000" b="1">
                <a:latin typeface="楷体" panose="02010609060101010101" charset="-122"/>
                <a:ea typeface="楷体" panose="02010609060101010101" charset="-122"/>
              </a:rPr>
              <a:t>师者，所以传道受业解惑也</a:t>
            </a:r>
            <a:endParaRPr lang="zh-CN" altLang="en-US" sz="4000" b="1">
              <a:latin typeface="楷体" panose="02010609060101010101" charset="-122"/>
              <a:ea typeface="楷体" panose="02010609060101010101" charset="-122"/>
            </a:endParaRPr>
          </a:p>
          <a:p>
            <a:endParaRPr lang="zh-CN" altLang="en-US" sz="4000" b="1">
              <a:latin typeface="楷体" panose="02010609060101010101" charset="-122"/>
              <a:ea typeface="楷体" panose="02010609060101010101" charset="-122"/>
            </a:endParaRPr>
          </a:p>
          <a:p>
            <a:r>
              <a:rPr lang="zh-CN" altLang="en-US" sz="4000" b="1">
                <a:latin typeface="楷体" panose="02010609060101010101" charset="-122"/>
                <a:ea typeface="楷体" panose="02010609060101010101" charset="-122"/>
              </a:rPr>
              <a:t>道之所存，师之所存也</a:t>
            </a:r>
            <a:endParaRPr lang="zh-CN" altLang="en-US" sz="4000" b="1">
              <a:latin typeface="楷体" panose="02010609060101010101" charset="-122"/>
              <a:ea typeface="楷体" panose="02010609060101010101" charset="-122"/>
            </a:endParaRPr>
          </a:p>
          <a:p>
            <a:endParaRPr lang="zh-CN" altLang="en-US" sz="4000" b="1">
              <a:latin typeface="楷体" panose="02010609060101010101" charset="-122"/>
              <a:ea typeface="楷体" panose="02010609060101010101" charset="-122"/>
            </a:endParaRPr>
          </a:p>
        </p:txBody>
      </p:sp>
      <p:sp>
        <p:nvSpPr>
          <p:cNvPr id="6" name="矩形 5" title=""/>
          <p:cNvSpPr/>
          <p:nvPr/>
        </p:nvSpPr>
        <p:spPr>
          <a:xfrm>
            <a:off x="4620895" y="1437640"/>
            <a:ext cx="617855" cy="67945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9" name="矩形 8" title=""/>
          <p:cNvSpPr/>
          <p:nvPr/>
        </p:nvSpPr>
        <p:spPr>
          <a:xfrm>
            <a:off x="7762240" y="1437640"/>
            <a:ext cx="617855" cy="67945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0" name="矩形 9" title=""/>
          <p:cNvSpPr/>
          <p:nvPr/>
        </p:nvSpPr>
        <p:spPr>
          <a:xfrm>
            <a:off x="1075690" y="2593340"/>
            <a:ext cx="617855" cy="67945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1" name="矩形 10" title=""/>
          <p:cNvSpPr/>
          <p:nvPr/>
        </p:nvSpPr>
        <p:spPr>
          <a:xfrm>
            <a:off x="6207125" y="2593340"/>
            <a:ext cx="617855" cy="67945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矩形 12" title=""/>
          <p:cNvSpPr/>
          <p:nvPr/>
        </p:nvSpPr>
        <p:spPr>
          <a:xfrm>
            <a:off x="5131435" y="3900170"/>
            <a:ext cx="617855" cy="67945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ppt_x"/>
                                          </p:val>
                                        </p:tav>
                                        <p:tav tm="100000">
                                          <p:val>
                                            <p:strVal val="#ppt_x"/>
                                          </p:val>
                                        </p:tav>
                                      </p:tavLst>
                                    </p:anim>
                                    <p:anim calcmode="lin" valueType="num">
                                      <p:cBhvr additive="base">
                                        <p:cTn id="2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ppt_x"/>
                                          </p:val>
                                        </p:tav>
                                        <p:tav tm="100000">
                                          <p:val>
                                            <p:strVal val="#ppt_x"/>
                                          </p:val>
                                        </p:tav>
                                      </p:tavLst>
                                    </p:anim>
                                    <p:anim calcmode="lin" valueType="num">
                                      <p:cBhvr additive="base">
                                        <p:cTn id="2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0" grpId="0" animBg="1"/>
      <p:bldP spid="11" grpId="0" animBg="1"/>
      <p:bldP spid="13" grpId="0" animBg="1"/>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3" title=""/>
          <p:cNvSpPr txBox="1"/>
          <p:nvPr/>
        </p:nvSpPr>
        <p:spPr>
          <a:xfrm>
            <a:off x="245110" y="106680"/>
            <a:ext cx="2918460" cy="1014730"/>
          </a:xfrm>
          <a:prstGeom prst="rect">
            <a:avLst/>
          </a:prstGeom>
          <a:noFill/>
        </p:spPr>
        <p:txBody>
          <a:bodyPr wrap="square" rtlCol="0">
            <a:spAutoFit/>
          </a:bodyPr>
          <a:lstStyle/>
          <a:p>
            <a:r>
              <a:rPr lang="zh-CN" altLang="en-US" sz="6000" b="1">
                <a:latin typeface="楷体" panose="02010609060101010101" charset="-122"/>
                <a:ea typeface="楷体" panose="02010609060101010101" charset="-122"/>
              </a:rPr>
              <a:t>通假字：</a:t>
            </a:r>
            <a:endParaRPr lang="zh-CN" altLang="en-US" sz="6000" b="1">
              <a:latin typeface="楷体" panose="02010609060101010101" charset="-122"/>
              <a:ea typeface="楷体" panose="02010609060101010101" charset="-122"/>
            </a:endParaRPr>
          </a:p>
        </p:txBody>
      </p:sp>
      <p:sp>
        <p:nvSpPr>
          <p:cNvPr id="2" name="文本框 1" title=""/>
          <p:cNvSpPr txBox="1"/>
          <p:nvPr>
            <p:custDataLst>
              <p:tags r:id="rId2"/>
            </p:custDataLst>
          </p:nvPr>
        </p:nvSpPr>
        <p:spPr>
          <a:xfrm>
            <a:off x="218440" y="1336040"/>
            <a:ext cx="11192510" cy="4399915"/>
          </a:xfrm>
          <a:prstGeom prst="rect">
            <a:avLst/>
          </a:prstGeom>
          <a:noFill/>
        </p:spPr>
        <p:txBody>
          <a:bodyPr wrap="square" rtlCol="0">
            <a:spAutoFit/>
          </a:bodyPr>
          <a:lstStyle/>
          <a:p>
            <a:r>
              <a:rPr lang="zh-CN" altLang="en-US" sz="4000" b="1">
                <a:solidFill>
                  <a:schemeClr val="tx1"/>
                </a:solidFill>
                <a:latin typeface="楷体" panose="02010609060101010101" charset="-122"/>
                <a:ea typeface="楷体" panose="02010609060101010101" charset="-122"/>
              </a:rPr>
              <a:t>木直中绳，輮以为轮，其曲中规</a:t>
            </a:r>
            <a:endParaRPr lang="zh-CN" altLang="en-US" sz="4000" b="1">
              <a:solidFill>
                <a:schemeClr val="tx1"/>
              </a:solidFill>
              <a:latin typeface="楷体" panose="02010609060101010101" charset="-122"/>
              <a:ea typeface="楷体" panose="02010609060101010101" charset="-122"/>
            </a:endParaRPr>
          </a:p>
          <a:p>
            <a:endParaRPr lang="zh-CN" altLang="en-US" sz="4000" b="1">
              <a:solidFill>
                <a:schemeClr val="tx1"/>
              </a:solidFill>
              <a:latin typeface="楷体" panose="02010609060101010101" charset="-122"/>
              <a:ea typeface="楷体" panose="02010609060101010101" charset="-122"/>
            </a:endParaRPr>
          </a:p>
          <a:p>
            <a:r>
              <a:rPr lang="zh-CN" altLang="en-US" sz="4000" b="1">
                <a:solidFill>
                  <a:schemeClr val="tx1"/>
                </a:solidFill>
                <a:latin typeface="楷体" panose="02010609060101010101" charset="-122"/>
                <a:ea typeface="楷体" panose="02010609060101010101" charset="-122"/>
              </a:rPr>
              <a:t>虽有槁暴，不复挺者，輮使之然也</a:t>
            </a:r>
            <a:endParaRPr lang="zh-CN" altLang="en-US" sz="4000" b="1">
              <a:solidFill>
                <a:schemeClr val="tx1"/>
              </a:solidFill>
              <a:latin typeface="楷体" panose="02010609060101010101" charset="-122"/>
              <a:ea typeface="楷体" panose="02010609060101010101" charset="-122"/>
            </a:endParaRPr>
          </a:p>
          <a:p>
            <a:endParaRPr lang="zh-CN" altLang="en-US" sz="4000" b="1">
              <a:solidFill>
                <a:schemeClr val="tx1"/>
              </a:solidFill>
              <a:latin typeface="楷体" panose="02010609060101010101" charset="-122"/>
              <a:ea typeface="楷体" panose="02010609060101010101" charset="-122"/>
            </a:endParaRPr>
          </a:p>
          <a:p>
            <a:r>
              <a:rPr lang="zh-CN" altLang="en-US" sz="4000" b="1">
                <a:solidFill>
                  <a:schemeClr val="tx1"/>
                </a:solidFill>
                <a:latin typeface="楷体" panose="02010609060101010101" charset="-122"/>
                <a:ea typeface="楷体" panose="02010609060101010101" charset="-122"/>
              </a:rPr>
              <a:t>君子博学而日参省乎己，则知明而行无过矣</a:t>
            </a:r>
            <a:endParaRPr lang="zh-CN" altLang="en-US" sz="4000" b="1">
              <a:solidFill>
                <a:schemeClr val="tx1"/>
              </a:solidFill>
              <a:latin typeface="楷体" panose="02010609060101010101" charset="-122"/>
              <a:ea typeface="楷体" panose="02010609060101010101" charset="-122"/>
            </a:endParaRPr>
          </a:p>
          <a:p>
            <a:endParaRPr lang="zh-CN" altLang="en-US" sz="4000" b="1">
              <a:solidFill>
                <a:schemeClr val="tx1"/>
              </a:solidFill>
              <a:latin typeface="楷体" panose="02010609060101010101" charset="-122"/>
              <a:ea typeface="楷体" panose="02010609060101010101" charset="-122"/>
            </a:endParaRPr>
          </a:p>
          <a:p>
            <a:r>
              <a:rPr lang="zh-CN" altLang="en-US" sz="4000" b="1">
                <a:solidFill>
                  <a:schemeClr val="tx1"/>
                </a:solidFill>
                <a:latin typeface="楷体" panose="02010609060101010101" charset="-122"/>
                <a:ea typeface="楷体" panose="02010609060101010101" charset="-122"/>
              </a:rPr>
              <a:t>君子生非异也，善假于物也</a:t>
            </a:r>
            <a:endParaRPr lang="zh-CN" altLang="en-US" sz="4000" b="1">
              <a:solidFill>
                <a:schemeClr val="tx1"/>
              </a:solidFill>
              <a:latin typeface="楷体" panose="02010609060101010101" charset="-122"/>
              <a:ea typeface="楷体" panose="02010609060101010101" charset="-122"/>
            </a:endParaRPr>
          </a:p>
        </p:txBody>
      </p:sp>
      <p:sp>
        <p:nvSpPr>
          <p:cNvPr id="3" name="矩形 2" title=""/>
          <p:cNvSpPr/>
          <p:nvPr/>
        </p:nvSpPr>
        <p:spPr>
          <a:xfrm>
            <a:off x="2713355" y="1326515"/>
            <a:ext cx="749935" cy="69977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5" name="矩形 4" title=""/>
          <p:cNvSpPr/>
          <p:nvPr/>
        </p:nvSpPr>
        <p:spPr>
          <a:xfrm>
            <a:off x="728345" y="2559685"/>
            <a:ext cx="749935" cy="69977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6" name="矩形 5" title=""/>
          <p:cNvSpPr/>
          <p:nvPr/>
        </p:nvSpPr>
        <p:spPr>
          <a:xfrm>
            <a:off x="6302375" y="3792220"/>
            <a:ext cx="749935" cy="69977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7" name="矩形 6" title=""/>
          <p:cNvSpPr/>
          <p:nvPr/>
        </p:nvSpPr>
        <p:spPr>
          <a:xfrm>
            <a:off x="1225550" y="4943475"/>
            <a:ext cx="749935" cy="69977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7" grpId="0" animBg="1"/>
      <p:bldP spid="6" grpId="0" animBg="1"/>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3" title=""/>
          <p:cNvSpPr txBox="1"/>
          <p:nvPr/>
        </p:nvSpPr>
        <p:spPr>
          <a:xfrm>
            <a:off x="130810" y="344805"/>
            <a:ext cx="4175760" cy="1014730"/>
          </a:xfrm>
          <a:prstGeom prst="rect">
            <a:avLst/>
          </a:prstGeom>
          <a:noFill/>
        </p:spPr>
        <p:txBody>
          <a:bodyPr wrap="square" rtlCol="0">
            <a:spAutoFit/>
          </a:bodyPr>
          <a:lstStyle/>
          <a:p>
            <a:r>
              <a:rPr lang="zh-CN" altLang="en-US" sz="6000" b="1">
                <a:latin typeface="楷体" panose="02010609060101010101" charset="-122"/>
                <a:ea typeface="楷体" panose="02010609060101010101" charset="-122"/>
              </a:rPr>
              <a:t>特殊句式</a:t>
            </a:r>
            <a:endParaRPr lang="zh-CN" altLang="en-US" sz="6000" b="1">
              <a:latin typeface="楷体" panose="02010609060101010101" charset="-122"/>
              <a:ea typeface="楷体" panose="02010609060101010101" charset="-122"/>
            </a:endParaRPr>
          </a:p>
        </p:txBody>
      </p:sp>
      <p:sp>
        <p:nvSpPr>
          <p:cNvPr id="2" name="文本框 1" title=""/>
          <p:cNvSpPr txBox="1"/>
          <p:nvPr>
            <p:custDataLst>
              <p:tags r:id="rId2"/>
            </p:custDataLst>
          </p:nvPr>
        </p:nvSpPr>
        <p:spPr>
          <a:xfrm>
            <a:off x="207645" y="972185"/>
            <a:ext cx="11755755" cy="4399915"/>
          </a:xfrm>
          <a:prstGeom prst="rect">
            <a:avLst/>
          </a:prstGeom>
          <a:noFill/>
        </p:spPr>
        <p:txBody>
          <a:bodyPr wrap="square" rtlCol="0">
            <a:spAutoFit/>
          </a:bodyPr>
          <a:lstStyle/>
          <a:p>
            <a:endParaRPr lang="zh-CN" altLang="en-US" sz="4000" b="1">
              <a:latin typeface="楷体" panose="02010609060101010101" charset="-122"/>
              <a:ea typeface="楷体" panose="02010609060101010101" charset="-122"/>
            </a:endParaRPr>
          </a:p>
          <a:p>
            <a:r>
              <a:rPr lang="zh-CN" altLang="en-US" sz="4000" b="1">
                <a:latin typeface="楷体" panose="02010609060101010101" charset="-122"/>
                <a:ea typeface="楷体" panose="02010609060101010101" charset="-122"/>
              </a:rPr>
              <a:t>蚓无爪牙之利，筋骨之强</a:t>
            </a:r>
            <a:endParaRPr lang="zh-CN" altLang="en-US" sz="4000" b="1">
              <a:latin typeface="楷体" panose="02010609060101010101" charset="-122"/>
              <a:ea typeface="楷体" panose="02010609060101010101" charset="-122"/>
            </a:endParaRPr>
          </a:p>
          <a:p>
            <a:endParaRPr lang="zh-CN" altLang="en-US" sz="4000" b="1">
              <a:latin typeface="楷体" panose="02010609060101010101" charset="-122"/>
              <a:ea typeface="楷体" panose="02010609060101010101" charset="-122"/>
            </a:endParaRPr>
          </a:p>
          <a:p>
            <a:r>
              <a:rPr lang="zh-CN" altLang="en-US" sz="4000" b="1">
                <a:latin typeface="楷体" panose="02010609060101010101" charset="-122"/>
                <a:ea typeface="楷体" panose="02010609060101010101" charset="-122"/>
              </a:rPr>
              <a:t>句读之不知，惑之不解</a:t>
            </a:r>
            <a:endParaRPr lang="zh-CN" altLang="en-US" sz="4000" b="1">
              <a:latin typeface="楷体" panose="02010609060101010101" charset="-122"/>
              <a:ea typeface="楷体" panose="02010609060101010101" charset="-122"/>
            </a:endParaRPr>
          </a:p>
          <a:p>
            <a:endParaRPr lang="zh-CN" altLang="en-US" sz="4000" b="1">
              <a:latin typeface="楷体" panose="02010609060101010101" charset="-122"/>
              <a:ea typeface="楷体" panose="02010609060101010101" charset="-122"/>
            </a:endParaRPr>
          </a:p>
          <a:p>
            <a:endParaRPr lang="zh-CN" altLang="en-US" sz="4000" b="1">
              <a:latin typeface="楷体" panose="02010609060101010101" charset="-122"/>
              <a:ea typeface="楷体" panose="02010609060101010101" charset="-122"/>
            </a:endParaRPr>
          </a:p>
          <a:p>
            <a:endParaRPr lang="zh-CN" altLang="en-US" sz="4000" b="1">
              <a:latin typeface="楷体" panose="02010609060101010101" charset="-122"/>
              <a:ea typeface="楷体" panose="02010609060101010101" charset="-122"/>
            </a:endParaRPr>
          </a:p>
        </p:txBody>
      </p:sp>
      <p:sp>
        <p:nvSpPr>
          <p:cNvPr id="6" name="矩形 5" title=""/>
          <p:cNvSpPr/>
          <p:nvPr/>
        </p:nvSpPr>
        <p:spPr>
          <a:xfrm>
            <a:off x="2338705" y="1551940"/>
            <a:ext cx="617855" cy="67945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9" name="矩形 8" title=""/>
          <p:cNvSpPr/>
          <p:nvPr/>
        </p:nvSpPr>
        <p:spPr>
          <a:xfrm>
            <a:off x="4817110" y="1551940"/>
            <a:ext cx="617855" cy="67945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0" name="矩形 9" title=""/>
          <p:cNvSpPr/>
          <p:nvPr/>
        </p:nvSpPr>
        <p:spPr>
          <a:xfrm>
            <a:off x="1294765" y="2782570"/>
            <a:ext cx="617855" cy="67945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1" name="矩形 10" title=""/>
          <p:cNvSpPr/>
          <p:nvPr/>
        </p:nvSpPr>
        <p:spPr>
          <a:xfrm>
            <a:off x="3780155" y="2782570"/>
            <a:ext cx="617855" cy="67945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ppt_x"/>
                                          </p:val>
                                        </p:tav>
                                        <p:tav tm="100000">
                                          <p:val>
                                            <p:strVal val="#ppt_x"/>
                                          </p:val>
                                        </p:tav>
                                      </p:tavLst>
                                    </p:anim>
                                    <p:anim calcmode="lin" valueType="num">
                                      <p:cBhvr additive="base">
                                        <p:cTn id="2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0" grpId="0" animBg="1"/>
      <p:bldP spid="11" grpId="0" animBg="1"/>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3" title=""/>
          <p:cNvSpPr txBox="1"/>
          <p:nvPr/>
        </p:nvSpPr>
        <p:spPr>
          <a:xfrm>
            <a:off x="130810" y="163830"/>
            <a:ext cx="4175760" cy="1014730"/>
          </a:xfrm>
          <a:prstGeom prst="rect">
            <a:avLst/>
          </a:prstGeom>
          <a:noFill/>
        </p:spPr>
        <p:txBody>
          <a:bodyPr wrap="square" rtlCol="0">
            <a:spAutoFit/>
          </a:bodyPr>
          <a:lstStyle/>
          <a:p>
            <a:r>
              <a:rPr lang="zh-CN" altLang="en-US" sz="6000" b="1">
                <a:latin typeface="楷体" panose="02010609060101010101" charset="-122"/>
                <a:ea typeface="楷体" panose="02010609060101010101" charset="-122"/>
              </a:rPr>
              <a:t>特殊句式</a:t>
            </a:r>
            <a:endParaRPr lang="zh-CN" altLang="en-US" sz="6000" b="1">
              <a:latin typeface="楷体" panose="02010609060101010101" charset="-122"/>
              <a:ea typeface="楷体" panose="02010609060101010101" charset="-122"/>
            </a:endParaRPr>
          </a:p>
        </p:txBody>
      </p:sp>
      <p:sp>
        <p:nvSpPr>
          <p:cNvPr id="2" name="文本框 1" title=""/>
          <p:cNvSpPr txBox="1"/>
          <p:nvPr>
            <p:custDataLst>
              <p:tags r:id="rId2"/>
            </p:custDataLst>
          </p:nvPr>
        </p:nvSpPr>
        <p:spPr>
          <a:xfrm>
            <a:off x="207645" y="791210"/>
            <a:ext cx="11755755" cy="4399915"/>
          </a:xfrm>
          <a:prstGeom prst="rect">
            <a:avLst/>
          </a:prstGeom>
          <a:noFill/>
        </p:spPr>
        <p:txBody>
          <a:bodyPr wrap="square" rtlCol="0">
            <a:spAutoFit/>
          </a:bodyPr>
          <a:lstStyle/>
          <a:p>
            <a:endParaRPr lang="zh-CN" altLang="en-US" sz="4000" b="1">
              <a:latin typeface="楷体" panose="02010609060101010101" charset="-122"/>
              <a:ea typeface="楷体" panose="02010609060101010101" charset="-122"/>
            </a:endParaRPr>
          </a:p>
          <a:p>
            <a:r>
              <a:rPr lang="zh-CN" altLang="en-US" sz="4000" b="1">
                <a:latin typeface="楷体" panose="02010609060101010101" charset="-122"/>
                <a:ea typeface="楷体" panose="02010609060101010101" charset="-122"/>
              </a:rPr>
              <a:t>青，取之于蓝，而青于蓝；冰，水为之，而寒于水</a:t>
            </a:r>
            <a:endParaRPr lang="zh-CN" altLang="en-US" sz="4000" b="1">
              <a:latin typeface="楷体" panose="02010609060101010101" charset="-122"/>
              <a:ea typeface="楷体" panose="02010609060101010101" charset="-122"/>
            </a:endParaRPr>
          </a:p>
          <a:p>
            <a:endParaRPr lang="zh-CN" altLang="en-US" sz="4000" b="1">
              <a:latin typeface="楷体" panose="02010609060101010101" charset="-122"/>
              <a:ea typeface="楷体" panose="02010609060101010101" charset="-122"/>
            </a:endParaRPr>
          </a:p>
          <a:p>
            <a:r>
              <a:rPr lang="zh-CN" altLang="en-US" sz="4000" b="1">
                <a:latin typeface="楷体" panose="02010609060101010101" charset="-122"/>
                <a:ea typeface="楷体" panose="02010609060101010101" charset="-122"/>
              </a:rPr>
              <a:t>而耻学于师</a:t>
            </a:r>
            <a:endParaRPr lang="zh-CN" altLang="en-US" sz="4000" b="1">
              <a:latin typeface="楷体" panose="02010609060101010101" charset="-122"/>
              <a:ea typeface="楷体" panose="02010609060101010101" charset="-122"/>
            </a:endParaRPr>
          </a:p>
          <a:p>
            <a:endParaRPr lang="zh-CN" altLang="en-US" sz="4000" b="1">
              <a:latin typeface="楷体" panose="02010609060101010101" charset="-122"/>
              <a:ea typeface="楷体" panose="02010609060101010101" charset="-122"/>
            </a:endParaRPr>
          </a:p>
          <a:p>
            <a:r>
              <a:rPr lang="zh-CN" altLang="en-US" sz="4000" b="1">
                <a:latin typeface="楷体" panose="02010609060101010101" charset="-122"/>
                <a:ea typeface="楷体" panose="02010609060101010101" charset="-122"/>
              </a:rPr>
              <a:t>不拘于时，学于余</a:t>
            </a:r>
            <a:endParaRPr lang="zh-CN" altLang="en-US" sz="4000" b="1">
              <a:latin typeface="楷体" panose="02010609060101010101" charset="-122"/>
              <a:ea typeface="楷体" panose="02010609060101010101" charset="-122"/>
            </a:endParaRPr>
          </a:p>
          <a:p>
            <a:endParaRPr lang="zh-CN" altLang="en-US" sz="4000" b="1">
              <a:latin typeface="楷体" panose="02010609060101010101" charset="-122"/>
              <a:ea typeface="楷体" panose="02010609060101010101" charset="-122"/>
            </a:endParaRPr>
          </a:p>
        </p:txBody>
      </p:sp>
      <p:sp>
        <p:nvSpPr>
          <p:cNvPr id="6" name="矩形 5" title=""/>
          <p:cNvSpPr/>
          <p:nvPr/>
        </p:nvSpPr>
        <p:spPr>
          <a:xfrm>
            <a:off x="2338705" y="1370965"/>
            <a:ext cx="617855" cy="67945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9" name="矩形 8" title=""/>
          <p:cNvSpPr/>
          <p:nvPr/>
        </p:nvSpPr>
        <p:spPr>
          <a:xfrm>
            <a:off x="4817110" y="1370965"/>
            <a:ext cx="617855" cy="67945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0" name="矩形 9" title=""/>
          <p:cNvSpPr/>
          <p:nvPr/>
        </p:nvSpPr>
        <p:spPr>
          <a:xfrm>
            <a:off x="1776730" y="2611120"/>
            <a:ext cx="617855" cy="67945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1" name="矩形 10" title=""/>
          <p:cNvSpPr/>
          <p:nvPr/>
        </p:nvSpPr>
        <p:spPr>
          <a:xfrm>
            <a:off x="1285875" y="3807460"/>
            <a:ext cx="617855" cy="67945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矩形 12" title=""/>
          <p:cNvSpPr/>
          <p:nvPr/>
        </p:nvSpPr>
        <p:spPr>
          <a:xfrm>
            <a:off x="3312795" y="3896360"/>
            <a:ext cx="617855" cy="67945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5" name="矩形 4" title=""/>
          <p:cNvSpPr/>
          <p:nvPr/>
        </p:nvSpPr>
        <p:spPr>
          <a:xfrm>
            <a:off x="10448925" y="1370965"/>
            <a:ext cx="617855" cy="67945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ppt_x"/>
                                          </p:val>
                                        </p:tav>
                                        <p:tav tm="100000">
                                          <p:val>
                                            <p:strVal val="#ppt_x"/>
                                          </p:val>
                                        </p:tav>
                                      </p:tavLst>
                                    </p:anim>
                                    <p:anim calcmode="lin" valueType="num">
                                      <p:cBhvr additive="base">
                                        <p:cTn id="2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5" grpId="0" animBg="1"/>
      <p:bldP spid="10" grpId="0" animBg="1"/>
      <p:bldP spid="11" grpId="0" animBg="1"/>
      <p:bldP spid="13" grpId="0" animBg="1"/>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3" title=""/>
          <p:cNvSpPr txBox="1"/>
          <p:nvPr/>
        </p:nvSpPr>
        <p:spPr>
          <a:xfrm>
            <a:off x="149860" y="59055"/>
            <a:ext cx="4175760" cy="1014730"/>
          </a:xfrm>
          <a:prstGeom prst="rect">
            <a:avLst/>
          </a:prstGeom>
          <a:noFill/>
        </p:spPr>
        <p:txBody>
          <a:bodyPr wrap="square" rtlCol="0">
            <a:spAutoFit/>
          </a:bodyPr>
          <a:lstStyle/>
          <a:p>
            <a:r>
              <a:rPr lang="zh-CN" altLang="en-US" sz="6000" b="1">
                <a:latin typeface="楷体" panose="02010609060101010101" charset="-122"/>
                <a:ea typeface="楷体" panose="02010609060101010101" charset="-122"/>
              </a:rPr>
              <a:t>特殊句式</a:t>
            </a:r>
            <a:endParaRPr lang="zh-CN" altLang="en-US" sz="6000" b="1">
              <a:latin typeface="楷体" panose="02010609060101010101" charset="-122"/>
              <a:ea typeface="楷体" panose="02010609060101010101" charset="-122"/>
            </a:endParaRPr>
          </a:p>
        </p:txBody>
      </p:sp>
      <p:sp>
        <p:nvSpPr>
          <p:cNvPr id="2" name="文本框 1" title=""/>
          <p:cNvSpPr txBox="1"/>
          <p:nvPr>
            <p:custDataLst>
              <p:tags r:id="rId2"/>
            </p:custDataLst>
          </p:nvPr>
        </p:nvSpPr>
        <p:spPr>
          <a:xfrm>
            <a:off x="226695" y="1124585"/>
            <a:ext cx="11542395" cy="1322070"/>
          </a:xfrm>
          <a:prstGeom prst="rect">
            <a:avLst/>
          </a:prstGeom>
          <a:noFill/>
        </p:spPr>
        <p:txBody>
          <a:bodyPr wrap="square" rtlCol="0">
            <a:spAutoFit/>
          </a:bodyPr>
          <a:lstStyle/>
          <a:p>
            <a:r>
              <a:rPr lang="zh-CN" altLang="en-US" sz="4000" b="1">
                <a:latin typeface="楷体" panose="02010609060101010101" charset="-122"/>
                <a:ea typeface="楷体" panose="02010609060101010101" charset="-122"/>
              </a:rPr>
              <a:t>輮以为轮，其曲中规</a:t>
            </a:r>
            <a:endParaRPr lang="zh-CN" altLang="en-US" sz="4000" b="1">
              <a:latin typeface="楷体" panose="02010609060101010101" charset="-122"/>
              <a:ea typeface="楷体" panose="02010609060101010101" charset="-122"/>
            </a:endParaRPr>
          </a:p>
          <a:p>
            <a:endParaRPr lang="zh-CN" altLang="en-US" sz="4000" b="1">
              <a:latin typeface="楷体" panose="02010609060101010101" charset="-122"/>
              <a:ea typeface="楷体" panose="02010609060101010101" charset="-122"/>
            </a:endParaRPr>
          </a:p>
        </p:txBody>
      </p:sp>
      <p:sp>
        <p:nvSpPr>
          <p:cNvPr id="3" name="矩形 2" title=""/>
          <p:cNvSpPr/>
          <p:nvPr/>
        </p:nvSpPr>
        <p:spPr>
          <a:xfrm>
            <a:off x="5313680" y="1151890"/>
            <a:ext cx="5596890" cy="67945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4000" b="1">
                <a:solidFill>
                  <a:schemeClr val="tx1"/>
                </a:solidFill>
                <a:latin typeface="楷体" panose="02010609060101010101" charset="-122"/>
                <a:ea typeface="楷体" panose="02010609060101010101" charset="-122"/>
                <a:sym typeface="+mn-ea"/>
              </a:rPr>
              <a:t>輮（之）以（之）为轮</a:t>
            </a:r>
            <a:endParaRPr lang="zh-CN" altLang="en-US" sz="4000" b="1">
              <a:solidFill>
                <a:schemeClr val="tx1"/>
              </a:solidFill>
              <a:latin typeface="楷体" panose="02010609060101010101" charset="-122"/>
              <a:ea typeface="楷体" panose="02010609060101010101" charset="-122"/>
              <a:sym typeface="+mn-ea"/>
            </a:endParaRPr>
          </a:p>
        </p:txBody>
      </p:sp>
      <p:sp>
        <p:nvSpPr>
          <p:cNvPr id="5" name="文本框 4" title=""/>
          <p:cNvSpPr txBox="1"/>
          <p:nvPr>
            <p:custDataLst>
              <p:tags r:id="rId3"/>
            </p:custDataLst>
          </p:nvPr>
        </p:nvSpPr>
        <p:spPr>
          <a:xfrm>
            <a:off x="353695" y="2191385"/>
            <a:ext cx="4959985" cy="3169285"/>
          </a:xfrm>
          <a:prstGeom prst="rect">
            <a:avLst/>
          </a:prstGeom>
          <a:noFill/>
        </p:spPr>
        <p:txBody>
          <a:bodyPr wrap="square" rtlCol="0">
            <a:spAutoFit/>
          </a:bodyPr>
          <a:lstStyle/>
          <a:p>
            <a:r>
              <a:rPr lang="zh-CN" altLang="en-US" sz="4000" b="1">
                <a:latin typeface="楷体" panose="02010609060101010101" charset="-122"/>
                <a:ea typeface="楷体" panose="02010609060101010101" charset="-122"/>
              </a:rPr>
              <a:t>今其智乃反不能及</a:t>
            </a:r>
            <a:endParaRPr lang="zh-CN" altLang="en-US" sz="4000" b="1">
              <a:latin typeface="楷体" panose="02010609060101010101" charset="-122"/>
              <a:ea typeface="楷体" panose="02010609060101010101" charset="-122"/>
            </a:endParaRPr>
          </a:p>
          <a:p>
            <a:endParaRPr lang="zh-CN" altLang="en-US" sz="4000" b="1">
              <a:latin typeface="楷体" panose="02010609060101010101" charset="-122"/>
              <a:ea typeface="楷体" panose="02010609060101010101" charset="-122"/>
            </a:endParaRPr>
          </a:p>
          <a:p>
            <a:r>
              <a:rPr lang="zh-CN" altLang="en-US" sz="4000" b="1">
                <a:latin typeface="楷体" panose="02010609060101010101" charset="-122"/>
                <a:ea typeface="楷体" panose="02010609060101010101" charset="-122"/>
              </a:rPr>
              <a:t>爱其子，择师而教之</a:t>
            </a:r>
            <a:endParaRPr lang="zh-CN" altLang="en-US" sz="4000" b="1">
              <a:latin typeface="楷体" panose="02010609060101010101" charset="-122"/>
              <a:ea typeface="楷体" panose="02010609060101010101" charset="-122"/>
            </a:endParaRPr>
          </a:p>
          <a:p>
            <a:endParaRPr lang="zh-CN" altLang="en-US" sz="4000" b="1">
              <a:latin typeface="楷体" panose="02010609060101010101" charset="-122"/>
              <a:ea typeface="楷体" panose="02010609060101010101" charset="-122"/>
            </a:endParaRPr>
          </a:p>
          <a:p>
            <a:r>
              <a:rPr lang="zh-CN" altLang="en-US" sz="4000" b="1">
                <a:latin typeface="楷体" panose="02010609060101010101" charset="-122"/>
                <a:ea typeface="楷体" panose="02010609060101010101" charset="-122"/>
              </a:rPr>
              <a:t>则群聚而笑之</a:t>
            </a:r>
            <a:endParaRPr lang="zh-CN" altLang="en-US" sz="4000" b="1">
              <a:latin typeface="楷体" panose="02010609060101010101" charset="-122"/>
              <a:ea typeface="楷体" panose="02010609060101010101" charset="-122"/>
            </a:endParaRPr>
          </a:p>
        </p:txBody>
      </p:sp>
      <p:sp>
        <p:nvSpPr>
          <p:cNvPr id="6" name="矩形 5" title=""/>
          <p:cNvSpPr/>
          <p:nvPr/>
        </p:nvSpPr>
        <p:spPr>
          <a:xfrm>
            <a:off x="5033645" y="2112010"/>
            <a:ext cx="5596890" cy="67945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4000" b="1">
                <a:solidFill>
                  <a:schemeClr val="tx1"/>
                </a:solidFill>
                <a:latin typeface="楷体" panose="02010609060101010101" charset="-122"/>
                <a:ea typeface="楷体" panose="02010609060101010101" charset="-122"/>
                <a:sym typeface="+mn-ea"/>
              </a:rPr>
              <a:t>今其智乃反不能及（之）</a:t>
            </a:r>
            <a:endParaRPr lang="zh-CN" altLang="en-US" sz="4000" b="1">
              <a:solidFill>
                <a:schemeClr val="tx1"/>
              </a:solidFill>
              <a:latin typeface="楷体" panose="02010609060101010101" charset="-122"/>
              <a:ea typeface="楷体" panose="02010609060101010101" charset="-122"/>
              <a:sym typeface="+mn-ea"/>
            </a:endParaRPr>
          </a:p>
        </p:txBody>
      </p:sp>
      <p:sp>
        <p:nvSpPr>
          <p:cNvPr id="7" name="矩形 6" title=""/>
          <p:cNvSpPr/>
          <p:nvPr/>
        </p:nvSpPr>
        <p:spPr>
          <a:xfrm>
            <a:off x="5313680" y="3304540"/>
            <a:ext cx="6456045" cy="67945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4000" b="1">
                <a:solidFill>
                  <a:schemeClr val="tx1"/>
                </a:solidFill>
                <a:latin typeface="楷体" panose="02010609060101010101" charset="-122"/>
                <a:ea typeface="楷体" panose="02010609060101010101" charset="-122"/>
                <a:sym typeface="+mn-ea"/>
              </a:rPr>
              <a:t>（人）爱其子，择师而教之</a:t>
            </a:r>
            <a:endParaRPr lang="zh-CN" altLang="en-US" sz="4000" b="1">
              <a:solidFill>
                <a:schemeClr val="tx1"/>
              </a:solidFill>
              <a:latin typeface="楷体" panose="02010609060101010101" charset="-122"/>
              <a:ea typeface="楷体" panose="02010609060101010101" charset="-122"/>
              <a:sym typeface="+mn-ea"/>
            </a:endParaRPr>
          </a:p>
        </p:txBody>
      </p:sp>
      <p:sp>
        <p:nvSpPr>
          <p:cNvPr id="8" name="矩形 7" title=""/>
          <p:cNvSpPr/>
          <p:nvPr/>
        </p:nvSpPr>
        <p:spPr>
          <a:xfrm>
            <a:off x="4490720" y="4497070"/>
            <a:ext cx="7143750" cy="67945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4000" b="1">
                <a:solidFill>
                  <a:schemeClr val="tx1"/>
                </a:solidFill>
                <a:latin typeface="楷体" panose="02010609060101010101" charset="-122"/>
                <a:ea typeface="楷体" panose="02010609060101010101" charset="-122"/>
                <a:sym typeface="+mn-ea"/>
              </a:rPr>
              <a:t>（士大夫之族）则群聚而笑之</a:t>
            </a:r>
            <a:endParaRPr lang="zh-CN" altLang="en-US" sz="4000" b="1">
              <a:solidFill>
                <a:schemeClr val="tx1"/>
              </a:solidFill>
              <a:latin typeface="楷体" panose="02010609060101010101" charset="-122"/>
              <a:ea typeface="楷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7" grpId="0" animBg="1"/>
      <p:bldP spid="8" grpId="0" animBg="1"/>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3" title=""/>
          <p:cNvSpPr txBox="1"/>
          <p:nvPr/>
        </p:nvSpPr>
        <p:spPr>
          <a:xfrm>
            <a:off x="149860" y="59055"/>
            <a:ext cx="4175760" cy="1014730"/>
          </a:xfrm>
          <a:prstGeom prst="rect">
            <a:avLst/>
          </a:prstGeom>
          <a:noFill/>
        </p:spPr>
        <p:txBody>
          <a:bodyPr wrap="square" rtlCol="0">
            <a:spAutoFit/>
          </a:bodyPr>
          <a:lstStyle/>
          <a:p>
            <a:r>
              <a:rPr lang="zh-CN" altLang="en-US" sz="6000" b="1">
                <a:latin typeface="楷体" panose="02010609060101010101" charset="-122"/>
                <a:ea typeface="楷体" panose="02010609060101010101" charset="-122"/>
              </a:rPr>
              <a:t>特殊句式</a:t>
            </a:r>
            <a:endParaRPr lang="zh-CN" altLang="en-US" sz="6000" b="1">
              <a:latin typeface="楷体" panose="02010609060101010101" charset="-122"/>
              <a:ea typeface="楷体" panose="02010609060101010101" charset="-122"/>
            </a:endParaRPr>
          </a:p>
        </p:txBody>
      </p:sp>
      <p:sp>
        <p:nvSpPr>
          <p:cNvPr id="2" name="文本框 1" title=""/>
          <p:cNvSpPr txBox="1"/>
          <p:nvPr>
            <p:custDataLst>
              <p:tags r:id="rId2"/>
            </p:custDataLst>
          </p:nvPr>
        </p:nvSpPr>
        <p:spPr>
          <a:xfrm>
            <a:off x="226695" y="1124585"/>
            <a:ext cx="11542395" cy="3169285"/>
          </a:xfrm>
          <a:prstGeom prst="rect">
            <a:avLst/>
          </a:prstGeom>
          <a:noFill/>
        </p:spPr>
        <p:txBody>
          <a:bodyPr wrap="square" rtlCol="0">
            <a:spAutoFit/>
          </a:bodyPr>
          <a:lstStyle/>
          <a:p>
            <a:r>
              <a:rPr lang="zh-CN" altLang="en-US" sz="4000" b="1">
                <a:latin typeface="楷体" panose="02010609060101010101" charset="-122"/>
                <a:ea typeface="楷体" panose="02010609060101010101" charset="-122"/>
              </a:rPr>
              <a:t>故不积跬步，无以至千里</a:t>
            </a:r>
            <a:endParaRPr lang="zh-CN" altLang="en-US" sz="4000" b="1">
              <a:latin typeface="楷体" panose="02010609060101010101" charset="-122"/>
              <a:ea typeface="楷体" panose="02010609060101010101" charset="-122"/>
            </a:endParaRPr>
          </a:p>
          <a:p>
            <a:endParaRPr lang="zh-CN" altLang="en-US" sz="4000" b="1">
              <a:latin typeface="楷体" panose="02010609060101010101" charset="-122"/>
              <a:ea typeface="楷体" panose="02010609060101010101" charset="-122"/>
            </a:endParaRPr>
          </a:p>
          <a:p>
            <a:r>
              <a:rPr lang="zh-CN" altLang="en-US" sz="4000" b="1">
                <a:latin typeface="楷体" panose="02010609060101010101" charset="-122"/>
                <a:ea typeface="楷体" panose="02010609060101010101" charset="-122"/>
              </a:rPr>
              <a:t>夫庸知其年之先后生于吾乎</a:t>
            </a:r>
            <a:endParaRPr lang="zh-CN" altLang="en-US" sz="4000" b="1">
              <a:latin typeface="楷体" panose="02010609060101010101" charset="-122"/>
              <a:ea typeface="楷体" panose="02010609060101010101" charset="-122"/>
            </a:endParaRPr>
          </a:p>
          <a:p>
            <a:endParaRPr lang="zh-CN" altLang="en-US" sz="4000" b="1">
              <a:latin typeface="楷体" panose="02010609060101010101" charset="-122"/>
              <a:ea typeface="楷体" panose="02010609060101010101" charset="-122"/>
            </a:endParaRPr>
          </a:p>
          <a:p>
            <a:r>
              <a:rPr lang="zh-CN" altLang="en-US" sz="4000" b="1">
                <a:latin typeface="楷体" panose="02010609060101010101" charset="-122"/>
                <a:ea typeface="楷体" panose="02010609060101010101" charset="-122"/>
              </a:rPr>
              <a:t>是故圣益圣，愚益愚</a:t>
            </a:r>
            <a:endParaRPr lang="zh-CN" altLang="en-US" sz="4000" b="1">
              <a:latin typeface="楷体" panose="02010609060101010101" charset="-122"/>
              <a:ea typeface="楷体" panose="02010609060101010101" charset="-122"/>
            </a:endParaRPr>
          </a:p>
        </p:txBody>
      </p:sp>
      <p:sp>
        <p:nvSpPr>
          <p:cNvPr id="15" name="矩形 14" title=""/>
          <p:cNvSpPr/>
          <p:nvPr/>
        </p:nvSpPr>
        <p:spPr>
          <a:xfrm>
            <a:off x="3409950" y="1151890"/>
            <a:ext cx="1080770" cy="67945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9" name="矩形 8" title=""/>
          <p:cNvSpPr/>
          <p:nvPr/>
        </p:nvSpPr>
        <p:spPr>
          <a:xfrm>
            <a:off x="784225" y="2306320"/>
            <a:ext cx="635000" cy="67945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0" name="矩形 9" title=""/>
          <p:cNvSpPr/>
          <p:nvPr/>
        </p:nvSpPr>
        <p:spPr>
          <a:xfrm>
            <a:off x="5892800" y="2306320"/>
            <a:ext cx="635000" cy="67945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1" name="矩形 10" title=""/>
          <p:cNvSpPr/>
          <p:nvPr/>
        </p:nvSpPr>
        <p:spPr>
          <a:xfrm>
            <a:off x="338455" y="3536950"/>
            <a:ext cx="1080770" cy="67945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9" grpId="0" animBg="1"/>
      <p:bldP spid="10" grpId="0" animBg="1"/>
      <p:bldP spid="11" grpId="0" animBg="1"/>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3" title=""/>
          <p:cNvSpPr txBox="1"/>
          <p:nvPr/>
        </p:nvSpPr>
        <p:spPr>
          <a:xfrm>
            <a:off x="445135" y="344805"/>
            <a:ext cx="11088370" cy="1014730"/>
          </a:xfrm>
          <a:prstGeom prst="rect">
            <a:avLst/>
          </a:prstGeom>
          <a:noFill/>
        </p:spPr>
        <p:txBody>
          <a:bodyPr wrap="square" rtlCol="0">
            <a:spAutoFit/>
          </a:bodyPr>
          <a:lstStyle/>
          <a:p>
            <a:r>
              <a:rPr lang="zh-CN" altLang="en-US" sz="6000" b="1">
                <a:latin typeface="楷体" panose="02010609060101010101" charset="-122"/>
                <a:ea typeface="楷体" panose="02010609060101010101" charset="-122"/>
              </a:rPr>
              <a:t>古文中常见的表示时间的词语</a:t>
            </a:r>
            <a:endParaRPr lang="zh-CN" altLang="en-US" sz="6000" b="1">
              <a:latin typeface="楷体" panose="02010609060101010101" charset="-122"/>
              <a:ea typeface="楷体" panose="02010609060101010101" charset="-122"/>
            </a:endParaRPr>
          </a:p>
        </p:txBody>
      </p:sp>
      <p:sp>
        <p:nvSpPr>
          <p:cNvPr id="2" name="文本框 1" title=""/>
          <p:cNvSpPr txBox="1"/>
          <p:nvPr>
            <p:custDataLst>
              <p:tags r:id="rId2"/>
            </p:custDataLst>
          </p:nvPr>
        </p:nvSpPr>
        <p:spPr>
          <a:xfrm>
            <a:off x="521970" y="1410335"/>
            <a:ext cx="11542395" cy="3784600"/>
          </a:xfrm>
          <a:prstGeom prst="rect">
            <a:avLst/>
          </a:prstGeom>
          <a:noFill/>
        </p:spPr>
        <p:txBody>
          <a:bodyPr wrap="square" rtlCol="0">
            <a:spAutoFit/>
          </a:bodyPr>
          <a:lstStyle/>
          <a:p>
            <a:r>
              <a:rPr lang="zh-CN" altLang="en-US" sz="4000" b="1">
                <a:solidFill>
                  <a:srgbClr val="FF0000"/>
                </a:solidFill>
                <a:latin typeface="楷体" panose="02010609060101010101" charset="-122"/>
                <a:ea typeface="楷体" panose="02010609060101010101" charset="-122"/>
              </a:rPr>
              <a:t>古文中表示时间的词语有两类：</a:t>
            </a:r>
            <a:endParaRPr lang="zh-CN" altLang="en-US" sz="4000" b="1">
              <a:solidFill>
                <a:srgbClr val="FF0000"/>
              </a:solidFill>
              <a:latin typeface="楷体" panose="02010609060101010101" charset="-122"/>
              <a:ea typeface="楷体" panose="02010609060101010101" charset="-122"/>
            </a:endParaRPr>
          </a:p>
          <a:p>
            <a:endParaRPr lang="zh-CN" altLang="en-US" sz="4000" b="1">
              <a:solidFill>
                <a:srgbClr val="FF0000"/>
              </a:solidFill>
              <a:latin typeface="楷体" panose="02010609060101010101" charset="-122"/>
              <a:ea typeface="楷体" panose="02010609060101010101" charset="-122"/>
            </a:endParaRPr>
          </a:p>
          <a:p>
            <a:r>
              <a:rPr lang="zh-CN" altLang="en-US" sz="4000" b="1">
                <a:solidFill>
                  <a:srgbClr val="FF0000"/>
                </a:solidFill>
                <a:latin typeface="楷体" panose="02010609060101010101" charset="-122"/>
                <a:ea typeface="楷体" panose="02010609060101010101" charset="-122"/>
              </a:rPr>
              <a:t>一是时间名词，如</a:t>
            </a:r>
            <a:r>
              <a:rPr lang="en-US" altLang="zh-CN" sz="4000" b="1">
                <a:solidFill>
                  <a:srgbClr val="FF0000"/>
                </a:solidFill>
                <a:latin typeface="楷体" panose="02010609060101010101" charset="-122"/>
                <a:ea typeface="楷体" panose="02010609060101010101" charset="-122"/>
              </a:rPr>
              <a:t>“</a:t>
            </a:r>
            <a:r>
              <a:rPr lang="zh-CN" altLang="en-US" sz="4000" b="1">
                <a:solidFill>
                  <a:srgbClr val="FF0000"/>
                </a:solidFill>
                <a:latin typeface="楷体" panose="02010609060101010101" charset="-122"/>
                <a:ea typeface="楷体" panose="02010609060101010101" charset="-122"/>
              </a:rPr>
              <a:t>翌日</a:t>
            </a:r>
            <a:r>
              <a:rPr lang="en-US" altLang="zh-CN" sz="4000" b="1">
                <a:solidFill>
                  <a:srgbClr val="FF0000"/>
                </a:solidFill>
                <a:latin typeface="楷体" panose="02010609060101010101" charset="-122"/>
                <a:ea typeface="楷体" panose="02010609060101010101" charset="-122"/>
              </a:rPr>
              <a:t>”“</a:t>
            </a:r>
            <a:r>
              <a:rPr lang="zh-CN" altLang="en-US" sz="4000" b="1">
                <a:solidFill>
                  <a:srgbClr val="FF0000"/>
                </a:solidFill>
                <a:latin typeface="楷体" panose="02010609060101010101" charset="-122"/>
                <a:ea typeface="楷体" panose="02010609060101010101" charset="-122"/>
              </a:rPr>
              <a:t>期年</a:t>
            </a:r>
            <a:r>
              <a:rPr lang="en-US" altLang="zh-CN" sz="4000" b="1">
                <a:solidFill>
                  <a:srgbClr val="FF0000"/>
                </a:solidFill>
                <a:latin typeface="楷体" panose="02010609060101010101" charset="-122"/>
                <a:ea typeface="楷体" panose="02010609060101010101" charset="-122"/>
              </a:rPr>
              <a:t>”“</a:t>
            </a:r>
            <a:r>
              <a:rPr lang="zh-CN" altLang="en-US" sz="4000" b="1">
                <a:solidFill>
                  <a:srgbClr val="FF0000"/>
                </a:solidFill>
                <a:latin typeface="楷体" panose="02010609060101010101" charset="-122"/>
                <a:ea typeface="楷体" panose="02010609060101010101" charset="-122"/>
              </a:rPr>
              <a:t>望</a:t>
            </a:r>
            <a:r>
              <a:rPr lang="en-US" altLang="zh-CN" sz="4000" b="1">
                <a:solidFill>
                  <a:srgbClr val="FF0000"/>
                </a:solidFill>
                <a:latin typeface="楷体" panose="02010609060101010101" charset="-122"/>
                <a:ea typeface="楷体" panose="02010609060101010101" charset="-122"/>
              </a:rPr>
              <a:t>”</a:t>
            </a:r>
            <a:endParaRPr lang="en-US" altLang="zh-CN" sz="4000" b="1">
              <a:solidFill>
                <a:srgbClr val="FF0000"/>
              </a:solidFill>
              <a:latin typeface="楷体" panose="02010609060101010101" charset="-122"/>
              <a:ea typeface="楷体" panose="02010609060101010101" charset="-122"/>
            </a:endParaRPr>
          </a:p>
          <a:p>
            <a:endParaRPr lang="en-US" altLang="zh-CN" sz="4000" b="1">
              <a:solidFill>
                <a:srgbClr val="FF0000"/>
              </a:solidFill>
              <a:latin typeface="楷体" panose="02010609060101010101" charset="-122"/>
              <a:ea typeface="楷体" panose="02010609060101010101" charset="-122"/>
            </a:endParaRPr>
          </a:p>
          <a:p>
            <a:r>
              <a:rPr lang="zh-CN" altLang="en-US" sz="4000" b="1">
                <a:solidFill>
                  <a:srgbClr val="FF0000"/>
                </a:solidFill>
                <a:latin typeface="楷体" panose="02010609060101010101" charset="-122"/>
                <a:ea typeface="楷体" panose="02010609060101010101" charset="-122"/>
              </a:rPr>
              <a:t>一是时间副词，如</a:t>
            </a:r>
            <a:r>
              <a:rPr lang="en-US" altLang="zh-CN" sz="4000" b="1">
                <a:solidFill>
                  <a:srgbClr val="FF0000"/>
                </a:solidFill>
                <a:latin typeface="楷体" panose="02010609060101010101" charset="-122"/>
                <a:ea typeface="楷体" panose="02010609060101010101" charset="-122"/>
              </a:rPr>
              <a:t>“</a:t>
            </a:r>
            <a:r>
              <a:rPr lang="zh-CN" altLang="en-US" sz="4000" b="1">
                <a:solidFill>
                  <a:srgbClr val="FF0000"/>
                </a:solidFill>
                <a:latin typeface="楷体" panose="02010609060101010101" charset="-122"/>
                <a:ea typeface="楷体" panose="02010609060101010101" charset="-122"/>
              </a:rPr>
              <a:t>须臾</a:t>
            </a:r>
            <a:r>
              <a:rPr lang="en-US" altLang="zh-CN" sz="4000" b="1">
                <a:solidFill>
                  <a:srgbClr val="FF0000"/>
                </a:solidFill>
                <a:latin typeface="楷体" panose="02010609060101010101" charset="-122"/>
                <a:ea typeface="楷体" panose="02010609060101010101" charset="-122"/>
              </a:rPr>
              <a:t>”“</a:t>
            </a:r>
            <a:r>
              <a:rPr lang="zh-CN" altLang="en-US" sz="4000" b="1">
                <a:solidFill>
                  <a:srgbClr val="FF0000"/>
                </a:solidFill>
                <a:latin typeface="楷体" panose="02010609060101010101" charset="-122"/>
                <a:ea typeface="楷体" panose="02010609060101010101" charset="-122"/>
              </a:rPr>
              <a:t>俄而</a:t>
            </a:r>
            <a:r>
              <a:rPr lang="en-US" altLang="zh-CN" sz="4000" b="1">
                <a:solidFill>
                  <a:srgbClr val="FF0000"/>
                </a:solidFill>
                <a:latin typeface="楷体" panose="02010609060101010101" charset="-122"/>
                <a:ea typeface="楷体" panose="02010609060101010101" charset="-122"/>
              </a:rPr>
              <a:t>”“</a:t>
            </a:r>
            <a:r>
              <a:rPr lang="zh-CN" altLang="en-US" sz="4000" b="1">
                <a:solidFill>
                  <a:srgbClr val="FF0000"/>
                </a:solidFill>
                <a:latin typeface="楷体" panose="02010609060101010101" charset="-122"/>
                <a:ea typeface="楷体" panose="02010609060101010101" charset="-122"/>
              </a:rPr>
              <a:t>良久</a:t>
            </a:r>
            <a:r>
              <a:rPr lang="en-US" altLang="zh-CN" sz="4000" b="1">
                <a:solidFill>
                  <a:srgbClr val="FF0000"/>
                </a:solidFill>
                <a:latin typeface="楷体" panose="02010609060101010101" charset="-122"/>
                <a:ea typeface="楷体" panose="02010609060101010101" charset="-122"/>
              </a:rPr>
              <a:t>”</a:t>
            </a:r>
            <a:endParaRPr lang="en-US" altLang="zh-CN" sz="4000" b="1">
              <a:solidFill>
                <a:srgbClr val="FF0000"/>
              </a:solidFill>
              <a:latin typeface="楷体" panose="02010609060101010101" charset="-122"/>
              <a:ea typeface="楷体" panose="02010609060101010101" charset="-122"/>
            </a:endParaRPr>
          </a:p>
          <a:p>
            <a:endParaRPr lang="en-US" altLang="zh-CN" sz="4000" b="1">
              <a:solidFill>
                <a:srgbClr val="FF0000"/>
              </a:solidFill>
              <a:latin typeface="楷体" panose="02010609060101010101" charset="-122"/>
              <a:ea typeface="楷体" panose="02010609060101010101" charset="-122"/>
            </a:endParaRPr>
          </a:p>
        </p:txBody>
      </p:sp>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3" title=""/>
          <p:cNvSpPr txBox="1"/>
          <p:nvPr/>
        </p:nvSpPr>
        <p:spPr>
          <a:xfrm>
            <a:off x="445135" y="344805"/>
            <a:ext cx="11088370" cy="1014730"/>
          </a:xfrm>
          <a:prstGeom prst="rect">
            <a:avLst/>
          </a:prstGeom>
          <a:noFill/>
        </p:spPr>
        <p:txBody>
          <a:bodyPr wrap="square" rtlCol="0">
            <a:spAutoFit/>
          </a:bodyPr>
          <a:lstStyle/>
          <a:p>
            <a:r>
              <a:rPr lang="zh-CN" altLang="en-US" sz="6000" b="1">
                <a:latin typeface="楷体" panose="02010609060101010101" charset="-122"/>
                <a:ea typeface="楷体" panose="02010609060101010101" charset="-122"/>
              </a:rPr>
              <a:t>古文中常见的表示时间的词语</a:t>
            </a:r>
            <a:endParaRPr lang="zh-CN" altLang="en-US" sz="6000" b="1">
              <a:latin typeface="楷体" panose="02010609060101010101" charset="-122"/>
              <a:ea typeface="楷体" panose="02010609060101010101" charset="-122"/>
            </a:endParaRPr>
          </a:p>
        </p:txBody>
      </p:sp>
      <p:sp>
        <p:nvSpPr>
          <p:cNvPr id="2" name="文本框 1" title=""/>
          <p:cNvSpPr txBox="1"/>
          <p:nvPr>
            <p:custDataLst>
              <p:tags r:id="rId2"/>
            </p:custDataLst>
          </p:nvPr>
        </p:nvSpPr>
        <p:spPr>
          <a:xfrm>
            <a:off x="1632585" y="1359535"/>
            <a:ext cx="9217025" cy="5349875"/>
          </a:xfrm>
          <a:prstGeom prst="rect">
            <a:avLst/>
          </a:prstGeom>
          <a:noFill/>
        </p:spPr>
        <p:txBody>
          <a:bodyPr wrap="square" rtlCol="0">
            <a:noAutofit/>
          </a:bodyPr>
          <a:lstStyle/>
          <a:p>
            <a:pPr>
              <a:lnSpc>
                <a:spcPct val="150000"/>
              </a:lnSpc>
            </a:pPr>
            <a:r>
              <a:rPr lang="zh-CN" altLang="en-US" sz="3200" b="1">
                <a:solidFill>
                  <a:srgbClr val="FF0000"/>
                </a:solidFill>
                <a:latin typeface="楷体" panose="02010609060101010101" charset="-122"/>
                <a:ea typeface="楷体" panose="02010609060101010101" charset="-122"/>
              </a:rPr>
              <a:t>即日(当天)</a:t>
            </a:r>
            <a:r>
              <a:rPr lang="en-US" altLang="zh-CN" sz="3200" b="1">
                <a:solidFill>
                  <a:srgbClr val="FF0000"/>
                </a:solidFill>
                <a:latin typeface="楷体" panose="02010609060101010101" charset="-122"/>
                <a:ea typeface="楷体" panose="02010609060101010101" charset="-122"/>
              </a:rPr>
              <a:t>  </a:t>
            </a:r>
            <a:r>
              <a:rPr lang="zh-CN" altLang="en-US" sz="3200" b="1">
                <a:solidFill>
                  <a:srgbClr val="FF0000"/>
                </a:solidFill>
                <a:latin typeface="楷体" panose="02010609060101010101" charset="-122"/>
                <a:ea typeface="楷体" panose="02010609060101010101" charset="-122"/>
              </a:rPr>
              <a:t>翌日(次日)</a:t>
            </a:r>
            <a:r>
              <a:rPr lang="en-US" altLang="zh-CN" sz="3200" b="1">
                <a:solidFill>
                  <a:srgbClr val="FF0000"/>
                </a:solidFill>
                <a:latin typeface="楷体" panose="02010609060101010101" charset="-122"/>
                <a:ea typeface="楷体" panose="02010609060101010101" charset="-122"/>
              </a:rPr>
              <a:t>  </a:t>
            </a:r>
            <a:r>
              <a:rPr lang="zh-CN" altLang="en-US" sz="3200" b="1">
                <a:solidFill>
                  <a:srgbClr val="FF0000"/>
                </a:solidFill>
                <a:latin typeface="楷体" panose="02010609060101010101" charset="-122"/>
                <a:ea typeface="楷体" panose="02010609060101010101" charset="-122"/>
              </a:rPr>
              <a:t>期年(满一年)</a:t>
            </a:r>
            <a:endParaRPr lang="zh-CN" altLang="en-US" sz="3200" b="1">
              <a:solidFill>
                <a:srgbClr val="FF0000"/>
              </a:solidFill>
              <a:latin typeface="楷体" panose="02010609060101010101" charset="-122"/>
              <a:ea typeface="楷体" panose="02010609060101010101" charset="-122"/>
            </a:endParaRPr>
          </a:p>
          <a:p>
            <a:pPr>
              <a:lnSpc>
                <a:spcPct val="150000"/>
              </a:lnSpc>
            </a:pPr>
            <a:r>
              <a:rPr lang="zh-CN" altLang="en-US" sz="3200" b="1">
                <a:solidFill>
                  <a:srgbClr val="FF0000"/>
                </a:solidFill>
                <a:latin typeface="楷体" panose="02010609060101010101" charset="-122"/>
                <a:ea typeface="楷体" panose="02010609060101010101" charset="-122"/>
              </a:rPr>
              <a:t>望(农历每月十五日)</a:t>
            </a:r>
            <a:r>
              <a:rPr lang="en-US" altLang="zh-CN" sz="3200" b="1">
                <a:solidFill>
                  <a:srgbClr val="FF0000"/>
                </a:solidFill>
                <a:latin typeface="楷体" panose="02010609060101010101" charset="-122"/>
                <a:ea typeface="楷体" panose="02010609060101010101" charset="-122"/>
              </a:rPr>
              <a:t>  </a:t>
            </a:r>
            <a:r>
              <a:rPr lang="zh-CN" altLang="en-US" sz="3200" b="1">
                <a:solidFill>
                  <a:srgbClr val="FF0000"/>
                </a:solidFill>
                <a:latin typeface="楷体" panose="02010609060101010101" charset="-122"/>
                <a:ea typeface="楷体" panose="02010609060101010101" charset="-122"/>
              </a:rPr>
              <a:t>既望(农历每月十六日)</a:t>
            </a:r>
            <a:endParaRPr lang="zh-CN" altLang="en-US" sz="3200" b="1">
              <a:solidFill>
                <a:srgbClr val="FF0000"/>
              </a:solidFill>
              <a:latin typeface="楷体" panose="02010609060101010101" charset="-122"/>
              <a:ea typeface="楷体" panose="02010609060101010101" charset="-122"/>
            </a:endParaRPr>
          </a:p>
          <a:p>
            <a:pPr>
              <a:lnSpc>
                <a:spcPct val="150000"/>
              </a:lnSpc>
            </a:pPr>
            <a:r>
              <a:rPr lang="zh-CN" altLang="en-US" sz="3200" b="1">
                <a:solidFill>
                  <a:srgbClr val="FF0000"/>
                </a:solidFill>
                <a:latin typeface="楷体" panose="02010609060101010101" charset="-122"/>
                <a:ea typeface="楷体" panose="02010609060101010101" charset="-122"/>
              </a:rPr>
              <a:t>顷之(不久)</a:t>
            </a:r>
            <a:r>
              <a:rPr lang="en-US" altLang="zh-CN" sz="3200" b="1">
                <a:solidFill>
                  <a:srgbClr val="FF0000"/>
                </a:solidFill>
                <a:latin typeface="楷体" panose="02010609060101010101" charset="-122"/>
                <a:ea typeface="楷体" panose="02010609060101010101" charset="-122"/>
              </a:rPr>
              <a:t>  </a:t>
            </a:r>
            <a:r>
              <a:rPr lang="zh-CN" altLang="en-US" sz="3200" b="1">
                <a:solidFill>
                  <a:srgbClr val="FF0000"/>
                </a:solidFill>
                <a:latin typeface="楷体" panose="02010609060101010101" charset="-122"/>
                <a:ea typeface="楷体" panose="02010609060101010101" charset="-122"/>
              </a:rPr>
              <a:t>既而(不久)</a:t>
            </a:r>
            <a:r>
              <a:rPr lang="en-US" altLang="zh-CN" sz="3200" b="1">
                <a:solidFill>
                  <a:srgbClr val="FF0000"/>
                </a:solidFill>
                <a:latin typeface="楷体" panose="02010609060101010101" charset="-122"/>
                <a:ea typeface="楷体" panose="02010609060101010101" charset="-122"/>
              </a:rPr>
              <a:t>  </a:t>
            </a:r>
            <a:r>
              <a:rPr lang="zh-CN" altLang="en-US" sz="3200" b="1">
                <a:solidFill>
                  <a:srgbClr val="FF0000"/>
                </a:solidFill>
                <a:latin typeface="楷体" panose="02010609060101010101" charset="-122"/>
                <a:ea typeface="楷体" panose="02010609060101010101" charset="-122"/>
              </a:rPr>
              <a:t>须臾(片刻)</a:t>
            </a:r>
            <a:endParaRPr lang="zh-CN" altLang="en-US" sz="3200" b="1">
              <a:solidFill>
                <a:srgbClr val="FF0000"/>
              </a:solidFill>
              <a:latin typeface="楷体" panose="02010609060101010101" charset="-122"/>
              <a:ea typeface="楷体" panose="02010609060101010101" charset="-122"/>
            </a:endParaRPr>
          </a:p>
          <a:p>
            <a:pPr>
              <a:lnSpc>
                <a:spcPct val="150000"/>
              </a:lnSpc>
            </a:pPr>
            <a:r>
              <a:rPr lang="zh-CN" altLang="en-US" sz="3200" b="1">
                <a:solidFill>
                  <a:srgbClr val="FF0000"/>
                </a:solidFill>
                <a:latin typeface="楷体" panose="02010609060101010101" charset="-122"/>
                <a:ea typeface="楷体" panose="02010609060101010101" charset="-122"/>
              </a:rPr>
              <a:t>寻(不久)</a:t>
            </a:r>
            <a:r>
              <a:rPr lang="en-US" altLang="zh-CN" sz="3200" b="1">
                <a:solidFill>
                  <a:srgbClr val="FF0000"/>
                </a:solidFill>
                <a:latin typeface="楷体" panose="02010609060101010101" charset="-122"/>
                <a:ea typeface="楷体" panose="02010609060101010101" charset="-122"/>
              </a:rPr>
              <a:t>    </a:t>
            </a:r>
            <a:r>
              <a:rPr lang="zh-CN" altLang="en-US" sz="3200" b="1">
                <a:solidFill>
                  <a:srgbClr val="FF0000"/>
                </a:solidFill>
                <a:latin typeface="楷体" panose="02010609060101010101" charset="-122"/>
                <a:ea typeface="楷体" panose="02010609060101010101" charset="-122"/>
              </a:rPr>
              <a:t>俄、俄而(一会儿)</a:t>
            </a:r>
            <a:endParaRPr lang="zh-CN" altLang="en-US" sz="3200" b="1">
              <a:solidFill>
                <a:srgbClr val="FF0000"/>
              </a:solidFill>
              <a:latin typeface="楷体" panose="02010609060101010101" charset="-122"/>
              <a:ea typeface="楷体" panose="02010609060101010101" charset="-122"/>
            </a:endParaRPr>
          </a:p>
          <a:p>
            <a:pPr>
              <a:lnSpc>
                <a:spcPct val="150000"/>
              </a:lnSpc>
            </a:pPr>
            <a:r>
              <a:rPr lang="zh-CN" altLang="en-US" sz="3200" b="1">
                <a:solidFill>
                  <a:srgbClr val="FF0000"/>
                </a:solidFill>
                <a:latin typeface="楷体" panose="02010609060101010101" charset="-122"/>
                <a:ea typeface="楷体" panose="02010609060101010101" charset="-122"/>
              </a:rPr>
              <a:t>食顷(吃一顿饭的时间)</a:t>
            </a:r>
            <a:r>
              <a:rPr lang="en-US" altLang="zh-CN" sz="3200" b="1">
                <a:solidFill>
                  <a:srgbClr val="FF0000"/>
                </a:solidFill>
                <a:latin typeface="楷体" panose="02010609060101010101" charset="-122"/>
                <a:ea typeface="楷体" panose="02010609060101010101" charset="-122"/>
              </a:rPr>
              <a:t>   </a:t>
            </a:r>
            <a:r>
              <a:rPr lang="zh-CN" altLang="en-US" sz="3200" b="1">
                <a:solidFill>
                  <a:srgbClr val="FF0000"/>
                </a:solidFill>
                <a:latin typeface="楷体" panose="02010609060101010101" charset="-122"/>
                <a:ea typeface="楷体" panose="02010609060101010101" charset="-122"/>
              </a:rPr>
              <a:t>斯须(一会儿)</a:t>
            </a:r>
            <a:r>
              <a:rPr lang="en-US" altLang="zh-CN" sz="3200" b="1">
                <a:solidFill>
                  <a:srgbClr val="FF0000"/>
                </a:solidFill>
                <a:latin typeface="楷体" panose="02010609060101010101" charset="-122"/>
                <a:ea typeface="楷体" panose="02010609060101010101" charset="-122"/>
              </a:rPr>
              <a:t>  </a:t>
            </a:r>
            <a:endParaRPr lang="en-US" altLang="zh-CN" sz="3200" b="1">
              <a:solidFill>
                <a:srgbClr val="FF0000"/>
              </a:solidFill>
              <a:latin typeface="楷体" panose="02010609060101010101" charset="-122"/>
              <a:ea typeface="楷体" panose="02010609060101010101" charset="-122"/>
            </a:endParaRPr>
          </a:p>
          <a:p>
            <a:pPr>
              <a:lnSpc>
                <a:spcPct val="150000"/>
              </a:lnSpc>
            </a:pPr>
            <a:r>
              <a:rPr lang="zh-CN" altLang="en-US" sz="3200" b="1">
                <a:solidFill>
                  <a:srgbClr val="FF0000"/>
                </a:solidFill>
                <a:latin typeface="楷体" panose="02010609060101010101" charset="-122"/>
                <a:ea typeface="楷体" panose="02010609060101010101" charset="-122"/>
              </a:rPr>
              <a:t>未几(不久)</a:t>
            </a:r>
            <a:r>
              <a:rPr lang="en-US" altLang="zh-CN" sz="3200" b="1">
                <a:solidFill>
                  <a:srgbClr val="FF0000"/>
                </a:solidFill>
                <a:latin typeface="楷体" panose="02010609060101010101" charset="-122"/>
                <a:ea typeface="楷体" panose="02010609060101010101" charset="-122"/>
              </a:rPr>
              <a:t>  </a:t>
            </a:r>
            <a:r>
              <a:rPr lang="zh-CN" altLang="en-US" sz="3200" b="1">
                <a:solidFill>
                  <a:srgbClr val="FF0000"/>
                </a:solidFill>
                <a:latin typeface="楷体" panose="02010609060101010101" charset="-122"/>
                <a:ea typeface="楷体" panose="02010609060101010101" charset="-122"/>
              </a:rPr>
              <a:t>适(刚刚)</a:t>
            </a:r>
            <a:r>
              <a:rPr lang="en-US" altLang="zh-CN" sz="3200" b="1">
                <a:solidFill>
                  <a:srgbClr val="FF0000"/>
                </a:solidFill>
                <a:latin typeface="楷体" panose="02010609060101010101" charset="-122"/>
                <a:ea typeface="楷体" panose="02010609060101010101" charset="-122"/>
              </a:rPr>
              <a:t>   </a:t>
            </a:r>
            <a:r>
              <a:rPr lang="zh-CN" altLang="en-US" sz="3200" b="1">
                <a:solidFill>
                  <a:srgbClr val="FF0000"/>
                </a:solidFill>
                <a:latin typeface="楷体" panose="02010609060101010101" charset="-122"/>
                <a:ea typeface="楷体" panose="02010609060101010101" charset="-122"/>
              </a:rPr>
              <a:t>曩(从前)</a:t>
            </a:r>
            <a:r>
              <a:rPr lang="en-US" altLang="zh-CN" sz="3200" b="1">
                <a:solidFill>
                  <a:srgbClr val="FF0000"/>
                </a:solidFill>
                <a:latin typeface="楷体" panose="02010609060101010101" charset="-122"/>
                <a:ea typeface="楷体" panose="02010609060101010101" charset="-122"/>
              </a:rPr>
              <a:t>  </a:t>
            </a:r>
            <a:r>
              <a:rPr lang="zh-CN" altLang="en-US" sz="3200" b="1">
                <a:solidFill>
                  <a:srgbClr val="FF0000"/>
                </a:solidFill>
                <a:latin typeface="楷体" panose="02010609060101010101" charset="-122"/>
                <a:ea typeface="楷体" panose="02010609060101010101" charset="-122"/>
              </a:rPr>
              <a:t>已而(不久)</a:t>
            </a:r>
            <a:endParaRPr lang="zh-CN" altLang="en-US" sz="3200" b="1">
              <a:solidFill>
                <a:srgbClr val="FF0000"/>
              </a:solidFill>
              <a:latin typeface="楷体" panose="02010609060101010101" charset="-122"/>
              <a:ea typeface="楷体" panose="02010609060101010101" charset="-122"/>
            </a:endParaRPr>
          </a:p>
        </p:txBody>
      </p:sp>
    </p:spTree>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文本框 2" title=""/>
          <p:cNvSpPr txBox="1"/>
          <p:nvPr/>
        </p:nvSpPr>
        <p:spPr>
          <a:xfrm>
            <a:off x="182880" y="298450"/>
            <a:ext cx="12009120" cy="4523105"/>
          </a:xfrm>
          <a:prstGeom prst="rect">
            <a:avLst/>
          </a:prstGeom>
          <a:noFill/>
        </p:spPr>
        <p:txBody>
          <a:bodyPr wrap="square" rtlCol="0">
            <a:spAutoFit/>
          </a:bodyPr>
          <a:lstStyle/>
          <a:p>
            <a:pPr>
              <a:lnSpc>
                <a:spcPct val="150000"/>
              </a:lnSpc>
            </a:pPr>
            <a:r>
              <a:rPr sz="3200">
                <a:ea typeface="宋体" panose="02010600030101010101" pitchFamily="2" charset="-122"/>
                <a:sym typeface="+mn-ea"/>
              </a:rPr>
              <a:t>君子曰学不可以已</a:t>
            </a:r>
            <a:endParaRPr sz="3200">
              <a:ea typeface="宋体" panose="02010600030101010101" pitchFamily="2" charset="-122"/>
              <a:sym typeface="+mn-ea"/>
            </a:endParaRPr>
          </a:p>
          <a:p>
            <a:pPr>
              <a:lnSpc>
                <a:spcPct val="150000"/>
              </a:lnSpc>
            </a:pPr>
            <a:r>
              <a:rPr sz="3200">
                <a:ea typeface="宋体" panose="02010600030101010101" pitchFamily="2" charset="-122"/>
                <a:sym typeface="+mn-ea"/>
              </a:rPr>
              <a:t>青取之于蓝而青于蓝</a:t>
            </a:r>
            <a:endParaRPr sz="3200">
              <a:ea typeface="宋体" panose="02010600030101010101" pitchFamily="2" charset="-122"/>
              <a:sym typeface="+mn-ea"/>
            </a:endParaRPr>
          </a:p>
          <a:p>
            <a:pPr>
              <a:lnSpc>
                <a:spcPct val="150000"/>
              </a:lnSpc>
            </a:pPr>
            <a:r>
              <a:rPr sz="3200">
                <a:ea typeface="宋体" panose="02010600030101010101" pitchFamily="2" charset="-122"/>
                <a:sym typeface="+mn-ea"/>
              </a:rPr>
              <a:t>虽有槁暴不复挺者煣使之然也</a:t>
            </a:r>
            <a:endParaRPr sz="3200">
              <a:ea typeface="宋体" panose="02010600030101010101" pitchFamily="2" charset="-122"/>
              <a:sym typeface="+mn-ea"/>
            </a:endParaRPr>
          </a:p>
          <a:p>
            <a:pPr>
              <a:lnSpc>
                <a:spcPct val="150000"/>
              </a:lnSpc>
            </a:pPr>
            <a:r>
              <a:rPr sz="3200">
                <a:ea typeface="宋体" panose="02010600030101010101" pitchFamily="2" charset="-122"/>
                <a:sym typeface="+mn-ea"/>
              </a:rPr>
              <a:t>故木受绳则直金就砺则利君子博学而日参省乎己则知明而行无过矣</a:t>
            </a:r>
            <a:endParaRPr sz="3200">
              <a:ea typeface="宋体" panose="02010600030101010101" pitchFamily="2" charset="-122"/>
              <a:sym typeface="+mn-ea"/>
            </a:endParaRPr>
          </a:p>
          <a:p>
            <a:pPr>
              <a:lnSpc>
                <a:spcPct val="150000"/>
              </a:lnSpc>
            </a:pPr>
            <a:r>
              <a:rPr sz="3200">
                <a:ea typeface="宋体" panose="02010600030101010101" pitchFamily="2" charset="-122"/>
                <a:sym typeface="+mn-ea"/>
              </a:rPr>
              <a:t>假舆马者非利足也而致千里假舟楫者非能水也而绝江河</a:t>
            </a:r>
            <a:endParaRPr sz="3200">
              <a:ea typeface="宋体" panose="02010600030101010101" pitchFamily="2" charset="-122"/>
              <a:sym typeface="+mn-ea"/>
            </a:endParaRPr>
          </a:p>
          <a:p>
            <a:pPr>
              <a:lnSpc>
                <a:spcPct val="150000"/>
              </a:lnSpc>
            </a:pPr>
            <a:r>
              <a:rPr sz="3200">
                <a:ea typeface="宋体" panose="02010600030101010101" pitchFamily="2" charset="-122"/>
                <a:sym typeface="+mn-ea"/>
              </a:rPr>
              <a:t>故不积跬步无以至千里不积小流无以成江海</a:t>
            </a:r>
            <a:endParaRPr lang="zh-CN" altLang="en-US" sz="3200"/>
          </a:p>
        </p:txBody>
      </p:sp>
    </p:spTree>
    <p:custDataLst>
      <p:tags r:id="rId2"/>
    </p:custDataLst>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文本框 4103" title=""/>
          <p:cNvSpPr txBox="1"/>
          <p:nvPr/>
        </p:nvSpPr>
        <p:spPr>
          <a:xfrm>
            <a:off x="967740" y="459740"/>
            <a:ext cx="2362200" cy="749300"/>
          </a:xfrm>
          <a:prstGeom prst="rect">
            <a:avLst/>
          </a:prstGeom>
          <a:noFill/>
          <a:ln w="9525">
            <a:noFill/>
          </a:ln>
        </p:spPr>
        <p:txBody>
          <a:bodyPr wrap="square" lIns="90169" tIns="46989" rIns="90169" bIns="46989" anchor="t">
            <a:spAutoFit/>
          </a:bodyPr>
          <a:lstStyle/>
          <a:p>
            <a:r>
              <a:rPr lang="zh-CN" altLang="en-US" sz="4265" b="1">
                <a:solidFill>
                  <a:srgbClr val="76614B"/>
                </a:solidFill>
                <a:latin typeface="黑体" panose="02010609060101010101" charset="-122"/>
                <a:ea typeface="黑体" panose="02010609060101010101" charset="-122"/>
              </a:rPr>
              <a:t>考情分析</a:t>
            </a:r>
            <a:endParaRPr lang="zh-CN" altLang="en-US" sz="4265" b="1">
              <a:solidFill>
                <a:srgbClr val="76614B"/>
              </a:solidFill>
              <a:latin typeface="黑体" panose="02010609060101010101" charset="-122"/>
              <a:ea typeface="黑体" panose="02010609060101010101" charset="-122"/>
            </a:endParaRPr>
          </a:p>
        </p:txBody>
      </p:sp>
      <p:sp>
        <p:nvSpPr>
          <p:cNvPr id="100" name="文本框 99" title=""/>
          <p:cNvSpPr txBox="1"/>
          <p:nvPr/>
        </p:nvSpPr>
        <p:spPr>
          <a:xfrm>
            <a:off x="690245" y="1209040"/>
            <a:ext cx="11160125" cy="3969385"/>
          </a:xfrm>
          <a:prstGeom prst="rect">
            <a:avLst/>
          </a:prstGeom>
          <a:noFill/>
          <a:ln w="9525">
            <a:noFill/>
          </a:ln>
        </p:spPr>
        <p:txBody>
          <a:bodyPr wrap="square">
            <a:spAutoFit/>
          </a:bodyPr>
          <a:lstStyle/>
          <a:p>
            <a:pPr indent="0" fontAlgn="auto">
              <a:lnSpc>
                <a:spcPct val="150000"/>
              </a:lnSpc>
            </a:pPr>
            <a:r>
              <a:rPr lang="en-US" sz="2400" b="1">
                <a:solidFill>
                  <a:srgbClr val="FF0000"/>
                </a:solidFill>
                <a:effectLst>
                  <a:outerShdw blurRad="38100" dist="38100" dir="2700000" algn="tl">
                    <a:srgbClr val="000000">
                      <a:alpha val="43137"/>
                    </a:srgbClr>
                  </a:outerShdw>
                </a:effectLst>
                <a:ea typeface="宋体" panose="02010600030101010101" pitchFamily="2" charset="-122"/>
              </a:rPr>
              <a:t>        </a:t>
            </a:r>
            <a:r>
              <a:rPr sz="2400" b="1">
                <a:solidFill>
                  <a:srgbClr val="FF0000"/>
                </a:solidFill>
                <a:effectLst>
                  <a:outerShdw blurRad="38100" dist="38100" dir="2700000" algn="tl">
                    <a:srgbClr val="000000">
                      <a:alpha val="43137"/>
                    </a:srgbClr>
                  </a:outerShdw>
                </a:effectLst>
                <a:ea typeface="宋体" panose="02010600030101010101" pitchFamily="2" charset="-122"/>
              </a:rPr>
              <a:t>文言文断句题，新高考全国一直卷沿用传统全国卷所采用的四选一形式考查这一题型。该题型难度一般，一是近几年文言文断句采用的材料相对浅显，二是文言文断句的规律性较强。解题时，一般先凭语感将有把握的地方断开，再运用规律方法分析揣摩不把握之处。</a:t>
            </a:r>
            <a:endParaRPr sz="2400" b="1">
              <a:solidFill>
                <a:srgbClr val="FF0000"/>
              </a:solidFill>
              <a:effectLst>
                <a:outerShdw blurRad="38100" dist="38100" dir="2700000" algn="tl">
                  <a:srgbClr val="000000">
                    <a:alpha val="43137"/>
                  </a:srgbClr>
                </a:outerShdw>
              </a:effectLst>
              <a:ea typeface="宋体" panose="02010600030101010101" pitchFamily="2" charset="-122"/>
            </a:endParaRPr>
          </a:p>
          <a:p>
            <a:pPr indent="0" fontAlgn="auto">
              <a:lnSpc>
                <a:spcPct val="150000"/>
              </a:lnSpc>
            </a:pPr>
            <a:r>
              <a:rPr sz="2400" b="1">
                <a:solidFill>
                  <a:srgbClr val="FF0000"/>
                </a:solidFill>
                <a:effectLst>
                  <a:outerShdw blurRad="38100" dist="38100" dir="2700000" algn="tl">
                    <a:srgbClr val="000000">
                      <a:alpha val="43137"/>
                    </a:srgbClr>
                  </a:outerShdw>
                </a:effectLst>
                <a:ea typeface="宋体" panose="02010600030101010101" pitchFamily="2" charset="-122"/>
              </a:rPr>
              <a:t>    </a:t>
            </a:r>
            <a:r>
              <a:rPr lang="en-US" sz="2400" b="1">
                <a:solidFill>
                  <a:srgbClr val="FF0000"/>
                </a:solidFill>
                <a:effectLst>
                  <a:outerShdw blurRad="38100" dist="38100" dir="2700000" algn="tl">
                    <a:srgbClr val="000000">
                      <a:alpha val="43137"/>
                    </a:srgbClr>
                  </a:outerShdw>
                </a:effectLst>
                <a:ea typeface="宋体" panose="02010600030101010101" pitchFamily="2" charset="-122"/>
              </a:rPr>
              <a:t>   </a:t>
            </a:r>
            <a:r>
              <a:rPr sz="2400" b="1">
                <a:solidFill>
                  <a:srgbClr val="FF0000"/>
                </a:solidFill>
                <a:effectLst>
                  <a:outerShdw blurRad="38100" dist="38100" dir="2700000" algn="tl">
                    <a:srgbClr val="000000">
                      <a:alpha val="43137"/>
                    </a:srgbClr>
                  </a:outerShdw>
                </a:effectLst>
                <a:ea typeface="宋体" panose="02010600030101010101" pitchFamily="2" charset="-122"/>
              </a:rPr>
              <a:t>在2023年高考中，这道试题可能成为一道主观试题，可以在每一个字的后面加上字母，让考生自主选择在那一个字母后面断开，在备考2023年高考中有很多资料里已经有这样的试题，这在某种程度上加大了试题的难度。</a:t>
            </a:r>
            <a:endParaRPr sz="2400" b="1">
              <a:solidFill>
                <a:srgbClr val="FF0000"/>
              </a:solidFill>
              <a:effectLst>
                <a:outerShdw blurRad="38100" dist="38100" dir="2700000" algn="tl">
                  <a:srgbClr val="000000">
                    <a:alpha val="43137"/>
                  </a:srgbClr>
                </a:outerShdw>
              </a:effectLst>
              <a:ea typeface="宋体" panose="02010600030101010101" pitchFamily="2"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文本框 4103" title=""/>
          <p:cNvSpPr txBox="1"/>
          <p:nvPr/>
        </p:nvSpPr>
        <p:spPr>
          <a:xfrm>
            <a:off x="967740" y="412239"/>
            <a:ext cx="2362200" cy="749300"/>
          </a:xfrm>
          <a:prstGeom prst="rect">
            <a:avLst/>
          </a:prstGeom>
          <a:noFill/>
          <a:ln w="9525">
            <a:noFill/>
          </a:ln>
        </p:spPr>
        <p:txBody>
          <a:bodyPr wrap="square" lIns="90169" tIns="46989" rIns="90169" bIns="46989" anchor="t">
            <a:spAutoFit/>
          </a:bodyPr>
          <a:lstStyle/>
          <a:p>
            <a:r>
              <a:rPr lang="zh-CN" altLang="en-US" sz="4265" b="1">
                <a:solidFill>
                  <a:srgbClr val="76614B"/>
                </a:solidFill>
                <a:latin typeface="黑体" panose="02010609060101010101" charset="-122"/>
                <a:ea typeface="黑体" panose="02010609060101010101" charset="-122"/>
                <a:sym typeface="+mn-ea"/>
              </a:rPr>
              <a:t>考点解读</a:t>
            </a:r>
            <a:endParaRPr lang="zh-CN" altLang="en-US" sz="4265" b="1">
              <a:solidFill>
                <a:srgbClr val="76614B"/>
              </a:solidFill>
              <a:latin typeface="黑体" panose="02010609060101010101" charset="-122"/>
              <a:ea typeface="黑体" panose="02010609060101010101" charset="-122"/>
              <a:sym typeface="+mn-ea"/>
            </a:endParaRPr>
          </a:p>
        </p:txBody>
      </p:sp>
      <p:sp>
        <p:nvSpPr>
          <p:cNvPr id="3" name="内容占位符 2" title=""/>
          <p:cNvSpPr>
            <a:spLocks noGrp="1"/>
          </p:cNvSpPr>
          <p:nvPr>
            <p:ph idx="1"/>
            <p:custDataLst>
              <p:tags r:id="rId2"/>
            </p:custDataLst>
          </p:nvPr>
        </p:nvSpPr>
        <p:spPr>
          <a:xfrm>
            <a:off x="424180" y="1161415"/>
            <a:ext cx="11343640" cy="4764405"/>
          </a:xfrm>
        </p:spPr>
        <p:txBody>
          <a:bodyPr>
            <a:noAutofit/>
          </a:bodyPr>
          <a:lstStyle/>
          <a:p>
            <a:pPr indent="612140" algn="l">
              <a:lnSpc>
                <a:spcPct val="200000"/>
              </a:lnSpc>
              <a:tabLst>
                <a:tab pos="5581015"/>
              </a:tabLst>
            </a:pPr>
            <a:r>
              <a:rPr lang="zh-CN" altLang="zh-CN" sz="2400" b="1" kern="100">
                <a:effectLst>
                  <a:outerShdw blurRad="38100" dist="38100" dir="2700000" algn="tl">
                    <a:srgbClr val="000000">
                      <a:alpha val="43137"/>
                    </a:srgbClr>
                  </a:outerShdw>
                </a:effectLst>
                <a:latin typeface="Times New Roman" panose="02020603050405020304"/>
                <a:cs typeface="Times New Roman" panose="02020603050405020304"/>
              </a:rPr>
              <a:t>文言文断句就是根据对语段内容的理解和把握，对提供考查的语段进行语意和语气上的停顿。文言文断句考查对实、虚词的理解能力，对句式的判断能力和对语气的分析能力。</a:t>
            </a:r>
            <a:endParaRPr lang="zh-CN" altLang="zh-CN" sz="2400" b="1" kern="100">
              <a:effectLst>
                <a:outerShdw blurRad="38100" dist="38100" dir="2700000" algn="tl">
                  <a:srgbClr val="000000">
                    <a:alpha val="43137"/>
                  </a:srgbClr>
                </a:outerShdw>
              </a:effectLst>
              <a:latin typeface="Times New Roman" panose="02020603050405020304"/>
              <a:cs typeface="Times New Roman" panose="02020603050405020304"/>
            </a:endParaRPr>
          </a:p>
          <a:p>
            <a:pPr indent="612140" algn="l">
              <a:lnSpc>
                <a:spcPct val="200000"/>
              </a:lnSpc>
              <a:tabLst>
                <a:tab pos="5581015"/>
              </a:tabLst>
            </a:pPr>
            <a:r>
              <a:rPr lang="zh-CN" altLang="zh-CN" sz="2400" b="1" kern="100">
                <a:effectLst>
                  <a:outerShdw blurRad="38100" dist="38100" dir="2700000" algn="tl">
                    <a:srgbClr val="000000">
                      <a:alpha val="43137"/>
                    </a:srgbClr>
                  </a:outerShdw>
                </a:effectLst>
                <a:latin typeface="Times New Roman" panose="02020603050405020304"/>
                <a:cs typeface="Times New Roman" panose="02020603050405020304"/>
              </a:rPr>
              <a:t>断句中心原则</a:t>
            </a:r>
            <a:endParaRPr lang="zh-CN" altLang="zh-CN" sz="2400" b="1" kern="100">
              <a:effectLst>
                <a:outerShdw blurRad="38100" dist="38100" dir="2700000" algn="tl">
                  <a:srgbClr val="000000">
                    <a:alpha val="43137"/>
                  </a:srgbClr>
                </a:outerShdw>
              </a:effectLst>
              <a:latin typeface="Times New Roman" panose="02020603050405020304"/>
              <a:cs typeface="Times New Roman" panose="02020603050405020304"/>
            </a:endParaRPr>
          </a:p>
          <a:p>
            <a:pPr indent="612140" algn="l">
              <a:lnSpc>
                <a:spcPct val="200000"/>
              </a:lnSpc>
              <a:tabLst>
                <a:tab pos="5581015"/>
              </a:tabLst>
            </a:pPr>
            <a:r>
              <a:rPr lang="zh-CN" altLang="zh-CN" sz="2400" b="1" kern="100">
                <a:effectLst>
                  <a:outerShdw blurRad="38100" dist="38100" dir="2700000" algn="tl">
                    <a:srgbClr val="000000">
                      <a:alpha val="43137"/>
                    </a:srgbClr>
                  </a:outerShdw>
                </a:effectLst>
                <a:latin typeface="Times New Roman" panose="02020603050405020304"/>
                <a:cs typeface="Times New Roman" panose="02020603050405020304"/>
              </a:rPr>
              <a:t>牢记一个前提——领会大意。要通读文段，领会基本意思，在此基础上，根据四个选项的细节比对，根据上下文语境，排除错误选项，选择最佳答案。</a:t>
            </a:r>
            <a:endParaRPr lang="zh-CN" altLang="zh-CN" sz="2400" b="1" kern="100">
              <a:effectLst>
                <a:outerShdw blurRad="38100" dist="38100" dir="2700000" algn="tl">
                  <a:srgbClr val="000000">
                    <a:alpha val="43137"/>
                  </a:srgbClr>
                </a:outerShdw>
              </a:effectLst>
              <a:latin typeface="Times New Roman" panose="02020603050405020304"/>
              <a:cs typeface="Times New Roman" panose="02020603050405020304"/>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文本框 2" title=""/>
          <p:cNvSpPr txBox="1"/>
          <p:nvPr/>
        </p:nvSpPr>
        <p:spPr>
          <a:xfrm>
            <a:off x="339285" y="1048899"/>
            <a:ext cx="11513627" cy="4892675"/>
          </a:xfrm>
          <a:prstGeom prst="rect">
            <a:avLst/>
          </a:prstGeom>
          <a:noFill/>
        </p:spPr>
        <p:txBody>
          <a:bodyPr wrap="square" rtlCol="0">
            <a:spAutoFit/>
          </a:bodyPr>
          <a:lstStyle/>
          <a:p>
            <a:pPr indent="660400" algn="l">
              <a:lnSpc>
                <a:spcPct val="150000"/>
              </a:lnSpc>
              <a:spcAft>
                <a:spcPct val="0"/>
              </a:spcAft>
            </a:pPr>
            <a:r>
              <a:rPr lang="zh-CN" altLang="zh-CN" sz="2600" kern="100">
                <a:cs typeface="Times New Roman" panose="02020603050405020304"/>
              </a:rPr>
              <a:t>一、语法结构</a:t>
            </a:r>
            <a:endParaRPr lang="zh-CN" altLang="zh-CN" sz="2600" kern="100">
              <a:cs typeface="Times New Roman" panose="02020603050405020304"/>
            </a:endParaRPr>
          </a:p>
          <a:p>
            <a:pPr indent="660400" algn="l">
              <a:lnSpc>
                <a:spcPct val="150000"/>
              </a:lnSpc>
              <a:spcAft>
                <a:spcPct val="0"/>
              </a:spcAft>
            </a:pPr>
            <a:r>
              <a:rPr lang="zh-CN" altLang="zh-CN" sz="2600" kern="100">
                <a:cs typeface="Times New Roman" panose="02020603050405020304"/>
              </a:rPr>
              <a:t>抓主谓宾断句（依主干，先易后难，攻破难点。）</a:t>
            </a:r>
            <a:endParaRPr lang="zh-CN" altLang="zh-CN" sz="2600" kern="100">
              <a:cs typeface="Times New Roman" panose="02020603050405020304"/>
            </a:endParaRPr>
          </a:p>
          <a:p>
            <a:pPr indent="660400" algn="l">
              <a:lnSpc>
                <a:spcPct val="150000"/>
              </a:lnSpc>
              <a:spcAft>
                <a:spcPct val="0"/>
              </a:spcAft>
            </a:pPr>
            <a:r>
              <a:rPr lang="zh-CN" altLang="zh-CN" sz="2600" kern="100">
                <a:cs typeface="Times New Roman" panose="02020603050405020304"/>
              </a:rPr>
              <a:t>主语之后一般不断句（“……者……也”式判断句的主语之后应断句）。谓语之后如果没有宾语、补语就要断句；如有宾语、补语一般不断句，但“曰”“云”“言”等字作谓语时，要和它的宾语断开。宾语之后一般应断句，定语和其修饰的中心词之间一般不断句。文言文语序和现代文语序基本相同，即主语在前，谓语、宾语在后，修饰语—般在中心词前。</a:t>
            </a:r>
            <a:endParaRPr lang="zh-CN" altLang="zh-CN" sz="2600" kern="100">
              <a:cs typeface="Times New Roman" panose="02020603050405020304"/>
            </a:endParaRPr>
          </a:p>
          <a:p>
            <a:pPr indent="660400" algn="l">
              <a:lnSpc>
                <a:spcPct val="150000"/>
              </a:lnSpc>
              <a:spcAft>
                <a:spcPct val="0"/>
              </a:spcAft>
            </a:pPr>
            <a:endParaRPr lang="zh-CN" altLang="zh-CN" sz="2600" kern="100">
              <a:cs typeface="Times New Roman" panose="02020603050405020304"/>
            </a:endParaRPr>
          </a:p>
        </p:txBody>
      </p:sp>
      <p:sp>
        <p:nvSpPr>
          <p:cNvPr id="4" name="文本框 4103" title=""/>
          <p:cNvSpPr txBox="1"/>
          <p:nvPr>
            <p:custDataLst>
              <p:tags r:id="rId2"/>
            </p:custDataLst>
          </p:nvPr>
        </p:nvSpPr>
        <p:spPr>
          <a:xfrm>
            <a:off x="537845" y="202689"/>
            <a:ext cx="2362200" cy="749300"/>
          </a:xfrm>
          <a:prstGeom prst="rect">
            <a:avLst/>
          </a:prstGeom>
          <a:noFill/>
          <a:ln w="9525">
            <a:noFill/>
          </a:ln>
        </p:spPr>
        <p:txBody>
          <a:bodyPr wrap="square" lIns="90169" tIns="46989" rIns="90169" bIns="46989" anchor="t">
            <a:spAutoFit/>
          </a:bodyPr>
          <a:lstStyle/>
          <a:p>
            <a:r>
              <a:rPr lang="zh-CN" altLang="en-US" sz="4265" b="1">
                <a:solidFill>
                  <a:srgbClr val="76614B"/>
                </a:solidFill>
                <a:latin typeface="黑体" panose="02010609060101010101" charset="-122"/>
                <a:ea typeface="黑体" panose="02010609060101010101" charset="-122"/>
                <a:sym typeface="+mn-ea"/>
              </a:rPr>
              <a:t>考点解读</a:t>
            </a:r>
            <a:endParaRPr lang="zh-CN" altLang="en-US" sz="4265" b="1">
              <a:solidFill>
                <a:srgbClr val="76614B"/>
              </a:solidFill>
              <a:latin typeface="黑体" panose="02010609060101010101" charset="-122"/>
              <a:ea typeface="黑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3" title=""/>
          <p:cNvSpPr txBox="1"/>
          <p:nvPr/>
        </p:nvSpPr>
        <p:spPr>
          <a:xfrm>
            <a:off x="245110" y="106680"/>
            <a:ext cx="2918460" cy="1014730"/>
          </a:xfrm>
          <a:prstGeom prst="rect">
            <a:avLst/>
          </a:prstGeom>
          <a:noFill/>
        </p:spPr>
        <p:txBody>
          <a:bodyPr wrap="square" rtlCol="0">
            <a:spAutoFit/>
          </a:bodyPr>
          <a:lstStyle/>
          <a:p>
            <a:r>
              <a:rPr lang="zh-CN" altLang="en-US" sz="6000" b="1">
                <a:latin typeface="楷体" panose="02010609060101010101" charset="-122"/>
                <a:ea typeface="楷体" panose="02010609060101010101" charset="-122"/>
              </a:rPr>
              <a:t>通假字：</a:t>
            </a:r>
            <a:endParaRPr lang="zh-CN" altLang="en-US" sz="6000" b="1">
              <a:latin typeface="楷体" panose="02010609060101010101" charset="-122"/>
              <a:ea typeface="楷体" panose="02010609060101010101" charset="-122"/>
            </a:endParaRPr>
          </a:p>
        </p:txBody>
      </p:sp>
      <p:sp>
        <p:nvSpPr>
          <p:cNvPr id="2" name="文本框 1" title=""/>
          <p:cNvSpPr txBox="1"/>
          <p:nvPr>
            <p:custDataLst>
              <p:tags r:id="rId2"/>
            </p:custDataLst>
          </p:nvPr>
        </p:nvSpPr>
        <p:spPr>
          <a:xfrm>
            <a:off x="218440" y="1336040"/>
            <a:ext cx="11192510" cy="1938020"/>
          </a:xfrm>
          <a:prstGeom prst="rect">
            <a:avLst/>
          </a:prstGeom>
          <a:noFill/>
        </p:spPr>
        <p:txBody>
          <a:bodyPr wrap="square" rtlCol="0">
            <a:spAutoFit/>
          </a:bodyPr>
          <a:lstStyle/>
          <a:p>
            <a:r>
              <a:rPr lang="zh-CN" altLang="en-US" sz="4000" b="1">
                <a:solidFill>
                  <a:schemeClr val="tx1"/>
                </a:solidFill>
                <a:latin typeface="楷体" panose="02010609060101010101" charset="-122"/>
                <a:ea typeface="楷体" panose="02010609060101010101" charset="-122"/>
              </a:rPr>
              <a:t>师者，所以传道受业解惑也。</a:t>
            </a:r>
            <a:endParaRPr lang="zh-CN" altLang="en-US" sz="4000" b="1">
              <a:solidFill>
                <a:schemeClr val="tx1"/>
              </a:solidFill>
              <a:latin typeface="楷体" panose="02010609060101010101" charset="-122"/>
              <a:ea typeface="楷体" panose="02010609060101010101" charset="-122"/>
            </a:endParaRPr>
          </a:p>
          <a:p>
            <a:endParaRPr lang="zh-CN" altLang="en-US" sz="4000" b="1">
              <a:solidFill>
                <a:schemeClr val="tx1"/>
              </a:solidFill>
              <a:latin typeface="楷体" panose="02010609060101010101" charset="-122"/>
              <a:ea typeface="楷体" panose="02010609060101010101" charset="-122"/>
            </a:endParaRPr>
          </a:p>
          <a:p>
            <a:r>
              <a:rPr lang="zh-CN" altLang="en-US" sz="4000" b="1">
                <a:solidFill>
                  <a:schemeClr val="tx1"/>
                </a:solidFill>
                <a:latin typeface="楷体" panose="02010609060101010101" charset="-122"/>
                <a:ea typeface="楷体" panose="02010609060101010101" charset="-122"/>
              </a:rPr>
              <a:t>或师焉，或不焉</a:t>
            </a:r>
            <a:endParaRPr lang="zh-CN" altLang="en-US" sz="4000" b="1">
              <a:solidFill>
                <a:schemeClr val="tx1"/>
              </a:solidFill>
              <a:latin typeface="楷体" panose="02010609060101010101" charset="-122"/>
              <a:ea typeface="楷体" panose="02010609060101010101" charset="-122"/>
            </a:endParaRPr>
          </a:p>
        </p:txBody>
      </p:sp>
      <p:sp>
        <p:nvSpPr>
          <p:cNvPr id="3" name="矩形 2" title=""/>
          <p:cNvSpPr/>
          <p:nvPr/>
        </p:nvSpPr>
        <p:spPr>
          <a:xfrm>
            <a:off x="3769995" y="1326515"/>
            <a:ext cx="749935" cy="69977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5" name="矩形 4" title=""/>
          <p:cNvSpPr/>
          <p:nvPr/>
        </p:nvSpPr>
        <p:spPr>
          <a:xfrm>
            <a:off x="2724785" y="2559685"/>
            <a:ext cx="749935" cy="69977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文本框 2" title=""/>
          <p:cNvSpPr txBox="1"/>
          <p:nvPr/>
        </p:nvSpPr>
        <p:spPr>
          <a:xfrm>
            <a:off x="339285" y="1048899"/>
            <a:ext cx="11513627" cy="3692525"/>
          </a:xfrm>
          <a:prstGeom prst="rect">
            <a:avLst/>
          </a:prstGeom>
          <a:noFill/>
        </p:spPr>
        <p:txBody>
          <a:bodyPr wrap="square" rtlCol="0">
            <a:spAutoFit/>
          </a:bodyPr>
          <a:lstStyle/>
          <a:p>
            <a:pPr indent="660400" algn="l">
              <a:lnSpc>
                <a:spcPct val="150000"/>
              </a:lnSpc>
              <a:spcAft>
                <a:spcPct val="0"/>
              </a:spcAft>
            </a:pPr>
            <a:r>
              <a:rPr lang="zh-CN" altLang="zh-CN" sz="2600" kern="100">
                <a:cs typeface="Times New Roman" panose="02020603050405020304"/>
              </a:rPr>
              <a:t>一、语法结构</a:t>
            </a:r>
            <a:endParaRPr lang="zh-CN" altLang="zh-CN" sz="2600" kern="100">
              <a:cs typeface="Times New Roman" panose="02020603050405020304"/>
            </a:endParaRPr>
          </a:p>
          <a:p>
            <a:pPr indent="660400" algn="l">
              <a:lnSpc>
                <a:spcPct val="150000"/>
              </a:lnSpc>
              <a:spcAft>
                <a:spcPct val="0"/>
              </a:spcAft>
            </a:pPr>
            <a:r>
              <a:rPr lang="zh-CN" altLang="zh-CN" sz="2600" kern="100">
                <a:cs typeface="Times New Roman" panose="02020603050405020304"/>
              </a:rPr>
              <a:t>文言文中的名词和代词常用来作主语和宾语。断句时可先找出名词，如人名、地名、官名、国名、朝代名、器物名、动物名等；也可先找出代词，如“吾、予、余”(表示“我”)、“尔、汝(女)、公、卿、君、若”(表示“你”)、其、彼、此、之等。这些名词和代词如果作主语，那么它们的前面就可能会断句；如果作宾语，那么它们的后面也可能会断句。</a:t>
            </a:r>
            <a:endParaRPr lang="zh-CN" altLang="zh-CN" sz="2600" kern="100">
              <a:cs typeface="Times New Roman" panose="02020603050405020304"/>
            </a:endParaRPr>
          </a:p>
        </p:txBody>
      </p:sp>
      <p:sp>
        <p:nvSpPr>
          <p:cNvPr id="4" name="文本框 4103" title=""/>
          <p:cNvSpPr txBox="1"/>
          <p:nvPr>
            <p:custDataLst>
              <p:tags r:id="rId2"/>
            </p:custDataLst>
          </p:nvPr>
        </p:nvSpPr>
        <p:spPr>
          <a:xfrm>
            <a:off x="537845" y="202689"/>
            <a:ext cx="2362200" cy="749300"/>
          </a:xfrm>
          <a:prstGeom prst="rect">
            <a:avLst/>
          </a:prstGeom>
          <a:noFill/>
          <a:ln w="9525">
            <a:noFill/>
          </a:ln>
        </p:spPr>
        <p:txBody>
          <a:bodyPr wrap="square" lIns="90169" tIns="46989" rIns="90169" bIns="46989" anchor="t">
            <a:spAutoFit/>
          </a:bodyPr>
          <a:lstStyle/>
          <a:p>
            <a:r>
              <a:rPr lang="zh-CN" altLang="en-US" sz="4265" b="1">
                <a:solidFill>
                  <a:srgbClr val="76614B"/>
                </a:solidFill>
                <a:latin typeface="黑体" panose="02010609060101010101" charset="-122"/>
                <a:ea typeface="黑体" panose="02010609060101010101" charset="-122"/>
                <a:sym typeface="+mn-ea"/>
              </a:rPr>
              <a:t>考点解读</a:t>
            </a:r>
            <a:endParaRPr lang="zh-CN" altLang="en-US" sz="4265" b="1">
              <a:solidFill>
                <a:srgbClr val="76614B"/>
              </a:solidFill>
              <a:latin typeface="黑体" panose="02010609060101010101" charset="-122"/>
              <a:ea typeface="黑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4103" title=""/>
          <p:cNvSpPr txBox="1"/>
          <p:nvPr>
            <p:custDataLst>
              <p:tags r:id="rId2"/>
            </p:custDataLst>
          </p:nvPr>
        </p:nvSpPr>
        <p:spPr>
          <a:xfrm>
            <a:off x="537845" y="202689"/>
            <a:ext cx="2362200" cy="749300"/>
          </a:xfrm>
          <a:prstGeom prst="rect">
            <a:avLst/>
          </a:prstGeom>
          <a:noFill/>
          <a:ln w="9525">
            <a:noFill/>
          </a:ln>
        </p:spPr>
        <p:txBody>
          <a:bodyPr wrap="square" lIns="90169" tIns="46989" rIns="90169" bIns="46989" anchor="t">
            <a:spAutoFit/>
          </a:bodyPr>
          <a:lstStyle/>
          <a:p>
            <a:r>
              <a:rPr lang="zh-CN" altLang="en-US" sz="4265" b="1">
                <a:solidFill>
                  <a:srgbClr val="76614B"/>
                </a:solidFill>
                <a:latin typeface="黑体" panose="02010609060101010101" charset="-122"/>
                <a:ea typeface="黑体" panose="02010609060101010101" charset="-122"/>
                <a:sym typeface="+mn-ea"/>
              </a:rPr>
              <a:t>考点解读</a:t>
            </a:r>
            <a:endParaRPr lang="zh-CN" altLang="en-US" sz="4265" b="1">
              <a:solidFill>
                <a:srgbClr val="76614B"/>
              </a:solidFill>
              <a:latin typeface="黑体" panose="02010609060101010101" charset="-122"/>
              <a:ea typeface="黑体" panose="02010609060101010101" charset="-122"/>
              <a:sym typeface="+mn-ea"/>
            </a:endParaRPr>
          </a:p>
        </p:txBody>
      </p:sp>
      <p:sp>
        <p:nvSpPr>
          <p:cNvPr id="100" name="文本框 99" title=""/>
          <p:cNvSpPr txBox="1"/>
          <p:nvPr/>
        </p:nvSpPr>
        <p:spPr>
          <a:xfrm>
            <a:off x="989965" y="1688465"/>
            <a:ext cx="10221595" cy="3171190"/>
          </a:xfrm>
          <a:prstGeom prst="rect">
            <a:avLst/>
          </a:prstGeom>
          <a:noFill/>
          <a:ln w="9525">
            <a:noFill/>
          </a:ln>
        </p:spPr>
        <p:txBody>
          <a:bodyPr>
            <a:noAutofit/>
          </a:bodyPr>
          <a:lstStyle/>
          <a:p>
            <a:pPr indent="266700" fontAlgn="auto">
              <a:lnSpc>
                <a:spcPct val="150000"/>
              </a:lnSpc>
            </a:pPr>
            <a:r>
              <a:rPr lang="en-US" sz="2400" b="1">
                <a:solidFill>
                  <a:srgbClr val="000000"/>
                </a:solidFill>
                <a:latin typeface="宋体" panose="02010600030101010101" pitchFamily="2" charset="-122"/>
                <a:ea typeface="宋体" panose="02010600030101010101" pitchFamily="2" charset="-122"/>
              </a:rPr>
              <a:t>1 </a:t>
            </a:r>
            <a:r>
              <a:rPr lang="zh-CN" sz="2400" b="1">
                <a:solidFill>
                  <a:srgbClr val="000000"/>
                </a:solidFill>
                <a:ea typeface="宋体" panose="02010600030101010101" pitchFamily="2" charset="-122"/>
              </a:rPr>
              <a:t>名词、代词常做主语、宾语等，断句时可先找出名词，这些名词如果做主语，那么其前面就可以断句；如果做宾语，那么其后面就可断句。常见名词有：人名、国名、朝代名、官职名、地名等常见代词有：吾、余、予(表示“我”)，尔、汝(女)、公、卿、君、若(表示“你”)， 彼、此、其、之(表示“他”)。常见的谦辞：下官、窃、寡人、孤、仆、愚、妾、贱妾、婢子等。
</a:t>
            </a:r>
            <a:endParaRPr lang="zh-CN" altLang="en-US" sz="2400" b="1">
              <a:solidFill>
                <a:srgbClr val="000000"/>
              </a:solidFill>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4103" title=""/>
          <p:cNvSpPr txBox="1"/>
          <p:nvPr>
            <p:custDataLst>
              <p:tags r:id="rId2"/>
            </p:custDataLst>
          </p:nvPr>
        </p:nvSpPr>
        <p:spPr>
          <a:xfrm>
            <a:off x="537845" y="202689"/>
            <a:ext cx="2362200" cy="749300"/>
          </a:xfrm>
          <a:prstGeom prst="rect">
            <a:avLst/>
          </a:prstGeom>
          <a:noFill/>
          <a:ln w="9525">
            <a:noFill/>
          </a:ln>
        </p:spPr>
        <p:txBody>
          <a:bodyPr wrap="square" lIns="90169" tIns="46989" rIns="90169" bIns="46989" anchor="t">
            <a:spAutoFit/>
          </a:bodyPr>
          <a:lstStyle/>
          <a:p>
            <a:r>
              <a:rPr lang="zh-CN" altLang="en-US" sz="4265" b="1">
                <a:solidFill>
                  <a:srgbClr val="76614B"/>
                </a:solidFill>
                <a:latin typeface="黑体" panose="02010609060101010101" charset="-122"/>
                <a:ea typeface="黑体" panose="02010609060101010101" charset="-122"/>
                <a:sym typeface="+mn-ea"/>
              </a:rPr>
              <a:t>考点解读</a:t>
            </a:r>
            <a:endParaRPr lang="zh-CN" altLang="en-US" sz="4265" b="1">
              <a:solidFill>
                <a:srgbClr val="76614B"/>
              </a:solidFill>
              <a:latin typeface="黑体" panose="02010609060101010101" charset="-122"/>
              <a:ea typeface="黑体" panose="02010609060101010101" charset="-122"/>
              <a:sym typeface="+mn-ea"/>
            </a:endParaRPr>
          </a:p>
        </p:txBody>
      </p:sp>
      <p:sp>
        <p:nvSpPr>
          <p:cNvPr id="100" name="文本框 99" title=""/>
          <p:cNvSpPr txBox="1"/>
          <p:nvPr/>
        </p:nvSpPr>
        <p:spPr>
          <a:xfrm>
            <a:off x="929640" y="1991360"/>
            <a:ext cx="9732645" cy="2736215"/>
          </a:xfrm>
          <a:prstGeom prst="rect">
            <a:avLst/>
          </a:prstGeom>
          <a:noFill/>
          <a:ln w="9525">
            <a:noFill/>
          </a:ln>
        </p:spPr>
        <p:txBody>
          <a:bodyPr>
            <a:noAutofit/>
          </a:bodyPr>
          <a:lstStyle/>
          <a:p>
            <a:pPr indent="266700" fontAlgn="auto">
              <a:lnSpc>
                <a:spcPct val="150000"/>
              </a:lnSpc>
            </a:pPr>
            <a:r>
              <a:rPr lang="en-US" sz="2800" b="0">
                <a:solidFill>
                  <a:srgbClr val="000000"/>
                </a:solidFill>
                <a:latin typeface="宋体" panose="02010600030101010101" pitchFamily="2" charset="-122"/>
                <a:ea typeface="宋体" panose="02010600030101010101" pitchFamily="2" charset="-122"/>
              </a:rPr>
              <a:t>2 </a:t>
            </a:r>
            <a:r>
              <a:rPr lang="zh-CN" sz="2800" b="0">
                <a:solidFill>
                  <a:srgbClr val="000000"/>
                </a:solidFill>
                <a:ea typeface="宋体" panose="02010600030101010101" pitchFamily="2" charset="-122"/>
              </a:rPr>
              <a:t>动词：谓语大多数是由动词充当，而谓语又是构成句子的核心，我们只要抓住谓语动词，根据动词位置及和前后词语关系，进行推断，就能提高断句准确率。</a:t>
            </a:r>
            <a:endParaRPr lang="zh-CN" altLang="en-US" sz="2800" b="0">
              <a:solidFill>
                <a:srgbClr val="000000"/>
              </a:solidFill>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4103" title=""/>
          <p:cNvSpPr txBox="1"/>
          <p:nvPr>
            <p:custDataLst>
              <p:tags r:id="rId2"/>
            </p:custDataLst>
          </p:nvPr>
        </p:nvSpPr>
        <p:spPr>
          <a:xfrm>
            <a:off x="537845" y="202689"/>
            <a:ext cx="2362200" cy="749300"/>
          </a:xfrm>
          <a:prstGeom prst="rect">
            <a:avLst/>
          </a:prstGeom>
          <a:noFill/>
          <a:ln w="9525">
            <a:noFill/>
          </a:ln>
        </p:spPr>
        <p:txBody>
          <a:bodyPr wrap="square" lIns="90169" tIns="46989" rIns="90169" bIns="46989" anchor="t">
            <a:spAutoFit/>
          </a:bodyPr>
          <a:lstStyle/>
          <a:p>
            <a:r>
              <a:rPr lang="zh-CN" altLang="en-US" sz="4265" b="1">
                <a:solidFill>
                  <a:srgbClr val="76614B"/>
                </a:solidFill>
                <a:latin typeface="黑体" panose="02010609060101010101" charset="-122"/>
                <a:ea typeface="黑体" panose="02010609060101010101" charset="-122"/>
                <a:sym typeface="+mn-ea"/>
              </a:rPr>
              <a:t>考点解读</a:t>
            </a:r>
            <a:endParaRPr lang="zh-CN" altLang="en-US" sz="4265" b="1">
              <a:solidFill>
                <a:srgbClr val="76614B"/>
              </a:solidFill>
              <a:latin typeface="黑体" panose="02010609060101010101" charset="-122"/>
              <a:ea typeface="黑体" panose="02010609060101010101" charset="-122"/>
              <a:sym typeface="+mn-ea"/>
            </a:endParaRPr>
          </a:p>
        </p:txBody>
      </p:sp>
      <p:sp>
        <p:nvSpPr>
          <p:cNvPr id="100" name="文本框 99" title=""/>
          <p:cNvSpPr txBox="1"/>
          <p:nvPr/>
        </p:nvSpPr>
        <p:spPr>
          <a:xfrm>
            <a:off x="600075" y="697230"/>
            <a:ext cx="11090275" cy="6185535"/>
          </a:xfrm>
          <a:prstGeom prst="rect">
            <a:avLst/>
          </a:prstGeom>
          <a:noFill/>
          <a:ln w="9525">
            <a:noFill/>
          </a:ln>
        </p:spPr>
        <p:txBody>
          <a:bodyPr wrap="square">
            <a:spAutoFit/>
          </a:bodyPr>
          <a:lstStyle/>
          <a:p>
            <a:pPr indent="266700" fontAlgn="auto">
              <a:lnSpc>
                <a:spcPct val="150000"/>
              </a:lnSpc>
            </a:pPr>
            <a:r>
              <a:rPr lang="zh-CN" sz="2400" b="0">
                <a:solidFill>
                  <a:srgbClr val="000000"/>
                </a:solidFill>
                <a:ea typeface="宋体" panose="02010600030101010101" pitchFamily="2" charset="-122"/>
              </a:rPr>
              <a:t>二、虚词虚词是明辨句读的重要标志，尤其是介词、语气词和一些连词，它们的前后往往是该断句的地方。一些议论性语段，不像记叙性文字那样可借助具体情境去猜测，因而显得棘手、难度大，但是运用虚词就会使断句变得容易，使文段变得一目了然。文言文中的虚词往往有它们固定的位置和作用，特别是语气词，往往是该断句的关键所在。在断句中，具体要关注以下几类虚词：常见句首发语词：盖、夫、且夫、今夫、嗟夫、至、若、至若、若夫等常见句首关联词,“苟、纵、故、是故、于是、向使、然而、无论、是以、继而、纵使、、然、则、然则、岂、岂若、宜、诚宜、何尝、凡、微等
</a:t>
            </a:r>
            <a:endParaRPr lang="zh-CN" sz="2400" b="0">
              <a:solidFill>
                <a:srgbClr val="000000"/>
              </a:solidFill>
              <a:ea typeface="宋体" panose="02010600030101010101" pitchFamily="2" charset="-122"/>
            </a:endParaRPr>
          </a:p>
          <a:p>
            <a:endParaRPr lang="zh-CN" altLang="en-US" sz="2400" b="0">
              <a:solidFill>
                <a:srgbClr val="000000"/>
              </a:solidFill>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4103" title=""/>
          <p:cNvSpPr txBox="1"/>
          <p:nvPr>
            <p:custDataLst>
              <p:tags r:id="rId2"/>
            </p:custDataLst>
          </p:nvPr>
        </p:nvSpPr>
        <p:spPr>
          <a:xfrm>
            <a:off x="537845" y="202689"/>
            <a:ext cx="2362200" cy="749300"/>
          </a:xfrm>
          <a:prstGeom prst="rect">
            <a:avLst/>
          </a:prstGeom>
          <a:noFill/>
          <a:ln w="9525">
            <a:noFill/>
          </a:ln>
        </p:spPr>
        <p:txBody>
          <a:bodyPr wrap="square" lIns="90169" tIns="46989" rIns="90169" bIns="46989" anchor="t">
            <a:spAutoFit/>
          </a:bodyPr>
          <a:lstStyle/>
          <a:p>
            <a:r>
              <a:rPr lang="zh-CN" altLang="en-US" sz="4265" b="1">
                <a:solidFill>
                  <a:srgbClr val="76614B"/>
                </a:solidFill>
                <a:latin typeface="黑体" panose="02010609060101010101" charset="-122"/>
                <a:ea typeface="黑体" panose="02010609060101010101" charset="-122"/>
                <a:sym typeface="+mn-ea"/>
              </a:rPr>
              <a:t>考点解读</a:t>
            </a:r>
            <a:endParaRPr lang="zh-CN" altLang="en-US" sz="4265" b="1">
              <a:solidFill>
                <a:srgbClr val="76614B"/>
              </a:solidFill>
              <a:latin typeface="黑体" panose="02010609060101010101" charset="-122"/>
              <a:ea typeface="黑体" panose="02010609060101010101" charset="-122"/>
              <a:sym typeface="+mn-ea"/>
            </a:endParaRPr>
          </a:p>
        </p:txBody>
      </p:sp>
      <p:sp>
        <p:nvSpPr>
          <p:cNvPr id="100" name="文本框 99" title=""/>
          <p:cNvSpPr txBox="1"/>
          <p:nvPr/>
        </p:nvSpPr>
        <p:spPr>
          <a:xfrm>
            <a:off x="330835" y="697230"/>
            <a:ext cx="11609070" cy="6185535"/>
          </a:xfrm>
          <a:prstGeom prst="rect">
            <a:avLst/>
          </a:prstGeom>
          <a:noFill/>
          <a:ln w="9525">
            <a:noFill/>
          </a:ln>
        </p:spPr>
        <p:txBody>
          <a:bodyPr wrap="square">
            <a:spAutoFit/>
          </a:bodyPr>
          <a:lstStyle/>
          <a:p>
            <a:pPr indent="266700" fontAlgn="auto">
              <a:lnSpc>
                <a:spcPct val="150000"/>
              </a:lnSpc>
            </a:pPr>
            <a:r>
              <a:rPr lang="zh-CN" sz="2400" b="0">
                <a:solidFill>
                  <a:srgbClr val="000000"/>
                </a:solidFill>
                <a:effectLst>
                  <a:outerShdw blurRad="38100" dist="38100" dir="2700000" algn="tl">
                    <a:srgbClr val="000000">
                      <a:alpha val="43137"/>
                    </a:srgbClr>
                  </a:outerShdw>
                </a:effectLst>
                <a:ea typeface="宋体" panose="02010600030101010101" pitchFamily="2" charset="-122"/>
              </a:rPr>
              <a:t>常见句首的时间词,“向之、未几、已而、 既而、俄而（俄顷）、是时、昔者、囊者、向者、、方今、有顷（顷之、顷间）、乃今（乃今而后、而今而后）”等，一般前后都可断句。常见句首复音虚词：岂唯（岂独、岂特）、然则、故夫、大抵、得无（得毋）、何为（何谓、胡为、曷为、奚为）、何以、何其、何必、何不（胡不）、何乃、未必、无乃。常见句末语气词：也、矣、兮、耳、而已、与（欤）、邪（耶）、乎、哉、焉、之等。常见叹词：嗟夫、呜呼、呜呼哀哉、嘻等，叹词要独自断开。呼语断句：“微之（元稹，字微之）/古人云：穷则独善其身，达则兼济天下。” “微之”是呼语，在其前后断开。
</a:t>
            </a:r>
            <a:endParaRPr lang="zh-CN" altLang="en-US" sz="2400" b="0">
              <a:solidFill>
                <a:srgbClr val="000000"/>
              </a:solidFill>
              <a:effectLst>
                <a:outerShdw blurRad="38100" dist="38100" dir="2700000" algn="tl">
                  <a:srgbClr val="000000">
                    <a:alpha val="43137"/>
                  </a:srgbClr>
                </a:outerShdw>
              </a:effectLst>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4103" title=""/>
          <p:cNvSpPr txBox="1"/>
          <p:nvPr>
            <p:custDataLst>
              <p:tags r:id="rId2"/>
            </p:custDataLst>
          </p:nvPr>
        </p:nvSpPr>
        <p:spPr>
          <a:xfrm>
            <a:off x="537845" y="202689"/>
            <a:ext cx="2362200" cy="749300"/>
          </a:xfrm>
          <a:prstGeom prst="rect">
            <a:avLst/>
          </a:prstGeom>
          <a:noFill/>
          <a:ln w="9525">
            <a:noFill/>
          </a:ln>
        </p:spPr>
        <p:txBody>
          <a:bodyPr wrap="square" lIns="90169" tIns="46989" rIns="90169" bIns="46989" anchor="t">
            <a:spAutoFit/>
          </a:bodyPr>
          <a:lstStyle/>
          <a:p>
            <a:r>
              <a:rPr lang="zh-CN" altLang="en-US" sz="4265" b="1">
                <a:solidFill>
                  <a:srgbClr val="76614B"/>
                </a:solidFill>
                <a:latin typeface="黑体" panose="02010609060101010101" charset="-122"/>
                <a:ea typeface="黑体" panose="02010609060101010101" charset="-122"/>
                <a:sym typeface="+mn-ea"/>
              </a:rPr>
              <a:t>考点解读</a:t>
            </a:r>
            <a:endParaRPr lang="zh-CN" altLang="en-US" sz="4265" b="1">
              <a:solidFill>
                <a:srgbClr val="76614B"/>
              </a:solidFill>
              <a:latin typeface="黑体" panose="02010609060101010101" charset="-122"/>
              <a:ea typeface="黑体" panose="02010609060101010101" charset="-122"/>
              <a:sym typeface="+mn-ea"/>
            </a:endParaRPr>
          </a:p>
        </p:txBody>
      </p:sp>
      <p:sp>
        <p:nvSpPr>
          <p:cNvPr id="100" name="文本框 99" title=""/>
          <p:cNvSpPr txBox="1"/>
          <p:nvPr/>
        </p:nvSpPr>
        <p:spPr>
          <a:xfrm>
            <a:off x="750570" y="1347470"/>
            <a:ext cx="10790555" cy="4343400"/>
          </a:xfrm>
          <a:prstGeom prst="rect">
            <a:avLst/>
          </a:prstGeom>
          <a:noFill/>
          <a:ln w="9525">
            <a:noFill/>
          </a:ln>
        </p:spPr>
        <p:txBody>
          <a:bodyPr>
            <a:noAutofit/>
          </a:bodyPr>
          <a:lstStyle/>
          <a:p>
            <a:pPr indent="266700" fontAlgn="auto">
              <a:lnSpc>
                <a:spcPct val="150000"/>
              </a:lnSpc>
            </a:pPr>
            <a:r>
              <a:rPr lang="zh-CN" sz="2000" b="1">
                <a:solidFill>
                  <a:srgbClr val="000000"/>
                </a:solidFill>
                <a:ea typeface="宋体" panose="02010600030101010101" pitchFamily="2" charset="-122"/>
              </a:rPr>
              <a:t>注意陷阱：利用虚词标志断句要注意灵活性1．“乎”用在句中相当于“于”时，不能点断。如：“生乎吾前，其闻道也固先乎吾。”2．“也”用在句中起舒缓语气的作用，可点断也可不点断。如：“师道之不传也久矣！欲人之无惑也难矣！”3．连词“而”有时用于词或短语之间起连接作用，所连接的内容共同作句子的成分，前后联系很紧密，一般不在其前断开。但如果“而”是连接两个句子，则往往要在其前断开。如：“其下平旷，有泉侧出，而记游者甚众，所谓前洞也。”4．“夫”有时也作指示代词(兼有舒缓语气的作用)用在句中，这种情况则不能点断。如：“故为之说，以俟夫观人风者得焉。”</a:t>
            </a:r>
            <a:r>
              <a:rPr lang="en-US" sz="2000" b="1">
                <a:solidFill>
                  <a:srgbClr val="000000"/>
                </a:solidFill>
                <a:latin typeface="宋体" panose="02010600030101010101" pitchFamily="2" charset="-122"/>
                <a:ea typeface="宋体" panose="02010600030101010101" pitchFamily="2" charset="-122"/>
              </a:rPr>
              <a:t> 
</a:t>
            </a:r>
            <a:endParaRPr lang="en-US" altLang="en-US" sz="2000" b="1">
              <a:solidFill>
                <a:srgbClr val="000000"/>
              </a:solidFill>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4103" title=""/>
          <p:cNvSpPr txBox="1"/>
          <p:nvPr>
            <p:custDataLst>
              <p:tags r:id="rId2"/>
            </p:custDataLst>
          </p:nvPr>
        </p:nvSpPr>
        <p:spPr>
          <a:xfrm>
            <a:off x="537845" y="202689"/>
            <a:ext cx="2362200" cy="749300"/>
          </a:xfrm>
          <a:prstGeom prst="rect">
            <a:avLst/>
          </a:prstGeom>
          <a:noFill/>
          <a:ln w="9525">
            <a:noFill/>
          </a:ln>
        </p:spPr>
        <p:txBody>
          <a:bodyPr wrap="square" lIns="90169" tIns="46989" rIns="90169" bIns="46989" anchor="t">
            <a:spAutoFit/>
          </a:bodyPr>
          <a:lstStyle/>
          <a:p>
            <a:r>
              <a:rPr lang="zh-CN" altLang="en-US" sz="4265" b="1">
                <a:solidFill>
                  <a:srgbClr val="76614B"/>
                </a:solidFill>
                <a:latin typeface="黑体" panose="02010609060101010101" charset="-122"/>
                <a:ea typeface="黑体" panose="02010609060101010101" charset="-122"/>
                <a:sym typeface="+mn-ea"/>
              </a:rPr>
              <a:t>考点解读</a:t>
            </a:r>
            <a:endParaRPr lang="zh-CN" altLang="en-US" sz="4265" b="1">
              <a:solidFill>
                <a:srgbClr val="76614B"/>
              </a:solidFill>
              <a:latin typeface="黑体" panose="02010609060101010101" charset="-122"/>
              <a:ea typeface="黑体" panose="02010609060101010101" charset="-122"/>
              <a:sym typeface="+mn-ea"/>
            </a:endParaRPr>
          </a:p>
        </p:txBody>
      </p:sp>
      <p:graphicFrame>
        <p:nvGraphicFramePr>
          <p:cNvPr id="2" name="表格 1" title=""/>
          <p:cNvGraphicFramePr>
            <a:graphicFrameLocks noGrp="1"/>
          </p:cNvGraphicFramePr>
          <p:nvPr>
            <p:custDataLst>
              <p:tags r:id="rId3"/>
            </p:custDataLst>
          </p:nvPr>
        </p:nvGraphicFramePr>
        <p:xfrm>
          <a:off x="537210" y="1221105"/>
          <a:ext cx="10931525" cy="5147310"/>
        </p:xfrm>
        <a:graphic>
          <a:graphicData uri="http://schemas.openxmlformats.org/drawingml/2006/table">
            <a:tbl>
              <a:tblPr/>
              <a:tblGrid>
                <a:gridCol w="1315720"/>
                <a:gridCol w="50800"/>
                <a:gridCol w="3067685"/>
                <a:gridCol w="50800"/>
                <a:gridCol w="2633345"/>
                <a:gridCol w="3569970"/>
                <a:gridCol w="243205"/>
              </a:tblGrid>
              <a:tr h="311150">
                <a:tc gridSpan="2">
                  <a:txBody>
                    <a:bodyPr vert="horz" wrap="square"/>
                    <a:lstStyle/>
                    <a:p>
                      <a:pPr indent="0">
                        <a:buNone/>
                      </a:pPr>
                      <a:r>
                        <a:rPr lang="en-US" sz="2000" b="1">
                          <a:solidFill>
                            <a:srgbClr val="000000"/>
                          </a:solidFill>
                          <a:latin typeface="黑体" panose="02010609060101010101" charset="-122"/>
                          <a:ea typeface="黑体" panose="02010609060101010101" charset="-122"/>
                          <a:cs typeface="黑体" panose="02010609060101010101" charset="-122"/>
                        </a:rPr>
                        <a:t>类别</a:t>
                      </a:r>
                      <a:endParaRPr lang="en-US" altLang="en-US" sz="2000" b="1">
                        <a:solidFill>
                          <a:srgbClr val="000000"/>
                        </a:solidFill>
                        <a:latin typeface="黑体" panose="02010609060101010101" charset="-122"/>
                        <a:ea typeface="黑体" panose="02010609060101010101" charset="-122"/>
                        <a:cs typeface="黑体" panose="02010609060101010101"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hMerge="1">
                  <a:txBody>
                    <a:bodyPr vert="horz" wrap="square"/>
                    <a:lstStyle/>
                    <a:p/>
                  </a:txBody>
                  <a:tcPr>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tcPr>
                </a:tc>
                <a:tc gridSpan="2">
                  <a:txBody>
                    <a:bodyPr vert="horz" wrap="square"/>
                    <a:lstStyle/>
                    <a:p>
                      <a:pPr indent="0">
                        <a:buNone/>
                      </a:pPr>
                      <a:r>
                        <a:rPr lang="en-US" sz="2000" b="1">
                          <a:solidFill>
                            <a:srgbClr val="000000"/>
                          </a:solidFill>
                          <a:latin typeface="黑体" panose="02010609060101010101" charset="-122"/>
                          <a:ea typeface="黑体" panose="02010609060101010101" charset="-122"/>
                          <a:cs typeface="黑体" panose="02010609060101010101" charset="-122"/>
                        </a:rPr>
                        <a:t>断句技巧</a:t>
                      </a:r>
                      <a:endParaRPr lang="en-US" altLang="en-US" sz="2000" b="1">
                        <a:solidFill>
                          <a:srgbClr val="000000"/>
                        </a:solidFill>
                        <a:latin typeface="黑体" panose="02010609060101010101" charset="-122"/>
                        <a:ea typeface="黑体" panose="02010609060101010101" charset="-122"/>
                        <a:cs typeface="黑体" panose="02010609060101010101"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hMerge="1">
                  <a:txBody>
                    <a:bodyPr vert="horz" wrap="square"/>
                    <a:lstStyle/>
                    <a:p/>
                  </a:txBody>
                  <a:tcPr>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tcPr>
                </a:tc>
                <a:tc gridSpan="3">
                  <a:txBody>
                    <a:bodyPr vert="horz" wrap="square"/>
                    <a:lstStyle/>
                    <a:p>
                      <a:pPr indent="0">
                        <a:buNone/>
                      </a:pPr>
                      <a:r>
                        <a:rPr lang="en-US" sz="2000" b="1">
                          <a:solidFill>
                            <a:srgbClr val="000000"/>
                          </a:solidFill>
                          <a:latin typeface="黑体" panose="02010609060101010101" charset="-122"/>
                          <a:ea typeface="黑体" panose="02010609060101010101" charset="-122"/>
                          <a:cs typeface="黑体" panose="02010609060101010101" charset="-122"/>
                        </a:rPr>
                        <a:t>常见例词</a:t>
                      </a:r>
                      <a:endParaRPr lang="en-US" altLang="en-US" sz="2000" b="1">
                        <a:solidFill>
                          <a:srgbClr val="000000"/>
                        </a:solidFill>
                        <a:latin typeface="黑体" panose="02010609060101010101" charset="-122"/>
                        <a:ea typeface="黑体" panose="02010609060101010101" charset="-122"/>
                        <a:cs typeface="黑体" panose="02010609060101010101"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hMerge="1">
                  <a:txBody>
                    <a:bodyPr vert="horz" wrap="square"/>
                    <a:lstStyle/>
                    <a:p/>
                  </a:txBody>
                  <a:tcP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tcPr>
                </a:tc>
                <a:tc hMerge="1">
                  <a:txBody>
                    <a:bodyPr vert="horz" wrap="square"/>
                    <a:lstStyle/>
                    <a:p/>
                  </a:txBody>
                  <a:tcPr>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tcPr>
                </a:tc>
              </a:tr>
              <a:tr h="622935">
                <a:tc gridSpan="2">
                  <a:txBody>
                    <a:bodyPr vert="horz" wrap="square"/>
                    <a:lstStyle/>
                    <a:p>
                      <a:pPr indent="0">
                        <a:buNone/>
                      </a:pPr>
                      <a:r>
                        <a:rPr lang="en-US" sz="2000" b="0">
                          <a:solidFill>
                            <a:srgbClr val="000000"/>
                          </a:solidFill>
                          <a:latin typeface="Times New Roman" panose="02020603050405020304" pitchFamily="18" charset="0"/>
                          <a:cs typeface="Times New Roman" panose="02020603050405020304" pitchFamily="18" charset="0"/>
                        </a:rPr>
                        <a:t>发语词</a:t>
                      </a:r>
                      <a:endParaRPr lang="en-US" altLang="en-US" sz="2000" b="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hMerge="1">
                  <a:txBody>
                    <a:bodyPr vert="horz" wrap="square"/>
                    <a:lstStyle/>
                    <a:p/>
                  </a:txBody>
                  <a:tcPr>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tcPr>
                </a:tc>
                <a:tc gridSpan="2">
                  <a:txBody>
                    <a:bodyPr vert="horz" wrap="square"/>
                    <a:lstStyle/>
                    <a:p>
                      <a:pPr indent="0">
                        <a:buNone/>
                      </a:pPr>
                      <a:r>
                        <a:rPr lang="en-US" sz="2000" b="0">
                          <a:solidFill>
                            <a:srgbClr val="000000"/>
                          </a:solidFill>
                          <a:latin typeface="Times New Roman" panose="02020603050405020304" pitchFamily="18" charset="0"/>
                          <a:cs typeface="Times New Roman" panose="02020603050405020304" pitchFamily="18" charset="0"/>
                        </a:rPr>
                        <a:t>常居句首，</a:t>
                      </a:r>
                      <a:r>
                        <a:rPr lang="en-US" sz="2000" b="1">
                          <a:solidFill>
                            <a:srgbClr val="FF0000"/>
                          </a:solidFill>
                          <a:latin typeface="Times New Roman" panose="02020603050405020304" pitchFamily="18" charset="0"/>
                          <a:cs typeface="Times New Roman" panose="02020603050405020304" pitchFamily="18" charset="0"/>
                        </a:rPr>
                        <a:t>其前一般断开</a:t>
                      </a:r>
                      <a:endParaRPr lang="en-US" altLang="en-US" sz="2000" b="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25400" marR="2540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hMerge="1">
                  <a:txBody>
                    <a:bodyPr vert="horz" wrap="square"/>
                    <a:lstStyle/>
                    <a:p/>
                  </a:txBody>
                  <a:tcPr>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tcPr>
                </a:tc>
                <a:tc gridSpan="3">
                  <a:txBody>
                    <a:bodyPr vert="horz" wrap="square"/>
                    <a:lstStyle/>
                    <a:p>
                      <a:pPr indent="0">
                        <a:buNone/>
                      </a:pPr>
                      <a:r>
                        <a:rPr lang="en-US" sz="2000" b="0">
                          <a:solidFill>
                            <a:srgbClr val="000000"/>
                          </a:solidFill>
                          <a:latin typeface="Times New Roman" panose="02020603050405020304" pitchFamily="18" charset="0"/>
                          <a:cs typeface="Times New Roman" panose="02020603050405020304" pitchFamily="18" charset="0"/>
                        </a:rPr>
                        <a:t>夫、盖、至若、若夫、唯、且</a:t>
                      </a:r>
                      <a:endParaRPr lang="en-US" altLang="en-US" sz="2000" b="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25400" marR="2540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hMerge="1">
                  <a:txBody>
                    <a:bodyPr vert="horz" wrap="square"/>
                    <a:lstStyle/>
                    <a:p/>
                  </a:txBody>
                  <a:tcP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tcPr>
                </a:tc>
                <a:tc hMerge="1">
                  <a:txBody>
                    <a:bodyPr vert="horz" wrap="square"/>
                    <a:lstStyle/>
                    <a:p/>
                  </a:txBody>
                  <a:tcPr>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tcPr>
                </a:tc>
              </a:tr>
              <a:tr h="622935">
                <a:tc gridSpan="2">
                  <a:txBody>
                    <a:bodyPr vert="horz" wrap="square"/>
                    <a:lstStyle/>
                    <a:p>
                      <a:pPr indent="0">
                        <a:buNone/>
                      </a:pPr>
                      <a:r>
                        <a:rPr lang="en-US" sz="2000" b="0">
                          <a:solidFill>
                            <a:srgbClr val="000000"/>
                          </a:solidFill>
                          <a:latin typeface="Times New Roman" panose="02020603050405020304" pitchFamily="18" charset="0"/>
                          <a:cs typeface="Times New Roman" panose="02020603050405020304" pitchFamily="18" charset="0"/>
                        </a:rPr>
                        <a:t>时间词</a:t>
                      </a:r>
                      <a:endParaRPr lang="en-US" altLang="en-US" sz="2000" b="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hMerge="1">
                  <a:txBody>
                    <a:bodyPr vert="horz" wrap="square"/>
                    <a:lstStyle/>
                    <a:p/>
                  </a:txBody>
                  <a:tcPr>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tcPr>
                </a:tc>
                <a:tc gridSpan="2">
                  <a:txBody>
                    <a:bodyPr vert="horz" wrap="square"/>
                    <a:lstStyle/>
                    <a:p>
                      <a:pPr indent="0">
                        <a:buNone/>
                      </a:pPr>
                      <a:r>
                        <a:rPr lang="en-US" sz="2000" b="0">
                          <a:solidFill>
                            <a:srgbClr val="000000"/>
                          </a:solidFill>
                          <a:latin typeface="Times New Roman" panose="02020603050405020304" pitchFamily="18" charset="0"/>
                          <a:cs typeface="Times New Roman" panose="02020603050405020304" pitchFamily="18" charset="0"/>
                        </a:rPr>
                        <a:t>常居句首，</a:t>
                      </a:r>
                      <a:r>
                        <a:rPr lang="en-US" sz="2000" b="1">
                          <a:solidFill>
                            <a:srgbClr val="FF0000"/>
                          </a:solidFill>
                          <a:latin typeface="Times New Roman" panose="02020603050405020304" pitchFamily="18" charset="0"/>
                          <a:cs typeface="Times New Roman" panose="02020603050405020304" pitchFamily="18" charset="0"/>
                        </a:rPr>
                        <a:t>其前一般断开</a:t>
                      </a:r>
                      <a:endParaRPr lang="en-US" altLang="en-US" sz="2000" b="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25400" marR="2540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hMerge="1">
                  <a:txBody>
                    <a:bodyPr vert="horz" wrap="square"/>
                    <a:lstStyle/>
                    <a:p/>
                  </a:txBody>
                  <a:tcPr>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tcPr>
                </a:tc>
                <a:tc gridSpan="3">
                  <a:txBody>
                    <a:bodyPr vert="horz" wrap="square"/>
                    <a:lstStyle/>
                    <a:p>
                      <a:pPr indent="0">
                        <a:buNone/>
                      </a:pPr>
                      <a:r>
                        <a:rPr lang="en-US" sz="2000" b="0">
                          <a:solidFill>
                            <a:srgbClr val="000000"/>
                          </a:solidFill>
                          <a:latin typeface="Times New Roman" panose="02020603050405020304" pitchFamily="18" charset="0"/>
                          <a:cs typeface="Times New Roman" panose="02020603050405020304" pitchFamily="18" charset="0"/>
                        </a:rPr>
                        <a:t>顷之、未几、已而、斯须、既而、俄而</a:t>
                      </a:r>
                      <a:endParaRPr lang="en-US" altLang="en-US" sz="2000" b="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25400" marR="2540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hMerge="1">
                  <a:txBody>
                    <a:bodyPr vert="horz" wrap="square"/>
                    <a:lstStyle/>
                    <a:p/>
                  </a:txBody>
                  <a:tcP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tcPr>
                </a:tc>
                <a:tc hMerge="1">
                  <a:txBody>
                    <a:bodyPr vert="horz" wrap="square"/>
                    <a:lstStyle/>
                    <a:p/>
                  </a:txBody>
                  <a:tcPr>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tcPr>
                </a:tc>
              </a:tr>
              <a:tr h="896620">
                <a:tc gridSpan="2">
                  <a:txBody>
                    <a:bodyPr vert="horz" wrap="square"/>
                    <a:lstStyle/>
                    <a:p>
                      <a:pPr indent="0">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疑问语气词</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hMerge="1">
                  <a:txBody>
                    <a:bodyPr vert="horz" wrap="square"/>
                    <a:lstStyle/>
                    <a:p/>
                  </a:txBody>
                  <a:tcPr>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tcPr>
                </a:tc>
                <a:tc gridSpan="2">
                  <a:txBody>
                    <a:bodyPr vert="horz" wrap="square"/>
                    <a:lstStyle/>
                    <a:p>
                      <a:pPr indent="0">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其后一般构成疑问句,</a:t>
                      </a:r>
                      <a:r>
                        <a:rPr lang="en-US" sz="2000" b="1">
                          <a:solidFill>
                            <a:srgbClr val="FF0000"/>
                          </a:solidFill>
                          <a:latin typeface="Times New Roman" panose="02020603050405020304" pitchFamily="18" charset="0"/>
                          <a:cs typeface="Times New Roman" panose="02020603050405020304" pitchFamily="18" charset="0"/>
                        </a:rPr>
                        <a:t>其前一般断开</a:t>
                      </a:r>
                      <a:endParaRPr lang="en-US" altLang="en-US" sz="2000" b="1">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txBody>
                  <a:tcPr marL="25400" marR="2540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hMerge="1">
                  <a:txBody>
                    <a:bodyPr vert="horz" wrap="square"/>
                    <a:lstStyle/>
                    <a:p/>
                  </a:txBody>
                  <a:tcPr>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tcPr>
                </a:tc>
                <a:tc gridSpan="3">
                  <a:txBody>
                    <a:bodyPr vert="horz" wrap="square"/>
                    <a:lstStyle/>
                    <a:p>
                      <a:pPr indent="0">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何、胡、安、曷、奚、盍、焉、孰、孰与、何如、奈何</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25400" marR="2540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hMerge="1">
                  <a:txBody>
                    <a:bodyPr vert="horz" wrap="square"/>
                    <a:lstStyle/>
                    <a:p/>
                  </a:txBody>
                  <a:tcP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tcPr>
                </a:tc>
                <a:tc hMerge="1">
                  <a:txBody>
                    <a:bodyPr vert="horz" wrap="square"/>
                    <a:lstStyle/>
                    <a:p/>
                  </a:txBody>
                  <a:tcPr>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tcPr>
                </a:tc>
              </a:tr>
              <a:tr h="938530">
                <a:tc gridSpan="2">
                  <a:txBody>
                    <a:bodyPr vert="horz" wrap="square"/>
                    <a:lstStyle/>
                    <a:p>
                      <a:pPr indent="0">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复句关联词语</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hMerge="1">
                  <a:txBody>
                    <a:bodyPr vert="horz" wrap="square"/>
                    <a:lstStyle/>
                    <a:p/>
                  </a:txBody>
                  <a:tcPr>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tcPr>
                </a:tc>
                <a:tc gridSpan="2">
                  <a:txBody>
                    <a:bodyPr vert="horz" wrap="square"/>
                    <a:lstStyle/>
                    <a:p>
                      <a:pPr indent="0">
                        <a:buNone/>
                      </a:pPr>
                      <a:r>
                        <a:rPr lang="en-US" sz="2000" b="1">
                          <a:solidFill>
                            <a:srgbClr val="FF0000"/>
                          </a:solidFill>
                          <a:latin typeface="Times New Roman" panose="02020603050405020304" pitchFamily="18" charset="0"/>
                          <a:cs typeface="Times New Roman" panose="02020603050405020304" pitchFamily="18" charset="0"/>
                        </a:rPr>
                        <a:t>其前一般断开</a:t>
                      </a:r>
                      <a:endParaRPr lang="en-US" altLang="en-US" sz="2000" b="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25400" marR="2540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hMerge="1">
                  <a:txBody>
                    <a:bodyPr vert="horz" wrap="square"/>
                    <a:lstStyle/>
                    <a:p/>
                  </a:txBody>
                  <a:tcPr>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tcPr>
                </a:tc>
                <a:tc gridSpan="3">
                  <a:txBody>
                    <a:bodyPr vert="horz" wrap="square"/>
                    <a:lstStyle/>
                    <a:p>
                      <a:pPr indent="0">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虽、虽然、纵、纵使、向使、假使、苟、故、是故、则、然则、或、况、而况、且、至于、于是、岂、岂非</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25400" marR="2540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hMerge="1">
                  <a:txBody>
                    <a:bodyPr vert="horz" wrap="square"/>
                    <a:lstStyle/>
                    <a:p/>
                  </a:txBody>
                  <a:tcP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tcPr>
                </a:tc>
                <a:tc hMerge="1">
                  <a:txBody>
                    <a:bodyPr vert="horz" wrap="square"/>
                    <a:lstStyle/>
                    <a:p/>
                  </a:txBody>
                  <a:tcPr>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tcPr>
                </a:tc>
              </a:tr>
              <a:tr h="420370">
                <a:tc rowSpan="3">
                  <a:txBody>
                    <a:bodyPr vert="horz" wrap="square"/>
                    <a:lstStyle/>
                    <a:p>
                      <a:pPr indent="0">
                        <a:buNone/>
                      </a:pPr>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句末语气词</a:t>
                      </a:r>
                      <a:endParaRPr lang="en-US" altLang="en-US" sz="20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rowSpan="3" gridSpan="2">
                  <a:txBody>
                    <a:bodyPr vert="horz" wrap="square"/>
                    <a:lstStyle/>
                    <a:p>
                      <a:pPr indent="0">
                        <a:buNone/>
                      </a:pPr>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sz="2000" b="1">
                          <a:solidFill>
                            <a:srgbClr val="FF0000"/>
                          </a:solidFill>
                          <a:latin typeface="宋体" panose="02010600030101010101" pitchFamily="2" charset="-122"/>
                          <a:ea typeface="宋体" panose="02010600030101010101" pitchFamily="2" charset="-122"/>
                          <a:cs typeface="宋体" panose="02010600030101010101" pitchFamily="2" charset="-122"/>
                        </a:rPr>
                        <a:t>其后一般断开</a:t>
                      </a:r>
                      <a:endParaRPr lang="en-US" altLang="en-US" sz="2000" b="1">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25400" marR="2540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rowSpan="3" hMerge="1">
                  <a:txBody>
                    <a:bodyPr vert="horz" wrap="square"/>
                    <a:lstStyle/>
                    <a:p/>
                  </a:txBody>
                  <a:tcPr>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tcPr>
                </a:tc>
                <a:tc gridSpan="2">
                  <a:txBody>
                    <a:bodyPr vert="horz" wrap="square"/>
                    <a:lstStyle/>
                    <a:p>
                      <a:pPr indent="0">
                        <a:buNone/>
                      </a:pPr>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　陈述句末尾</a:t>
                      </a:r>
                      <a:endParaRPr lang="en-US" altLang="en-US" sz="20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25400" marR="2540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hMerge="1">
                  <a:txBody>
                    <a:bodyPr vert="horz" wrap="square"/>
                    <a:lstStyle/>
                    <a:p/>
                  </a:txBody>
                  <a:tcPr>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tcPr>
                </a:tc>
                <a:tc>
                  <a:txBody>
                    <a:bodyPr vert="horz" wrap="square"/>
                    <a:lstStyle/>
                    <a:p>
                      <a:pPr indent="0">
                        <a:buNone/>
                      </a:pPr>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　也、矣、焉、耳</a:t>
                      </a:r>
                      <a:endParaRPr lang="en-US" altLang="en-US" sz="20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25400" marR="2540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vert="horz" wrap="square"/>
                    <a:lstStyle/>
                    <a:p>
                      <a:pPr indent="0">
                        <a:buNone/>
                      </a:pPr>
                      <a:endParaRPr lang="zh-CN" altLang="en-US" sz="1800" b="0"/>
                    </a:p>
                  </a:txBody>
                  <a:tcPr>
                    <a:lnL w="12700" cap="flat" cmpd="sng">
                      <a:solidFill>
                        <a:srgbClr val="666666"/>
                      </a:solidFill>
                      <a:prstDash val="solid"/>
                      <a:headEnd type="none" w="med" len="med"/>
                      <a:tailEnd type="none" w="med" len="med"/>
                    </a:lnL>
                    <a:lnR cap="flat">
                      <a:noFill/>
                    </a:lnR>
                    <a:lnT w="12700" cap="flat" cmpd="sng">
                      <a:solidFill>
                        <a:srgbClr val="666666"/>
                      </a:solidFill>
                      <a:prstDash val="solid"/>
                      <a:headEnd type="none" w="med" len="med"/>
                      <a:tailEnd type="none" w="med" len="med"/>
                    </a:lnT>
                    <a:lnB cap="flat">
                      <a:noFill/>
                    </a:lnB>
                    <a:lnTlToBr>
                      <a:noFill/>
                    </a:lnTlToBr>
                    <a:lnBlToTr>
                      <a:noFill/>
                    </a:lnBlToTr>
                    <a:noFill/>
                  </a:tcPr>
                </a:tc>
              </a:tr>
              <a:tr h="395605">
                <a:tc vMerge="1">
                  <a:txBody>
                    <a:bodyPr vert="horz" wrap="square"/>
                    <a:lstStyle/>
                    <a:p/>
                  </a:txBody>
                  <a:tcP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tcPr>
                </a:tc>
                <a:tc gridSpan="2" vMerge="1">
                  <a:txBody>
                    <a:bodyPr vert="horz" wrap="square"/>
                    <a:lstStyle/>
                    <a:p/>
                  </a:txBody>
                  <a:tcPr>
                    <a:lnL w="12700" cap="flat" cmpd="sng">
                      <a:solidFill>
                        <a:srgbClr val="666666"/>
                      </a:solidFill>
                      <a:prstDash val="solid"/>
                      <a:headEnd type="none" w="med" len="med"/>
                      <a:tailEnd type="none" w="med" len="med"/>
                    </a:lnL>
                  </a:tcPr>
                </a:tc>
                <a:tc hMerge="1" vMerge="1">
                  <a:txBody>
                    <a:bodyPr vert="horz" wrap="square"/>
                    <a:lstStyle/>
                    <a:p/>
                  </a:txBody>
                  <a:tcPr>
                    <a:lnR w="12700" cap="flat" cmpd="sng">
                      <a:solidFill>
                        <a:srgbClr val="666666"/>
                      </a:solidFill>
                      <a:prstDash val="solid"/>
                      <a:headEnd type="none" w="med" len="med"/>
                      <a:tailEnd type="none" w="med" len="med"/>
                    </a:lnR>
                  </a:tcPr>
                </a:tc>
                <a:tc gridSpan="2">
                  <a:txBody>
                    <a:bodyPr vert="horz" wrap="square"/>
                    <a:lstStyle/>
                    <a:p>
                      <a:pPr indent="0">
                        <a:buNone/>
                      </a:pPr>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　疑问句末尾</a:t>
                      </a:r>
                      <a:endParaRPr lang="en-US" altLang="en-US" sz="20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25400" marR="2540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hMerge="1">
                  <a:txBody>
                    <a:bodyPr vert="horz" wrap="square"/>
                    <a:lstStyle/>
                    <a:p/>
                  </a:txBody>
                  <a:tcPr>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tcPr>
                </a:tc>
                <a:tc>
                  <a:txBody>
                    <a:bodyPr vert="horz" wrap="square"/>
                    <a:lstStyle/>
                    <a:p>
                      <a:pPr indent="0">
                        <a:buNone/>
                      </a:pPr>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　耶、与、欤、邪、乎</a:t>
                      </a:r>
                      <a:endParaRPr lang="en-US" altLang="en-US" sz="20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25400" marR="2540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vert="horz" wrap="square"/>
                    <a:lstStyle/>
                    <a:p>
                      <a:pPr indent="0">
                        <a:buNone/>
                      </a:pPr>
                      <a:endParaRPr lang="zh-CN" altLang="en-US" sz="1800" b="0"/>
                    </a:p>
                  </a:txBody>
                  <a:tcPr>
                    <a:lnL w="12700" cap="flat" cmpd="sng">
                      <a:solidFill>
                        <a:srgbClr val="666666"/>
                      </a:solidFill>
                      <a:prstDash val="solid"/>
                      <a:headEnd type="none" w="med" len="med"/>
                      <a:tailEnd type="none" w="med" len="med"/>
                    </a:lnL>
                    <a:lnR cap="flat">
                      <a:noFill/>
                    </a:lnR>
                    <a:lnT cap="flat">
                      <a:noFill/>
                    </a:lnT>
                    <a:lnB cap="flat">
                      <a:noFill/>
                    </a:lnB>
                    <a:lnTlToBr>
                      <a:noFill/>
                    </a:lnTlToBr>
                    <a:lnBlToTr>
                      <a:noFill/>
                    </a:lnBlToTr>
                    <a:noFill/>
                  </a:tcPr>
                </a:tc>
              </a:tr>
              <a:tr h="396240">
                <a:tc vMerge="1">
                  <a:txBody>
                    <a:bodyPr vert="horz" wrap="square"/>
                    <a:lstStyle/>
                    <a:p/>
                  </a:txBody>
                  <a:tcP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B w="12700" cap="flat" cmpd="sng">
                      <a:solidFill>
                        <a:srgbClr val="666666"/>
                      </a:solidFill>
                      <a:prstDash val="solid"/>
                      <a:headEnd type="none" w="med" len="med"/>
                      <a:tailEnd type="none" w="med" len="med"/>
                    </a:lnB>
                  </a:tcPr>
                </a:tc>
                <a:tc gridSpan="2" vMerge="1">
                  <a:txBody>
                    <a:bodyPr vert="horz" wrap="square"/>
                    <a:lstStyle/>
                    <a:p/>
                  </a:txBody>
                  <a:tcPr>
                    <a:lnL w="12700" cap="flat" cmpd="sng">
                      <a:solidFill>
                        <a:srgbClr val="666666"/>
                      </a:solidFill>
                      <a:prstDash val="solid"/>
                      <a:headEnd type="none" w="med" len="med"/>
                      <a:tailEnd type="none" w="med" len="med"/>
                    </a:lnL>
                    <a:lnB w="12700" cap="flat" cmpd="sng">
                      <a:solidFill>
                        <a:srgbClr val="666666"/>
                      </a:solidFill>
                      <a:prstDash val="solid"/>
                      <a:headEnd type="none" w="med" len="med"/>
                      <a:tailEnd type="none" w="med" len="med"/>
                    </a:lnB>
                  </a:tcPr>
                </a:tc>
                <a:tc hMerge="1" vMerge="1">
                  <a:txBody>
                    <a:bodyPr vert="horz" wrap="square"/>
                    <a:lstStyle/>
                    <a:p/>
                  </a:txBody>
                  <a:tcPr>
                    <a:lnR w="12700" cap="flat" cmpd="sng">
                      <a:solidFill>
                        <a:srgbClr val="666666"/>
                      </a:solidFill>
                      <a:prstDash val="solid"/>
                      <a:headEnd type="none" w="med" len="med"/>
                      <a:tailEnd type="none" w="med" len="med"/>
                    </a:lnR>
                    <a:lnB w="12700" cap="flat" cmpd="sng">
                      <a:solidFill>
                        <a:srgbClr val="666666"/>
                      </a:solidFill>
                      <a:prstDash val="solid"/>
                      <a:headEnd type="none" w="med" len="med"/>
                      <a:tailEnd type="none" w="med" len="med"/>
                    </a:lnB>
                  </a:tcPr>
                </a:tc>
                <a:tc gridSpan="2">
                  <a:txBody>
                    <a:bodyPr vert="horz" wrap="square"/>
                    <a:lstStyle/>
                    <a:p>
                      <a:pPr indent="0">
                        <a:buNone/>
                      </a:pPr>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　感叹句末尾</a:t>
                      </a:r>
                      <a:endParaRPr lang="en-US" altLang="en-US" sz="20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25400" marR="2540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hMerge="1">
                  <a:txBody>
                    <a:bodyPr vert="horz" wrap="square"/>
                    <a:lstStyle/>
                    <a:p/>
                  </a:txBody>
                  <a:tcPr>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tcPr>
                </a:tc>
                <a:tc>
                  <a:txBody>
                    <a:bodyPr vert="horz" wrap="square"/>
                    <a:lstStyle/>
                    <a:p>
                      <a:pPr indent="0">
                        <a:buNone/>
                      </a:pPr>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　哉、夫</a:t>
                      </a:r>
                      <a:endParaRPr lang="en-US" altLang="en-US" sz="20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25400" marR="2540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vert="horz" wrap="square"/>
                    <a:lstStyle/>
                    <a:p>
                      <a:pPr indent="0">
                        <a:buNone/>
                      </a:pPr>
                      <a:endParaRPr lang="zh-CN" altLang="en-US" sz="1800" b="0"/>
                    </a:p>
                  </a:txBody>
                  <a:tcPr>
                    <a:lnL w="12700" cap="flat" cmpd="sng">
                      <a:solidFill>
                        <a:srgbClr val="666666"/>
                      </a:solidFill>
                      <a:prstDash val="solid"/>
                      <a:headEnd type="none" w="med" len="med"/>
                      <a:tailEnd type="none" w="med" len="med"/>
                    </a:lnL>
                    <a:lnR cap="flat">
                      <a:noFill/>
                    </a:lnR>
                    <a:lnT cap="flat">
                      <a:noFill/>
                    </a:lnT>
                    <a:lnB cap="flat">
                      <a:noFill/>
                    </a:lnB>
                    <a:lnTlToBr>
                      <a:noFill/>
                    </a:lnTlToBr>
                    <a:lnBlToTr>
                      <a:noFill/>
                    </a:lnBlToTr>
                    <a:noFill/>
                  </a:tcPr>
                </a:tc>
              </a:tr>
              <a:tr h="542925">
                <a:tc>
                  <a:txBody>
                    <a:bodyPr vert="horz" wrap="square"/>
                    <a:lstStyle/>
                    <a:p>
                      <a:pPr indent="0">
                        <a:buNone/>
                      </a:pPr>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特殊词</a:t>
                      </a:r>
                      <a:endParaRPr lang="en-US" altLang="en-US" sz="20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gridSpan="5">
                  <a:txBody>
                    <a:bodyPr vert="horz" wrap="square"/>
                    <a:lstStyle/>
                    <a:p>
                      <a:pPr indent="0">
                        <a:buNone/>
                      </a:pPr>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“乎、也、而、夫”</a:t>
                      </a:r>
                      <a:r>
                        <a:rPr lang="en-US" sz="2000" b="1">
                          <a:solidFill>
                            <a:srgbClr val="FF0000"/>
                          </a:solidFill>
                          <a:latin typeface="宋体" panose="02010600030101010101" pitchFamily="2" charset="-122"/>
                          <a:ea typeface="宋体" panose="02010600030101010101" pitchFamily="2" charset="-122"/>
                          <a:cs typeface="宋体" panose="02010600030101010101" pitchFamily="2" charset="-122"/>
                        </a:rPr>
                        <a:t>位置不定</a:t>
                      </a:r>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，灵活对待。</a:t>
                      </a:r>
                      <a:endParaRPr lang="en-US" altLang="en-US" sz="20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25400" marR="2540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hMerge="1">
                  <a:txBody>
                    <a:bodyPr vert="horz" wrap="square"/>
                    <a:lstStyle/>
                    <a:p/>
                  </a:txBody>
                  <a:tcP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tcPr>
                </a:tc>
                <a:tc hMerge="1">
                  <a:txBody>
                    <a:bodyPr vert="horz" wrap="square"/>
                    <a:lstStyle/>
                    <a:p/>
                  </a:txBody>
                  <a:tcP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tcPr>
                </a:tc>
                <a:tc hMerge="1">
                  <a:txBody>
                    <a:bodyPr vert="horz" wrap="square"/>
                    <a:lstStyle/>
                    <a:p/>
                  </a:txBody>
                  <a:tcP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tcPr>
                </a:tc>
                <a:tc hMerge="1">
                  <a:txBody>
                    <a:bodyPr vert="horz" wrap="square"/>
                    <a:lstStyle/>
                    <a:p/>
                  </a:txBody>
                  <a:tcPr>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tcPr>
                </a:tc>
                <a:tc>
                  <a:txBody>
                    <a:bodyPr vert="horz" wrap="square"/>
                    <a:lstStyle/>
                    <a:p>
                      <a:pPr indent="0">
                        <a:buNone/>
                      </a:pPr>
                      <a:endParaRPr lang="zh-CN" altLang="en-US" sz="1800" b="0"/>
                    </a:p>
                  </a:txBody>
                  <a:tcPr>
                    <a:lnL w="12700" cap="flat" cmpd="sng">
                      <a:solidFill>
                        <a:srgbClr val="666666"/>
                      </a:solidFill>
                      <a:prstDash val="solid"/>
                      <a:headEnd type="none" w="med" len="med"/>
                      <a:tailEnd type="none" w="med" len="med"/>
                    </a:lnL>
                    <a:lnR cap="flat">
                      <a:noFill/>
                    </a:lnR>
                    <a:lnT cap="flat">
                      <a:noFill/>
                    </a:lnT>
                    <a:lnB cap="flat">
                      <a:noFill/>
                    </a:lnB>
                    <a:lnTlToBr>
                      <a:noFill/>
                    </a:lnTlToBr>
                    <a:lnBlToTr>
                      <a:noFill/>
                    </a:lnBlToTr>
                    <a:noFill/>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4103" title=""/>
          <p:cNvSpPr txBox="1"/>
          <p:nvPr>
            <p:custDataLst>
              <p:tags r:id="rId2"/>
            </p:custDataLst>
          </p:nvPr>
        </p:nvSpPr>
        <p:spPr>
          <a:xfrm>
            <a:off x="537845" y="202689"/>
            <a:ext cx="2362200" cy="749300"/>
          </a:xfrm>
          <a:prstGeom prst="rect">
            <a:avLst/>
          </a:prstGeom>
          <a:noFill/>
          <a:ln w="9525">
            <a:noFill/>
          </a:ln>
        </p:spPr>
        <p:txBody>
          <a:bodyPr wrap="square" lIns="90169" tIns="46989" rIns="90169" bIns="46989" anchor="t">
            <a:spAutoFit/>
          </a:bodyPr>
          <a:lstStyle/>
          <a:p>
            <a:r>
              <a:rPr lang="zh-CN" altLang="en-US" sz="4265" b="1">
                <a:solidFill>
                  <a:srgbClr val="76614B"/>
                </a:solidFill>
                <a:latin typeface="黑体" panose="02010609060101010101" charset="-122"/>
                <a:ea typeface="黑体" panose="02010609060101010101" charset="-122"/>
                <a:sym typeface="+mn-ea"/>
              </a:rPr>
              <a:t>考点解读</a:t>
            </a:r>
            <a:endParaRPr lang="zh-CN" altLang="en-US" sz="4265" b="1">
              <a:solidFill>
                <a:srgbClr val="76614B"/>
              </a:solidFill>
              <a:latin typeface="黑体" panose="02010609060101010101" charset="-122"/>
              <a:ea typeface="黑体" panose="02010609060101010101" charset="-122"/>
              <a:sym typeface="+mn-ea"/>
            </a:endParaRPr>
          </a:p>
        </p:txBody>
      </p:sp>
      <p:sp>
        <p:nvSpPr>
          <p:cNvPr id="100" name="文本框 99" title=""/>
          <p:cNvSpPr txBox="1"/>
          <p:nvPr/>
        </p:nvSpPr>
        <p:spPr>
          <a:xfrm>
            <a:off x="1170305" y="1367155"/>
            <a:ext cx="9272905" cy="3415030"/>
          </a:xfrm>
          <a:prstGeom prst="rect">
            <a:avLst/>
          </a:prstGeom>
          <a:noFill/>
          <a:ln w="9525">
            <a:noFill/>
          </a:ln>
        </p:spPr>
        <p:txBody>
          <a:bodyPr wrap="square">
            <a:spAutoFit/>
          </a:bodyPr>
          <a:lstStyle/>
          <a:p>
            <a:pPr indent="266700" fontAlgn="auto">
              <a:lnSpc>
                <a:spcPct val="150000"/>
              </a:lnSpc>
            </a:pPr>
            <a:r>
              <a:rPr lang="zh-CN" sz="2400" b="1">
                <a:solidFill>
                  <a:srgbClr val="000000"/>
                </a:solidFill>
                <a:ea typeface="宋体" panose="02010600030101010101" pitchFamily="2" charset="-122"/>
              </a:rPr>
              <a:t>三、对话在文言文中，可借助“曰”“云”“言”“谓”“道”等动词来判断人物的对话，进行断句。两人对话，一般在第一次问答写出人名，以后就只用“曰”而把主语省略。遇到对话时，应根据上下文判断出问者、答者，明辨句读。虽然在高考卷中这种例子并不多，但在关键时候还是能起到帮助作用的。
</a:t>
            </a:r>
            <a:endParaRPr lang="zh-CN" altLang="en-US" sz="2400" b="1">
              <a:solidFill>
                <a:srgbClr val="000000"/>
              </a:solidFill>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4103" title=""/>
          <p:cNvSpPr txBox="1"/>
          <p:nvPr>
            <p:custDataLst>
              <p:tags r:id="rId2"/>
            </p:custDataLst>
          </p:nvPr>
        </p:nvSpPr>
        <p:spPr>
          <a:xfrm>
            <a:off x="537845" y="202689"/>
            <a:ext cx="2362200" cy="749300"/>
          </a:xfrm>
          <a:prstGeom prst="rect">
            <a:avLst/>
          </a:prstGeom>
          <a:noFill/>
          <a:ln w="9525">
            <a:noFill/>
          </a:ln>
        </p:spPr>
        <p:txBody>
          <a:bodyPr wrap="square" lIns="90169" tIns="46989" rIns="90169" bIns="46989" anchor="t">
            <a:spAutoFit/>
          </a:bodyPr>
          <a:lstStyle/>
          <a:p>
            <a:r>
              <a:rPr lang="zh-CN" altLang="en-US" sz="4265" b="1">
                <a:solidFill>
                  <a:srgbClr val="76614B"/>
                </a:solidFill>
                <a:latin typeface="黑体" panose="02010609060101010101" charset="-122"/>
                <a:ea typeface="黑体" panose="02010609060101010101" charset="-122"/>
                <a:sym typeface="+mn-ea"/>
              </a:rPr>
              <a:t>考点解读</a:t>
            </a:r>
            <a:endParaRPr lang="zh-CN" altLang="en-US" sz="4265" b="1">
              <a:solidFill>
                <a:srgbClr val="76614B"/>
              </a:solidFill>
              <a:latin typeface="黑体" panose="02010609060101010101" charset="-122"/>
              <a:ea typeface="黑体" panose="02010609060101010101" charset="-122"/>
              <a:sym typeface="+mn-ea"/>
            </a:endParaRPr>
          </a:p>
        </p:txBody>
      </p:sp>
      <p:sp>
        <p:nvSpPr>
          <p:cNvPr id="100" name="文本框 99" title=""/>
          <p:cNvSpPr txBox="1"/>
          <p:nvPr/>
        </p:nvSpPr>
        <p:spPr>
          <a:xfrm>
            <a:off x="810895" y="1522730"/>
            <a:ext cx="9752330" cy="3613785"/>
          </a:xfrm>
          <a:prstGeom prst="rect">
            <a:avLst/>
          </a:prstGeom>
          <a:noFill/>
          <a:ln w="9525">
            <a:noFill/>
          </a:ln>
        </p:spPr>
        <p:txBody>
          <a:bodyPr>
            <a:noAutofit/>
          </a:bodyPr>
          <a:lstStyle/>
          <a:p>
            <a:pPr indent="266700" fontAlgn="auto">
              <a:lnSpc>
                <a:spcPct val="150000"/>
              </a:lnSpc>
            </a:pPr>
            <a:r>
              <a:rPr lang="zh-CN" sz="2000" b="1">
                <a:solidFill>
                  <a:srgbClr val="000000"/>
                </a:solidFill>
                <a:ea typeface="宋体" panose="02010600030101010101" pitchFamily="2" charset="-122"/>
              </a:rPr>
              <a:t>四、句式文言文中涉及到很多文言特殊句式，如固定结构、判断句、反问句、被动句、变式句等都可以作为断句的切入点。
</a:t>
            </a:r>
            <a:endParaRPr lang="zh-CN" sz="2000" b="1">
              <a:solidFill>
                <a:srgbClr val="000000"/>
              </a:solidFill>
              <a:ea typeface="宋体" panose="02010600030101010101" pitchFamily="2" charset="-122"/>
            </a:endParaRPr>
          </a:p>
          <a:p>
            <a:pPr indent="266700" fontAlgn="auto">
              <a:lnSpc>
                <a:spcPct val="150000"/>
              </a:lnSpc>
            </a:pPr>
            <a:r>
              <a:rPr lang="zh-CN" sz="2000" b="1">
                <a:solidFill>
                  <a:srgbClr val="000000"/>
                </a:solidFill>
                <a:ea typeface="宋体" panose="02010600030101010101" pitchFamily="2" charset="-122"/>
              </a:rPr>
              <a:t>固定结构，如“如……何”“况……乎”“何……为”等；</a:t>
            </a:r>
            <a:endParaRPr lang="zh-CN" sz="2000" b="1">
              <a:solidFill>
                <a:srgbClr val="000000"/>
              </a:solidFill>
              <a:ea typeface="宋体" panose="02010600030101010101" pitchFamily="2" charset="-122"/>
            </a:endParaRPr>
          </a:p>
          <a:p>
            <a:pPr indent="266700" fontAlgn="auto">
              <a:lnSpc>
                <a:spcPct val="150000"/>
              </a:lnSpc>
            </a:pPr>
            <a:r>
              <a:rPr lang="zh-CN" sz="2000" b="1">
                <a:solidFill>
                  <a:srgbClr val="000000"/>
                </a:solidFill>
                <a:ea typeface="宋体" panose="02010600030101010101" pitchFamily="2" charset="-122"/>
              </a:rPr>
              <a:t>判断句，如“……者，……也”“……也”等；</a:t>
            </a:r>
            <a:endParaRPr lang="zh-CN" sz="2000" b="1">
              <a:solidFill>
                <a:srgbClr val="000000"/>
              </a:solidFill>
              <a:ea typeface="宋体" panose="02010600030101010101" pitchFamily="2" charset="-122"/>
            </a:endParaRPr>
          </a:p>
          <a:p>
            <a:pPr indent="266700" fontAlgn="auto">
              <a:lnSpc>
                <a:spcPct val="150000"/>
              </a:lnSpc>
            </a:pPr>
            <a:r>
              <a:rPr lang="zh-CN" sz="2000" b="1">
                <a:solidFill>
                  <a:srgbClr val="000000"/>
                </a:solidFill>
                <a:ea typeface="宋体" panose="02010600030101010101" pitchFamily="2" charset="-122"/>
              </a:rPr>
              <a:t>反问句，如“不亦……乎”“孰与……乎”“其……乎”“安……哉”“何……为”等；</a:t>
            </a:r>
            <a:endParaRPr lang="zh-CN" sz="2000" b="1">
              <a:solidFill>
                <a:srgbClr val="000000"/>
              </a:solidFill>
              <a:ea typeface="宋体" panose="02010600030101010101" pitchFamily="2" charset="-122"/>
            </a:endParaRPr>
          </a:p>
          <a:p>
            <a:pPr indent="266700" fontAlgn="auto">
              <a:lnSpc>
                <a:spcPct val="150000"/>
              </a:lnSpc>
            </a:pPr>
            <a:r>
              <a:rPr lang="zh-CN" sz="2000" b="1">
                <a:solidFill>
                  <a:srgbClr val="000000"/>
                </a:solidFill>
                <a:ea typeface="宋体" panose="02010600030101010101" pitchFamily="2" charset="-122"/>
              </a:rPr>
              <a:t>被动句，如“为……所……”“受……于……”“见……于……”等。但是，文言文中常常会出现省略的情况，阻碍正确断句。因此，必须依据语境补出省略的内容，才能作出准确判断。</a:t>
            </a:r>
            <a:endParaRPr lang="zh-CN" altLang="en-US" sz="2000" b="1">
              <a:solidFill>
                <a:srgbClr val="000000"/>
              </a:solidFill>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4103" title=""/>
          <p:cNvSpPr txBox="1"/>
          <p:nvPr>
            <p:custDataLst>
              <p:tags r:id="rId2"/>
            </p:custDataLst>
          </p:nvPr>
        </p:nvSpPr>
        <p:spPr>
          <a:xfrm>
            <a:off x="537845" y="202689"/>
            <a:ext cx="2362200" cy="749300"/>
          </a:xfrm>
          <a:prstGeom prst="rect">
            <a:avLst/>
          </a:prstGeom>
          <a:noFill/>
          <a:ln w="9525">
            <a:noFill/>
          </a:ln>
        </p:spPr>
        <p:txBody>
          <a:bodyPr wrap="square" lIns="90169" tIns="46989" rIns="90169" bIns="46989" anchor="t">
            <a:spAutoFit/>
          </a:bodyPr>
          <a:lstStyle/>
          <a:p>
            <a:r>
              <a:rPr lang="zh-CN" altLang="en-US" sz="4265" b="1">
                <a:solidFill>
                  <a:srgbClr val="76614B"/>
                </a:solidFill>
                <a:latin typeface="黑体" panose="02010609060101010101" charset="-122"/>
                <a:ea typeface="黑体" panose="02010609060101010101" charset="-122"/>
                <a:sym typeface="+mn-ea"/>
              </a:rPr>
              <a:t>考点解读</a:t>
            </a:r>
            <a:endParaRPr lang="zh-CN" altLang="en-US" sz="4265" b="1">
              <a:solidFill>
                <a:srgbClr val="76614B"/>
              </a:solidFill>
              <a:latin typeface="黑体" panose="02010609060101010101" charset="-122"/>
              <a:ea typeface="黑体" panose="02010609060101010101" charset="-122"/>
              <a:sym typeface="+mn-ea"/>
            </a:endParaRPr>
          </a:p>
        </p:txBody>
      </p:sp>
      <p:sp>
        <p:nvSpPr>
          <p:cNvPr id="100" name="文本框 99" title=""/>
          <p:cNvSpPr txBox="1"/>
          <p:nvPr/>
        </p:nvSpPr>
        <p:spPr>
          <a:xfrm>
            <a:off x="760730" y="1094740"/>
            <a:ext cx="10390505" cy="5427345"/>
          </a:xfrm>
          <a:prstGeom prst="rect">
            <a:avLst/>
          </a:prstGeom>
          <a:noFill/>
          <a:ln w="9525">
            <a:noFill/>
          </a:ln>
        </p:spPr>
        <p:txBody>
          <a:bodyPr>
            <a:noAutofit/>
          </a:bodyPr>
          <a:lstStyle/>
          <a:p>
            <a:pPr indent="266700"/>
            <a:r>
              <a:rPr lang="zh-CN" sz="2000" b="1">
                <a:solidFill>
                  <a:srgbClr val="000000"/>
                </a:solidFill>
                <a:ea typeface="宋体" panose="02010600030101010101" pitchFamily="2" charset="-122"/>
              </a:rPr>
              <a:t>固定结构1、无以，无从，译为“没有用来……的方法”，2、有以，译为“有用来的……办法”，3、有所，译为“有……的”（人、事、物），4、无所，译为“没有……的” （人、事、物），5、如何、奈何、若何，译为“怎么、怎么样、怎么办”，6、是故，是以，译为“因此、所以”，7、所以，译为“用来……的”， “……的方法”；“……的原因”，8、何……为，译为“还要……干什么”，9、其……乎，译为“难道……吗”，10、得无……乎，得无……耶，译为“恐怕……吧”或“莫非……吧”，11、无乃……乎，译为“恐怕……吧”，12、 …之谓也，其…之谓也，其…之谓乎，译为：“说的就是……啊！”， “大概说的就是……吧”。13、孰与，与……孰， 译为“跟……比较，哪一个……”，14、孰若，译为“哪里比得上”，15、然则，译为“既然如此，那么”，
</a:t>
            </a:r>
            <a:endParaRPr lang="zh-CN" altLang="en-US" sz="2000" b="1">
              <a:solidFill>
                <a:srgbClr val="000000"/>
              </a:solidFill>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3" title=""/>
          <p:cNvSpPr txBox="1"/>
          <p:nvPr/>
        </p:nvSpPr>
        <p:spPr>
          <a:xfrm>
            <a:off x="445135" y="344805"/>
            <a:ext cx="4175760" cy="1014730"/>
          </a:xfrm>
          <a:prstGeom prst="rect">
            <a:avLst/>
          </a:prstGeom>
          <a:noFill/>
        </p:spPr>
        <p:txBody>
          <a:bodyPr wrap="square" rtlCol="0">
            <a:spAutoFit/>
          </a:bodyPr>
          <a:lstStyle/>
          <a:p>
            <a:r>
              <a:rPr lang="zh-CN" altLang="en-US" sz="6000" b="1">
                <a:latin typeface="楷体" panose="02010609060101010101" charset="-122"/>
                <a:ea typeface="楷体" panose="02010609060101010101" charset="-122"/>
              </a:rPr>
              <a:t>古今异义：</a:t>
            </a:r>
            <a:endParaRPr lang="zh-CN" altLang="en-US" sz="6000" b="1">
              <a:latin typeface="楷体" panose="02010609060101010101" charset="-122"/>
              <a:ea typeface="楷体" panose="02010609060101010101" charset="-122"/>
            </a:endParaRPr>
          </a:p>
        </p:txBody>
      </p:sp>
      <p:sp>
        <p:nvSpPr>
          <p:cNvPr id="2" name="文本框 1" title=""/>
          <p:cNvSpPr txBox="1"/>
          <p:nvPr>
            <p:custDataLst>
              <p:tags r:id="rId2"/>
            </p:custDataLst>
          </p:nvPr>
        </p:nvSpPr>
        <p:spPr>
          <a:xfrm>
            <a:off x="521970" y="1526540"/>
            <a:ext cx="10441940" cy="4399915"/>
          </a:xfrm>
          <a:prstGeom prst="rect">
            <a:avLst/>
          </a:prstGeom>
          <a:noFill/>
        </p:spPr>
        <p:txBody>
          <a:bodyPr wrap="square" rtlCol="0">
            <a:spAutoFit/>
          </a:bodyPr>
          <a:lstStyle/>
          <a:p>
            <a:r>
              <a:rPr lang="zh-CN" altLang="en-US" sz="4000" b="1">
                <a:latin typeface="楷体" panose="02010609060101010101" charset="-122"/>
                <a:ea typeface="楷体" panose="02010609060101010101" charset="-122"/>
              </a:rPr>
              <a:t>君子博学而日参省乎己，则知明而行无过矣</a:t>
            </a:r>
            <a:endParaRPr lang="zh-CN" altLang="en-US" sz="4000" b="1">
              <a:latin typeface="楷体" panose="02010609060101010101" charset="-122"/>
              <a:ea typeface="楷体" panose="02010609060101010101" charset="-122"/>
            </a:endParaRPr>
          </a:p>
          <a:p>
            <a:endParaRPr lang="zh-CN" altLang="en-US" sz="4000" b="1">
              <a:latin typeface="楷体" panose="02010609060101010101" charset="-122"/>
              <a:ea typeface="楷体" panose="02010609060101010101" charset="-122"/>
            </a:endParaRPr>
          </a:p>
          <a:p>
            <a:r>
              <a:rPr lang="zh-CN" altLang="en-US" sz="4000" b="1">
                <a:latin typeface="楷体" panose="02010609060101010101" charset="-122"/>
                <a:ea typeface="楷体" panose="02010609060101010101" charset="-122"/>
              </a:rPr>
              <a:t>顺风而呼，声非加疾也，而闻者彰</a:t>
            </a:r>
            <a:endParaRPr lang="zh-CN" altLang="en-US" sz="4000" b="1">
              <a:latin typeface="楷体" panose="02010609060101010101" charset="-122"/>
              <a:ea typeface="楷体" panose="02010609060101010101" charset="-122"/>
            </a:endParaRPr>
          </a:p>
          <a:p>
            <a:endParaRPr lang="zh-CN" altLang="en-US" sz="4000" b="1">
              <a:latin typeface="楷体" panose="02010609060101010101" charset="-122"/>
              <a:ea typeface="楷体" panose="02010609060101010101" charset="-122"/>
            </a:endParaRPr>
          </a:p>
          <a:p>
            <a:r>
              <a:rPr lang="zh-CN" altLang="en-US" sz="4000" b="1">
                <a:latin typeface="楷体" panose="02010609060101010101" charset="-122"/>
                <a:ea typeface="楷体" panose="02010609060101010101" charset="-122"/>
              </a:rPr>
              <a:t>假舆马者，非利足也，而致千里</a:t>
            </a:r>
            <a:endParaRPr lang="zh-CN" altLang="en-US" sz="4000" b="1">
              <a:latin typeface="楷体" panose="02010609060101010101" charset="-122"/>
              <a:ea typeface="楷体" panose="02010609060101010101" charset="-122"/>
            </a:endParaRPr>
          </a:p>
          <a:p>
            <a:endParaRPr lang="zh-CN" altLang="en-US" sz="4000" b="1">
              <a:latin typeface="楷体" panose="02010609060101010101" charset="-122"/>
              <a:ea typeface="楷体" panose="02010609060101010101" charset="-122"/>
            </a:endParaRPr>
          </a:p>
          <a:p>
            <a:r>
              <a:rPr lang="zh-CN" altLang="en-US" sz="4000" b="1">
                <a:latin typeface="楷体" panose="02010609060101010101" charset="-122"/>
                <a:ea typeface="楷体" panose="02010609060101010101" charset="-122"/>
              </a:rPr>
              <a:t>蚓无爪牙之利，筋骨之强</a:t>
            </a:r>
            <a:endParaRPr lang="zh-CN" altLang="en-US" sz="4000" b="1">
              <a:latin typeface="楷体" panose="02010609060101010101" charset="-122"/>
              <a:ea typeface="楷体" panose="02010609060101010101" charset="-122"/>
            </a:endParaRPr>
          </a:p>
        </p:txBody>
      </p:sp>
      <p:sp>
        <p:nvSpPr>
          <p:cNvPr id="3" name="矩形 2" title=""/>
          <p:cNvSpPr/>
          <p:nvPr/>
        </p:nvSpPr>
        <p:spPr>
          <a:xfrm>
            <a:off x="1625600" y="1526540"/>
            <a:ext cx="1115060" cy="69977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5" name="矩形 4" title=""/>
          <p:cNvSpPr/>
          <p:nvPr/>
        </p:nvSpPr>
        <p:spPr>
          <a:xfrm>
            <a:off x="4663440" y="2749550"/>
            <a:ext cx="617855" cy="67945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6" name="矩形 5" title=""/>
          <p:cNvSpPr/>
          <p:nvPr/>
        </p:nvSpPr>
        <p:spPr>
          <a:xfrm>
            <a:off x="591185" y="3971925"/>
            <a:ext cx="617855" cy="67945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7" name="矩形 6" title=""/>
          <p:cNvSpPr/>
          <p:nvPr/>
        </p:nvSpPr>
        <p:spPr>
          <a:xfrm>
            <a:off x="1625600" y="5181600"/>
            <a:ext cx="1012825" cy="68961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4103" title=""/>
          <p:cNvSpPr txBox="1"/>
          <p:nvPr>
            <p:custDataLst>
              <p:tags r:id="rId2"/>
            </p:custDataLst>
          </p:nvPr>
        </p:nvSpPr>
        <p:spPr>
          <a:xfrm>
            <a:off x="537845" y="202689"/>
            <a:ext cx="2362200" cy="749300"/>
          </a:xfrm>
          <a:prstGeom prst="rect">
            <a:avLst/>
          </a:prstGeom>
          <a:noFill/>
          <a:ln w="9525">
            <a:noFill/>
          </a:ln>
        </p:spPr>
        <p:txBody>
          <a:bodyPr wrap="square" lIns="90169" tIns="46989" rIns="90169" bIns="46989" anchor="t">
            <a:spAutoFit/>
          </a:bodyPr>
          <a:lstStyle/>
          <a:p>
            <a:r>
              <a:rPr lang="zh-CN" altLang="en-US" sz="4265" b="1">
                <a:solidFill>
                  <a:srgbClr val="76614B"/>
                </a:solidFill>
                <a:latin typeface="黑体" panose="02010609060101010101" charset="-122"/>
                <a:ea typeface="黑体" panose="02010609060101010101" charset="-122"/>
                <a:sym typeface="+mn-ea"/>
              </a:rPr>
              <a:t>考点解读</a:t>
            </a:r>
            <a:endParaRPr lang="zh-CN" altLang="en-US" sz="4265" b="1">
              <a:solidFill>
                <a:srgbClr val="76614B"/>
              </a:solidFill>
              <a:latin typeface="黑体" panose="02010609060101010101" charset="-122"/>
              <a:ea typeface="黑体" panose="02010609060101010101" charset="-122"/>
              <a:sym typeface="+mn-ea"/>
            </a:endParaRPr>
          </a:p>
        </p:txBody>
      </p:sp>
      <p:sp>
        <p:nvSpPr>
          <p:cNvPr id="100" name="文本框 99" title=""/>
          <p:cNvSpPr txBox="1"/>
          <p:nvPr/>
        </p:nvSpPr>
        <p:spPr>
          <a:xfrm>
            <a:off x="1689100" y="1976755"/>
            <a:ext cx="9123680" cy="2744470"/>
          </a:xfrm>
          <a:prstGeom prst="rect">
            <a:avLst/>
          </a:prstGeom>
          <a:noFill/>
          <a:ln w="9525">
            <a:noFill/>
          </a:ln>
        </p:spPr>
        <p:txBody>
          <a:bodyPr>
            <a:noAutofit/>
          </a:bodyPr>
          <a:lstStyle/>
          <a:p>
            <a:pPr indent="266700" fontAlgn="auto">
              <a:lnSpc>
                <a:spcPct val="150000"/>
              </a:lnSpc>
            </a:pPr>
            <a:r>
              <a:rPr lang="zh-CN" sz="2400" b="0">
                <a:solidFill>
                  <a:srgbClr val="000000"/>
                </a:solidFill>
                <a:ea typeface="宋体" panose="02010600030101010101" pitchFamily="2" charset="-122"/>
              </a:rPr>
              <a:t>五、修辞文言文讲究整齐对称,讲究修辞,所以行文中常用结构相同的句子构成排比、对偶、对比、顶针、反复</a:t>
            </a:r>
            <a:r>
              <a:rPr lang="en-US" sz="2400" b="0">
                <a:solidFill>
                  <a:srgbClr val="000000"/>
                </a:solidFill>
                <a:latin typeface="宋体" panose="02010600030101010101" pitchFamily="2" charset="-122"/>
                <a:ea typeface="宋体" panose="02010600030101010101" pitchFamily="2" charset="-122"/>
              </a:rPr>
              <a:t>,</a:t>
            </a:r>
            <a:r>
              <a:rPr lang="zh-CN" sz="2400" b="0">
                <a:solidFill>
                  <a:srgbClr val="000000"/>
                </a:solidFill>
                <a:ea typeface="宋体" panose="02010600030101010101" pitchFamily="2" charset="-122"/>
              </a:rPr>
              <a:t>四六句多也是文言文的一大特点。例如《过秦论》中“秦孝公据崤函之固,拥雍州之地,君臣固守以窥周室,有席卷天下,包举宇内,囊括四海之意,并吞八荒之心。” 秦王坐章台见相如相如奉璧奏秦王秦王大喜传以示美人及左右左右皆呼万岁
</a:t>
            </a:r>
            <a:endParaRPr lang="zh-CN" altLang="en-US" sz="2400" b="0">
              <a:solidFill>
                <a:srgbClr val="000000"/>
              </a:solidFill>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40" name="图片 39" title=""/>
          <p:cNvPicPr>
            <a:picLocks noChangeAspect="1"/>
          </p:cNvPicPr>
          <p:nvPr/>
        </p:nvPicPr>
        <p:blipFill>
          <a:blip r:embed="rId2">
            <a:extLst>
              <a:ext uri="{28A0092B-C50C-407E-A947-70E740481C1C}">
                <a14:useLocalDpi xmlns:a14="http://schemas.microsoft.com/office/drawing/2010/main" val="0"/>
              </a:ext>
            </a:extLst>
          </a:blip>
          <a:srcRect l="963" t="8843" r="733" b="8212"/>
          <a:stretch>
            <a:fillRect/>
          </a:stretch>
        </p:blipFill>
        <p:spPr>
          <a:xfrm>
            <a:off x="0" y="0"/>
            <a:ext cx="12192000" cy="6858000"/>
          </a:xfrm>
          <a:custGeom>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5" name="矩形 4" title=""/>
          <p:cNvSpPr/>
          <p:nvPr/>
        </p:nvSpPr>
        <p:spPr>
          <a:xfrm>
            <a:off x="0" y="0"/>
            <a:ext cx="12192000" cy="6858000"/>
          </a:xfrm>
          <a:prstGeom prst="rect">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a:t>客观选择题（3道，共计9分）</a:t>
            </a:r>
            <a:endParaRPr lang="zh-CN" altLang="en-US"/>
          </a:p>
          <a:p>
            <a:pPr algn="r"/>
            <a:r>
              <a:rPr lang="zh-CN" altLang="en-US"/>
              <a:t>       主观简答题（2道，共计8分）</a:t>
            </a:r>
            <a:endParaRPr lang="zh-CN" altLang="en-US"/>
          </a:p>
        </p:txBody>
      </p:sp>
      <p:sp>
        <p:nvSpPr>
          <p:cNvPr id="79" name="矩形 78" title=""/>
          <p:cNvSpPr/>
          <p:nvPr/>
        </p:nvSpPr>
        <p:spPr>
          <a:xfrm>
            <a:off x="0" y="6571615"/>
            <a:ext cx="12192000" cy="286385"/>
          </a:xfrm>
          <a:prstGeom prst="rect">
            <a:avLst/>
          </a:prstGeom>
          <a:gradFill flip="none" rotWithShape="1">
            <a:gsLst>
              <a:gs pos="0">
                <a:srgbClr val="C4DABA"/>
              </a:gs>
              <a:gs pos="41000">
                <a:srgbClr val="8DB74B"/>
              </a:gs>
            </a:gsLst>
            <a:lin ang="2700000" scaled="1"/>
          </a:gradFill>
          <a:ln>
            <a:noFill/>
          </a:ln>
          <a:effectLst>
            <a:outerShdw blurRad="571500" sx="105000" sy="105000" algn="ctr"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泪滴形 79" title=""/>
          <p:cNvSpPr/>
          <p:nvPr/>
        </p:nvSpPr>
        <p:spPr>
          <a:xfrm flipV="1">
            <a:off x="603885" y="400685"/>
            <a:ext cx="965835" cy="917575"/>
          </a:xfrm>
          <a:prstGeom prst="teardrop">
            <a:avLst/>
          </a:prstGeom>
          <a:gradFill flip="none" rotWithShape="1">
            <a:gsLst>
              <a:gs pos="0">
                <a:srgbClr val="8DB74B"/>
              </a:gs>
              <a:gs pos="100000">
                <a:srgbClr val="BFD4EE">
                  <a:alpha val="18000"/>
                </a:srgbClr>
              </a:gs>
            </a:gsLst>
            <a:lin ang="162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title=""/>
          <p:cNvSpPr txBox="1"/>
          <p:nvPr/>
        </p:nvSpPr>
        <p:spPr>
          <a:xfrm>
            <a:off x="850118" y="476028"/>
            <a:ext cx="1877437" cy="1175899"/>
          </a:xfrm>
          <a:prstGeom prst="rect">
            <a:avLst/>
          </a:prstGeom>
          <a:noFill/>
        </p:spPr>
        <p:txBody>
          <a:bodyPr wrap="none" lIns="0" tIns="0" rIns="0" bIns="0" rtlCol="0">
            <a:noAutofit/>
          </a:bodyPr>
          <a:lstStyle/>
          <a:p>
            <a:pPr>
              <a:lnSpc>
                <a:spcPct val="110000"/>
              </a:lnSpc>
            </a:pPr>
            <a:r>
              <a:rPr lang="zh-CN" altLang="en-US" sz="4000" b="1">
                <a:solidFill>
                  <a:schemeClr val="tx1">
                    <a:lumMod val="75000"/>
                    <a:lumOff val="25000"/>
                  </a:schemeClr>
                </a:solidFill>
                <a:effectLst>
                  <a:outerShdw blurRad="38100" dist="38100" dir="2700000" algn="tl">
                    <a:srgbClr val="000000">
                      <a:alpha val="43137"/>
                    </a:srgbClr>
                  </a:outerShdw>
                </a:effectLst>
                <a:latin typeface="微软雅黑" panose="020b0503020204020204" charset="-122"/>
                <a:ea typeface="微软雅黑" panose="020b0503020204020204" charset="-122"/>
              </a:rPr>
              <a:t>网络构建</a:t>
            </a:r>
            <a:endParaRPr lang="zh-CN" altLang="en-US" sz="4000" b="1">
              <a:solidFill>
                <a:schemeClr val="tx1">
                  <a:lumMod val="75000"/>
                  <a:lumOff val="25000"/>
                </a:schemeClr>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grpSp>
        <p:nvGrpSpPr>
          <p:cNvPr id="12" name="组合 11" title=""/>
          <p:cNvGrpSpPr/>
          <p:nvPr/>
        </p:nvGrpSpPr>
        <p:grpSpPr>
          <a:xfrm>
            <a:off x="6339824" y="859074"/>
            <a:ext cx="3595615" cy="0"/>
            <a:chOff x="6525531" y="842564"/>
            <a:chExt cx="3595615" cy="0"/>
          </a:xfrm>
        </p:grpSpPr>
        <p:cxnSp>
          <p:nvCxnSpPr>
            <p:cNvPr id="4" name="直接连接符 3"/>
            <p:cNvCxnSpPr/>
            <p:nvPr>
              <p:custDataLst>
                <p:tags r:id="rId3"/>
              </p:custDataLst>
            </p:nvPr>
          </p:nvCxnSpPr>
          <p:spPr>
            <a:xfrm>
              <a:off x="6525531" y="842564"/>
              <a:ext cx="3492000" cy="0"/>
            </a:xfrm>
            <a:prstGeom prst="line">
              <a:avLst/>
            </a:prstGeom>
            <a:ln cap="rnd">
              <a:solidFill>
                <a:schemeClr val="tx1">
                  <a:lumMod val="50000"/>
                  <a:lumOff val="50000"/>
                  <a:alpha val="30000"/>
                </a:schemeClr>
              </a:solidFill>
              <a:round/>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custDataLst>
                <p:tags r:id="rId4"/>
              </p:custDataLst>
            </p:nvPr>
          </p:nvCxnSpPr>
          <p:spPr>
            <a:xfrm>
              <a:off x="9797146" y="842564"/>
              <a:ext cx="324000" cy="0"/>
            </a:xfrm>
            <a:prstGeom prst="line">
              <a:avLst/>
            </a:prstGeom>
            <a:ln w="38100" cap="rnd">
              <a:solidFill>
                <a:schemeClr val="tx1">
                  <a:lumMod val="50000"/>
                  <a:lumOff val="50000"/>
                </a:schemeClr>
              </a:solidFill>
              <a:round/>
            </a:ln>
          </p:spPr>
          <p:style>
            <a:lnRef idx="1">
              <a:schemeClr val="accent1"/>
            </a:lnRef>
            <a:fillRef idx="0">
              <a:schemeClr val="accent1"/>
            </a:fillRef>
            <a:effectRef idx="0">
              <a:schemeClr val="accent1"/>
            </a:effectRef>
            <a:fontRef idx="minor">
              <a:schemeClr val="tx1"/>
            </a:fontRef>
          </p:style>
        </p:cxnSp>
      </p:grpSp>
      <p:graphicFrame>
        <p:nvGraphicFramePr>
          <p:cNvPr id="2" name="Object 2" title=""/>
          <p:cNvGraphicFramePr>
            <a:graphicFrameLocks noChangeAspect="1"/>
          </p:cNvGraphicFramePr>
          <p:nvPr>
            <p:custDataLst>
              <p:tags r:id="rId5"/>
            </p:custDataLst>
          </p:nvPr>
        </p:nvGraphicFramePr>
        <p:xfrm>
          <a:off x="1368425" y="1382395"/>
          <a:ext cx="9504680" cy="4582160"/>
        </p:xfrm>
        <a:graphic>
          <a:graphicData uri="http://schemas.openxmlformats.org/presentationml/2006/ole">
            <mc:AlternateContent>
              <mc:Choice xmlns:v="urn:schemas-microsoft-com:vml" Requires="v">
                <p:oleObj spid="_x0000_s1038" r:id="rId6" imgW="3843020" imgH="1475740" progId="">
                  <p:embed/>
                </p:oleObj>
              </mc:Choice>
              <mc:Fallback>
                <p:oleObj r:id="rId6" imgW="3843020" imgH="1475740" progId="">
                  <p:embed/>
                  <p:pic>
                    <p:nvPicPr>
                      <p:cNvPr id="0" name="OLE substitute image"/>
                      <p:cNvPicPr/>
                      <p:nvPr/>
                    </p:nvPicPr>
                    <p:blipFill>
                      <a:blip r:embed="rId7"/>
                      <a:stretch>
                        <a:fillRect/>
                      </a:stretch>
                    </p:blipFill>
                    <p:spPr>
                      <a:xfrm>
                        <a:off x="1368425" y="1382395"/>
                        <a:ext cx="9504680" cy="4582160"/>
                      </a:xfrm>
                      <a:prstGeom prst="rect">
                        <a:avLst/>
                      </a:prstGeom>
                      <a:noFill/>
                      <a:ln w="38100">
                        <a:noFill/>
                        <a:miter/>
                      </a:ln>
                    </p:spPr>
                  </p:pic>
                </p:oleObj>
              </mc:Fallback>
            </mc:AlternateContent>
          </a:graphicData>
        </a:graphic>
      </p:graphicFrame>
    </p:spTree>
  </p:cSld>
  <p:clrMapOvr>
    <a:masterClrMapping/>
  </p:clrMapOvr>
  <p:transition/>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3" title=""/>
          <p:cNvSpPr txBox="1"/>
          <p:nvPr/>
        </p:nvSpPr>
        <p:spPr>
          <a:xfrm>
            <a:off x="445135" y="344805"/>
            <a:ext cx="8781415" cy="1014730"/>
          </a:xfrm>
          <a:prstGeom prst="rect">
            <a:avLst/>
          </a:prstGeom>
          <a:noFill/>
        </p:spPr>
        <p:txBody>
          <a:bodyPr wrap="square" rtlCol="0">
            <a:spAutoFit/>
          </a:bodyPr>
          <a:lstStyle/>
          <a:p>
            <a:r>
              <a:rPr lang="zh-CN" altLang="en-US" sz="6000" b="1">
                <a:latin typeface="楷体" panose="02010609060101010101" charset="-122"/>
                <a:ea typeface="楷体" panose="02010609060101010101" charset="-122"/>
              </a:rPr>
              <a:t>对原文内容的概括和分析</a:t>
            </a:r>
            <a:endParaRPr lang="zh-CN" altLang="en-US" sz="6000" b="1">
              <a:latin typeface="楷体" panose="02010609060101010101" charset="-122"/>
              <a:ea typeface="楷体" panose="02010609060101010101" charset="-122"/>
            </a:endParaRPr>
          </a:p>
        </p:txBody>
      </p:sp>
      <p:sp>
        <p:nvSpPr>
          <p:cNvPr id="3" name="文本框 2" title=""/>
          <p:cNvSpPr txBox="1"/>
          <p:nvPr/>
        </p:nvSpPr>
        <p:spPr>
          <a:xfrm>
            <a:off x="659765" y="2002155"/>
            <a:ext cx="11135360" cy="768350"/>
          </a:xfrm>
          <a:prstGeom prst="rect">
            <a:avLst/>
          </a:prstGeom>
          <a:noFill/>
        </p:spPr>
        <p:txBody>
          <a:bodyPr wrap="square" rtlCol="0">
            <a:spAutoFit/>
          </a:bodyPr>
          <a:lstStyle/>
          <a:p>
            <a:r>
              <a:rPr lang="zh-CN" altLang="en-US" sz="4400">
                <a:latin typeface="楷体" panose="02010609060101010101" charset="-122"/>
                <a:ea typeface="楷体" panose="02010609060101010101" charset="-122"/>
              </a:rPr>
              <a:t>关注文体</a:t>
            </a:r>
            <a:r>
              <a:rPr lang="en-US" altLang="zh-CN" sz="4400">
                <a:latin typeface="楷体" panose="02010609060101010101" charset="-122"/>
                <a:ea typeface="楷体" panose="02010609060101010101" charset="-122"/>
              </a:rPr>
              <a:t>:</a:t>
            </a:r>
            <a:r>
              <a:rPr lang="zh-CN" altLang="en-US" sz="4400" b="1">
                <a:solidFill>
                  <a:schemeClr val="accent1"/>
                </a:solidFill>
                <a:latin typeface="楷体" panose="02010609060101010101" charset="-122"/>
                <a:ea typeface="楷体" panose="02010609060101010101" charset="-122"/>
              </a:rPr>
              <a:t>表、说、</a:t>
            </a:r>
            <a:r>
              <a:rPr lang="zh-CN" altLang="en-US" sz="4400" b="1">
                <a:solidFill>
                  <a:schemeClr val="accent1"/>
                </a:solidFill>
                <a:latin typeface="楷体" panose="02010609060101010101" charset="-122"/>
                <a:ea typeface="楷体" panose="02010609060101010101" charset="-122"/>
                <a:sym typeface="+mn-ea"/>
              </a:rPr>
              <a:t>辩、</a:t>
            </a:r>
            <a:r>
              <a:rPr lang="zh-CN" altLang="en-US" sz="4400" b="1">
                <a:solidFill>
                  <a:srgbClr val="FF0000"/>
                </a:solidFill>
                <a:latin typeface="楷体" panose="02010609060101010101" charset="-122"/>
                <a:ea typeface="楷体" panose="02010609060101010101" charset="-122"/>
              </a:rPr>
              <a:t>记、铭、序、传</a:t>
            </a:r>
            <a:endParaRPr lang="zh-CN" altLang="en-US" sz="4400" b="1">
              <a:solidFill>
                <a:srgbClr val="FF0000"/>
              </a:solidFill>
              <a:latin typeface="楷体" panose="02010609060101010101" charset="-122"/>
              <a:ea typeface="楷体" panose="02010609060101010101" charset="-122"/>
            </a:endParaRPr>
          </a:p>
        </p:txBody>
      </p:sp>
      <p:sp>
        <p:nvSpPr>
          <p:cNvPr id="5" name="椭圆 4" title=""/>
          <p:cNvSpPr/>
          <p:nvPr/>
        </p:nvSpPr>
        <p:spPr>
          <a:xfrm>
            <a:off x="3207385" y="2770505"/>
            <a:ext cx="2889250" cy="914400"/>
          </a:xfrm>
          <a:prstGeom prst="ellipse">
            <a:avLst/>
          </a:prstGeom>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3200" b="1"/>
              <a:t>议论文</a:t>
            </a:r>
            <a:endParaRPr lang="zh-CN" altLang="en-US" sz="3200" b="1"/>
          </a:p>
        </p:txBody>
      </p:sp>
      <p:sp>
        <p:nvSpPr>
          <p:cNvPr id="6" name="椭圆 5" title=""/>
          <p:cNvSpPr/>
          <p:nvPr/>
        </p:nvSpPr>
        <p:spPr>
          <a:xfrm>
            <a:off x="7395210" y="2770505"/>
            <a:ext cx="2889250" cy="914400"/>
          </a:xfrm>
          <a:prstGeom prst="ellipse">
            <a:avLst/>
          </a:prstGeom>
          <a:solidFill>
            <a:schemeClr val="accent6"/>
          </a:solidFill>
          <a:ln>
            <a:solidFill>
              <a:schemeClr val="accent6"/>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3200" b="1"/>
              <a:t>记叙文</a:t>
            </a:r>
            <a:endParaRPr lang="zh-CN" altLang="en-US" sz="3200" b="1"/>
          </a:p>
        </p:txBody>
      </p:sp>
      <p:sp>
        <p:nvSpPr>
          <p:cNvPr id="7" name="椭圆 6" title=""/>
          <p:cNvSpPr/>
          <p:nvPr>
            <p:custDataLst>
              <p:tags r:id="rId2"/>
            </p:custDataLst>
          </p:nvPr>
        </p:nvSpPr>
        <p:spPr>
          <a:xfrm>
            <a:off x="2966085" y="3684905"/>
            <a:ext cx="1415415" cy="914400"/>
          </a:xfrm>
          <a:prstGeom prst="ellipse">
            <a:avLst/>
          </a:prstGeom>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3200" b="1"/>
              <a:t>论点</a:t>
            </a:r>
            <a:endParaRPr lang="zh-CN" altLang="en-US" sz="3200" b="1"/>
          </a:p>
        </p:txBody>
      </p:sp>
      <p:sp>
        <p:nvSpPr>
          <p:cNvPr id="8" name="椭圆 7" title=""/>
          <p:cNvSpPr/>
          <p:nvPr>
            <p:custDataLst>
              <p:tags r:id="rId3"/>
            </p:custDataLst>
          </p:nvPr>
        </p:nvSpPr>
        <p:spPr>
          <a:xfrm>
            <a:off x="4681220" y="3684905"/>
            <a:ext cx="1415415" cy="914400"/>
          </a:xfrm>
          <a:prstGeom prst="ellipse">
            <a:avLst/>
          </a:prstGeom>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3200" b="1"/>
              <a:t>论证</a:t>
            </a:r>
            <a:endParaRPr lang="zh-CN" altLang="en-US" sz="3200" b="1"/>
          </a:p>
        </p:txBody>
      </p:sp>
      <p:sp>
        <p:nvSpPr>
          <p:cNvPr id="9" name="椭圆 8" title=""/>
          <p:cNvSpPr/>
          <p:nvPr>
            <p:custDataLst>
              <p:tags r:id="rId4"/>
            </p:custDataLst>
          </p:nvPr>
        </p:nvSpPr>
        <p:spPr>
          <a:xfrm>
            <a:off x="6301105" y="3684905"/>
            <a:ext cx="1471930" cy="914400"/>
          </a:xfrm>
          <a:prstGeom prst="ellipse">
            <a:avLst/>
          </a:prstGeom>
          <a:solidFill>
            <a:schemeClr val="accent6"/>
          </a:solidFill>
          <a:ln>
            <a:solidFill>
              <a:schemeClr val="accent6"/>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3200" b="1"/>
              <a:t>人物</a:t>
            </a:r>
            <a:endParaRPr lang="zh-CN" altLang="en-US" sz="3200" b="1"/>
          </a:p>
        </p:txBody>
      </p:sp>
      <p:sp>
        <p:nvSpPr>
          <p:cNvPr id="10" name="椭圆 9" title=""/>
          <p:cNvSpPr/>
          <p:nvPr>
            <p:custDataLst>
              <p:tags r:id="rId5"/>
            </p:custDataLst>
          </p:nvPr>
        </p:nvSpPr>
        <p:spPr>
          <a:xfrm>
            <a:off x="7755255" y="3684905"/>
            <a:ext cx="1471295" cy="914400"/>
          </a:xfrm>
          <a:prstGeom prst="ellipse">
            <a:avLst/>
          </a:prstGeom>
          <a:solidFill>
            <a:schemeClr val="accent6"/>
          </a:solidFill>
          <a:ln>
            <a:solidFill>
              <a:schemeClr val="accent6"/>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3200" b="1"/>
              <a:t>地点</a:t>
            </a:r>
            <a:endParaRPr lang="zh-CN" altLang="en-US" sz="3200" b="1"/>
          </a:p>
        </p:txBody>
      </p:sp>
      <p:sp>
        <p:nvSpPr>
          <p:cNvPr id="11" name="椭圆 10" title=""/>
          <p:cNvSpPr/>
          <p:nvPr>
            <p:custDataLst>
              <p:tags r:id="rId6"/>
            </p:custDataLst>
          </p:nvPr>
        </p:nvSpPr>
        <p:spPr>
          <a:xfrm>
            <a:off x="9226550" y="3684905"/>
            <a:ext cx="1444625" cy="914400"/>
          </a:xfrm>
          <a:prstGeom prst="ellipse">
            <a:avLst/>
          </a:prstGeom>
          <a:solidFill>
            <a:schemeClr val="accent6"/>
          </a:solidFill>
          <a:ln>
            <a:solidFill>
              <a:schemeClr val="accent6"/>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3200" b="1"/>
              <a:t>事件</a:t>
            </a:r>
            <a:endParaRPr lang="zh-CN" altLang="en-US" sz="3200" b="1"/>
          </a:p>
        </p:txBody>
      </p:sp>
      <p:sp>
        <p:nvSpPr>
          <p:cNvPr id="12" name="椭圆 11" title=""/>
          <p:cNvSpPr/>
          <p:nvPr>
            <p:custDataLst>
              <p:tags r:id="rId7"/>
            </p:custDataLst>
          </p:nvPr>
        </p:nvSpPr>
        <p:spPr>
          <a:xfrm>
            <a:off x="10284460" y="3065145"/>
            <a:ext cx="1444625" cy="914400"/>
          </a:xfrm>
          <a:prstGeom prst="ellipse">
            <a:avLst/>
          </a:prstGeom>
          <a:solidFill>
            <a:schemeClr val="accent6"/>
          </a:solidFill>
          <a:ln>
            <a:solidFill>
              <a:schemeClr val="accent6"/>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3200" b="1"/>
              <a:t>精神</a:t>
            </a:r>
            <a:endParaRPr lang="zh-CN" altLang="en-US" sz="32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500" fill="hold"/>
                                        <p:tgtEl>
                                          <p:spTgt spid="11"/>
                                        </p:tgtEl>
                                        <p:attrNameLst>
                                          <p:attrName>ppt_x</p:attrName>
                                        </p:attrNameLst>
                                      </p:cBhvr>
                                      <p:tavLst>
                                        <p:tav tm="0">
                                          <p:val>
                                            <p:strVal val="#ppt_x"/>
                                          </p:val>
                                        </p:tav>
                                        <p:tav tm="100000">
                                          <p:val>
                                            <p:strVal val="#ppt_x"/>
                                          </p:val>
                                        </p:tav>
                                      </p:tavLst>
                                    </p:anim>
                                    <p:anim calcmode="lin" valueType="num">
                                      <p:cBhvr additive="base">
                                        <p:cTn id="5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additive="base">
                                        <p:cTn id="55" dur="500" fill="hold"/>
                                        <p:tgtEl>
                                          <p:spTgt spid="12"/>
                                        </p:tgtEl>
                                        <p:attrNameLst>
                                          <p:attrName>ppt_x</p:attrName>
                                        </p:attrNameLst>
                                      </p:cBhvr>
                                      <p:tavLst>
                                        <p:tav tm="0">
                                          <p:val>
                                            <p:strVal val="#ppt_x"/>
                                          </p:val>
                                        </p:tav>
                                        <p:tav tm="100000">
                                          <p:val>
                                            <p:strVal val="#ppt_x"/>
                                          </p:val>
                                        </p:tav>
                                      </p:tavLst>
                                    </p:anim>
                                    <p:anim calcmode="lin" valueType="num">
                                      <p:cBhvr additive="base">
                                        <p:cTn id="5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animBg="1"/>
      <p:bldP spid="7" grpId="0" animBg="1"/>
      <p:bldP spid="8" grpId="0" animBg="1"/>
      <p:bldP spid="9" grpId="0" animBg="1"/>
      <p:bldP spid="10" grpId="0" animBg="1"/>
      <p:bldP spid="11" grpId="0" animBg="1"/>
      <p:bldP spid="12" grpId="0" animBg="1"/>
    </p:bld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3" name="Group 28" title=""/>
          <p:cNvGrpSpPr/>
          <p:nvPr/>
        </p:nvGrpSpPr>
        <p:grpSpPr>
          <a:xfrm>
            <a:off x="1160239" y="12700"/>
            <a:ext cx="3030539" cy="711200"/>
            <a:chOff x="591" y="0"/>
            <a:chExt cx="1909" cy="448"/>
          </a:xfrm>
        </p:grpSpPr>
        <p:grpSp>
          <p:nvGrpSpPr>
            <p:cNvPr id="24" name="Group 26"/>
            <p:cNvGrpSpPr/>
            <p:nvPr/>
          </p:nvGrpSpPr>
          <p:grpSpPr>
            <a:xfrm>
              <a:off x="683" y="0"/>
              <a:ext cx="1817" cy="448"/>
              <a:chOff x="683" y="0"/>
              <a:chExt cx="1817" cy="448"/>
            </a:xfrm>
          </p:grpSpPr>
          <p:sp>
            <p:nvSpPr>
              <p:cNvPr id="26" name="Rectangle 8"/>
              <p:cNvSpPr>
                <a:spLocks noChangeArrowheads="1"/>
              </p:cNvSpPr>
              <p:nvPr/>
            </p:nvSpPr>
            <p:spPr bwMode="auto">
              <a:xfrm>
                <a:off x="683" y="0"/>
                <a:ext cx="1817" cy="448"/>
              </a:xfrm>
              <a:prstGeom prst="rect">
                <a:avLst/>
              </a:prstGeom>
              <a:solidFill>
                <a:srgbClr val="76614B"/>
              </a:solidFill>
              <a:ln w="9525" algn="ctr">
                <a:noFill/>
                <a:miter lim="800000"/>
              </a:ln>
            </p:spPr>
            <p:txBody>
              <a:bodyPr lIns="121914" tIns="60957" rIns="121914" bIns="60957" anchor="ctr"/>
              <a:lstStyle/>
              <a:p>
                <a:pPr marL="0" marR="0" lvl="0" indent="0" algn="ctr" defTabSz="684530" eaLnBrk="1" fontAlgn="auto" latinLnBrk="0" hangingPunct="1">
                  <a:lnSpc>
                    <a:spcPct val="100000"/>
                  </a:lnSpc>
                  <a:spcBef>
                    <a:spcPct val="0"/>
                  </a:spcBef>
                  <a:spcAft>
                    <a:spcPct val="0"/>
                  </a:spcAft>
                  <a:buClrTx/>
                  <a:buSzTx/>
                  <a:buFontTx/>
                  <a:buNone/>
                  <a:defRPr/>
                </a:pPr>
                <a:endParaRPr kumimoji="0" lang="en-US" altLang="zh-CN" sz="2265" b="0" i="0" u="none" strike="noStrike" kern="0" cap="none" spc="0" normalizeH="0" baseline="0" noProof="0">
                  <a:ln>
                    <a:noFill/>
                  </a:ln>
                  <a:solidFill>
                    <a:srgbClr val="0099CC"/>
                  </a:solidFill>
                  <a:effectLst/>
                  <a:uLnTx/>
                  <a:uFillTx/>
                  <a:latin typeface="微软雅黑" panose="020b0503020204020204" charset="-122"/>
                  <a:ea typeface="微软雅黑" panose="020b0503020204020204" charset="-122"/>
                </a:endParaRPr>
              </a:p>
            </p:txBody>
          </p:sp>
          <p:sp>
            <p:nvSpPr>
              <p:cNvPr id="27" name="Line 25"/>
              <p:cNvSpPr>
                <a:spLocks noChangeShapeType="1"/>
              </p:cNvSpPr>
              <p:nvPr/>
            </p:nvSpPr>
            <p:spPr bwMode="auto">
              <a:xfrm>
                <a:off x="715" y="396"/>
                <a:ext cx="1490" cy="0"/>
              </a:xfrm>
              <a:prstGeom prst="line">
                <a:avLst/>
              </a:prstGeom>
              <a:noFill/>
              <a:ln w="9525">
                <a:solidFill>
                  <a:sysClr val="window" lastClr="FFFFFF"/>
                </a:solidFill>
                <a:round/>
              </a:ln>
            </p:spPr>
            <p:txBody>
              <a:bodyPr/>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微软雅黑" panose="020b0503020204020204" charset="-122"/>
                  <a:ea typeface="微软雅黑" panose="020b0503020204020204" charset="-122"/>
                </a:endParaRPr>
              </a:p>
            </p:txBody>
          </p:sp>
        </p:grpSp>
        <p:sp>
          <p:nvSpPr>
            <p:cNvPr id="25" name="TextBox 3"/>
            <p:cNvSpPr txBox="1">
              <a:spLocks noChangeArrowheads="1"/>
            </p:cNvSpPr>
            <p:nvPr/>
          </p:nvSpPr>
          <p:spPr bwMode="auto">
            <a:xfrm>
              <a:off x="591" y="0"/>
              <a:ext cx="1789" cy="420"/>
            </a:xfrm>
            <a:prstGeom prst="rect">
              <a:avLst/>
            </a:prstGeom>
            <a:noFill/>
            <a:ln w="9525">
              <a:noFill/>
              <a:miter lim="800000"/>
            </a:ln>
          </p:spPr>
          <p:txBody>
            <a:bodyPr wrap="square">
              <a:spAutoFit/>
              <a:scene3d>
                <a:camera prst="orthographicFront"/>
                <a:lightRig rig="threePt" dir="t"/>
              </a:scene3d>
            </a:bodyPr>
            <a:lstStyle/>
            <a:p>
              <a:pPr marL="0" marR="0" lvl="0" indent="0" algn="ctr" defTabSz="914400" eaLnBrk="1" fontAlgn="auto" latinLnBrk="0" hangingPunct="1">
                <a:lnSpc>
                  <a:spcPct val="100000"/>
                </a:lnSpc>
                <a:spcBef>
                  <a:spcPct val="0"/>
                </a:spcBef>
                <a:spcAft>
                  <a:spcPct val="0"/>
                </a:spcAft>
                <a:buClrTx/>
                <a:buSzTx/>
                <a:buFontTx/>
                <a:buNone/>
                <a:defRPr/>
              </a:pPr>
              <a:r>
                <a:rPr lang="zh-CN" sz="3735" b="1">
                  <a:solidFill>
                    <a:schemeClr val="bg1"/>
                  </a:solidFill>
                  <a:effectLst>
                    <a:outerShdw blurRad="38100" dist="38100" dir="2700000" algn="tl">
                      <a:srgbClr val="000000">
                        <a:alpha val="43137"/>
                      </a:srgbClr>
                    </a:outerShdw>
                    <a:reflection blurRad="6350" stA="53000" endA="300" endPos="35500" dir="5400000" sy="-90000" algn="bl" rotWithShape="0"/>
                  </a:effectLst>
                  <a:ea typeface="宋体" panose="02010600030101010101" pitchFamily="2" charset="-122"/>
                  <a:sym typeface="+mn-ea"/>
                </a:rPr>
                <a:t>劝学</a:t>
              </a:r>
              <a:endParaRPr kumimoji="0" lang="zh-CN" altLang="zh-CN" sz="3735" b="1" i="0" u="none" strike="noStrike" kern="0" cap="none" spc="0" normalizeH="0" baseline="0" noProof="0">
                <a:solidFill>
                  <a:schemeClr val="bg1"/>
                </a:solidFill>
                <a:effectLst>
                  <a:outerShdw blurRad="38100" dist="38100" dir="2700000" algn="tl">
                    <a:srgbClr val="000000">
                      <a:alpha val="43137"/>
                    </a:srgbClr>
                  </a:outerShdw>
                  <a:reflection blurRad="6350" stA="53000" endA="300" endPos="35500" dir="5400000" sy="-90000" algn="bl" rotWithShape="0"/>
                </a:effectLst>
                <a:uLnTx/>
                <a:uFillTx/>
                <a:latin typeface="微软雅黑" panose="020b0503020204020204" charset="-122"/>
                <a:ea typeface="宋体" panose="02010600030101010101" pitchFamily="2" charset="-122"/>
                <a:sym typeface="+mn-ea"/>
              </a:endParaRPr>
            </a:p>
          </p:txBody>
        </p:sp>
      </p:grpSp>
      <p:sp>
        <p:nvSpPr>
          <p:cNvPr id="2" name="文本框 1" title=""/>
          <p:cNvSpPr txBox="1"/>
          <p:nvPr/>
        </p:nvSpPr>
        <p:spPr>
          <a:xfrm>
            <a:off x="86995" y="1107440"/>
            <a:ext cx="12105005" cy="3784600"/>
          </a:xfrm>
          <a:prstGeom prst="rect">
            <a:avLst/>
          </a:prstGeom>
          <a:noFill/>
        </p:spPr>
        <p:txBody>
          <a:bodyPr wrap="square" rtlCol="0">
            <a:spAutoFit/>
          </a:bodyPr>
          <a:lstStyle/>
          <a:p>
            <a:pPr indent="0" fontAlgn="auto">
              <a:lnSpc>
                <a:spcPct val="200000"/>
              </a:lnSpc>
            </a:pPr>
            <a:r>
              <a:rPr lang="en-US" altLang="zh-CN" sz="2400" b="1">
                <a:ea typeface="宋体" panose="02010600030101010101" pitchFamily="2" charset="-122"/>
                <a:sym typeface="+mn-ea"/>
              </a:rPr>
              <a:t>1.作者是从哪几个不同角度论证“学不可以已”这个中心论点的？</a:t>
            </a:r>
            <a:endParaRPr lang="zh-CN" altLang="en-US" sz="2400" b="1"/>
          </a:p>
          <a:p>
            <a:pPr indent="0" fontAlgn="auto">
              <a:lnSpc>
                <a:spcPct val="200000"/>
              </a:lnSpc>
            </a:pPr>
            <a:r>
              <a:rPr lang="en-US" sz="2400" b="1">
                <a:latin typeface="宋体" panose="02010600030101010101" pitchFamily="2" charset="-122"/>
                <a:sym typeface="+mn-ea"/>
              </a:rPr>
              <a:t>2.</a:t>
            </a:r>
            <a:r>
              <a:rPr lang="en-US" altLang="zh-CN" sz="2400" b="1">
                <a:ea typeface="宋体" panose="02010600030101010101" pitchFamily="2" charset="-122"/>
                <a:sym typeface="+mn-ea"/>
              </a:rPr>
              <a:t>荀子主张“学不可以已”，这个“学”当然指“学习”，但是他到底“劝”人们学习什么呢？</a:t>
            </a:r>
            <a:endParaRPr lang="zh-CN" altLang="en-US" sz="2400" b="1"/>
          </a:p>
          <a:p>
            <a:pPr indent="0" fontAlgn="auto">
              <a:lnSpc>
                <a:spcPct val="200000"/>
              </a:lnSpc>
            </a:pPr>
            <a:r>
              <a:rPr lang="en-US" altLang="zh-CN" sz="2400" b="1">
                <a:ea typeface="宋体" panose="02010600030101010101" pitchFamily="2" charset="-122"/>
                <a:sym typeface="+mn-ea"/>
              </a:rPr>
              <a:t>3.文章第二段中运用的几个比喻在意义上有何内在联系？</a:t>
            </a:r>
            <a:endParaRPr lang="en-US" altLang="zh-CN" sz="2400" b="1">
              <a:ea typeface="宋体" panose="02010600030101010101" pitchFamily="2" charset="-122"/>
              <a:sym typeface="+mn-ea"/>
            </a:endParaRPr>
          </a:p>
          <a:p>
            <a:pPr indent="0" fontAlgn="auto">
              <a:lnSpc>
                <a:spcPct val="200000"/>
              </a:lnSpc>
            </a:pPr>
            <a:r>
              <a:rPr lang="en-US" altLang="zh-CN" sz="2400" b="1">
                <a:ea typeface="宋体" panose="02010600030101010101" pitchFamily="2" charset="-122"/>
                <a:sym typeface="+mn-ea"/>
              </a:rPr>
              <a:t>4. </a:t>
            </a:r>
            <a:r>
              <a:rPr lang="zh-CN" sz="2400" b="1">
                <a:ea typeface="宋体" panose="02010600030101010101" pitchFamily="2" charset="-122"/>
                <a:sym typeface="+mn-ea"/>
              </a:rPr>
              <a:t>课文第三段论述了什么问题？运用了什么说理方法？其论证层次怎样？</a:t>
            </a:r>
            <a:endParaRPr lang="en-US" altLang="zh-CN" sz="2400" b="1">
              <a:ea typeface="宋体" panose="02010600030101010101" pitchFamily="2" charset="-122"/>
              <a:sym typeface="+mn-ea"/>
            </a:endParaRPr>
          </a:p>
          <a:p>
            <a:pPr indent="0" fontAlgn="auto">
              <a:lnSpc>
                <a:spcPct val="200000"/>
              </a:lnSpc>
            </a:pPr>
            <a:r>
              <a:rPr lang="en-US" altLang="zh-CN" sz="2400" b="1">
                <a:ea typeface="宋体" panose="02010600030101010101" pitchFamily="2" charset="-122"/>
                <a:sym typeface="+mn-ea"/>
              </a:rPr>
              <a:t>5.第四段主要论述了哪些内容？是如何进行论述的？</a:t>
            </a:r>
            <a:endParaRPr lang="zh-CN" altLang="en-US" sz="2400" b="1"/>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00" name="文本框 99" title=""/>
          <p:cNvSpPr txBox="1"/>
          <p:nvPr>
            <p:custDataLst>
              <p:tags r:id="rId2"/>
            </p:custDataLst>
          </p:nvPr>
        </p:nvSpPr>
        <p:spPr>
          <a:xfrm>
            <a:off x="375920" y="127000"/>
            <a:ext cx="11439525" cy="698500"/>
          </a:xfrm>
          <a:prstGeom prst="rect">
            <a:avLst/>
          </a:prstGeom>
          <a:noFill/>
          <a:ln w="9525">
            <a:noFill/>
          </a:ln>
        </p:spPr>
        <p:txBody>
          <a:bodyPr wrap="square">
            <a:noAutofit/>
          </a:bodyPr>
          <a:lstStyle/>
          <a:p>
            <a:pPr indent="0" fontAlgn="auto">
              <a:lnSpc>
                <a:spcPct val="150000"/>
              </a:lnSpc>
            </a:pPr>
            <a:r>
              <a:rPr lang="en-US" altLang="zh-CN" sz="2400" b="1">
                <a:ea typeface="宋体" panose="02010600030101010101" pitchFamily="2" charset="-122"/>
              </a:rPr>
              <a:t> 1.作者是从哪几个不同角度论证“学不可以已”这个中心论点的？</a:t>
            </a:r>
            <a:endParaRPr lang="en-US" altLang="zh-CN" sz="2400" b="1">
              <a:solidFill>
                <a:srgbClr val="FF0000"/>
              </a:solidFill>
              <a:ea typeface="宋体" panose="02010600030101010101" pitchFamily="2" charset="-122"/>
            </a:endParaRPr>
          </a:p>
        </p:txBody>
      </p:sp>
      <p:sp>
        <p:nvSpPr>
          <p:cNvPr id="2" name="文本框 1" title=""/>
          <p:cNvSpPr txBox="1"/>
          <p:nvPr/>
        </p:nvSpPr>
        <p:spPr>
          <a:xfrm>
            <a:off x="309245" y="825500"/>
            <a:ext cx="11671300" cy="4707890"/>
          </a:xfrm>
          <a:prstGeom prst="rect">
            <a:avLst/>
          </a:prstGeom>
          <a:noFill/>
        </p:spPr>
        <p:txBody>
          <a:bodyPr wrap="square" rtlCol="0">
            <a:spAutoFit/>
          </a:bodyPr>
          <a:lstStyle/>
          <a:p>
            <a:pPr indent="720090" fontAlgn="auto">
              <a:lnSpc>
                <a:spcPct val="150000"/>
              </a:lnSpc>
            </a:pPr>
            <a:r>
              <a:rPr lang="zh-CN" altLang="en-US" sz="2000" b="1">
                <a:latin typeface="楷体" panose="02010609060101010101" charset="-122"/>
                <a:ea typeface="楷体" panose="02010609060101010101" charset="-122"/>
              </a:rPr>
              <a:t>君子曰：学不可以已。</a:t>
            </a:r>
            <a:endParaRPr lang="zh-CN" altLang="en-US" sz="2000" b="1">
              <a:latin typeface="楷体" panose="02010609060101010101" charset="-122"/>
              <a:ea typeface="楷体" panose="02010609060101010101" charset="-122"/>
            </a:endParaRPr>
          </a:p>
          <a:p>
            <a:pPr indent="720090" fontAlgn="auto">
              <a:lnSpc>
                <a:spcPct val="150000"/>
              </a:lnSpc>
            </a:pPr>
            <a:r>
              <a:rPr lang="zh-CN" altLang="en-US" sz="2000" b="1">
                <a:latin typeface="楷体" panose="02010609060101010101" charset="-122"/>
                <a:ea typeface="楷体" panose="02010609060101010101" charset="-122"/>
              </a:rPr>
              <a:t>青，取之于蓝，而青于蓝；冰，水为之，而寒于水。木直中绳，𫐓以为轮，其曲中规。虽有槁暴，不复挺者，𫐓使之然也。故木受绳则直，金就砺则利，君子博学而日参省乎己，则知明而行无过矣。</a:t>
            </a:r>
            <a:endParaRPr lang="zh-CN" altLang="en-US" sz="2000" b="1">
              <a:latin typeface="楷体" panose="02010609060101010101" charset="-122"/>
              <a:ea typeface="楷体" panose="02010609060101010101" charset="-122"/>
            </a:endParaRPr>
          </a:p>
          <a:p>
            <a:pPr indent="720090" fontAlgn="auto">
              <a:lnSpc>
                <a:spcPct val="150000"/>
              </a:lnSpc>
            </a:pPr>
            <a:r>
              <a:rPr lang="zh-CN" altLang="en-US" sz="2000" b="1">
                <a:latin typeface="楷体" panose="02010609060101010101" charset="-122"/>
                <a:ea typeface="楷体" panose="02010609060101010101" charset="-122"/>
              </a:rPr>
              <a:t>吾尝终日而思矣，不如须臾之所学也；吾尝跂而望矣，不如登高之博见也。登高而招，臂非加长也，而见者远；顺风而呼，声非加疾也，而闻者彰。假舆马者，非利足也，而致千里；假舟楫者，非能水也，而绝江河。君子生非异也，善假于物也。</a:t>
            </a:r>
            <a:endParaRPr lang="zh-CN" altLang="en-US" sz="2000" b="1">
              <a:latin typeface="楷体" panose="02010609060101010101" charset="-122"/>
              <a:ea typeface="楷体" panose="02010609060101010101" charset="-122"/>
            </a:endParaRPr>
          </a:p>
          <a:p>
            <a:pPr indent="720090" fontAlgn="auto">
              <a:lnSpc>
                <a:spcPct val="150000"/>
              </a:lnSpc>
            </a:pPr>
            <a:r>
              <a:rPr lang="zh-CN" altLang="en-US" sz="2000" b="1">
                <a:latin typeface="楷体" panose="02010609060101010101" charset="-122"/>
                <a:ea typeface="楷体" panose="02010609060101010101" charset="-122"/>
              </a:rPr>
              <a:t>积土成山，风雨兴焉；积水成渊，蛟龙生焉；积善成德，而神明自得，圣心备焉。故不积跬步，无以至千里；不积小流，无以成江海。骐骥一跃，不能十步；驽马十驾，功在不舍。锲而舍之，朽木不折；锲而不舍，金石可镂。蚓无爪牙之利，筋骨之强，上食埃土，下饮黄泉，用心一也。蟹六跪而二螯，非蛇鳝之穴无可寄托者，用心躁也</a:t>
            </a:r>
            <a:endParaRPr lang="zh-CN" altLang="en-US" sz="2000" b="1">
              <a:latin typeface="楷体" panose="02010609060101010101" charset="-122"/>
              <a:ea typeface="楷体" panose="02010609060101010101" charset="-122"/>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00" name="文本框 99" title=""/>
          <p:cNvSpPr txBox="1"/>
          <p:nvPr>
            <p:custDataLst>
              <p:tags r:id="rId2"/>
            </p:custDataLst>
          </p:nvPr>
        </p:nvSpPr>
        <p:spPr>
          <a:xfrm>
            <a:off x="178435" y="110490"/>
            <a:ext cx="11912600" cy="5737860"/>
          </a:xfrm>
          <a:prstGeom prst="rect">
            <a:avLst/>
          </a:prstGeom>
          <a:noFill/>
          <a:ln w="9525">
            <a:noFill/>
          </a:ln>
        </p:spPr>
        <p:txBody>
          <a:bodyPr wrap="square">
            <a:noAutofit/>
          </a:bodyPr>
          <a:lstStyle/>
          <a:p>
            <a:pPr indent="0" fontAlgn="auto">
              <a:lnSpc>
                <a:spcPct val="150000"/>
              </a:lnSpc>
            </a:pPr>
            <a:r>
              <a:rPr lang="en-US" altLang="zh-CN" sz="2400" b="1">
                <a:ea typeface="宋体" panose="02010600030101010101" pitchFamily="2" charset="-122"/>
              </a:rPr>
              <a:t> 1.作者是从哪几个不同角度论证“学不可以已”这个中心论点的？</a:t>
            </a:r>
            <a:endParaRPr lang="en-US" altLang="zh-CN" sz="2400" b="1">
              <a:ea typeface="宋体" panose="02010600030101010101" pitchFamily="2" charset="-122"/>
            </a:endParaRPr>
          </a:p>
          <a:p>
            <a:pPr indent="0" fontAlgn="auto">
              <a:lnSpc>
                <a:spcPct val="150000"/>
              </a:lnSpc>
            </a:pPr>
            <a:r>
              <a:rPr lang="en-US" altLang="zh-CN" sz="2400" b="1">
                <a:ea typeface="宋体" panose="02010600030101010101" pitchFamily="2" charset="-122"/>
              </a:rPr>
              <a:t>答：﹍﹍﹍﹍﹍﹍﹍﹍﹍﹍﹍﹍﹍﹍﹍﹍﹍﹍﹍﹍﹍﹍﹍﹍﹍﹍﹍﹍﹍﹍﹍﹍﹍﹍</a:t>
            </a:r>
            <a:r>
              <a:rPr lang="en-US" altLang="zh-CN" sz="2400" b="1">
                <a:solidFill>
                  <a:srgbClr val="FF0000"/>
                </a:solidFill>
                <a:ea typeface="宋体" panose="02010600030101010101" pitchFamily="2" charset="-122"/>
              </a:rPr>
              <a:t>　</a:t>
            </a:r>
            <a:endParaRPr lang="en-US" altLang="zh-CN" sz="2400" b="1">
              <a:solidFill>
                <a:srgbClr val="FF0000"/>
              </a:solidFill>
              <a:ea typeface="宋体" panose="02010600030101010101" pitchFamily="2" charset="-122"/>
            </a:endParaRPr>
          </a:p>
          <a:p>
            <a:pPr indent="0" fontAlgn="auto">
              <a:lnSpc>
                <a:spcPct val="150000"/>
              </a:lnSpc>
            </a:pPr>
            <a:r>
              <a:rPr lang="en-US" altLang="zh-CN" sz="2400" b="1">
                <a:solidFill>
                  <a:srgbClr val="FF0000"/>
                </a:solidFill>
                <a:ea typeface="宋体" panose="02010600030101010101" pitchFamily="2" charset="-122"/>
              </a:rPr>
              <a:t>①第二段谈到学习的意义。作者用了多个比喻，论证了学习的意义在于能够提高自己，改变自己。人要想成为“知明而行无过”的君子，就要“博学而日参省乎己”，学习的意义是重大的，所以“学不可以已”。</a:t>
            </a:r>
            <a:endParaRPr lang="en-US" altLang="zh-CN" sz="2400" b="1">
              <a:solidFill>
                <a:srgbClr val="FF0000"/>
              </a:solidFill>
              <a:ea typeface="宋体" panose="02010600030101010101" pitchFamily="2" charset="-122"/>
            </a:endParaRPr>
          </a:p>
          <a:p>
            <a:pPr indent="0" fontAlgn="auto">
              <a:lnSpc>
                <a:spcPct val="150000"/>
              </a:lnSpc>
            </a:pPr>
            <a:r>
              <a:rPr lang="en-US" altLang="zh-CN" sz="2400" b="1">
                <a:solidFill>
                  <a:srgbClr val="FF0000"/>
                </a:solidFill>
                <a:ea typeface="宋体" panose="02010600030101010101" pitchFamily="2" charset="-122"/>
              </a:rPr>
              <a:t>②第三段谈到学习的作用，作者用了多个比喻，论证了学习能够弥补不足，并得出结论：君子生非异也，善假于物也。所以“学不可以已”。</a:t>
            </a:r>
            <a:endParaRPr lang="en-US" altLang="zh-CN" sz="2400" b="1">
              <a:solidFill>
                <a:srgbClr val="FF0000"/>
              </a:solidFill>
              <a:ea typeface="宋体" panose="02010600030101010101" pitchFamily="2" charset="-122"/>
            </a:endParaRPr>
          </a:p>
          <a:p>
            <a:pPr indent="0" fontAlgn="auto">
              <a:lnSpc>
                <a:spcPct val="150000"/>
              </a:lnSpc>
            </a:pPr>
            <a:r>
              <a:rPr lang="en-US" altLang="zh-CN" sz="2400" b="1">
                <a:solidFill>
                  <a:srgbClr val="FF0000"/>
                </a:solidFill>
                <a:ea typeface="宋体" panose="02010600030101010101" pitchFamily="2" charset="-122"/>
              </a:rPr>
              <a:t>③第四段谈到学习的方法和态度。作者用了多个比喻，从正反两方面论证学习要逐步积累，要坚持不懈，要专心致志，因而“学不可以已”。</a:t>
            </a:r>
            <a:endParaRPr lang="en-US" altLang="zh-CN" sz="2400" b="1">
              <a:solidFill>
                <a:srgbClr val="FF0000"/>
              </a:solidFill>
              <a:ea typeface="宋体" panose="02010600030101010101" pitchFamily="2" charset="-122"/>
            </a:endParaRPr>
          </a:p>
          <a:p>
            <a:pPr indent="0" fontAlgn="auto">
              <a:lnSpc>
                <a:spcPct val="150000"/>
              </a:lnSpc>
            </a:pPr>
            <a:endParaRPr lang="en-US" altLang="zh-CN" sz="2400" b="1">
              <a:solidFill>
                <a:srgbClr val="FF0000"/>
              </a:solidFill>
              <a:ea typeface="宋体" panose="02010600030101010101" pitchFamily="2" charset="-122"/>
            </a:endParaRPr>
          </a:p>
        </p:txBody>
      </p:sp>
    </p:spTree>
    <p:custDataLst>
      <p:tags r:id="rId3"/>
    </p:custDataLst>
  </p:cSld>
  <p:clrMapOvr>
    <a:masterClrMapping/>
  </p:clrMapOvr>
  <p:transition/>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00" name="文本框 99" title=""/>
          <p:cNvSpPr txBox="1"/>
          <p:nvPr>
            <p:custDataLst>
              <p:tags r:id="rId2"/>
            </p:custDataLst>
          </p:nvPr>
        </p:nvSpPr>
        <p:spPr>
          <a:xfrm>
            <a:off x="375920" y="127000"/>
            <a:ext cx="11439525" cy="698500"/>
          </a:xfrm>
          <a:prstGeom prst="rect">
            <a:avLst/>
          </a:prstGeom>
          <a:noFill/>
          <a:ln w="9525">
            <a:noFill/>
          </a:ln>
        </p:spPr>
        <p:txBody>
          <a:bodyPr wrap="square">
            <a:noAutofit/>
          </a:bodyPr>
          <a:lstStyle/>
          <a:p>
            <a:pPr indent="0" fontAlgn="auto">
              <a:lnSpc>
                <a:spcPct val="150000"/>
              </a:lnSpc>
            </a:pPr>
            <a:r>
              <a:rPr lang="en-US" altLang="zh-CN" sz="2400" b="1">
                <a:ea typeface="宋体" panose="02010600030101010101" pitchFamily="2" charset="-122"/>
                <a:sym typeface="+mn-ea"/>
              </a:rPr>
              <a:t>2.荀子主张“学不可以已”，这个“学”当然指“学习”，但是他到底“劝”人们学习什么呢？</a:t>
            </a:r>
            <a:endParaRPr lang="en-US" altLang="zh-CN" sz="2400" b="1">
              <a:solidFill>
                <a:srgbClr val="FF0000"/>
              </a:solidFill>
              <a:ea typeface="宋体" panose="02010600030101010101" pitchFamily="2" charset="-122"/>
            </a:endParaRPr>
          </a:p>
        </p:txBody>
      </p:sp>
      <p:sp>
        <p:nvSpPr>
          <p:cNvPr id="2" name="文本框 1" title=""/>
          <p:cNvSpPr txBox="1"/>
          <p:nvPr/>
        </p:nvSpPr>
        <p:spPr>
          <a:xfrm>
            <a:off x="309245" y="825500"/>
            <a:ext cx="11671300" cy="4707890"/>
          </a:xfrm>
          <a:prstGeom prst="rect">
            <a:avLst/>
          </a:prstGeom>
          <a:noFill/>
        </p:spPr>
        <p:txBody>
          <a:bodyPr wrap="square" rtlCol="0">
            <a:spAutoFit/>
          </a:bodyPr>
          <a:lstStyle/>
          <a:p>
            <a:pPr indent="720090" fontAlgn="auto">
              <a:lnSpc>
                <a:spcPct val="150000"/>
              </a:lnSpc>
            </a:pPr>
            <a:r>
              <a:rPr lang="zh-CN" altLang="en-US" sz="2000" b="1">
                <a:latin typeface="楷体" panose="02010609060101010101" charset="-122"/>
                <a:ea typeface="楷体" panose="02010609060101010101" charset="-122"/>
              </a:rPr>
              <a:t>君子曰：学不可以已。</a:t>
            </a:r>
            <a:endParaRPr lang="zh-CN" altLang="en-US" sz="2000" b="1">
              <a:latin typeface="楷体" panose="02010609060101010101" charset="-122"/>
              <a:ea typeface="楷体" panose="02010609060101010101" charset="-122"/>
            </a:endParaRPr>
          </a:p>
          <a:p>
            <a:pPr indent="720090" fontAlgn="auto">
              <a:lnSpc>
                <a:spcPct val="150000"/>
              </a:lnSpc>
            </a:pPr>
            <a:r>
              <a:rPr lang="zh-CN" altLang="en-US" sz="2000" b="1">
                <a:latin typeface="楷体" panose="02010609060101010101" charset="-122"/>
                <a:ea typeface="楷体" panose="02010609060101010101" charset="-122"/>
              </a:rPr>
              <a:t>青，取之于蓝，而青于蓝；冰，水为之，而寒于水。木直中绳，𫐓以为轮，其曲中规。虽有槁暴，不复挺者，𫐓使之然也。故木受绳则直，金就砺则利，君子博学而日参省乎己，则知明而行无过矣。</a:t>
            </a:r>
            <a:endParaRPr lang="zh-CN" altLang="en-US" sz="2000" b="1">
              <a:latin typeface="楷体" panose="02010609060101010101" charset="-122"/>
              <a:ea typeface="楷体" panose="02010609060101010101" charset="-122"/>
            </a:endParaRPr>
          </a:p>
          <a:p>
            <a:pPr indent="720090" fontAlgn="auto">
              <a:lnSpc>
                <a:spcPct val="150000"/>
              </a:lnSpc>
            </a:pPr>
            <a:r>
              <a:rPr lang="zh-CN" altLang="en-US" sz="2000" b="1">
                <a:latin typeface="楷体" panose="02010609060101010101" charset="-122"/>
                <a:ea typeface="楷体" panose="02010609060101010101" charset="-122"/>
              </a:rPr>
              <a:t>吾尝终日而思矣，不如须臾之所学也；吾尝跂而望矣，不如登高之博见也。登高而招，臂非加长也，而见者远；顺风而呼，声非加疾也，而闻者彰。假舆马者，非利足也，而致千里；假舟楫者，非能水也，而绝江河。君子生非异也，善假于物也。</a:t>
            </a:r>
            <a:endParaRPr lang="zh-CN" altLang="en-US" sz="2000" b="1">
              <a:latin typeface="楷体" panose="02010609060101010101" charset="-122"/>
              <a:ea typeface="楷体" panose="02010609060101010101" charset="-122"/>
            </a:endParaRPr>
          </a:p>
          <a:p>
            <a:pPr indent="720090" fontAlgn="auto">
              <a:lnSpc>
                <a:spcPct val="150000"/>
              </a:lnSpc>
            </a:pPr>
            <a:r>
              <a:rPr lang="zh-CN" altLang="en-US" sz="2000" b="1">
                <a:latin typeface="楷体" panose="02010609060101010101" charset="-122"/>
                <a:ea typeface="楷体" panose="02010609060101010101" charset="-122"/>
              </a:rPr>
              <a:t>积土成山，风雨兴焉；积水成渊，蛟龙生焉；积善成德，而神明自得，圣心备焉。故不积跬步，无以至千里；不积小流，无以成江海。骐骥一跃，不能十步；驽马十驾，功在不舍。锲而舍之，朽木不折；锲而不舍，金石可镂。蚓无爪牙之利，筋骨之强，上食埃土，下饮黄泉，用心一也。蟹六跪而二螯，非蛇鳝之穴无可寄托者，用心躁也</a:t>
            </a:r>
            <a:endParaRPr lang="zh-CN" altLang="en-US" sz="2000" b="1">
              <a:latin typeface="楷体" panose="02010609060101010101" charset="-122"/>
              <a:ea typeface="楷体" panose="02010609060101010101" charset="-122"/>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00" name="文本框 99" title=""/>
          <p:cNvSpPr txBox="1"/>
          <p:nvPr>
            <p:custDataLst>
              <p:tags r:id="rId2"/>
            </p:custDataLst>
          </p:nvPr>
        </p:nvSpPr>
        <p:spPr>
          <a:xfrm>
            <a:off x="114935" y="120015"/>
            <a:ext cx="11628755" cy="19046825"/>
          </a:xfrm>
          <a:prstGeom prst="rect">
            <a:avLst/>
          </a:prstGeom>
          <a:noFill/>
          <a:ln w="9525">
            <a:noFill/>
          </a:ln>
        </p:spPr>
        <p:txBody>
          <a:bodyPr wrap="square">
            <a:noAutofit/>
          </a:bodyPr>
          <a:lstStyle/>
          <a:p>
            <a:pPr indent="0" fontAlgn="auto">
              <a:lnSpc>
                <a:spcPct val="200000"/>
              </a:lnSpc>
            </a:pPr>
            <a:r>
              <a:rPr lang="en-US" altLang="zh-CN" sz="2400" b="1">
                <a:ea typeface="宋体" panose="02010600030101010101" pitchFamily="2" charset="-122"/>
              </a:rPr>
              <a:t> 2.荀子主张“学不可以已”，这个“学”当然指“学习”，但是他到底“劝”人们学习什么呢？</a:t>
            </a:r>
            <a:endParaRPr lang="en-US" altLang="zh-CN" sz="2400" b="1">
              <a:ea typeface="宋体" panose="02010600030101010101" pitchFamily="2" charset="-122"/>
            </a:endParaRPr>
          </a:p>
          <a:p>
            <a:pPr indent="0" fontAlgn="auto">
              <a:lnSpc>
                <a:spcPct val="200000"/>
              </a:lnSpc>
            </a:pPr>
            <a:r>
              <a:rPr lang="en-US" altLang="zh-CN" sz="2400" b="1">
                <a:ea typeface="宋体" panose="02010600030101010101" pitchFamily="2" charset="-122"/>
              </a:rPr>
              <a:t>答：﹍﹍﹍﹍﹍﹍﹍﹍﹍﹍﹍﹍﹍﹍﹍﹍﹍﹍﹍﹍﹍﹍﹍﹍﹍﹍﹍﹍﹍﹍﹍﹍﹍﹍﹍</a:t>
            </a:r>
            <a:endParaRPr lang="en-US" altLang="zh-CN" sz="2400" b="1">
              <a:ea typeface="宋体" panose="02010600030101010101" pitchFamily="2" charset="-122"/>
            </a:endParaRPr>
          </a:p>
          <a:p>
            <a:pPr indent="0" fontAlgn="auto">
              <a:lnSpc>
                <a:spcPct val="200000"/>
              </a:lnSpc>
            </a:pPr>
            <a:r>
              <a:rPr lang="en-US" altLang="zh-CN" sz="2400" b="1">
                <a:solidFill>
                  <a:srgbClr val="FF0000"/>
                </a:solidFill>
                <a:ea typeface="宋体" panose="02010600030101010101" pitchFamily="2" charset="-122"/>
              </a:rPr>
              <a:t>①课文中荀子说：“君子博学而日参省乎己，则知明而行无过矣。”从这一点看，荀子劝学是“劝”人们“知明而行无过”，首先要学习做人。</a:t>
            </a:r>
            <a:endParaRPr lang="en-US" altLang="zh-CN" sz="2400" b="1">
              <a:solidFill>
                <a:srgbClr val="FF0000"/>
              </a:solidFill>
              <a:ea typeface="宋体" panose="02010600030101010101" pitchFamily="2" charset="-122"/>
            </a:endParaRPr>
          </a:p>
          <a:p>
            <a:pPr indent="0" fontAlgn="auto">
              <a:lnSpc>
                <a:spcPct val="200000"/>
              </a:lnSpc>
            </a:pPr>
            <a:r>
              <a:rPr lang="en-US" altLang="zh-CN" sz="2400" b="1">
                <a:solidFill>
                  <a:srgbClr val="FF0000"/>
                </a:solidFill>
                <a:ea typeface="宋体" panose="02010600030101010101" pitchFamily="2" charset="-122"/>
              </a:rPr>
              <a:t>②“积善成德，而神明自得，圣心备焉”这一句同样着眼于品德的养成。在荀子看来，学习可以改造人恶的本性，可以提高人的品德修养。</a:t>
            </a:r>
            <a:endParaRPr lang="en-US" altLang="zh-CN" sz="2400" b="1">
              <a:solidFill>
                <a:srgbClr val="FF0000"/>
              </a:solidFill>
              <a:ea typeface="宋体" panose="02010600030101010101" pitchFamily="2" charset="-122"/>
            </a:endParaRPr>
          </a:p>
          <a:p>
            <a:pPr indent="0" fontAlgn="auto">
              <a:lnSpc>
                <a:spcPct val="200000"/>
              </a:lnSpc>
            </a:pPr>
            <a:r>
              <a:rPr lang="en-US" altLang="zh-CN" sz="2400" b="1">
                <a:solidFill>
                  <a:srgbClr val="FF0000"/>
                </a:solidFill>
                <a:ea typeface="宋体" panose="02010600030101010101" pitchFamily="2" charset="-122"/>
              </a:rPr>
              <a:t>所以，学习的对象是明确的，也就是品德的修学。</a:t>
            </a:r>
            <a:endParaRPr lang="en-US" altLang="zh-CN" sz="2400" b="1">
              <a:solidFill>
                <a:srgbClr val="FF0000"/>
              </a:solidFill>
              <a:ea typeface="宋体" panose="02010600030101010101" pitchFamily="2" charset="-122"/>
            </a:endParaRPr>
          </a:p>
        </p:txBody>
      </p:sp>
    </p:spTree>
    <p:custDataLst>
      <p:tags r:id="rId3"/>
    </p:custDataLst>
  </p:cSld>
  <p:clrMapOvr>
    <a:masterClrMapping/>
  </p:clrMapOvr>
  <p:transition/>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6" name="矩形 5" title=""/>
          <p:cNvSpPr/>
          <p:nvPr/>
        </p:nvSpPr>
        <p:spPr>
          <a:xfrm>
            <a:off x="4883785" y="4489450"/>
            <a:ext cx="6832600" cy="445770"/>
          </a:xfrm>
          <a:prstGeom prst="rect">
            <a:avLst/>
          </a:prstGeom>
          <a:solidFill>
            <a:schemeClr val="accent6">
              <a:lumMod val="60000"/>
              <a:lumOff val="4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5" name="矩形 4" title=""/>
          <p:cNvSpPr/>
          <p:nvPr/>
        </p:nvSpPr>
        <p:spPr>
          <a:xfrm>
            <a:off x="668020" y="4479925"/>
            <a:ext cx="3954145" cy="445770"/>
          </a:xfrm>
          <a:prstGeom prst="rect">
            <a:avLst/>
          </a:prstGeom>
          <a:solidFill>
            <a:schemeClr val="accent6"/>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grpSp>
        <p:nvGrpSpPr>
          <p:cNvPr id="23" name="Group 28" title=""/>
          <p:cNvGrpSpPr/>
          <p:nvPr/>
        </p:nvGrpSpPr>
        <p:grpSpPr>
          <a:xfrm>
            <a:off x="1160239" y="12700"/>
            <a:ext cx="3030539" cy="711200"/>
            <a:chOff x="591" y="0"/>
            <a:chExt cx="1909" cy="448"/>
          </a:xfrm>
        </p:grpSpPr>
        <p:grpSp>
          <p:nvGrpSpPr>
            <p:cNvPr id="24" name="Group 26"/>
            <p:cNvGrpSpPr/>
            <p:nvPr/>
          </p:nvGrpSpPr>
          <p:grpSpPr>
            <a:xfrm>
              <a:off x="683" y="0"/>
              <a:ext cx="1817" cy="448"/>
              <a:chOff x="683" y="0"/>
              <a:chExt cx="1817" cy="448"/>
            </a:xfrm>
          </p:grpSpPr>
          <p:sp>
            <p:nvSpPr>
              <p:cNvPr id="26" name="Rectangle 8"/>
              <p:cNvSpPr>
                <a:spLocks noChangeArrowheads="1"/>
              </p:cNvSpPr>
              <p:nvPr/>
            </p:nvSpPr>
            <p:spPr bwMode="auto">
              <a:xfrm>
                <a:off x="683" y="0"/>
                <a:ext cx="1817" cy="448"/>
              </a:xfrm>
              <a:prstGeom prst="rect">
                <a:avLst/>
              </a:prstGeom>
              <a:solidFill>
                <a:srgbClr val="76614B"/>
              </a:solidFill>
              <a:ln w="9525" algn="ctr">
                <a:noFill/>
                <a:miter lim="800000"/>
              </a:ln>
            </p:spPr>
            <p:txBody>
              <a:bodyPr lIns="121914" tIns="60957" rIns="121914" bIns="60957" anchor="ctr"/>
              <a:lstStyle/>
              <a:p>
                <a:pPr marL="0" marR="0" lvl="0" indent="0" algn="ctr" defTabSz="684530" eaLnBrk="1" fontAlgn="auto" latinLnBrk="0" hangingPunct="1">
                  <a:lnSpc>
                    <a:spcPct val="100000"/>
                  </a:lnSpc>
                  <a:spcBef>
                    <a:spcPct val="0"/>
                  </a:spcBef>
                  <a:spcAft>
                    <a:spcPct val="0"/>
                  </a:spcAft>
                  <a:buClrTx/>
                  <a:buSzTx/>
                  <a:buFontTx/>
                  <a:buNone/>
                  <a:defRPr/>
                </a:pPr>
                <a:endParaRPr kumimoji="0" lang="en-US" altLang="zh-CN" sz="2265" b="0" i="0" u="none" strike="noStrike" kern="0" cap="none" spc="0" normalizeH="0" baseline="0" noProof="0">
                  <a:ln>
                    <a:noFill/>
                  </a:ln>
                  <a:solidFill>
                    <a:srgbClr val="0099CC"/>
                  </a:solidFill>
                  <a:effectLst/>
                  <a:uLnTx/>
                  <a:uFillTx/>
                  <a:latin typeface="微软雅黑" panose="020b0503020204020204" charset="-122"/>
                  <a:ea typeface="微软雅黑" panose="020b0503020204020204" charset="-122"/>
                </a:endParaRPr>
              </a:p>
            </p:txBody>
          </p:sp>
          <p:sp>
            <p:nvSpPr>
              <p:cNvPr id="27" name="Line 25"/>
              <p:cNvSpPr>
                <a:spLocks noChangeShapeType="1"/>
              </p:cNvSpPr>
              <p:nvPr/>
            </p:nvSpPr>
            <p:spPr bwMode="auto">
              <a:xfrm>
                <a:off x="715" y="396"/>
                <a:ext cx="1490" cy="0"/>
              </a:xfrm>
              <a:prstGeom prst="line">
                <a:avLst/>
              </a:prstGeom>
              <a:noFill/>
              <a:ln w="9525">
                <a:solidFill>
                  <a:sysClr val="window" lastClr="FFFFFF"/>
                </a:solidFill>
                <a:round/>
              </a:ln>
            </p:spPr>
            <p:txBody>
              <a:bodyPr/>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微软雅黑" panose="020b0503020204020204" charset="-122"/>
                  <a:ea typeface="微软雅黑" panose="020b0503020204020204" charset="-122"/>
                </a:endParaRPr>
              </a:p>
            </p:txBody>
          </p:sp>
        </p:grpSp>
        <p:sp>
          <p:nvSpPr>
            <p:cNvPr id="25" name="TextBox 3"/>
            <p:cNvSpPr txBox="1">
              <a:spLocks noChangeArrowheads="1"/>
            </p:cNvSpPr>
            <p:nvPr/>
          </p:nvSpPr>
          <p:spPr bwMode="auto">
            <a:xfrm>
              <a:off x="591" y="0"/>
              <a:ext cx="1789" cy="420"/>
            </a:xfrm>
            <a:prstGeom prst="rect">
              <a:avLst/>
            </a:prstGeom>
            <a:noFill/>
            <a:ln w="9525">
              <a:noFill/>
              <a:miter lim="800000"/>
            </a:ln>
          </p:spPr>
          <p:txBody>
            <a:bodyPr wrap="square">
              <a:spAutoFit/>
              <a:scene3d>
                <a:camera prst="orthographicFront"/>
                <a:lightRig rig="threePt" dir="t"/>
              </a:scene3d>
            </a:bodyPr>
            <a:lstStyle/>
            <a:p>
              <a:pPr marL="0" marR="0" lvl="0" indent="0" algn="ctr" defTabSz="914400" eaLnBrk="1" fontAlgn="auto" latinLnBrk="0" hangingPunct="1">
                <a:lnSpc>
                  <a:spcPct val="100000"/>
                </a:lnSpc>
                <a:spcBef>
                  <a:spcPct val="0"/>
                </a:spcBef>
                <a:spcAft>
                  <a:spcPct val="0"/>
                </a:spcAft>
                <a:buClrTx/>
                <a:buSzTx/>
                <a:buFontTx/>
                <a:buNone/>
                <a:defRPr/>
              </a:pPr>
              <a:r>
                <a:rPr lang="zh-CN" sz="3735" b="1">
                  <a:solidFill>
                    <a:schemeClr val="bg1"/>
                  </a:solidFill>
                  <a:effectLst>
                    <a:outerShdw blurRad="38100" dist="38100" dir="2700000" algn="tl">
                      <a:srgbClr val="000000">
                        <a:alpha val="43137"/>
                      </a:srgbClr>
                    </a:outerShdw>
                    <a:reflection blurRad="6350" stA="53000" endA="300" endPos="35500" dir="5400000" sy="-90000" algn="bl" rotWithShape="0"/>
                  </a:effectLst>
                  <a:ea typeface="宋体" panose="02010600030101010101" pitchFamily="2" charset="-122"/>
                  <a:sym typeface="+mn-ea"/>
                </a:rPr>
                <a:t>劝学</a:t>
              </a:r>
              <a:endParaRPr kumimoji="0" lang="zh-CN" altLang="zh-CN" sz="3735" b="1" i="0" u="none" strike="noStrike" kern="0" cap="none" spc="0" normalizeH="0" baseline="0" noProof="0">
                <a:solidFill>
                  <a:schemeClr val="bg1"/>
                </a:solidFill>
                <a:effectLst>
                  <a:outerShdw blurRad="38100" dist="38100" dir="2700000" algn="tl">
                    <a:srgbClr val="000000">
                      <a:alpha val="43137"/>
                    </a:srgbClr>
                  </a:outerShdw>
                  <a:reflection blurRad="6350" stA="53000" endA="300" endPos="35500" dir="5400000" sy="-90000" algn="bl" rotWithShape="0"/>
                </a:effectLst>
                <a:uLnTx/>
                <a:uFillTx/>
                <a:latin typeface="微软雅黑" panose="020b0503020204020204" charset="-122"/>
                <a:ea typeface="宋体" panose="02010600030101010101" pitchFamily="2" charset="-122"/>
                <a:sym typeface="+mn-ea"/>
              </a:endParaRPr>
            </a:p>
          </p:txBody>
        </p:sp>
      </p:grpSp>
      <p:sp>
        <p:nvSpPr>
          <p:cNvPr id="100" name="文本框 99" title=""/>
          <p:cNvSpPr txBox="1"/>
          <p:nvPr>
            <p:custDataLst>
              <p:tags r:id="rId2"/>
            </p:custDataLst>
          </p:nvPr>
        </p:nvSpPr>
        <p:spPr>
          <a:xfrm>
            <a:off x="321945" y="927100"/>
            <a:ext cx="11309350" cy="645160"/>
          </a:xfrm>
          <a:prstGeom prst="rect">
            <a:avLst/>
          </a:prstGeom>
          <a:noFill/>
          <a:ln w="9525">
            <a:noFill/>
          </a:ln>
        </p:spPr>
        <p:txBody>
          <a:bodyPr wrap="square">
            <a:spAutoFit/>
          </a:bodyPr>
          <a:lstStyle/>
          <a:p>
            <a:pPr indent="0" fontAlgn="auto">
              <a:lnSpc>
                <a:spcPct val="150000"/>
              </a:lnSpc>
            </a:pPr>
            <a:r>
              <a:rPr lang="en-US" altLang="zh-CN" sz="2400" b="1">
                <a:ea typeface="宋体" panose="02010600030101010101" pitchFamily="2" charset="-122"/>
              </a:rPr>
              <a:t>  3.</a:t>
            </a:r>
            <a:r>
              <a:rPr lang="en-US" altLang="zh-CN" sz="2400" b="1">
                <a:ea typeface="宋体" panose="02010600030101010101" pitchFamily="2" charset="-122"/>
                <a:sym typeface="+mn-ea"/>
              </a:rPr>
              <a:t>文章第二段中运用的几个比喻在意义上有何内在联系？</a:t>
            </a:r>
            <a:endParaRPr lang="en-US" altLang="zh-CN" sz="2400" b="0">
              <a:solidFill>
                <a:srgbClr val="FF0000"/>
              </a:solidFill>
              <a:ea typeface="宋体" panose="02010600030101010101" pitchFamily="2" charset="-122"/>
              <a:sym typeface="+mn-ea"/>
            </a:endParaRPr>
          </a:p>
        </p:txBody>
      </p:sp>
      <p:sp>
        <p:nvSpPr>
          <p:cNvPr id="10" name="椭圆 9" title=""/>
          <p:cNvSpPr/>
          <p:nvPr/>
        </p:nvSpPr>
        <p:spPr>
          <a:xfrm>
            <a:off x="5579110" y="4356735"/>
            <a:ext cx="2295525" cy="716280"/>
          </a:xfrm>
          <a:prstGeom prst="ellipse">
            <a:avLst/>
          </a:prstGeom>
          <a:solidFill>
            <a:schemeClr val="accent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2" name="文本框 1" title=""/>
          <p:cNvSpPr txBox="1"/>
          <p:nvPr/>
        </p:nvSpPr>
        <p:spPr>
          <a:xfrm>
            <a:off x="215265" y="1706245"/>
            <a:ext cx="11913235" cy="3753485"/>
          </a:xfrm>
          <a:prstGeom prst="rect">
            <a:avLst/>
          </a:prstGeom>
          <a:noFill/>
        </p:spPr>
        <p:txBody>
          <a:bodyPr wrap="square" rtlCol="0">
            <a:spAutoFit/>
          </a:bodyPr>
          <a:lstStyle/>
          <a:p>
            <a:pPr>
              <a:lnSpc>
                <a:spcPct val="150000"/>
              </a:lnSpc>
            </a:pPr>
            <a:r>
              <a:rPr lang="zh-CN" altLang="en-US" sz="2800">
                <a:latin typeface="+mn-ea"/>
                <a:sym typeface="+mn-ea"/>
              </a:rPr>
              <a:t>青，取之于蓝，而青于蓝；冰，水为之，而寒于水。</a:t>
            </a:r>
            <a:endParaRPr lang="zh-CN" altLang="en-US" sz="2800">
              <a:latin typeface="+mn-ea"/>
              <a:sym typeface="+mn-ea"/>
            </a:endParaRPr>
          </a:p>
          <a:p>
            <a:pPr>
              <a:lnSpc>
                <a:spcPct val="150000"/>
              </a:lnSpc>
            </a:pPr>
            <a:endParaRPr lang="zh-CN" altLang="en-US" sz="2800">
              <a:latin typeface="+mn-ea"/>
              <a:sym typeface="+mn-ea"/>
            </a:endParaRPr>
          </a:p>
          <a:p>
            <a:pPr>
              <a:lnSpc>
                <a:spcPct val="150000"/>
              </a:lnSpc>
            </a:pPr>
            <a:r>
              <a:rPr lang="zh-CN" altLang="en-US" sz="2800">
                <a:latin typeface="+mn-ea"/>
                <a:sym typeface="+mn-ea"/>
              </a:rPr>
              <a:t>木直中绳，𫐓以为轮，其曲中规。虽有槁暴，不复挺者，𫐓使之然也。</a:t>
            </a:r>
            <a:endParaRPr lang="zh-CN" altLang="en-US" sz="2800">
              <a:latin typeface="+mn-ea"/>
              <a:sym typeface="+mn-ea"/>
            </a:endParaRPr>
          </a:p>
          <a:p>
            <a:pPr>
              <a:lnSpc>
                <a:spcPct val="150000"/>
              </a:lnSpc>
            </a:pPr>
            <a:endParaRPr lang="zh-CN" altLang="en-US" sz="2800">
              <a:latin typeface="+mn-ea"/>
              <a:sym typeface="+mn-ea"/>
            </a:endParaRPr>
          </a:p>
          <a:p>
            <a:pPr>
              <a:lnSpc>
                <a:spcPct val="150000"/>
              </a:lnSpc>
            </a:pPr>
            <a:r>
              <a:rPr lang="zh-CN" altLang="en-US" sz="2800">
                <a:latin typeface="+mn-ea"/>
                <a:sym typeface="+mn-ea"/>
              </a:rPr>
              <a:t>故木受绳则直，金就砺则利，君子博学而日参省乎己，则知明而行无过矣。</a:t>
            </a:r>
            <a:endParaRPr lang="en-US" altLang="zh-CN" sz="2800" b="0">
              <a:solidFill>
                <a:srgbClr val="FF0000"/>
              </a:solidFill>
              <a:latin typeface="+mn-ea"/>
              <a:sym typeface="+mn-ea"/>
            </a:endParaRPr>
          </a:p>
          <a:p>
            <a:endParaRPr lang="zh-CN" altLang="en-US" sz="2800">
              <a:latin typeface="+mn-ea"/>
            </a:endParaRPr>
          </a:p>
        </p:txBody>
      </p:sp>
      <p:sp>
        <p:nvSpPr>
          <p:cNvPr id="3" name="文本框 2" title=""/>
          <p:cNvSpPr txBox="1"/>
          <p:nvPr/>
        </p:nvSpPr>
        <p:spPr>
          <a:xfrm>
            <a:off x="6639560" y="2462530"/>
            <a:ext cx="5156200" cy="460375"/>
          </a:xfrm>
          <a:prstGeom prst="rect">
            <a:avLst/>
          </a:prstGeom>
          <a:solidFill>
            <a:schemeClr val="accent6"/>
          </a:solidFill>
        </p:spPr>
        <p:txBody>
          <a:bodyPr wrap="square" rtlCol="0" anchor="t">
            <a:spAutoFit/>
          </a:bodyPr>
          <a:lstStyle/>
          <a:p>
            <a:r>
              <a:rPr lang="en-US" altLang="zh-CN" sz="2400" b="1">
                <a:solidFill>
                  <a:schemeClr val="bg1"/>
                </a:solidFill>
                <a:latin typeface="楷体" panose="02010609060101010101" charset="-122"/>
                <a:ea typeface="楷体" panose="02010609060101010101" charset="-122"/>
                <a:sym typeface="+mn-ea"/>
              </a:rPr>
              <a:t>事物经过一定的变化，可以提高自己</a:t>
            </a:r>
            <a:endParaRPr lang="en-US" altLang="zh-CN" sz="2400" b="1">
              <a:solidFill>
                <a:schemeClr val="bg1"/>
              </a:solidFill>
              <a:latin typeface="楷体" panose="02010609060101010101" charset="-122"/>
              <a:ea typeface="楷体" panose="02010609060101010101" charset="-122"/>
              <a:sym typeface="+mn-ea"/>
            </a:endParaRPr>
          </a:p>
        </p:txBody>
      </p:sp>
      <p:sp>
        <p:nvSpPr>
          <p:cNvPr id="4" name="文本框 3" title=""/>
          <p:cNvSpPr txBox="1"/>
          <p:nvPr/>
        </p:nvSpPr>
        <p:spPr>
          <a:xfrm>
            <a:off x="5767705" y="3752850"/>
            <a:ext cx="6028055" cy="460375"/>
          </a:xfrm>
          <a:prstGeom prst="rect">
            <a:avLst/>
          </a:prstGeom>
          <a:solidFill>
            <a:schemeClr val="accent6"/>
          </a:solidFill>
        </p:spPr>
        <p:txBody>
          <a:bodyPr wrap="square" rtlCol="0" anchor="t">
            <a:spAutoFit/>
          </a:bodyPr>
          <a:lstStyle/>
          <a:p>
            <a:r>
              <a:rPr lang="en-US" altLang="zh-CN" sz="2400" b="1">
                <a:solidFill>
                  <a:schemeClr val="bg1"/>
                </a:solidFill>
                <a:latin typeface="楷体" panose="02010609060101010101" charset="-122"/>
                <a:ea typeface="楷体" panose="02010609060101010101" charset="-122"/>
                <a:sym typeface="+mn-ea"/>
              </a:rPr>
              <a:t>事物经过一定的加工，可以改变原来的状态</a:t>
            </a:r>
            <a:endParaRPr lang="en-US" altLang="zh-CN" sz="2400" b="1">
              <a:solidFill>
                <a:schemeClr val="bg1"/>
              </a:solidFill>
              <a:latin typeface="楷体" panose="02010609060101010101" charset="-122"/>
              <a:ea typeface="楷体" panose="02010609060101010101" charset="-122"/>
              <a:sym typeface="+mn-ea"/>
            </a:endParaRPr>
          </a:p>
        </p:txBody>
      </p:sp>
      <p:cxnSp>
        <p:nvCxnSpPr>
          <p:cNvPr id="8" name="直接箭头连接符 7" title=""/>
          <p:cNvCxnSpPr/>
          <p:nvPr/>
        </p:nvCxnSpPr>
        <p:spPr>
          <a:xfrm>
            <a:off x="3497580" y="5177790"/>
            <a:ext cx="2694305" cy="0"/>
          </a:xfrm>
          <a:prstGeom prst="straightConnector1">
            <a:avLst/>
          </a:prstGeom>
          <a:ln w="76200">
            <a:solidFill>
              <a:schemeClr val="accent3"/>
            </a:solidFill>
            <a:tailEnd type="arrow"/>
          </a:ln>
        </p:spPr>
        <p:style>
          <a:lnRef idx="2">
            <a:schemeClr val="accent1"/>
          </a:lnRef>
          <a:fillRef idx="0">
            <a:srgbClr val="FFFFFF"/>
          </a:fillRef>
          <a:effectRef idx="0">
            <a:srgbClr val="FFFFFF"/>
          </a:effectRef>
          <a:fontRef idx="minor">
            <a:schemeClr val="tx1"/>
          </a:fontRef>
        </p:style>
      </p:cxnSp>
      <p:sp>
        <p:nvSpPr>
          <p:cNvPr id="9" name="文本框 8" title=""/>
          <p:cNvSpPr txBox="1"/>
          <p:nvPr/>
        </p:nvSpPr>
        <p:spPr>
          <a:xfrm>
            <a:off x="4191000" y="5211445"/>
            <a:ext cx="1123950" cy="645160"/>
          </a:xfrm>
          <a:prstGeom prst="rect">
            <a:avLst/>
          </a:prstGeom>
          <a:noFill/>
        </p:spPr>
        <p:txBody>
          <a:bodyPr wrap="square" rtlCol="0">
            <a:spAutoFit/>
          </a:bodyPr>
          <a:lstStyle/>
          <a:p>
            <a:r>
              <a:rPr lang="zh-CN" altLang="en-US" sz="3600" b="1"/>
              <a:t>推出</a:t>
            </a:r>
            <a:endParaRPr lang="zh-CN" altLang="en-US" sz="3600" b="1"/>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childTnLst>
                    </p:cTn>
                  </p:par>
                  <p:par>
                    <p:cTn id="8" fill="hold" nodeType="clickPar">
                      <p:stCondLst>
                        <p:cond delay="indefinite"/>
                        <p:cond evt="onBegin" delay="0">
                          <p:tn val="7"/>
                        </p:cond>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cond evt="onBegin" delay="0">
                          <p:tn val="13"/>
                        </p:cond>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ppt_x"/>
                                          </p:val>
                                        </p:tav>
                                        <p:tav tm="100000">
                                          <p:val>
                                            <p:strVal val="#ppt_x"/>
                                          </p:val>
                                        </p:tav>
                                      </p:tavLst>
                                    </p:anim>
                                    <p:anim calcmode="lin" valueType="num">
                                      <p:cBhvr additive="base">
                                        <p:cTn id="19"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cond evt="onBegin" delay="0">
                          <p:tn val="19"/>
                        </p:cond>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fill="hold"/>
                                        <p:tgtEl>
                                          <p:spTgt spid="4"/>
                                        </p:tgtEl>
                                        <p:attrNameLst>
                                          <p:attrName>ppt_x</p:attrName>
                                        </p:attrNameLst>
                                      </p:cBhvr>
                                      <p:tavLst>
                                        <p:tav tm="0">
                                          <p:val>
                                            <p:strVal val="#ppt_x"/>
                                          </p:val>
                                        </p:tav>
                                        <p:tav tm="100000">
                                          <p:val>
                                            <p:strVal val="#ppt_x"/>
                                          </p:val>
                                        </p:tav>
                                      </p:tavLst>
                                    </p:anim>
                                    <p:anim calcmode="lin" valueType="num">
                                      <p:cBhvr additive="base">
                                        <p:cTn id="2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500" fill="hold"/>
                                        <p:tgtEl>
                                          <p:spTgt spid="5"/>
                                        </p:tgtEl>
                                        <p:attrNameLst>
                                          <p:attrName>ppt_x</p:attrName>
                                        </p:attrNameLst>
                                      </p:cBhvr>
                                      <p:tavLst>
                                        <p:tav tm="0">
                                          <p:val>
                                            <p:strVal val="#ppt_x"/>
                                          </p:val>
                                        </p:tav>
                                        <p:tav tm="100000">
                                          <p:val>
                                            <p:strVal val="#ppt_x"/>
                                          </p:val>
                                        </p:tav>
                                      </p:tavLst>
                                    </p:anim>
                                    <p:anim calcmode="lin" valueType="num">
                                      <p:cBhvr additive="base">
                                        <p:cTn id="31"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2" fill="hold" nodeType="clickPar">
                      <p:stCondLst>
                        <p:cond delay="indefinite"/>
                        <p:cond evt="onBegin" delay="0">
                          <p:tn val="31"/>
                        </p:cond>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additive="base">
                                        <p:cTn id="36" dur="500" fill="hold"/>
                                        <p:tgtEl>
                                          <p:spTgt spid="8"/>
                                        </p:tgtEl>
                                        <p:attrNameLst>
                                          <p:attrName>ppt_x</p:attrName>
                                        </p:attrNameLst>
                                      </p:cBhvr>
                                      <p:tavLst>
                                        <p:tav tm="0">
                                          <p:val>
                                            <p:strVal val="#ppt_x"/>
                                          </p:val>
                                        </p:tav>
                                        <p:tav tm="100000">
                                          <p:val>
                                            <p:strVal val="#ppt_x"/>
                                          </p:val>
                                        </p:tav>
                                      </p:tavLst>
                                    </p:anim>
                                    <p:anim calcmode="lin" valueType="num">
                                      <p:cBhvr additive="base">
                                        <p:cTn id="37" dur="500" fill="hold"/>
                                        <p:tgtEl>
                                          <p:spTgt spid="8"/>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additive="base">
                                        <p:cTn id="40" dur="500" fill="hold"/>
                                        <p:tgtEl>
                                          <p:spTgt spid="9"/>
                                        </p:tgtEl>
                                        <p:attrNameLst>
                                          <p:attrName>ppt_x</p:attrName>
                                        </p:attrNameLst>
                                      </p:cBhvr>
                                      <p:tavLst>
                                        <p:tav tm="0">
                                          <p:val>
                                            <p:strVal val="#ppt_x"/>
                                          </p:val>
                                        </p:tav>
                                        <p:tav tm="100000">
                                          <p:val>
                                            <p:strVal val="#ppt_x"/>
                                          </p:val>
                                        </p:tav>
                                      </p:tavLst>
                                    </p:anim>
                                    <p:anim calcmode="lin" valueType="num">
                                      <p:cBhvr additive="base">
                                        <p:cTn id="41"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42" fill="hold" nodeType="clickPar">
                      <p:stCondLst>
                        <p:cond delay="indefinite"/>
                        <p:cond evt="onBegin" delay="0">
                          <p:tn val="41"/>
                        </p:cond>
                      </p:stCondLst>
                      <p:childTnLst>
                        <p:par>
                          <p:cTn id="43" fill="hold">
                            <p:stCondLst>
                              <p:cond delay="0"/>
                            </p:stCondLst>
                            <p:childTnLst>
                              <p:par>
                                <p:cTn id="44" presetID="2" presetClass="entr" presetSubtype="4" fill="hold" grpId="0" nodeType="clickEffect">
                                  <p:stCondLst>
                                    <p:cond delay="0"/>
                                  </p:stCondLst>
                                  <p:childTnLst>
                                    <p:set>
                                      <p:cBhvr>
                                        <p:cTn id="45" dur="1" fill="hold">
                                          <p:stCondLst>
                                            <p:cond delay="0"/>
                                          </p:stCondLst>
                                        </p:cTn>
                                        <p:tgtEl>
                                          <p:spTgt spid="6"/>
                                        </p:tgtEl>
                                        <p:attrNameLst>
                                          <p:attrName>style.visibility</p:attrName>
                                        </p:attrNameLst>
                                      </p:cBhvr>
                                      <p:to>
                                        <p:strVal val="visible"/>
                                      </p:to>
                                    </p:set>
                                    <p:anim calcmode="lin" valueType="num">
                                      <p:cBhvr additive="base">
                                        <p:cTn id="46" dur="500" fill="hold"/>
                                        <p:tgtEl>
                                          <p:spTgt spid="6"/>
                                        </p:tgtEl>
                                        <p:attrNameLst>
                                          <p:attrName>ppt_x</p:attrName>
                                        </p:attrNameLst>
                                      </p:cBhvr>
                                      <p:tavLst>
                                        <p:tav tm="0">
                                          <p:val>
                                            <p:strVal val="#ppt_x"/>
                                          </p:val>
                                        </p:tav>
                                        <p:tav tm="100000">
                                          <p:val>
                                            <p:strVal val="#ppt_x"/>
                                          </p:val>
                                        </p:tav>
                                      </p:tavLst>
                                    </p:anim>
                                    <p:anim calcmode="lin" valueType="num">
                                      <p:cBhvr additive="base">
                                        <p:cTn id="47"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48" fill="hold" nodeType="clickPar">
                      <p:stCondLst>
                        <p:cond delay="indefinite"/>
                        <p:cond evt="onBegin" delay="0">
                          <p:tn val="47"/>
                        </p:cond>
                      </p:stCondLst>
                      <p:childTnLst>
                        <p:par>
                          <p:cTn id="49" fill="hold">
                            <p:stCondLst>
                              <p:cond delay="0"/>
                            </p:stCondLst>
                            <p:childTnLst>
                              <p:par>
                                <p:cTn id="50" presetID="2" presetClass="entr" presetSubtype="4" fill="hold" grpId="0" nodeType="clickEffect">
                                  <p:stCondLst>
                                    <p:cond delay="0"/>
                                  </p:stCondLst>
                                  <p:childTnLst>
                                    <p:set>
                                      <p:cBhvr>
                                        <p:cTn id="51" dur="1" fill="hold">
                                          <p:stCondLst>
                                            <p:cond delay="0"/>
                                          </p:stCondLst>
                                        </p:cTn>
                                        <p:tgtEl>
                                          <p:spTgt spid="10"/>
                                        </p:tgtEl>
                                        <p:attrNameLst>
                                          <p:attrName>style.visibility</p:attrName>
                                        </p:attrNameLst>
                                      </p:cBhvr>
                                      <p:to>
                                        <p:strVal val="visible"/>
                                      </p:to>
                                    </p:set>
                                    <p:anim calcmode="lin" valueType="num">
                                      <p:cBhvr additive="base">
                                        <p:cTn id="52" dur="500" fill="hold"/>
                                        <p:tgtEl>
                                          <p:spTgt spid="10"/>
                                        </p:tgtEl>
                                        <p:attrNameLst>
                                          <p:attrName>ppt_x</p:attrName>
                                        </p:attrNameLst>
                                      </p:cBhvr>
                                      <p:tavLst>
                                        <p:tav tm="0">
                                          <p:val>
                                            <p:strVal val="#ppt_x"/>
                                          </p:val>
                                        </p:tav>
                                        <p:tav tm="100000">
                                          <p:val>
                                            <p:strVal val="#ppt_x"/>
                                          </p:val>
                                        </p:tav>
                                      </p:tavLst>
                                    </p:anim>
                                    <p:anim calcmode="lin" valueType="num">
                                      <p:cBhvr additive="base">
                                        <p:cTn id="5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9" grpId="0"/>
      <p:bldP spid="10" grpId="0" animBg="1"/>
    </p:bldLst>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00" name="文本框 99" title=""/>
          <p:cNvSpPr txBox="1"/>
          <p:nvPr>
            <p:custDataLst>
              <p:tags r:id="rId2"/>
            </p:custDataLst>
          </p:nvPr>
        </p:nvSpPr>
        <p:spPr>
          <a:xfrm>
            <a:off x="-635" y="103505"/>
            <a:ext cx="12047855" cy="6185535"/>
          </a:xfrm>
          <a:prstGeom prst="rect">
            <a:avLst/>
          </a:prstGeom>
          <a:noFill/>
          <a:ln w="9525">
            <a:noFill/>
          </a:ln>
        </p:spPr>
        <p:txBody>
          <a:bodyPr wrap="square">
            <a:spAutoFit/>
          </a:bodyPr>
          <a:lstStyle/>
          <a:p>
            <a:pPr indent="0" fontAlgn="auto">
              <a:lnSpc>
                <a:spcPct val="150000"/>
              </a:lnSpc>
            </a:pPr>
            <a:r>
              <a:rPr lang="en-US" altLang="zh-CN" sz="2400" b="1">
                <a:ea typeface="宋体" panose="02010600030101010101" pitchFamily="2" charset="-122"/>
              </a:rPr>
              <a:t>  3.</a:t>
            </a:r>
            <a:r>
              <a:rPr lang="en-US" altLang="zh-CN" sz="2400" b="1">
                <a:ea typeface="宋体" panose="02010600030101010101" pitchFamily="2" charset="-122"/>
                <a:sym typeface="+mn-ea"/>
              </a:rPr>
              <a:t>文章第二段中运用的几个比喻在意义上有何内在联系？</a:t>
            </a:r>
            <a:endParaRPr lang="en-US" altLang="zh-CN" sz="2400" b="1">
              <a:ea typeface="宋体" panose="02010600030101010101" pitchFamily="2" charset="-122"/>
            </a:endParaRPr>
          </a:p>
          <a:p>
            <a:pPr indent="0" fontAlgn="auto">
              <a:lnSpc>
                <a:spcPct val="150000"/>
              </a:lnSpc>
            </a:pPr>
            <a:r>
              <a:rPr lang="en-US" altLang="zh-CN" sz="2400" b="1">
                <a:ea typeface="宋体" panose="02010600030101010101" pitchFamily="2" charset="-122"/>
                <a:sym typeface="+mn-ea"/>
              </a:rPr>
              <a:t>答：﹍﹍﹍﹍﹍﹍﹍﹍﹍﹍﹍﹍﹍﹍﹍﹍﹍﹍﹍﹍﹍﹍﹍﹍﹍﹍﹍﹍﹍﹍﹍﹍﹍﹍</a:t>
            </a:r>
            <a:r>
              <a:rPr lang="en-US" altLang="zh-CN" sz="2400" b="1">
                <a:solidFill>
                  <a:srgbClr val="FF0000"/>
                </a:solidFill>
                <a:ea typeface="宋体" panose="02010600030101010101" pitchFamily="2" charset="-122"/>
                <a:sym typeface="+mn-ea"/>
              </a:rPr>
              <a:t>这一段作者用了五个比喻。</a:t>
            </a:r>
            <a:endParaRPr lang="en-US" altLang="zh-CN" sz="2400" b="1">
              <a:solidFill>
                <a:srgbClr val="FF0000"/>
              </a:solidFill>
              <a:ea typeface="宋体" panose="02010600030101010101" pitchFamily="2" charset="-122"/>
              <a:sym typeface="+mn-ea"/>
            </a:endParaRPr>
          </a:p>
          <a:p>
            <a:pPr indent="0" fontAlgn="auto">
              <a:lnSpc>
                <a:spcPct val="150000"/>
              </a:lnSpc>
            </a:pPr>
            <a:r>
              <a:rPr lang="en-US" altLang="zh-CN" sz="2400" b="1">
                <a:solidFill>
                  <a:srgbClr val="FF0000"/>
                </a:solidFill>
                <a:ea typeface="宋体" panose="02010600030101010101" pitchFamily="2" charset="-122"/>
                <a:sym typeface="+mn-ea"/>
              </a:rPr>
              <a:t>第一个比喻“青出于蓝”和第二个比喻“冰寒于水”，是说明事物经过一定的变化，可以提高自己。</a:t>
            </a:r>
            <a:endParaRPr lang="en-US" altLang="zh-CN" sz="2400" b="1">
              <a:solidFill>
                <a:srgbClr val="FF0000"/>
              </a:solidFill>
              <a:ea typeface="宋体" panose="02010600030101010101" pitchFamily="2" charset="-122"/>
              <a:sym typeface="+mn-ea"/>
            </a:endParaRPr>
          </a:p>
          <a:p>
            <a:pPr indent="0" fontAlgn="auto">
              <a:lnSpc>
                <a:spcPct val="150000"/>
              </a:lnSpc>
            </a:pPr>
            <a:r>
              <a:rPr lang="en-US" altLang="zh-CN" sz="2400" b="1">
                <a:solidFill>
                  <a:srgbClr val="FF0000"/>
                </a:solidFill>
                <a:ea typeface="宋体" panose="02010600030101010101" pitchFamily="2" charset="-122"/>
                <a:sym typeface="+mn-ea"/>
              </a:rPr>
              <a:t>第三个比喻“木为轮”说明事物经过一定的加工，可以改变原来的状态。这样，三个比喻分了两层意思。</a:t>
            </a:r>
            <a:endParaRPr lang="en-US" altLang="zh-CN" sz="2400" b="1">
              <a:solidFill>
                <a:srgbClr val="FF0000"/>
              </a:solidFill>
              <a:ea typeface="宋体" panose="02010600030101010101" pitchFamily="2" charset="-122"/>
              <a:sym typeface="+mn-ea"/>
            </a:endParaRPr>
          </a:p>
          <a:p>
            <a:pPr indent="0" fontAlgn="auto">
              <a:lnSpc>
                <a:spcPct val="150000"/>
              </a:lnSpc>
            </a:pPr>
            <a:r>
              <a:rPr lang="en-US" altLang="zh-CN" sz="2400" b="1">
                <a:solidFill>
                  <a:srgbClr val="FF0000"/>
                </a:solidFill>
                <a:ea typeface="宋体" panose="02010600030101010101" pitchFamily="2" charset="-122"/>
                <a:sym typeface="+mn-ea"/>
              </a:rPr>
              <a:t>作者在这一基础上，用“故”归纳上文，又用了“木受绳则直”“金就砺则利”两个比喻作为事例，进而推论出人必须通过学习和参省才能达到“知明而行无过”的境界。最后两个比喻并列说明：肯下功夫，必见成效。                                     </a:t>
            </a:r>
            <a:endParaRPr lang="zh-CN" sz="2400" b="0">
              <a:solidFill>
                <a:srgbClr val="FF0000"/>
              </a:solidFill>
              <a:ea typeface="宋体" panose="02010600030101010101" pitchFamily="2" charset="-122"/>
            </a:endParaRPr>
          </a:p>
          <a:p>
            <a:pPr indent="0" fontAlgn="auto">
              <a:lnSpc>
                <a:spcPct val="150000"/>
              </a:lnSpc>
            </a:pPr>
            <a:r>
              <a:rPr lang="en-US" altLang="zh-CN" sz="2400">
                <a:solidFill>
                  <a:srgbClr val="FF0000"/>
                </a:solidFill>
                <a:ea typeface="宋体" panose="02010600030101010101" pitchFamily="2" charset="-122"/>
                <a:sym typeface="+mn-ea"/>
              </a:rPr>
              <a:t>       </a:t>
            </a:r>
            <a:endParaRPr lang="en-US" altLang="zh-CN" sz="2400" b="0">
              <a:solidFill>
                <a:srgbClr val="FF0000"/>
              </a:solidFill>
              <a:ea typeface="宋体" panose="02010600030101010101" pitchFamily="2" charset="-122"/>
              <a:sym typeface="+mn-ea"/>
            </a:endParaRPr>
          </a:p>
        </p:txBody>
      </p:sp>
    </p:spTree>
    <p:custDataLst>
      <p:tags r:id="rId3"/>
    </p:custDataLst>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3" title=""/>
          <p:cNvSpPr txBox="1"/>
          <p:nvPr/>
        </p:nvSpPr>
        <p:spPr>
          <a:xfrm>
            <a:off x="445135" y="344805"/>
            <a:ext cx="4175760" cy="1014730"/>
          </a:xfrm>
          <a:prstGeom prst="rect">
            <a:avLst/>
          </a:prstGeom>
          <a:noFill/>
        </p:spPr>
        <p:txBody>
          <a:bodyPr wrap="square" rtlCol="0">
            <a:spAutoFit/>
          </a:bodyPr>
          <a:lstStyle/>
          <a:p>
            <a:r>
              <a:rPr lang="zh-CN" altLang="en-US" sz="6000" b="1">
                <a:latin typeface="楷体" panose="02010609060101010101" charset="-122"/>
                <a:ea typeface="楷体" panose="02010609060101010101" charset="-122"/>
              </a:rPr>
              <a:t>古今异义：</a:t>
            </a:r>
            <a:endParaRPr lang="zh-CN" altLang="en-US" sz="6000" b="1">
              <a:latin typeface="楷体" panose="02010609060101010101" charset="-122"/>
              <a:ea typeface="楷体" panose="02010609060101010101" charset="-122"/>
            </a:endParaRPr>
          </a:p>
        </p:txBody>
      </p:sp>
      <p:sp>
        <p:nvSpPr>
          <p:cNvPr id="2" name="文本框 1" title=""/>
          <p:cNvSpPr txBox="1"/>
          <p:nvPr>
            <p:custDataLst>
              <p:tags r:id="rId2"/>
            </p:custDataLst>
          </p:nvPr>
        </p:nvSpPr>
        <p:spPr>
          <a:xfrm>
            <a:off x="521970" y="1526540"/>
            <a:ext cx="6662420" cy="4399915"/>
          </a:xfrm>
          <a:prstGeom prst="rect">
            <a:avLst/>
          </a:prstGeom>
          <a:noFill/>
        </p:spPr>
        <p:txBody>
          <a:bodyPr wrap="square" rtlCol="0">
            <a:spAutoFit/>
          </a:bodyPr>
          <a:lstStyle/>
          <a:p>
            <a:r>
              <a:rPr lang="zh-CN" altLang="en-US" sz="4000" b="1">
                <a:latin typeface="楷体" panose="02010609060101010101" charset="-122"/>
                <a:ea typeface="楷体" panose="02010609060101010101" charset="-122"/>
              </a:rPr>
              <a:t>古之学者必有师</a:t>
            </a:r>
            <a:endParaRPr lang="zh-CN" altLang="en-US" sz="4000" b="1">
              <a:latin typeface="楷体" panose="02010609060101010101" charset="-122"/>
              <a:ea typeface="楷体" panose="02010609060101010101" charset="-122"/>
            </a:endParaRPr>
          </a:p>
          <a:p>
            <a:endParaRPr lang="zh-CN" altLang="en-US" sz="4000" b="1">
              <a:latin typeface="楷体" panose="02010609060101010101" charset="-122"/>
              <a:ea typeface="楷体" panose="02010609060101010101" charset="-122"/>
            </a:endParaRPr>
          </a:p>
          <a:p>
            <a:r>
              <a:rPr lang="zh-CN" altLang="en-US" sz="4000" b="1">
                <a:latin typeface="楷体" panose="02010609060101010101" charset="-122"/>
                <a:ea typeface="楷体" panose="02010609060101010101" charset="-122"/>
              </a:rPr>
              <a:t>所以传道受业解惑也</a:t>
            </a:r>
            <a:endParaRPr lang="zh-CN" altLang="en-US" sz="4000" b="1">
              <a:latin typeface="楷体" panose="02010609060101010101" charset="-122"/>
              <a:ea typeface="楷体" panose="02010609060101010101" charset="-122"/>
            </a:endParaRPr>
          </a:p>
          <a:p>
            <a:endParaRPr lang="zh-CN" altLang="en-US" sz="4000" b="1">
              <a:latin typeface="楷体" panose="02010609060101010101" charset="-122"/>
              <a:ea typeface="楷体" panose="02010609060101010101" charset="-122"/>
            </a:endParaRPr>
          </a:p>
          <a:p>
            <a:r>
              <a:rPr lang="zh-CN" altLang="en-US" sz="4000" b="1">
                <a:latin typeface="楷体" panose="02010609060101010101" charset="-122"/>
                <a:ea typeface="楷体" panose="02010609060101010101" charset="-122"/>
              </a:rPr>
              <a:t>吾从而师之</a:t>
            </a:r>
            <a:endParaRPr lang="zh-CN" altLang="en-US" sz="4000" b="1">
              <a:latin typeface="楷体" panose="02010609060101010101" charset="-122"/>
              <a:ea typeface="楷体" panose="02010609060101010101" charset="-122"/>
            </a:endParaRPr>
          </a:p>
          <a:p>
            <a:endParaRPr lang="zh-CN" altLang="en-US" sz="4000" b="1">
              <a:latin typeface="楷体" panose="02010609060101010101" charset="-122"/>
              <a:ea typeface="楷体" panose="02010609060101010101" charset="-122"/>
            </a:endParaRPr>
          </a:p>
          <a:p>
            <a:r>
              <a:rPr lang="zh-CN" altLang="en-US" sz="4000" b="1">
                <a:latin typeface="楷体" panose="02010609060101010101" charset="-122"/>
                <a:ea typeface="楷体" panose="02010609060101010101" charset="-122"/>
              </a:rPr>
              <a:t>今之众人</a:t>
            </a:r>
            <a:endParaRPr lang="zh-CN" altLang="en-US" sz="4000" b="1">
              <a:latin typeface="楷体" panose="02010609060101010101" charset="-122"/>
              <a:ea typeface="楷体" panose="02010609060101010101" charset="-122"/>
            </a:endParaRPr>
          </a:p>
        </p:txBody>
      </p:sp>
      <p:sp>
        <p:nvSpPr>
          <p:cNvPr id="3" name="矩形 2" title=""/>
          <p:cNvSpPr/>
          <p:nvPr/>
        </p:nvSpPr>
        <p:spPr>
          <a:xfrm>
            <a:off x="1625600" y="1526540"/>
            <a:ext cx="1115060" cy="69977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5" name="矩形 4" title=""/>
          <p:cNvSpPr/>
          <p:nvPr/>
        </p:nvSpPr>
        <p:spPr>
          <a:xfrm>
            <a:off x="659130" y="2710815"/>
            <a:ext cx="1043305" cy="67945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6" name="矩形 5" title=""/>
          <p:cNvSpPr/>
          <p:nvPr/>
        </p:nvSpPr>
        <p:spPr>
          <a:xfrm>
            <a:off x="1124585" y="3971925"/>
            <a:ext cx="979170" cy="67945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7" name="矩形 6" title=""/>
          <p:cNvSpPr/>
          <p:nvPr/>
        </p:nvSpPr>
        <p:spPr>
          <a:xfrm>
            <a:off x="1625600" y="5181600"/>
            <a:ext cx="1012825" cy="68961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8" name="文本框 7" title=""/>
          <p:cNvSpPr txBox="1"/>
          <p:nvPr>
            <p:custDataLst>
              <p:tags r:id="rId3"/>
            </p:custDataLst>
          </p:nvPr>
        </p:nvSpPr>
        <p:spPr>
          <a:xfrm>
            <a:off x="6427470" y="2459990"/>
            <a:ext cx="4909185" cy="1938020"/>
          </a:xfrm>
          <a:prstGeom prst="rect">
            <a:avLst/>
          </a:prstGeom>
          <a:noFill/>
        </p:spPr>
        <p:txBody>
          <a:bodyPr wrap="square" rtlCol="0">
            <a:spAutoFit/>
          </a:bodyPr>
          <a:lstStyle/>
          <a:p>
            <a:r>
              <a:rPr lang="zh-CN" altLang="en-US" sz="4000" b="1">
                <a:latin typeface="楷体" panose="02010609060101010101" charset="-122"/>
                <a:ea typeface="楷体" panose="02010609060101010101" charset="-122"/>
              </a:rPr>
              <a:t>是故弟子不必不如师</a:t>
            </a:r>
            <a:endParaRPr lang="zh-CN" altLang="en-US" sz="4000" b="1">
              <a:latin typeface="楷体" panose="02010609060101010101" charset="-122"/>
              <a:ea typeface="楷体" panose="02010609060101010101" charset="-122"/>
            </a:endParaRPr>
          </a:p>
          <a:p>
            <a:endParaRPr lang="zh-CN" altLang="en-US" sz="4000" b="1">
              <a:latin typeface="楷体" panose="02010609060101010101" charset="-122"/>
              <a:ea typeface="楷体" panose="02010609060101010101" charset="-122"/>
            </a:endParaRPr>
          </a:p>
          <a:p>
            <a:r>
              <a:rPr lang="zh-CN" altLang="en-US" sz="4000" b="1">
                <a:latin typeface="楷体" panose="02010609060101010101" charset="-122"/>
                <a:ea typeface="楷体" panose="02010609060101010101" charset="-122"/>
              </a:rPr>
              <a:t>小学而大遗</a:t>
            </a:r>
            <a:endParaRPr lang="zh-CN" altLang="en-US" sz="4000" b="1">
              <a:latin typeface="楷体" panose="02010609060101010101" charset="-122"/>
              <a:ea typeface="楷体" panose="02010609060101010101" charset="-122"/>
            </a:endParaRPr>
          </a:p>
        </p:txBody>
      </p:sp>
      <p:sp>
        <p:nvSpPr>
          <p:cNvPr id="9" name="矩形 8" title=""/>
          <p:cNvSpPr/>
          <p:nvPr/>
        </p:nvSpPr>
        <p:spPr>
          <a:xfrm>
            <a:off x="8543925" y="2466975"/>
            <a:ext cx="1115060" cy="69977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0" name="矩形 9" title=""/>
          <p:cNvSpPr/>
          <p:nvPr/>
        </p:nvSpPr>
        <p:spPr>
          <a:xfrm>
            <a:off x="6487795" y="3653790"/>
            <a:ext cx="1043305" cy="67945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9" grpId="0" animBg="1"/>
      <p:bldP spid="10" grpId="0" animBg="1"/>
    </p:bldLst>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文本框 1" title=""/>
          <p:cNvSpPr txBox="1"/>
          <p:nvPr/>
        </p:nvSpPr>
        <p:spPr>
          <a:xfrm>
            <a:off x="266700" y="168910"/>
            <a:ext cx="11721465" cy="1198880"/>
          </a:xfrm>
          <a:prstGeom prst="rect">
            <a:avLst/>
          </a:prstGeom>
          <a:noFill/>
          <a:ln w="9525">
            <a:noFill/>
          </a:ln>
        </p:spPr>
        <p:txBody>
          <a:bodyPr wrap="square">
            <a:spAutoFit/>
          </a:bodyPr>
          <a:lstStyle/>
          <a:p>
            <a:pPr indent="304800"/>
            <a:r>
              <a:rPr lang="en-US" sz="2400" b="1">
                <a:latin typeface="宋体" panose="02010600030101010101" pitchFamily="2" charset="-122"/>
              </a:rPr>
              <a:t>4.</a:t>
            </a:r>
            <a:r>
              <a:rPr lang="zh-CN" sz="2400" b="1">
                <a:ea typeface="宋体" panose="02010600030101010101" pitchFamily="2" charset="-122"/>
              </a:rPr>
              <a:t>课文第三段论述了什么问题？运用了什么说理方法？其论证层次怎样？</a:t>
            </a:r>
            <a:endParaRPr lang="zh-CN" sz="2400" b="1">
              <a:ea typeface="宋体" panose="02010600030101010101" pitchFamily="2" charset="-122"/>
            </a:endParaRPr>
          </a:p>
          <a:p>
            <a:pPr indent="304800"/>
            <a:r>
              <a:rPr lang="zh-CN" sz="2400" b="1">
                <a:ea typeface="宋体" panose="02010600030101010101" pitchFamily="2" charset="-122"/>
              </a:rPr>
              <a:t>答：﹍﹍﹍﹍﹍﹍﹍﹍﹍﹍﹍﹍﹍﹍﹍﹍﹍﹍﹍﹍﹍﹍﹍﹍﹍﹍﹍﹍﹍﹍﹍﹍</a:t>
            </a:r>
            <a:endParaRPr lang="zh-CN" sz="2400" b="1">
              <a:solidFill>
                <a:srgbClr val="FF0000"/>
              </a:solidFill>
              <a:ea typeface="宋体" panose="02010600030101010101" pitchFamily="2" charset="-122"/>
            </a:endParaRPr>
          </a:p>
          <a:p>
            <a:pPr indent="304800"/>
            <a:endParaRPr lang="zh-CN" altLang="en-US" sz="2400" b="1">
              <a:solidFill>
                <a:srgbClr val="FF0000"/>
              </a:solidFill>
              <a:ea typeface="宋体" panose="02010600030101010101" pitchFamily="2" charset="-122"/>
            </a:endParaRPr>
          </a:p>
        </p:txBody>
      </p:sp>
      <p:sp>
        <p:nvSpPr>
          <p:cNvPr id="4" name="文本框 3" title=""/>
          <p:cNvSpPr txBox="1"/>
          <p:nvPr/>
        </p:nvSpPr>
        <p:spPr>
          <a:xfrm>
            <a:off x="243840" y="1097280"/>
            <a:ext cx="11791950" cy="3538220"/>
          </a:xfrm>
          <a:prstGeom prst="rect">
            <a:avLst/>
          </a:prstGeom>
          <a:noFill/>
        </p:spPr>
        <p:txBody>
          <a:bodyPr wrap="square" rtlCol="0">
            <a:spAutoFit/>
          </a:bodyPr>
          <a:lstStyle/>
          <a:p>
            <a:pPr>
              <a:lnSpc>
                <a:spcPct val="200000"/>
              </a:lnSpc>
            </a:pPr>
            <a:r>
              <a:rPr lang="zh-CN" altLang="en-US" sz="2800" b="1">
                <a:latin typeface="楷体" panose="02010609060101010101" charset="-122"/>
                <a:ea typeface="楷体" panose="02010609060101010101" charset="-122"/>
                <a:sym typeface="+mn-ea"/>
              </a:rPr>
              <a:t>吾尝终日而思矣，不如须臾之所学也；吾尝跂而望矣，不如登高之博见也。</a:t>
            </a:r>
            <a:endParaRPr lang="zh-CN" altLang="en-US" sz="2800" b="1">
              <a:latin typeface="楷体" panose="02010609060101010101" charset="-122"/>
              <a:ea typeface="楷体" panose="02010609060101010101" charset="-122"/>
              <a:sym typeface="+mn-ea"/>
            </a:endParaRPr>
          </a:p>
          <a:p>
            <a:pPr>
              <a:lnSpc>
                <a:spcPct val="200000"/>
              </a:lnSpc>
            </a:pPr>
            <a:r>
              <a:rPr lang="zh-CN" altLang="en-US" sz="2800" b="1">
                <a:latin typeface="楷体" panose="02010609060101010101" charset="-122"/>
                <a:ea typeface="楷体" panose="02010609060101010101" charset="-122"/>
                <a:sym typeface="+mn-ea"/>
              </a:rPr>
              <a:t>登高而招，臂非加长也，而见者远；顺风而呼，声非加疾也，而闻者彰。</a:t>
            </a:r>
            <a:endParaRPr lang="zh-CN" altLang="en-US" sz="2800" b="1">
              <a:latin typeface="楷体" panose="02010609060101010101" charset="-122"/>
              <a:ea typeface="楷体" panose="02010609060101010101" charset="-122"/>
              <a:sym typeface="+mn-ea"/>
            </a:endParaRPr>
          </a:p>
          <a:p>
            <a:pPr>
              <a:lnSpc>
                <a:spcPct val="200000"/>
              </a:lnSpc>
            </a:pPr>
            <a:r>
              <a:rPr lang="zh-CN" altLang="en-US" sz="2800" b="1">
                <a:latin typeface="楷体" panose="02010609060101010101" charset="-122"/>
                <a:ea typeface="楷体" panose="02010609060101010101" charset="-122"/>
                <a:sym typeface="+mn-ea"/>
              </a:rPr>
              <a:t>假舆马者，非利足也，而致千里；假舟楫者，非能水也，而绝江河。</a:t>
            </a:r>
            <a:endParaRPr lang="zh-CN" altLang="en-US" sz="2800" b="1">
              <a:latin typeface="楷体" panose="02010609060101010101" charset="-122"/>
              <a:ea typeface="楷体" panose="02010609060101010101" charset="-122"/>
              <a:sym typeface="+mn-ea"/>
            </a:endParaRPr>
          </a:p>
          <a:p>
            <a:pPr>
              <a:lnSpc>
                <a:spcPct val="200000"/>
              </a:lnSpc>
            </a:pPr>
            <a:r>
              <a:rPr lang="zh-CN" altLang="en-US" sz="2800" b="1">
                <a:latin typeface="楷体" panose="02010609060101010101" charset="-122"/>
                <a:ea typeface="楷体" panose="02010609060101010101" charset="-122"/>
                <a:sym typeface="+mn-ea"/>
              </a:rPr>
              <a:t>君子生非异也，善假于物也。</a:t>
            </a:r>
            <a:endParaRPr lang="zh-CN" altLang="en-US" sz="2800"/>
          </a:p>
        </p:txBody>
      </p:sp>
      <p:pic>
        <p:nvPicPr>
          <p:cNvPr id="3" name="Picture 3"/>
          <p:cNvPicPr>
            <a:picLocks noChangeAspect="1"/>
          </p:cNvPicPr>
          <p:nvPr/>
        </p:nvPicPr>
        <p:blipFill>
          <a:blip r:embed="rId2"/>
          <a:stretch>
            <a:fillRect/>
          </a:stretch>
        </p:blipFill>
        <p:spPr>
          <a:xfrm flipH="1">
            <a:off x="11658600" y="10312400"/>
            <a:ext cx="0" cy="0"/>
          </a:xfrm>
          <a:prstGeom prst="rect">
            <a:avLst/>
          </a:prstGeom>
          <a:ln>
            <a:noFill/>
          </a:ln>
        </p:spPr>
      </p:pic>
    </p:spTree>
    <p:custDataLst>
      <p:tags r:id="rId3"/>
    </p:custDataLst>
  </p:cSld>
  <p:clrMapOvr>
    <a:masterClrMapping/>
  </p:clrMapOvr>
  <p:transition/>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文本框 1" title=""/>
          <p:cNvSpPr txBox="1"/>
          <p:nvPr/>
        </p:nvSpPr>
        <p:spPr>
          <a:xfrm>
            <a:off x="266700" y="168910"/>
            <a:ext cx="11721465" cy="1198880"/>
          </a:xfrm>
          <a:prstGeom prst="rect">
            <a:avLst/>
          </a:prstGeom>
          <a:noFill/>
          <a:ln w="9525">
            <a:noFill/>
          </a:ln>
        </p:spPr>
        <p:txBody>
          <a:bodyPr wrap="square">
            <a:spAutoFit/>
          </a:bodyPr>
          <a:lstStyle/>
          <a:p>
            <a:pPr indent="304800"/>
            <a:r>
              <a:rPr lang="en-US" sz="2400" b="1">
                <a:latin typeface="宋体" panose="02010600030101010101" pitchFamily="2" charset="-122"/>
              </a:rPr>
              <a:t>4.</a:t>
            </a:r>
            <a:r>
              <a:rPr lang="zh-CN" sz="2400" b="1">
                <a:ea typeface="宋体" panose="02010600030101010101" pitchFamily="2" charset="-122"/>
              </a:rPr>
              <a:t>课文第三段论述了什么问题？运用了什么说理方法？其论证层次怎样？</a:t>
            </a:r>
            <a:endParaRPr lang="zh-CN" sz="2400" b="1">
              <a:ea typeface="宋体" panose="02010600030101010101" pitchFamily="2" charset="-122"/>
            </a:endParaRPr>
          </a:p>
          <a:p>
            <a:pPr indent="304800"/>
            <a:r>
              <a:rPr lang="zh-CN" sz="2400" b="1">
                <a:ea typeface="宋体" panose="02010600030101010101" pitchFamily="2" charset="-122"/>
              </a:rPr>
              <a:t>答：﹍﹍﹍﹍﹍﹍﹍﹍﹍﹍﹍﹍﹍﹍﹍﹍﹍﹍﹍﹍﹍﹍﹍﹍﹍﹍﹍﹍﹍﹍﹍﹍</a:t>
            </a:r>
            <a:endParaRPr lang="zh-CN" sz="2400" b="1">
              <a:solidFill>
                <a:srgbClr val="FF0000"/>
              </a:solidFill>
              <a:ea typeface="宋体" panose="02010600030101010101" pitchFamily="2" charset="-122"/>
            </a:endParaRPr>
          </a:p>
          <a:p>
            <a:pPr indent="304800"/>
            <a:endParaRPr lang="zh-CN" altLang="en-US" sz="2400" b="1">
              <a:solidFill>
                <a:srgbClr val="FF0000"/>
              </a:solidFill>
              <a:ea typeface="宋体" panose="02010600030101010101" pitchFamily="2" charset="-122"/>
            </a:endParaRPr>
          </a:p>
        </p:txBody>
      </p:sp>
      <p:graphicFrame>
        <p:nvGraphicFramePr>
          <p:cNvPr id="3" name="表格 2" title=""/>
          <p:cNvGraphicFramePr>
            <a:graphicFrameLocks noGrp="1"/>
          </p:cNvGraphicFramePr>
          <p:nvPr>
            <p:custDataLst>
              <p:tags r:id="rId2"/>
            </p:custDataLst>
          </p:nvPr>
        </p:nvGraphicFramePr>
        <p:xfrm>
          <a:off x="850265" y="1329690"/>
          <a:ext cx="9963785" cy="3698240"/>
        </p:xfrm>
        <a:graphic>
          <a:graphicData uri="http://schemas.openxmlformats.org/drawingml/2006/table">
            <a:tbl>
              <a:tblPr/>
              <a:tblGrid>
                <a:gridCol w="2254885"/>
                <a:gridCol w="7708900"/>
              </a:tblGrid>
              <a:tr h="370205">
                <a:tc>
                  <a:txBody>
                    <a:bodyPr vert="horz" wrap="square"/>
                    <a:lstStyle/>
                    <a:p>
                      <a:pPr indent="0">
                        <a:buNone/>
                      </a:pPr>
                      <a:r>
                        <a:rPr 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论述问题</a:t>
                      </a:r>
                      <a:endParaRPr lang="en-US" altLang="en-US" sz="2400" b="1">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buNone/>
                      </a:pPr>
                      <a:r>
                        <a:rPr 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论述了学习对于君子成长所起的作用</a:t>
                      </a:r>
                      <a:endParaRPr lang="en-US" altLang="en-US" sz="2400" b="1">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9570">
                <a:tc>
                  <a:txBody>
                    <a:bodyPr vert="horz" wrap="square"/>
                    <a:lstStyle/>
                    <a:p>
                      <a:pPr indent="0">
                        <a:buNone/>
                      </a:pPr>
                      <a:r>
                        <a:rPr 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说理方法</a:t>
                      </a:r>
                      <a:endParaRPr lang="en-US" altLang="en-US" sz="2400" b="1">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buNone/>
                      </a:pPr>
                      <a:r>
                        <a:rPr 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比喻论证</a:t>
                      </a:r>
                      <a:endParaRPr lang="en-US" altLang="en-US" sz="2400" b="1">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39775">
                <a:tc rowSpan="3">
                  <a:txBody>
                    <a:bodyPr vert="horz" wrap="square"/>
                    <a:lstStyle/>
                    <a:p>
                      <a:pPr indent="0">
                        <a:buNone/>
                      </a:pPr>
                      <a:r>
                        <a:rPr 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论证层次</a:t>
                      </a:r>
                      <a:endParaRPr lang="en-US" altLang="en-US" sz="2400" b="1">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buNone/>
                      </a:pPr>
                      <a:r>
                        <a:rPr 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先阐述学习的重要作用，摆正“学”和“思”的关系</a:t>
                      </a:r>
                      <a:endParaRPr lang="en-US" altLang="en-US" sz="2400" b="1">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109345">
                <a:tc vMerge="1">
                  <a:txBody>
                    <a:bodyPr vert="horz" wrap="square"/>
                    <a:lstStyle/>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vert="horz" wrap="square"/>
                    <a:lstStyle/>
                    <a:p>
                      <a:pPr indent="0">
                        <a:buNone/>
                      </a:pPr>
                      <a:r>
                        <a:rPr 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再用四个比喻，从见、闻、行路、渡河等方面阐明了在实际生活中由于利用和借助外界条件而起到的重要作用</a:t>
                      </a:r>
                      <a:endParaRPr lang="en-US" altLang="en-US" sz="2400" b="1">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109345">
                <a:tc vMerge="1">
                  <a:txBody>
                    <a:bodyPr vert="horz" wrap="square"/>
                    <a:lstStyle/>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vert="horz" wrap="square"/>
                    <a:lstStyle/>
                    <a:p>
                      <a:pPr indent="0">
                        <a:buNone/>
                      </a:pPr>
                      <a:r>
                        <a:rPr 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说明人借助学习，就能弥补自己的不足，取得更显著的成效，并得出结论：君子生非异也，善假于物也</a:t>
                      </a:r>
                      <a:endParaRPr lang="en-US" altLang="en-US" sz="2400" b="1">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ustDataLst>
      <p:tags r:id="rId3"/>
    </p:custDataLst>
  </p:cSld>
  <p:clrMapOvr>
    <a:masterClrMapping/>
  </p:clrMapOvr>
  <p:transition/>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00" name="文本框 99" title=""/>
          <p:cNvSpPr txBox="1"/>
          <p:nvPr>
            <p:custDataLst>
              <p:tags r:id="rId2"/>
            </p:custDataLst>
          </p:nvPr>
        </p:nvSpPr>
        <p:spPr>
          <a:xfrm>
            <a:off x="321945" y="248285"/>
            <a:ext cx="11309350" cy="645160"/>
          </a:xfrm>
          <a:prstGeom prst="rect">
            <a:avLst/>
          </a:prstGeom>
          <a:noFill/>
          <a:ln w="9525">
            <a:noFill/>
          </a:ln>
        </p:spPr>
        <p:txBody>
          <a:bodyPr wrap="square">
            <a:spAutoFit/>
          </a:bodyPr>
          <a:lstStyle/>
          <a:p>
            <a:pPr indent="0" fontAlgn="auto">
              <a:lnSpc>
                <a:spcPct val="150000"/>
              </a:lnSpc>
            </a:pPr>
            <a:r>
              <a:rPr lang="en-US" altLang="zh-CN" sz="2400" b="1">
                <a:ea typeface="宋体" panose="02010600030101010101" pitchFamily="2" charset="-122"/>
              </a:rPr>
              <a:t>5.</a:t>
            </a:r>
            <a:r>
              <a:rPr lang="en-US" altLang="zh-CN" sz="2400" b="1">
                <a:ea typeface="宋体" panose="02010600030101010101" pitchFamily="2" charset="-122"/>
                <a:sym typeface="+mn-ea"/>
              </a:rPr>
              <a:t>第四段主要论述了哪些内容？是如何进行论述的？</a:t>
            </a:r>
            <a:endParaRPr lang="en-US" altLang="zh-CN" sz="2400" b="0">
              <a:solidFill>
                <a:srgbClr val="FF0000"/>
              </a:solidFill>
              <a:ea typeface="宋体" panose="02010600030101010101" pitchFamily="2" charset="-122"/>
              <a:sym typeface="+mn-ea"/>
            </a:endParaRPr>
          </a:p>
        </p:txBody>
      </p:sp>
      <p:sp>
        <p:nvSpPr>
          <p:cNvPr id="2" name="文本框 1" title=""/>
          <p:cNvSpPr txBox="1"/>
          <p:nvPr/>
        </p:nvSpPr>
        <p:spPr>
          <a:xfrm>
            <a:off x="321945" y="1301115"/>
            <a:ext cx="11603355" cy="3784600"/>
          </a:xfrm>
          <a:prstGeom prst="rect">
            <a:avLst/>
          </a:prstGeom>
          <a:noFill/>
        </p:spPr>
        <p:txBody>
          <a:bodyPr wrap="square" rtlCol="0">
            <a:spAutoFit/>
          </a:bodyPr>
          <a:lstStyle/>
          <a:p>
            <a:pPr indent="0" fontAlgn="auto">
              <a:lnSpc>
                <a:spcPct val="125000"/>
              </a:lnSpc>
            </a:pPr>
            <a:r>
              <a:rPr lang="en-US" altLang="zh-CN" sz="3200" b="1">
                <a:latin typeface="楷体" panose="02010609060101010101" charset="-122"/>
                <a:ea typeface="楷体" panose="02010609060101010101" charset="-122"/>
                <a:sym typeface="+mn-ea"/>
              </a:rPr>
              <a:t>    </a:t>
            </a:r>
            <a:r>
              <a:rPr lang="zh-CN" altLang="en-US" sz="3200" b="1">
                <a:latin typeface="楷体" panose="02010609060101010101" charset="-122"/>
                <a:ea typeface="楷体" panose="02010609060101010101" charset="-122"/>
                <a:sym typeface="+mn-ea"/>
              </a:rPr>
              <a:t>积土成山，风雨兴焉；积水成渊，蛟龙生焉；积善成德，而神明自得，圣心备焉。故不积跬步，无以至千里；不积小流，无以成江海。骐骥一跃，不能十步；驽马十驾，功在不舍。锲而舍之，朽木不折；锲而不舍，金石可镂。蚓无爪牙之利，筋骨之强，上食埃土，下饮黄泉，用心一也。蟹六跪而二螯，非蛇鳝之穴无可寄托者，用心躁也。</a:t>
            </a:r>
            <a:endParaRPr lang="zh-CN" altLang="en-US" sz="3200"/>
          </a:p>
        </p:txBody>
      </p:sp>
    </p:spTree>
    <p:custDataLst>
      <p:tags r:id="rId3"/>
    </p:custDataLst>
  </p:cSld>
  <p:clrMapOvr>
    <a:masterClrMapping/>
  </p:clrMapOvr>
  <p:transition/>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00" name="文本框 99" title=""/>
          <p:cNvSpPr txBox="1"/>
          <p:nvPr>
            <p:custDataLst>
              <p:tags r:id="rId2"/>
            </p:custDataLst>
          </p:nvPr>
        </p:nvSpPr>
        <p:spPr>
          <a:xfrm>
            <a:off x="224790" y="161290"/>
            <a:ext cx="11309350" cy="4154170"/>
          </a:xfrm>
          <a:prstGeom prst="rect">
            <a:avLst/>
          </a:prstGeom>
          <a:noFill/>
          <a:ln w="9525">
            <a:noFill/>
          </a:ln>
        </p:spPr>
        <p:txBody>
          <a:bodyPr wrap="square">
            <a:spAutoFit/>
          </a:bodyPr>
          <a:lstStyle/>
          <a:p>
            <a:pPr indent="0" fontAlgn="auto">
              <a:lnSpc>
                <a:spcPct val="150000"/>
              </a:lnSpc>
            </a:pPr>
            <a:r>
              <a:rPr lang="en-US" altLang="zh-CN" sz="2400" b="1">
                <a:ea typeface="宋体" panose="02010600030101010101" pitchFamily="2" charset="-122"/>
              </a:rPr>
              <a:t>5.</a:t>
            </a:r>
            <a:r>
              <a:rPr lang="en-US" altLang="zh-CN" sz="2400" b="1">
                <a:ea typeface="宋体" panose="02010600030101010101" pitchFamily="2" charset="-122"/>
                <a:sym typeface="+mn-ea"/>
              </a:rPr>
              <a:t>第四段主要论述了哪些内容？是如何进行论述的？</a:t>
            </a:r>
            <a:endParaRPr lang="en-US" altLang="zh-CN" sz="2400" b="1">
              <a:ea typeface="宋体" panose="02010600030101010101" pitchFamily="2" charset="-122"/>
              <a:sym typeface="+mn-ea"/>
            </a:endParaRPr>
          </a:p>
          <a:p>
            <a:pPr indent="0" fontAlgn="auto">
              <a:lnSpc>
                <a:spcPct val="150000"/>
              </a:lnSpc>
            </a:pPr>
            <a:r>
              <a:rPr lang="en-US" altLang="zh-CN" sz="2400" b="1">
                <a:ea typeface="宋体" panose="02010600030101010101" pitchFamily="2" charset="-122"/>
                <a:sym typeface="+mn-ea"/>
              </a:rPr>
              <a:t>答：﹍﹍﹍﹍﹍﹍﹍﹍﹍﹍﹍﹍﹍﹍﹍﹍﹍﹍﹍﹍﹍﹍﹍﹍﹍﹍﹍﹍﹍﹍﹍﹍﹍﹍</a:t>
            </a:r>
            <a:r>
              <a:rPr lang="en-US" altLang="zh-CN" sz="2400" b="1">
                <a:solidFill>
                  <a:srgbClr val="FF0000"/>
                </a:solidFill>
                <a:ea typeface="宋体" panose="02010600030101010101" pitchFamily="2" charset="-122"/>
                <a:sym typeface="+mn-ea"/>
              </a:rPr>
              <a:t>　</a:t>
            </a:r>
            <a:endParaRPr lang="en-US" altLang="zh-CN" sz="2400" b="1">
              <a:solidFill>
                <a:srgbClr val="FF0000"/>
              </a:solidFill>
              <a:ea typeface="宋体" panose="02010600030101010101" pitchFamily="2" charset="-122"/>
              <a:sym typeface="+mn-ea"/>
            </a:endParaRPr>
          </a:p>
          <a:p>
            <a:pPr indent="0" fontAlgn="auto">
              <a:lnSpc>
                <a:spcPct val="200000"/>
              </a:lnSpc>
            </a:pPr>
            <a:endParaRPr lang="en-US" altLang="zh-CN" sz="2400" b="1">
              <a:solidFill>
                <a:srgbClr val="FF0000"/>
              </a:solidFill>
              <a:ea typeface="宋体" panose="02010600030101010101" pitchFamily="2" charset="-122"/>
              <a:sym typeface="+mn-ea"/>
            </a:endParaRPr>
          </a:p>
          <a:p>
            <a:pPr indent="0" fontAlgn="auto">
              <a:lnSpc>
                <a:spcPct val="200000"/>
              </a:lnSpc>
            </a:pPr>
            <a:r>
              <a:rPr lang="en-US" altLang="zh-CN" sz="2400" b="1">
                <a:solidFill>
                  <a:srgbClr val="FF0000"/>
                </a:solidFill>
                <a:ea typeface="宋体" panose="02010600030101010101" pitchFamily="2" charset="-122"/>
                <a:sym typeface="+mn-ea"/>
              </a:rPr>
              <a:t>(1)第四段主要论述了学习的方法和态度。</a:t>
            </a:r>
            <a:endParaRPr lang="en-US" altLang="zh-CN" sz="2400" b="1">
              <a:solidFill>
                <a:srgbClr val="FF0000"/>
              </a:solidFill>
              <a:ea typeface="宋体" panose="02010600030101010101" pitchFamily="2" charset="-122"/>
              <a:sym typeface="+mn-ea"/>
            </a:endParaRPr>
          </a:p>
          <a:p>
            <a:pPr indent="0" fontAlgn="auto">
              <a:lnSpc>
                <a:spcPct val="200000"/>
              </a:lnSpc>
            </a:pPr>
            <a:r>
              <a:rPr lang="en-US" altLang="zh-CN" sz="2400" b="1">
                <a:solidFill>
                  <a:srgbClr val="FF0000"/>
                </a:solidFill>
                <a:ea typeface="宋体" panose="02010600030101010101" pitchFamily="2" charset="-122"/>
                <a:sym typeface="+mn-ea"/>
              </a:rPr>
              <a:t>(2)用了十个比喻从正反两面来论证学习要逐步积累，坚持不懈，并要专心致志。             </a:t>
            </a:r>
            <a:endParaRPr lang="zh-CN" sz="2400" b="0">
              <a:solidFill>
                <a:srgbClr val="FF0000"/>
              </a:solidFill>
              <a:ea typeface="宋体" panose="02010600030101010101" pitchFamily="2" charset="-122"/>
            </a:endParaRPr>
          </a:p>
          <a:p>
            <a:pPr indent="0" fontAlgn="auto">
              <a:lnSpc>
                <a:spcPct val="200000"/>
              </a:lnSpc>
            </a:pPr>
            <a:r>
              <a:rPr lang="en-US" altLang="zh-CN" sz="2400">
                <a:solidFill>
                  <a:srgbClr val="FF0000"/>
                </a:solidFill>
                <a:ea typeface="宋体" panose="02010600030101010101" pitchFamily="2" charset="-122"/>
                <a:sym typeface="+mn-ea"/>
              </a:rPr>
              <a:t>       </a:t>
            </a:r>
            <a:endParaRPr lang="en-US" altLang="zh-CN" sz="2400" b="0">
              <a:solidFill>
                <a:srgbClr val="FF0000"/>
              </a:solidFill>
              <a:ea typeface="宋体" panose="02010600030101010101" pitchFamily="2" charset="-122"/>
              <a:sym typeface="+mn-ea"/>
            </a:endParaRPr>
          </a:p>
        </p:txBody>
      </p:sp>
    </p:spTree>
    <p:custDataLst>
      <p:tags r:id="rId3"/>
    </p:custDataLst>
  </p:cSld>
  <p:clrMapOvr>
    <a:masterClrMapping/>
  </p:clrMapOvr>
  <p:transition/>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4" name="Group 26" title=""/>
          <p:cNvGrpSpPr/>
          <p:nvPr/>
        </p:nvGrpSpPr>
        <p:grpSpPr>
          <a:xfrm>
            <a:off x="1306195" y="12700"/>
            <a:ext cx="2884805" cy="711200"/>
            <a:chOff x="683" y="0"/>
            <a:chExt cx="1817" cy="448"/>
          </a:xfrm>
        </p:grpSpPr>
        <p:sp>
          <p:nvSpPr>
            <p:cNvPr id="26" name="Rectangle 8"/>
            <p:cNvSpPr>
              <a:spLocks noChangeArrowheads="1"/>
            </p:cNvSpPr>
            <p:nvPr/>
          </p:nvSpPr>
          <p:spPr bwMode="auto">
            <a:xfrm>
              <a:off x="683" y="0"/>
              <a:ext cx="1817" cy="448"/>
            </a:xfrm>
            <a:prstGeom prst="rect">
              <a:avLst/>
            </a:prstGeom>
            <a:solidFill>
              <a:srgbClr val="76614B"/>
            </a:solidFill>
            <a:ln w="9525" algn="ctr">
              <a:noFill/>
              <a:miter lim="800000"/>
            </a:ln>
          </p:spPr>
          <p:txBody>
            <a:bodyPr lIns="121914" tIns="60957" rIns="121914" bIns="60957" anchor="ctr"/>
            <a:lstStyle/>
            <a:p>
              <a:pPr marL="0" marR="0" lvl="0" indent="0" algn="ctr" defTabSz="684530" eaLnBrk="1" fontAlgn="auto" latinLnBrk="0" hangingPunct="1">
                <a:lnSpc>
                  <a:spcPct val="100000"/>
                </a:lnSpc>
                <a:spcBef>
                  <a:spcPct val="0"/>
                </a:spcBef>
                <a:spcAft>
                  <a:spcPct val="0"/>
                </a:spcAft>
                <a:buClrTx/>
                <a:buSzTx/>
                <a:buFontTx/>
                <a:buNone/>
                <a:defRPr/>
              </a:pPr>
              <a:endParaRPr kumimoji="0" lang="en-US" altLang="zh-CN" sz="2265" b="0" i="0" u="none" strike="noStrike" kern="0" cap="none" spc="0" normalizeH="0" baseline="0" noProof="0">
                <a:ln>
                  <a:noFill/>
                </a:ln>
                <a:solidFill>
                  <a:srgbClr val="0099CC"/>
                </a:solidFill>
                <a:effectLst/>
                <a:uLnTx/>
                <a:uFillTx/>
                <a:latin typeface="微软雅黑" panose="020b0503020204020204" charset="-122"/>
                <a:ea typeface="微软雅黑" panose="020b0503020204020204" charset="-122"/>
              </a:endParaRPr>
            </a:p>
          </p:txBody>
        </p:sp>
        <p:sp>
          <p:nvSpPr>
            <p:cNvPr id="27" name="Line 25"/>
            <p:cNvSpPr>
              <a:spLocks noChangeShapeType="1"/>
            </p:cNvSpPr>
            <p:nvPr/>
          </p:nvSpPr>
          <p:spPr bwMode="auto">
            <a:xfrm>
              <a:off x="715" y="396"/>
              <a:ext cx="1490" cy="0"/>
            </a:xfrm>
            <a:prstGeom prst="line">
              <a:avLst/>
            </a:prstGeom>
            <a:noFill/>
            <a:ln w="9525">
              <a:solidFill>
                <a:sysClr val="window" lastClr="FFFFFF"/>
              </a:solidFill>
              <a:round/>
            </a:ln>
          </p:spPr>
          <p:txBody>
            <a:bodyPr/>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微软雅黑" panose="020b0503020204020204" charset="-122"/>
                <a:ea typeface="微软雅黑" panose="020b0503020204020204" charset="-122"/>
              </a:endParaRPr>
            </a:p>
          </p:txBody>
        </p:sp>
      </p:grpSp>
      <p:sp>
        <p:nvSpPr>
          <p:cNvPr id="2" name="文本框 1" title=""/>
          <p:cNvSpPr txBox="1"/>
          <p:nvPr/>
        </p:nvSpPr>
        <p:spPr>
          <a:xfrm>
            <a:off x="248920" y="723900"/>
            <a:ext cx="7569200" cy="2306955"/>
          </a:xfrm>
          <a:prstGeom prst="rect">
            <a:avLst/>
          </a:prstGeom>
          <a:noFill/>
        </p:spPr>
        <p:txBody>
          <a:bodyPr wrap="square" rtlCol="0">
            <a:spAutoFit/>
          </a:bodyPr>
          <a:lstStyle/>
          <a:p>
            <a:pPr indent="0" fontAlgn="auto">
              <a:lnSpc>
                <a:spcPct val="200000"/>
              </a:lnSpc>
            </a:pPr>
            <a:r>
              <a:rPr lang="en-US" altLang="zh-CN" sz="2400" b="1">
                <a:ea typeface="宋体" panose="02010600030101010101" pitchFamily="2" charset="-122"/>
                <a:sym typeface="+mn-ea"/>
              </a:rPr>
              <a:t>1.</a:t>
            </a:r>
            <a:r>
              <a:rPr lang="zh-CN" altLang="en-US" sz="2400" b="1">
                <a:ea typeface="宋体" panose="02010600030101010101" pitchFamily="2" charset="-122"/>
                <a:sym typeface="+mn-ea"/>
              </a:rPr>
              <a:t>文章的中心论点是什么？</a:t>
            </a:r>
            <a:endParaRPr lang="zh-CN" altLang="en-US" sz="2400" b="1"/>
          </a:p>
          <a:p>
            <a:pPr indent="0" fontAlgn="auto">
              <a:lnSpc>
                <a:spcPct val="200000"/>
              </a:lnSpc>
            </a:pPr>
            <a:r>
              <a:rPr lang="en-US" sz="2400" b="1">
                <a:latin typeface="宋体" panose="02010600030101010101" pitchFamily="2" charset="-122"/>
                <a:sym typeface="+mn-ea"/>
              </a:rPr>
              <a:t>2.</a:t>
            </a:r>
            <a:r>
              <a:rPr lang="en-US" altLang="zh-CN" sz="2400" b="1">
                <a:ea typeface="宋体" panose="02010600030101010101" pitchFamily="2" charset="-122"/>
                <a:sym typeface="+mn-ea"/>
              </a:rPr>
              <a:t>韩愈是如何论述该中心论点的？理清本文结构。</a:t>
            </a:r>
            <a:endParaRPr lang="zh-CN" altLang="en-US" sz="2400" b="1"/>
          </a:p>
          <a:p>
            <a:pPr indent="0" fontAlgn="auto">
              <a:lnSpc>
                <a:spcPct val="200000"/>
              </a:lnSpc>
            </a:pPr>
            <a:r>
              <a:rPr lang="en-US" altLang="zh-CN" sz="2400" b="1">
                <a:ea typeface="宋体" panose="02010600030101010101" pitchFamily="2" charset="-122"/>
                <a:sym typeface="+mn-ea"/>
              </a:rPr>
              <a:t>3.作者为什么称赞李蟠？</a:t>
            </a:r>
            <a:endParaRPr lang="zh-CN" altLang="en-US" sz="2400" b="1"/>
          </a:p>
        </p:txBody>
      </p:sp>
      <p:sp>
        <p:nvSpPr>
          <p:cNvPr id="3" name="TextBox 3" title=""/>
          <p:cNvSpPr txBox="1">
            <a:spLocks noChangeArrowheads="1"/>
          </p:cNvSpPr>
          <p:nvPr>
            <p:custDataLst>
              <p:tags r:id="rId2"/>
            </p:custDataLst>
          </p:nvPr>
        </p:nvSpPr>
        <p:spPr bwMode="auto">
          <a:xfrm>
            <a:off x="1357089" y="12383"/>
            <a:ext cx="2432051" cy="666750"/>
          </a:xfrm>
          <a:prstGeom prst="rect">
            <a:avLst/>
          </a:prstGeom>
          <a:noFill/>
          <a:ln w="9525">
            <a:noFill/>
            <a:miter lim="800000"/>
          </a:ln>
        </p:spPr>
        <p:txBody>
          <a:bodyPr wrap="square">
            <a:spAutoFit/>
          </a:bodyPr>
          <a:lstStyle/>
          <a:p>
            <a:pPr marL="0" marR="0" lvl="0" indent="0" algn="ctr" defTabSz="914400" eaLnBrk="1" fontAlgn="auto" latinLnBrk="0" hangingPunct="1">
              <a:lnSpc>
                <a:spcPct val="100000"/>
              </a:lnSpc>
              <a:spcBef>
                <a:spcPct val="0"/>
              </a:spcBef>
              <a:spcAft>
                <a:spcPct val="0"/>
              </a:spcAft>
              <a:buClrTx/>
              <a:buSzTx/>
              <a:buFontTx/>
              <a:buNone/>
              <a:defRPr/>
            </a:pPr>
            <a:r>
              <a:rPr lang="en-US" altLang="zh-CN" sz="3735" b="1">
                <a:solidFill>
                  <a:srgbClr val="FF0000"/>
                </a:solidFill>
                <a:effectLst>
                  <a:outerShdw blurRad="38100" dist="38100" dir="2700000" algn="tl">
                    <a:srgbClr val="000000">
                      <a:alpha val="43137"/>
                    </a:srgbClr>
                  </a:outerShdw>
                </a:effectLst>
                <a:ea typeface="宋体" panose="02010600030101010101" pitchFamily="2" charset="-122"/>
                <a:sym typeface="+mn-ea"/>
              </a:rPr>
              <a:t> </a:t>
            </a:r>
            <a:r>
              <a:rPr lang="zh-CN" sz="3735" b="1">
                <a:solidFill>
                  <a:schemeClr val="bg1"/>
                </a:solidFill>
                <a:effectLst>
                  <a:outerShdw blurRad="38100" dist="38100" dir="2700000" algn="tl">
                    <a:srgbClr val="000000">
                      <a:alpha val="43137"/>
                    </a:srgbClr>
                  </a:outerShdw>
                </a:effectLst>
                <a:ea typeface="宋体" panose="02010600030101010101" pitchFamily="2" charset="-122"/>
                <a:sym typeface="+mn-ea"/>
              </a:rPr>
              <a:t>师说：</a:t>
            </a:r>
            <a:endParaRPr kumimoji="0" lang="zh-CN" altLang="zh-CN" sz="3735" b="1" i="0" u="none" strike="noStrike" kern="0" cap="none" spc="0" normalizeH="0" baseline="0" noProof="0">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宋体" panose="02010600030101010101" pitchFamily="2" charset="-122"/>
              <a:sym typeface="+mn-ea"/>
            </a:endParaRPr>
          </a:p>
        </p:txBody>
      </p:sp>
    </p:spTree>
    <p:custDataLst>
      <p:tags r:id="rId3"/>
    </p:custDataLst>
  </p:cSld>
  <p:clrMapOvr>
    <a:masterClrMapping/>
  </p:clrMapOvr>
  <p:transition/>
  <p:timing/>
</p:sld>
</file>

<file path=ppt/slides/slide5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00" name="文本框 99" title=""/>
          <p:cNvSpPr txBox="1"/>
          <p:nvPr>
            <p:custDataLst>
              <p:tags r:id="rId2"/>
            </p:custDataLst>
          </p:nvPr>
        </p:nvSpPr>
        <p:spPr>
          <a:xfrm>
            <a:off x="586105" y="1129665"/>
            <a:ext cx="10989310" cy="645160"/>
          </a:xfrm>
          <a:prstGeom prst="rect">
            <a:avLst/>
          </a:prstGeom>
          <a:noFill/>
          <a:ln w="9525">
            <a:noFill/>
          </a:ln>
        </p:spPr>
        <p:txBody>
          <a:bodyPr wrap="square">
            <a:spAutoFit/>
          </a:bodyPr>
          <a:lstStyle/>
          <a:p>
            <a:pPr indent="0" fontAlgn="auto">
              <a:lnSpc>
                <a:spcPct val="150000"/>
              </a:lnSpc>
            </a:pPr>
            <a:r>
              <a:rPr lang="en-US" altLang="zh-CN" sz="2400" b="1">
                <a:ea typeface="宋体" panose="02010600030101010101" pitchFamily="2" charset="-122"/>
              </a:rPr>
              <a:t>  </a:t>
            </a:r>
            <a:endParaRPr lang="en-US" altLang="zh-CN" sz="2400" b="1">
              <a:solidFill>
                <a:srgbClr val="FF0000"/>
              </a:solidFill>
              <a:ea typeface="宋体" panose="02010600030101010101" pitchFamily="2" charset="-122"/>
            </a:endParaRPr>
          </a:p>
        </p:txBody>
      </p:sp>
      <p:sp>
        <p:nvSpPr>
          <p:cNvPr id="2" name="文本框 1" title=""/>
          <p:cNvSpPr txBox="1"/>
          <p:nvPr/>
        </p:nvSpPr>
        <p:spPr>
          <a:xfrm>
            <a:off x="144780" y="852805"/>
            <a:ext cx="11907520" cy="5323205"/>
          </a:xfrm>
          <a:prstGeom prst="rect">
            <a:avLst/>
          </a:prstGeom>
          <a:noFill/>
        </p:spPr>
        <p:txBody>
          <a:bodyPr wrap="square" rtlCol="0">
            <a:spAutoFit/>
          </a:bodyPr>
          <a:lstStyle/>
          <a:p>
            <a:r>
              <a:rPr lang="en-US" altLang="zh-CN" sz="2000">
                <a:latin typeface="楷体" panose="02010609060101010101" charset="-122"/>
                <a:ea typeface="楷体" panose="02010609060101010101" charset="-122"/>
                <a:cs typeface="楷体" panose="02010609060101010101" charset="-122"/>
              </a:rPr>
              <a:t>    </a:t>
            </a:r>
            <a:r>
              <a:rPr lang="zh-CN" altLang="en-US" sz="2000">
                <a:latin typeface="楷体" panose="02010609060101010101" charset="-122"/>
                <a:ea typeface="楷体" panose="02010609060101010101" charset="-122"/>
                <a:cs typeface="楷体" panose="02010609060101010101" charset="-122"/>
              </a:rPr>
              <a:t>古之学者必有师。师者，所以传道受业解惑也。人非生而知之者，孰能无惑？惑而不从师，其为惑也，终不解矣。生乎吾前，其闻道也固先乎吾，吾从而师之；生乎吾后，其闻道也亦先乎吾，吾从而师之。吾师道也，夫庸知其年之先后生于吾乎？是故无贵无贱，无长无少，道之所存，师之所存也。</a:t>
            </a:r>
            <a:endParaRPr lang="zh-CN" altLang="en-US" sz="2000">
              <a:latin typeface="楷体" panose="02010609060101010101" charset="-122"/>
              <a:ea typeface="楷体" panose="02010609060101010101" charset="-122"/>
              <a:cs typeface="楷体" panose="02010609060101010101" charset="-122"/>
            </a:endParaRPr>
          </a:p>
          <a:p>
            <a:endParaRPr lang="zh-CN" altLang="en-US" sz="2000">
              <a:latin typeface="楷体" panose="02010609060101010101" charset="-122"/>
              <a:ea typeface="楷体" panose="02010609060101010101" charset="-122"/>
              <a:cs typeface="楷体" panose="02010609060101010101" charset="-122"/>
            </a:endParaRPr>
          </a:p>
          <a:p>
            <a:r>
              <a:rPr lang="en-US" altLang="zh-CN" sz="2000">
                <a:latin typeface="楷体" panose="02010609060101010101" charset="-122"/>
                <a:ea typeface="楷体" panose="02010609060101010101" charset="-122"/>
                <a:cs typeface="楷体" panose="02010609060101010101" charset="-122"/>
              </a:rPr>
              <a:t>    </a:t>
            </a:r>
            <a:r>
              <a:rPr lang="zh-CN" altLang="en-US" sz="2000">
                <a:latin typeface="楷体" panose="02010609060101010101" charset="-122"/>
                <a:ea typeface="楷体" panose="02010609060101010101" charset="-122"/>
                <a:cs typeface="楷体" panose="02010609060101010101" charset="-122"/>
              </a:rPr>
              <a:t>嗟乎！师道之不传也久矣！欲人之无惑也难矣！古之圣人，其出人也远矣，犹且从师而问焉；今之众人，其下圣人也亦远矣，而耻学于师。是故圣益圣，愚益愚。圣人之所以为圣，愚人之所以为愚，其皆出于此乎？爱其子，择师而教之；于其身也，则耻师焉，惑矣。彼童子之师，授之书而习其句读者，非吾所谓传其道解其惑者也。句读之不知，惑之不解，或师焉，或不焉，小学而大遗，吾未见其明也。巫医乐师百工之人，不耻相师。士大夫之族，曰师曰弟子云者，则群聚而笑之。问之，则曰：“彼与彼年相若也，道相似也。位卑则足羞，官盛则近谀。”呜呼！师道之不复可知矣。巫医乐师百工之人，君子不齿，今其智乃反不能及，其可怪也欤！</a:t>
            </a:r>
            <a:endParaRPr lang="zh-CN" altLang="en-US" sz="2000">
              <a:latin typeface="楷体" panose="02010609060101010101" charset="-122"/>
              <a:ea typeface="楷体" panose="02010609060101010101" charset="-122"/>
              <a:cs typeface="楷体" panose="02010609060101010101" charset="-122"/>
            </a:endParaRPr>
          </a:p>
          <a:p>
            <a:endParaRPr lang="zh-CN" altLang="en-US" sz="2000">
              <a:latin typeface="楷体" panose="02010609060101010101" charset="-122"/>
              <a:ea typeface="楷体" panose="02010609060101010101" charset="-122"/>
              <a:cs typeface="楷体" panose="02010609060101010101" charset="-122"/>
            </a:endParaRPr>
          </a:p>
          <a:p>
            <a:r>
              <a:rPr lang="en-US" altLang="zh-CN" sz="2000">
                <a:latin typeface="楷体" panose="02010609060101010101" charset="-122"/>
                <a:ea typeface="楷体" panose="02010609060101010101" charset="-122"/>
                <a:cs typeface="楷体" panose="02010609060101010101" charset="-122"/>
              </a:rPr>
              <a:t>    </a:t>
            </a:r>
            <a:r>
              <a:rPr lang="zh-CN" altLang="en-US" sz="2000">
                <a:latin typeface="楷体" panose="02010609060101010101" charset="-122"/>
                <a:ea typeface="楷体" panose="02010609060101010101" charset="-122"/>
                <a:cs typeface="楷体" panose="02010609060101010101" charset="-122"/>
              </a:rPr>
              <a:t>圣人无常师。孔子师郯子、苌弘、师襄、老聃。郯子之徒，其贤不及孔子。孔子曰：三人行，则必有我师。是故弟子不必不如师，师不必贤于弟子，闻道有先后，术业有专攻，如是而已。</a:t>
            </a:r>
            <a:endParaRPr lang="zh-CN" altLang="en-US" sz="2000">
              <a:latin typeface="楷体" panose="02010609060101010101" charset="-122"/>
              <a:ea typeface="楷体" panose="02010609060101010101" charset="-122"/>
              <a:cs typeface="楷体" panose="02010609060101010101" charset="-122"/>
            </a:endParaRPr>
          </a:p>
          <a:p>
            <a:endParaRPr lang="zh-CN" altLang="en-US" sz="2000">
              <a:latin typeface="楷体" panose="02010609060101010101" charset="-122"/>
              <a:ea typeface="楷体" panose="02010609060101010101" charset="-122"/>
              <a:cs typeface="楷体" panose="02010609060101010101" charset="-122"/>
            </a:endParaRPr>
          </a:p>
          <a:p>
            <a:r>
              <a:rPr lang="en-US" altLang="zh-CN" sz="2000">
                <a:latin typeface="楷体" panose="02010609060101010101" charset="-122"/>
                <a:ea typeface="楷体" panose="02010609060101010101" charset="-122"/>
                <a:cs typeface="楷体" panose="02010609060101010101" charset="-122"/>
              </a:rPr>
              <a:t>    </a:t>
            </a:r>
            <a:r>
              <a:rPr lang="zh-CN" altLang="en-US" sz="2000">
                <a:latin typeface="楷体" panose="02010609060101010101" charset="-122"/>
                <a:ea typeface="楷体" panose="02010609060101010101" charset="-122"/>
                <a:cs typeface="楷体" panose="02010609060101010101" charset="-122"/>
              </a:rPr>
              <a:t>李氏子蟠，年十七，好古文，六艺经传皆通习之，不拘于时，学于余。余嘉其能行古道，作《师说》以贻之。</a:t>
            </a:r>
            <a:endParaRPr lang="zh-CN" altLang="en-US" sz="2000">
              <a:latin typeface="楷体" panose="02010609060101010101" charset="-122"/>
              <a:ea typeface="楷体" panose="02010609060101010101" charset="-122"/>
              <a:cs typeface="楷体" panose="02010609060101010101" charset="-122"/>
            </a:endParaRPr>
          </a:p>
        </p:txBody>
      </p:sp>
      <p:sp>
        <p:nvSpPr>
          <p:cNvPr id="3" name="文本框 2" title=""/>
          <p:cNvSpPr txBox="1"/>
          <p:nvPr/>
        </p:nvSpPr>
        <p:spPr>
          <a:xfrm>
            <a:off x="144145" y="135890"/>
            <a:ext cx="6031230" cy="583565"/>
          </a:xfrm>
          <a:prstGeom prst="rect">
            <a:avLst/>
          </a:prstGeom>
          <a:noFill/>
        </p:spPr>
        <p:txBody>
          <a:bodyPr wrap="square" rtlCol="0">
            <a:spAutoFit/>
          </a:bodyPr>
          <a:lstStyle/>
          <a:p>
            <a:r>
              <a:rPr lang="en-US" altLang="zh-CN" sz="3200" b="1">
                <a:ea typeface="宋体" panose="02010600030101010101" pitchFamily="2" charset="-122"/>
                <a:sym typeface="+mn-ea"/>
              </a:rPr>
              <a:t>1.</a:t>
            </a:r>
            <a:r>
              <a:rPr lang="zh-CN" altLang="en-US" sz="3200" b="1">
                <a:ea typeface="宋体" panose="02010600030101010101" pitchFamily="2" charset="-122"/>
                <a:sym typeface="+mn-ea"/>
              </a:rPr>
              <a:t>文章的中心论点是什么？</a:t>
            </a:r>
            <a:endParaRPr lang="zh-CN" altLang="en-US" sz="3200"/>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00" name="文本框 99" title=""/>
          <p:cNvSpPr txBox="1"/>
          <p:nvPr>
            <p:custDataLst>
              <p:tags r:id="rId2"/>
            </p:custDataLst>
          </p:nvPr>
        </p:nvSpPr>
        <p:spPr>
          <a:xfrm>
            <a:off x="586105" y="1129665"/>
            <a:ext cx="10989310" cy="645160"/>
          </a:xfrm>
          <a:prstGeom prst="rect">
            <a:avLst/>
          </a:prstGeom>
          <a:noFill/>
          <a:ln w="9525">
            <a:noFill/>
          </a:ln>
        </p:spPr>
        <p:txBody>
          <a:bodyPr wrap="square">
            <a:spAutoFit/>
          </a:bodyPr>
          <a:lstStyle/>
          <a:p>
            <a:pPr indent="0" fontAlgn="auto">
              <a:lnSpc>
                <a:spcPct val="150000"/>
              </a:lnSpc>
            </a:pPr>
            <a:r>
              <a:rPr lang="en-US" altLang="zh-CN" sz="2400" b="1">
                <a:ea typeface="宋体" panose="02010600030101010101" pitchFamily="2" charset="-122"/>
              </a:rPr>
              <a:t>  </a:t>
            </a:r>
            <a:endParaRPr lang="en-US" altLang="zh-CN" sz="2400" b="1">
              <a:solidFill>
                <a:srgbClr val="FF0000"/>
              </a:solidFill>
              <a:ea typeface="宋体" panose="02010600030101010101" pitchFamily="2" charset="-122"/>
            </a:endParaRPr>
          </a:p>
        </p:txBody>
      </p:sp>
      <p:sp>
        <p:nvSpPr>
          <p:cNvPr id="2" name="文本框 1" title=""/>
          <p:cNvSpPr txBox="1"/>
          <p:nvPr/>
        </p:nvSpPr>
        <p:spPr>
          <a:xfrm>
            <a:off x="144780" y="852805"/>
            <a:ext cx="11907520" cy="5323205"/>
          </a:xfrm>
          <a:prstGeom prst="rect">
            <a:avLst/>
          </a:prstGeom>
          <a:noFill/>
        </p:spPr>
        <p:txBody>
          <a:bodyPr wrap="square" rtlCol="0">
            <a:spAutoFit/>
          </a:bodyPr>
          <a:lstStyle/>
          <a:p>
            <a:r>
              <a:rPr lang="en-US" altLang="zh-CN" sz="2000">
                <a:latin typeface="楷体" panose="02010609060101010101" charset="-122"/>
                <a:ea typeface="楷体" panose="02010609060101010101" charset="-122"/>
                <a:cs typeface="楷体" panose="02010609060101010101" charset="-122"/>
              </a:rPr>
              <a:t>    </a:t>
            </a:r>
            <a:r>
              <a:rPr lang="zh-CN" altLang="en-US" sz="2000">
                <a:latin typeface="楷体" panose="02010609060101010101" charset="-122"/>
                <a:ea typeface="楷体" panose="02010609060101010101" charset="-122"/>
                <a:cs typeface="楷体" panose="02010609060101010101" charset="-122"/>
              </a:rPr>
              <a:t>古之学者必有师。师者，所以传道受业解惑也。人非生而知之者，孰能无惑？惑而不从师，其为惑也，终不解矣。生乎吾前，其闻道也固先乎吾，吾从而师之；生乎吾后，其闻道也亦先乎吾，吾从而师之。吾师道也，夫庸知其年之先后生于吾乎？是故无贵无贱，无长无少，道之所存，师之所存也。</a:t>
            </a:r>
            <a:endParaRPr lang="zh-CN" altLang="en-US" sz="2000">
              <a:latin typeface="楷体" panose="02010609060101010101" charset="-122"/>
              <a:ea typeface="楷体" panose="02010609060101010101" charset="-122"/>
              <a:cs typeface="楷体" panose="02010609060101010101" charset="-122"/>
            </a:endParaRPr>
          </a:p>
          <a:p>
            <a:endParaRPr lang="zh-CN" altLang="en-US" sz="2000">
              <a:latin typeface="楷体" panose="02010609060101010101" charset="-122"/>
              <a:ea typeface="楷体" panose="02010609060101010101" charset="-122"/>
              <a:cs typeface="楷体" panose="02010609060101010101" charset="-122"/>
            </a:endParaRPr>
          </a:p>
          <a:p>
            <a:r>
              <a:rPr lang="en-US" altLang="zh-CN" sz="2000">
                <a:latin typeface="楷体" panose="02010609060101010101" charset="-122"/>
                <a:ea typeface="楷体" panose="02010609060101010101" charset="-122"/>
                <a:cs typeface="楷体" panose="02010609060101010101" charset="-122"/>
              </a:rPr>
              <a:t>    </a:t>
            </a:r>
            <a:r>
              <a:rPr lang="zh-CN" altLang="en-US" sz="2000">
                <a:latin typeface="楷体" panose="02010609060101010101" charset="-122"/>
                <a:ea typeface="楷体" panose="02010609060101010101" charset="-122"/>
                <a:cs typeface="楷体" panose="02010609060101010101" charset="-122"/>
              </a:rPr>
              <a:t>嗟乎！师道之不传也久矣！欲人之无惑也难矣！古之圣人，其出人也远矣，犹且从师而问焉；今之众人，其下圣人也亦远矣，而耻学于师。是故圣益圣，愚益愚。圣人之所以为圣，愚人之所以为愚，其皆出于此乎？爱其子，择师而教之；于其身也，则耻师焉，惑矣。彼童子之师，授之书而习其句读者，非吾所谓传其道解其惑者也。句读之不知，惑之不解，或师焉，或不焉，小学而大遗，吾未见其明也。巫医乐师百工之人，不耻相师。士大夫之族，曰师曰弟子云者，则群聚而笑之。问之，则曰：“彼与彼年相若也，道相似也。位卑则足羞，官盛则近谀。”呜呼！师道之不复可知矣。巫医乐师百工之人，君子不齿，今其智乃反不能及，其可怪也欤！</a:t>
            </a:r>
            <a:endParaRPr lang="zh-CN" altLang="en-US" sz="2000">
              <a:latin typeface="楷体" panose="02010609060101010101" charset="-122"/>
              <a:ea typeface="楷体" panose="02010609060101010101" charset="-122"/>
              <a:cs typeface="楷体" panose="02010609060101010101" charset="-122"/>
            </a:endParaRPr>
          </a:p>
          <a:p>
            <a:endParaRPr lang="zh-CN" altLang="en-US" sz="2000">
              <a:latin typeface="楷体" panose="02010609060101010101" charset="-122"/>
              <a:ea typeface="楷体" panose="02010609060101010101" charset="-122"/>
              <a:cs typeface="楷体" panose="02010609060101010101" charset="-122"/>
            </a:endParaRPr>
          </a:p>
          <a:p>
            <a:r>
              <a:rPr lang="en-US" altLang="zh-CN" sz="2000">
                <a:latin typeface="楷体" panose="02010609060101010101" charset="-122"/>
                <a:ea typeface="楷体" panose="02010609060101010101" charset="-122"/>
                <a:cs typeface="楷体" panose="02010609060101010101" charset="-122"/>
              </a:rPr>
              <a:t>    </a:t>
            </a:r>
            <a:r>
              <a:rPr lang="zh-CN" altLang="en-US" sz="2000">
                <a:latin typeface="楷体" panose="02010609060101010101" charset="-122"/>
                <a:ea typeface="楷体" panose="02010609060101010101" charset="-122"/>
                <a:cs typeface="楷体" panose="02010609060101010101" charset="-122"/>
              </a:rPr>
              <a:t>圣人无常师。孔子师郯子、苌弘、师襄、老聃。郯子之徒，其贤不及孔子。孔子曰：三人行，则必有我师。是故弟子不必不如师，师不必贤于弟子，闻道有先后，术业有专攻，如是而已。</a:t>
            </a:r>
            <a:endParaRPr lang="zh-CN" altLang="en-US" sz="2000">
              <a:latin typeface="楷体" panose="02010609060101010101" charset="-122"/>
              <a:ea typeface="楷体" panose="02010609060101010101" charset="-122"/>
              <a:cs typeface="楷体" panose="02010609060101010101" charset="-122"/>
            </a:endParaRPr>
          </a:p>
          <a:p>
            <a:endParaRPr lang="zh-CN" altLang="en-US" sz="2000">
              <a:latin typeface="楷体" panose="02010609060101010101" charset="-122"/>
              <a:ea typeface="楷体" panose="02010609060101010101" charset="-122"/>
              <a:cs typeface="楷体" panose="02010609060101010101" charset="-122"/>
            </a:endParaRPr>
          </a:p>
          <a:p>
            <a:r>
              <a:rPr lang="en-US" altLang="zh-CN" sz="2000">
                <a:latin typeface="楷体" panose="02010609060101010101" charset="-122"/>
                <a:ea typeface="楷体" panose="02010609060101010101" charset="-122"/>
                <a:cs typeface="楷体" panose="02010609060101010101" charset="-122"/>
              </a:rPr>
              <a:t>    </a:t>
            </a:r>
            <a:r>
              <a:rPr lang="zh-CN" altLang="en-US" sz="2000">
                <a:latin typeface="楷体" panose="02010609060101010101" charset="-122"/>
                <a:ea typeface="楷体" panose="02010609060101010101" charset="-122"/>
                <a:cs typeface="楷体" panose="02010609060101010101" charset="-122"/>
              </a:rPr>
              <a:t>李氏子蟠，年十七，好古文，六艺经传皆通习之，不拘于时，学于余。余嘉其能行古道，作《师说》以贻之。</a:t>
            </a:r>
            <a:endParaRPr lang="zh-CN" altLang="en-US" sz="2000">
              <a:latin typeface="楷体" panose="02010609060101010101" charset="-122"/>
              <a:ea typeface="楷体" panose="02010609060101010101" charset="-122"/>
              <a:cs typeface="楷体" panose="02010609060101010101" charset="-122"/>
            </a:endParaRPr>
          </a:p>
        </p:txBody>
      </p:sp>
      <p:sp>
        <p:nvSpPr>
          <p:cNvPr id="3" name="文本框 2" title=""/>
          <p:cNvSpPr txBox="1"/>
          <p:nvPr/>
        </p:nvSpPr>
        <p:spPr>
          <a:xfrm>
            <a:off x="144145" y="-152400"/>
            <a:ext cx="9742170" cy="1076325"/>
          </a:xfrm>
          <a:prstGeom prst="rect">
            <a:avLst/>
          </a:prstGeom>
          <a:noFill/>
        </p:spPr>
        <p:txBody>
          <a:bodyPr wrap="square" rtlCol="0">
            <a:spAutoFit/>
          </a:bodyPr>
          <a:lstStyle/>
          <a:p>
            <a:pPr indent="0" fontAlgn="auto">
              <a:lnSpc>
                <a:spcPct val="200000"/>
              </a:lnSpc>
            </a:pPr>
            <a:r>
              <a:rPr lang="en-US" sz="3200" b="1">
                <a:latin typeface="宋体" panose="02010600030101010101" pitchFamily="2" charset="-122"/>
                <a:sym typeface="+mn-ea"/>
              </a:rPr>
              <a:t>2.</a:t>
            </a:r>
            <a:r>
              <a:rPr lang="en-US" altLang="zh-CN" sz="3200" b="1">
                <a:ea typeface="宋体" panose="02010600030101010101" pitchFamily="2" charset="-122"/>
                <a:sym typeface="+mn-ea"/>
              </a:rPr>
              <a:t>韩愈是如何论述该中心论点的？理清本文结构。</a:t>
            </a:r>
            <a:endParaRPr lang="zh-CN" altLang="en-US" sz="3200"/>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00" name="文本框 99" title=""/>
          <p:cNvSpPr txBox="1"/>
          <p:nvPr>
            <p:custDataLst>
              <p:tags r:id="rId2"/>
            </p:custDataLst>
          </p:nvPr>
        </p:nvSpPr>
        <p:spPr>
          <a:xfrm>
            <a:off x="586105" y="1129665"/>
            <a:ext cx="10989310" cy="645160"/>
          </a:xfrm>
          <a:prstGeom prst="rect">
            <a:avLst/>
          </a:prstGeom>
          <a:noFill/>
          <a:ln w="9525">
            <a:noFill/>
          </a:ln>
        </p:spPr>
        <p:txBody>
          <a:bodyPr wrap="square">
            <a:spAutoFit/>
          </a:bodyPr>
          <a:lstStyle/>
          <a:p>
            <a:pPr indent="0" fontAlgn="auto">
              <a:lnSpc>
                <a:spcPct val="150000"/>
              </a:lnSpc>
            </a:pPr>
            <a:r>
              <a:rPr lang="en-US" altLang="zh-CN" sz="2400" b="1">
                <a:ea typeface="宋体" panose="02010600030101010101" pitchFamily="2" charset="-122"/>
              </a:rPr>
              <a:t>  </a:t>
            </a:r>
            <a:endParaRPr lang="en-US" altLang="zh-CN" sz="2400" b="1">
              <a:solidFill>
                <a:srgbClr val="FF0000"/>
              </a:solidFill>
              <a:ea typeface="宋体" panose="02010600030101010101" pitchFamily="2" charset="-122"/>
            </a:endParaRPr>
          </a:p>
        </p:txBody>
      </p:sp>
      <p:sp>
        <p:nvSpPr>
          <p:cNvPr id="2" name="文本框 1" title=""/>
          <p:cNvSpPr txBox="1"/>
          <p:nvPr/>
        </p:nvSpPr>
        <p:spPr>
          <a:xfrm>
            <a:off x="144145" y="1007745"/>
            <a:ext cx="11907520" cy="2553335"/>
          </a:xfrm>
          <a:prstGeom prst="rect">
            <a:avLst/>
          </a:prstGeom>
          <a:noFill/>
        </p:spPr>
        <p:txBody>
          <a:bodyPr wrap="square" rtlCol="0">
            <a:spAutoFit/>
          </a:bodyPr>
          <a:lstStyle/>
          <a:p>
            <a:r>
              <a:rPr lang="en-US" altLang="zh-CN" sz="2000">
                <a:latin typeface="楷体" panose="02010609060101010101" charset="-122"/>
                <a:ea typeface="楷体" panose="02010609060101010101" charset="-122"/>
                <a:cs typeface="楷体" panose="02010609060101010101" charset="-122"/>
              </a:rPr>
              <a:t>  </a:t>
            </a:r>
            <a:r>
              <a:rPr lang="en-US" altLang="zh-CN" sz="2800">
                <a:latin typeface="楷体" panose="02010609060101010101" charset="-122"/>
                <a:ea typeface="楷体" panose="02010609060101010101" charset="-122"/>
                <a:cs typeface="楷体" panose="02010609060101010101" charset="-122"/>
              </a:rPr>
              <a:t>  </a:t>
            </a:r>
            <a:r>
              <a:rPr lang="zh-CN" altLang="en-US" sz="2800">
                <a:latin typeface="楷体" panose="02010609060101010101" charset="-122"/>
                <a:ea typeface="楷体" panose="02010609060101010101" charset="-122"/>
                <a:cs typeface="楷体" panose="02010609060101010101" charset="-122"/>
              </a:rPr>
              <a:t>古之学者必有师。师者，所以传道受业解惑也。人非生而知之者，孰能无惑？惑而不从师，其为惑也，终不解矣。生乎吾前，其闻道也固先乎吾，吾从而师之；生乎吾后，其闻道也亦先乎吾，吾从而师之。吾师道也，夫庸知其年之先后生于吾乎？是故无贵无贱，无长无少，道之所存，师之所存也。</a:t>
            </a:r>
            <a:endParaRPr lang="zh-CN" altLang="en-US" sz="2000">
              <a:latin typeface="楷体" panose="02010609060101010101" charset="-122"/>
              <a:ea typeface="楷体" panose="02010609060101010101" charset="-122"/>
              <a:cs typeface="楷体" panose="02010609060101010101" charset="-122"/>
            </a:endParaRPr>
          </a:p>
          <a:p>
            <a:endParaRPr lang="zh-CN" altLang="en-US" sz="2000">
              <a:latin typeface="楷体" panose="02010609060101010101" charset="-122"/>
              <a:ea typeface="楷体" panose="02010609060101010101" charset="-122"/>
              <a:cs typeface="楷体" panose="02010609060101010101" charset="-122"/>
            </a:endParaRPr>
          </a:p>
        </p:txBody>
      </p:sp>
      <p:sp>
        <p:nvSpPr>
          <p:cNvPr id="3" name="文本框 2" title=""/>
          <p:cNvSpPr txBox="1"/>
          <p:nvPr/>
        </p:nvSpPr>
        <p:spPr>
          <a:xfrm>
            <a:off x="144145" y="-152400"/>
            <a:ext cx="9742170" cy="1076325"/>
          </a:xfrm>
          <a:prstGeom prst="rect">
            <a:avLst/>
          </a:prstGeom>
          <a:noFill/>
        </p:spPr>
        <p:txBody>
          <a:bodyPr wrap="square" rtlCol="0">
            <a:spAutoFit/>
          </a:bodyPr>
          <a:lstStyle/>
          <a:p>
            <a:pPr indent="0" fontAlgn="auto">
              <a:lnSpc>
                <a:spcPct val="200000"/>
              </a:lnSpc>
            </a:pPr>
            <a:r>
              <a:rPr lang="en-US" sz="3200" b="1">
                <a:latin typeface="宋体" panose="02010600030101010101" pitchFamily="2" charset="-122"/>
                <a:sym typeface="+mn-ea"/>
              </a:rPr>
              <a:t>2.</a:t>
            </a:r>
            <a:r>
              <a:rPr lang="en-US" altLang="zh-CN" sz="3200" b="1">
                <a:ea typeface="宋体" panose="02010600030101010101" pitchFamily="2" charset="-122"/>
                <a:sym typeface="+mn-ea"/>
              </a:rPr>
              <a:t>韩愈是如何论述该中心论点的？理清本文结构。</a:t>
            </a:r>
            <a:endParaRPr lang="zh-CN" altLang="en-US" sz="3200"/>
          </a:p>
        </p:txBody>
      </p:sp>
      <p:sp>
        <p:nvSpPr>
          <p:cNvPr id="4" name="文本框 3" title=""/>
          <p:cNvSpPr txBox="1"/>
          <p:nvPr/>
        </p:nvSpPr>
        <p:spPr>
          <a:xfrm>
            <a:off x="274320" y="3319145"/>
            <a:ext cx="11612245" cy="2030095"/>
          </a:xfrm>
          <a:prstGeom prst="rect">
            <a:avLst/>
          </a:prstGeom>
          <a:noFill/>
        </p:spPr>
        <p:txBody>
          <a:bodyPr wrap="square" rtlCol="0">
            <a:spAutoFit/>
          </a:bodyPr>
          <a:lstStyle/>
          <a:p>
            <a:pPr indent="0" fontAlgn="auto">
              <a:lnSpc>
                <a:spcPct val="150000"/>
              </a:lnSpc>
            </a:pPr>
            <a:r>
              <a:rPr lang="en-US" altLang="zh-CN" b="1">
                <a:ea typeface="宋体" panose="02010600030101010101" pitchFamily="2" charset="-122"/>
                <a:sym typeface="+mn-ea"/>
              </a:rPr>
              <a:t>第一节从理论上对中心论点作初步论述。</a:t>
            </a:r>
            <a:endParaRPr lang="en-US" altLang="zh-CN" b="1">
              <a:ea typeface="宋体" panose="02010600030101010101" pitchFamily="2" charset="-122"/>
            </a:endParaRPr>
          </a:p>
          <a:p>
            <a:pPr indent="0" fontAlgn="auto">
              <a:lnSpc>
                <a:spcPct val="150000"/>
              </a:lnSpc>
            </a:pPr>
            <a:r>
              <a:rPr lang="en-US" altLang="zh-CN" b="1">
                <a:solidFill>
                  <a:srgbClr val="FF0000"/>
                </a:solidFill>
                <a:ea typeface="宋体" panose="02010600030101010101" pitchFamily="2" charset="-122"/>
                <a:sym typeface="+mn-ea"/>
              </a:rPr>
              <a:t>总论为学必须从师和谁可为师的道理。</a:t>
            </a:r>
            <a:endParaRPr lang="en-US" altLang="zh-CN" b="1">
              <a:solidFill>
                <a:srgbClr val="FF0000"/>
              </a:solidFill>
              <a:ea typeface="宋体" panose="02010600030101010101" pitchFamily="2" charset="-122"/>
            </a:endParaRPr>
          </a:p>
          <a:p>
            <a:pPr indent="0" fontAlgn="auto">
              <a:lnSpc>
                <a:spcPct val="150000"/>
              </a:lnSpc>
            </a:pPr>
            <a:r>
              <a:rPr lang="en-US" altLang="zh-CN" b="1">
                <a:solidFill>
                  <a:srgbClr val="FF0000"/>
                </a:solidFill>
                <a:ea typeface="宋体" panose="02010600030101010101" pitchFamily="2" charset="-122"/>
                <a:sym typeface="+mn-ea"/>
              </a:rPr>
              <a:t>概述师的职能——传道、授业、解惑。强调从师的必要性——人皆有惑，不从师不能解惑。提出从师的标准——闻道先乎吾，即从而师之。</a:t>
            </a:r>
            <a:endParaRPr lang="en-US" altLang="zh-CN" b="1">
              <a:solidFill>
                <a:srgbClr val="FF0000"/>
              </a:solidFill>
              <a:ea typeface="宋体" panose="02010600030101010101" pitchFamily="2" charset="-122"/>
            </a:endParaRPr>
          </a:p>
          <a:p>
            <a:endParaRPr lang="zh-CN" altLang="en-US"/>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5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00" name="文本框 99" title=""/>
          <p:cNvSpPr txBox="1"/>
          <p:nvPr>
            <p:custDataLst>
              <p:tags r:id="rId2"/>
            </p:custDataLst>
          </p:nvPr>
        </p:nvSpPr>
        <p:spPr>
          <a:xfrm>
            <a:off x="586105" y="1129665"/>
            <a:ext cx="10989310" cy="645160"/>
          </a:xfrm>
          <a:prstGeom prst="rect">
            <a:avLst/>
          </a:prstGeom>
          <a:noFill/>
          <a:ln w="9525">
            <a:noFill/>
          </a:ln>
        </p:spPr>
        <p:txBody>
          <a:bodyPr wrap="square">
            <a:spAutoFit/>
          </a:bodyPr>
          <a:lstStyle/>
          <a:p>
            <a:pPr indent="0" fontAlgn="auto">
              <a:lnSpc>
                <a:spcPct val="150000"/>
              </a:lnSpc>
            </a:pPr>
            <a:r>
              <a:rPr lang="en-US" altLang="zh-CN" sz="2400" b="1">
                <a:ea typeface="宋体" panose="02010600030101010101" pitchFamily="2" charset="-122"/>
              </a:rPr>
              <a:t>  </a:t>
            </a:r>
            <a:endParaRPr lang="en-US" altLang="zh-CN" sz="2400" b="1">
              <a:solidFill>
                <a:srgbClr val="FF0000"/>
              </a:solidFill>
              <a:ea typeface="宋体" panose="02010600030101010101" pitchFamily="2" charset="-122"/>
            </a:endParaRPr>
          </a:p>
        </p:txBody>
      </p:sp>
      <p:sp>
        <p:nvSpPr>
          <p:cNvPr id="2" name="文本框 1" title=""/>
          <p:cNvSpPr txBox="1"/>
          <p:nvPr/>
        </p:nvSpPr>
        <p:spPr>
          <a:xfrm>
            <a:off x="144145" y="1007745"/>
            <a:ext cx="11761470" cy="4939030"/>
          </a:xfrm>
          <a:prstGeom prst="rect">
            <a:avLst/>
          </a:prstGeom>
          <a:noFill/>
        </p:spPr>
        <p:txBody>
          <a:bodyPr wrap="square" rtlCol="0">
            <a:spAutoFit/>
          </a:bodyPr>
          <a:lstStyle/>
          <a:p>
            <a:pPr indent="0" fontAlgn="auto">
              <a:lnSpc>
                <a:spcPct val="125000"/>
              </a:lnSpc>
            </a:pPr>
            <a:r>
              <a:rPr lang="en-US" altLang="zh-CN" sz="2000">
                <a:latin typeface="楷体" panose="02010609060101010101" charset="-122"/>
                <a:ea typeface="楷体" panose="02010609060101010101" charset="-122"/>
                <a:cs typeface="楷体" panose="02010609060101010101" charset="-122"/>
              </a:rPr>
              <a:t>  </a:t>
            </a:r>
            <a:r>
              <a:rPr lang="en-US" altLang="zh-CN" sz="2800">
                <a:latin typeface="楷体" panose="02010609060101010101" charset="-122"/>
                <a:ea typeface="楷体" panose="02010609060101010101" charset="-122"/>
                <a:cs typeface="楷体" panose="02010609060101010101" charset="-122"/>
              </a:rPr>
              <a:t>  </a:t>
            </a:r>
            <a:r>
              <a:rPr lang="zh-CN" altLang="en-US" sz="2800">
                <a:latin typeface="楷体" panose="02010609060101010101" charset="-122"/>
                <a:ea typeface="楷体" panose="02010609060101010101" charset="-122"/>
                <a:cs typeface="楷体" panose="02010609060101010101" charset="-122"/>
                <a:sym typeface="+mn-ea"/>
              </a:rPr>
              <a:t>嗟乎！师道之不传也久矣！欲人之无惑也难矣！古之圣人，其出人也远矣，犹且从师而问焉；今之众人，其下圣人也亦远矣，而耻学于师。是故圣益圣，愚益愚。圣人之所以为圣，愚人之所以为愚，其皆出于此乎？爱其子，择师而教之；于其身也，则耻师焉，惑矣。彼童子之师，授之书而习其句读者，非吾所谓传其道解其惑者也。句读之不知，惑之不解，或师焉，或不焉，小学而大遗，吾未见其明也。巫医乐师百工之人，不耻相师。士大夫之族，曰师曰弟子云者，则群聚而笑之。问之，则曰：“彼与彼年相若也，道相似也。位卑则足羞，官盛则近谀。”呜呼！师道之不复可知矣。巫医乐师百工之人，君子不齿，今其智乃反不能及，其可怪也欤！</a:t>
            </a:r>
            <a:endParaRPr lang="zh-CN" altLang="en-US" sz="2000">
              <a:latin typeface="楷体" panose="02010609060101010101" charset="-122"/>
              <a:ea typeface="楷体" panose="02010609060101010101" charset="-122"/>
              <a:cs typeface="楷体" panose="02010609060101010101" charset="-122"/>
            </a:endParaRPr>
          </a:p>
        </p:txBody>
      </p:sp>
      <p:sp>
        <p:nvSpPr>
          <p:cNvPr id="3" name="文本框 2" title=""/>
          <p:cNvSpPr txBox="1"/>
          <p:nvPr/>
        </p:nvSpPr>
        <p:spPr>
          <a:xfrm>
            <a:off x="144145" y="-152400"/>
            <a:ext cx="9742170" cy="1076325"/>
          </a:xfrm>
          <a:prstGeom prst="rect">
            <a:avLst/>
          </a:prstGeom>
          <a:noFill/>
        </p:spPr>
        <p:txBody>
          <a:bodyPr wrap="square" rtlCol="0">
            <a:spAutoFit/>
          </a:bodyPr>
          <a:lstStyle/>
          <a:p>
            <a:pPr indent="0" fontAlgn="auto">
              <a:lnSpc>
                <a:spcPct val="200000"/>
              </a:lnSpc>
            </a:pPr>
            <a:r>
              <a:rPr lang="en-US" sz="3200" b="1">
                <a:latin typeface="宋体" panose="02010600030101010101" pitchFamily="2" charset="-122"/>
                <a:sym typeface="+mn-ea"/>
              </a:rPr>
              <a:t>2.</a:t>
            </a:r>
            <a:r>
              <a:rPr lang="en-US" altLang="zh-CN" sz="3200" b="1">
                <a:ea typeface="宋体" panose="02010600030101010101" pitchFamily="2" charset="-122"/>
                <a:sym typeface="+mn-ea"/>
              </a:rPr>
              <a:t>韩愈是如何论述该中心论点的？理清本文结构。</a:t>
            </a:r>
            <a:endParaRPr lang="zh-CN" altLang="en-US" sz="3200"/>
          </a:p>
        </p:txBody>
      </p:sp>
      <p:sp>
        <p:nvSpPr>
          <p:cNvPr id="5" name="文本框 4" title=""/>
          <p:cNvSpPr txBox="1"/>
          <p:nvPr/>
        </p:nvSpPr>
        <p:spPr>
          <a:xfrm>
            <a:off x="233045" y="1086485"/>
            <a:ext cx="11561445" cy="5077460"/>
          </a:xfrm>
          <a:prstGeom prst="rect">
            <a:avLst/>
          </a:prstGeom>
          <a:solidFill>
            <a:schemeClr val="bg1"/>
          </a:solidFill>
          <a:ln w="9525">
            <a:noFill/>
          </a:ln>
        </p:spPr>
        <p:txBody>
          <a:bodyPr wrap="square">
            <a:spAutoFit/>
          </a:bodyPr>
          <a:lstStyle/>
          <a:p>
            <a:pPr indent="0" fontAlgn="auto">
              <a:lnSpc>
                <a:spcPct val="150000"/>
              </a:lnSpc>
            </a:pPr>
            <a:r>
              <a:rPr lang="en-US" altLang="zh-CN" sz="2400" b="1">
                <a:solidFill>
                  <a:srgbClr val="FF0000"/>
                </a:solidFill>
                <a:ea typeface="宋体" panose="02010600030101010101" pitchFamily="2" charset="-122"/>
              </a:rPr>
              <a:t>概叹师道的不传，批判士大夫之族耻于从师的不良风气</a:t>
            </a:r>
            <a:endParaRPr lang="en-US" altLang="zh-CN" sz="2400" b="1">
              <a:solidFill>
                <a:srgbClr val="FF0000"/>
              </a:solidFill>
              <a:ea typeface="宋体" panose="02010600030101010101" pitchFamily="2" charset="-122"/>
            </a:endParaRPr>
          </a:p>
          <a:p>
            <a:pPr indent="0" fontAlgn="auto">
              <a:lnSpc>
                <a:spcPct val="150000"/>
              </a:lnSpc>
            </a:pPr>
            <a:r>
              <a:rPr lang="en-US" altLang="zh-CN" sz="2400" b="1">
                <a:solidFill>
                  <a:srgbClr val="FF0000"/>
                </a:solidFill>
                <a:ea typeface="宋体" panose="02010600030101010101" pitchFamily="2" charset="-122"/>
              </a:rPr>
              <a:t>从反面论证第一节提出的中心论点。</a:t>
            </a:r>
            <a:endParaRPr lang="en-US" altLang="zh-CN" sz="2400" b="1">
              <a:solidFill>
                <a:srgbClr val="FF0000"/>
              </a:solidFill>
              <a:ea typeface="宋体" panose="02010600030101010101" pitchFamily="2" charset="-122"/>
            </a:endParaRPr>
          </a:p>
          <a:p>
            <a:pPr indent="0" fontAlgn="auto">
              <a:lnSpc>
                <a:spcPct val="150000"/>
              </a:lnSpc>
            </a:pPr>
            <a:endParaRPr lang="en-US" altLang="zh-CN" sz="2400" b="1">
              <a:solidFill>
                <a:srgbClr val="FF0000"/>
              </a:solidFill>
              <a:ea typeface="宋体" panose="02010600030101010101" pitchFamily="2" charset="-122"/>
            </a:endParaRPr>
          </a:p>
          <a:p>
            <a:pPr indent="0" fontAlgn="auto">
              <a:lnSpc>
                <a:spcPct val="150000"/>
              </a:lnSpc>
            </a:pPr>
            <a:r>
              <a:rPr lang="en-US" altLang="zh-CN" sz="2400" b="1">
                <a:solidFill>
                  <a:srgbClr val="FF0000"/>
                </a:solidFill>
                <a:ea typeface="宋体" panose="02010600030101010101" pitchFamily="2" charset="-122"/>
              </a:rPr>
              <a:t>分论点：师道之不传也久矣，欲人之无惑也难矣！</a:t>
            </a:r>
            <a:endParaRPr lang="en-US" altLang="zh-CN" sz="2400" b="1">
              <a:solidFill>
                <a:srgbClr val="FF0000"/>
              </a:solidFill>
              <a:ea typeface="宋体" panose="02010600030101010101" pitchFamily="2" charset="-122"/>
            </a:endParaRPr>
          </a:p>
          <a:p>
            <a:pPr indent="0" fontAlgn="auto">
              <a:lnSpc>
                <a:spcPct val="150000"/>
              </a:lnSpc>
            </a:pPr>
            <a:r>
              <a:rPr lang="en-US" altLang="zh-CN" sz="2400" b="1">
                <a:solidFill>
                  <a:srgbClr val="FF0000"/>
                </a:solidFill>
                <a:ea typeface="宋体" panose="02010600030101010101" pitchFamily="2" charset="-122"/>
              </a:rPr>
              <a:t>作者从三个方面进行了对比论证、有破有立：</a:t>
            </a:r>
            <a:endParaRPr lang="en-US" altLang="zh-CN" sz="2400" b="1">
              <a:solidFill>
                <a:srgbClr val="FF0000"/>
              </a:solidFill>
              <a:ea typeface="宋体" panose="02010600030101010101" pitchFamily="2" charset="-122"/>
            </a:endParaRPr>
          </a:p>
          <a:p>
            <a:pPr indent="0" fontAlgn="auto">
              <a:lnSpc>
                <a:spcPct val="150000"/>
              </a:lnSpc>
            </a:pPr>
            <a:r>
              <a:rPr lang="en-US" altLang="zh-CN" sz="2400" b="1">
                <a:solidFill>
                  <a:srgbClr val="FF0000"/>
                </a:solidFill>
                <a:ea typeface="宋体" panose="02010600030101010101" pitchFamily="2" charset="-122"/>
              </a:rPr>
              <a:t>古之圣人与今之众人对比	古之圣人</a:t>
            </a:r>
            <a:r>
              <a:rPr lang="zh-CN" altLang="en-US" sz="2400" b="1">
                <a:solidFill>
                  <a:srgbClr val="FF0000"/>
                </a:solidFill>
                <a:ea typeface="宋体" panose="02010600030101010101" pitchFamily="2" charset="-122"/>
              </a:rPr>
              <a:t>，</a:t>
            </a:r>
            <a:r>
              <a:rPr lang="en-US" altLang="zh-CN" sz="2400" b="1">
                <a:solidFill>
                  <a:srgbClr val="FF0000"/>
                </a:solidFill>
                <a:ea typeface="宋体" panose="02010600030101010101" pitchFamily="2" charset="-122"/>
              </a:rPr>
              <a:t>从师而问	</a:t>
            </a:r>
            <a:endParaRPr lang="en-US" altLang="zh-CN" sz="2400" b="1">
              <a:solidFill>
                <a:srgbClr val="FF0000"/>
              </a:solidFill>
              <a:ea typeface="宋体" panose="02010600030101010101" pitchFamily="2" charset="-122"/>
            </a:endParaRPr>
          </a:p>
          <a:p>
            <a:pPr indent="0" fontAlgn="auto">
              <a:lnSpc>
                <a:spcPct val="150000"/>
              </a:lnSpc>
            </a:pPr>
            <a:r>
              <a:rPr lang="en-US" altLang="zh-CN" sz="2400" b="1">
                <a:solidFill>
                  <a:srgbClr val="FF0000"/>
                </a:solidFill>
                <a:ea typeface="宋体" panose="02010600030101010101" pitchFamily="2" charset="-122"/>
              </a:rPr>
              <a:t>                                                     今之众人</a:t>
            </a:r>
            <a:r>
              <a:rPr lang="zh-CN" altLang="en-US" sz="2400" b="1">
                <a:solidFill>
                  <a:srgbClr val="FF0000"/>
                </a:solidFill>
                <a:ea typeface="宋体" panose="02010600030101010101" pitchFamily="2" charset="-122"/>
              </a:rPr>
              <a:t>，</a:t>
            </a:r>
            <a:r>
              <a:rPr lang="en-US" altLang="zh-CN" sz="2400" b="1">
                <a:solidFill>
                  <a:srgbClr val="FF0000"/>
                </a:solidFill>
                <a:ea typeface="宋体" panose="02010600030101010101" pitchFamily="2" charset="-122"/>
              </a:rPr>
              <a:t>耻学于师</a:t>
            </a:r>
            <a:endParaRPr lang="en-US" altLang="zh-CN" sz="2400" b="1">
              <a:solidFill>
                <a:srgbClr val="FF0000"/>
              </a:solidFill>
              <a:ea typeface="宋体" panose="02010600030101010101" pitchFamily="2" charset="-122"/>
            </a:endParaRPr>
          </a:p>
          <a:p>
            <a:pPr indent="0" fontAlgn="auto">
              <a:lnSpc>
                <a:spcPct val="150000"/>
              </a:lnSpc>
            </a:pPr>
            <a:endParaRPr lang="en-US" altLang="zh-CN" sz="2400" b="1">
              <a:solidFill>
                <a:srgbClr val="FF0000"/>
              </a:solidFill>
              <a:ea typeface="宋体" panose="02010600030101010101" pitchFamily="2" charset="-122"/>
            </a:endParaRPr>
          </a:p>
          <a:p>
            <a:pPr indent="0" fontAlgn="auto">
              <a:lnSpc>
                <a:spcPct val="150000"/>
              </a:lnSpc>
            </a:pPr>
            <a:r>
              <a:rPr lang="en-US" altLang="zh-CN" sz="2400" b="1">
                <a:solidFill>
                  <a:srgbClr val="FF0000"/>
                </a:solidFill>
                <a:ea typeface="宋体" panose="02010600030101010101" pitchFamily="2" charset="-122"/>
              </a:rPr>
              <a:t>	</a:t>
            </a:r>
            <a:endParaRPr lang="en-US" altLang="zh-CN" sz="2400" b="1">
              <a:ea typeface="宋体" panose="02010600030101010101" pitchFamily="2" charset="-122"/>
            </a:endParaRPr>
          </a:p>
        </p:txBody>
      </p:sp>
      <p:sp>
        <p:nvSpPr>
          <p:cNvPr id="6" name="文本框 5" title=""/>
          <p:cNvSpPr txBox="1"/>
          <p:nvPr/>
        </p:nvSpPr>
        <p:spPr>
          <a:xfrm>
            <a:off x="7993380" y="3590290"/>
            <a:ext cx="1768475" cy="1198880"/>
          </a:xfrm>
          <a:prstGeom prst="rect">
            <a:avLst/>
          </a:prstGeom>
          <a:solidFill>
            <a:schemeClr val="bg1"/>
          </a:solidFill>
        </p:spPr>
        <p:txBody>
          <a:bodyPr wrap="square" rtlCol="0">
            <a:spAutoFit/>
          </a:bodyPr>
          <a:lstStyle/>
          <a:p>
            <a:pPr indent="0" fontAlgn="auto">
              <a:lnSpc>
                <a:spcPct val="150000"/>
              </a:lnSpc>
            </a:pPr>
            <a:r>
              <a:rPr lang="en-US" altLang="zh-CN" sz="2400" b="1">
                <a:solidFill>
                  <a:schemeClr val="tx1"/>
                </a:solidFill>
                <a:latin typeface="宋体" panose="02010600030101010101" pitchFamily="2" charset="-122"/>
                <a:ea typeface="宋体" panose="02010600030101010101" pitchFamily="2" charset="-122"/>
                <a:sym typeface="+mn-ea"/>
              </a:rPr>
              <a:t>圣益圣</a:t>
            </a:r>
            <a:endParaRPr lang="en-US" altLang="zh-CN" sz="2400" b="1">
              <a:solidFill>
                <a:schemeClr val="tx1"/>
              </a:solidFill>
              <a:latin typeface="宋体" panose="02010600030101010101" pitchFamily="2" charset="-122"/>
              <a:ea typeface="宋体" panose="02010600030101010101" pitchFamily="2" charset="-122"/>
            </a:endParaRPr>
          </a:p>
          <a:p>
            <a:pPr indent="0" fontAlgn="auto">
              <a:lnSpc>
                <a:spcPct val="150000"/>
              </a:lnSpc>
            </a:pPr>
            <a:r>
              <a:rPr lang="en-US" altLang="zh-CN" sz="2400" b="1">
                <a:solidFill>
                  <a:schemeClr val="tx1"/>
                </a:solidFill>
                <a:latin typeface="宋体" panose="02010600030101010101" pitchFamily="2" charset="-122"/>
                <a:ea typeface="宋体" panose="02010600030101010101" pitchFamily="2" charset="-122"/>
                <a:sym typeface="+mn-ea"/>
              </a:rPr>
              <a:t>愚益愚</a:t>
            </a:r>
            <a:endParaRPr lang="en-US" altLang="zh-CN" sz="2400" b="1">
              <a:solidFill>
                <a:schemeClr val="tx1"/>
              </a:solidFill>
              <a:latin typeface="宋体" panose="02010600030101010101" pitchFamily="2" charset="-122"/>
              <a:ea typeface="宋体" panose="02010600030101010101" pitchFamily="2" charset="-122"/>
              <a:sym typeface="+mn-ea"/>
            </a:endParaRPr>
          </a:p>
        </p:txBody>
      </p:sp>
      <p:sp>
        <p:nvSpPr>
          <p:cNvPr id="7" name="文本框 6" title=""/>
          <p:cNvSpPr txBox="1"/>
          <p:nvPr/>
        </p:nvSpPr>
        <p:spPr>
          <a:xfrm>
            <a:off x="8984615" y="3959860"/>
            <a:ext cx="3413125" cy="460375"/>
          </a:xfrm>
          <a:prstGeom prst="rect">
            <a:avLst/>
          </a:prstGeom>
          <a:solidFill>
            <a:schemeClr val="bg1"/>
          </a:solidFill>
        </p:spPr>
        <p:txBody>
          <a:bodyPr wrap="square" rtlCol="0">
            <a:spAutoFit/>
          </a:bodyPr>
          <a:lstStyle/>
          <a:p>
            <a:r>
              <a:rPr lang="zh-CN" altLang="en-US" sz="2400" b="1">
                <a:solidFill>
                  <a:schemeClr val="tx1"/>
                </a:solidFill>
              </a:rPr>
              <a:t>其皆出于此乎</a:t>
            </a:r>
            <a:endParaRPr lang="zh-CN" altLang="en-US" sz="2400" b="1">
              <a:solidFill>
                <a:schemeClr val="tx1"/>
              </a:solidFill>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 calcmode="lin" valueType="num">
                                      <p:cBhvr additive="base">
                                        <p:cTn id="1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0" end="0"/>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anim calcmode="lin" valueType="num">
                                      <p:cBhvr additive="base">
                                        <p:cTn id="15"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5">
                                            <p:txEl>
                                              <p:pRg st="3" end="3"/>
                                            </p:txEl>
                                          </p:spTgt>
                                        </p:tgtEl>
                                        <p:attrNameLst>
                                          <p:attrName>style.visibility</p:attrName>
                                        </p:attrNameLst>
                                      </p:cBhvr>
                                      <p:to>
                                        <p:strVal val="visible"/>
                                      </p:to>
                                    </p:set>
                                    <p:anim calcmode="lin" valueType="num">
                                      <p:cBhvr additive="base">
                                        <p:cTn id="21"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5">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5">
                                            <p:txEl>
                                              <p:pRg st="4" end="4"/>
                                            </p:txEl>
                                          </p:spTgt>
                                        </p:tgtEl>
                                        <p:attrNameLst>
                                          <p:attrName>style.visibility</p:attrName>
                                        </p:attrNameLst>
                                      </p:cBhvr>
                                      <p:to>
                                        <p:strVal val="visible"/>
                                      </p:to>
                                    </p:set>
                                    <p:anim calcmode="lin" valueType="num">
                                      <p:cBhvr additive="base">
                                        <p:cTn id="25"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4" end="4"/>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5">
                                            <p:txEl>
                                              <p:pRg st="5" end="5"/>
                                            </p:txEl>
                                          </p:spTgt>
                                        </p:tgtEl>
                                        <p:attrNameLst>
                                          <p:attrName>style.visibility</p:attrName>
                                        </p:attrNameLst>
                                      </p:cBhvr>
                                      <p:to>
                                        <p:strVal val="visible"/>
                                      </p:to>
                                    </p:set>
                                    <p:anim calcmode="lin" valueType="num">
                                      <p:cBhvr additive="base">
                                        <p:cTn id="29"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5">
                                            <p:txEl>
                                              <p:pRg st="5" end="5"/>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5">
                                            <p:txEl>
                                              <p:pRg st="6" end="6"/>
                                            </p:txEl>
                                          </p:spTgt>
                                        </p:tgtEl>
                                        <p:attrNameLst>
                                          <p:attrName>style.visibility</p:attrName>
                                        </p:attrNameLst>
                                      </p:cBhvr>
                                      <p:to>
                                        <p:strVal val="visible"/>
                                      </p:to>
                                    </p:set>
                                    <p:anim calcmode="lin" valueType="num">
                                      <p:cBhvr additive="base">
                                        <p:cTn id="33"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5">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5" fill="hold" nodeType="clickPar">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additive="base">
                                        <p:cTn id="39" dur="500" fill="hold"/>
                                        <p:tgtEl>
                                          <p:spTgt spid="6"/>
                                        </p:tgtEl>
                                        <p:attrNameLst>
                                          <p:attrName>ppt_x</p:attrName>
                                        </p:attrNameLst>
                                      </p:cBhvr>
                                      <p:tavLst>
                                        <p:tav tm="0">
                                          <p:val>
                                            <p:strVal val="#ppt_x"/>
                                          </p:val>
                                        </p:tav>
                                        <p:tav tm="100000">
                                          <p:val>
                                            <p:strVal val="#ppt_x"/>
                                          </p:val>
                                        </p:tav>
                                      </p:tavLst>
                                    </p:anim>
                                    <p:anim calcmode="lin" valueType="num">
                                      <p:cBhvr additive="base">
                                        <p:cTn id="40" dur="500" fill="hold"/>
                                        <p:tgtEl>
                                          <p:spTgt spid="6"/>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 fill="hold"/>
                                        <p:tgtEl>
                                          <p:spTgt spid="7"/>
                                        </p:tgtEl>
                                        <p:attrNameLst>
                                          <p:attrName>ppt_x</p:attrName>
                                        </p:attrNameLst>
                                      </p:cBhvr>
                                      <p:tavLst>
                                        <p:tav tm="0">
                                          <p:val>
                                            <p:strVal val="#ppt_x"/>
                                          </p:val>
                                        </p:tav>
                                        <p:tav tm="100000">
                                          <p:val>
                                            <p:strVal val="#ppt_x"/>
                                          </p:val>
                                        </p:tav>
                                      </p:tavLst>
                                    </p:anim>
                                    <p:anim calcmode="lin" valueType="num">
                                      <p:cBhvr additive="base">
                                        <p:cTn id="4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5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00" name="文本框 99" title=""/>
          <p:cNvSpPr txBox="1"/>
          <p:nvPr>
            <p:custDataLst>
              <p:tags r:id="rId2"/>
            </p:custDataLst>
          </p:nvPr>
        </p:nvSpPr>
        <p:spPr>
          <a:xfrm>
            <a:off x="372745" y="471170"/>
            <a:ext cx="11605260" cy="645160"/>
          </a:xfrm>
          <a:prstGeom prst="rect">
            <a:avLst/>
          </a:prstGeom>
          <a:noFill/>
          <a:ln w="9525">
            <a:noFill/>
          </a:ln>
        </p:spPr>
        <p:txBody>
          <a:bodyPr wrap="square">
            <a:spAutoFit/>
          </a:bodyPr>
          <a:lstStyle/>
          <a:p>
            <a:pPr indent="0" fontAlgn="auto">
              <a:lnSpc>
                <a:spcPct val="150000"/>
              </a:lnSpc>
            </a:pPr>
            <a:r>
              <a:rPr lang="en-US" altLang="zh-CN" sz="2400" b="1">
                <a:ea typeface="宋体" panose="02010600030101010101" pitchFamily="2" charset="-122"/>
              </a:rPr>
              <a:t>  韩愈是如何论述该中心论点的？理清本文结构。</a:t>
            </a:r>
            <a:endParaRPr lang="en-US" altLang="zh-CN" sz="2400" b="1">
              <a:solidFill>
                <a:srgbClr val="FF0000"/>
              </a:solidFill>
              <a:ea typeface="宋体" panose="02010600030101010101" pitchFamily="2" charset="-122"/>
            </a:endParaRPr>
          </a:p>
        </p:txBody>
      </p:sp>
      <p:sp>
        <p:nvSpPr>
          <p:cNvPr id="2" name="文本框 1" title=""/>
          <p:cNvSpPr txBox="1"/>
          <p:nvPr/>
        </p:nvSpPr>
        <p:spPr>
          <a:xfrm>
            <a:off x="199390" y="1233170"/>
            <a:ext cx="11604625" cy="2306955"/>
          </a:xfrm>
          <a:prstGeom prst="rect">
            <a:avLst/>
          </a:prstGeom>
          <a:noFill/>
        </p:spPr>
        <p:txBody>
          <a:bodyPr wrap="square" rtlCol="0">
            <a:spAutoFit/>
          </a:bodyPr>
          <a:lstStyle/>
          <a:p>
            <a:pPr>
              <a:lnSpc>
                <a:spcPct val="150000"/>
              </a:lnSpc>
            </a:pPr>
            <a:r>
              <a:rPr lang="en-US" altLang="zh-CN" sz="3200">
                <a:latin typeface="楷体" panose="02010609060101010101" charset="-122"/>
                <a:ea typeface="楷体" panose="02010609060101010101" charset="-122"/>
                <a:cs typeface="楷体" panose="02010609060101010101" charset="-122"/>
                <a:sym typeface="+mn-ea"/>
              </a:rPr>
              <a:t>    </a:t>
            </a:r>
            <a:r>
              <a:rPr lang="zh-CN" altLang="en-US" sz="3200">
                <a:latin typeface="楷体" panose="02010609060101010101" charset="-122"/>
                <a:ea typeface="楷体" panose="02010609060101010101" charset="-122"/>
                <a:cs typeface="楷体" panose="02010609060101010101" charset="-122"/>
                <a:sym typeface="+mn-ea"/>
              </a:rPr>
              <a:t>圣人无常师。孔子师郯子、苌弘、师襄、老聃。郯子之徒，其贤不及孔子。孔子曰：三人行，则必有我师。是故弟子不必不如师，师不必贤于弟子，闻道有先后，术业有专攻，如是而已。</a:t>
            </a:r>
            <a:endParaRPr lang="zh-CN" altLang="en-US" sz="3200"/>
          </a:p>
        </p:txBody>
      </p:sp>
      <p:sp>
        <p:nvSpPr>
          <p:cNvPr id="3" name="文本框 2" title=""/>
          <p:cNvSpPr txBox="1"/>
          <p:nvPr/>
        </p:nvSpPr>
        <p:spPr>
          <a:xfrm>
            <a:off x="372745" y="3597910"/>
            <a:ext cx="11532235" cy="2122805"/>
          </a:xfrm>
          <a:prstGeom prst="rect">
            <a:avLst/>
          </a:prstGeom>
          <a:solidFill>
            <a:schemeClr val="bg1"/>
          </a:solidFill>
        </p:spPr>
        <p:txBody>
          <a:bodyPr wrap="square" rtlCol="0">
            <a:spAutoFit/>
          </a:bodyPr>
          <a:lstStyle/>
          <a:p>
            <a:pPr indent="0" fontAlgn="auto">
              <a:lnSpc>
                <a:spcPct val="150000"/>
              </a:lnSpc>
            </a:pPr>
            <a:r>
              <a:rPr lang="en-US" altLang="zh-CN" sz="2400" b="1">
                <a:ea typeface="宋体" panose="02010600030101010101" pitchFamily="2" charset="-122"/>
                <a:sym typeface="+mn-ea"/>
              </a:rPr>
              <a:t>第三节用孔子从师的事例正面论证“古之学者必有师”，能者为师的道理。呼应第一段。</a:t>
            </a:r>
            <a:endParaRPr lang="en-US" altLang="zh-CN" sz="2400" b="1">
              <a:ea typeface="宋体" panose="02010600030101010101" pitchFamily="2" charset="-122"/>
            </a:endParaRPr>
          </a:p>
          <a:p>
            <a:pPr indent="0" fontAlgn="auto">
              <a:lnSpc>
                <a:spcPct val="150000"/>
              </a:lnSpc>
            </a:pPr>
            <a:r>
              <a:rPr lang="en-US" altLang="zh-CN" sz="2400" b="1">
                <a:solidFill>
                  <a:srgbClr val="FF0000"/>
                </a:solidFill>
                <a:ea typeface="宋体" panose="02010600030101010101" pitchFamily="2" charset="-122"/>
                <a:sym typeface="+mn-ea"/>
              </a:rPr>
              <a:t>采用举例论证和引用论证，推断出“弟子不必不如师，师不必贤于弟子，闻道有先后，术业有专攻，如是而已”的结论。</a:t>
            </a:r>
            <a:endParaRPr lang="en-US" altLang="zh-CN" sz="2400" b="1">
              <a:solidFill>
                <a:srgbClr val="FF0000"/>
              </a:solidFill>
              <a:ea typeface="宋体" panose="02010600030101010101" pitchFamily="2" charset="-122"/>
            </a:endParaRPr>
          </a:p>
          <a:p>
            <a:endParaRPr lang="zh-CN" altLang="en-US" sz="2400"/>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3" title=""/>
          <p:cNvSpPr txBox="1"/>
          <p:nvPr/>
        </p:nvSpPr>
        <p:spPr>
          <a:xfrm>
            <a:off x="445135" y="344805"/>
            <a:ext cx="4175760" cy="1014730"/>
          </a:xfrm>
          <a:prstGeom prst="rect">
            <a:avLst/>
          </a:prstGeom>
          <a:noFill/>
        </p:spPr>
        <p:txBody>
          <a:bodyPr wrap="square" rtlCol="0">
            <a:spAutoFit/>
          </a:bodyPr>
          <a:lstStyle/>
          <a:p>
            <a:r>
              <a:rPr lang="zh-CN" altLang="en-US" sz="6000" b="1">
                <a:latin typeface="楷体" panose="02010609060101010101" charset="-122"/>
                <a:ea typeface="楷体" panose="02010609060101010101" charset="-122"/>
              </a:rPr>
              <a:t>词类活用</a:t>
            </a:r>
            <a:endParaRPr lang="zh-CN" altLang="en-US" sz="6000" b="1">
              <a:latin typeface="楷体" panose="02010609060101010101" charset="-122"/>
              <a:ea typeface="楷体" panose="02010609060101010101" charset="-122"/>
            </a:endParaRPr>
          </a:p>
        </p:txBody>
      </p:sp>
      <p:sp>
        <p:nvSpPr>
          <p:cNvPr id="2" name="文本框 1" title=""/>
          <p:cNvSpPr txBox="1"/>
          <p:nvPr>
            <p:custDataLst>
              <p:tags r:id="rId2"/>
            </p:custDataLst>
          </p:nvPr>
        </p:nvSpPr>
        <p:spPr>
          <a:xfrm>
            <a:off x="521970" y="1288415"/>
            <a:ext cx="10441940" cy="4399915"/>
          </a:xfrm>
          <a:prstGeom prst="rect">
            <a:avLst/>
          </a:prstGeom>
          <a:noFill/>
        </p:spPr>
        <p:txBody>
          <a:bodyPr wrap="square" rtlCol="0">
            <a:spAutoFit/>
          </a:bodyPr>
          <a:lstStyle/>
          <a:p>
            <a:r>
              <a:rPr lang="zh-CN" altLang="en-US" sz="4000" b="1">
                <a:latin typeface="楷体" panose="02010609060101010101" charset="-122"/>
                <a:ea typeface="楷体" panose="02010609060101010101" charset="-122"/>
              </a:rPr>
              <a:t>木直中绳，輮以为轮，</a:t>
            </a:r>
            <a:r>
              <a:rPr lang="zh-CN" altLang="en-US" sz="4000" b="1">
                <a:latin typeface="楷体" panose="02010609060101010101" charset="-122"/>
                <a:ea typeface="楷体" panose="02010609060101010101" charset="-122"/>
                <a:sym typeface="+mn-ea"/>
              </a:rPr>
              <a:t>其曲中规</a:t>
            </a:r>
            <a:endParaRPr lang="zh-CN" altLang="en-US" sz="4000" b="1">
              <a:latin typeface="楷体" panose="02010609060101010101" charset="-122"/>
              <a:ea typeface="楷体" panose="02010609060101010101" charset="-122"/>
              <a:sym typeface="+mn-ea"/>
            </a:endParaRPr>
          </a:p>
          <a:p>
            <a:endParaRPr lang="zh-CN" altLang="en-US" sz="4000" b="1">
              <a:latin typeface="楷体" panose="02010609060101010101" charset="-122"/>
              <a:ea typeface="楷体" panose="02010609060101010101" charset="-122"/>
            </a:endParaRPr>
          </a:p>
          <a:p>
            <a:r>
              <a:rPr lang="zh-CN" altLang="en-US" sz="4000" b="1">
                <a:latin typeface="楷体" panose="02010609060101010101" charset="-122"/>
                <a:ea typeface="楷体" panose="02010609060101010101" charset="-122"/>
              </a:rPr>
              <a:t>不积小流，无以成江海</a:t>
            </a:r>
            <a:endParaRPr lang="zh-CN" altLang="en-US" sz="4000" b="1">
              <a:latin typeface="楷体" panose="02010609060101010101" charset="-122"/>
              <a:ea typeface="楷体" panose="02010609060101010101" charset="-122"/>
            </a:endParaRPr>
          </a:p>
          <a:p>
            <a:endParaRPr lang="zh-CN" altLang="en-US" sz="4000" b="1">
              <a:latin typeface="楷体" panose="02010609060101010101" charset="-122"/>
              <a:ea typeface="楷体" panose="02010609060101010101" charset="-122"/>
            </a:endParaRPr>
          </a:p>
          <a:p>
            <a:r>
              <a:rPr lang="zh-CN" altLang="en-US" sz="4000" b="1">
                <a:latin typeface="楷体" panose="02010609060101010101" charset="-122"/>
                <a:ea typeface="楷体" panose="02010609060101010101" charset="-122"/>
              </a:rPr>
              <a:t>君子博学而日参省乎己，则知明而行无过矣</a:t>
            </a:r>
            <a:endParaRPr lang="zh-CN" altLang="en-US" sz="4000" b="1">
              <a:latin typeface="楷体" panose="02010609060101010101" charset="-122"/>
              <a:ea typeface="楷体" panose="02010609060101010101" charset="-122"/>
            </a:endParaRPr>
          </a:p>
          <a:p>
            <a:endParaRPr lang="zh-CN" altLang="en-US" sz="4000" b="1">
              <a:latin typeface="楷体" panose="02010609060101010101" charset="-122"/>
              <a:ea typeface="楷体" panose="02010609060101010101" charset="-122"/>
            </a:endParaRPr>
          </a:p>
          <a:p>
            <a:r>
              <a:rPr lang="zh-CN" altLang="en-US" sz="4000" b="1">
                <a:latin typeface="楷体" panose="02010609060101010101" charset="-122"/>
                <a:ea typeface="楷体" panose="02010609060101010101" charset="-122"/>
              </a:rPr>
              <a:t>上食埃土，下饮黄泉，用心一也</a:t>
            </a:r>
            <a:endParaRPr lang="zh-CN" altLang="en-US" sz="4000" b="1">
              <a:latin typeface="楷体" panose="02010609060101010101" charset="-122"/>
              <a:ea typeface="楷体" panose="02010609060101010101" charset="-122"/>
            </a:endParaRPr>
          </a:p>
        </p:txBody>
      </p:sp>
      <p:sp>
        <p:nvSpPr>
          <p:cNvPr id="8" name="矩形 7" title=""/>
          <p:cNvSpPr/>
          <p:nvPr/>
        </p:nvSpPr>
        <p:spPr>
          <a:xfrm>
            <a:off x="3111500" y="1288415"/>
            <a:ext cx="617855" cy="67945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9" name="矩形 8" title=""/>
          <p:cNvSpPr/>
          <p:nvPr/>
        </p:nvSpPr>
        <p:spPr>
          <a:xfrm>
            <a:off x="2102485" y="2491105"/>
            <a:ext cx="617855" cy="67945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0" name="矩形 9" title=""/>
          <p:cNvSpPr/>
          <p:nvPr/>
        </p:nvSpPr>
        <p:spPr>
          <a:xfrm>
            <a:off x="3111500" y="3754120"/>
            <a:ext cx="617855" cy="67945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1" name="矩形 10" title=""/>
          <p:cNvSpPr/>
          <p:nvPr/>
        </p:nvSpPr>
        <p:spPr>
          <a:xfrm>
            <a:off x="591185" y="4925695"/>
            <a:ext cx="617855" cy="67945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2" name="矩形 11" title=""/>
          <p:cNvSpPr/>
          <p:nvPr/>
        </p:nvSpPr>
        <p:spPr>
          <a:xfrm>
            <a:off x="3111500" y="4925695"/>
            <a:ext cx="617855" cy="67945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矩形 12" title=""/>
          <p:cNvSpPr/>
          <p:nvPr/>
        </p:nvSpPr>
        <p:spPr>
          <a:xfrm>
            <a:off x="6707505" y="4925695"/>
            <a:ext cx="617855" cy="67945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ppt_x"/>
                                          </p:val>
                                        </p:tav>
                                        <p:tav tm="100000">
                                          <p:val>
                                            <p:strVal val="#ppt_x"/>
                                          </p:val>
                                        </p:tav>
                                      </p:tavLst>
                                    </p:anim>
                                    <p:anim calcmode="lin" valueType="num">
                                      <p:cBhvr additive="base">
                                        <p:cTn id="30" dur="500" fill="hold"/>
                                        <p:tgtEl>
                                          <p:spTgt spid="12"/>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500" fill="hold"/>
                                        <p:tgtEl>
                                          <p:spTgt spid="13"/>
                                        </p:tgtEl>
                                        <p:attrNameLst>
                                          <p:attrName>ppt_x</p:attrName>
                                        </p:attrNameLst>
                                      </p:cBhvr>
                                      <p:tavLst>
                                        <p:tav tm="0">
                                          <p:val>
                                            <p:strVal val="#ppt_x"/>
                                          </p:val>
                                        </p:tav>
                                        <p:tav tm="100000">
                                          <p:val>
                                            <p:strVal val="#ppt_x"/>
                                          </p:val>
                                        </p:tav>
                                      </p:tavLst>
                                    </p:anim>
                                    <p:anim calcmode="lin" valueType="num">
                                      <p:cBhvr additive="base">
                                        <p:cTn id="3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Lst>
  </p:timing>
</p:sld>
</file>

<file path=ppt/slides/slide6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00" name="文本框 99" title=""/>
          <p:cNvSpPr txBox="1"/>
          <p:nvPr>
            <p:custDataLst>
              <p:tags r:id="rId2"/>
            </p:custDataLst>
          </p:nvPr>
        </p:nvSpPr>
        <p:spPr>
          <a:xfrm>
            <a:off x="372745" y="471170"/>
            <a:ext cx="11605260" cy="2676525"/>
          </a:xfrm>
          <a:prstGeom prst="rect">
            <a:avLst/>
          </a:prstGeom>
          <a:noFill/>
          <a:ln w="9525">
            <a:noFill/>
          </a:ln>
        </p:spPr>
        <p:txBody>
          <a:bodyPr wrap="square">
            <a:spAutoFit/>
          </a:bodyPr>
          <a:lstStyle/>
          <a:p>
            <a:pPr indent="0" fontAlgn="auto">
              <a:lnSpc>
                <a:spcPct val="150000"/>
              </a:lnSpc>
            </a:pPr>
            <a:r>
              <a:rPr lang="en-US" altLang="zh-CN" sz="2400" b="1">
                <a:ea typeface="宋体" panose="02010600030101010101" pitchFamily="2" charset="-122"/>
              </a:rPr>
              <a:t>  韩愈是如何论述该中心论点的？理清本文结构。</a:t>
            </a:r>
            <a:endParaRPr lang="en-US" altLang="zh-CN" sz="2400" b="1">
              <a:ea typeface="宋体" panose="02010600030101010101" pitchFamily="2" charset="-122"/>
            </a:endParaRPr>
          </a:p>
          <a:p>
            <a:pPr indent="0" fontAlgn="auto">
              <a:lnSpc>
                <a:spcPct val="150000"/>
              </a:lnSpc>
            </a:pPr>
            <a:endParaRPr lang="en-US" altLang="zh-CN" sz="2400" b="1">
              <a:ea typeface="宋体" panose="02010600030101010101" pitchFamily="2" charset="-122"/>
            </a:endParaRPr>
          </a:p>
          <a:p>
            <a:pPr indent="0" fontAlgn="auto">
              <a:lnSpc>
                <a:spcPct val="150000"/>
              </a:lnSpc>
            </a:pPr>
            <a:r>
              <a:rPr lang="en-US" altLang="zh-CN" sz="2400" b="1">
                <a:ea typeface="宋体" panose="02010600030101010101" pitchFamily="2" charset="-122"/>
              </a:rPr>
              <a:t>        </a:t>
            </a:r>
            <a:r>
              <a:rPr lang="zh-CN" altLang="en-US" sz="3200">
                <a:latin typeface="楷体" panose="02010609060101010101" charset="-122"/>
                <a:ea typeface="楷体" panose="02010609060101010101" charset="-122"/>
                <a:cs typeface="楷体" panose="02010609060101010101" charset="-122"/>
                <a:sym typeface="+mn-ea"/>
              </a:rPr>
              <a:t>李氏子蟠，年十七，好古文，六艺经传皆通习之，不拘于时，学于余。余嘉其能行古道，作《师说》以贻之。</a:t>
            </a:r>
            <a:endParaRPr lang="zh-CN" altLang="en-US" sz="3200">
              <a:latin typeface="楷体" panose="02010609060101010101" charset="-122"/>
              <a:ea typeface="楷体" panose="02010609060101010101" charset="-122"/>
              <a:cs typeface="楷体" panose="02010609060101010101" charset="-122"/>
            </a:endParaRPr>
          </a:p>
        </p:txBody>
      </p:sp>
      <p:sp>
        <p:nvSpPr>
          <p:cNvPr id="2" name="文本框 1" title=""/>
          <p:cNvSpPr txBox="1"/>
          <p:nvPr/>
        </p:nvSpPr>
        <p:spPr>
          <a:xfrm>
            <a:off x="1264285" y="3549015"/>
            <a:ext cx="4287520" cy="460375"/>
          </a:xfrm>
          <a:prstGeom prst="rect">
            <a:avLst/>
          </a:prstGeom>
          <a:noFill/>
        </p:spPr>
        <p:txBody>
          <a:bodyPr wrap="square" rtlCol="0">
            <a:spAutoFit/>
          </a:bodyPr>
          <a:lstStyle/>
          <a:p>
            <a:r>
              <a:rPr lang="en-US" altLang="zh-CN" sz="2400" b="1">
                <a:solidFill>
                  <a:srgbClr val="FF0000"/>
                </a:solidFill>
                <a:ea typeface="宋体" panose="02010600030101010101" pitchFamily="2" charset="-122"/>
                <a:sym typeface="+mn-ea"/>
              </a:rPr>
              <a:t>第四节说明写作本文的原因</a:t>
            </a:r>
            <a:endParaRPr lang="en-US" altLang="zh-CN" sz="2400" b="1">
              <a:solidFill>
                <a:srgbClr val="FF0000"/>
              </a:solidFill>
              <a:ea typeface="宋体" panose="02010600030101010101" pitchFamily="2" charset="-122"/>
              <a:sym typeface="+mn-ea"/>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00" name="文本框 99" title=""/>
          <p:cNvSpPr txBox="1"/>
          <p:nvPr>
            <p:custDataLst>
              <p:tags r:id="rId2"/>
            </p:custDataLst>
          </p:nvPr>
        </p:nvSpPr>
        <p:spPr>
          <a:xfrm>
            <a:off x="217805" y="131445"/>
            <a:ext cx="11605260" cy="645160"/>
          </a:xfrm>
          <a:prstGeom prst="rect">
            <a:avLst/>
          </a:prstGeom>
          <a:noFill/>
          <a:ln w="9525">
            <a:noFill/>
          </a:ln>
        </p:spPr>
        <p:txBody>
          <a:bodyPr wrap="square">
            <a:spAutoFit/>
          </a:bodyPr>
          <a:lstStyle/>
          <a:p>
            <a:pPr indent="0" fontAlgn="auto">
              <a:lnSpc>
                <a:spcPct val="150000"/>
              </a:lnSpc>
            </a:pPr>
            <a:r>
              <a:rPr lang="en-US" altLang="zh-CN" sz="2400" b="1">
                <a:ea typeface="宋体" panose="02010600030101010101" pitchFamily="2" charset="-122"/>
              </a:rPr>
              <a:t> </a:t>
            </a:r>
            <a:r>
              <a:rPr lang="en-US" sz="2400" b="1">
                <a:ea typeface="宋体" panose="02010600030101010101" pitchFamily="2" charset="-122"/>
              </a:rPr>
              <a:t>3.</a:t>
            </a:r>
            <a:r>
              <a:rPr lang="en-US" altLang="zh-CN" sz="2400" b="1">
                <a:ea typeface="宋体" panose="02010600030101010101" pitchFamily="2" charset="-122"/>
              </a:rPr>
              <a:t>作者为什么称赞李蟠？</a:t>
            </a:r>
            <a:endParaRPr lang="en-US" altLang="zh-CN" sz="2400" b="1">
              <a:solidFill>
                <a:srgbClr val="FF0000"/>
              </a:solidFill>
              <a:ea typeface="宋体" panose="02010600030101010101" pitchFamily="2" charset="-122"/>
            </a:endParaRPr>
          </a:p>
        </p:txBody>
      </p:sp>
      <p:sp>
        <p:nvSpPr>
          <p:cNvPr id="2" name="文本框 1" title=""/>
          <p:cNvSpPr txBox="1"/>
          <p:nvPr/>
        </p:nvSpPr>
        <p:spPr>
          <a:xfrm>
            <a:off x="342900" y="1369060"/>
            <a:ext cx="11355070" cy="1383665"/>
          </a:xfrm>
          <a:prstGeom prst="rect">
            <a:avLst/>
          </a:prstGeom>
          <a:noFill/>
        </p:spPr>
        <p:txBody>
          <a:bodyPr wrap="square" rtlCol="0">
            <a:spAutoFit/>
          </a:bodyPr>
          <a:lstStyle/>
          <a:p>
            <a:pPr>
              <a:lnSpc>
                <a:spcPct val="150000"/>
              </a:lnSpc>
            </a:pPr>
            <a:r>
              <a:rPr lang="en-US" altLang="zh-CN" sz="2800" b="1">
                <a:latin typeface="楷体" panose="02010609060101010101" charset="-122"/>
                <a:ea typeface="楷体" panose="02010609060101010101" charset="-122"/>
                <a:cs typeface="楷体" panose="02010609060101010101" charset="-122"/>
                <a:sym typeface="+mn-ea"/>
              </a:rPr>
              <a:t>    </a:t>
            </a:r>
            <a:r>
              <a:rPr lang="zh-CN" altLang="en-US" sz="2800" b="1">
                <a:latin typeface="楷体" panose="02010609060101010101" charset="-122"/>
                <a:ea typeface="楷体" panose="02010609060101010101" charset="-122"/>
                <a:cs typeface="楷体" panose="02010609060101010101" charset="-122"/>
                <a:sym typeface="+mn-ea"/>
              </a:rPr>
              <a:t>李氏子蟠，年十七，好古文，六艺经传皆通习之，不拘于时，学于余。余嘉其能行古道，作《师说》以贻之。</a:t>
            </a:r>
            <a:endParaRPr lang="zh-CN" altLang="en-US" sz="2800" b="1"/>
          </a:p>
        </p:txBody>
      </p:sp>
      <p:sp>
        <p:nvSpPr>
          <p:cNvPr id="3" name="文本框 2" title=""/>
          <p:cNvSpPr txBox="1"/>
          <p:nvPr/>
        </p:nvSpPr>
        <p:spPr>
          <a:xfrm>
            <a:off x="966470" y="3031490"/>
            <a:ext cx="10107930" cy="953135"/>
          </a:xfrm>
          <a:prstGeom prst="rect">
            <a:avLst/>
          </a:prstGeom>
          <a:noFill/>
        </p:spPr>
        <p:txBody>
          <a:bodyPr wrap="square" rtlCol="0">
            <a:spAutoFit/>
          </a:bodyPr>
          <a:lstStyle/>
          <a:p>
            <a:r>
              <a:rPr lang="en-US" altLang="zh-CN" sz="2800" b="1">
                <a:solidFill>
                  <a:schemeClr val="accent6"/>
                </a:solidFill>
                <a:latin typeface="+mn-ea"/>
                <a:cs typeface="+mn-ea"/>
                <a:sym typeface="+mn-ea"/>
              </a:rPr>
              <a:t>作者赞扬李蟠，既是对他不</a:t>
            </a:r>
            <a:r>
              <a:rPr lang="zh-CN" altLang="en-US" sz="2800" b="1">
                <a:solidFill>
                  <a:schemeClr val="accent6"/>
                </a:solidFill>
                <a:latin typeface="+mn-ea"/>
                <a:cs typeface="+mn-ea"/>
                <a:sym typeface="+mn-ea"/>
              </a:rPr>
              <a:t>从</a:t>
            </a:r>
            <a:r>
              <a:rPr lang="en-US" altLang="zh-CN" sz="2800" b="1">
                <a:solidFill>
                  <a:schemeClr val="accent6"/>
                </a:solidFill>
                <a:latin typeface="+mn-ea"/>
                <a:cs typeface="+mn-ea"/>
                <a:sym typeface="+mn-ea"/>
              </a:rPr>
              <a:t>流俗的肯定，也是对士大夫们“耻于从师”的有力批判；既针砭时弊，又通过李蟠倡导从师</a:t>
            </a:r>
            <a:endParaRPr lang="en-US" altLang="zh-CN" sz="2800" b="1">
              <a:solidFill>
                <a:schemeClr val="accent6"/>
              </a:solidFill>
              <a:latin typeface="+mn-ea"/>
              <a:cs typeface="+mn-ea"/>
              <a:sym typeface="+mn-ea"/>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3" title=""/>
          <p:cNvSpPr txBox="1"/>
          <p:nvPr/>
        </p:nvSpPr>
        <p:spPr>
          <a:xfrm>
            <a:off x="445135" y="344805"/>
            <a:ext cx="4175760" cy="1014730"/>
          </a:xfrm>
          <a:prstGeom prst="rect">
            <a:avLst/>
          </a:prstGeom>
          <a:noFill/>
        </p:spPr>
        <p:txBody>
          <a:bodyPr wrap="square" rtlCol="0">
            <a:spAutoFit/>
          </a:bodyPr>
          <a:lstStyle/>
          <a:p>
            <a:r>
              <a:rPr lang="zh-CN" altLang="en-US" sz="6000" b="1">
                <a:latin typeface="楷体" panose="02010609060101010101" charset="-122"/>
                <a:ea typeface="楷体" panose="02010609060101010101" charset="-122"/>
              </a:rPr>
              <a:t>词类活用</a:t>
            </a:r>
            <a:endParaRPr lang="zh-CN" altLang="en-US" sz="6000" b="1">
              <a:latin typeface="楷体" panose="02010609060101010101" charset="-122"/>
              <a:ea typeface="楷体" panose="02010609060101010101" charset="-122"/>
            </a:endParaRPr>
          </a:p>
        </p:txBody>
      </p:sp>
      <p:sp>
        <p:nvSpPr>
          <p:cNvPr id="2" name="文本框 1" title=""/>
          <p:cNvSpPr txBox="1"/>
          <p:nvPr>
            <p:custDataLst>
              <p:tags r:id="rId2"/>
            </p:custDataLst>
          </p:nvPr>
        </p:nvSpPr>
        <p:spPr>
          <a:xfrm>
            <a:off x="521970" y="1288415"/>
            <a:ext cx="10441940" cy="3169285"/>
          </a:xfrm>
          <a:prstGeom prst="rect">
            <a:avLst/>
          </a:prstGeom>
          <a:noFill/>
        </p:spPr>
        <p:txBody>
          <a:bodyPr wrap="square" rtlCol="0">
            <a:spAutoFit/>
          </a:bodyPr>
          <a:lstStyle/>
          <a:p>
            <a:r>
              <a:rPr lang="zh-CN" altLang="en-US" sz="4000" b="1">
                <a:latin typeface="楷体" panose="02010609060101010101" charset="-122"/>
                <a:ea typeface="楷体" panose="02010609060101010101" charset="-122"/>
              </a:rPr>
              <a:t>假舟楫者，非能水也，而绝江河</a:t>
            </a:r>
            <a:endParaRPr lang="zh-CN" altLang="en-US" sz="4000" b="1">
              <a:latin typeface="楷体" panose="02010609060101010101" charset="-122"/>
              <a:ea typeface="楷体" panose="02010609060101010101" charset="-122"/>
            </a:endParaRPr>
          </a:p>
          <a:p>
            <a:endParaRPr lang="zh-CN" altLang="en-US" sz="4000" b="1">
              <a:latin typeface="楷体" panose="02010609060101010101" charset="-122"/>
              <a:ea typeface="楷体" panose="02010609060101010101" charset="-122"/>
            </a:endParaRPr>
          </a:p>
          <a:p>
            <a:r>
              <a:rPr lang="zh-CN" altLang="en-US" sz="4000" b="1">
                <a:latin typeface="楷体" panose="02010609060101010101" charset="-122"/>
                <a:ea typeface="楷体" panose="02010609060101010101" charset="-122"/>
              </a:rPr>
              <a:t>积善成德，而神明自得，圣心备焉</a:t>
            </a:r>
            <a:endParaRPr lang="zh-CN" altLang="en-US" sz="4000" b="1">
              <a:latin typeface="楷体" panose="02010609060101010101" charset="-122"/>
              <a:ea typeface="楷体" panose="02010609060101010101" charset="-122"/>
            </a:endParaRPr>
          </a:p>
          <a:p>
            <a:endParaRPr lang="zh-CN" altLang="en-US" sz="4000" b="1">
              <a:latin typeface="楷体" panose="02010609060101010101" charset="-122"/>
              <a:ea typeface="楷体" panose="02010609060101010101" charset="-122"/>
            </a:endParaRPr>
          </a:p>
          <a:p>
            <a:r>
              <a:rPr lang="zh-CN" altLang="en-US" sz="4000" b="1">
                <a:latin typeface="楷体" panose="02010609060101010101" charset="-122"/>
                <a:ea typeface="楷体" panose="02010609060101010101" charset="-122"/>
              </a:rPr>
              <a:t>故木受绳则直，金就砺则利</a:t>
            </a:r>
            <a:endParaRPr lang="zh-CN" altLang="en-US" sz="4000" b="1">
              <a:latin typeface="楷体" panose="02010609060101010101" charset="-122"/>
              <a:ea typeface="楷体" panose="02010609060101010101" charset="-122"/>
            </a:endParaRPr>
          </a:p>
        </p:txBody>
      </p:sp>
      <p:sp>
        <p:nvSpPr>
          <p:cNvPr id="13" name="矩形 12" title=""/>
          <p:cNvSpPr/>
          <p:nvPr/>
        </p:nvSpPr>
        <p:spPr>
          <a:xfrm>
            <a:off x="4121150" y="1288415"/>
            <a:ext cx="617855" cy="67945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矩形 2" title=""/>
          <p:cNvSpPr/>
          <p:nvPr/>
        </p:nvSpPr>
        <p:spPr>
          <a:xfrm>
            <a:off x="1083310" y="2470785"/>
            <a:ext cx="617855" cy="67945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5" name="矩形 4" title=""/>
          <p:cNvSpPr/>
          <p:nvPr/>
        </p:nvSpPr>
        <p:spPr>
          <a:xfrm>
            <a:off x="3117215" y="3778250"/>
            <a:ext cx="617855" cy="67945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6" name="矩形 5" title=""/>
          <p:cNvSpPr/>
          <p:nvPr/>
        </p:nvSpPr>
        <p:spPr>
          <a:xfrm>
            <a:off x="6195695" y="3712210"/>
            <a:ext cx="617855" cy="67945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3" grpId="0" animBg="1"/>
      <p:bldP spid="5" grpId="0" animBg="1"/>
      <p:bldP spid="6" grpId="0" animBg="1"/>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3" title=""/>
          <p:cNvSpPr txBox="1"/>
          <p:nvPr/>
        </p:nvSpPr>
        <p:spPr>
          <a:xfrm>
            <a:off x="445135" y="344805"/>
            <a:ext cx="4175760" cy="1014730"/>
          </a:xfrm>
          <a:prstGeom prst="rect">
            <a:avLst/>
          </a:prstGeom>
          <a:noFill/>
        </p:spPr>
        <p:txBody>
          <a:bodyPr wrap="square" rtlCol="0">
            <a:spAutoFit/>
          </a:bodyPr>
          <a:lstStyle/>
          <a:p>
            <a:r>
              <a:rPr lang="zh-CN" altLang="en-US" sz="6000" b="1">
                <a:latin typeface="楷体" panose="02010609060101010101" charset="-122"/>
                <a:ea typeface="楷体" panose="02010609060101010101" charset="-122"/>
              </a:rPr>
              <a:t>词类活用</a:t>
            </a:r>
            <a:endParaRPr lang="zh-CN" altLang="en-US" sz="6000" b="1">
              <a:latin typeface="楷体" panose="02010609060101010101" charset="-122"/>
              <a:ea typeface="楷体" panose="02010609060101010101" charset="-122"/>
            </a:endParaRPr>
          </a:p>
        </p:txBody>
      </p:sp>
      <p:sp>
        <p:nvSpPr>
          <p:cNvPr id="2" name="文本框 1" title=""/>
          <p:cNvSpPr txBox="1"/>
          <p:nvPr>
            <p:custDataLst>
              <p:tags r:id="rId2"/>
            </p:custDataLst>
          </p:nvPr>
        </p:nvSpPr>
        <p:spPr>
          <a:xfrm>
            <a:off x="521970" y="1288415"/>
            <a:ext cx="4568825" cy="4399915"/>
          </a:xfrm>
          <a:prstGeom prst="rect">
            <a:avLst/>
          </a:prstGeom>
          <a:noFill/>
        </p:spPr>
        <p:txBody>
          <a:bodyPr wrap="square" rtlCol="0">
            <a:spAutoFit/>
          </a:bodyPr>
          <a:lstStyle/>
          <a:p>
            <a:r>
              <a:rPr lang="zh-CN" altLang="en-US" sz="4000" b="1">
                <a:latin typeface="楷体" panose="02010609060101010101" charset="-122"/>
                <a:ea typeface="楷体" panose="02010609060101010101" charset="-122"/>
              </a:rPr>
              <a:t>吾师道也</a:t>
            </a:r>
            <a:endParaRPr lang="zh-CN" altLang="en-US" sz="4000" b="1">
              <a:latin typeface="楷体" panose="02010609060101010101" charset="-122"/>
              <a:ea typeface="楷体" panose="02010609060101010101" charset="-122"/>
            </a:endParaRPr>
          </a:p>
          <a:p>
            <a:endParaRPr lang="zh-CN" altLang="en-US" sz="4000" b="1">
              <a:latin typeface="楷体" panose="02010609060101010101" charset="-122"/>
              <a:ea typeface="楷体" panose="02010609060101010101" charset="-122"/>
            </a:endParaRPr>
          </a:p>
          <a:p>
            <a:r>
              <a:rPr lang="zh-CN" altLang="en-US" sz="4000" b="1">
                <a:latin typeface="楷体" panose="02010609060101010101" charset="-122"/>
                <a:ea typeface="楷体" panose="02010609060101010101" charset="-122"/>
              </a:rPr>
              <a:t>君子不齿</a:t>
            </a:r>
            <a:endParaRPr lang="zh-CN" altLang="en-US" sz="4000" b="1">
              <a:latin typeface="楷体" panose="02010609060101010101" charset="-122"/>
              <a:ea typeface="楷体" panose="02010609060101010101" charset="-122"/>
            </a:endParaRPr>
          </a:p>
          <a:p>
            <a:endParaRPr lang="zh-CN" altLang="en-US" sz="4000" b="1">
              <a:latin typeface="楷体" panose="02010609060101010101" charset="-122"/>
              <a:ea typeface="楷体" panose="02010609060101010101" charset="-122"/>
            </a:endParaRPr>
          </a:p>
          <a:p>
            <a:r>
              <a:rPr lang="zh-CN" altLang="en-US" sz="4000" b="1">
                <a:latin typeface="楷体" panose="02010609060101010101" charset="-122"/>
                <a:ea typeface="楷体" panose="02010609060101010101" charset="-122"/>
              </a:rPr>
              <a:t>师道之不传也久矣</a:t>
            </a:r>
            <a:endParaRPr lang="zh-CN" altLang="en-US" sz="4000" b="1">
              <a:latin typeface="楷体" panose="02010609060101010101" charset="-122"/>
              <a:ea typeface="楷体" panose="02010609060101010101" charset="-122"/>
            </a:endParaRPr>
          </a:p>
          <a:p>
            <a:endParaRPr lang="zh-CN" altLang="en-US" sz="4000" b="1">
              <a:latin typeface="楷体" panose="02010609060101010101" charset="-122"/>
              <a:ea typeface="楷体" panose="02010609060101010101" charset="-122"/>
            </a:endParaRPr>
          </a:p>
          <a:p>
            <a:r>
              <a:rPr lang="zh-CN" altLang="en-US" sz="4000" b="1">
                <a:latin typeface="楷体" panose="02010609060101010101" charset="-122"/>
                <a:ea typeface="楷体" panose="02010609060101010101" charset="-122"/>
              </a:rPr>
              <a:t>吾从而师之</a:t>
            </a:r>
            <a:endParaRPr lang="zh-CN" altLang="en-US" sz="4000" b="1">
              <a:latin typeface="楷体" panose="02010609060101010101" charset="-122"/>
              <a:ea typeface="楷体" panose="02010609060101010101" charset="-122"/>
            </a:endParaRPr>
          </a:p>
        </p:txBody>
      </p:sp>
      <p:sp>
        <p:nvSpPr>
          <p:cNvPr id="13" name="矩形 12" title=""/>
          <p:cNvSpPr/>
          <p:nvPr/>
        </p:nvSpPr>
        <p:spPr>
          <a:xfrm>
            <a:off x="1083310" y="1315720"/>
            <a:ext cx="617855" cy="67945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矩形 2" title=""/>
          <p:cNvSpPr/>
          <p:nvPr/>
        </p:nvSpPr>
        <p:spPr>
          <a:xfrm>
            <a:off x="2105660" y="2470785"/>
            <a:ext cx="617855" cy="67945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5" name="矩形 4" title=""/>
          <p:cNvSpPr/>
          <p:nvPr/>
        </p:nvSpPr>
        <p:spPr>
          <a:xfrm>
            <a:off x="521970" y="3712210"/>
            <a:ext cx="617855" cy="67945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6" name="矩形 5" title=""/>
          <p:cNvSpPr/>
          <p:nvPr/>
        </p:nvSpPr>
        <p:spPr>
          <a:xfrm>
            <a:off x="2105660" y="4914265"/>
            <a:ext cx="617855" cy="67945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7" name="文本框 6" title=""/>
          <p:cNvSpPr txBox="1"/>
          <p:nvPr>
            <p:custDataLst>
              <p:tags r:id="rId3"/>
            </p:custDataLst>
          </p:nvPr>
        </p:nvSpPr>
        <p:spPr>
          <a:xfrm>
            <a:off x="5523865" y="1315720"/>
            <a:ext cx="6447790" cy="4399915"/>
          </a:xfrm>
          <a:prstGeom prst="rect">
            <a:avLst/>
          </a:prstGeom>
          <a:noFill/>
        </p:spPr>
        <p:txBody>
          <a:bodyPr wrap="square" rtlCol="0">
            <a:spAutoFit/>
          </a:bodyPr>
          <a:lstStyle/>
          <a:p>
            <a:r>
              <a:rPr lang="zh-CN" altLang="en-US" sz="4000" b="1">
                <a:latin typeface="楷体" panose="02010609060101010101" charset="-122"/>
                <a:ea typeface="楷体" panose="02010609060101010101" charset="-122"/>
              </a:rPr>
              <a:t>耻学于师</a:t>
            </a:r>
            <a:endParaRPr lang="zh-CN" altLang="en-US" sz="4000" b="1">
              <a:latin typeface="楷体" panose="02010609060101010101" charset="-122"/>
              <a:ea typeface="楷体" panose="02010609060101010101" charset="-122"/>
            </a:endParaRPr>
          </a:p>
          <a:p>
            <a:endParaRPr lang="zh-CN" altLang="en-US" sz="4000" b="1">
              <a:latin typeface="楷体" panose="02010609060101010101" charset="-122"/>
              <a:ea typeface="楷体" panose="02010609060101010101" charset="-122"/>
            </a:endParaRPr>
          </a:p>
          <a:p>
            <a:r>
              <a:rPr lang="zh-CN" altLang="en-US" sz="4000" b="1">
                <a:latin typeface="楷体" panose="02010609060101010101" charset="-122"/>
                <a:ea typeface="楷体" panose="02010609060101010101" charset="-122"/>
              </a:rPr>
              <a:t>小学而大遗</a:t>
            </a:r>
            <a:endParaRPr lang="zh-CN" altLang="en-US" sz="4000" b="1">
              <a:latin typeface="楷体" panose="02010609060101010101" charset="-122"/>
              <a:ea typeface="楷体" panose="02010609060101010101" charset="-122"/>
            </a:endParaRPr>
          </a:p>
          <a:p>
            <a:endParaRPr lang="zh-CN" altLang="en-US" sz="4000" b="1">
              <a:latin typeface="楷体" panose="02010609060101010101" charset="-122"/>
              <a:ea typeface="楷体" panose="02010609060101010101" charset="-122"/>
            </a:endParaRPr>
          </a:p>
          <a:p>
            <a:r>
              <a:rPr lang="zh-CN" altLang="en-US" sz="4000" b="1">
                <a:latin typeface="楷体" panose="02010609060101010101" charset="-122"/>
                <a:ea typeface="楷体" panose="02010609060101010101" charset="-122"/>
              </a:rPr>
              <a:t>是故圣益圣，愚益愚</a:t>
            </a:r>
            <a:endParaRPr lang="zh-CN" altLang="en-US" sz="4000" b="1">
              <a:latin typeface="楷体" panose="02010609060101010101" charset="-122"/>
              <a:ea typeface="楷体" panose="02010609060101010101" charset="-122"/>
            </a:endParaRPr>
          </a:p>
          <a:p>
            <a:endParaRPr lang="zh-CN" altLang="en-US" sz="4000" b="1">
              <a:latin typeface="楷体" panose="02010609060101010101" charset="-122"/>
              <a:ea typeface="楷体" panose="02010609060101010101" charset="-122"/>
            </a:endParaRPr>
          </a:p>
          <a:p>
            <a:r>
              <a:rPr lang="zh-CN" altLang="en-US" sz="4000" b="1">
                <a:latin typeface="楷体" panose="02010609060101010101" charset="-122"/>
                <a:ea typeface="楷体" panose="02010609060101010101" charset="-122"/>
              </a:rPr>
              <a:t>师者，所以传道受业解惑也</a:t>
            </a:r>
            <a:endParaRPr lang="zh-CN" altLang="en-US" sz="4000" b="1">
              <a:latin typeface="楷体" panose="02010609060101010101" charset="-122"/>
              <a:ea typeface="楷体" panose="02010609060101010101" charset="-122"/>
            </a:endParaRPr>
          </a:p>
        </p:txBody>
      </p:sp>
      <p:sp>
        <p:nvSpPr>
          <p:cNvPr id="8" name="矩形 7" title=""/>
          <p:cNvSpPr/>
          <p:nvPr/>
        </p:nvSpPr>
        <p:spPr>
          <a:xfrm>
            <a:off x="5523865" y="1288415"/>
            <a:ext cx="617855" cy="67945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9" name="矩形 8" title=""/>
          <p:cNvSpPr/>
          <p:nvPr/>
        </p:nvSpPr>
        <p:spPr>
          <a:xfrm>
            <a:off x="5523865" y="2470785"/>
            <a:ext cx="617855" cy="67945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0" name="矩形 9" title=""/>
          <p:cNvSpPr/>
          <p:nvPr/>
        </p:nvSpPr>
        <p:spPr>
          <a:xfrm>
            <a:off x="7094855" y="2507615"/>
            <a:ext cx="617855" cy="67945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1" name="矩形 10" title=""/>
          <p:cNvSpPr/>
          <p:nvPr/>
        </p:nvSpPr>
        <p:spPr>
          <a:xfrm>
            <a:off x="6604000" y="3712210"/>
            <a:ext cx="617855" cy="67945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2" name="矩形 11" title=""/>
          <p:cNvSpPr/>
          <p:nvPr/>
        </p:nvSpPr>
        <p:spPr>
          <a:xfrm>
            <a:off x="8572500" y="3712210"/>
            <a:ext cx="617855" cy="67945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4" name="矩形 13" title=""/>
          <p:cNvSpPr/>
          <p:nvPr/>
        </p:nvSpPr>
        <p:spPr>
          <a:xfrm>
            <a:off x="10676890" y="4914265"/>
            <a:ext cx="617855" cy="67945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additive="base">
                                        <p:cTn id="41" dur="500" fill="hold"/>
                                        <p:tgtEl>
                                          <p:spTgt spid="10"/>
                                        </p:tgtEl>
                                        <p:attrNameLst>
                                          <p:attrName>ppt_x</p:attrName>
                                        </p:attrNameLst>
                                      </p:cBhvr>
                                      <p:tavLst>
                                        <p:tav tm="0">
                                          <p:val>
                                            <p:strVal val="#ppt_x"/>
                                          </p:val>
                                        </p:tav>
                                        <p:tav tm="100000">
                                          <p:val>
                                            <p:strVal val="#ppt_x"/>
                                          </p:val>
                                        </p:tav>
                                      </p:tavLst>
                                    </p:anim>
                                    <p:anim calcmode="lin" valueType="num">
                                      <p:cBhvr additive="base">
                                        <p:cTn id="4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3" fill="hold" nodeType="clickPar">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additive="base">
                                        <p:cTn id="47" dur="500" fill="hold"/>
                                        <p:tgtEl>
                                          <p:spTgt spid="11"/>
                                        </p:tgtEl>
                                        <p:attrNameLst>
                                          <p:attrName>ppt_x</p:attrName>
                                        </p:attrNameLst>
                                      </p:cBhvr>
                                      <p:tavLst>
                                        <p:tav tm="0">
                                          <p:val>
                                            <p:strVal val="#ppt_x"/>
                                          </p:val>
                                        </p:tav>
                                        <p:tav tm="100000">
                                          <p:val>
                                            <p:strVal val="#ppt_x"/>
                                          </p:val>
                                        </p:tav>
                                      </p:tavLst>
                                    </p:anim>
                                    <p:anim calcmode="lin" valueType="num">
                                      <p:cBhvr additive="base">
                                        <p:cTn id="48" dur="500" fill="hold"/>
                                        <p:tgtEl>
                                          <p:spTgt spid="11"/>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additive="base">
                                        <p:cTn id="51" dur="500" fill="hold"/>
                                        <p:tgtEl>
                                          <p:spTgt spid="12"/>
                                        </p:tgtEl>
                                        <p:attrNameLst>
                                          <p:attrName>ppt_x</p:attrName>
                                        </p:attrNameLst>
                                      </p:cBhvr>
                                      <p:tavLst>
                                        <p:tav tm="0">
                                          <p:val>
                                            <p:strVal val="#ppt_x"/>
                                          </p:val>
                                        </p:tav>
                                        <p:tav tm="100000">
                                          <p:val>
                                            <p:strVal val="#ppt_x"/>
                                          </p:val>
                                        </p:tav>
                                      </p:tavLst>
                                    </p:anim>
                                    <p:anim calcmode="lin" valueType="num">
                                      <p:cBhvr additive="base">
                                        <p:cTn id="5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3" fill="hold" nodeType="clickPar">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14"/>
                                        </p:tgtEl>
                                        <p:attrNameLst>
                                          <p:attrName>style.visibility</p:attrName>
                                        </p:attrNameLst>
                                      </p:cBhvr>
                                      <p:to>
                                        <p:strVal val="visible"/>
                                      </p:to>
                                    </p:set>
                                    <p:anim calcmode="lin" valueType="num">
                                      <p:cBhvr additive="base">
                                        <p:cTn id="57" dur="500" fill="hold"/>
                                        <p:tgtEl>
                                          <p:spTgt spid="14"/>
                                        </p:tgtEl>
                                        <p:attrNameLst>
                                          <p:attrName>ppt_x</p:attrName>
                                        </p:attrNameLst>
                                      </p:cBhvr>
                                      <p:tavLst>
                                        <p:tav tm="0">
                                          <p:val>
                                            <p:strVal val="#ppt_x"/>
                                          </p:val>
                                        </p:tav>
                                        <p:tav tm="100000">
                                          <p:val>
                                            <p:strVal val="#ppt_x"/>
                                          </p:val>
                                        </p:tav>
                                      </p:tavLst>
                                    </p:anim>
                                    <p:anim calcmode="lin" valueType="num">
                                      <p:cBhvr additive="base">
                                        <p:cTn id="5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3" grpId="0" animBg="1"/>
      <p:bldP spid="5" grpId="0" animBg="1"/>
      <p:bldP spid="6" grpId="0" animBg="1"/>
      <p:bldP spid="8" grpId="0" animBg="1"/>
      <p:bldP spid="9" grpId="0" animBg="1"/>
      <p:bldP spid="10" grpId="0" animBg="1"/>
      <p:bldP spid="11" grpId="0" animBg="1"/>
      <p:bldP spid="12" grpId="0" animBg="1"/>
      <p:bldP spid="14" grpId="0" animBg="1"/>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3" title=""/>
          <p:cNvSpPr txBox="1"/>
          <p:nvPr/>
        </p:nvSpPr>
        <p:spPr>
          <a:xfrm>
            <a:off x="445135" y="344805"/>
            <a:ext cx="4175760" cy="1014730"/>
          </a:xfrm>
          <a:prstGeom prst="rect">
            <a:avLst/>
          </a:prstGeom>
          <a:noFill/>
        </p:spPr>
        <p:txBody>
          <a:bodyPr wrap="square" rtlCol="0">
            <a:spAutoFit/>
          </a:bodyPr>
          <a:lstStyle/>
          <a:p>
            <a:r>
              <a:rPr lang="zh-CN" altLang="en-US" sz="6000" b="1">
                <a:latin typeface="楷体" panose="02010609060101010101" charset="-122"/>
                <a:ea typeface="楷体" panose="02010609060101010101" charset="-122"/>
              </a:rPr>
              <a:t>一词多义</a:t>
            </a:r>
            <a:endParaRPr lang="zh-CN" altLang="en-US" sz="6000" b="1">
              <a:latin typeface="楷体" panose="02010609060101010101" charset="-122"/>
              <a:ea typeface="楷体" panose="02010609060101010101" charset="-122"/>
            </a:endParaRPr>
          </a:p>
        </p:txBody>
      </p:sp>
      <p:sp>
        <p:nvSpPr>
          <p:cNvPr id="2" name="文本框 1" title=""/>
          <p:cNvSpPr txBox="1"/>
          <p:nvPr>
            <p:custDataLst>
              <p:tags r:id="rId2"/>
            </p:custDataLst>
          </p:nvPr>
        </p:nvSpPr>
        <p:spPr>
          <a:xfrm>
            <a:off x="521970" y="1288415"/>
            <a:ext cx="10441940" cy="4399915"/>
          </a:xfrm>
          <a:prstGeom prst="rect">
            <a:avLst/>
          </a:prstGeom>
          <a:noFill/>
        </p:spPr>
        <p:txBody>
          <a:bodyPr wrap="square" rtlCol="0">
            <a:spAutoFit/>
          </a:bodyPr>
          <a:lstStyle/>
          <a:p>
            <a:r>
              <a:rPr lang="zh-CN" altLang="en-US" sz="4000" b="1">
                <a:latin typeface="楷体" panose="02010609060101010101" charset="-122"/>
                <a:ea typeface="楷体" panose="02010609060101010101" charset="-122"/>
              </a:rPr>
              <a:t>假舟楫者，非能水也，而绝江河</a:t>
            </a:r>
            <a:endParaRPr lang="zh-CN" altLang="en-US" sz="4000" b="1">
              <a:latin typeface="楷体" panose="02010609060101010101" charset="-122"/>
              <a:ea typeface="楷体" panose="02010609060101010101" charset="-122"/>
            </a:endParaRPr>
          </a:p>
          <a:p>
            <a:endParaRPr lang="zh-CN" altLang="en-US" sz="4000" b="1">
              <a:latin typeface="楷体" panose="02010609060101010101" charset="-122"/>
              <a:ea typeface="楷体" panose="02010609060101010101" charset="-122"/>
            </a:endParaRPr>
          </a:p>
          <a:p>
            <a:r>
              <a:rPr lang="zh-CN" altLang="en-US" sz="4000" b="1">
                <a:latin typeface="楷体" panose="02010609060101010101" charset="-122"/>
                <a:ea typeface="楷体" panose="02010609060101010101" charset="-122"/>
              </a:rPr>
              <a:t>率妻子邑人来此绝境</a:t>
            </a:r>
            <a:endParaRPr lang="zh-CN" altLang="en-US" sz="4000" b="1">
              <a:latin typeface="楷体" panose="02010609060101010101" charset="-122"/>
              <a:ea typeface="楷体" panose="02010609060101010101" charset="-122"/>
            </a:endParaRPr>
          </a:p>
          <a:p>
            <a:endParaRPr lang="zh-CN" altLang="en-US" sz="4000" b="1">
              <a:latin typeface="楷体" panose="02010609060101010101" charset="-122"/>
              <a:ea typeface="楷体" panose="02010609060101010101" charset="-122"/>
            </a:endParaRPr>
          </a:p>
          <a:p>
            <a:r>
              <a:rPr lang="zh-CN" altLang="en-US" sz="4000" b="1">
                <a:latin typeface="楷体" panose="02010609060101010101" charset="-122"/>
                <a:ea typeface="楷体" panose="02010609060101010101" charset="-122"/>
              </a:rPr>
              <a:t>佛印绝类弥勒</a:t>
            </a:r>
            <a:endParaRPr lang="zh-CN" altLang="en-US" sz="4000" b="1">
              <a:latin typeface="楷体" panose="02010609060101010101" charset="-122"/>
              <a:ea typeface="楷体" panose="02010609060101010101" charset="-122"/>
            </a:endParaRPr>
          </a:p>
          <a:p>
            <a:endParaRPr lang="zh-CN" altLang="en-US" sz="4000" b="1">
              <a:latin typeface="楷体" panose="02010609060101010101" charset="-122"/>
              <a:ea typeface="楷体" panose="02010609060101010101" charset="-122"/>
            </a:endParaRPr>
          </a:p>
          <a:p>
            <a:r>
              <a:rPr lang="zh-CN" altLang="en-US" sz="4000" b="1">
                <a:latin typeface="楷体" panose="02010609060101010101" charset="-122"/>
                <a:ea typeface="楷体" panose="02010609060101010101" charset="-122"/>
              </a:rPr>
              <a:t>络绎不绝</a:t>
            </a:r>
            <a:endParaRPr lang="zh-CN" altLang="en-US" sz="4000" b="1">
              <a:latin typeface="楷体" panose="02010609060101010101" charset="-122"/>
              <a:ea typeface="楷体" panose="02010609060101010101" charset="-122"/>
            </a:endParaRPr>
          </a:p>
        </p:txBody>
      </p:sp>
      <p:sp>
        <p:nvSpPr>
          <p:cNvPr id="7" name="矩形 6" title=""/>
          <p:cNvSpPr/>
          <p:nvPr/>
        </p:nvSpPr>
        <p:spPr>
          <a:xfrm>
            <a:off x="6219825" y="1288415"/>
            <a:ext cx="617855" cy="67945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8" name="矩形 7" title=""/>
          <p:cNvSpPr/>
          <p:nvPr/>
        </p:nvSpPr>
        <p:spPr>
          <a:xfrm>
            <a:off x="4175760" y="2533015"/>
            <a:ext cx="617855" cy="67945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9" name="矩形 8" title=""/>
          <p:cNvSpPr/>
          <p:nvPr/>
        </p:nvSpPr>
        <p:spPr>
          <a:xfrm>
            <a:off x="1607185" y="3729990"/>
            <a:ext cx="617855" cy="67945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0" name="矩形 9" title=""/>
          <p:cNvSpPr/>
          <p:nvPr/>
        </p:nvSpPr>
        <p:spPr>
          <a:xfrm>
            <a:off x="2114550" y="4926965"/>
            <a:ext cx="617855" cy="679450"/>
          </a:xfrm>
          <a:prstGeom prst="rect">
            <a:avLst/>
          </a:prstGeom>
          <a:noFill/>
          <a:ln w="762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AS_OS" val="Unix 3.10 unknown"/>
  <p:tag name="AS_RELEASE_DATE" val="2023.03.31"/>
  <p:tag name="AS_TITLE" val="Aspose.Slides for Java"/>
  <p:tag name="AS_VERSION" val="23.3"/>
  <p:tag name="COMMONDATA" val="eyJoZGlkIjoiYWRjZjA3YjgzYjU2YWExMjU0NWUyMmU3MTFjZWFjYzIifQ=="/>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wm#"/>
  <p:tag name="KSO_WM_TEMPLATE_CATEGORY" val="custom"/>
  <p:tag name="KSO_WM_TEMPLATE_INDEX" val="20205081"/>
</p:tagLst>
</file>

<file path=ppt/tags/tag39.xml><?xml version="1.0" encoding="utf-8"?>
<p:tagLst xmlns:p="http://schemas.openxmlformats.org/presentationml/2006/main">
  <p:tag name="KSO_WM_BEAUTIFY_FLAG" val="#wm#"/>
  <p:tag name="KSO_WM_TEMPLATE_CATEGORY" val="custom"/>
  <p:tag name="KSO_WM_TEMPLATE_INDEX" val="20205081"/>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wm#"/>
  <p:tag name="KSO_WM_TEMPLATE_CATEGORY" val="custom"/>
  <p:tag name="KSO_WM_TEMPLATE_INDEX" val="20205081"/>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UNIT_TABLE_BEAUTIFY" val="smartTable{a51e8208-a4ae-45ca-8f89-2a30d5e70179}"/>
  <p:tag name="TABLE_ENDDRAG_ORIGIN_RECT" val="785*395"/>
  <p:tag name="TABLE_ENDDRAG_RECT" val="42*105*785*396"/>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wm#"/>
  <p:tag name="KSO_WM_TEMPLATE_CATEGORY" val="custom"/>
  <p:tag name="KSO_WM_TEMPLATE_INDEX" val="20205081"/>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wm#"/>
  <p:tag name="KSO_WM_TEMPLATE_CATEGORY" val="custom"/>
  <p:tag name="KSO_WM_TEMPLATE_INDEX" val="20205081"/>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wm#"/>
  <p:tag name="KSO_WM_TEMPLATE_CATEGORY" val="custom"/>
  <p:tag name="KSO_WM_TEMPLATE_INDEX" val="20205081"/>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wm#"/>
  <p:tag name="KSO_WM_TEMPLATE_CATEGORY" val="custom"/>
  <p:tag name="KSO_WM_TEMPLATE_INDEX" val="20205081"/>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wm#"/>
  <p:tag name="KSO_WM_TEMPLATE_CATEGORY" val="custom"/>
  <p:tag name="KSO_WM_TEMPLATE_INDEX" val="20205081"/>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wm#"/>
  <p:tag name="KSO_WM_TEMPLATE_CATEGORY" val="custom"/>
  <p:tag name="KSO_WM_TEMPLATE_INDEX" val="20205081"/>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wm#"/>
  <p:tag name="KSO_WM_TEMPLATE_CATEGORY" val="custom"/>
  <p:tag name="KSO_WM_TEMPLATE_INDEX" val="20205081"/>
</p:tagLst>
</file>

<file path=ppt/tags/tag77.xml><?xml version="1.0" encoding="utf-8"?>
<p:tagLst xmlns:p="http://schemas.openxmlformats.org/presentationml/2006/main">
  <p:tag name="KSO_WM_BEAUTIFY_FLAG" val="#wm#"/>
  <p:tag name="KSO_WM_TEMPLATE_CATEGORY" val="custom"/>
  <p:tag name="KSO_WM_TEMPLATE_INDEX" val="20205081"/>
</p:tagLst>
</file>

<file path=ppt/tags/tag78.xml><?xml version="1.0" encoding="utf-8"?>
<p:tagLst xmlns:p="http://schemas.openxmlformats.org/presentationml/2006/main">
  <p:tag name="KSO_WM_UNIT_TABLE_BEAUTIFY" val="smartTable{4f6a441c-9160-445d-8515-ac44db195fc5}"/>
  <p:tag name="TABLE_ENDDRAG_ORIGIN_RECT" val="784*291"/>
  <p:tag name="TABLE_ENDDRAG_RECT" val="66*230*784*291"/>
</p:tagLst>
</file>

<file path=ppt/tags/tag79.xml><?xml version="1.0" encoding="utf-8"?>
<p:tagLst xmlns:p="http://schemas.openxmlformats.org/presentationml/2006/main">
  <p:tag name="KSO_WM_BEAUTIFY_FLAG" val="#wm#"/>
  <p:tag name="KSO_WM_TEMPLATE_CATEGORY" val="custom"/>
  <p:tag name="KSO_WM_TEMPLATE_INDEX" val="20205081"/>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wm#"/>
  <p:tag name="KSO_WM_TEMPLATE_CATEGORY" val="custom"/>
  <p:tag name="KSO_WM_TEMPLATE_INDEX" val="20205081"/>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wm#"/>
  <p:tag name="KSO_WM_TEMPLATE_CATEGORY" val="custom"/>
  <p:tag name="KSO_WM_TEMPLATE_INDEX" val="20205081"/>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wm#"/>
  <p:tag name="KSO_WM_TEMPLATE_CATEGORY" val="custom"/>
  <p:tag name="KSO_WM_TEMPLATE_INDEX" val="20205081"/>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wm#"/>
  <p:tag name="KSO_WM_TEMPLATE_CATEGORY" val="custom"/>
  <p:tag name="KSO_WM_TEMPLATE_INDEX" val="20205081"/>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wm#"/>
  <p:tag name="KSO_WM_TEMPLATE_CATEGORY" val="custom"/>
  <p:tag name="KSO_WM_TEMPLATE_INDEX" val="20205081"/>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wm#"/>
  <p:tag name="KSO_WM_TEMPLATE_CATEGORY" val="custom"/>
  <p:tag name="KSO_WM_TEMPLATE_INDEX" val="20205081"/>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wm#"/>
  <p:tag name="KSO_WM_TEMPLATE_CATEGORY" val="custom"/>
  <p:tag name="KSO_WM_TEMPLATE_INDEX" val="20205081"/>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wm#"/>
  <p:tag name="KSO_WM_TEMPLATE_CATEGORY" val="custom"/>
  <p:tag name="KSO_WM_TEMPLATE_INDEX" val="20205081"/>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wm#"/>
  <p:tag name="KSO_WM_TEMPLATE_CATEGORY" val="custom"/>
  <p:tag name="KSO_WM_TEMPLATE_INDEX" val="20205081"/>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wm#"/>
  <p:tag name="KSO_WM_TEMPLATE_CATEGORY" val="custom"/>
  <p:tag name="KSO_WM_TEMPLATE_INDEX" val="20205081"/>
</p:tagLst>
</file>

<file path=ppt/theme/theme1.xml><?xml version="1.0" encoding="utf-8"?>
<a:theme xmlns:r="http://schemas.openxmlformats.org/officeDocument/2006/relationships" xmlns:a="http://schemas.openxmlformats.org/drawingml/2006/main" name="WPS">
  <a:themeElements>
    <a:clrScheme name="WPS">
      <a:dk1>
        <a:srgbClr val="000000"/>
      </a:dk1>
      <a:lt1>
        <a:srgbClr val="FFFFFF"/>
      </a:lt1>
      <a:dk2>
        <a:srgbClr val="0F1423"/>
      </a:dk2>
      <a:lt2>
        <a:srgbClr val="FFFFFF"/>
      </a:lt2>
      <a:accent1>
        <a:srgbClr val="4874CB"/>
      </a:accent1>
      <a:accent2>
        <a:srgbClr val="E6724B"/>
      </a:accent2>
      <a:accent3>
        <a:srgbClr val="EFBB1F"/>
      </a:accent3>
      <a:accent4>
        <a:srgbClr val="75BD42"/>
      </a:accent4>
      <a:accent5>
        <a:srgbClr val="30C0B4"/>
      </a:accent5>
      <a:accent6>
        <a:srgbClr val="E05269"/>
      </a:accent6>
      <a:hlink>
        <a:srgbClr val="0026E5"/>
      </a:hlink>
      <a:folHlink>
        <a:srgbClr val="7E1FAD"/>
      </a:folHlink>
    </a:clrScheme>
    <a:fontScheme name="WPS">
      <a:majorFont>
        <a:latin typeface="Calibri"/>
        <a:ea typeface="微软雅黑" panose="020b0503020204020204" charset="-122"/>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微软雅黑" panose="020b0503020204020204" charset="-122"/>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284</Paragraphs>
  <Slides>61</Slides>
  <Notes>0</Notes>
  <TotalTime>0</TotalTime>
  <HiddenSlides>0</HiddenSlides>
  <MMClips>0</MMClips>
  <ScaleCrop>0</ScaleCrop>
  <HeadingPairs>
    <vt:vector baseType="variant" size="6">
      <vt:variant>
        <vt:lpstr>Fonts used</vt:lpstr>
      </vt:variant>
      <vt:variant>
        <vt:i4>7</vt:i4>
      </vt:variant>
      <vt:variant>
        <vt:lpstr>Theme</vt:lpstr>
      </vt:variant>
      <vt:variant>
        <vt:i4>1</vt:i4>
      </vt:variant>
      <vt:variant>
        <vt:lpstr>Slide Titles</vt:lpstr>
      </vt:variant>
      <vt:variant>
        <vt:i4>61</vt:i4>
      </vt:variant>
    </vt:vector>
  </HeadingPairs>
  <TitlesOfParts>
    <vt:vector baseType="lpstr" size="69">
      <vt:lpstr>Arial</vt:lpstr>
      <vt:lpstr>Calibri</vt:lpstr>
      <vt:lpstr>微软雅黑</vt:lpstr>
      <vt:lpstr>楷体</vt:lpstr>
      <vt:lpstr>宋体</vt:lpstr>
      <vt:lpstr>黑体</vt:lpstr>
      <vt:lpstr>Times New Roman</vt:lpstr>
      <vt:lpstr>WPS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23.0300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2023-09-19T16:44:31.089</cp:lastPrinted>
  <dcterms:created xsi:type="dcterms:W3CDTF">2023-09-19T16:44:31Z</dcterms:created>
  <dcterms:modified xsi:type="dcterms:W3CDTF">2023-09-19T08:44:31Z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