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27"/>
  </p:notesMasterIdLst>
  <p:sldIdLst>
    <p:sldId id="274" r:id="rId3"/>
    <p:sldId id="269" r:id="rId4"/>
    <p:sldId id="289" r:id="rId5"/>
    <p:sldId id="290" r:id="rId6"/>
    <p:sldId id="291" r:id="rId7"/>
    <p:sldId id="292" r:id="rId8"/>
    <p:sldId id="293" r:id="rId9"/>
    <p:sldId id="296" r:id="rId10"/>
    <p:sldId id="295" r:id="rId11"/>
    <p:sldId id="297" r:id="rId12"/>
    <p:sldId id="298" r:id="rId13"/>
    <p:sldId id="299" r:id="rId14"/>
    <p:sldId id="300" r:id="rId15"/>
    <p:sldId id="301" r:id="rId16"/>
    <p:sldId id="302" r:id="rId17"/>
    <p:sldId id="315" r:id="rId18"/>
    <p:sldId id="317" r:id="rId19"/>
    <p:sldId id="316" r:id="rId20"/>
    <p:sldId id="305" r:id="rId21"/>
    <p:sldId id="306" r:id="rId22"/>
    <p:sldId id="340" r:id="rId23"/>
    <p:sldId id="341" r:id="rId24"/>
    <p:sldId id="308" r:id="rId25"/>
    <p:sldId id="309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1844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213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DD4FB-3593-48A4-B4C0-D4B58689DBAD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E761A-E474-4F00-A4F8-AF16842B3DF1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69491-26EF-4F93-BB59-94438B4225FC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A1EE-C3D8-4B47-87EB-1C180B1A916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312F9-A4AF-41A7-9652-1DEA8F6FA722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77F2B-F331-47A6-8C94-E1240FC9DC8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5538-61E4-4C4C-8D9D-3AC5FA68E955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CB77C-91AF-49D6-B357-CAB79DEA234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EA278-F2B7-408B-A383-6C1D3D26A05E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82A79-E9A7-48BA-8D8D-3B09BBB0D176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CDD07-CA30-4921-BE48-2F5DAB02934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A5EB2-CC42-4C38-9E78-152E0DDE5740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9BF28-8EF0-4420-83A2-E7CA4827098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40C1-9DAF-41FE-B33F-2691EF2EEA4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233CCD-24BC-453C-9208-91F82C45D6C1}" type="slidenum">
              <a:rPr altLang="en-US">
                <a:ea typeface="宋体" panose="02010600030101010101" pitchFamily="2" charset="-122"/>
              </a:r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6929595" y="1772920"/>
            <a:ext cx="3484880" cy="19380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00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第四单元 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00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13.3 自己之歌</a:t>
            </a:r>
          </a:p>
        </p:txBody>
      </p:sp>
      <p:sp>
        <p:nvSpPr>
          <p:cNvPr id="37" name="文本占位符 5"/>
          <p:cNvSpPr txBox="1">
            <a:spLocks noChangeArrowheads="1"/>
          </p:cNvSpPr>
          <p:nvPr/>
        </p:nvSpPr>
        <p:spPr bwMode="auto">
          <a:xfrm>
            <a:off x="7764780" y="5810250"/>
            <a:ext cx="4286250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统编版 选择性必修 中册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590" y="877570"/>
            <a:ext cx="3923665" cy="54641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44975" y="781685"/>
            <a:ext cx="737171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【</a:t>
            </a:r>
            <a:r>
              <a:rPr lang="zh-CN" altLang="en-US" sz="3200" b="1">
                <a:solidFill>
                  <a:srgbClr val="FF0000"/>
                </a:solidFill>
              </a:rPr>
              <a:t>自读课文</a:t>
            </a:r>
            <a:r>
              <a:rPr lang="en-US" altLang="zh-CN" sz="3200" b="1">
                <a:solidFill>
                  <a:srgbClr val="FF0000"/>
                </a:solidFill>
              </a:rPr>
              <a:t>·</a:t>
            </a:r>
            <a:r>
              <a:rPr lang="zh-CN" altLang="en-US" sz="3200" b="1">
                <a:solidFill>
                  <a:srgbClr val="FF0000"/>
                </a:solidFill>
              </a:rPr>
              <a:t>整体感知</a:t>
            </a:r>
            <a:r>
              <a:rPr lang="zh-CN" altLang="en-US" sz="3200" b="1">
                <a:solidFill>
                  <a:schemeClr val="tx1"/>
                </a:solidFill>
              </a:rPr>
              <a:t>】</a:t>
            </a:r>
          </a:p>
          <a:p>
            <a:pPr algn="ctr" fontAlgn="auto">
              <a:lnSpc>
                <a:spcPct val="150000"/>
              </a:lnSpc>
            </a:pPr>
            <a:endParaRPr lang="zh-CN" altLang="en-US" sz="3200" b="1">
              <a:solidFill>
                <a:schemeClr val="tx1"/>
              </a:solidFill>
            </a:endParaRPr>
          </a:p>
          <a:p>
            <a:pPr algn="ctr" fontAlgn="auto">
              <a:lnSpc>
                <a:spcPct val="150000"/>
              </a:lnSpc>
            </a:pPr>
            <a:endParaRPr lang="zh-CN" altLang="en-US" sz="2800" b="1">
              <a:solidFill>
                <a:schemeClr val="tx1"/>
              </a:solidFill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自由阅读课文，同桌合作完成任务：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1.</a:t>
            </a:r>
            <a:r>
              <a:rPr lang="zh-CN" altLang="en-US" sz="2800" b="1">
                <a:solidFill>
                  <a:schemeClr val="tx1"/>
                </a:solidFill>
              </a:rPr>
              <a:t>本文写了几部分内容？分清层次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2.</a:t>
            </a:r>
            <a:r>
              <a:rPr lang="zh-CN" altLang="en-US" sz="2800" b="1">
                <a:solidFill>
                  <a:schemeClr val="tx1"/>
                </a:solidFill>
              </a:rPr>
              <a:t>每部分的主要是什么？简要概括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040" y="1109980"/>
            <a:ext cx="3536950" cy="46678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" y="962660"/>
            <a:ext cx="1162050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全文可分为三个部分：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第一部分：（第1节），“我”对世间万物平等以待。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第二部分：（第2节），“我”出身平凡，但能量巨大。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第三部分：（第3节），“我”不受拘束且无所不能。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" y="3741420"/>
            <a:ext cx="4035425" cy="26142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8610" y="3639185"/>
            <a:ext cx="2028190" cy="26676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4120" y="3255645"/>
            <a:ext cx="2767330" cy="31000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240" y="567055"/>
            <a:ext cx="11906885" cy="5723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合作探究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精读课文</a:t>
            </a:r>
            <a:r>
              <a:rPr lang="zh-CN" altLang="en-US" sz="2800" b="1">
                <a:sym typeface="+mn-ea"/>
              </a:rPr>
              <a:t>】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400" b="1">
                <a:sym typeface="+mn-ea"/>
              </a:rPr>
              <a:t>小组合作，分析课文，思考问题：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1</a:t>
            </a:r>
            <a:r>
              <a:rPr lang="en-US" altLang="zh-CN" sz="2400" b="1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梳理第一节中的意象，说说它们有什么共同特点，并分析诗人通过这些意象表达了怎样的情感。</a:t>
            </a:r>
            <a:r>
              <a:rPr lang="en-US" altLang="zh-CN" sz="2400" b="1">
                <a:solidFill>
                  <a:schemeClr val="tx1"/>
                </a:solidFill>
                <a:sym typeface="+mn-ea"/>
              </a:rPr>
              <a:t>	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2</a:t>
            </a:r>
            <a:r>
              <a:rPr lang="en-US" altLang="zh-CN" sz="2400" b="1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《自己之歌》（节选）中，诗人选取的意象有什么特点？选取的这些意象有什么作用？</a:t>
            </a:r>
            <a:endParaRPr lang="en-US" altLang="zh-CN" sz="2400" b="1">
              <a:solidFill>
                <a:schemeClr val="tx1"/>
              </a:solidFill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3</a:t>
            </a:r>
            <a:r>
              <a:rPr lang="en-US" altLang="zh-CN" sz="2400" b="1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请阅读《草叶集》中的其他诗篇，然后结合本诗，谈谈对诗中“我”这一形象的理解。</a:t>
            </a:r>
            <a:endParaRPr lang="en-US" altLang="zh-CN" sz="2400" b="1">
              <a:solidFill>
                <a:schemeClr val="tx1"/>
              </a:solidFill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sym typeface="+mn-ea"/>
              </a:rPr>
              <a:t>4</a:t>
            </a:r>
            <a:r>
              <a:rPr lang="en-US" altLang="zh-CN" sz="2400" b="1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郭沫若曾盛赞惠特曼是一位犹如“太平洋一样”广阔的诗人。惠特曼的诗歌意境开阔，气魄宏大，有一种质朴而明朗的力量，本课选的这一节《自己之歌》，就充分展现了这一特点。诗中列举的许多自然事物，在传统的诗歌中很少出现，那么，惠特曼是如何赋予这些事物以诗意的？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24965" y="487045"/>
            <a:ext cx="894207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精讲点拨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归纳总结</a:t>
            </a:r>
            <a:r>
              <a:rPr lang="zh-CN" altLang="en-US" sz="3200" b="1">
                <a:sym typeface="+mn-ea"/>
              </a:rPr>
              <a:t>】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各组代表发言，取长补短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教师反馈指导，明确答案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410" y="3128645"/>
            <a:ext cx="4516755" cy="30181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2170" y="3247390"/>
            <a:ext cx="5429250" cy="2781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0830" y="1297305"/>
            <a:ext cx="110172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1、梳理第一节中的意象，说说它们有什么共同特点，并分析诗人通过这些意象表达了怎样的情感。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意象：草叶、蚂蚁、沙、鹪鹩、雨蛙、黑莓、母牛、小鼠。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共同特点：渺小平凡而又伟大的生物，象征着生命的力量。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情感：诗人认为自然是人类的母亲，文明要想保持长久生命力，必须与自然保持平衡，表达了诗人尊重自然、赞美自然的思想情感。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4945" y="964565"/>
            <a:ext cx="11801475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2、《自己之歌》（节选）中，诗人选取的意象有什么特点？选取的这些意象有什么作用？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一是比较独特，</a:t>
            </a:r>
            <a:r>
              <a:rPr lang="zh-CN" altLang="en-US" sz="2800" b="1">
                <a:solidFill>
                  <a:schemeClr val="tx1"/>
                </a:solidFill>
              </a:rPr>
              <a:t>如鹪鹩的卵、雨蛙、黑莓、片麻石、火成岩、爬虫、大的怪物、鹰雕、峻蛇等。这些陌生而独特的意象，体现了诗人丰富的想象力，赋予了诗歌神奇的色彩。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二是范围广泛，</a:t>
            </a:r>
            <a:r>
              <a:rPr lang="zh-CN" altLang="en-US" sz="2800" b="1">
                <a:solidFill>
                  <a:schemeClr val="tx1"/>
                </a:solidFill>
              </a:rPr>
              <a:t>几乎无所不包，包含天上的、地上的、海上的。这些意象构成了诗歌开阔的意境，体现了诗人宏大的气魄。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" y="1120775"/>
            <a:ext cx="1162050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3、请阅读《草叶集》中的其他诗篇，然后结合本诗，谈谈对诗中“我”这一形象的理解。</a:t>
            </a:r>
            <a:endParaRPr lang="zh-CN" altLang="en-US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诗歌中的“我”，表面上似乎是诗人自己，实际上是诗人在借用“自己”二字表现一个大“我”，即改造大自然、开拓新大陆、建设新大陆的美国广大的劳动群众。诗中的“我”具有两重含义，一是具体的“我"，二是象征群体的“我”，“我”是一个综合形象。诗人置身于劳动者之中，诗中的“我”也是美国式新人的形象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" y="988695"/>
            <a:ext cx="1162050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</a:t>
            </a:r>
            <a:r>
              <a:rPr lang="zh-CN" altLang="en-US" sz="2800" b="1"/>
              <a:t>4、郭沫若曾盛赞惠特曼是一位犹如“太平洋一样”广阔的诗人。惠特曼的诗歌意境开阔，气魄宏大，有一种质朴而明朗的力量，本课选的这一节《自己之歌》，就充分展现了这一特点。诗中列举的许多自然事物，在传统的诗歌中很少出现，那么，惠特曼是如何赋予这些事物以诗意的？</a:t>
            </a:r>
          </a:p>
          <a:p>
            <a:pPr fontAlgn="auto">
              <a:lnSpc>
                <a:spcPct val="150000"/>
              </a:lnSpc>
            </a:pPr>
            <a:endParaRPr lang="zh-CN" altLang="en-US" sz="28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3830320"/>
            <a:ext cx="3639185" cy="27292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5415" y="3830320"/>
            <a:ext cx="3714115" cy="27362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4945" y="327660"/>
            <a:ext cx="11620500" cy="5815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</a:rPr>
              <a:t>	</a:t>
            </a:r>
            <a:endParaRPr lang="zh-CN" altLang="en-US" sz="24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《自己之歌》是惠特曼最有代表性的长诗，歌唱了自我、生命和大自然。这首诗以浓烈的抒情气氛冲淡哲理的枯燥。节选部分采用诗人典型的“列举法”，使诗歌随着恣肆的想象形成诗人自己的旋律。惠特曼对自然万物情有独钟。他认为，自然蕴含了自我追求的人类价值。自然界无所不在的自由、活力和创造力都令他身心振奋。一片草叶，一样具有那种茂盛、强壮、渴盼扩张、也能够扩张的生命精神和灵魂升腾。因此，他尽力歌唱大地，歌唱自然，歌唱这源源不断为人的灵魂输送生命灵性和活力的精神源泉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" y="289560"/>
            <a:ext cx="11620500" cy="2768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【品读课文</a:t>
            </a:r>
            <a:r>
              <a:rPr lang="en-US" altLang="zh-CN" sz="3200" b="1">
                <a:solidFill>
                  <a:srgbClr val="FF0000"/>
                </a:solidFill>
              </a:rPr>
              <a:t>·</a:t>
            </a:r>
            <a:r>
              <a:rPr lang="zh-CN" altLang="en-US" sz="3200" b="1">
                <a:solidFill>
                  <a:srgbClr val="FF0000"/>
                </a:solidFill>
              </a:rPr>
              <a:t>中心思想】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请同学们再读课文，独立概括本文的中心思想？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在诗中，作者通过一些神奇的意象，抒发了对个体价值的赞美，表达了对自由、开放、独立的个性的追求。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875" y="3385185"/>
            <a:ext cx="2171700" cy="3076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3755" y="3928110"/>
            <a:ext cx="4737735" cy="1990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4210" y="3227705"/>
            <a:ext cx="3907790" cy="26911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6700" y="386715"/>
            <a:ext cx="11639550" cy="5815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/>
              <a:t>课件命名中前缀数字编码说明：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4800" b="1">
                <a:solidFill>
                  <a:srgbClr val="FF0000"/>
                </a:solidFill>
              </a:rPr>
              <a:t>2.2.1.1.1.1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第一个数字：标识</a:t>
            </a:r>
            <a:r>
              <a:rPr lang="zh-CN" altLang="en-US" sz="2800" b="1">
                <a:solidFill>
                  <a:srgbClr val="FF0000"/>
                </a:solidFill>
              </a:rPr>
              <a:t>系列，必修为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，选择性必修为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第二个数字：标识</a:t>
            </a:r>
            <a:r>
              <a:rPr lang="zh-CN" altLang="en-US" sz="2800" b="1">
                <a:solidFill>
                  <a:srgbClr val="FF0000"/>
                </a:solidFill>
              </a:rPr>
              <a:t>教材，</a:t>
            </a:r>
            <a:r>
              <a:rPr lang="zh-CN" altLang="en-US" sz="2800" b="1">
                <a:solidFill>
                  <a:schemeClr val="tx1"/>
                </a:solidFill>
              </a:rPr>
              <a:t>选择性必修，</a:t>
            </a:r>
            <a:r>
              <a:rPr lang="zh-CN" altLang="en-US" sz="2800" b="1">
                <a:solidFill>
                  <a:srgbClr val="FF0000"/>
                </a:solidFill>
              </a:rPr>
              <a:t>上册为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，中册为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  <a:r>
              <a:rPr lang="zh-CN" altLang="en-US" sz="2800" b="1">
                <a:solidFill>
                  <a:srgbClr val="FF0000"/>
                </a:solidFill>
              </a:rPr>
              <a:t>，下册为</a:t>
            </a:r>
            <a:r>
              <a:rPr lang="en-US" altLang="zh-CN" sz="2800" b="1">
                <a:solidFill>
                  <a:srgbClr val="FF0000"/>
                </a:solidFill>
              </a:rPr>
              <a:t>3</a:t>
            </a:r>
            <a:endParaRPr lang="en-US" altLang="zh-CN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第三个数字：标识</a:t>
            </a:r>
            <a:r>
              <a:rPr lang="zh-CN" altLang="en-US" sz="2800" b="1">
                <a:solidFill>
                  <a:srgbClr val="FF0000"/>
                </a:solidFill>
              </a:rPr>
              <a:t>单元</a:t>
            </a:r>
            <a:r>
              <a:rPr lang="zh-CN" altLang="en-US" sz="2800" b="1">
                <a:solidFill>
                  <a:schemeClr val="tx1"/>
                </a:solidFill>
              </a:rPr>
              <a:t>，第一单元为</a:t>
            </a:r>
            <a:r>
              <a:rPr lang="en-US" altLang="zh-CN" sz="2800" b="1">
                <a:solidFill>
                  <a:schemeClr val="tx1"/>
                </a:solidFill>
              </a:rPr>
              <a:t>1</a:t>
            </a:r>
            <a:r>
              <a:rPr lang="zh-CN" altLang="en-US" sz="2800" b="1">
                <a:solidFill>
                  <a:schemeClr val="tx1"/>
                </a:solidFill>
              </a:rPr>
              <a:t>，第二单元为</a:t>
            </a:r>
            <a:r>
              <a:rPr lang="en-US" altLang="zh-CN" sz="2800" b="1">
                <a:solidFill>
                  <a:schemeClr val="tx1"/>
                </a:solidFill>
              </a:rPr>
              <a:t>2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第四个数字：标识</a:t>
            </a:r>
            <a:r>
              <a:rPr lang="zh-CN" altLang="en-US" sz="2800" b="1">
                <a:solidFill>
                  <a:srgbClr val="FF0000"/>
                </a:solidFill>
              </a:rPr>
              <a:t>课节</a:t>
            </a:r>
            <a:r>
              <a:rPr lang="zh-CN" altLang="en-US" sz="2800" b="1">
                <a:solidFill>
                  <a:schemeClr val="tx1"/>
                </a:solidFill>
              </a:rPr>
              <a:t>，</a:t>
            </a:r>
            <a:r>
              <a:rPr lang="zh-CN" altLang="en-US" sz="2800" b="1">
                <a:solidFill>
                  <a:srgbClr val="FF0000"/>
                </a:solidFill>
              </a:rPr>
              <a:t>第一课为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，第二课为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第五个数字：标识</a:t>
            </a:r>
            <a:r>
              <a:rPr lang="zh-CN" altLang="en-US" sz="2800" b="1">
                <a:solidFill>
                  <a:srgbClr val="FF0000"/>
                </a:solidFill>
              </a:rPr>
              <a:t>文章</a:t>
            </a:r>
            <a:r>
              <a:rPr lang="zh-CN" altLang="en-US" sz="2800" b="1">
                <a:solidFill>
                  <a:schemeClr val="tx1"/>
                </a:solidFill>
              </a:rPr>
              <a:t>，某课</a:t>
            </a:r>
            <a:r>
              <a:rPr lang="zh-CN" altLang="en-US" sz="2800" b="1">
                <a:solidFill>
                  <a:srgbClr val="FF0000"/>
                </a:solidFill>
              </a:rPr>
              <a:t>第一篇文章为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，第二篇文章为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第六个数字：标识</a:t>
            </a:r>
            <a:r>
              <a:rPr lang="zh-CN" altLang="en-US" sz="2800" b="1">
                <a:solidFill>
                  <a:srgbClr val="FF0000"/>
                </a:solidFill>
              </a:rPr>
              <a:t>课时</a:t>
            </a:r>
            <a:r>
              <a:rPr lang="zh-CN" altLang="en-US" sz="2800" b="1">
                <a:solidFill>
                  <a:schemeClr val="tx1"/>
                </a:solidFill>
              </a:rPr>
              <a:t>，某篇文章</a:t>
            </a:r>
            <a:r>
              <a:rPr lang="zh-CN" altLang="en-US" sz="2800" b="1">
                <a:solidFill>
                  <a:srgbClr val="FF0000"/>
                </a:solidFill>
              </a:rPr>
              <a:t>第一课时为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，第二课时为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2565" y="459740"/>
            <a:ext cx="11786870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【品读课文</a:t>
            </a:r>
            <a:r>
              <a:rPr lang="en-US" altLang="zh-CN" sz="3200" b="1">
                <a:solidFill>
                  <a:schemeClr val="tx1"/>
                </a:solidFill>
                <a:sym typeface="+mn-ea"/>
              </a:rPr>
              <a:t>·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写作特点】</a:t>
            </a:r>
            <a:endParaRPr lang="zh-CN" altLang="en-US" sz="32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（1）想象奇特。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</a:t>
            </a:r>
            <a:r>
              <a:rPr lang="zh-CN" altLang="en-US" sz="2800" b="1">
                <a:solidFill>
                  <a:schemeClr val="tx1"/>
                </a:solidFill>
              </a:rPr>
              <a:t>诗中，作者通过奇特的想象，选取了鹪鹩的卵、雨娃、黑莓、片麻石、火成岩、爬虫、大的怪物、鹰雕、蝮蛇等奇异的意象，构成了开阔而奇异的意境，令人匪夷所思而又惊叹不已。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9670" y="3258820"/>
            <a:ext cx="2907665" cy="314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70" y="3961765"/>
            <a:ext cx="3453765" cy="2630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9255" y="3777615"/>
            <a:ext cx="1914525" cy="28143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2565" y="396875"/>
            <a:ext cx="1178687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【品读课文</a:t>
            </a:r>
            <a:r>
              <a:rPr lang="en-US" altLang="zh-CN" sz="3200" b="1">
                <a:solidFill>
                  <a:schemeClr val="tx1"/>
                </a:solidFill>
                <a:sym typeface="+mn-ea"/>
              </a:rPr>
              <a:t>·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写作特点】</a:t>
            </a:r>
            <a:endParaRPr lang="zh-CN" altLang="en-US" sz="32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（2）形式奇特。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</a:t>
            </a:r>
            <a:r>
              <a:rPr lang="zh-CN" altLang="en-US" sz="2800" b="1">
                <a:solidFill>
                  <a:schemeClr val="tx1"/>
                </a:solidFill>
              </a:rPr>
              <a:t>《自己之歌》在诗歌形式上大胆创新，“不跨行”就是其在形式上的显著特点之一，如“我手掌上一个极小的关节可以使所有的机器都显得渺小可怜”一句，诗句很长，却不跨行，而这种不跨行，在一定程度上打破了传统的诗歌格律，形成了自由奔放、汪洋态肆、舒卷自如的节奏，使诗歌具有独特的美感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2600" y="4386580"/>
            <a:ext cx="2334895" cy="22263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2565" y="727075"/>
            <a:ext cx="1178687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【品读课文</a:t>
            </a:r>
            <a:r>
              <a:rPr lang="en-US" altLang="zh-CN" sz="3200" b="1">
                <a:solidFill>
                  <a:schemeClr val="tx1"/>
                </a:solidFill>
                <a:sym typeface="+mn-ea"/>
              </a:rPr>
              <a:t>·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写作特点】</a:t>
            </a:r>
            <a:endParaRPr lang="zh-CN" altLang="en-US" sz="32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（3）思想奇特。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</a:t>
            </a:r>
            <a:r>
              <a:rPr lang="zh-CN" altLang="en-US" sz="2800" b="1">
                <a:solidFill>
                  <a:schemeClr val="tx1"/>
                </a:solidFill>
              </a:rPr>
              <a:t>在诗中，作者竭力歌颂平凡的生命，赞颂平凡而独特的“自我”。在作者眼中，生命是平凡的，但生命也是伟大的，万物同一，民胞物与，生命无高低贵贱之分，每个生命都值得赞颂！每个平凡的生命都涌动着强大的生命力，可上天，可入地，自由独立，不受拘束。这种对自我价值的肯定无疑是领当时风气之先的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8840" y="4770120"/>
            <a:ext cx="3019425" cy="20173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750" y="648335"/>
            <a:ext cx="838009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【课时总结】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全诗内涵深广，气势恢宏，表面上诗人似在凸显自已，实际上是借小“我”来表现一个大“我”，即改造大自然、建设新大陆的美国的广大劳动群众。节选部分选取了大量的意象，运用自由奔放的语言，写自然造化之神奇以及“我”与自然的融合，表现出“我”具有无可拘束的自由和力量，唱出了一曲激情澎湃的生命颂歌，给人以万物平等、自由的思想启迪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9375" y="1384300"/>
            <a:ext cx="3001010" cy="47186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5880" y="0"/>
            <a:ext cx="3246120" cy="17983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0510" y="369570"/>
            <a:ext cx="11651615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【课时作业】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800" b="1"/>
              <a:t>	</a:t>
            </a:r>
            <a:r>
              <a:rPr lang="zh-CN" altLang="en-US" sz="2800" b="1"/>
              <a:t>1.完成课后训练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800" b="1"/>
              <a:t>	</a:t>
            </a:r>
            <a:r>
              <a:rPr lang="zh-CN" altLang="en-US" sz="2800" b="1"/>
              <a:t>2.《草叶集》问世后，评论家们议论纷纷，毁誉参半，争论的焦点就是其中的《自己之歌》。虽然当时美国文坛的领袖爱默生独具慧眼，读完诗集以后赞赏有加，并写信给惠特曼，称赞“它是美国出版过的最出色的，富有才智和智慧的诗篇"，但是，它的独特风格还是受到了绝大多数作家和批评家的猛烈抨击，请结合课文，谈一谈为什么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9385" y="4551045"/>
            <a:ext cx="3142615" cy="2026920"/>
          </a:xfrm>
          <a:prstGeom prst="rect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960100" y="117475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1445" y="382905"/>
            <a:ext cx="7312660" cy="6092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【学习目标】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1、了解惠特曼的创作成就及其在世界文学史上的地位。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2、了解诗歌的意象、意境，并通过分析意象、意境把握诗歌的情感。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3、学习并掌握本诗中所使用的对比、排比等修辞手法的作用和表达效果。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4、感受诗歌中涌动的旺盛的生命力和诗中凸显出的宏大的自我。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695" y="873760"/>
            <a:ext cx="3556635" cy="56019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9860" y="624205"/>
            <a:ext cx="11620500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【核心素养】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/>
              <a:t>语言建构与运用：了解惠特曼的创作成就及其在世界文学史上的地位，学习诗歌中对比、排比等修辞手法的运用效果。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思维发展与提升：理解诗歌的意象、意境，把握诗歌的感情。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审美鉴赏与创造：鉴赏诗歌的意境美、情感美。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文化传承与理解：感受诗歌中涌动的旺盛的生命力和诗歌中凸显出的宏大的自我，树立自我意识，重视对个体价值的审视与思考。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5495" y="826135"/>
            <a:ext cx="1162050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chemeClr val="tx1"/>
                </a:solidFill>
              </a:rPr>
              <a:t>【教学重难点】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重点：诗歌意象选择的特点和寄托的感情。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难点：独特的诗歌形式。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6855" y="2638425"/>
            <a:ext cx="2763520" cy="37166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9290" y="3053715"/>
            <a:ext cx="2597150" cy="33064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880" y="3670300"/>
            <a:ext cx="2924175" cy="29737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715" y="382270"/>
            <a:ext cx="11586845" cy="6092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【导入新课】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/>
              <a:t>	</a:t>
            </a:r>
            <a:r>
              <a:rPr lang="zh-CN" altLang="en-US" sz="2800" b="1" dirty="0"/>
              <a:t>1855年7月，纽约一个印刷厂的工人出版了诗集《草叶集》，他就是36岁的惠特曼，初版只收录了12首诗，出版了一个星期，书店里一本也没有卖掉，到第二年出增订版为止，仅卖了11本。但是，当时，有个惠特曼最尊敬的最有声望的人爱默生对惠特曼给予极高的评价。他说：“你正处在伟大的经历的开端，我祝福你。”之后，惠特曼又经数年努力，《草叶集》又增加了一些有名的新诗，他终于在美国文坛上赢得了很高的声誉。惠特曼说：“没有信仰，则没有名副其实的生命和品行；没有信仰，则没有名副其实的国土。”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830" y="247015"/>
            <a:ext cx="1186434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【作者介绍】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惠特曼（1819-1892），美国诗人。他出身农家，曾做过教师、编辑。1838年至1839年期间，惠特曼主编报纸《长岛人》。1855年《草叶集》第1版问世，共收诗12首，最后出第9版时共收诗383首。《草叶集》以“草叶”命名，体现了诗人的民主思想。惠特曼著有：《给一个遇到挫败的欧洲革命者》《我听见美国在歌唱》等。</a:t>
            </a:r>
            <a:r>
              <a:rPr lang="en-US" altLang="zh-CN" sz="2800" b="1"/>
              <a:t>	</a:t>
            </a:r>
            <a:endParaRPr lang="zh-CN" altLang="en-US" sz="28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4140" y="3702050"/>
            <a:ext cx="2540635" cy="2819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0705" y="3740150"/>
            <a:ext cx="2105025" cy="2876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9080" y="4495800"/>
            <a:ext cx="1393190" cy="21209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765" y="253365"/>
            <a:ext cx="1165098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【</a:t>
            </a:r>
            <a:r>
              <a:rPr lang="zh-CN" altLang="en-US" sz="2800" b="1">
                <a:solidFill>
                  <a:srgbClr val="FF0000"/>
                </a:solidFill>
              </a:rPr>
              <a:t>题解</a:t>
            </a:r>
            <a:r>
              <a:rPr lang="zh-CN" altLang="en-US" sz="2800" b="1"/>
              <a:t>】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“自己之歌”即写给自己的歌，题目简明扼要，点明主旨：颂扬自我意识的觉醒，重视个体的价值。《自己之歌》共52节，这里选的是第31节。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9310" y="2491105"/>
            <a:ext cx="4623435" cy="37953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355" y="2491105"/>
            <a:ext cx="2827020" cy="39547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7040" y="2592705"/>
            <a:ext cx="2739390" cy="30086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830" y="474980"/>
            <a:ext cx="8529955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【写作背景】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/>
              <a:t>	</a:t>
            </a:r>
            <a:r>
              <a:rPr lang="zh-CN" altLang="en-US" sz="2800" b="1"/>
              <a:t>美国取得政治上的独立之后，经济上迅速发展，年轻的国家给人们带来了信心和希望。在文学上，当时的欧洲浪漫主义文学正处于蓬勃发展时期，于是，美国文学自然地融入世界浪漫主义文学的潮流中，出现了大批优秀的作家和诗人，这一时期的美国文学主要表现人与自然的关系。惠特曼的《草叶集》就是在这一背景下诞生的，体现了上升时期的美国精神，而《自己之歌》则是《草叶集》中的名篇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8990" y="2781935"/>
            <a:ext cx="2493010" cy="3903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4425" y="424180"/>
            <a:ext cx="3457575" cy="2357755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403</Words>
  <Application>Microsoft Office PowerPoint</Application>
  <PresentationFormat>自定义</PresentationFormat>
  <Paragraphs>80</Paragraphs>
  <Slides>24</Slides>
  <Notes>2</Notes>
  <HiddenSlides>1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2021-03-02T21:28:38Z</cp:lastPrinted>
  <dcterms:created xsi:type="dcterms:W3CDTF">2021-03-02T21:28:38Z</dcterms:created>
  <dcterms:modified xsi:type="dcterms:W3CDTF">2021-11-12T01:45:26Z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