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8" r:id="rId2"/>
    <p:sldId id="257" r:id="rId3"/>
    <p:sldId id="259" r:id="rId4"/>
    <p:sldId id="260" r:id="rId5"/>
    <p:sldId id="385" r:id="rId6"/>
    <p:sldId id="264" r:id="rId7"/>
    <p:sldId id="384" r:id="rId8"/>
    <p:sldId id="290" r:id="rId9"/>
    <p:sldId id="299" r:id="rId10"/>
    <p:sldId id="387" r:id="rId11"/>
    <p:sldId id="388" r:id="rId12"/>
    <p:sldId id="389" r:id="rId13"/>
    <p:sldId id="390" r:id="rId14"/>
    <p:sldId id="291" r:id="rId15"/>
    <p:sldId id="362" r:id="rId16"/>
    <p:sldId id="357" r:id="rId17"/>
    <p:sldId id="343" r:id="rId18"/>
    <p:sldId id="313" r:id="rId19"/>
    <p:sldId id="374" r:id="rId20"/>
    <p:sldId id="375" r:id="rId21"/>
    <p:sldId id="376" r:id="rId22"/>
    <p:sldId id="292" r:id="rId23"/>
    <p:sldId id="377" r:id="rId24"/>
    <p:sldId id="404" r:id="rId25"/>
  </p:sldIdLst>
  <p:sldSz cx="12192000" cy="6858000"/>
  <p:notesSz cx="6858000" cy="9144000"/>
  <p:embeddedFontLst>
    <p:embeddedFont>
      <p:font typeface="华文隶书" pitchFamily="2" charset="-122"/>
      <p:regular r:id="rId27"/>
    </p:embeddedFont>
    <p:embeddedFont>
      <p:font typeface="黑体" pitchFamily="49" charset="-122"/>
      <p:regular r:id="rId28"/>
    </p:embeddedFont>
    <p:embeddedFont>
      <p:font typeface="华文新魏" pitchFamily="2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汉仪颜楷繁" charset="-122"/>
      <p:regular r:id="rId34"/>
    </p:embeddedFont>
    <p:embeddedFont>
      <p:font typeface="华文楷体" pitchFamily="2" charset="-122"/>
      <p:regular r:id="rId35"/>
    </p:embeddedFont>
    <p:embeddedFont>
      <p:font typeface="楷体" pitchFamily="49" charset="-122"/>
      <p:regular r:id="rId36"/>
    </p:embeddedFont>
    <p:embeddedFont>
      <p:font typeface="方正清刻本悦宋简体" charset="-122"/>
      <p:regular r:id="rId37"/>
    </p:embeddedFont>
    <p:embeddedFont>
      <p:font typeface="Calibri Light" pitchFamily="34" charset="0"/>
      <p:regular r:id="rId38"/>
      <p:italic r:id="rId39"/>
    </p:embeddedFont>
    <p:embeddedFont>
      <p:font typeface="隶书" pitchFamily="49" charset="-122"/>
      <p:regular r:id="rId40"/>
    </p:embeddedFont>
    <p:embeddedFont>
      <p:font typeface="微软雅黑" pitchFamily="34" charset="-122"/>
      <p:regular r:id="rId41"/>
      <p:bold r:id="rId42"/>
    </p:embeddedFont>
    <p:embeddedFont>
      <p:font typeface="Verdana" pitchFamily="34" charset="0"/>
      <p:regular r:id="rId43"/>
      <p:bold r:id="rId44"/>
      <p:italic r:id="rId45"/>
      <p:boldItalic r:id="rId46"/>
    </p:embeddedFont>
    <p:embeddedFont>
      <p:font typeface="楷体_GB2312" charset="-122"/>
      <p:regular r:id="rId47"/>
    </p:embeddedFont>
    <p:embeddedFont>
      <p:font typeface="腾祥铁山楷书简" charset="-122"/>
      <p:regular r:id="rId48"/>
    </p:embeddedFont>
    <p:embeddedFont>
      <p:font typeface="方正字迹-邢体草书简体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396" y="-108"/>
      </p:cViewPr>
      <p:guideLst>
        <p:guide orient="horz" pos="2262"/>
        <p:guide orient="horz" pos="488"/>
        <p:guide orient="horz" pos="3974"/>
        <p:guide pos="3840"/>
        <p:guide pos="673"/>
        <p:guide pos="7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37637-234F-4C18-8AAA-F3B85FDA7F6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52ABA-4379-48A4-87BD-6DF75108AB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9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幻灯片图像占位符 71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文本占位符 7170"/>
          <p:cNvSpPr>
            <a:spLocks noGrp="1"/>
          </p:cNvSpPr>
          <p:nvPr>
            <p:ph type="body"/>
          </p:nvPr>
        </p:nvSpPr>
        <p:spPr/>
        <p:txBody>
          <a:bodyPr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  <a:t>2021-11-6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microsoft.com/office/2007/relationships/hdphoto" Target="../media/hdphoto1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Y-X\Desktop\素材\水墨画\图片2.png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664" y="87894"/>
            <a:ext cx="1281613" cy="25752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95"/>
            <a:ext cx="4087939" cy="37055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rcRect l="16465" t="17253" r="19769" b="17288"/>
          <a:stretch>
            <a:fillRect/>
          </a:stretch>
        </p:blipFill>
        <p:spPr>
          <a:xfrm>
            <a:off x="6224221" y="-1926084"/>
            <a:ext cx="1499286" cy="145809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6465" t="17253" r="19769" b="17288"/>
          <a:stretch>
            <a:fillRect/>
          </a:stretch>
        </p:blipFill>
        <p:spPr>
          <a:xfrm>
            <a:off x="8779465" y="-1926084"/>
            <a:ext cx="1499286" cy="1458097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225442" y="313466"/>
            <a:ext cx="5434464" cy="5325524"/>
            <a:chOff x="3271825" y="-41536"/>
            <a:chExt cx="5212986" cy="510848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1825" y="-41536"/>
              <a:ext cx="5212986" cy="510848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9819" y="2589474"/>
              <a:ext cx="1538384" cy="151732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4399586" y="1509253"/>
              <a:ext cx="3129425" cy="1859970"/>
            </a:xfrm>
            <a:prstGeom prst="roundRect">
              <a:avLst>
                <a:gd name="adj" fmla="val 0"/>
              </a:avLst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000" b="1">
                  <a:blipFill>
                    <a:blip r:embed="rId1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子路、曾皙、冉有、公西华侍坐</a:t>
              </a:r>
              <a:endParaRPr lang="en-US" altLang="zh-CN" sz="4000" b="1">
                <a:blipFill>
                  <a:blip r:embed="rId1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endParaRPr>
            </a:p>
          </p:txBody>
        </p:sp>
        <p:sp>
          <p:nvSpPr>
            <p:cNvPr id="45" name="TextBox 16"/>
            <p:cNvSpPr txBox="1"/>
            <p:nvPr/>
          </p:nvSpPr>
          <p:spPr>
            <a:xfrm>
              <a:off x="5259708" y="2882293"/>
              <a:ext cx="543282" cy="442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4608464" y="3346257"/>
              <a:ext cx="2492771" cy="50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2010601030101010101" pitchFamily="65" charset="-122"/>
                  <a:ea typeface="方正行楷简体" panose="02010601030101010101" pitchFamily="65" charset="-122"/>
                </a:rPr>
                <a:t>《</a:t>
              </a: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2010601030101010101" pitchFamily="65" charset="-122"/>
                  <a:ea typeface="方正行楷简体" panose="02010601030101010101" pitchFamily="65" charset="-122"/>
                </a:rPr>
                <a:t>论语</a:t>
              </a:r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2010601030101010101" pitchFamily="65" charset="-122"/>
                  <a:ea typeface="方正行楷简体" panose="02010601030101010101" pitchFamily="65" charset="-122"/>
                </a:rPr>
                <a:t>·</a:t>
              </a: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2010601030101010101" pitchFamily="65" charset="-122"/>
                  <a:ea typeface="方正行楷简体" panose="02010601030101010101" pitchFamily="65" charset="-122"/>
                </a:rPr>
                <a:t>先进</a:t>
              </a:r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2010601030101010101" pitchFamily="65" charset="-122"/>
                  <a:ea typeface="方正行楷简体" panose="02010601030101010101" pitchFamily="65" charset="-122"/>
                </a:rPr>
                <a:t>》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行楷简体" panose="02010601030101010101" pitchFamily="65" charset="-122"/>
                <a:ea typeface="方正行楷简体" panose="02010601030101010101" pitchFamily="65" charset="-122"/>
              </a:endParaRPr>
            </a:p>
          </p:txBody>
        </p:sp>
      </p:grpSp>
      <p:pic>
        <p:nvPicPr>
          <p:cNvPr id="25" name="刘珂矣 - 半壶纱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00286" y="-100380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副标题 2050"/>
          <p:cNvSpPr>
            <a:spLocks noGrp="1"/>
          </p:cNvSpPr>
          <p:nvPr>
            <p:ph type="subTitle" idx="1"/>
          </p:nvPr>
        </p:nvSpPr>
        <p:spPr>
          <a:xfrm>
            <a:off x="905510" y="435610"/>
            <a:ext cx="9151620" cy="2488565"/>
          </a:xfrm>
        </p:spPr>
        <p:txBody>
          <a:bodyPr anchor="t" anchorCtr="0"/>
          <a:lstStyle/>
          <a:p>
            <a:pPr algn="l" defTabSz="914400">
              <a:lnSpc>
                <a:spcPct val="80000"/>
              </a:lnSpc>
              <a:buSzTx/>
            </a:pPr>
            <a:r>
              <a:rPr lang="zh-CN" altLang="en-US" sz="1800" kern="1200" baseline="0" dirty="0">
                <a:latin typeface="+mn-lt"/>
                <a:ea typeface="+mn-ea"/>
                <a:cs typeface="+mn-cs"/>
              </a:rPr>
              <a:t>   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子路、曾晳、冉有、公西华侍坐。子曰：“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以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吾一日长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乎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尔，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毋吾以也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。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居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则曰：‘不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吾知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也！’如</a:t>
            </a:r>
            <a:r>
              <a:rPr lang="zh-CN" altLang="en-US" b="1" kern="1200" baseline="0" dirty="0">
                <a:solidFill>
                  <a:srgbClr val="CC3300"/>
                </a:solidFill>
                <a:latin typeface="+mn-lt"/>
                <a:ea typeface="+mn-ea"/>
                <a:cs typeface="+mn-cs"/>
              </a:rPr>
              <a:t>或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知尔，则</a:t>
            </a:r>
            <a:r>
              <a:rPr lang="zh-CN" altLang="en-US" b="1" kern="1200" baseline="0" dirty="0">
                <a:solidFill>
                  <a:srgbClr val="A50021"/>
                </a:solidFill>
                <a:latin typeface="+mn-lt"/>
                <a:ea typeface="+mn-ea"/>
                <a:cs typeface="+mn-cs"/>
              </a:rPr>
              <a:t>何以</a:t>
            </a:r>
            <a:r>
              <a:rPr lang="zh-CN" altLang="en-US" b="1" kern="1200" baseline="0" dirty="0">
                <a:latin typeface="+mn-lt"/>
                <a:ea typeface="+mn-ea"/>
                <a:cs typeface="+mn-cs"/>
              </a:rPr>
              <a:t>哉？”</a:t>
            </a:r>
            <a:r>
              <a:rPr lang="zh-CN" altLang="en-US" sz="3200" b="1" kern="1200" baseline="0" dirty="0">
                <a:latin typeface="+mn-lt"/>
                <a:ea typeface="+mn-ea"/>
                <a:cs typeface="+mn-cs"/>
              </a:rPr>
              <a:t> </a:t>
            </a:r>
            <a:br>
              <a:rPr lang="zh-CN" altLang="en-US" sz="3200" b="1" kern="1200" baseline="0" dirty="0">
                <a:latin typeface="+mn-lt"/>
                <a:ea typeface="+mn-ea"/>
                <a:cs typeface="+mn-cs"/>
              </a:rPr>
            </a:br>
            <a:r>
              <a:rPr lang="zh-CN" altLang="en-US" sz="3200" b="1" kern="1200" baseline="0" dirty="0">
                <a:latin typeface="+mn-lt"/>
                <a:ea typeface="+mn-ea"/>
                <a:cs typeface="+mn-cs"/>
              </a:rPr>
              <a:t>　  </a:t>
            </a:r>
            <a:br>
              <a:rPr lang="zh-CN" altLang="en-US" sz="3200" b="1" kern="1200" baseline="0" dirty="0">
                <a:latin typeface="+mn-lt"/>
                <a:ea typeface="+mn-ea"/>
                <a:cs typeface="+mn-cs"/>
              </a:rPr>
            </a:br>
            <a:r>
              <a:rPr lang="zh-CN" altLang="en-US" sz="3200" b="1" kern="1200" baseline="0" dirty="0">
                <a:latin typeface="+mn-lt"/>
                <a:ea typeface="+mn-ea"/>
                <a:cs typeface="+mn-cs"/>
              </a:rPr>
              <a:t>  　　</a:t>
            </a:r>
            <a:br>
              <a:rPr lang="zh-CN" altLang="en-US" sz="3200" b="1" kern="1200" baseline="0" dirty="0">
                <a:latin typeface="+mn-lt"/>
                <a:ea typeface="+mn-ea"/>
                <a:cs typeface="+mn-cs"/>
              </a:rPr>
            </a:br>
            <a:r>
              <a:rPr lang="zh-CN" altLang="en-US" sz="1800" kern="1200" baseline="0" dirty="0">
                <a:latin typeface="+mn-lt"/>
                <a:ea typeface="+mn-ea"/>
                <a:cs typeface="+mn-cs"/>
              </a:rPr>
              <a:t>  </a:t>
            </a:r>
            <a:br>
              <a:rPr lang="zh-CN" altLang="en-US" sz="1800" kern="1200" baseline="0" dirty="0">
                <a:latin typeface="+mn-lt"/>
                <a:ea typeface="+mn-ea"/>
                <a:cs typeface="+mn-cs"/>
              </a:rPr>
            </a:br>
            <a:r>
              <a:rPr lang="zh-CN" altLang="en-US" sz="1800" kern="1200" baseline="0" dirty="0">
                <a:latin typeface="+mn-lt"/>
                <a:ea typeface="+mn-ea"/>
                <a:cs typeface="+mn-cs"/>
              </a:rPr>
              <a:t>    </a:t>
            </a:r>
          </a:p>
        </p:txBody>
      </p:sp>
      <p:sp>
        <p:nvSpPr>
          <p:cNvPr id="2052" name="矩形 2051"/>
          <p:cNvSpPr/>
          <p:nvPr/>
        </p:nvSpPr>
        <p:spPr>
          <a:xfrm>
            <a:off x="2208213" y="1628775"/>
            <a:ext cx="7993062" cy="1014730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</a:t>
            </a:r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子路、曾晳、冉有、公西华陪（孔子）坐着。孔子说：“不要因为我年纪比你们大一点，就不敢讲了。（你们）平时常说：‘没有人了解我呀！’假如有人了解你们，那么（你们）打算怎么做呢？”</a:t>
            </a:r>
          </a:p>
        </p:txBody>
      </p:sp>
      <p:sp>
        <p:nvSpPr>
          <p:cNvPr id="2053" name="文本框 2052"/>
          <p:cNvSpPr txBox="1"/>
          <p:nvPr/>
        </p:nvSpPr>
        <p:spPr>
          <a:xfrm>
            <a:off x="1050290" y="3035935"/>
            <a:ext cx="922274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子路率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而对曰：“千乘之国，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乎大国之间，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加之</a:t>
            </a:r>
            <a:r>
              <a:rPr lang="zh-CN" altLang="en-US" sz="2800" b="1" u="sng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以师旅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之以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饥馑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；由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三年，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可使有勇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，且知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也。” 夫子哂之。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6" name="文本框 2055"/>
          <p:cNvSpPr txBox="1"/>
          <p:nvPr/>
        </p:nvSpPr>
        <p:spPr>
          <a:xfrm>
            <a:off x="4872038" y="2563813"/>
            <a:ext cx="2736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孔子问志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58" name="矩形标注 2057"/>
          <p:cNvSpPr/>
          <p:nvPr/>
        </p:nvSpPr>
        <p:spPr>
          <a:xfrm>
            <a:off x="6240463" y="80010"/>
            <a:ext cx="1800225" cy="358775"/>
          </a:xfrm>
          <a:prstGeom prst="wedgeRectCallout">
            <a:avLst>
              <a:gd name="adj1" fmla="val -2574"/>
              <a:gd name="adj2" fmla="val 8415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连词，因为</a:t>
            </a:r>
          </a:p>
        </p:txBody>
      </p:sp>
      <p:sp>
        <p:nvSpPr>
          <p:cNvPr id="2059" name="矩形标注 2058"/>
          <p:cNvSpPr/>
          <p:nvPr/>
        </p:nvSpPr>
        <p:spPr>
          <a:xfrm>
            <a:off x="8184198" y="76518"/>
            <a:ext cx="1368425" cy="360362"/>
          </a:xfrm>
          <a:prstGeom prst="wedgeRectCallout">
            <a:avLst>
              <a:gd name="adj1" fmla="val -21948"/>
              <a:gd name="adj2" fmla="val 9669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于，比</a:t>
            </a:r>
          </a:p>
        </p:txBody>
      </p:sp>
      <p:sp>
        <p:nvSpPr>
          <p:cNvPr id="2060" name="矩形标注 2059"/>
          <p:cNvSpPr/>
          <p:nvPr/>
        </p:nvSpPr>
        <p:spPr>
          <a:xfrm>
            <a:off x="0" y="1176973"/>
            <a:ext cx="5040313" cy="647700"/>
          </a:xfrm>
          <a:prstGeom prst="wedgeRectCallout">
            <a:avLst>
              <a:gd name="adj1" fmla="val -21174"/>
              <a:gd name="adj2" fmla="val -6926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不要认为我（年纪比你们大一点，就不敢讲了）</a:t>
            </a:r>
          </a:p>
        </p:txBody>
      </p:sp>
      <p:sp>
        <p:nvSpPr>
          <p:cNvPr id="2062" name="矩形标注 2061"/>
          <p:cNvSpPr/>
          <p:nvPr/>
        </p:nvSpPr>
        <p:spPr>
          <a:xfrm>
            <a:off x="2208530" y="186055"/>
            <a:ext cx="2376488" cy="360363"/>
          </a:xfrm>
          <a:prstGeom prst="wedgeRectCallout">
            <a:avLst>
              <a:gd name="adj1" fmla="val -41770"/>
              <a:gd name="adj2" fmla="val 167797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闲居，译为“平时”</a:t>
            </a:r>
          </a:p>
        </p:txBody>
      </p:sp>
      <p:sp>
        <p:nvSpPr>
          <p:cNvPr id="2063" name="矩形标注 2062"/>
          <p:cNvSpPr/>
          <p:nvPr/>
        </p:nvSpPr>
        <p:spPr>
          <a:xfrm>
            <a:off x="3873818" y="1163003"/>
            <a:ext cx="2160587" cy="433387"/>
          </a:xfrm>
          <a:prstGeom prst="wedgeRectCallout">
            <a:avLst>
              <a:gd name="adj1" fmla="val -27707"/>
              <a:gd name="adj2" fmla="val -86117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了解我，宾语前置</a:t>
            </a:r>
          </a:p>
        </p:txBody>
      </p:sp>
      <p:sp>
        <p:nvSpPr>
          <p:cNvPr id="2064" name="矩形标注 2063"/>
          <p:cNvSpPr/>
          <p:nvPr/>
        </p:nvSpPr>
        <p:spPr>
          <a:xfrm>
            <a:off x="6416675" y="1163320"/>
            <a:ext cx="936625" cy="433388"/>
          </a:xfrm>
          <a:prstGeom prst="wedgeRectCallout">
            <a:avLst>
              <a:gd name="adj1" fmla="val -77457"/>
              <a:gd name="adj2" fmla="val -6347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有人</a:t>
            </a:r>
          </a:p>
        </p:txBody>
      </p:sp>
      <p:sp>
        <p:nvSpPr>
          <p:cNvPr id="2065" name="矩形标注 2064"/>
          <p:cNvSpPr/>
          <p:nvPr/>
        </p:nvSpPr>
        <p:spPr>
          <a:xfrm>
            <a:off x="995363" y="2563813"/>
            <a:ext cx="1508125" cy="360362"/>
          </a:xfrm>
          <a:prstGeom prst="wedgeRectCallout">
            <a:avLst>
              <a:gd name="adj1" fmla="val 63999"/>
              <a:gd name="adj2" fmla="val 11061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词尾助词 然</a:t>
            </a:r>
          </a:p>
        </p:txBody>
      </p:sp>
      <p:sp>
        <p:nvSpPr>
          <p:cNvPr id="2066" name="矩形标注 2065"/>
          <p:cNvSpPr/>
          <p:nvPr/>
        </p:nvSpPr>
        <p:spPr>
          <a:xfrm>
            <a:off x="7789863" y="2674938"/>
            <a:ext cx="1727200" cy="431800"/>
          </a:xfrm>
          <a:prstGeom prst="wedgeRectCallout">
            <a:avLst>
              <a:gd name="adj1" fmla="val 64613"/>
              <a:gd name="adj2" fmla="val 89191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介宾后置</a:t>
            </a:r>
          </a:p>
        </p:txBody>
      </p:sp>
      <p:sp>
        <p:nvSpPr>
          <p:cNvPr id="2067" name="矩形标注 2066"/>
          <p:cNvSpPr/>
          <p:nvPr/>
        </p:nvSpPr>
        <p:spPr>
          <a:xfrm>
            <a:off x="4377373" y="3035935"/>
            <a:ext cx="1152525" cy="358775"/>
          </a:xfrm>
          <a:prstGeom prst="wedgeRectCallout">
            <a:avLst>
              <a:gd name="adj1" fmla="val -1873"/>
              <a:gd name="adj2" fmla="val 12415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句中助词</a:t>
            </a:r>
          </a:p>
        </p:txBody>
      </p:sp>
      <p:sp>
        <p:nvSpPr>
          <p:cNvPr id="2068" name="矩形标注 2067"/>
          <p:cNvSpPr/>
          <p:nvPr/>
        </p:nvSpPr>
        <p:spPr>
          <a:xfrm>
            <a:off x="6034405" y="3937000"/>
            <a:ext cx="1937385" cy="503555"/>
          </a:xfrm>
          <a:prstGeom prst="wedgeRectCallout">
            <a:avLst>
              <a:gd name="adj1" fmla="val -31255"/>
              <a:gd name="adj2" fmla="val -9706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比，旧读</a:t>
            </a:r>
            <a:r>
              <a:rPr lang="en-US" altLang="zh-CN" b="1" err="1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bì</a:t>
            </a:r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等到</a:t>
            </a:r>
          </a:p>
        </p:txBody>
      </p:sp>
      <p:sp>
        <p:nvSpPr>
          <p:cNvPr id="2069" name="矩形标注 2068"/>
          <p:cNvSpPr/>
          <p:nvPr/>
        </p:nvSpPr>
        <p:spPr>
          <a:xfrm>
            <a:off x="7352983" y="4149725"/>
            <a:ext cx="2016125" cy="431800"/>
          </a:xfrm>
          <a:prstGeom prst="wedgeRectCallout">
            <a:avLst>
              <a:gd name="adj1" fmla="val 16314"/>
              <a:gd name="adj2" fmla="val -108235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省略句介词 </a:t>
            </a:r>
            <a:r>
              <a:rPr lang="en-US" altLang="zh-CN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之</a:t>
            </a:r>
            <a:r>
              <a:rPr lang="en-US" altLang="zh-CN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</a:p>
        </p:txBody>
      </p:sp>
      <p:sp>
        <p:nvSpPr>
          <p:cNvPr id="2070" name="矩形标注 2069"/>
          <p:cNvSpPr/>
          <p:nvPr/>
        </p:nvSpPr>
        <p:spPr>
          <a:xfrm>
            <a:off x="526415" y="4551680"/>
            <a:ext cx="1511300" cy="360680"/>
          </a:xfrm>
          <a:prstGeom prst="wedgeRectCallout">
            <a:avLst>
              <a:gd name="adj1" fmla="val 25546"/>
              <a:gd name="adj2" fmla="val -142605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是非准则</a:t>
            </a:r>
          </a:p>
        </p:txBody>
      </p:sp>
      <p:sp>
        <p:nvSpPr>
          <p:cNvPr id="2071" name="文本框 2070"/>
          <p:cNvSpPr txBox="1"/>
          <p:nvPr/>
        </p:nvSpPr>
        <p:spPr>
          <a:xfrm>
            <a:off x="2208213" y="4683125"/>
            <a:ext cx="8064500" cy="1783715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子路急忙回答说：“一个拥有一千辆兵车的国家，夹在大国之间，加上外国军队的侵犯，接着又遇上饥荒；如果让我治理这个国家，等到三年功夫，就可以使人人勇敢善战，而且还懂得做人的道理。”孔子听了，微微一笑。 </a:t>
            </a:r>
          </a:p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rgbClr val="CC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72" name="文本框 2071"/>
          <p:cNvSpPr txBox="1"/>
          <p:nvPr/>
        </p:nvSpPr>
        <p:spPr>
          <a:xfrm>
            <a:off x="5232400" y="5589588"/>
            <a:ext cx="24844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子路述志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73" name="矩形标注 2072"/>
          <p:cNvSpPr/>
          <p:nvPr/>
        </p:nvSpPr>
        <p:spPr>
          <a:xfrm>
            <a:off x="7609205" y="1169353"/>
            <a:ext cx="2089150" cy="360362"/>
          </a:xfrm>
          <a:prstGeom prst="wedgeRectCallout">
            <a:avLst>
              <a:gd name="adj1" fmla="val -51702"/>
              <a:gd name="adj2" fmla="val -127268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宾语前置，做什么</a:t>
            </a:r>
          </a:p>
        </p:txBody>
      </p:sp>
      <p:sp>
        <p:nvSpPr>
          <p:cNvPr id="2074" name="矩形标注 2073"/>
          <p:cNvSpPr/>
          <p:nvPr/>
        </p:nvSpPr>
        <p:spPr>
          <a:xfrm>
            <a:off x="5983605" y="2892743"/>
            <a:ext cx="649288" cy="360362"/>
          </a:xfrm>
          <a:prstGeom prst="wedgeRectCallout">
            <a:avLst>
              <a:gd name="adj1" fmla="val 79095"/>
              <a:gd name="adj2" fmla="val 6585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夹</a:t>
            </a:r>
          </a:p>
        </p:txBody>
      </p:sp>
      <p:sp>
        <p:nvSpPr>
          <p:cNvPr id="2075" name="矩形标注 2074"/>
          <p:cNvSpPr/>
          <p:nvPr/>
        </p:nvSpPr>
        <p:spPr>
          <a:xfrm>
            <a:off x="2135188" y="3877945"/>
            <a:ext cx="1081087" cy="360363"/>
          </a:xfrm>
          <a:prstGeom prst="wedgeRectCallout">
            <a:avLst>
              <a:gd name="adj1" fmla="val -23950"/>
              <a:gd name="adj2" fmla="val -101453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接着</a:t>
            </a:r>
          </a:p>
        </p:txBody>
      </p:sp>
      <p:sp>
        <p:nvSpPr>
          <p:cNvPr id="2076" name="矩形标注 2075"/>
          <p:cNvSpPr/>
          <p:nvPr/>
        </p:nvSpPr>
        <p:spPr>
          <a:xfrm>
            <a:off x="3030855" y="3080385"/>
            <a:ext cx="863600" cy="360363"/>
          </a:xfrm>
          <a:prstGeom prst="wedgeRectCallout">
            <a:avLst>
              <a:gd name="adj1" fmla="val 23970"/>
              <a:gd name="adj2" fmla="val 9396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荒年</a:t>
            </a:r>
          </a:p>
        </p:txBody>
      </p:sp>
      <p:sp>
        <p:nvSpPr>
          <p:cNvPr id="2077" name="矩形标注 2076"/>
          <p:cNvSpPr/>
          <p:nvPr/>
        </p:nvSpPr>
        <p:spPr>
          <a:xfrm>
            <a:off x="3587115" y="4009708"/>
            <a:ext cx="1943100" cy="360362"/>
          </a:xfrm>
          <a:prstGeom prst="wedgeRectCallout">
            <a:avLst>
              <a:gd name="adj1" fmla="val 48921"/>
              <a:gd name="adj2" fmla="val -114581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指“千乘之国”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ldLvl="0" animBg="1"/>
      <p:bldP spid="2053" grpId="0"/>
      <p:bldP spid="2056" grpId="0"/>
      <p:bldP spid="2058" grpId="0" bldLvl="0" animBg="1"/>
      <p:bldP spid="2058" grpId="1" bldLvl="0" animBg="1"/>
      <p:bldP spid="2059" grpId="0" bldLvl="0" animBg="1"/>
      <p:bldP spid="2059" grpId="1" bldLvl="0" animBg="1"/>
      <p:bldP spid="2060" grpId="0" bldLvl="0" animBg="1"/>
      <p:bldP spid="2060" grpId="1" bldLvl="0" animBg="1"/>
      <p:bldP spid="2062" grpId="0" bldLvl="0" animBg="1"/>
      <p:bldP spid="2062" grpId="1" bldLvl="0" animBg="1"/>
      <p:bldP spid="2063" grpId="0" bldLvl="0" animBg="1"/>
      <p:bldP spid="2063" grpId="1" bldLvl="0" animBg="1"/>
      <p:bldP spid="2064" grpId="0" bldLvl="0" animBg="1"/>
      <p:bldP spid="2064" grpId="1" bldLvl="0" animBg="1"/>
      <p:bldP spid="2065" grpId="0" bldLvl="0" animBg="1"/>
      <p:bldP spid="2065" grpId="1" bldLvl="0" animBg="1"/>
      <p:bldP spid="2066" grpId="0" bldLvl="0" animBg="1"/>
      <p:bldP spid="2066" grpId="1" bldLvl="0" animBg="1"/>
      <p:bldP spid="2067" grpId="0" bldLvl="0" animBg="1"/>
      <p:bldP spid="2067" grpId="1" bldLvl="0" animBg="1"/>
      <p:bldP spid="2068" grpId="0" bldLvl="0" animBg="1"/>
      <p:bldP spid="2068" grpId="1" bldLvl="0" animBg="1"/>
      <p:bldP spid="2069" grpId="0" bldLvl="0" animBg="1"/>
      <p:bldP spid="2069" grpId="1" bldLvl="0" animBg="1"/>
      <p:bldP spid="2070" grpId="0" bldLvl="0" animBg="1"/>
      <p:bldP spid="2070" grpId="1" bldLvl="0" animBg="1"/>
      <p:bldP spid="2071" grpId="0" bldLvl="0" animBg="1"/>
      <p:bldP spid="2072" grpId="0"/>
      <p:bldP spid="2073" grpId="0" bldLvl="0" animBg="1"/>
      <p:bldP spid="2073" grpId="1" bldLvl="0" animBg="1"/>
      <p:bldP spid="2074" grpId="0" bldLvl="0" animBg="1"/>
      <p:bldP spid="2074" grpId="1" bldLvl="0" animBg="1"/>
      <p:bldP spid="2075" grpId="0" bldLvl="0" animBg="1"/>
      <p:bldP spid="2075" grpId="1" bldLvl="0" animBg="1"/>
      <p:bldP spid="2076" grpId="0" bldLvl="0" animBg="1"/>
      <p:bldP spid="2076" grpId="1" bldLvl="0" animBg="1"/>
      <p:bldP spid="2077" grpId="0" bldLvl="0" animBg="1"/>
      <p:bldP spid="2077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0243"/>
          <p:cNvSpPr txBox="1"/>
          <p:nvPr/>
        </p:nvSpPr>
        <p:spPr>
          <a:xfrm>
            <a:off x="2135188" y="549275"/>
            <a:ext cx="7848600" cy="1660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“求，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尔</a:t>
            </a:r>
            <a:r>
              <a:rPr lang="zh-CN" altLang="en-US" sz="2800" b="1" dirty="0">
                <a:latin typeface="宋体" panose="02010600030101010101" pitchFamily="2" charset="-122"/>
              </a:rPr>
              <a:t>何如？”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 　对曰：“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方</a:t>
            </a:r>
            <a:r>
              <a:rPr lang="zh-CN" altLang="en-US" sz="2800" b="1" dirty="0">
                <a:latin typeface="宋体" panose="02010600030101010101" pitchFamily="2" charset="-122"/>
              </a:rPr>
              <a:t>六七十，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2800" b="1" dirty="0">
                <a:latin typeface="宋体" panose="02010600030101010101" pitchFamily="2" charset="-122"/>
              </a:rPr>
              <a:t>五六十，求也为之，比及三年，可使足民。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2800" b="1" dirty="0">
                <a:latin typeface="宋体" panose="02010600030101010101" pitchFamily="2" charset="-122"/>
              </a:rPr>
              <a:t>其礼乐，以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俟</a:t>
            </a:r>
            <a:r>
              <a:rPr lang="zh-CN" altLang="en-US" sz="2800" b="1" dirty="0">
                <a:latin typeface="宋体" panose="02010600030101010101" pitchFamily="2" charset="-122"/>
              </a:rPr>
              <a:t>君子。”</a:t>
            </a:r>
            <a:r>
              <a:rPr lang="zh-CN" altLang="en-US" dirty="0">
                <a:latin typeface="Arial" panose="020B0604020202020204" pitchFamily="34" charset="0"/>
              </a:rPr>
              <a:t/>
            </a:r>
            <a:br>
              <a:rPr lang="zh-CN" altLang="en-US" dirty="0">
                <a:latin typeface="Arial" panose="020B0604020202020204" pitchFamily="34" charset="0"/>
              </a:rPr>
            </a:br>
            <a:r>
              <a:rPr lang="zh-CN" altLang="en-US" dirty="0">
                <a:latin typeface="Arial" panose="020B0604020202020204" pitchFamily="34" charset="0"/>
              </a:rPr>
              <a:t> 　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2135188" y="3357563"/>
            <a:ext cx="8064500" cy="1660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   </a:t>
            </a:r>
            <a:r>
              <a:rPr lang="zh-CN" altLang="en-US" sz="2800" b="1" dirty="0">
                <a:latin typeface="宋体" panose="02010600030101010101" pitchFamily="2" charset="-122"/>
              </a:rPr>
              <a:t>“赤，尔何如？”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 　对曰：“非曰能之，愿学焉。宗庙之事，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2800" b="1" dirty="0">
                <a:latin typeface="宋体" panose="02010600030101010101" pitchFamily="2" charset="-122"/>
              </a:rPr>
              <a:t>会同，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端章甫</a:t>
            </a:r>
            <a:r>
              <a:rPr lang="zh-CN" altLang="en-US" sz="2800" b="1" dirty="0">
                <a:latin typeface="宋体" panose="02010600030101010101" pitchFamily="2" charset="-122"/>
              </a:rPr>
              <a:t>，愿为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小相</a:t>
            </a:r>
            <a:r>
              <a:rPr lang="zh-CN" altLang="en-US" sz="2800" b="1" dirty="0">
                <a:latin typeface="宋体" panose="02010600030101010101" pitchFamily="2" charset="-122"/>
              </a:rPr>
              <a:t>焉。”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</a:rPr>
              <a:t> 　</a:t>
            </a:r>
          </a:p>
        </p:txBody>
      </p:sp>
      <p:sp>
        <p:nvSpPr>
          <p:cNvPr id="10246" name="文本框 10245"/>
          <p:cNvSpPr txBox="1"/>
          <p:nvPr/>
        </p:nvSpPr>
        <p:spPr>
          <a:xfrm>
            <a:off x="2279650" y="1844675"/>
            <a:ext cx="7921625" cy="1568450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</a:t>
            </a: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“冉求，你怎么样？” （冉求）回答说：“一个纵横各六七十里或五六十里的国家，如果让我去治理，等到三年，就可以使老百姓富足起来。至于修明礼乐，那就只有等待贤人君子了。”</a:t>
            </a:r>
            <a:b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dirty="0">
                <a:latin typeface="Arial" panose="020B0604020202020204" pitchFamily="34" charset="0"/>
              </a:rPr>
              <a:t/>
            </a: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2208213" y="4797425"/>
            <a:ext cx="7920037" cy="1476375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</a:t>
            </a: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“公西赤，你怎么样？” （公西赤）回答说：“我不敢说能做到什么，只是愿意学习。宗庙祭祀的工作，或者是诸侯会盟，朝见天子，我愿意穿着礼服，戴着礼帽，做一个小小的赞礼人。” </a:t>
            </a:r>
          </a:p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5303838" y="2852738"/>
            <a:ext cx="36718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冉有述志 </a:t>
            </a:r>
          </a:p>
        </p:txBody>
      </p:sp>
      <p:sp>
        <p:nvSpPr>
          <p:cNvPr id="10249" name="文本框 10248"/>
          <p:cNvSpPr txBox="1"/>
          <p:nvPr/>
        </p:nvSpPr>
        <p:spPr>
          <a:xfrm>
            <a:off x="5232400" y="5734050"/>
            <a:ext cx="33115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公西华述志 </a:t>
            </a:r>
          </a:p>
        </p:txBody>
      </p:sp>
      <p:sp>
        <p:nvSpPr>
          <p:cNvPr id="10250" name="矩形标注 10249"/>
          <p:cNvSpPr/>
          <p:nvPr/>
        </p:nvSpPr>
        <p:spPr>
          <a:xfrm>
            <a:off x="4440238" y="620713"/>
            <a:ext cx="1150937" cy="360362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方圆</a:t>
            </a:r>
          </a:p>
        </p:txBody>
      </p:sp>
      <p:sp>
        <p:nvSpPr>
          <p:cNvPr id="10251" name="矩形标注 10250"/>
          <p:cNvSpPr/>
          <p:nvPr/>
        </p:nvSpPr>
        <p:spPr>
          <a:xfrm>
            <a:off x="6024563" y="620713"/>
            <a:ext cx="1008062" cy="360362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或者</a:t>
            </a:r>
          </a:p>
        </p:txBody>
      </p:sp>
      <p:sp>
        <p:nvSpPr>
          <p:cNvPr id="10252" name="矩形标注 10251"/>
          <p:cNvSpPr/>
          <p:nvPr/>
        </p:nvSpPr>
        <p:spPr>
          <a:xfrm>
            <a:off x="5952173" y="1265873"/>
            <a:ext cx="1152525" cy="360362"/>
          </a:xfrm>
          <a:prstGeom prst="wedgeRectCallout">
            <a:avLst>
              <a:gd name="adj1" fmla="val -75812"/>
              <a:gd name="adj2" fmla="val 3026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至于</a:t>
            </a:r>
          </a:p>
        </p:txBody>
      </p:sp>
      <p:sp>
        <p:nvSpPr>
          <p:cNvPr id="10253" name="矩形标注 10252"/>
          <p:cNvSpPr/>
          <p:nvPr/>
        </p:nvSpPr>
        <p:spPr>
          <a:xfrm>
            <a:off x="8183563" y="1341438"/>
            <a:ext cx="936625" cy="360362"/>
          </a:xfrm>
          <a:prstGeom prst="wedgeRectCallout">
            <a:avLst>
              <a:gd name="adj1" fmla="val -85931"/>
              <a:gd name="adj2" fmla="val 57491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等待</a:t>
            </a:r>
          </a:p>
        </p:txBody>
      </p:sp>
      <p:sp>
        <p:nvSpPr>
          <p:cNvPr id="10254" name="矩形标注 10253"/>
          <p:cNvSpPr/>
          <p:nvPr/>
        </p:nvSpPr>
        <p:spPr>
          <a:xfrm>
            <a:off x="8256588" y="3500438"/>
            <a:ext cx="935037" cy="360362"/>
          </a:xfrm>
          <a:prstGeom prst="wedgeRectCallout">
            <a:avLst>
              <a:gd name="adj1" fmla="val 50847"/>
              <a:gd name="adj2" fmla="val 9801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或者</a:t>
            </a:r>
          </a:p>
        </p:txBody>
      </p:sp>
      <p:sp>
        <p:nvSpPr>
          <p:cNvPr id="10255" name="矩形标注 10254"/>
          <p:cNvSpPr/>
          <p:nvPr/>
        </p:nvSpPr>
        <p:spPr>
          <a:xfrm>
            <a:off x="2928938" y="4797425"/>
            <a:ext cx="1511300" cy="431800"/>
          </a:xfrm>
          <a:prstGeom prst="wedgeRectCallout">
            <a:avLst>
              <a:gd name="adj1" fmla="val -26051"/>
              <a:gd name="adj2" fmla="val -9117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名词作动词</a:t>
            </a:r>
          </a:p>
        </p:txBody>
      </p:sp>
      <p:sp>
        <p:nvSpPr>
          <p:cNvPr id="10256" name="矩形标注 10255"/>
          <p:cNvSpPr/>
          <p:nvPr/>
        </p:nvSpPr>
        <p:spPr>
          <a:xfrm>
            <a:off x="6096000" y="4437063"/>
            <a:ext cx="1944688" cy="360362"/>
          </a:xfrm>
          <a:prstGeom prst="wedgeRectCallout">
            <a:avLst>
              <a:gd name="adj1" fmla="val -72611"/>
              <a:gd name="adj2" fmla="val 9472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最低的司仪官</a:t>
            </a:r>
          </a:p>
        </p:txBody>
      </p:sp>
      <p:sp>
        <p:nvSpPr>
          <p:cNvPr id="10257" name="矩形标注 10256"/>
          <p:cNvSpPr/>
          <p:nvPr/>
        </p:nvSpPr>
        <p:spPr>
          <a:xfrm>
            <a:off x="3216275" y="260350"/>
            <a:ext cx="720725" cy="358775"/>
          </a:xfrm>
          <a:prstGeom prst="wedgeRectCallout">
            <a:avLst>
              <a:gd name="adj1" fmla="val -3523"/>
              <a:gd name="adj2" fmla="val 10619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你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98788" y="4651375"/>
            <a:ext cx="1008063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 bldLvl="0" animBg="1"/>
      <p:bldP spid="10247" grpId="0" bldLvl="0" animBg="1"/>
      <p:bldP spid="10248" grpId="0"/>
      <p:bldP spid="10249" grpId="0"/>
      <p:bldP spid="10250" grpId="0" bldLvl="0" animBg="1"/>
      <p:bldP spid="10250" grpId="1" bldLvl="0" animBg="1"/>
      <p:bldP spid="10251" grpId="0" bldLvl="0" animBg="1"/>
      <p:bldP spid="10251" grpId="1" bldLvl="0" animBg="1"/>
      <p:bldP spid="10252" grpId="0" bldLvl="0" animBg="1"/>
      <p:bldP spid="10252" grpId="1" bldLvl="0" animBg="1"/>
      <p:bldP spid="10253" grpId="0" bldLvl="0" animBg="1"/>
      <p:bldP spid="10253" grpId="1" bldLvl="0" animBg="1"/>
      <p:bldP spid="10254" grpId="0" bldLvl="0" animBg="1"/>
      <p:bldP spid="10254" grpId="1" bldLvl="0" animBg="1"/>
      <p:bldP spid="10255" grpId="0" bldLvl="0" animBg="1"/>
      <p:bldP spid="10255" grpId="1" bldLvl="0" animBg="1"/>
      <p:bldP spid="10256" grpId="0" bldLvl="0" animBg="1"/>
      <p:bldP spid="10256" grpId="1" bldLvl="0" animBg="1"/>
      <p:bldP spid="10257" grpId="0" bldLvl="0" animBg="1"/>
      <p:bldP spid="10257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1267"/>
          <p:cNvSpPr txBox="1"/>
          <p:nvPr/>
        </p:nvSpPr>
        <p:spPr>
          <a:xfrm>
            <a:off x="2063750" y="723900"/>
            <a:ext cx="80645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</a:rPr>
              <a:t>“点，尔何如？”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</a:rPr>
              <a:t> 　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鼓</a:t>
            </a:r>
            <a:r>
              <a:rPr lang="zh-CN" altLang="en-US" sz="2400" b="1" dirty="0">
                <a:latin typeface="宋体" panose="02010600030101010101" pitchFamily="2" charset="-122"/>
              </a:rPr>
              <a:t>瑟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希</a:t>
            </a:r>
            <a:r>
              <a:rPr lang="zh-CN" altLang="en-US" sz="2400" b="1" dirty="0">
                <a:latin typeface="宋体" panose="02010600030101010101" pitchFamily="2" charset="-122"/>
              </a:rPr>
              <a:t>，铿尔，舍瑟而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作</a:t>
            </a:r>
            <a:r>
              <a:rPr lang="zh-CN" altLang="en-US" sz="2400" b="1" dirty="0">
                <a:latin typeface="宋体" panose="02010600030101010101" pitchFamily="2" charset="-122"/>
              </a:rPr>
              <a:t>，对曰：“异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乎</a:t>
            </a:r>
            <a:r>
              <a:rPr lang="zh-CN" altLang="en-US" sz="2400" b="1" dirty="0">
                <a:latin typeface="宋体" panose="02010600030101010101" pitchFamily="2" charset="-122"/>
              </a:rPr>
              <a:t>三子者之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撰</a:t>
            </a:r>
            <a:r>
              <a:rPr lang="zh-CN" altLang="en-US" sz="2400" b="1" dirty="0">
                <a:latin typeface="宋体" panose="02010600030101010101" pitchFamily="2" charset="-122"/>
              </a:rPr>
              <a:t>。”</a:t>
            </a:r>
          </a:p>
          <a:p>
            <a:r>
              <a:rPr lang="zh-CN" altLang="en-US" sz="2400" b="1" dirty="0">
                <a:latin typeface="宋体" panose="02010600030101010101" pitchFamily="2" charset="-122"/>
              </a:rPr>
              <a:t>   子曰：“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何伤</a:t>
            </a:r>
            <a:r>
              <a:rPr lang="zh-CN" altLang="en-US" sz="2400" b="1" dirty="0">
                <a:latin typeface="宋体" panose="02010600030101010101" pitchFamily="2" charset="-122"/>
              </a:rPr>
              <a:t>乎？亦各言其志也！”</a:t>
            </a:r>
          </a:p>
          <a:p>
            <a:r>
              <a:rPr lang="zh-CN" altLang="en-US" sz="2400" b="1" dirty="0">
                <a:latin typeface="宋体" panose="02010600030101010101" pitchFamily="2" charset="-122"/>
              </a:rPr>
              <a:t>   曰：“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莫</a:t>
            </a:r>
            <a:r>
              <a:rPr lang="zh-CN" altLang="en-US" sz="2400" b="1" dirty="0">
                <a:latin typeface="宋体" panose="02010600030101010101" pitchFamily="2" charset="-122"/>
              </a:rPr>
              <a:t>春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者</a:t>
            </a:r>
            <a:r>
              <a:rPr lang="zh-CN" altLang="en-US" sz="2400" b="1" dirty="0">
                <a:latin typeface="宋体" panose="02010600030101010101" pitchFamily="2" charset="-122"/>
              </a:rPr>
              <a:t>，春服既成，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冠者</a:t>
            </a:r>
            <a:r>
              <a:rPr lang="zh-CN" altLang="en-US" sz="2400" b="1" dirty="0">
                <a:latin typeface="宋体" panose="02010600030101010101" pitchFamily="2" charset="-122"/>
              </a:rPr>
              <a:t>五六人，童子六七人，浴乎沂，风乎舞雩，咏而归。”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</a:rPr>
              <a:t>   夫子喟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2400" b="1" dirty="0">
                <a:latin typeface="宋体" panose="02010600030101010101" pitchFamily="2" charset="-122"/>
              </a:rPr>
              <a:t>叹曰：“吾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2400" b="1" dirty="0">
                <a:latin typeface="宋体" panose="02010600030101010101" pitchFamily="2" charset="-122"/>
              </a:rPr>
              <a:t>点也！” 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dirty="0">
                <a:latin typeface="Arial" panose="020B0604020202020204" pitchFamily="34" charset="0"/>
              </a:rPr>
              <a:t> 　　 </a:t>
            </a: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063750" y="3357563"/>
            <a:ext cx="8064500" cy="2553335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“曾点，你怎么样？” （曾点）弹瑟的声音渐渐稀疏下来，铿的一声，放下瑟直起身来，回答说：“我和他们三人的才能不一样呀！” </a:t>
            </a:r>
            <a:b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孔子说：“那有什么关系呢？不过是各自谈谈自己的志向！”   　　</a:t>
            </a:r>
            <a:b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   （曾点）说：“暮春时节（天气和暖），春天的衣服已经穿着了。（我和）五六位成年人，六七个少年，到沂河里洗澡，在舞雩台上吹吹风，唱着歌走回家。”</a:t>
            </a:r>
            <a:b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   孔子长叹一声说：“我是赞成曾点的想法呀！”</a:t>
            </a:r>
            <a:b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zh-CN" altLang="en-US" sz="2000" b="1" dirty="0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5303838" y="5876925"/>
            <a:ext cx="44656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曾皙述志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271" name="矩形标注 11270"/>
          <p:cNvSpPr/>
          <p:nvPr/>
        </p:nvSpPr>
        <p:spPr>
          <a:xfrm>
            <a:off x="2351088" y="692150"/>
            <a:ext cx="936625" cy="360363"/>
          </a:xfrm>
          <a:prstGeom prst="wedgeRectCallout">
            <a:avLst>
              <a:gd name="adj1" fmla="val -20509"/>
              <a:gd name="adj2" fmla="val 13413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弹奏</a:t>
            </a:r>
          </a:p>
        </p:txBody>
      </p:sp>
      <p:sp>
        <p:nvSpPr>
          <p:cNvPr id="11272" name="矩形标注 11271"/>
          <p:cNvSpPr/>
          <p:nvPr/>
        </p:nvSpPr>
        <p:spPr>
          <a:xfrm>
            <a:off x="3575050" y="549275"/>
            <a:ext cx="1368425" cy="358775"/>
          </a:xfrm>
          <a:prstGeom prst="wedgeRectCallout">
            <a:avLst>
              <a:gd name="adj1" fmla="val -55685"/>
              <a:gd name="adj2" fmla="val 163273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同“稀”</a:t>
            </a:r>
          </a:p>
        </p:txBody>
      </p:sp>
      <p:sp>
        <p:nvSpPr>
          <p:cNvPr id="11273" name="矩形标注 11272"/>
          <p:cNvSpPr/>
          <p:nvPr/>
        </p:nvSpPr>
        <p:spPr>
          <a:xfrm>
            <a:off x="5627688" y="692150"/>
            <a:ext cx="936625" cy="360363"/>
          </a:xfrm>
          <a:prstGeom prst="wedgeRectCallout">
            <a:avLst>
              <a:gd name="adj1" fmla="val -34574"/>
              <a:gd name="adj2" fmla="val 13017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起身</a:t>
            </a:r>
          </a:p>
        </p:txBody>
      </p:sp>
      <p:sp>
        <p:nvSpPr>
          <p:cNvPr id="11274" name="矩形标注 11273"/>
          <p:cNvSpPr/>
          <p:nvPr/>
        </p:nvSpPr>
        <p:spPr>
          <a:xfrm>
            <a:off x="7608888" y="620713"/>
            <a:ext cx="2232025" cy="360362"/>
          </a:xfrm>
          <a:prstGeom prst="wedgeRectCallout">
            <a:avLst>
              <a:gd name="adj1" fmla="val -29588"/>
              <a:gd name="adj2" fmla="val 101542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于，译为“和”</a:t>
            </a:r>
          </a:p>
        </p:txBody>
      </p:sp>
      <p:sp>
        <p:nvSpPr>
          <p:cNvPr id="11275" name="矩形标注 11274"/>
          <p:cNvSpPr/>
          <p:nvPr/>
        </p:nvSpPr>
        <p:spPr>
          <a:xfrm>
            <a:off x="9731375" y="1520825"/>
            <a:ext cx="936625" cy="358775"/>
          </a:xfrm>
          <a:prstGeom prst="wedgeRectCallout">
            <a:avLst>
              <a:gd name="adj1" fmla="val -72407"/>
              <a:gd name="adj2" fmla="val -77167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才能</a:t>
            </a:r>
          </a:p>
        </p:txBody>
      </p:sp>
      <p:sp>
        <p:nvSpPr>
          <p:cNvPr id="11276" name="矩形标注 11275"/>
          <p:cNvSpPr/>
          <p:nvPr/>
        </p:nvSpPr>
        <p:spPr>
          <a:xfrm>
            <a:off x="4079875" y="1233488"/>
            <a:ext cx="1008063" cy="287337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何妨</a:t>
            </a:r>
          </a:p>
        </p:txBody>
      </p:sp>
      <p:sp>
        <p:nvSpPr>
          <p:cNvPr id="11277" name="矩形标注 11276"/>
          <p:cNvSpPr/>
          <p:nvPr/>
        </p:nvSpPr>
        <p:spPr>
          <a:xfrm>
            <a:off x="2171700" y="1879600"/>
            <a:ext cx="1295400" cy="358775"/>
          </a:xfrm>
          <a:prstGeom prst="wedgeRectCallout">
            <a:avLst>
              <a:gd name="adj1" fmla="val 64338"/>
              <a:gd name="adj2" fmla="val -10620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同“暮”</a:t>
            </a:r>
          </a:p>
        </p:txBody>
      </p:sp>
      <p:sp>
        <p:nvSpPr>
          <p:cNvPr id="11278" name="矩形标注 11277"/>
          <p:cNvSpPr/>
          <p:nvPr/>
        </p:nvSpPr>
        <p:spPr>
          <a:xfrm>
            <a:off x="4646613" y="1682750"/>
            <a:ext cx="863600" cy="358775"/>
          </a:xfrm>
          <a:prstGeom prst="wedgeRectCallout">
            <a:avLst>
              <a:gd name="adj1" fmla="val -75736"/>
              <a:gd name="adj2" fmla="val 21681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助词</a:t>
            </a:r>
          </a:p>
        </p:txBody>
      </p:sp>
      <p:sp>
        <p:nvSpPr>
          <p:cNvPr id="11279" name="矩形标注 11278"/>
          <p:cNvSpPr/>
          <p:nvPr/>
        </p:nvSpPr>
        <p:spPr>
          <a:xfrm>
            <a:off x="6024563" y="2238375"/>
            <a:ext cx="2449512" cy="433388"/>
          </a:xfrm>
          <a:prstGeom prst="wedgeRectCallout">
            <a:avLst>
              <a:gd name="adj1" fmla="val -24389"/>
              <a:gd name="adj2" fmla="val -71463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冠，</a:t>
            </a:r>
            <a:r>
              <a:rPr lang="en-US" altLang="zh-CN" sz="2000" b="1" err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gu</a:t>
            </a:r>
            <a:r>
              <a:rPr lang="en-US" altLang="zh-CN" sz="2000" b="1" err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à</a:t>
            </a:r>
            <a:r>
              <a:rPr lang="en-US" altLang="zh-CN" sz="2000" b="1" err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n</a:t>
            </a:r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。成年人</a:t>
            </a:r>
          </a:p>
        </p:txBody>
      </p:sp>
      <p:sp>
        <p:nvSpPr>
          <p:cNvPr id="11280" name="矩形标注 11279"/>
          <p:cNvSpPr/>
          <p:nvPr/>
        </p:nvSpPr>
        <p:spPr>
          <a:xfrm>
            <a:off x="2170113" y="2943225"/>
            <a:ext cx="1296987" cy="360363"/>
          </a:xfrm>
          <a:prstGeom prst="wedgeRectCallout">
            <a:avLst>
              <a:gd name="adj1" fmla="val 68116"/>
              <a:gd name="adj2" fmla="val -5131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词尾助词</a:t>
            </a:r>
          </a:p>
        </p:txBody>
      </p:sp>
      <p:sp>
        <p:nvSpPr>
          <p:cNvPr id="11281" name="矩形标注 11280"/>
          <p:cNvSpPr/>
          <p:nvPr/>
        </p:nvSpPr>
        <p:spPr>
          <a:xfrm>
            <a:off x="5627688" y="2943225"/>
            <a:ext cx="935037" cy="360363"/>
          </a:xfrm>
          <a:prstGeom prst="wedgeRectCallout">
            <a:avLst>
              <a:gd name="adj1" fmla="val -50236"/>
              <a:gd name="adj2" fmla="val -97931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赞成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/>
      <p:bldP spid="11271" grpId="0" bldLvl="0" animBg="1"/>
      <p:bldP spid="11271" grpId="1" bldLvl="0" animBg="1"/>
      <p:bldP spid="11272" grpId="0" bldLvl="0" animBg="1"/>
      <p:bldP spid="11272" grpId="1" bldLvl="0" animBg="1"/>
      <p:bldP spid="11273" grpId="0" bldLvl="0" animBg="1"/>
      <p:bldP spid="11273" grpId="1" bldLvl="0" animBg="1"/>
      <p:bldP spid="11274" grpId="0" bldLvl="0" animBg="1"/>
      <p:bldP spid="11274" grpId="1" bldLvl="0" animBg="1"/>
      <p:bldP spid="11275" grpId="0" bldLvl="0" animBg="1"/>
      <p:bldP spid="11275" grpId="1" bldLvl="0" animBg="1"/>
      <p:bldP spid="11276" grpId="0" bldLvl="0" animBg="1"/>
      <p:bldP spid="11276" grpId="1" bldLvl="0" animBg="1"/>
      <p:bldP spid="11277" grpId="0" bldLvl="0" animBg="1"/>
      <p:bldP spid="11277" grpId="1" bldLvl="0" animBg="1"/>
      <p:bldP spid="11278" grpId="0" bldLvl="0" animBg="1"/>
      <p:bldP spid="11278" grpId="1" bldLvl="0" animBg="1"/>
      <p:bldP spid="11279" grpId="0" bldLvl="0" animBg="1"/>
      <p:bldP spid="11279" grpId="1" bldLvl="0" animBg="1"/>
      <p:bldP spid="11280" grpId="0" bldLvl="0" animBg="1"/>
      <p:bldP spid="11280" grpId="1" bldLvl="0" animBg="1"/>
      <p:bldP spid="11281" grpId="0" bldLvl="0" animBg="1"/>
      <p:bldP spid="11281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2291"/>
          <p:cNvSpPr txBox="1"/>
          <p:nvPr/>
        </p:nvSpPr>
        <p:spPr>
          <a:xfrm>
            <a:off x="2135188" y="620713"/>
            <a:ext cx="80645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 </a:t>
            </a:r>
            <a:r>
              <a:rPr lang="zh-CN" altLang="en-US" sz="2400" b="1" dirty="0">
                <a:latin typeface="宋体" panose="02010600030101010101" pitchFamily="2" charset="-122"/>
              </a:rPr>
              <a:t>三子者出，曾晳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后</a:t>
            </a:r>
            <a:r>
              <a:rPr lang="zh-CN" altLang="en-US" sz="2400" b="1" dirty="0">
                <a:latin typeface="宋体" panose="02010600030101010101" pitchFamily="2" charset="-122"/>
              </a:rPr>
              <a:t>。曾晳曰：“夫三子者之言何如？”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</a:rPr>
              <a:t>    子曰：“亦各言其志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也已矣</a:t>
            </a:r>
            <a:r>
              <a:rPr lang="zh-CN" altLang="en-US" sz="2400" b="1" dirty="0">
                <a:latin typeface="宋体" panose="02010600030101010101" pitchFamily="2" charset="-122"/>
              </a:rPr>
              <a:t>！”曰：“夫子何哂由也？”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</a:rPr>
              <a:t>    曰：“为国以礼，其言不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让</a:t>
            </a:r>
            <a:r>
              <a:rPr lang="zh-CN" altLang="en-US" sz="2400" b="1" dirty="0">
                <a:latin typeface="宋体" panose="02010600030101010101" pitchFamily="2" charset="-122"/>
              </a:rPr>
              <a:t>，是故哂之。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唯</a:t>
            </a:r>
            <a:r>
              <a:rPr lang="zh-CN" altLang="en-US" sz="2400" b="1" dirty="0">
                <a:latin typeface="宋体" panose="02010600030101010101" pitchFamily="2" charset="-122"/>
              </a:rPr>
              <a:t>求则非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邦</a:t>
            </a:r>
            <a:r>
              <a:rPr lang="zh-CN" altLang="en-US" sz="2400" b="1" dirty="0">
                <a:latin typeface="宋体" panose="02010600030101010101" pitchFamily="2" charset="-122"/>
              </a:rPr>
              <a:t>也与？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安</a:t>
            </a:r>
            <a:r>
              <a:rPr lang="zh-CN" altLang="en-US" sz="2400" b="1" dirty="0">
                <a:latin typeface="宋体" panose="02010600030101010101" pitchFamily="2" charset="-122"/>
              </a:rPr>
              <a:t>见方六七十如五六十而非邦也者？唯赤则非邦也与？宗庙会同，非诸侯而何？赤也为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之小</a:t>
            </a:r>
            <a:r>
              <a:rPr lang="zh-CN" altLang="en-US" sz="2400" b="1" dirty="0">
                <a:latin typeface="宋体" panose="02010600030101010101" pitchFamily="2" charset="-122"/>
              </a:rPr>
              <a:t>，孰能为之大？” </a:t>
            </a:r>
            <a:br>
              <a:rPr lang="zh-CN" altLang="en-US" sz="2400" b="1" dirty="0">
                <a:latin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2063750" y="3284538"/>
            <a:ext cx="8135938" cy="2999740"/>
          </a:xfrm>
          <a:prstGeom prst="rect">
            <a:avLst/>
          </a:prstGeom>
          <a:solidFill>
            <a:srgbClr val="EBECB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子路、冉有、公西华都出去了，曾晳最后走。曾晳问（孔子）：“他们三个人的话怎么样？”</a:t>
            </a:r>
            <a:b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      孔子说：“也不过是各自谈谈自己的志向罢了！” </a:t>
            </a:r>
            <a:b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   （曾晳）说：“你为什么笑仲由呢？” </a:t>
            </a:r>
            <a:b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  　（孔子）说：“治理国家要讲理让，可他的话却一点不谦让，所以笑他。难道冉求所讲的就不是国家吗？怎见得纵横六七十里或五六十里的地方就不是国家呢？难道公西赤所讲的不是国家吗？宗庙祭祀和诸侯会同之事，不是诸侯的大事又是什么呢？如果公西华只能给诸侯做一个小的赞礼人，那谁能来做大的赞礼呢？” </a:t>
            </a:r>
          </a:p>
          <a:p>
            <a:pPr>
              <a:spcBef>
                <a:spcPct val="50000"/>
              </a:spcBef>
            </a:pPr>
            <a:endParaRPr lang="zh-CN" altLang="en-US" b="1" dirty="0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375275" y="5805488"/>
            <a:ext cx="5113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孔子评志</a:t>
            </a:r>
          </a:p>
        </p:txBody>
      </p:sp>
      <p:sp>
        <p:nvSpPr>
          <p:cNvPr id="12297" name="矩形标注 12296"/>
          <p:cNvSpPr/>
          <p:nvPr/>
        </p:nvSpPr>
        <p:spPr>
          <a:xfrm>
            <a:off x="6240463" y="1412875"/>
            <a:ext cx="863600" cy="360363"/>
          </a:xfrm>
          <a:prstGeom prst="wedgeRectCallout">
            <a:avLst>
              <a:gd name="adj1" fmla="val -19852"/>
              <a:gd name="adj2" fmla="val 82157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谦让</a:t>
            </a:r>
          </a:p>
        </p:txBody>
      </p:sp>
      <p:sp>
        <p:nvSpPr>
          <p:cNvPr id="12298" name="矩形标注 12297"/>
          <p:cNvSpPr/>
          <p:nvPr/>
        </p:nvSpPr>
        <p:spPr>
          <a:xfrm>
            <a:off x="7535863" y="1341438"/>
            <a:ext cx="1368425" cy="431800"/>
          </a:xfrm>
          <a:prstGeom prst="wedgeRectCallout">
            <a:avLst>
              <a:gd name="adj1" fmla="val 8931"/>
              <a:gd name="adj2" fmla="val 9007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句首语气词</a:t>
            </a:r>
          </a:p>
        </p:txBody>
      </p:sp>
      <p:sp>
        <p:nvSpPr>
          <p:cNvPr id="12299" name="矩形标注 12298"/>
          <p:cNvSpPr/>
          <p:nvPr/>
        </p:nvSpPr>
        <p:spPr>
          <a:xfrm>
            <a:off x="8975725" y="1412875"/>
            <a:ext cx="1152525" cy="360363"/>
          </a:xfrm>
          <a:prstGeom prst="wedgeRectCallout">
            <a:avLst>
              <a:gd name="adj1" fmla="val 36500"/>
              <a:gd name="adj2" fmla="val 109912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国家政治</a:t>
            </a:r>
          </a:p>
        </p:txBody>
      </p:sp>
      <p:sp>
        <p:nvSpPr>
          <p:cNvPr id="12300" name="矩形标注 12299"/>
          <p:cNvSpPr/>
          <p:nvPr/>
        </p:nvSpPr>
        <p:spPr>
          <a:xfrm>
            <a:off x="2424113" y="1773238"/>
            <a:ext cx="719137" cy="360362"/>
          </a:xfrm>
          <a:prstGeom prst="wedgeRectCallout">
            <a:avLst>
              <a:gd name="adj1" fmla="val 40287"/>
              <a:gd name="adj2" fmla="val 113875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怎么</a:t>
            </a:r>
          </a:p>
        </p:txBody>
      </p:sp>
      <p:sp>
        <p:nvSpPr>
          <p:cNvPr id="12302" name="矩形标注 12301"/>
          <p:cNvSpPr/>
          <p:nvPr/>
        </p:nvSpPr>
        <p:spPr>
          <a:xfrm>
            <a:off x="2855913" y="260350"/>
            <a:ext cx="2592387" cy="360363"/>
          </a:xfrm>
          <a:prstGeom prst="wedgeRectCallout">
            <a:avLst>
              <a:gd name="adj1" fmla="val 27894"/>
              <a:gd name="adj2" fmla="val 7819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走在后面，名词作动词</a:t>
            </a:r>
          </a:p>
        </p:txBody>
      </p:sp>
      <p:sp>
        <p:nvSpPr>
          <p:cNvPr id="12303" name="矩形标注 12302"/>
          <p:cNvSpPr/>
          <p:nvPr/>
        </p:nvSpPr>
        <p:spPr>
          <a:xfrm>
            <a:off x="5735638" y="549275"/>
            <a:ext cx="3097212" cy="358775"/>
          </a:xfrm>
          <a:prstGeom prst="wedgeRectCallout">
            <a:avLst>
              <a:gd name="adj1" fmla="val -49486"/>
              <a:gd name="adj2" fmla="val 106194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也，判断语气。已矣，罢了</a:t>
            </a:r>
          </a:p>
        </p:txBody>
      </p:sp>
      <p:sp>
        <p:nvSpPr>
          <p:cNvPr id="12304" name="矩形标注 12303"/>
          <p:cNvSpPr/>
          <p:nvPr/>
        </p:nvSpPr>
        <p:spPr>
          <a:xfrm>
            <a:off x="5808663" y="2852738"/>
            <a:ext cx="1223962" cy="360362"/>
          </a:xfrm>
          <a:prstGeom prst="wedgeRectCallout">
            <a:avLst>
              <a:gd name="adj1" fmla="val 62972"/>
              <a:gd name="adj2" fmla="val -107269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指诸侯</a:t>
            </a:r>
          </a:p>
        </p:txBody>
      </p:sp>
      <p:sp>
        <p:nvSpPr>
          <p:cNvPr id="12305" name="矩形标注 12304"/>
          <p:cNvSpPr/>
          <p:nvPr/>
        </p:nvSpPr>
        <p:spPr>
          <a:xfrm>
            <a:off x="7824788" y="2924175"/>
            <a:ext cx="2303462" cy="360363"/>
          </a:xfrm>
          <a:prstGeom prst="wedgeRectCallout">
            <a:avLst>
              <a:gd name="adj1" fmla="val -56273"/>
              <a:gd name="adj2" fmla="val -139426"/>
            </a:avLst>
          </a:prstGeom>
          <a:solidFill>
            <a:srgbClr val="EBECB2"/>
          </a:solidFill>
          <a:ln w="9525">
            <a:noFill/>
          </a:ln>
        </p:spPr>
        <p:txBody>
          <a:bodyPr anchor="t" anchorCtr="0"/>
          <a:lstStyle/>
          <a:p>
            <a:pPr algn="ctr"/>
            <a:r>
              <a:rPr lang="zh-CN" altLang="en-US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小事，形容词作名词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  <p:bldP spid="12294" grpId="0"/>
      <p:bldP spid="12297" grpId="0" bldLvl="0" animBg="1"/>
      <p:bldP spid="12297" grpId="1" bldLvl="0" animBg="1"/>
      <p:bldP spid="12298" grpId="0" bldLvl="0" animBg="1"/>
      <p:bldP spid="12298" grpId="1" bldLvl="0" animBg="1"/>
      <p:bldP spid="12299" grpId="0" bldLvl="0" animBg="1"/>
      <p:bldP spid="12299" grpId="1" bldLvl="0" animBg="1"/>
      <p:bldP spid="12300" grpId="0" bldLvl="0" animBg="1"/>
      <p:bldP spid="12300" grpId="1" bldLvl="0" animBg="1"/>
      <p:bldP spid="12302" grpId="0" bldLvl="0" animBg="1"/>
      <p:bldP spid="12302" grpId="1" bldLvl="0" animBg="1"/>
      <p:bldP spid="12303" grpId="0" bldLvl="0" animBg="1"/>
      <p:bldP spid="12303" grpId="1" bldLvl="0" animBg="1"/>
      <p:bldP spid="12304" grpId="0" bldLvl="0" animBg="1"/>
      <p:bldP spid="12304" grpId="1" bldLvl="0" animBg="1"/>
      <p:bldP spid="12305" grpId="0" bldLvl="0" animBg="1"/>
      <p:bldP spid="12305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第叁部分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占位符 143362"/>
          <p:cNvSpPr>
            <a:spLocks noGrp="1" noChangeArrowheads="1"/>
          </p:cNvSpPr>
          <p:nvPr>
            <p:ph type="body" idx="1"/>
          </p:nvPr>
        </p:nvSpPr>
        <p:spPr>
          <a:xfrm>
            <a:off x="2396971" y="800735"/>
            <a:ext cx="7155401" cy="1063576"/>
          </a:xfrm>
        </p:spPr>
        <p:txBody>
          <a:bodyPr/>
          <a:lstStyle/>
          <a:p>
            <a:pPr eaLnBrk="1" hangingPunct="1"/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从“弟子述志”中可以看出他们的什么“志”？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  <p:graphicFrame>
        <p:nvGraphicFramePr>
          <p:cNvPr id="2" name="表格 3"/>
          <p:cNvGraphicFramePr>
            <a:graphicFrameLocks noGrp="1"/>
          </p:cNvGraphicFramePr>
          <p:nvPr/>
        </p:nvGraphicFramePr>
        <p:xfrm>
          <a:off x="2396971" y="2247265"/>
          <a:ext cx="7455269" cy="3810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351487"/>
                <a:gridCol w="5103782"/>
              </a:tblGrid>
              <a:tr h="752830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4400" b="1" u="none" kern="1200" baseline="0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人物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4400" b="1" u="none" kern="1200" baseline="0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人物志向</a:t>
                      </a:r>
                    </a:p>
                  </a:txBody>
                  <a:tcPr/>
                </a:tc>
              </a:tr>
              <a:tr h="752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子路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（侧重强国）军事强国</a:t>
                      </a:r>
                    </a:p>
                  </a:txBody>
                  <a:tcPr/>
                </a:tc>
              </a:tr>
              <a:tr h="752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冉有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（侧重富民）经济富民</a:t>
                      </a:r>
                    </a:p>
                  </a:txBody>
                  <a:tcPr/>
                </a:tc>
              </a:tr>
              <a:tr h="752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公西华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以礼治邦</a:t>
                      </a:r>
                    </a:p>
                  </a:txBody>
                  <a:tcPr/>
                </a:tc>
              </a:tr>
              <a:tr h="752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曾皙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暮春咏归</a:t>
                      </a:r>
                      <a:r>
                        <a:rPr lang="zh-CN" altLang="zh-CN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图</a:t>
                      </a: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：出世为政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71" name="表格 13827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28825" y="1701165"/>
          <a:ext cx="9163050" cy="5069840"/>
        </p:xfrm>
        <a:graphic>
          <a:graphicData uri="http://schemas.openxmlformats.org/drawingml/2006/table">
            <a:tbl>
              <a:tblPr/>
              <a:tblGrid>
                <a:gridCol w="2518410"/>
                <a:gridCol w="6644640"/>
              </a:tblGrid>
              <a:tr h="8445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人物</a:t>
                      </a: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人物性格</a:t>
                      </a: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45185"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孔子</a:t>
                      </a: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 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8451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子路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8451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冉有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8451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公西华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8445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曾皙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04749" y="3620391"/>
            <a:ext cx="58826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</a:rPr>
              <a:t>有魄力、自信；性格也较鲁莽、轻率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22093" y="4424743"/>
            <a:ext cx="37452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</a:rPr>
              <a:t>性格谨慎、谦虚、自知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00182" y="5270985"/>
            <a:ext cx="33889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</a:rPr>
              <a:t>谦恭有礼，娴于辞令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38270" name="TextBox 13"/>
          <p:cNvSpPr txBox="1">
            <a:spLocks noChangeArrowheads="1"/>
          </p:cNvSpPr>
          <p:nvPr/>
        </p:nvSpPr>
        <p:spPr bwMode="auto">
          <a:xfrm>
            <a:off x="5031235" y="6100034"/>
            <a:ext cx="51133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</a:rPr>
              <a:t>温文尔雅，性格从容洒脱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  <p:sp>
        <p:nvSpPr>
          <p:cNvPr id="15" name="文本占位符 144386"/>
          <p:cNvSpPr txBox="1">
            <a:spLocks noChangeArrowheads="1"/>
          </p:cNvSpPr>
          <p:nvPr/>
        </p:nvSpPr>
        <p:spPr>
          <a:xfrm>
            <a:off x="2117725" y="433070"/>
            <a:ext cx="8469630" cy="12827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从他们的言谈中可以看出弟子们各自什么性格？</a:t>
            </a:r>
          </a:p>
        </p:txBody>
      </p:sp>
      <p:sp>
        <p:nvSpPr>
          <p:cNvPr id="138243" name="TextBox 4"/>
          <p:cNvSpPr txBox="1">
            <a:spLocks noChangeArrowheads="1"/>
          </p:cNvSpPr>
          <p:nvPr/>
        </p:nvSpPr>
        <p:spPr bwMode="auto">
          <a:xfrm>
            <a:off x="3622011" y="3652520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</a:p>
        </p:txBody>
      </p:sp>
      <p:sp>
        <p:nvSpPr>
          <p:cNvPr id="138244" name="TextBox 5"/>
          <p:cNvSpPr txBox="1">
            <a:spLocks noChangeArrowheads="1"/>
          </p:cNvSpPr>
          <p:nvPr/>
        </p:nvSpPr>
        <p:spPr bwMode="auto">
          <a:xfrm>
            <a:off x="3622011" y="6131144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</a:p>
        </p:txBody>
      </p:sp>
      <p:sp>
        <p:nvSpPr>
          <p:cNvPr id="138245" name="TextBox 6"/>
          <p:cNvSpPr txBox="1">
            <a:spLocks noChangeArrowheads="1"/>
          </p:cNvSpPr>
          <p:nvPr/>
        </p:nvSpPr>
        <p:spPr bwMode="auto">
          <a:xfrm>
            <a:off x="3615661" y="4456970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98211" y="5360996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691861" y="2780030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4731385" y="2749550"/>
            <a:ext cx="5085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宽厚 </a:t>
            </a:r>
            <a:r>
              <a:rPr lang="en-US" altLang="zh-CN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明睿</a:t>
            </a:r>
            <a:r>
              <a:rPr lang="en-US" altLang="zh-CN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和蔼可亲</a:t>
            </a:r>
            <a:r>
              <a:rPr lang="en-US" altLang="zh-CN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循循善诱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38270" grpId="0"/>
      <p:bldP spid="138243" grpId="0"/>
      <p:bldP spid="138244" grpId="0"/>
      <p:bldP spid="138245" grpId="0"/>
      <p:bldP spid="8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2068514" y="1557338"/>
            <a:ext cx="8491537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子路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u="sng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为国以礼，其言不</a:t>
            </a:r>
            <a:r>
              <a:rPr lang="zh-CN" altLang="en-US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让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，是故哂之。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冉有</a:t>
            </a:r>
            <a:endParaRPr lang="en-US" altLang="zh-CN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唯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求则非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邦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也与？安见方六七十，如五六十而非邦也者？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公西华</a:t>
            </a:r>
            <a:endParaRPr lang="en-US" altLang="zh-CN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唯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赤则非邦也与？宗庙会同，非诸侯而何？赤也为之小，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孰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能为之大？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曾皙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喟然叹曰：吾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与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点也。</a:t>
            </a:r>
          </a:p>
        </p:txBody>
      </p:sp>
      <p:sp>
        <p:nvSpPr>
          <p:cNvPr id="105480" name="文本框 105479"/>
          <p:cNvSpPr txBox="1"/>
          <p:nvPr/>
        </p:nvSpPr>
        <p:spPr>
          <a:xfrm>
            <a:off x="5924381" y="582675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与之</a:t>
            </a:r>
          </a:p>
        </p:txBody>
      </p:sp>
      <p:pic>
        <p:nvPicPr>
          <p:cNvPr id="62475" name="图片 105491" descr="图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7024" y="728662"/>
            <a:ext cx="1905551" cy="56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87826" y="2010839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哂之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2021" y="347251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叹之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4894" y="490857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惜之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uiExpand="1" build="p"/>
      <p:bldP spid="105480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70657"/>
          <p:cNvSpPr>
            <a:spLocks noGrp="1" noChangeArrowheads="1"/>
          </p:cNvSpPr>
          <p:nvPr>
            <p:ph type="title"/>
          </p:nvPr>
        </p:nvSpPr>
        <p:spPr>
          <a:xfrm>
            <a:off x="2208214" y="1916113"/>
            <a:ext cx="8162925" cy="641350"/>
          </a:xfrm>
        </p:spPr>
        <p:txBody>
          <a:bodyPr/>
          <a:lstStyle/>
          <a:p>
            <a:pPr eaLnBrk="1" hangingPunct="1"/>
            <a:r>
              <a:rPr lang="en-US" altLang="zh-CN" sz="3600" b="1"/>
              <a:t>《</a:t>
            </a:r>
            <a:r>
              <a:rPr lang="zh-CN" altLang="en-US" sz="3600" b="1"/>
              <a:t>礼记</a:t>
            </a:r>
            <a:r>
              <a:rPr lang="en-US" altLang="zh-CN" sz="3600" b="1">
                <a:latin typeface="Times New Roman" panose="02020603050405020304" pitchFamily="18" charset="0"/>
              </a:rPr>
              <a:t>·</a:t>
            </a:r>
            <a:r>
              <a:rPr lang="zh-CN" altLang="en-US" sz="3600" b="1"/>
              <a:t>曲礼上</a:t>
            </a:r>
            <a:r>
              <a:rPr lang="en-US" altLang="zh-CN" sz="3600" b="1"/>
              <a:t>》:</a:t>
            </a:r>
            <a:endParaRPr lang="zh-CN" altLang="en-US" sz="3600" b="1"/>
          </a:p>
        </p:txBody>
      </p:sp>
      <p:sp>
        <p:nvSpPr>
          <p:cNvPr id="65539" name="文本占位符 70658"/>
          <p:cNvSpPr>
            <a:spLocks noGrp="1" noChangeArrowheads="1"/>
          </p:cNvSpPr>
          <p:nvPr>
            <p:ph type="body" idx="1"/>
          </p:nvPr>
        </p:nvSpPr>
        <p:spPr>
          <a:xfrm>
            <a:off x="2208213" y="2565400"/>
            <a:ext cx="7777162" cy="360045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“长者不及，勿谗言。”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这就是说在长者面前，如不问及，是非礼的，所以受到孔子的哂笑。这种形式的主动发言，并不被孔子所提倡。</a:t>
            </a:r>
          </a:p>
        </p:txBody>
      </p:sp>
      <p:pic>
        <p:nvPicPr>
          <p:cNvPr id="65544" name="图片 7066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8213" y="692150"/>
            <a:ext cx="1811676" cy="56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1060" y="753745"/>
            <a:ext cx="8759825" cy="801370"/>
          </a:xfrm>
        </p:spPr>
        <p:txBody>
          <a:bodyPr/>
          <a:lstStyle/>
          <a:p>
            <a:r>
              <a:rPr lang="zh-CN" altLang="en-US" sz="36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孔子是不是赞成了曾皙</a:t>
            </a:r>
            <a:r>
              <a:rPr lang="en-US" altLang="zh-CN" sz="36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否定了其他三个人</a:t>
            </a:r>
            <a:r>
              <a:rPr lang="en-US" altLang="zh-CN" sz="36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0057" y="1843381"/>
            <a:ext cx="8548859" cy="4351338"/>
          </a:xfrm>
        </p:spPr>
        <p:txBody>
          <a:bodyPr/>
          <a:lstStyle/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对子路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孔子并没有否定子路治理“千乘之国”的才能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但他认为子路的谈话态度不够谦虚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属于“其言不让”。孔子“哂之”。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对冉有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对冉有“如其礼乐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以俟君子”的回答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孔子当时没有评点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在回答曾皙的询问时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反问“唯求则非邦也与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安见方六七十如五六十而非邦也者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既然是治理国家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礼乐教化之事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怎能非要等到君子去做呢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孔子叹之。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对公西华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孔子的惋惜之情溢于言表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,“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赤也为之小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孰能为之大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因为孔子认为他通晓礼乐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可以大用。孔子认为公西华低估了自己的能力。孔子惜之。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15795" y="1213485"/>
            <a:ext cx="8262620" cy="4866005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两千多年前，有一位慈祥的老人，教化世人用“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义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”和“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礼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”来阐述“</a:t>
            </a:r>
            <a:r>
              <a:rPr lang="zh-CN" altLang="en-US" sz="2400" b="1" kern="1400" spc="10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仁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”的思想，用“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智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”和“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信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”来传播“</a:t>
            </a:r>
            <a:r>
              <a:rPr lang="zh-CN" altLang="en-US" sz="2400" b="1" kern="1400" spc="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仁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”的观念，这位慈祥的老人对于知识的态度，是“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知之为知之，不知为不知，是知也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”，这位慈祥的老人因材施教，他告诉学生要“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温故知新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”，要“</a:t>
            </a:r>
            <a:r>
              <a:rPr lang="zh-CN" altLang="en-US" sz="2400" b="1" kern="1400" spc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举一反三</a:t>
            </a:r>
            <a:r>
              <a:rPr lang="zh-CN" altLang="en-US" sz="24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”，他就是孔子。今天，就让我们一起走近孔子，去沐浴他那神圣的智慧之光吧！</a:t>
            </a:r>
          </a:p>
        </p:txBody>
      </p:sp>
      <p:sp>
        <p:nvSpPr>
          <p:cNvPr id="12" name="矩形 11"/>
          <p:cNvSpPr/>
          <p:nvPr/>
        </p:nvSpPr>
        <p:spPr>
          <a:xfrm>
            <a:off x="10384852" y="1760915"/>
            <a:ext cx="553998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导入新课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0" y="213995"/>
            <a:ext cx="8300085" cy="613410"/>
          </a:xfrm>
        </p:spPr>
        <p:txBody>
          <a:bodyPr/>
          <a:lstStyle/>
          <a:p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孔子为什么“喟然叹曰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吾与点也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!”?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6270" y="827405"/>
            <a:ext cx="9502775" cy="575183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《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礼记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》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中有解释：“舞雩，祭水旱也。”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可以基本得出结论，曾点讲的就是，在春天水旱时，率领人们行祈雨礼，以求得丰年，从而进一步实现他的治国理想。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下面结合孔子的思想来分析。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子政治上主张“礼治”，即以礼治理国家。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针对子路“率尔”答出“可使有勇”，孔子“哂之”理由就是“为国以礼，其言不让”；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针对冉有“如其礼乐，以俟君子”的回答，孔子当时不语，在回答曾皙的询问时，反问“唯求则非邦也与？安见方六七十，如五六十而非邦也者？”既然是治理国家，礼乐教化之事，怎能非要等到君子去做呢？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针对公西华的观点，孔子的惋惜之情溢于言表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——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宗庙会同，非诸侯而何？”既然也是治国大事，你却只是“愿为小相”，“赤也为之小，孰能为之大？”因为孔子认为他通晓礼乐，可以大用。 </a:t>
            </a:r>
            <a:b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看来，只有曾皙真正了解老师的意图，结合“国情”，既陈述了自己的具体治国措施，又灵活地将老师的“礼治”思想体现出来，这样的弟子，又怎能不博得老师的赞赏呢？</a:t>
            </a:r>
            <a:endParaRPr lang="zh-CN" altLang="en-US" sz="24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47404" y="1162843"/>
            <a:ext cx="10515600" cy="1325563"/>
          </a:xfrm>
        </p:spPr>
        <p:txBody>
          <a:bodyPr/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这篇文章塑造了孔子怎样的形象？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7405" y="2193926"/>
            <a:ext cx="7568952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写出了孔子的理想抱负：“礼治”“仁”“教化”的政治理想。</a:t>
            </a: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作为师长既能严格要求学生，又和蔼可亲，善于启发和诱导的特点。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960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第肆部分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6854" y="1383301"/>
            <a:ext cx="7406136" cy="1325563"/>
          </a:xfrm>
        </p:spPr>
        <p:txBody>
          <a:bodyPr/>
          <a:lstStyle/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子路、曾皙、冉有、公西华侍坐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中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师生共话志向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各言其志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轻松、和谐、畅快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不落窠臼，侃侃而谈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这样的课堂是让人向往的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这样的老师也是让人敬佩的。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/>
            </a:r>
            <a:b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作为学生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你希望有什么样的课堂和老师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请把你的想法表达出来。要求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用语简明、连贯、得体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不少于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200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字。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5" b="12438"/>
          <a:stretch>
            <a:fillRect/>
          </a:stretch>
        </p:blipFill>
        <p:spPr>
          <a:xfrm flipH="1">
            <a:off x="-477706" y="103881"/>
            <a:ext cx="2776020" cy="23781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0304" y="262509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作业布置</a:t>
            </a:r>
          </a:p>
        </p:txBody>
      </p:sp>
      <p:pic>
        <p:nvPicPr>
          <p:cNvPr id="10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150600" y="12573000"/>
            <a:ext cx="292100" cy="469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 descr="DSC07505_副本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60580" cy="6858635"/>
          </a:xfrm>
          <a:prstGeom prst="rect">
            <a:avLst/>
          </a:prstGeom>
        </p:spPr>
      </p:pic>
      <p:sp>
        <p:nvSpPr>
          <p:cNvPr id="10" name="矩形 9" descr="7b0a2020202022776f7264617274223a20227b5c2269645c223a32353030323432352c5c227469645c223a31333430347d220a7d0a"/>
          <p:cNvSpPr/>
          <p:nvPr/>
        </p:nvSpPr>
        <p:spPr>
          <a:xfrm>
            <a:off x="2066925" y="1384300"/>
            <a:ext cx="7797800" cy="29845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perspectiveRelaxedModerately">
                <a:rot lat="20090633" lon="0" rev="0"/>
              </a:camera>
              <a:lightRig rig="flat" dir="t"/>
            </a:scene3d>
            <a:sp3d extrusionH="381000" prstMaterial="matte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ctr"/>
            <a:r>
              <a:rPr lang="zh-CN" altLang="en-US" sz="18800" b="1">
                <a:ln w="22225" cap="rnd">
                  <a:solidFill>
                    <a:srgbClr val="FCE25C"/>
                  </a:solidFill>
                  <a:prstDash val="solid"/>
                </a:ln>
                <a:solidFill>
                  <a:srgbClr val="42AAA4"/>
                </a:solidFill>
                <a:effectLst>
                  <a:glow rad="38100">
                    <a:schemeClr val="accent2">
                      <a:alpha val="40000"/>
                    </a:schemeClr>
                  </a:glow>
                </a:effectLst>
                <a:latin typeface="汉仪颜楷繁" panose="02010600000101010101" charset="-122"/>
                <a:ea typeface="汉仪颜楷繁" panose="02010600000101010101" charset="-122"/>
              </a:rPr>
              <a:t>再见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C:\Users\ZY-X\Desktop\素材\水墨画\图片2.png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10"/>
            <a:ext cx="12199152" cy="6867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56592">
            <a:off x="2367556" y="-122200"/>
            <a:ext cx="2892797" cy="2622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0903" flipH="1">
            <a:off x="-589808" y="3352475"/>
            <a:ext cx="3106777" cy="28161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50390" y="19685"/>
            <a:ext cx="1157605" cy="6925310"/>
          </a:xfrm>
          <a:prstGeom prst="rect">
            <a:avLst/>
          </a:prstGeom>
          <a:solidFill>
            <a:srgbClr val="88C2B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119630" y="1219200"/>
            <a:ext cx="618490" cy="3538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教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学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目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标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700270" y="2644775"/>
            <a:ext cx="921385" cy="378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知人论世</a:t>
            </a:r>
            <a:r>
              <a:rPr lang="en-US" altLang="zh-CN"/>
              <a:t> </a:t>
            </a:r>
            <a:r>
              <a:rPr lang="zh-CN" altLang="en-US"/>
              <a:t>，</a:t>
            </a:r>
            <a:r>
              <a:rPr lang="en-US" altLang="zh-CN"/>
              <a:t> </a:t>
            </a:r>
            <a:r>
              <a:rPr lang="zh-CN" altLang="en-US"/>
              <a:t>了解《论语》相关文化常识。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4673997" y="1416990"/>
            <a:ext cx="1352796" cy="760307"/>
            <a:chOff x="5085218" y="1424532"/>
            <a:chExt cx="478713" cy="269049"/>
          </a:xfrm>
        </p:grpSpPr>
        <p:sp>
          <p:nvSpPr>
            <p:cNvPr id="70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71" name="TextBox 2"/>
            <p:cNvSpPr txBox="1"/>
            <p:nvPr/>
          </p:nvSpPr>
          <p:spPr>
            <a:xfrm>
              <a:off x="5129984" y="1438794"/>
              <a:ext cx="367542" cy="240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壹</a:t>
              </a: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509385" y="2575560"/>
            <a:ext cx="921385" cy="3923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能掌握有关的文言实词、虚词和句式的用法。</a:t>
            </a:r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6324528" y="1457293"/>
            <a:ext cx="1352796" cy="760307"/>
            <a:chOff x="5085218" y="1424532"/>
            <a:chExt cx="478713" cy="269049"/>
          </a:xfrm>
        </p:grpSpPr>
        <p:sp>
          <p:nvSpPr>
            <p:cNvPr id="75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76" name="TextBox 2"/>
            <p:cNvSpPr txBox="1"/>
            <p:nvPr/>
          </p:nvSpPr>
          <p:spPr>
            <a:xfrm>
              <a:off x="5129984" y="1438794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贰</a:t>
              </a: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8110855" y="2479675"/>
            <a:ext cx="5734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赏析生动传神的人物描写</a:t>
            </a:r>
            <a:endParaRPr lang="zh-CN" altLang="en-US"/>
          </a:p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7944700" y="1471385"/>
            <a:ext cx="1352796" cy="760307"/>
            <a:chOff x="5085218" y="1424532"/>
            <a:chExt cx="478713" cy="269049"/>
          </a:xfrm>
        </p:grpSpPr>
        <p:sp>
          <p:nvSpPr>
            <p:cNvPr id="80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81" name="TextBox 2"/>
            <p:cNvSpPr txBox="1"/>
            <p:nvPr/>
          </p:nvSpPr>
          <p:spPr>
            <a:xfrm>
              <a:off x="5124598" y="1433807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叁</a:t>
              </a: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9877866" y="2479687"/>
            <a:ext cx="553998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了解儒家的核心思想</a:t>
            </a:r>
            <a:endParaRPr lang="zh-CN" altLang="en-US"/>
          </a:p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9646203" y="1457293"/>
            <a:ext cx="1352796" cy="760307"/>
            <a:chOff x="5085218" y="1424532"/>
            <a:chExt cx="478713" cy="269049"/>
          </a:xfrm>
        </p:grpSpPr>
        <p:sp>
          <p:nvSpPr>
            <p:cNvPr id="85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86" name="TextBox 2"/>
            <p:cNvSpPr txBox="1"/>
            <p:nvPr/>
          </p:nvSpPr>
          <p:spPr>
            <a:xfrm>
              <a:off x="5129984" y="1438794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肆</a:t>
              </a:r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6"/>
          <a:srcRect l="16465" t="17253" r="19769" b="17288"/>
          <a:stretch>
            <a:fillRect/>
          </a:stretch>
        </p:blipFill>
        <p:spPr>
          <a:xfrm>
            <a:off x="6224221" y="-1926084"/>
            <a:ext cx="1499286" cy="145809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4" grpId="0"/>
      <p:bldP spid="68" grpId="0"/>
      <p:bldP spid="73" grpId="0"/>
      <p:bldP spid="78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第壹部分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095" y="580390"/>
            <a:ext cx="10809605" cy="5664835"/>
          </a:xfrm>
          <a:solidFill>
            <a:srgbClr val="00B0F0"/>
          </a:solidFill>
          <a:ln w="76200" cmpd="thinThick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一九八八年全体诺贝尔奖获得者共同作了一个宣言：如果人类在</a:t>
            </a:r>
            <a:r>
              <a:rPr lang="en-US" altLang="zh-CN" sz="48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世纪还想继续生存下去的话，必须回头到两千五百多年前，从中国的孔子那里吸取智慧。</a:t>
            </a:r>
            <a:endParaRPr lang="zh-CN" altLang="en-US" sz="6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6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1352249" y="750127"/>
            <a:ext cx="553998" cy="169533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背景资料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0" y="-146921"/>
            <a:ext cx="2359355" cy="2359355"/>
          </a:xfrm>
          <a:prstGeom prst="rect">
            <a:avLst/>
          </a:prstGeom>
        </p:spPr>
      </p:pic>
      <p:sp>
        <p:nvSpPr>
          <p:cNvPr id="16" name="文本框 6"/>
          <p:cNvSpPr txBox="1"/>
          <p:nvPr/>
        </p:nvSpPr>
        <p:spPr>
          <a:xfrm>
            <a:off x="3314700" y="666750"/>
            <a:ext cx="7791450" cy="58362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ts val="2800"/>
              </a:lnSpc>
            </a:pPr>
            <a:r>
              <a:rPr lang="zh-CN" altLang="en-US" sz="1800">
                <a:sym typeface="微软雅黑" panose="020B0503020204020204" pitchFamily="34" charset="-122"/>
              </a:rPr>
              <a:t>     </a:t>
            </a:r>
            <a:r>
              <a:rPr lang="zh-CN" altLang="en-US" sz="28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孔子生活在礼崩乐坏、天下无道的春秋末期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。周朝的统治已经崩溃，诸侯征战不已，社会动荡不安，不仅周天子无法主持天下的礼乐征伐大事，就是一些诸侯国，大权也不一定掌握在国君手里，有实力的卿、大夫把持国政，甚至“陪臣（卿、大夫的家臣）执国命”。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孔子评论说：“天下有道，则礼乐征伐自天子出，天下无道，则礼乐征伐自诸侯出。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……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天下有道，则政不在大夫。”</a:t>
            </a:r>
            <a:r>
              <a:rPr lang="zh-CN" altLang="en-US" sz="28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面对这样的乱世，孔子提出了种种政治主张，希望改良政治，为政以德，反对攻伐，通过“正名”来调整统治阶级内部关系，缓和统治阶级和劳动人民之间的矛盾。建立起一个“君君、臣臣、父父、子子”等级有序的理想社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。事实上他的主张在当时行不通，孔子的这篇与学生的对话就是在这样一种背景下进行的。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62" y="1851994"/>
            <a:ext cx="2359356" cy="42370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2925" y="369570"/>
            <a:ext cx="10830560" cy="6391275"/>
          </a:xfrm>
        </p:spPr>
        <p:txBody>
          <a:bodyPr/>
          <a:lstStyle/>
          <a:p>
            <a:pPr indent="0" fontAlgn="auto">
              <a:lnSpc>
                <a:spcPct val="140000"/>
              </a:lnSpc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论语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是一部</a:t>
            </a:r>
            <a:r>
              <a:rPr lang="zh-CN" altLang="en-US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语录体的散文集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，它是</a:t>
            </a:r>
            <a:r>
              <a:rPr lang="zh-CN" altLang="en-US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孔子的门人和再传弟子所辑录的孔子的言行录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，全面地反映了孔子的哲学、政治、文化和教育思想，是关于儒家思想的重要著作。宋儒把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论语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大学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中庸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孟子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全称为“四书”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论语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共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篇，每篇又分若干章，不相连属；言简意丰，含蓄凝练，包含了孔子渊博的学识和丰富的生活经验；在记言的同时，传达了人物的神情态度；在某些章节的记述中，还生动地反映了人物的性格特点；其中有不少精辟的言论成为人们习用的格言和成语，对后来的文学语言有很大影响。</a:t>
            </a:r>
          </a:p>
          <a:p>
            <a:pPr indent="0" fontAlgn="auto">
              <a:lnSpc>
                <a:spcPct val="140000"/>
              </a:lnSpc>
              <a:spcBef>
                <a:spcPct val="50000"/>
              </a:spcBef>
            </a:pP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五经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是指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礼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春秋</a:t>
            </a:r>
            <a:r>
              <a:rPr lang="en-US" altLang="zh-CN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fontAlgn="auto">
              <a:lnSpc>
                <a:spcPct val="140000"/>
              </a:lnSpc>
              <a:buNone/>
            </a:pP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960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第贰部分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54277"/>
          <p:cNvSpPr txBox="1">
            <a:spLocks noChangeArrowheads="1"/>
          </p:cNvSpPr>
          <p:nvPr/>
        </p:nvSpPr>
        <p:spPr bwMode="auto">
          <a:xfrm>
            <a:off x="1587500" y="605155"/>
            <a:ext cx="4647565" cy="584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66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rPr>
              <a:t>    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子路、曾皙、冉有、公西华侍坐。子曰：“以吾一日长乎尔，毋吾以也。居则曰：‘不吾知也。’如或知尔，则何以哉？”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子路率尔而对曰：“千乘之国，摄乎大国之间，加之以师旅，因之以饥谨；由也为之，比及三年，可使有勇，且知方也。”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夫子哂之。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“求，尔何如？”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对曰：“方六七十，如五六十，求也为之，比及三年，可使足民。如其礼乐，以俟君子。”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“赤，尔何如？”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  对曰：“非曰能之，愿学焉。宗庙之事，如会同，端章甫，愿为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  小相焉。”</a:t>
            </a:r>
          </a:p>
        </p:txBody>
      </p:sp>
      <p:sp>
        <p:nvSpPr>
          <p:cNvPr id="49155" name="文本框 54278"/>
          <p:cNvSpPr txBox="1">
            <a:spLocks noChangeArrowheads="1"/>
          </p:cNvSpPr>
          <p:nvPr/>
        </p:nvSpPr>
        <p:spPr bwMode="auto">
          <a:xfrm>
            <a:off x="6444615" y="605155"/>
            <a:ext cx="4826000" cy="584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“点，尔何如？”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鼓瑟希，铿尔，舍瑟而作，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对曰：“异乎三子者之撰。”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子曰：“何伤乎？亦各言其志也！”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曰：“莫春者，春服既成，冠者五六人，童子六七人，浴乎沂，风乎舞雩，咏而归。”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夫子喟然叹曰：“吾与点也。”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三子者出，曾皙后。曾皙</a:t>
            </a:r>
            <a:r>
              <a:rPr lang="zh-CN" altLang="en-US" sz="2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曰：“</a:t>
            </a: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夫三子者何如？”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子曰：“亦各言其志也已矣！”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曰：“夫子何哂由也？”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曰：“为国以礼，其言不让</a:t>
            </a:r>
            <a:r>
              <a:rPr lang="zh-CN" altLang="en-US" sz="2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，是</a:t>
            </a:r>
            <a:r>
              <a:rPr lang="zh-CN" altLang="en-US" sz="2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故哂之。唯求则非邦也与？安见方六七十，如五六十而非邦也者？唯赤则非邦也与？宗庙会同，非诸侯而何？赤也为之小，孰能为之大？”</a:t>
            </a:r>
          </a:p>
        </p:txBody>
      </p:sp>
      <p:sp>
        <p:nvSpPr>
          <p:cNvPr id="49156" name="直接连接符 54279"/>
          <p:cNvSpPr>
            <a:spLocks noChangeShapeType="1"/>
          </p:cNvSpPr>
          <p:nvPr/>
        </p:nvSpPr>
        <p:spPr bwMode="auto">
          <a:xfrm flipH="1">
            <a:off x="6311900" y="620714"/>
            <a:ext cx="0" cy="5761037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9519" y="408373"/>
            <a:ext cx="738664" cy="283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朗读课文</a:t>
            </a:r>
          </a:p>
        </p:txBody>
      </p:sp>
      <p:pic>
        <p:nvPicPr>
          <p:cNvPr id="3" name="《子路、曾皙、冉有、公西华侍坐》高中音频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2650" y="3240405"/>
            <a:ext cx="488315" cy="4883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ce40570-7e5c-4ee4-afc9-13cf0895ea2b}"/>
  <p:tag name="TABLE_ENDDRAG_ORIGIN_RECT" val="666*332"/>
  <p:tag name="TABLE_ENDDRAG_RECT" val="150*158*666*33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方正清刻本悦宋简体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2161</Words>
  <Application>Microsoft Office PowerPoint</Application>
  <PresentationFormat>自定义</PresentationFormat>
  <Paragraphs>183</Paragraphs>
  <Slides>24</Slides>
  <Notes>9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华文隶书</vt:lpstr>
      <vt:lpstr>黑体</vt:lpstr>
      <vt:lpstr>华文新魏</vt:lpstr>
      <vt:lpstr>Calibri</vt:lpstr>
      <vt:lpstr>汉仪颜楷繁</vt:lpstr>
      <vt:lpstr>Wingdings</vt:lpstr>
      <vt:lpstr>方正隶变简体</vt:lpstr>
      <vt:lpstr>Times New Roman</vt:lpstr>
      <vt:lpstr>华文楷体</vt:lpstr>
      <vt:lpstr>楷体</vt:lpstr>
      <vt:lpstr>方正清刻本悦宋简体</vt:lpstr>
      <vt:lpstr>Calibri Light</vt:lpstr>
      <vt:lpstr>隶书</vt:lpstr>
      <vt:lpstr>微软雅黑</vt:lpstr>
      <vt:lpstr>Verdana</vt:lpstr>
      <vt:lpstr>方正行楷简体</vt:lpstr>
      <vt:lpstr>楷体_GB2312</vt:lpstr>
      <vt:lpstr>腾祥铁山楷书简</vt:lpstr>
      <vt:lpstr>方正字迹-邢体草书简体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《礼记·曲礼上》:</vt:lpstr>
      <vt:lpstr>孔子是不是赞成了曾皙,否定了其他三个人?</vt:lpstr>
      <vt:lpstr>孔子为什么“喟然叹曰:吾与点也!”?</vt:lpstr>
      <vt:lpstr>这篇文章塑造了孔子怎样的形象？</vt:lpstr>
      <vt:lpstr>PowerPoint 演示文稿</vt:lpstr>
      <vt:lpstr>       在《子路、曾皙、冉有、公西华侍坐》中,师生共话志向, 各言其志,轻松、和谐、畅快,不落窠臼，侃侃而谈……这样的课堂是让人向往的,这样的老师也是让人敬佩的。        作为学生,你希望有什么样的课堂和老师?请把你的想法表达出来。要求:用语简明、连贯、得体,不少于200字。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21cnjy.com</dc:creator>
  <cp:keywords>21</cp:keywords>
  <cp:lastModifiedBy>雅安市成实外高级中学</cp:lastModifiedBy>
  <cp:revision>22</cp:revision>
  <cp:lastPrinted>2021-02-24T09:14:00Z</cp:lastPrinted>
  <dcterms:created xsi:type="dcterms:W3CDTF">2021-02-24T09:14:00Z</dcterms:created>
  <dcterms:modified xsi:type="dcterms:W3CDTF">2021-11-06T01:01:35Z</dcterms:modified>
  <cp:version>135523828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KSOSaveFontToCloudKey">
    <vt:lpwstr>13141230_embed</vt:lpwstr>
  </property>
  <property fmtid="{D5CDD505-2E9C-101B-9397-08002B2CF9AE}" pid="4" name="ICV">
    <vt:lpwstr>7DFF5EFB275F4BD59E5CCD803A9B105A</vt:lpwstr>
  </property>
</Properties>
</file>