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16" r:id="rId15"/>
    <p:sldMasterId id="2147483828" r:id="rId16"/>
    <p:sldMasterId id="2147483840" r:id="rId17"/>
    <p:sldMasterId id="2147483852" r:id="rId18"/>
    <p:sldMasterId id="2147483864" r:id="rId19"/>
    <p:sldMasterId id="2147483876" r:id="rId20"/>
    <p:sldMasterId id="2147483888" r:id="rId21"/>
    <p:sldMasterId id="2147483900" r:id="rId22"/>
    <p:sldMasterId id="2147483912" r:id="rId23"/>
    <p:sldMasterId id="2147483924" r:id="rId24"/>
  </p:sldMasterIdLst>
  <p:sldIdLst>
    <p:sldId id="257" r:id="rId25"/>
    <p:sldId id="266" r:id="rId26"/>
    <p:sldId id="259" r:id="rId27"/>
    <p:sldId id="260" r:id="rId28"/>
    <p:sldId id="258" r:id="rId29"/>
    <p:sldId id="261" r:id="rId30"/>
    <p:sldId id="262" r:id="rId31"/>
    <p:sldId id="263" r:id="rId32"/>
    <p:sldId id="264" r:id="rId33"/>
    <p:sldId id="265" r:id="rId34"/>
    <p:sldId id="267" r:id="rId35"/>
    <p:sldId id="268" r:id="rId36"/>
    <p:sldId id="269" r:id="rId37"/>
    <p:sldId id="270" r:id="rId38"/>
    <p:sldId id="271" r:id="rId39"/>
    <p:sldId id="272" r:id="rId40"/>
    <p:sldId id="273" r:id="rId41"/>
    <p:sldId id="274" r:id="rId42"/>
    <p:sldId id="275" r:id="rId43"/>
    <p:sldId id="276" r:id="rId44"/>
    <p:sldId id="278" r:id="rId45"/>
    <p:sldId id="279" r:id="rId46"/>
    <p:sldId id="280" r:id="rId47"/>
    <p:sldId id="281" r:id="rId48"/>
    <p:sldId id="282" r:id="rId49"/>
    <p:sldId id="283" r:id="rId50"/>
    <p:sldId id="284" r:id="rId51"/>
    <p:sldId id="285" r:id="rId52"/>
    <p:sldId id="286" r:id="rId53"/>
    <p:sldId id="287" r:id="rId54"/>
    <p:sldId id="288" r:id="rId55"/>
    <p:sldId id="289" r:id="rId56"/>
    <p:sldId id="291" r:id="rId57"/>
    <p:sldId id="292" r:id="rId58"/>
    <p:sldId id="293" r:id="rId59"/>
    <p:sldId id="295" r:id="rId60"/>
    <p:sldId id="294" r:id="rId61"/>
    <p:sldId id="296" r:id="rId62"/>
    <p:sldId id="297" r:id="rId63"/>
    <p:sldId id="317" r:id="rId64"/>
    <p:sldId id="298" r:id="rId65"/>
    <p:sldId id="318" r:id="rId66"/>
    <p:sldId id="315" r:id="rId67"/>
    <p:sldId id="316" r:id="rId68"/>
    <p:sldId id="300" r:id="rId69"/>
    <p:sldId id="301" r:id="rId70"/>
    <p:sldId id="302" r:id="rId71"/>
    <p:sldId id="303" r:id="rId72"/>
    <p:sldId id="304" r:id="rId73"/>
    <p:sldId id="305" r:id="rId74"/>
    <p:sldId id="306" r:id="rId75"/>
    <p:sldId id="307" r:id="rId76"/>
    <p:sldId id="308" r:id="rId77"/>
    <p:sldId id="309" r:id="rId78"/>
    <p:sldId id="310" r:id="rId79"/>
    <p:sldId id="311" r:id="rId80"/>
    <p:sldId id="312" r:id="rId81"/>
    <p:sldId id="313" r:id="rId82"/>
    <p:sldId id="319" r:id="rId83"/>
    <p:sldId id="321" r:id="rId84"/>
    <p:sldId id="323" r:id="rId85"/>
    <p:sldId id="320" r:id="rId86"/>
    <p:sldId id="324" r:id="rId87"/>
    <p:sldId id="325" r:id="rId88"/>
    <p:sldId id="326" r:id="rId89"/>
    <p:sldId id="328" r:id="rId90"/>
    <p:sldId id="329" r:id="rId91"/>
    <p:sldId id="330" r:id="rId92"/>
    <p:sldId id="331" r:id="rId93"/>
    <p:sldId id="333" r:id="rId94"/>
    <p:sldId id="332" r:id="rId95"/>
    <p:sldId id="334" r:id="rId96"/>
    <p:sldId id="335" r:id="rId97"/>
    <p:sldId id="336" r:id="rId98"/>
    <p:sldId id="337" r:id="rId99"/>
    <p:sldId id="338" r:id="rId100"/>
    <p:sldId id="342" r:id="rId101"/>
    <p:sldId id="339" r:id="rId102"/>
    <p:sldId id="340" r:id="rId103"/>
    <p:sldId id="341" r:id="rId104"/>
    <p:sldId id="344" r:id="rId105"/>
    <p:sldId id="345" r:id="rId106"/>
    <p:sldId id="346" r:id="rId107"/>
    <p:sldId id="349" r:id="rId108"/>
    <p:sldId id="350" r:id="rId109"/>
    <p:sldId id="327" r:id="rId110"/>
    <p:sldId id="351" r:id="rId111"/>
    <p:sldId id="352" r:id="rId112"/>
    <p:sldId id="353" r:id="rId113"/>
    <p:sldId id="354" r:id="rId114"/>
    <p:sldId id="355" r:id="rId115"/>
    <p:sldId id="356" r:id="rId116"/>
    <p:sldId id="357" r:id="rId117"/>
  </p:sldIdLst>
  <p:sldSz cx="12192000" cy="6858000"/>
  <p:notesSz cx="6858000" cy="9144000"/>
  <p:custDataLst>
    <p:tags r:id="rId118"/>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mic Sans MS" panose="030f0702030302020204" pitchFamily="66"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p:restoredTop sz="94660"/>
  </p:normalViewPr>
  <p:slideViewPr>
    <p:cSldViewPr snapToGrid="0" showGuides="1">
      <p:cViewPr varScale="1">
        <p:scale>
          <a:sx n="78" d="100"/>
          <a:sy n="78" d="100"/>
        </p:scale>
        <p:origin x="636" y="-276"/>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00" Type="http://schemas.openxmlformats.org/officeDocument/2006/relationships/slide" Target="slides/slide76.xml" /><Relationship Id="rId101" Type="http://schemas.openxmlformats.org/officeDocument/2006/relationships/slide" Target="slides/slide77.xml" /><Relationship Id="rId102" Type="http://schemas.openxmlformats.org/officeDocument/2006/relationships/slide" Target="slides/slide78.xml" /><Relationship Id="rId103" Type="http://schemas.openxmlformats.org/officeDocument/2006/relationships/slide" Target="slides/slide79.xml" /><Relationship Id="rId104" Type="http://schemas.openxmlformats.org/officeDocument/2006/relationships/slide" Target="slides/slide80.xml" /><Relationship Id="rId105" Type="http://schemas.openxmlformats.org/officeDocument/2006/relationships/slide" Target="slides/slide81.xml" /><Relationship Id="rId106" Type="http://schemas.openxmlformats.org/officeDocument/2006/relationships/slide" Target="slides/slide82.xml" /><Relationship Id="rId107" Type="http://schemas.openxmlformats.org/officeDocument/2006/relationships/slide" Target="slides/slide83.xml" /><Relationship Id="rId108" Type="http://schemas.openxmlformats.org/officeDocument/2006/relationships/slide" Target="slides/slide84.xml" /><Relationship Id="rId109" Type="http://schemas.openxmlformats.org/officeDocument/2006/relationships/slide" Target="slides/slide85.xml" /><Relationship Id="rId11" Type="http://schemas.openxmlformats.org/officeDocument/2006/relationships/slideMaster" Target="slideMasters/slideMaster11.xml" /><Relationship Id="rId110" Type="http://schemas.openxmlformats.org/officeDocument/2006/relationships/slide" Target="slides/slide86.xml" /><Relationship Id="rId111" Type="http://schemas.openxmlformats.org/officeDocument/2006/relationships/slide" Target="slides/slide87.xml" /><Relationship Id="rId112" Type="http://schemas.openxmlformats.org/officeDocument/2006/relationships/slide" Target="slides/slide88.xml" /><Relationship Id="rId113" Type="http://schemas.openxmlformats.org/officeDocument/2006/relationships/slide" Target="slides/slide89.xml" /><Relationship Id="rId114" Type="http://schemas.openxmlformats.org/officeDocument/2006/relationships/slide" Target="slides/slide90.xml" /><Relationship Id="rId115" Type="http://schemas.openxmlformats.org/officeDocument/2006/relationships/slide" Target="slides/slide91.xml" /><Relationship Id="rId116" Type="http://schemas.openxmlformats.org/officeDocument/2006/relationships/slide" Target="slides/slide92.xml" /><Relationship Id="rId117" Type="http://schemas.openxmlformats.org/officeDocument/2006/relationships/slide" Target="slides/slide93.xml" /><Relationship Id="rId118" Type="http://schemas.openxmlformats.org/officeDocument/2006/relationships/tags" Target="tags/tag1.xml" /><Relationship Id="rId119" Type="http://schemas.openxmlformats.org/officeDocument/2006/relationships/presProps" Target="presProps.xml" /><Relationship Id="rId12" Type="http://schemas.openxmlformats.org/officeDocument/2006/relationships/slideMaster" Target="slideMasters/slideMaster12.xml" /><Relationship Id="rId120" Type="http://schemas.openxmlformats.org/officeDocument/2006/relationships/viewProps" Target="viewProps.xml" /><Relationship Id="rId121" Type="http://schemas.openxmlformats.org/officeDocument/2006/relationships/theme" Target="theme/theme1.xml" /><Relationship Id="rId122" Type="http://schemas.openxmlformats.org/officeDocument/2006/relationships/tableStyles" Target="tableStyles.xml" /><Relationship Id="rId13" Type="http://schemas.openxmlformats.org/officeDocument/2006/relationships/slideMaster" Target="slideMasters/slideMaster13.xml" /><Relationship Id="rId14" Type="http://schemas.openxmlformats.org/officeDocument/2006/relationships/slideMaster" Target="slideMasters/slideMaster14.xml" /><Relationship Id="rId15" Type="http://schemas.openxmlformats.org/officeDocument/2006/relationships/slideMaster" Target="slideMasters/slideMaster15.xml" /><Relationship Id="rId16" Type="http://schemas.openxmlformats.org/officeDocument/2006/relationships/slideMaster" Target="slideMasters/slideMaster16.xml" /><Relationship Id="rId17" Type="http://schemas.openxmlformats.org/officeDocument/2006/relationships/slideMaster" Target="slideMasters/slideMaster17.xml" /><Relationship Id="rId18" Type="http://schemas.openxmlformats.org/officeDocument/2006/relationships/slideMaster" Target="slideMasters/slideMaster18.xml" /><Relationship Id="rId19" Type="http://schemas.openxmlformats.org/officeDocument/2006/relationships/slideMaster" Target="slideMasters/slideMaster19.xml" /><Relationship Id="rId2" Type="http://schemas.openxmlformats.org/officeDocument/2006/relationships/slideMaster" Target="slideMasters/slideMaster2.xml" /><Relationship Id="rId20" Type="http://schemas.openxmlformats.org/officeDocument/2006/relationships/slideMaster" Target="slideMasters/slideMaster20.xml" /><Relationship Id="rId21" Type="http://schemas.openxmlformats.org/officeDocument/2006/relationships/slideMaster" Target="slideMasters/slideMaster21.xml" /><Relationship Id="rId22" Type="http://schemas.openxmlformats.org/officeDocument/2006/relationships/slideMaster" Target="slideMasters/slideMaster22.xml" /><Relationship Id="rId23" Type="http://schemas.openxmlformats.org/officeDocument/2006/relationships/slideMaster" Target="slideMasters/slideMaster23.xml" /><Relationship Id="rId24" Type="http://schemas.openxmlformats.org/officeDocument/2006/relationships/slideMaster" Target="slideMasters/slideMaster24.xml" /><Relationship Id="rId25" Type="http://schemas.openxmlformats.org/officeDocument/2006/relationships/slide" Target="slides/slide1.xml" /><Relationship Id="rId26" Type="http://schemas.openxmlformats.org/officeDocument/2006/relationships/slide" Target="slides/slide2.xml" /><Relationship Id="rId27" Type="http://schemas.openxmlformats.org/officeDocument/2006/relationships/slide" Target="slides/slide3.xml" /><Relationship Id="rId28" Type="http://schemas.openxmlformats.org/officeDocument/2006/relationships/slide" Target="slides/slide4.xml" /><Relationship Id="rId29" Type="http://schemas.openxmlformats.org/officeDocument/2006/relationships/slide" Target="slides/slide5.xml" /><Relationship Id="rId3" Type="http://schemas.openxmlformats.org/officeDocument/2006/relationships/slideMaster" Target="slideMasters/slideMaster3.xml" /><Relationship Id="rId30" Type="http://schemas.openxmlformats.org/officeDocument/2006/relationships/slide" Target="slides/slide6.xml" /><Relationship Id="rId31" Type="http://schemas.openxmlformats.org/officeDocument/2006/relationships/slide" Target="slides/slide7.xml" /><Relationship Id="rId32" Type="http://schemas.openxmlformats.org/officeDocument/2006/relationships/slide" Target="slides/slide8.xml" /><Relationship Id="rId33" Type="http://schemas.openxmlformats.org/officeDocument/2006/relationships/slide" Target="slides/slide9.xml" /><Relationship Id="rId34" Type="http://schemas.openxmlformats.org/officeDocument/2006/relationships/slide" Target="slides/slide10.xml" /><Relationship Id="rId35" Type="http://schemas.openxmlformats.org/officeDocument/2006/relationships/slide" Target="slides/slide11.xml" /><Relationship Id="rId36" Type="http://schemas.openxmlformats.org/officeDocument/2006/relationships/slide" Target="slides/slide12.xml" /><Relationship Id="rId37" Type="http://schemas.openxmlformats.org/officeDocument/2006/relationships/slide" Target="slides/slide13.xml" /><Relationship Id="rId38" Type="http://schemas.openxmlformats.org/officeDocument/2006/relationships/slide" Target="slides/slide14.xml" /><Relationship Id="rId39" Type="http://schemas.openxmlformats.org/officeDocument/2006/relationships/slide" Target="slides/slide15.xml" /><Relationship Id="rId4" Type="http://schemas.openxmlformats.org/officeDocument/2006/relationships/slideMaster" Target="slideMasters/slideMaster4.xml" /><Relationship Id="rId40" Type="http://schemas.openxmlformats.org/officeDocument/2006/relationships/slide" Target="slides/slide16.xml" /><Relationship Id="rId41" Type="http://schemas.openxmlformats.org/officeDocument/2006/relationships/slide" Target="slides/slide17.xml" /><Relationship Id="rId42" Type="http://schemas.openxmlformats.org/officeDocument/2006/relationships/slide" Target="slides/slide18.xml" /><Relationship Id="rId43" Type="http://schemas.openxmlformats.org/officeDocument/2006/relationships/slide" Target="slides/slide19.xml" /><Relationship Id="rId44" Type="http://schemas.openxmlformats.org/officeDocument/2006/relationships/slide" Target="slides/slide20.xml" /><Relationship Id="rId45" Type="http://schemas.openxmlformats.org/officeDocument/2006/relationships/slide" Target="slides/slide21.xml" /><Relationship Id="rId46" Type="http://schemas.openxmlformats.org/officeDocument/2006/relationships/slide" Target="slides/slide22.xml" /><Relationship Id="rId47" Type="http://schemas.openxmlformats.org/officeDocument/2006/relationships/slide" Target="slides/slide23.xml" /><Relationship Id="rId48" Type="http://schemas.openxmlformats.org/officeDocument/2006/relationships/slide" Target="slides/slide24.xml" /><Relationship Id="rId49" Type="http://schemas.openxmlformats.org/officeDocument/2006/relationships/slide" Target="slides/slide25.xml" /><Relationship Id="rId5" Type="http://schemas.openxmlformats.org/officeDocument/2006/relationships/slideMaster" Target="slideMasters/slideMaster5.xml" /><Relationship Id="rId50" Type="http://schemas.openxmlformats.org/officeDocument/2006/relationships/slide" Target="slides/slide26.xml" /><Relationship Id="rId51" Type="http://schemas.openxmlformats.org/officeDocument/2006/relationships/slide" Target="slides/slide27.xml" /><Relationship Id="rId52" Type="http://schemas.openxmlformats.org/officeDocument/2006/relationships/slide" Target="slides/slide28.xml" /><Relationship Id="rId53" Type="http://schemas.openxmlformats.org/officeDocument/2006/relationships/slide" Target="slides/slide29.xml" /><Relationship Id="rId54" Type="http://schemas.openxmlformats.org/officeDocument/2006/relationships/slide" Target="slides/slide30.xml" /><Relationship Id="rId55" Type="http://schemas.openxmlformats.org/officeDocument/2006/relationships/slide" Target="slides/slide31.xml" /><Relationship Id="rId56" Type="http://schemas.openxmlformats.org/officeDocument/2006/relationships/slide" Target="slides/slide32.xml" /><Relationship Id="rId57" Type="http://schemas.openxmlformats.org/officeDocument/2006/relationships/slide" Target="slides/slide33.xml" /><Relationship Id="rId58" Type="http://schemas.openxmlformats.org/officeDocument/2006/relationships/slide" Target="slides/slide34.xml" /><Relationship Id="rId59" Type="http://schemas.openxmlformats.org/officeDocument/2006/relationships/slide" Target="slides/slide35.xml" /><Relationship Id="rId6" Type="http://schemas.openxmlformats.org/officeDocument/2006/relationships/slideMaster" Target="slideMasters/slideMaster6.xml" /><Relationship Id="rId60" Type="http://schemas.openxmlformats.org/officeDocument/2006/relationships/slide" Target="slides/slide36.xml" /><Relationship Id="rId61" Type="http://schemas.openxmlformats.org/officeDocument/2006/relationships/slide" Target="slides/slide37.xml" /><Relationship Id="rId62" Type="http://schemas.openxmlformats.org/officeDocument/2006/relationships/slide" Target="slides/slide38.xml" /><Relationship Id="rId63" Type="http://schemas.openxmlformats.org/officeDocument/2006/relationships/slide" Target="slides/slide39.xml" /><Relationship Id="rId64" Type="http://schemas.openxmlformats.org/officeDocument/2006/relationships/slide" Target="slides/slide40.xml" /><Relationship Id="rId65" Type="http://schemas.openxmlformats.org/officeDocument/2006/relationships/slide" Target="slides/slide41.xml" /><Relationship Id="rId66" Type="http://schemas.openxmlformats.org/officeDocument/2006/relationships/slide" Target="slides/slide42.xml" /><Relationship Id="rId67" Type="http://schemas.openxmlformats.org/officeDocument/2006/relationships/slide" Target="slides/slide43.xml" /><Relationship Id="rId68" Type="http://schemas.openxmlformats.org/officeDocument/2006/relationships/slide" Target="slides/slide44.xml" /><Relationship Id="rId69" Type="http://schemas.openxmlformats.org/officeDocument/2006/relationships/slide" Target="slides/slide45.xml" /><Relationship Id="rId7" Type="http://schemas.openxmlformats.org/officeDocument/2006/relationships/slideMaster" Target="slideMasters/slideMaster7.xml" /><Relationship Id="rId70" Type="http://schemas.openxmlformats.org/officeDocument/2006/relationships/slide" Target="slides/slide46.xml" /><Relationship Id="rId71" Type="http://schemas.openxmlformats.org/officeDocument/2006/relationships/slide" Target="slides/slide47.xml" /><Relationship Id="rId72" Type="http://schemas.openxmlformats.org/officeDocument/2006/relationships/slide" Target="slides/slide48.xml" /><Relationship Id="rId73" Type="http://schemas.openxmlformats.org/officeDocument/2006/relationships/slide" Target="slides/slide49.xml" /><Relationship Id="rId74" Type="http://schemas.openxmlformats.org/officeDocument/2006/relationships/slide" Target="slides/slide50.xml" /><Relationship Id="rId75" Type="http://schemas.openxmlformats.org/officeDocument/2006/relationships/slide" Target="slides/slide51.xml" /><Relationship Id="rId76" Type="http://schemas.openxmlformats.org/officeDocument/2006/relationships/slide" Target="slides/slide52.xml" /><Relationship Id="rId77" Type="http://schemas.openxmlformats.org/officeDocument/2006/relationships/slide" Target="slides/slide53.xml" /><Relationship Id="rId78" Type="http://schemas.openxmlformats.org/officeDocument/2006/relationships/slide" Target="slides/slide54.xml" /><Relationship Id="rId79" Type="http://schemas.openxmlformats.org/officeDocument/2006/relationships/slide" Target="slides/slide55.xml" /><Relationship Id="rId8" Type="http://schemas.openxmlformats.org/officeDocument/2006/relationships/slideMaster" Target="slideMasters/slideMaster8.xml" /><Relationship Id="rId80" Type="http://schemas.openxmlformats.org/officeDocument/2006/relationships/slide" Target="slides/slide56.xml" /><Relationship Id="rId81" Type="http://schemas.openxmlformats.org/officeDocument/2006/relationships/slide" Target="slides/slide57.xml" /><Relationship Id="rId82" Type="http://schemas.openxmlformats.org/officeDocument/2006/relationships/slide" Target="slides/slide58.xml" /><Relationship Id="rId83" Type="http://schemas.openxmlformats.org/officeDocument/2006/relationships/slide" Target="slides/slide59.xml" /><Relationship Id="rId84" Type="http://schemas.openxmlformats.org/officeDocument/2006/relationships/slide" Target="slides/slide60.xml" /><Relationship Id="rId85" Type="http://schemas.openxmlformats.org/officeDocument/2006/relationships/slide" Target="slides/slide61.xml" /><Relationship Id="rId86" Type="http://schemas.openxmlformats.org/officeDocument/2006/relationships/slide" Target="slides/slide62.xml" /><Relationship Id="rId87" Type="http://schemas.openxmlformats.org/officeDocument/2006/relationships/slide" Target="slides/slide63.xml" /><Relationship Id="rId88" Type="http://schemas.openxmlformats.org/officeDocument/2006/relationships/slide" Target="slides/slide64.xml" /><Relationship Id="rId89" Type="http://schemas.openxmlformats.org/officeDocument/2006/relationships/slide" Target="slides/slide65.xml" /><Relationship Id="rId9" Type="http://schemas.openxmlformats.org/officeDocument/2006/relationships/slideMaster" Target="slideMasters/slideMaster9.xml" /><Relationship Id="rId90" Type="http://schemas.openxmlformats.org/officeDocument/2006/relationships/slide" Target="slides/slide66.xml" /><Relationship Id="rId91" Type="http://schemas.openxmlformats.org/officeDocument/2006/relationships/slide" Target="slides/slide67.xml" /><Relationship Id="rId92" Type="http://schemas.openxmlformats.org/officeDocument/2006/relationships/slide" Target="slides/slide68.xml" /><Relationship Id="rId93" Type="http://schemas.openxmlformats.org/officeDocument/2006/relationships/slide" Target="slides/slide69.xml" /><Relationship Id="rId94" Type="http://schemas.openxmlformats.org/officeDocument/2006/relationships/slide" Target="slides/slide70.xml" /><Relationship Id="rId95" Type="http://schemas.openxmlformats.org/officeDocument/2006/relationships/slide" Target="slides/slide71.xml" /><Relationship Id="rId96" Type="http://schemas.openxmlformats.org/officeDocument/2006/relationships/slide" Target="slides/slide72.xml" /><Relationship Id="rId97" Type="http://schemas.openxmlformats.org/officeDocument/2006/relationships/slide" Target="slides/slide73.xml" /><Relationship Id="rId98" Type="http://schemas.openxmlformats.org/officeDocument/2006/relationships/slide" Target="slides/slide74.xml" /><Relationship Id="rId99" Type="http://schemas.openxmlformats.org/officeDocument/2006/relationships/slide" Target="slides/slide75.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3.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4.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5.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6.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7.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8.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39.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41.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42.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43.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3.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9.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1.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2.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3.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4.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5.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6.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7.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8.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49.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0.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51.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52.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53.xml.rels>&#65279;<?xml version="1.0" encoding="utf-8" standalone="yes"?><Relationships xmlns="http://schemas.openxmlformats.org/package/2006/relationships"><Relationship Id="rId1" Type="http://schemas.openxmlformats.org/officeDocument/2006/relationships/slideMaster" Target="../slideMasters/slideMaster23.xml" /></Relationships>
</file>

<file path=ppt/slideLayouts/_rels/slideLayout254.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55.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56.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57.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58.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59.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0.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61.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62.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63.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64.xml.rels>&#65279;<?xml version="1.0" encoding="utf-8" standalone="yes"?><Relationships xmlns="http://schemas.openxmlformats.org/package/2006/relationships"><Relationship Id="rId1" Type="http://schemas.openxmlformats.org/officeDocument/2006/relationships/slideMaster" Target="../slideMasters/slideMaster24.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sp>
        <p:nvSpPr>
          <p:cNvPr id="25602" name="Freeform 2"/>
          <p:cNvSpPr/>
          <p:nvPr/>
        </p:nvSpPr>
        <p:spPr>
          <a:xfrm>
            <a:off x="26988" y="12700"/>
            <a:ext cx="11861800" cy="6780213"/>
          </a:xfrm>
          <a:custGeom>
            <a:cxnLst>
              <a:cxn ang="0">
                <a:pos x="2147483646" y="0"/>
              </a:cxn>
              <a:cxn ang="0">
                <a:pos x="0" y="2147483646"/>
              </a:cxn>
              <a:cxn ang="0">
                <a:pos x="2147483646" y="2147483646"/>
              </a:cxn>
              <a:cxn ang="0">
                <a:pos x="2147483646" y="2147483646"/>
              </a:cxn>
              <a:cxn ang="0">
                <a:pos x="2147483646" y="0"/>
              </a:cxn>
              <a:cxn ang="0">
                <a:pos x="2147483646" y="0"/>
              </a:cxn>
            </a:cxnLst>
            <a:rect l="0" t="0" r="0" b="0"/>
            <a:pathLst>
              <a:path w="3985" h="3619">
                <a:moveTo>
                  <a:pt x="2822" y="0"/>
                </a:moveTo>
                <a:lnTo>
                  <a:pt x="0" y="975"/>
                </a:lnTo>
                <a:lnTo>
                  <a:pt x="2169" y="3619"/>
                </a:lnTo>
                <a:lnTo>
                  <a:pt x="3985" y="1125"/>
                </a:lnTo>
                <a:lnTo>
                  <a:pt x="2822" y="0"/>
                </a:lnTo>
                <a:close/>
              </a:path>
            </a:pathLst>
          </a:custGeom>
          <a:solidFill>
            <a:schemeClr val="accent1"/>
          </a:solidFill>
          <a:ln w="9525">
            <a:noFill/>
          </a:ln>
        </p:spPr>
        <p:txBody>
          <a:bodyPr/>
          <a:lstStyle/>
          <a:p>
            <a:endParaRPr lang="zh-CN" altLang="en-US"/>
          </a:p>
        </p:txBody>
      </p:sp>
      <p:grpSp>
        <p:nvGrpSpPr>
          <p:cNvPr id="25603" name="Group 8"/>
          <p:cNvGrpSpPr/>
          <p:nvPr/>
        </p:nvGrpSpPr>
        <p:grpSpPr>
          <a:xfrm>
            <a:off x="260350" y="234950"/>
            <a:ext cx="5049838" cy="1778000"/>
            <a:chOff x="123" y="148"/>
            <a:chExt cx="2386" cy="1120"/>
          </a:xfrm>
        </p:grpSpPr>
        <p:sp>
          <p:nvSpPr>
            <p:cNvPr id="25604" name="Freeform 9"/>
            <p:cNvSpPr/>
            <p:nvPr userDrawn="1"/>
          </p:nvSpPr>
          <p:spPr>
            <a:xfrm>
              <a:off x="177" y="177"/>
              <a:ext cx="2250" cy="1017"/>
            </a:xfrm>
            <a:custGeom>
              <a:cxnLst>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794" h="412">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w="9525">
              <a:noFill/>
            </a:ln>
          </p:spPr>
          <p:txBody>
            <a:bodyPr/>
            <a:lstStyle/>
            <a:p>
              <a:endParaRPr lang="zh-CN" altLang="en-US"/>
            </a:p>
          </p:txBody>
        </p:sp>
        <p:sp>
          <p:nvSpPr>
            <p:cNvPr id="25605" name="Freeform 10"/>
            <p:cNvSpPr/>
            <p:nvPr userDrawn="1"/>
          </p:nvSpPr>
          <p:spPr>
            <a:xfrm>
              <a:off x="166" y="261"/>
              <a:ext cx="2244" cy="1007"/>
            </a:xfrm>
            <a:custGeom>
              <a:cxnLst>
                <a:cxn ang="0">
                  <a:pos x="4554008" y="0"/>
                </a:cxn>
                <a:cxn ang="0">
                  <a:pos x="44231951" y="237512"/>
                </a:cxn>
                <a:cxn ang="0">
                  <a:pos x="47452902" y="291991"/>
                </a:cxn>
                <a:cxn ang="0">
                  <a:pos x="52710523" y="362419"/>
                </a:cxn>
                <a:cxn ang="0">
                  <a:pos x="52013188" y="375735"/>
                </a:cxn>
                <a:cxn ang="0">
                  <a:pos x="44855309" y="360128"/>
                </a:cxn>
                <a:cxn ang="0">
                  <a:pos x="38045185" y="371184"/>
                </a:cxn>
                <a:cxn ang="0">
                  <a:pos x="1375750" y="136755"/>
                </a:cxn>
                <a:cxn ang="0">
                  <a:pos x="0" y="68671"/>
                </a:cxn>
                <a:cxn ang="0">
                  <a:pos x="1525501" y="14476"/>
                </a:cxn>
                <a:cxn ang="0">
                  <a:pos x="4554008" y="0"/>
                </a:cxn>
                <a:cxn ang="0">
                  <a:pos x="4554008" y="0"/>
                </a:cxn>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w="9525">
              <a:noFill/>
            </a:ln>
          </p:spPr>
          <p:txBody>
            <a:bodyPr/>
            <a:lstStyle/>
            <a:p>
              <a:endParaRPr lang="zh-CN" altLang="en-US"/>
            </a:p>
          </p:txBody>
        </p:sp>
        <p:sp>
          <p:nvSpPr>
            <p:cNvPr id="25606" name="Freeform 11"/>
            <p:cNvSpPr/>
            <p:nvPr userDrawn="1"/>
          </p:nvSpPr>
          <p:spPr>
            <a:xfrm>
              <a:off x="474" y="344"/>
              <a:ext cx="1488" cy="919"/>
            </a:xfrm>
            <a:custGeom>
              <a:cxnLst>
                <a:cxn ang="0">
                  <a:pos x="0" y="162711"/>
                </a:cxn>
                <a:cxn ang="0">
                  <a:pos x="33074281" y="374326"/>
                </a:cxn>
                <a:cxn ang="0">
                  <a:pos x="33689475" y="267617"/>
                </a:cxn>
                <a:cxn ang="0">
                  <a:pos x="37634809" y="211550"/>
                </a:cxn>
                <a:cxn ang="0">
                  <a:pos x="2797922" y="0"/>
                </a:cxn>
                <a:cxn ang="0">
                  <a:pos x="0" y="63391"/>
                </a:cxn>
                <a:cxn ang="0">
                  <a:pos x="0" y="162711"/>
                </a:cxn>
                <a:cxn ang="0">
                  <a:pos x="0" y="162711"/>
                </a:cxn>
              </a:cxnLst>
              <a:rect l="0" t="0" r="0" b="0"/>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ln>
          </p:spPr>
          <p:txBody>
            <a:bodyPr/>
            <a:lstStyle/>
            <a:p>
              <a:endParaRPr lang="zh-CN" altLang="en-US"/>
            </a:p>
          </p:txBody>
        </p:sp>
        <p:grpSp>
          <p:nvGrpSpPr>
            <p:cNvPr id="25607" name="Group 12"/>
            <p:cNvGrpSpPr/>
            <p:nvPr userDrawn="1"/>
          </p:nvGrpSpPr>
          <p:grpSpPr>
            <a:xfrm>
              <a:off x="123" y="148"/>
              <a:ext cx="2386" cy="1081"/>
              <a:chOff x="123" y="148"/>
              <a:chExt cx="2386" cy="1081"/>
            </a:xfrm>
          </p:grpSpPr>
          <p:sp>
            <p:nvSpPr>
              <p:cNvPr id="25608" name="Freeform 13"/>
              <p:cNvSpPr/>
              <p:nvPr userDrawn="1"/>
            </p:nvSpPr>
            <p:spPr>
              <a:xfrm>
                <a:off x="2005" y="934"/>
                <a:ext cx="212" cy="214"/>
              </a:xfrm>
              <a:custGeom>
                <a:cxnLst>
                  <a:cxn ang="0">
                    <a:pos x="3531425" y="0"/>
                  </a:cxn>
                  <a:cxn ang="0">
                    <a:pos x="1299861" y="39190"/>
                  </a:cxn>
                  <a:cxn ang="0">
                    <a:pos x="0" y="102236"/>
                  </a:cxn>
                  <a:cxn ang="0">
                    <a:pos x="2569529" y="94489"/>
                  </a:cxn>
                  <a:cxn ang="0">
                    <a:pos x="3310049" y="49920"/>
                  </a:cxn>
                  <a:cxn ang="0">
                    <a:pos x="4829889" y="15853"/>
                  </a:cxn>
                  <a:cxn ang="0">
                    <a:pos x="3531425" y="0"/>
                  </a:cxn>
                  <a:cxn ang="0">
                    <a:pos x="3531425" y="0"/>
                  </a:cxn>
                </a:cxnLst>
                <a:rect l="0" t="0" r="0" b="0"/>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ln>
            </p:spPr>
            <p:txBody>
              <a:bodyPr/>
              <a:lstStyle/>
              <a:p>
                <a:endParaRPr lang="zh-CN" altLang="en-US"/>
              </a:p>
            </p:txBody>
          </p:sp>
          <p:sp>
            <p:nvSpPr>
              <p:cNvPr id="25609" name="Freeform 14"/>
              <p:cNvSpPr/>
              <p:nvPr userDrawn="1"/>
            </p:nvSpPr>
            <p:spPr>
              <a:xfrm>
                <a:off x="123" y="148"/>
                <a:ext cx="2386" cy="1081"/>
              </a:xfrm>
              <a:custGeom>
                <a:cxnLst>
                  <a:cxn ang="0">
                    <a:pos x="5404688" y="0"/>
                  </a:cxn>
                  <a:cxn ang="0">
                    <a:pos x="2185145" y="24931"/>
                  </a:cxn>
                  <a:cxn ang="0">
                    <a:pos x="0" y="99673"/>
                  </a:cxn>
                  <a:cxn ang="0">
                    <a:pos x="2330769" y="171888"/>
                  </a:cxn>
                  <a:cxn ang="0">
                    <a:pos x="40966844" y="415235"/>
                  </a:cxn>
                  <a:cxn ang="0">
                    <a:pos x="49289849" y="400084"/>
                  </a:cxn>
                  <a:cxn ang="0">
                    <a:pos x="56034191" y="421497"/>
                  </a:cxn>
                  <a:cxn ang="0">
                    <a:pos x="58374283" y="387472"/>
                  </a:cxn>
                  <a:cxn ang="0">
                    <a:pos x="52059393" y="317925"/>
                  </a:cxn>
                  <a:cxn ang="0">
                    <a:pos x="49493590" y="245491"/>
                  </a:cxn>
                  <a:cxn ang="0">
                    <a:pos x="47468597" y="252453"/>
                  </a:cxn>
                  <a:cxn ang="0">
                    <a:pos x="49874524" y="317925"/>
                  </a:cxn>
                  <a:cxn ang="0">
                    <a:pos x="54698268" y="387741"/>
                  </a:cxn>
                  <a:cxn ang="0">
                    <a:pos x="48984216" y="377029"/>
                  </a:cxn>
                  <a:cxn ang="0">
                    <a:pos x="42246823" y="389474"/>
                  </a:cxn>
                  <a:cxn ang="0">
                    <a:pos x="43493732" y="311125"/>
                  </a:cxn>
                  <a:cxn ang="0">
                    <a:pos x="46382502" y="257734"/>
                  </a:cxn>
                  <a:cxn ang="0">
                    <a:pos x="43000720" y="264386"/>
                  </a:cxn>
                  <a:cxn ang="0">
                    <a:pos x="40378944" y="315426"/>
                  </a:cxn>
                  <a:cxn ang="0">
                    <a:pos x="39487916" y="378999"/>
                  </a:cxn>
                  <a:cxn ang="0">
                    <a:pos x="3713262" y="148450"/>
                  </a:cxn>
                  <a:cxn ang="0">
                    <a:pos x="2764712" y="102823"/>
                  </a:cxn>
                  <a:cxn ang="0">
                    <a:pos x="3568481" y="45789"/>
                  </a:cxn>
                  <a:cxn ang="0">
                    <a:pos x="7509792" y="0"/>
                  </a:cxn>
                  <a:cxn ang="0">
                    <a:pos x="5404688" y="0"/>
                  </a:cxn>
                  <a:cxn ang="0">
                    <a:pos x="5404688" y="0"/>
                  </a:cxn>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ln>
            </p:spPr>
            <p:txBody>
              <a:bodyPr/>
              <a:lstStyle/>
              <a:p>
                <a:endParaRPr lang="zh-CN" altLang="en-US"/>
              </a:p>
            </p:txBody>
          </p:sp>
          <p:sp>
            <p:nvSpPr>
              <p:cNvPr id="25610" name="Freeform 15"/>
              <p:cNvSpPr/>
              <p:nvPr userDrawn="1"/>
            </p:nvSpPr>
            <p:spPr>
              <a:xfrm>
                <a:off x="324" y="158"/>
                <a:ext cx="1686" cy="614"/>
              </a:xfrm>
              <a:custGeom>
                <a:cxnLst>
                  <a:cxn ang="0">
                    <a:pos x="3466780" y="0"/>
                  </a:cxn>
                  <a:cxn ang="0">
                    <a:pos x="41205463" y="232330"/>
                  </a:cxn>
                  <a:cxn ang="0">
                    <a:pos x="37232602" y="237047"/>
                  </a:cxn>
                  <a:cxn ang="0">
                    <a:pos x="0" y="12785"/>
                  </a:cxn>
                  <a:cxn ang="0">
                    <a:pos x="3466780" y="0"/>
                  </a:cxn>
                  <a:cxn ang="0">
                    <a:pos x="3466780" y="0"/>
                  </a:cxn>
                </a:cxnLst>
                <a:rect l="0" t="0" r="0" b="0"/>
                <a:pathLst>
                  <a:path w="1190" h="500">
                    <a:moveTo>
                      <a:pt x="100" y="0"/>
                    </a:moveTo>
                    <a:lnTo>
                      <a:pt x="1190" y="490"/>
                    </a:lnTo>
                    <a:lnTo>
                      <a:pt x="1076" y="500"/>
                    </a:lnTo>
                    <a:lnTo>
                      <a:pt x="0" y="27"/>
                    </a:lnTo>
                    <a:lnTo>
                      <a:pt x="100" y="0"/>
                    </a:lnTo>
                    <a:close/>
                  </a:path>
                </a:pathLst>
              </a:custGeom>
              <a:solidFill>
                <a:schemeClr val="accent2"/>
              </a:solidFill>
              <a:ln w="9525">
                <a:noFill/>
              </a:ln>
            </p:spPr>
            <p:txBody>
              <a:bodyPr/>
              <a:lstStyle/>
              <a:p>
                <a:endParaRPr lang="zh-CN" altLang="en-US"/>
              </a:p>
            </p:txBody>
          </p:sp>
          <p:sp>
            <p:nvSpPr>
              <p:cNvPr id="25611" name="Freeform 16"/>
              <p:cNvSpPr/>
              <p:nvPr userDrawn="1"/>
            </p:nvSpPr>
            <p:spPr>
              <a:xfrm>
                <a:off x="409" y="251"/>
                <a:ext cx="227" cy="410"/>
              </a:xfrm>
              <a:custGeom>
                <a:cxnLst>
                  <a:cxn ang="0">
                    <a:pos x="4193053" y="0"/>
                  </a:cxn>
                  <a:cxn ang="0">
                    <a:pos x="686611" y="45709"/>
                  </a:cxn>
                  <a:cxn ang="0">
                    <a:pos x="0" y="98471"/>
                  </a:cxn>
                  <a:cxn ang="0">
                    <a:pos x="1203228" y="134594"/>
                  </a:cxn>
                  <a:cxn ang="0">
                    <a:pos x="3380900" y="143518"/>
                  </a:cxn>
                  <a:cxn ang="0">
                    <a:pos x="2744956" y="65740"/>
                  </a:cxn>
                  <a:cxn ang="0">
                    <a:pos x="5767810" y="7485"/>
                  </a:cxn>
                  <a:cxn ang="0">
                    <a:pos x="4193053" y="0"/>
                  </a:cxn>
                  <a:cxn ang="0">
                    <a:pos x="4193053" y="0"/>
                  </a:cxn>
                </a:cxnLst>
                <a:rect l="0" t="0" r="0" b="0"/>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ln>
            </p:spPr>
            <p:txBody>
              <a:bodyPr/>
              <a:lstStyle/>
              <a:p>
                <a:endParaRPr lang="zh-CN" altLang="en-US"/>
              </a:p>
            </p:txBody>
          </p:sp>
          <p:sp>
            <p:nvSpPr>
              <p:cNvPr id="25612" name="Freeform 17"/>
              <p:cNvSpPr/>
              <p:nvPr userDrawn="1"/>
            </p:nvSpPr>
            <p:spPr>
              <a:xfrm>
                <a:off x="846" y="536"/>
                <a:ext cx="691" cy="364"/>
              </a:xfrm>
              <a:custGeom>
                <a:cxnLst>
                  <a:cxn ang="0">
                    <a:pos x="458413" y="17012"/>
                  </a:cxn>
                  <a:cxn ang="0">
                    <a:pos x="5109179" y="32834"/>
                  </a:cxn>
                  <a:cxn ang="0">
                    <a:pos x="10367106" y="67888"/>
                  </a:cxn>
                  <a:cxn ang="0">
                    <a:pos x="14079716" y="120398"/>
                  </a:cxn>
                  <a:cxn ang="0">
                    <a:pos x="10429859" y="113847"/>
                  </a:cxn>
                  <a:cxn ang="0">
                    <a:pos x="4434904" y="72347"/>
                  </a:cxn>
                  <a:cxn ang="0">
                    <a:pos x="1595944" y="39578"/>
                  </a:cxn>
                  <a:cxn ang="0">
                    <a:pos x="3413546" y="80651"/>
                  </a:cxn>
                  <a:cxn ang="0">
                    <a:pos x="8700316" y="133470"/>
                  </a:cxn>
                  <a:cxn ang="0">
                    <a:pos x="14902239" y="146851"/>
                  </a:cxn>
                  <a:cxn ang="0">
                    <a:pos x="15641261" y="110837"/>
                  </a:cxn>
                  <a:cxn ang="0">
                    <a:pos x="12606639" y="59601"/>
                  </a:cxn>
                  <a:cxn ang="0">
                    <a:pos x="5432255" y="8584"/>
                  </a:cxn>
                  <a:cxn ang="0">
                    <a:pos x="0" y="0"/>
                  </a:cxn>
                  <a:cxn ang="0">
                    <a:pos x="458413" y="17012"/>
                  </a:cxn>
                  <a:cxn ang="0">
                    <a:pos x="458413" y="17012"/>
                  </a:cxn>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ln>
            </p:spPr>
            <p:txBody>
              <a:bodyPr/>
              <a:lstStyle/>
              <a:p>
                <a:endParaRPr lang="zh-CN" altLang="en-US"/>
              </a:p>
            </p:txBody>
          </p:sp>
        </p:grpSp>
      </p:grpSp>
      <p:grpSp>
        <p:nvGrpSpPr>
          <p:cNvPr id="25613" name="Group 18"/>
          <p:cNvGrpSpPr/>
          <p:nvPr/>
        </p:nvGrpSpPr>
        <p:grpSpPr>
          <a:xfrm>
            <a:off x="10553700" y="4368800"/>
            <a:ext cx="990600" cy="1058863"/>
            <a:chOff x="4986" y="2752"/>
            <a:chExt cx="468" cy="667"/>
          </a:xfrm>
        </p:grpSpPr>
        <p:sp>
          <p:nvSpPr>
            <p:cNvPr id="25614" name="Freeform 19"/>
            <p:cNvSpPr/>
            <p:nvPr userDrawn="1"/>
          </p:nvSpPr>
          <p:spPr>
            <a:xfrm rot="7320404">
              <a:off x="4908" y="2935"/>
              <a:ext cx="629" cy="293"/>
            </a:xfrm>
            <a:custGeom>
              <a:cxnLst>
                <a:cxn ang="0">
                  <a:pos x="2" y="1"/>
                </a:cxn>
                <a:cxn ang="0">
                  <a:pos x="2" y="1"/>
                </a:cxn>
                <a:cxn ang="0">
                  <a:pos x="2" y="1"/>
                </a:cxn>
                <a:cxn ang="0">
                  <a:pos x="2" y="0"/>
                </a:cxn>
                <a:cxn ang="0">
                  <a:pos x="2" y="1"/>
                </a:cxn>
                <a:cxn ang="0">
                  <a:pos x="0" y="1"/>
                </a:cxn>
                <a:cxn ang="0">
                  <a:pos x="2" y="1"/>
                </a:cxn>
                <a:cxn ang="0">
                  <a:pos x="2" y="1"/>
                </a:cxn>
                <a:cxn ang="0">
                  <a:pos x="2" y="1"/>
                </a:cxn>
                <a:cxn ang="0">
                  <a:pos x="2" y="1"/>
                </a:cxn>
                <a:cxn ang="0">
                  <a:pos x="2" y="1"/>
                </a:cxn>
                <a:cxn ang="0">
                  <a:pos x="2" y="1"/>
                </a:cxn>
              </a:cxnLst>
              <a:rect l="0" t="0" r="0" b="0"/>
              <a:pathLst>
                <a:path w="794" h="412">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w="9525">
              <a:noFill/>
            </a:ln>
          </p:spPr>
          <p:txBody>
            <a:bodyPr/>
            <a:lstStyle/>
            <a:p>
              <a:endParaRPr lang="zh-CN" altLang="en-US"/>
            </a:p>
          </p:txBody>
        </p:sp>
        <p:sp>
          <p:nvSpPr>
            <p:cNvPr id="25615" name="Freeform 20"/>
            <p:cNvSpPr/>
            <p:nvPr userDrawn="1"/>
          </p:nvSpPr>
          <p:spPr>
            <a:xfrm rot="7320404">
              <a:off x="4892" y="2921"/>
              <a:ext cx="627" cy="290"/>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folHlink"/>
            </a:solidFill>
            <a:ln w="9525">
              <a:noFill/>
            </a:ln>
          </p:spPr>
          <p:txBody>
            <a:bodyPr/>
            <a:lstStyle/>
            <a:p>
              <a:endParaRPr lang="zh-CN" altLang="en-US"/>
            </a:p>
          </p:txBody>
        </p:sp>
        <p:sp>
          <p:nvSpPr>
            <p:cNvPr id="25616" name="Freeform 21"/>
            <p:cNvSpPr/>
            <p:nvPr userDrawn="1"/>
          </p:nvSpPr>
          <p:spPr>
            <a:xfrm rot="7320404">
              <a:off x="4998" y="2911"/>
              <a:ext cx="416" cy="265"/>
            </a:xfrm>
            <a:custGeom>
              <a:cxnLst>
                <a:cxn ang="0">
                  <a:pos x="0" y="0"/>
                </a:cxn>
                <a:cxn ang="0">
                  <a:pos x="0" y="0"/>
                </a:cxn>
                <a:cxn ang="0">
                  <a:pos x="0" y="0"/>
                </a:cxn>
                <a:cxn ang="0">
                  <a:pos x="0" y="0"/>
                </a:cxn>
                <a:cxn ang="0">
                  <a:pos x="0" y="0"/>
                </a:cxn>
                <a:cxn ang="0">
                  <a:pos x="0" y="0"/>
                </a:cxn>
                <a:cxn ang="0">
                  <a:pos x="0" y="0"/>
                </a:cxn>
                <a:cxn ang="0">
                  <a:pos x="0" y="0"/>
                </a:cxn>
              </a:cxnLst>
              <a:rect l="0" t="0" r="0" b="0"/>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ln>
          </p:spPr>
          <p:txBody>
            <a:bodyPr/>
            <a:lstStyle/>
            <a:p>
              <a:endParaRPr lang="zh-CN" altLang="en-US"/>
            </a:p>
          </p:txBody>
        </p:sp>
        <p:grpSp>
          <p:nvGrpSpPr>
            <p:cNvPr id="25617" name="Group 22"/>
            <p:cNvGrpSpPr/>
            <p:nvPr userDrawn="1"/>
          </p:nvGrpSpPr>
          <p:grpSpPr>
            <a:xfrm>
              <a:off x="4986" y="2752"/>
              <a:ext cx="468" cy="667"/>
              <a:chOff x="4986" y="2752"/>
              <a:chExt cx="468" cy="667"/>
            </a:xfrm>
          </p:grpSpPr>
          <p:sp>
            <p:nvSpPr>
              <p:cNvPr id="25618" name="Freeform 23"/>
              <p:cNvSpPr/>
              <p:nvPr userDrawn="1"/>
            </p:nvSpPr>
            <p:spPr>
              <a:xfrm rot="7320404">
                <a:off x="4986" y="3189"/>
                <a:ext cx="59" cy="61"/>
              </a:xfrm>
              <a:custGeom>
                <a:cxnLst>
                  <a:cxn ang="0">
                    <a:pos x="0" y="0"/>
                  </a:cxn>
                  <a:cxn ang="0">
                    <a:pos x="0" y="0"/>
                  </a:cxn>
                  <a:cxn ang="0">
                    <a:pos x="0" y="0"/>
                  </a:cxn>
                  <a:cxn ang="0">
                    <a:pos x="0" y="0"/>
                  </a:cxn>
                  <a:cxn ang="0">
                    <a:pos x="0" y="0"/>
                  </a:cxn>
                  <a:cxn ang="0">
                    <a:pos x="0" y="0"/>
                  </a:cxn>
                  <a:cxn ang="0">
                    <a:pos x="0" y="0"/>
                  </a:cxn>
                  <a:cxn ang="0">
                    <a:pos x="0" y="0"/>
                  </a:cxn>
                </a:cxnLst>
                <a:rect l="0" t="0" r="0" b="0"/>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ln>
            </p:spPr>
            <p:txBody>
              <a:bodyPr/>
              <a:lstStyle/>
              <a:p>
                <a:endParaRPr lang="zh-CN" altLang="en-US"/>
              </a:p>
            </p:txBody>
          </p:sp>
          <p:sp>
            <p:nvSpPr>
              <p:cNvPr id="25619" name="Freeform 24"/>
              <p:cNvSpPr/>
              <p:nvPr userDrawn="1"/>
            </p:nvSpPr>
            <p:spPr>
              <a:xfrm rot="7320404">
                <a:off x="4886" y="2929"/>
                <a:ext cx="667" cy="311"/>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ln>
            </p:spPr>
            <p:txBody>
              <a:bodyPr/>
              <a:lstStyle/>
              <a:p>
                <a:endParaRPr lang="zh-CN" altLang="en-US"/>
              </a:p>
            </p:txBody>
          </p:sp>
          <p:sp>
            <p:nvSpPr>
              <p:cNvPr id="25620" name="Freeform 25"/>
              <p:cNvSpPr/>
              <p:nvPr userDrawn="1"/>
            </p:nvSpPr>
            <p:spPr>
              <a:xfrm rot="7320404">
                <a:off x="5062" y="2997"/>
                <a:ext cx="472" cy="176"/>
              </a:xfrm>
              <a:custGeom>
                <a:cxnLst>
                  <a:cxn ang="0">
                    <a:pos x="0" y="0"/>
                  </a:cxn>
                  <a:cxn ang="0">
                    <a:pos x="0" y="0"/>
                  </a:cxn>
                  <a:cxn ang="0">
                    <a:pos x="0" y="0"/>
                  </a:cxn>
                  <a:cxn ang="0">
                    <a:pos x="0" y="0"/>
                  </a:cxn>
                  <a:cxn ang="0">
                    <a:pos x="0" y="0"/>
                  </a:cxn>
                  <a:cxn ang="0">
                    <a:pos x="0" y="0"/>
                  </a:cxn>
                </a:cxnLst>
                <a:rect l="0" t="0" r="0" b="0"/>
                <a:pathLst>
                  <a:path w="1190" h="500">
                    <a:moveTo>
                      <a:pt x="100" y="0"/>
                    </a:moveTo>
                    <a:lnTo>
                      <a:pt x="1190" y="490"/>
                    </a:lnTo>
                    <a:lnTo>
                      <a:pt x="1076" y="500"/>
                    </a:lnTo>
                    <a:lnTo>
                      <a:pt x="0" y="27"/>
                    </a:lnTo>
                    <a:lnTo>
                      <a:pt x="100" y="0"/>
                    </a:lnTo>
                    <a:close/>
                  </a:path>
                </a:pathLst>
              </a:custGeom>
              <a:solidFill>
                <a:schemeClr val="accent2"/>
              </a:solidFill>
              <a:ln w="9525">
                <a:noFill/>
              </a:ln>
            </p:spPr>
            <p:txBody>
              <a:bodyPr/>
              <a:lstStyle/>
              <a:p>
                <a:endParaRPr lang="zh-CN" altLang="en-US"/>
              </a:p>
            </p:txBody>
          </p:sp>
          <p:sp>
            <p:nvSpPr>
              <p:cNvPr id="25621" name="Freeform 26"/>
              <p:cNvSpPr/>
              <p:nvPr userDrawn="1"/>
            </p:nvSpPr>
            <p:spPr>
              <a:xfrm rot="7320404">
                <a:off x="5362" y="2872"/>
                <a:ext cx="63" cy="118"/>
              </a:xfrm>
              <a:custGeom>
                <a:cxnLst>
                  <a:cxn ang="0">
                    <a:pos x="0" y="0"/>
                  </a:cxn>
                  <a:cxn ang="0">
                    <a:pos x="0" y="0"/>
                  </a:cxn>
                  <a:cxn ang="0">
                    <a:pos x="0" y="0"/>
                  </a:cxn>
                  <a:cxn ang="0">
                    <a:pos x="0" y="0"/>
                  </a:cxn>
                  <a:cxn ang="0">
                    <a:pos x="0" y="0"/>
                  </a:cxn>
                  <a:cxn ang="0">
                    <a:pos x="0" y="0"/>
                  </a:cxn>
                  <a:cxn ang="0">
                    <a:pos x="0" y="0"/>
                  </a:cxn>
                  <a:cxn ang="0">
                    <a:pos x="0" y="0"/>
                  </a:cxn>
                  <a:cxn ang="0">
                    <a:pos x="0" y="0"/>
                  </a:cxn>
                </a:cxnLst>
                <a:rect l="0" t="0" r="0" b="0"/>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ln>
            </p:spPr>
            <p:txBody>
              <a:bodyPr/>
              <a:lstStyle/>
              <a:p>
                <a:endParaRPr lang="zh-CN" altLang="en-US"/>
              </a:p>
            </p:txBody>
          </p:sp>
          <p:sp>
            <p:nvSpPr>
              <p:cNvPr id="25622" name="Freeform 27"/>
              <p:cNvSpPr/>
              <p:nvPr userDrawn="1"/>
            </p:nvSpPr>
            <p:spPr>
              <a:xfrm rot="7320404">
                <a:off x="5135" y="2998"/>
                <a:ext cx="193" cy="104"/>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ln>
            </p:spPr>
            <p:txBody>
              <a:bodyPr/>
              <a:lstStyle/>
              <a:p>
                <a:endParaRPr lang="zh-CN" altLang="en-US"/>
              </a:p>
            </p:txBody>
          </p:sp>
        </p:grpSp>
      </p:grpSp>
      <p:sp>
        <p:nvSpPr>
          <p:cNvPr id="25623" name="Freeform 28"/>
          <p:cNvSpPr/>
          <p:nvPr/>
        </p:nvSpPr>
        <p:spPr>
          <a:xfrm>
            <a:off x="1201738" y="5054600"/>
            <a:ext cx="9077325" cy="728663"/>
          </a:xfrm>
          <a:custGeom>
            <a:cxnLst>
              <a:cxn ang="0">
                <a:pos x="0"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type="none" w="med" len="med"/>
            <a:tailEnd type="none" w="med" len="med"/>
          </a:ln>
        </p:spPr>
        <p:txBody>
          <a:bodyPr/>
          <a:lstStyle/>
          <a:p>
            <a:endParaRPr lang="zh-CN" altLang="en-US"/>
          </a:p>
        </p:txBody>
      </p:sp>
      <p:sp>
        <p:nvSpPr>
          <p:cNvPr id="25624" name="Freeform 29"/>
          <p:cNvSpPr/>
          <p:nvPr/>
        </p:nvSpPr>
        <p:spPr>
          <a:xfrm>
            <a:off x="5435600" y="1930400"/>
            <a:ext cx="1185863" cy="381000"/>
          </a:xfrm>
          <a:custGeom>
            <a:cxnLst>
              <a:cxn ang="0">
                <a:pos x="0" y="2147483646"/>
              </a:cxn>
              <a:cxn ang="0">
                <a:pos x="2147483646" y="2147483646"/>
              </a:cxn>
              <a:cxn ang="0">
                <a:pos x="2147483646" y="2147483646"/>
              </a:cxn>
              <a:cxn ang="0">
                <a:pos x="2147483646" y="2147483646"/>
              </a:cxn>
            </a:cxnLst>
            <a:rect l="0" t="0" r="0" b="0"/>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round/>
            <a:headEnd type="none" w="med" len="med"/>
            <a:tailEnd type="none" w="med" len="med"/>
          </a:ln>
        </p:spPr>
        <p:txBody>
          <a:bodyPr/>
          <a:lstStyle/>
          <a:p>
            <a:endParaRPr lang="zh-CN" altLang="en-US"/>
          </a:p>
        </p:txBody>
      </p:sp>
      <p:sp>
        <p:nvSpPr>
          <p:cNvPr id="29699" name="Rectangle 3"/>
          <p:cNvSpPr>
            <a:spLocks noGrp="1" noChangeArrowheads="1"/>
          </p:cNvSpPr>
          <p:nvPr>
            <p:ph type="ctrTitle"/>
          </p:nvPr>
        </p:nvSpPr>
        <p:spPr>
          <a:xfrm>
            <a:off x="1828800" y="1511300"/>
            <a:ext cx="85344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a:solidFill>
                  <a:schemeClr val="tx2"/>
                </a:solidFill>
                <a:effectLst>
                  <a:outerShdw blurRad="38100" dist="38100" dir="2700000" algn="tl">
                    <a:srgbClr val="C0C0C0"/>
                  </a:outerShdw>
                </a:effectLst>
              </a:defRPr>
            </a:lvl1pPr>
          </a:lstStyle>
          <a:p>
            <a:pPr lvl="0" fontAlgn="base"/>
            <a:r>
              <a:rPr lang="zh-CN" altLang="en-US" strike="noStrike" noProof="0" smtClean="0"/>
              <a:t>单击此处编辑母版标题样式</a:t>
            </a:r>
          </a:p>
        </p:txBody>
      </p:sp>
      <p:sp>
        <p:nvSpPr>
          <p:cNvPr id="29700" name="Rectangle 4"/>
          <p:cNvSpPr>
            <a:spLocks noGrp="1" noChangeArrowheads="1"/>
          </p:cNvSpPr>
          <p:nvPr>
            <p:ph type="subTitle" idx="1"/>
          </p:nvPr>
        </p:nvSpPr>
        <p:spPr>
          <a:xfrm>
            <a:off x="2065867" y="4051300"/>
            <a:ext cx="8043333" cy="1003300"/>
          </a:xfrm>
        </p:spPr>
        <p:txBody>
          <a:bodyPr/>
          <a:lstStyle>
            <a:lvl1pPr marL="0" indent="0" algn="ctr">
              <a:buFontTx/>
              <a:buNone/>
              <a:defRPr sz="2800">
                <a:effectLst>
                  <a:outerShdw blurRad="38100" dist="38100" dir="2700000" algn="tl">
                    <a:srgbClr val="C0C0C0"/>
                  </a:outerShdw>
                </a:effectLst>
              </a:defRPr>
            </a:lvl1pPr>
          </a:lstStyle>
          <a:p>
            <a:pPr lvl="0" fontAlgn="base"/>
            <a:r>
              <a:rPr lang="zh-CN" altLang="en-US" strike="noStrike" noProof="0" smtClean="0"/>
              <a:t>单击此处编辑母版副标题样式</a:t>
            </a:r>
          </a:p>
        </p:txBody>
      </p:sp>
      <p:sp>
        <p:nvSpPr>
          <p:cNvPr id="76" name="Rectangle 5"/>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7" name="Rectangle 6"/>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8" name="Rectangle 7"/>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A758B3D-8CF0-454F-AE68-9F3D23698060}"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AA2F768-FB74-4140-89EC-8CA94388A94A}"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8D045C7-6F08-4A0D-BB39-5B1853C99C22}"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3A7619F-7591-4B28-9BA1-6C6A18DD5B7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4018897-FC1A-4BE1-8265-24D987926C2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FC963AD-4748-462C-A55C-997E0060AC1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AE5665A-515D-4CA5-B60D-7C514200C97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B65D82F-A9E3-432E-A581-143271451F9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994068C-BA0C-4906-817D-4058AEE5737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DD14442-7CB3-4AAE-9004-B4E117FF0A0A}"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83EC38C-BBAB-4ECA-A8C5-1410A9C55B73}"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6C480C4-54FA-4308-8AFB-01EC9163E4E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610600" y="152400"/>
            <a:ext cx="2565400" cy="5334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914400" y="152400"/>
            <a:ext cx="7493000" cy="53340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05E92C1-FB61-41F2-8DDC-5B760E401AC1}"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0ACBB65-AA0E-47A5-AD58-D43B7835EC3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257E9C2-3AEE-4006-AD0B-36F8C41A4B8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E675DF3-2C8E-4CA7-88D7-8A2238E49603}"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85C905A-7F2F-4888-81C4-B1424E00188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F8CAA75-69F4-4D42-B50D-F1AC1FB1EFE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CECFBF0B-AFB6-4C1C-A028-BA014544F0D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F86BD97-7665-479C-8587-F9A5D9C9FBC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0D32F68-2894-4C21-87B5-3E4AB3E11AA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11DADC8-36F1-4AB8-8D2C-70EC2139964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BDE91B6-D0AC-4DCF-A829-7A15D87BF8F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06CBD1D-12AB-4614-987E-7D99CBBEFC25}"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11E160CA-1D1D-4FDB-BD10-447CD507E54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F2F67C7-7393-4E5E-B4D6-1BA0BDA70AB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A85E8AE-120D-4B19-B486-70B394F92DF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B382B7B-C43B-4830-88E1-4E873181B66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F5CBE89-D873-4083-9496-1368C59867E0}"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A28262A-41BD-497F-8044-66FF023069A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F0B9DC0-7601-45E0-88E9-1B3927D9365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AF575D4-3EC0-4CB1-A56A-924E106C1042}"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CCE9C07-19CC-459A-B680-EDCB8EEB75A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052C261-15D1-43AB-9EA3-DB1E4F6EC0F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F3D888B-013A-450C-9C78-98E74F86917F}"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E365E47-CF13-4EB1-95E1-6AEE4B0077CA}"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692F234-5E00-4F58-9273-BC71DF59460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77266C5-96F0-47E0-BB43-0A9060C68D6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D96877E-F30B-4EDD-87EB-43E2B27007CB}"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1B9CE0C-2133-4D36-B209-ABB1A6485CD2}"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E872A6D-213D-411A-B865-B5A7AFDBB0A2}"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B054B42-630E-4783-8A86-0475197493BA}"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4F3E82F-57A9-4B25-A739-0427E73EFD23}"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D892231-7E2C-4609-8BF9-2FFA67C044D1}"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0D1A6379-E831-4B2B-B212-345DBDCC4FCB}"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FF37A30-1F4B-4837-B9FF-48A9A84FFE38}"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6DAFF1E-8E1D-4668-B06F-083A7E7B2E35}"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0F747D4-A3B3-4958-920C-C7A18D3269C4}"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CAA1722-84E2-43DE-B92E-C237D4D55741}"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BCD5A38-1D10-405A-9049-B3924E181B17}"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BB1D6C3-1BC1-4BC2-8BBC-0F16D469BB29}"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AB254B6-D858-4C8C-AA8D-2C6D97491CF7}"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3873273-3923-45EE-83D7-EB0F896DBAAB}"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005BE142-645A-4DF6-A189-F07BEFDB1AB0}"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E98B8F3-C705-46FC-9202-964E879DF837}"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5CDBBB4-535A-4AE1-B03B-F4961EEE5114}"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2100CC1-8541-4D1A-B164-805ED8BC2678}"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16978FE-C566-49AA-AC3B-1C2190E32B94}"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6A45A93-A982-4446-8D4B-A0188E7DA5BC}"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75983F7-09E0-4CC4-AE09-B63F9D0EFCD5}"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CA3B4EF-C38A-4EDC-BEE5-4D548F203DCB}"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0DB80CB-3B10-45A8-A5E8-3CE508E80B97}"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grpSp>
        <p:nvGrpSpPr>
          <p:cNvPr id="183298" name="Group 2"/>
          <p:cNvGrpSpPr/>
          <p:nvPr/>
        </p:nvGrpSpPr>
        <p:grpSpPr>
          <a:xfrm>
            <a:off x="0" y="927100"/>
            <a:ext cx="11988800" cy="4495800"/>
            <a:chOff x="0" y="584"/>
            <a:chExt cx="5664" cy="2832"/>
          </a:xfrm>
        </p:grpSpPr>
        <p:sp>
          <p:nvSpPr>
            <p:cNvPr id="12" name="AutoShape 3"/>
            <p:cNvSpPr>
              <a:spLocks noChangeArrowheads="1"/>
            </p:cNvSpPr>
            <p:nvPr/>
          </p:nvSpPr>
          <p:spPr bwMode="auto">
            <a:xfrm>
              <a:off x="432" y="1304"/>
              <a:ext cx="4656" cy="2112"/>
            </a:xfrm>
            <a:prstGeom prst="roundRect">
              <a:avLst>
                <a:gd name="adj" fmla="val 16667"/>
              </a:avLst>
            </a:prstGeom>
            <a:noFill/>
            <a:ln w="50800">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3" name="Rectangle 4"/>
            <p:cNvSpPr>
              <a:spLocks noChangeArrowheads="1"/>
            </p:cNvSpPr>
            <p:nvPr/>
          </p:nvSpPr>
          <p:spPr bwMode="blackWhite">
            <a:xfrm>
              <a:off x="144" y="584"/>
              <a:ext cx="4512" cy="624"/>
            </a:xfrm>
            <a:prstGeom prst="rect">
              <a:avLst/>
            </a:prstGeom>
            <a:solidFill>
              <a:schemeClr val="bg1"/>
            </a:solidFill>
            <a:ln w="57150">
              <a:solidFill>
                <a:schemeClr val="bg2"/>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83301" name="AutoShape 5"/>
            <p:cNvSpPr/>
            <p:nvPr userDrawn="1"/>
          </p:nvSpPr>
          <p:spPr>
            <a:xfrm>
              <a:off x="0" y="872"/>
              <a:ext cx="5664" cy="1152"/>
            </a:xfrm>
            <a:custGeom>
              <a:cxnLst>
                <a:cxn ang="0">
                  <a:pos x="0" y="0"/>
                </a:cxn>
                <a:cxn ang="0">
                  <a:pos x="42440" y="0"/>
                </a:cxn>
                <a:cxn ang="0">
                  <a:pos x="47253" y="4817"/>
                </a:cxn>
                <a:cxn ang="0">
                  <a:pos x="42449" y="9616"/>
                </a:cxn>
                <a:cxn ang="0">
                  <a:pos x="0" y="9616"/>
                </a:cxn>
              </a:cxnLst>
              <a:rect l="0" t="0" r="0" b="0"/>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w="9525">
              <a:noFill/>
            </a:ln>
          </p:spPr>
          <p:txBody>
            <a:bodyPr/>
            <a:lstStyle/>
            <a:p>
              <a:endParaRPr lang="zh-CN" altLang="en-US"/>
            </a:p>
          </p:txBody>
        </p:sp>
        <p:sp>
          <p:nvSpPr>
            <p:cNvPr id="183302" name="Line 6"/>
            <p:cNvSpPr/>
            <p:nvPr userDrawn="1"/>
          </p:nvSpPr>
          <p:spPr>
            <a:xfrm>
              <a:off x="0" y="1928"/>
              <a:ext cx="5232" cy="0"/>
            </a:xfrm>
            <a:prstGeom prst="line">
              <a:avLst/>
            </a:prstGeom>
            <a:ln w="50800" cap="flat" cmpd="sng">
              <a:solidFill>
                <a:schemeClr val="bg1"/>
              </a:solidFill>
              <a:prstDash val="solid"/>
              <a:headEnd type="none" w="med" len="med"/>
              <a:tailEnd type="none" w="med" len="med"/>
            </a:ln>
          </p:spPr>
          <p:txBody>
            <a:bodyPr/>
            <a:lstStyle/>
            <a:p/>
          </p:txBody>
        </p:sp>
      </p:grpSp>
      <p:sp>
        <p:nvSpPr>
          <p:cNvPr id="83975" name="Rectangle 7"/>
          <p:cNvSpPr>
            <a:spLocks noGrp="1" noChangeArrowheads="1"/>
          </p:cNvSpPr>
          <p:nvPr>
            <p:ph type="ctrTitle"/>
          </p:nvPr>
        </p:nvSpPr>
        <p:spPr>
          <a:xfrm>
            <a:off x="304800" y="1427164"/>
            <a:ext cx="10769600" cy="1609725"/>
          </a:xfrm>
        </p:spPr>
        <p:txBody>
          <a:bodyPr/>
          <a:lstStyle>
            <a:lvl1pPr>
              <a:defRPr sz="4600"/>
            </a:lvl1pPr>
          </a:lstStyle>
          <a:p>
            <a:pPr fontAlgn="base"/>
            <a:r>
              <a:rPr lang="zh-CN" altLang="en-US" strike="noStrike" noProof="1"/>
              <a:t>单击此处编辑母版标题样式</a:t>
            </a:r>
          </a:p>
        </p:txBody>
      </p:sp>
      <p:sp>
        <p:nvSpPr>
          <p:cNvPr id="83976" name="Rectangle 8"/>
          <p:cNvSpPr>
            <a:spLocks noGrp="1" noChangeArrowheads="1"/>
          </p:cNvSpPr>
          <p:nvPr>
            <p:ph type="subTitle" idx="1"/>
          </p:nvPr>
        </p:nvSpPr>
        <p:spPr>
          <a:xfrm>
            <a:off x="1422400" y="3441700"/>
            <a:ext cx="8839200" cy="1676400"/>
          </a:xfrm>
        </p:spPr>
        <p:txBody>
          <a:bodyPr/>
          <a:lstStyle>
            <a:lvl1pPr marL="0" indent="0">
              <a:buFont typeface="Wingdings" panose="05000000000000000000" pitchFamily="2" charset="2"/>
              <a:buNone/>
              <a:defRPr/>
            </a:lvl1pPr>
          </a:lstStyle>
          <a:p>
            <a:pPr fontAlgn="base"/>
            <a:r>
              <a:rPr lang="zh-CN" altLang="en-US" strike="noStrike" noProof="1"/>
              <a:t>单击此处编辑母版副标题样式</a:t>
            </a:r>
          </a:p>
        </p:txBody>
      </p:sp>
      <p:sp>
        <p:nvSpPr>
          <p:cNvPr id="16" name="Rectangle 9"/>
          <p:cNvSpPr>
            <a:spLocks noGrp="1" noChangeArrowheads="1"/>
          </p:cNvSpPr>
          <p:nvPr>
            <p:ph type="dt" sz="half" idx="2"/>
          </p:nvPr>
        </p:nvSpPr>
        <p:spPr bwMode="auto">
          <a:xfrm>
            <a:off x="609600" y="6248400"/>
            <a:ext cx="2844800" cy="471488"/>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7" name="Rectangle 10"/>
          <p:cNvSpPr>
            <a:spLocks noGrp="1" noChangeArrowheads="1"/>
          </p:cNvSpPr>
          <p:nvPr>
            <p:ph type="ftr" sz="quarter" idx="3"/>
          </p:nvPr>
        </p:nvSpPr>
        <p:spPr bwMode="auto">
          <a:xfrm>
            <a:off x="4165600" y="6253163"/>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8" name="Rectangle 11"/>
          <p:cNvSpPr>
            <a:spLocks noGrp="1" noChangeArrowheads="1"/>
          </p:cNvSpPr>
          <p:nvPr>
            <p:ph type="sldNum" sz="quarter" idx="4"/>
          </p:nvPr>
        </p:nvSpPr>
        <p:spPr bwMode="auto">
          <a:xfrm>
            <a:off x="8737600" y="6248400"/>
            <a:ext cx="2844800" cy="471488"/>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7F461F4-6F13-4EE7-8A65-E4CC602FEC48}"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52F0EED-C86B-47BE-9CB6-88B8D4C0B0D9}"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3AC6FF0-5FCC-4812-9B93-8CC807C72F4C}"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12800" y="1600200"/>
            <a:ext cx="5181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181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8"/>
          <p:cNvSpPr>
            <a:spLocks noGrp="1" noChangeArrowheads="1"/>
          </p:cNvSpPr>
          <p:nvPr>
            <p:ph type="dt" sz="half" idx="1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90D8A53-08B0-4BFC-A7C3-A8A3B91D4E6F}"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8"/>
          <p:cNvSpPr>
            <a:spLocks noGrp="1" noChangeArrowheads="1"/>
          </p:cNvSpPr>
          <p:nvPr>
            <p:ph type="dt" sz="half" idx="1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1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1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3A4046B-D74F-4F0C-8CC5-21308871FE7D}"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74E3393-5C63-4484-AC87-6637A74567D5}"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C27109C-8B62-4EE8-9AA2-8744D4C953F5}"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7F318BE-85D7-4CA5-AF4A-44A4AD92B501}"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11" name="Rectangle 8"/>
          <p:cNvSpPr>
            <a:spLocks noGrp="1" noChangeArrowheads="1"/>
          </p:cNvSpPr>
          <p:nvPr>
            <p:ph type="dt" sz="half" idx="1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8895355-AA62-4B58-B884-DBC0C8A20BF1}"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11" name="Rectangle 8"/>
          <p:cNvSpPr>
            <a:spLocks noGrp="1" noChangeArrowheads="1"/>
          </p:cNvSpPr>
          <p:nvPr>
            <p:ph type="dt" sz="half" idx="1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8A5B20A-6152-43C6-A1A3-3AF8A6CC77E9}"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DC30037-9FE0-4FCA-B221-DDE31639EBCC}"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600018" y="228600"/>
            <a:ext cx="2779183"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60351" y="228600"/>
            <a:ext cx="8136467" cy="57912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2"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FAC7154-9611-4D64-B951-426C66279EF7}"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endParaRPr>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grpSp>
        <p:nvGrpSpPr>
          <p:cNvPr id="194562" name="Group 2"/>
          <p:cNvGrpSpPr/>
          <p:nvPr/>
        </p:nvGrpSpPr>
        <p:grpSpPr>
          <a:xfrm>
            <a:off x="0" y="0"/>
            <a:ext cx="11684000" cy="5943600"/>
            <a:chExt cx="5520" cy="3744"/>
          </a:xfrm>
        </p:grpSpPr>
        <p:sp>
          <p:nvSpPr>
            <p:cNvPr id="14" name="Rectangle 3"/>
            <p:cNvSpPr>
              <a:spLocks noChangeArrowheads="1"/>
            </p:cNvSpPr>
            <p:nvPr/>
          </p:nvSpPr>
          <p:spPr bwMode="auto">
            <a:xfrm>
              <a:off x="0" y="0"/>
              <a:ext cx="1104" cy="307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94564" name="Group 4"/>
            <p:cNvGrpSpPr/>
            <p:nvPr userDrawn="1"/>
          </p:nvGrpSpPr>
          <p:grpSpPr>
            <a:xfrm>
              <a:off x="0" y="2208"/>
              <a:ext cx="5520" cy="1536"/>
              <a:chOff x="0" y="2208"/>
              <a:chExt cx="5520" cy="1536"/>
            </a:xfrm>
          </p:grpSpPr>
          <p:sp>
            <p:nvSpPr>
              <p:cNvPr id="19" name="Rectangle 5"/>
              <p:cNvSpPr>
                <a:spLocks noChangeArrowheads="1"/>
              </p:cNvSpPr>
              <p:nvPr/>
            </p:nvSpPr>
            <p:spPr bwMode="ltGray">
              <a:xfrm>
                <a:off x="624" y="2208"/>
                <a:ext cx="4896" cy="15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20" name="Rectangle 6"/>
              <p:cNvSpPr>
                <a:spLocks noChangeArrowheads="1"/>
              </p:cNvSpPr>
              <p:nvPr/>
            </p:nvSpPr>
            <p:spPr bwMode="white">
              <a:xfrm>
                <a:off x="654" y="2352"/>
                <a:ext cx="4818" cy="13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94567" name="Line 7"/>
              <p:cNvSpPr/>
              <p:nvPr/>
            </p:nvSpPr>
            <p:spPr>
              <a:xfrm>
                <a:off x="0" y="3072"/>
                <a:ext cx="624" cy="0"/>
              </a:xfrm>
              <a:prstGeom prst="line">
                <a:avLst/>
              </a:prstGeom>
              <a:ln w="50800" cap="flat" cmpd="sng">
                <a:solidFill>
                  <a:schemeClr val="bg2"/>
                </a:solidFill>
                <a:prstDash val="solid"/>
                <a:headEnd type="none" w="med" len="med"/>
                <a:tailEnd type="none" w="med" len="med"/>
              </a:ln>
            </p:spPr>
            <p:txBody>
              <a:bodyPr/>
              <a:lstStyle/>
              <a:p/>
            </p:txBody>
          </p:sp>
        </p:grpSp>
        <p:grpSp>
          <p:nvGrpSpPr>
            <p:cNvPr id="194568" name="Group 8"/>
            <p:cNvGrpSpPr/>
            <p:nvPr userDrawn="1"/>
          </p:nvGrpSpPr>
          <p:grpSpPr>
            <a:xfrm>
              <a:off x="400" y="336"/>
              <a:ext cx="5088" cy="192"/>
              <a:chOff x="400" y="336"/>
              <a:chExt cx="5088" cy="192"/>
            </a:xfrm>
          </p:grpSpPr>
          <p:sp>
            <p:nvSpPr>
              <p:cNvPr id="17" name="Rectangle 9"/>
              <p:cNvSpPr>
                <a:spLocks noChangeArrowheads="1"/>
              </p:cNvSpPr>
              <p:nvPr/>
            </p:nvSpPr>
            <p:spPr bwMode="auto">
              <a:xfrm>
                <a:off x="3952" y="336"/>
                <a:ext cx="1536" cy="19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94570" name="Line 10"/>
              <p:cNvSpPr/>
              <p:nvPr/>
            </p:nvSpPr>
            <p:spPr>
              <a:xfrm>
                <a:off x="400" y="432"/>
                <a:ext cx="5088" cy="0"/>
              </a:xfrm>
              <a:prstGeom prst="line">
                <a:avLst/>
              </a:prstGeom>
              <a:ln w="44450" cap="flat" cmpd="sng">
                <a:solidFill>
                  <a:schemeClr val="bg2"/>
                </a:solidFill>
                <a:prstDash val="solid"/>
                <a:headEnd type="none" w="med" len="med"/>
                <a:tailEnd type="none" w="med" len="med"/>
              </a:ln>
            </p:spPr>
            <p:txBody>
              <a:bodyPr/>
              <a:lstStyle/>
              <a:p/>
            </p:txBody>
          </p:sp>
        </p:grpSp>
      </p:grpSp>
      <p:sp>
        <p:nvSpPr>
          <p:cNvPr id="74763" name="Rectangle 11"/>
          <p:cNvSpPr>
            <a:spLocks noGrp="1" noChangeArrowheads="1"/>
          </p:cNvSpPr>
          <p:nvPr>
            <p:ph type="ctrTitle"/>
          </p:nvPr>
        </p:nvSpPr>
        <p:spPr>
          <a:xfrm>
            <a:off x="2743200" y="1143000"/>
            <a:ext cx="8839200" cy="2209800"/>
          </a:xfrm>
        </p:spPr>
        <p:txBody>
          <a:bodyPr/>
          <a:lstStyle>
            <a:lvl1pPr>
              <a:defRPr sz="4800"/>
            </a:lvl1pPr>
          </a:lstStyle>
          <a:p>
            <a:pPr fontAlgn="base"/>
            <a:r>
              <a:rPr lang="zh-CN" altLang="en-US" strike="noStrike" noProof="1"/>
              <a:t>单击此处编辑母版标题样式</a:t>
            </a:r>
          </a:p>
        </p:txBody>
      </p:sp>
      <p:sp>
        <p:nvSpPr>
          <p:cNvPr id="74764" name="Rectangle 12"/>
          <p:cNvSpPr>
            <a:spLocks noGrp="1" noChangeArrowheads="1"/>
          </p:cNvSpPr>
          <p:nvPr>
            <p:ph type="subTitle" idx="1"/>
          </p:nvPr>
        </p:nvSpPr>
        <p:spPr>
          <a:xfrm>
            <a:off x="1828800" y="3962400"/>
            <a:ext cx="9144000" cy="1600200"/>
          </a:xfrm>
        </p:spPr>
        <p:txBody>
          <a:bodyPr anchor="ctr"/>
          <a:lstStyle>
            <a:lvl1pPr marL="0" indent="0" algn="ctr">
              <a:buFont typeface="Wingdings" panose="05000000000000000000" pitchFamily="2" charset="2"/>
              <a:buNone/>
              <a:defRPr/>
            </a:lvl1pPr>
          </a:lstStyle>
          <a:p>
            <a:pPr fontAlgn="base"/>
            <a:r>
              <a:rPr lang="zh-CN" altLang="en-US" strike="noStrike" noProof="1"/>
              <a:t>单击此处编辑母版副标题样式</a:t>
            </a:r>
          </a:p>
        </p:txBody>
      </p:sp>
      <p:sp>
        <p:nvSpPr>
          <p:cNvPr id="22" name="Rectangle 13"/>
          <p:cNvSpPr>
            <a:spLocks noGrp="1" noChangeArrowheads="1"/>
          </p:cNvSpPr>
          <p:nvPr>
            <p:ph type="dt" sz="half" idx="2"/>
          </p:nvPr>
        </p:nvSpPr>
        <p:spPr bwMode="auto">
          <a:xfrm>
            <a:off x="1217613" y="6251575"/>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 name="Rectangle 14"/>
          <p:cNvSpPr>
            <a:spLocks noGrp="1" noChangeArrowheads="1"/>
          </p:cNvSpPr>
          <p:nvPr>
            <p:ph type="ftr" sz="quarter" idx="3"/>
          </p:nvPr>
        </p:nvSpPr>
        <p:spPr bwMode="auto">
          <a:xfrm>
            <a:off x="4471988" y="6248400"/>
            <a:ext cx="38608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4" name="Rectangle 15"/>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4D299E1-056A-4BC7-A7A7-F6B1DACBD765}"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CD38CF1-8B63-4D7B-9333-0482BD5FCB39}"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CE5154F-525D-427B-9CED-D0533314AE6E}"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19200" y="1600201"/>
            <a:ext cx="508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502400" y="1600201"/>
            <a:ext cx="508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3" name="Rectangle 9"/>
          <p:cNvSpPr>
            <a:spLocks noGrp="1" noChangeArrowheads="1"/>
          </p:cNvSpPr>
          <p:nvPr>
            <p:ph type="dt" sz="half" idx="1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C342D64B-21CF-4357-9980-58239E2AA2C1}"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0F84D14A-CC5D-489D-85FB-C019FA0A7B4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3" name="Rectangle 9"/>
          <p:cNvSpPr>
            <a:spLocks noGrp="1" noChangeArrowheads="1"/>
          </p:cNvSpPr>
          <p:nvPr>
            <p:ph type="dt" sz="half" idx="1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1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1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CE2EE3F-CAF7-4DC5-A30D-5316703A587C}"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BF799DC-88B4-4DC9-AA10-87A9A26B0305}"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4579A33-09B9-42DC-884A-A08213ED93F9}"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13" name="Rectangle 9"/>
          <p:cNvSpPr>
            <a:spLocks noGrp="1" noChangeArrowheads="1"/>
          </p:cNvSpPr>
          <p:nvPr>
            <p:ph type="dt" sz="half" idx="1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BE0843D-9287-4128-A9E7-C2D62996A51B}"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13" name="Rectangle 9"/>
          <p:cNvSpPr>
            <a:spLocks noGrp="1" noChangeArrowheads="1"/>
          </p:cNvSpPr>
          <p:nvPr>
            <p:ph type="dt" sz="half" idx="1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A810CD9-B182-497D-9EED-43E82A7A5603}"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25226FC-2ED3-4033-96C0-409859B73D9D}"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991600" y="277813"/>
            <a:ext cx="2590800" cy="58531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19200" y="277813"/>
            <a:ext cx="7569200" cy="58531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3"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5"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67C44B3-3A76-4A47-9834-EEAF7ECC37AA}"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12AB897-55BD-411D-A6D4-8391981EA5DF}"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71CD4EB-F0C7-413C-A01D-5026C577631A}"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B1BCC3D-7CE8-42C0-9855-93B75E5317CC}"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90CFEE71-B30D-4BBE-911E-03C5BAFEF328}"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6E1B93A-DDF5-4AE3-B78F-96FBE650A224}"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1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1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B85207B-B2B8-436E-8E88-80D7E6EEB991}"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CA4BCBD-F122-43C7-AD55-4F808D995E46}"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01B5199-8CBF-4D27-B843-A7794570CE3A}"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C83D6E9-AB7A-4864-956C-9D6A82175207}"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5EB0C5A-7F58-485C-B88B-E28AA44DB933}"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36826F8-7CEE-413A-B596-4A09696CD2F7}"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fontAlgn="auto">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D49D1F8-335B-420E-B15D-9FF863C838AB}"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596BC70-F84E-4D66-B417-075BBFF256F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18AE874-C0FA-40CA-972C-6EE410196E5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1016619-048F-4013-BA77-7C4E053F7040}"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0D714AF-9E64-4596-AF72-B41BA69669A3}"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9292BC87-9846-47B3-A777-8EF482F3D57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14A8914-9CCF-4870-8881-9BA602A7021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DE58461-1D44-4987-AA74-36FCC571E19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1BD371B-B727-4FAB-8067-16B5CFFB82A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FECACBC-6A0A-4C77-810D-574E5D35B4A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A097CE4-4B1E-4698-B6FE-0D2ADA753480}"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B38AB01-A2BD-4074-AAC8-43F6FC83DEF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C835E2D7-7410-4755-AFCF-02E763EC269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FF47BBC-1730-41FB-A8D2-7D5C600088A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CE8C492-90A1-419B-B70C-A52C2C5FE5E4}"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579ACF8-A315-4749-B680-31FF38420FF3}"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E4BE733-E44D-47A2-A1BB-6AC547A6769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559757F-6B5D-4FAA-86EF-802017A72D3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9D173D0-7B8E-40B7-85F6-ADAB3CBE197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B5BB717-8A3D-4697-A784-FDD347F79F8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E76CFFA-FAE8-4C99-A1BA-B1099CAA0D1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5816BBF-14B6-477C-8582-7E5281A2209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BE98FDE-55D0-484A-A067-A5BE3FDBFD1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22CAAFD-44DB-4A5E-9529-792DD038B40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28F89B4-F532-4DF9-8251-5C39CAB3B25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2120BFF-E787-4996-AFB5-A3AA900DFBF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7FD8009-1ABC-4BD9-80A2-0BFF64EFD2A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186B65D7-31D5-4E21-8E05-12C9DD32701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3CBB6A7-676A-4FB1-A052-5AA14771DBC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935E946-B75C-430A-98EC-4232EB60F77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BC08B70-613A-467F-9DDD-BACA3C78D36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549CAA4-0F7C-4A2D-9CB4-35B179AEF6B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636F2A0-0B70-4ACD-873E-B3CB648CE2C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59C387A-F89B-4159-BE06-AE0ADBBABB8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AFD0BF7-BA28-4654-B05D-5E302484EFD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BEA1B1F-2887-4E27-A0F7-2265FCF446F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503531E-3DF8-4E97-A15E-DC7F5463510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33C01ED-3F83-4493-97E4-F29C6EA3F88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108953AF-FDBB-4A8D-B75C-51F2F39B34A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itchFamily="34" charset="0"/>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743AD89-5EA7-4B62-9A9E-9B803F730780}"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itchFamily="34" charset="0"/>
              <a:ea typeface="黑体" panose="02010609060101010101" pitchFamily="2" charset="-122"/>
              <a:cs typeface="+mn-cs"/>
            </a:endParaRPr>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ECEDD0B-1345-4944-B1AD-0D3D1C737D10}"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8551709-1469-4047-9727-67EB7CC30C05}"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C78AFAB-3B66-4F06-8477-EB9B5816D067}"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3AE4A72-5748-4648-8655-79DE1DAA3366}"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C094A50A-0F9C-46E8-B2CA-C71B286BC807}"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AC9CF0F-8CA8-4017-AF2A-7961C30CB65F}"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BD62F59-5441-456C-B0A2-A5F4018218BD}"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CD6B4F2-01AF-4275-8ADD-1DE62869925A}"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58A04ED-059B-4C73-9203-DD7935EE89DF}"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1EBAB238-B561-4801-A9F0-6F721BF57F23}"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fontAlgn="auto">
              <a:spcBef>
                <a:spcPct val="0"/>
              </a:spcBef>
              <a:spcAft>
                <a:spcPct val="0"/>
              </a:spcAft>
              <a:defRPr>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fontAlgn="auto">
              <a:spcBef>
                <a:spcPct val="0"/>
              </a:spcBef>
              <a:spcAft>
                <a:spcPct val="0"/>
              </a:spcAft>
              <a:defRPr>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mn-ea"/>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ea typeface="黑体" panose="0201060906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EDA8F12-4AFD-4D5C-B4D8-AA5229C6AF61}"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黑体" panose="02010609060101010101" pitchFamily="2" charset="-122"/>
              <a:cs typeface="+mn-cs"/>
            </a:endParaRPr>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63CCE37-1FE8-43F2-849B-EE3147996A5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59435E6-6524-41F6-974E-8C497B3C2F10}"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C3F645CB-7E34-4B3B-B28F-8BF48A6DB63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9E91DBC-6D0E-4C6F-AE37-D40EE82AC42B}"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1498163-819B-43AC-86C1-733F2A5CC6F3}"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09453DB-E27B-4F35-AEE2-B0797DC6B9D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BCA0A9E-17A4-4C48-A883-B2FA598F54B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1CDE00C-C291-4526-B178-89C8C4562A5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45DE6F5-889A-415A-9C21-3E3DE0673CA9}"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F6886D8-C4BA-4FB1-A4F0-AC3C99309FA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6F9A54C-91D0-4CD4-9A09-4203C1FBC0D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7F6B8CD-4D46-48E1-81BE-BF59FC07F30A}"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2AEF2C2-A462-46EE-ABFD-9CE0624B81D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ABE9DBB-3A0C-4D0E-9FB8-4F74EA6A8026}"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3CE325D-CF11-4FA9-91F9-DED8F11F599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90F6155-0271-4C22-8B7C-472478E292C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29D498F-FD4E-4874-B831-F9E1373072B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5090285-3CD5-42ED-BDB4-DBD39D5D051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407C531-4885-4D00-8BA7-C81ED2A173D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6527051-B083-45D0-8F59-D893928243B3}"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878B6DF0-123B-4817-868C-6131EA1B6194}"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7B187B8A-11C8-4BD7-9A22-AAF50F1448B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1C88162-4B76-4587-819E-F23EBC1CE57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AF9A303-BC92-420E-B710-A6535D7CCB8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0E33C54-8E05-4831-8015-A14F9D24433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983ECB2F-B5DA-417C-983A-DECD4DA4B0B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1DF0CED-E8B1-4E3C-B8C0-01002DF5BC8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A117997B-C68B-499B-AC86-F2EA0F6913D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14F332F-0BAB-417B-BAF5-CF73F1FCBFE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3C6236CA-47C4-45ED-B9F5-B87005C71F12}"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6412973-5202-4C70-AC77-A22154100F42}"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6C7A5B72-3655-4792-840B-956C66771CD9}"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7D339FE-9C18-4182-8EAC-E7E46508126E}"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4DCA2D08-3FAD-4ACC-885B-4C8FC856C313}"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865A1D4-8A83-4A62-B561-D861B47613E7}"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smtClean="0">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221E4884-CFF4-40AF-856C-4AE9B4C741C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90A48D2-9864-4FFA-BA25-38FC00B43816}"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26F371E-73B7-4A44-8197-7323C8D67D8E}"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C2678235-B4F3-4DB1-B537-E256091B338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61A7B73-3472-42C3-8375-D5A27FB15516}"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2C33ECD-D11F-4F67-85DC-AB5E62DCDCE2}"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2006431-174C-4C66-82CF-26CCFAE7D0A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9E17D3F7-3DEB-4589-92EE-861F7DDB9185}"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CC0C641-AD54-4BB7-AA67-F509462B9F8E}"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439B08A5-4E45-41F8-986E-898058578F3E}"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0631125D-409C-4A1C-8261-A2B65E96BE3F}"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F9AE4B8B-289C-4BA2-9804-DB9DC7F5F9C1}"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108CD0D7-8819-40A4-845D-92A286FE1CB0}"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1897FDDA-7DAD-4D94-B3D3-8E7201924CD3}"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C02DBA11-17D1-4AEA-BBD1-4686D8D363A8}"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914400" y="1828800"/>
            <a:ext cx="50292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6800" y="1828800"/>
            <a:ext cx="50292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3" name="Rectangle 5"/>
          <p:cNvSpPr>
            <a:spLocks noGrp="1" noChangeArrowheads="1"/>
          </p:cNvSpPr>
          <p:nvPr>
            <p:ph type="dt" sz="half" idx="1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DE91D93-015A-4E23-B5F6-C84FBB2216B5}"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205AD1E1-0041-43B9-B8E6-946A6668D7B2}"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B4E7BCD3-A492-4212-B877-817BC0143F9A}"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7F1395C9-1321-4B06-B0B7-F2EDC196B6C8}"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29ADA6FF-796D-43CA-AA3F-FFEE05DF2942}"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7966049C-809D-469E-AEA4-F7A5BB8F02CE}"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A76B0878-2B22-4D21-B2AA-57D35585A0DF}"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198F4CEF-115B-40A9-80CA-4B2B73693657}"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0672AE69-8A1F-48D6-BF83-B7983CDCE201}"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9AAE559B-F408-4707-8D3C-9B8A4EC3C7CC}"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58DD078B-6F04-42F5-9335-0A676AC18984}"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3" name="Rectangle 5"/>
          <p:cNvSpPr>
            <a:spLocks noGrp="1" noChangeArrowheads="1"/>
          </p:cNvSpPr>
          <p:nvPr>
            <p:ph type="dt" sz="half" idx="1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1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1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B3CD9F0-C76D-4A68-B3B9-BC9295794BEB}"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6E584B15-36F5-43CF-85A9-0DA311F1F69D}"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EB72208B-8E5A-428B-BE92-B50E887CB2CA}"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C090509C-78F2-4DEF-A088-44D0EF287945}"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6BB98694-190C-40E9-93AF-656302E6799B}"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B5EB24C6-E9E6-4C7E-B5CE-56B44C13A17D}"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1679E9A8-9D19-421E-A8FB-97569E4B2F22}"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6386F46E-4729-4813-9163-C144C9703465}"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09EF3A22-A88E-4E1D-BDDD-31FD18DE7F6E}"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59051C57-AA88-4D86-BDEA-A1FBBF400EF6}"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22F475CD-DC16-4D0A-AE47-84B264082128}"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E6F8DEB5-7051-4F3B-A62E-E31704C089AB}"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A8CCF779-844A-4568-9D5E-3B04BE1DEC30}"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0F44BED9-7BE3-4A59-8831-9470F9BFE34F}"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E4825B70-784F-49E1-8789-B495442C1A6C}"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B72143D2-0168-4760-871F-C747A7737E22}"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50FADCB7-D6AE-412C-98EE-902966D0AF77}"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1D6D3E66-16C3-4E89-AE67-C23D372718CA}"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ED10307F-C35A-4A80-93B9-A72F61F2275F}"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589E657C-5FE7-4E0E-BAE4-C835B2356D09}"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2EB00290-F390-4332-AB07-947F3F8B5BA4}"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77162D09-6D08-4D47-8C7F-47DA2327DA33}"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53"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D82D763-61A1-44AE-92DC-F364EC93C2B2}"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9C797EB3-E368-41A0-9F76-FA39D52E4EE9}"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BDDC768E-D3AF-47B4-8D2E-5595021F75CE}"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CB96637E-7920-48E0-93EB-38929BC52657}"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0">
          <a:blip r:embed="rId1"/>
          <a:stretch>
            <a:fillRect/>
          </a:stretch>
        </a:blipFill>
        <a:effectLst/>
      </p:bgPr>
    </p:bg>
    <p:spTree>
      <p:nvGrpSpPr>
        <p:cNvPr id="1" name=""/>
        <p:cNvGrpSpPr/>
        <p:nvPr/>
      </p:nvGrpSpPr>
      <p:grpSpPr>
        <a:xfrm>
          <a:off x="0" y="0"/>
          <a:ext cx="0" cy="0"/>
        </a:xfrm>
      </p:grpSpPr>
      <p:sp>
        <p:nvSpPr>
          <p:cNvPr id="7" name="日期占位符 1"/>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FFC108DD-A8CF-4502-81F3-4CF74CEACE68}"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83E303FF-FFE3-4948-864E-CB746738A7B0}"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日期占位符 4"/>
          <p:cNvSpPr>
            <a:spLocks noGrp="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546BDD8C-6FFC-4A69-B01B-8D5790825CD6}"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40AA4323-11F8-4029-8187-768DBB3EC28B}"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blipFill rotWithShape="0">
          <a:blip r:embed="rId1"/>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l"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fontAlgn="auto" hangingPunct="0">
              <a:spcBef>
                <a:spcPct val="0"/>
              </a:spcBef>
              <a:spcAft>
                <a:spcPct val="0"/>
              </a:spcAft>
              <a:defRPr>
                <a:latin typeface="Comic Sans MS" panose="030f0702030302020204" pitchFamily="66" charset="0"/>
              </a:defRPr>
            </a:lvl1pPr>
          </a:lstStyle>
          <a:p>
            <a:pPr marL="0" marR="0" lvl="0" indent="0" algn="r" defTabSz="914400" rtl="0" eaLnBrk="0" fontAlgn="auto" latinLnBrk="0" hangingPunct="0">
              <a:lnSpc>
                <a:spcPct val="100000"/>
              </a:lnSpc>
              <a:spcBef>
                <a:spcPct val="0"/>
              </a:spcBef>
              <a:spcAft>
                <a:spcPct val="0"/>
              </a:spcAft>
              <a:buClrTx/>
              <a:buSzTx/>
              <a:buFontTx/>
              <a:buNone/>
              <a:defRPr/>
            </a:pPr>
            <a:fld id="{7B448FE2-2893-4893-BCF1-1428ECDFD3EE}"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itchFamily="66" charset="0"/>
              <a:ea typeface="宋体"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C472C2D-8D08-457D-B932-1B36257BBAC3}"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EDB87A1-8C9D-4113-BCE6-B5707D394B31}"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1" y="273050"/>
            <a:ext cx="4011084"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3" name="Rectangle 5"/>
          <p:cNvSpPr>
            <a:spLocks noGrp="1" noChangeArrowheads="1"/>
          </p:cNvSpPr>
          <p:nvPr>
            <p:ph type="dt" sz="half" idx="1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0915FE6E-9997-4DBB-BC07-1046B865BBC9}"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BFC99AA-02F5-42F0-810E-E6A4B170F5D4}"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2C20DB0-5821-493F-8AF1-359E7F8E6D39}"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7" y="365126"/>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1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1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49C2744-465A-4B51-AE2D-209A1CD92FBC}"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99680CA-6385-4FC0-B604-4E5960A20198}"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81560E7-E16B-4115-B47B-ED03230EC229}"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23A1951-D2B3-434C-9C6E-0E76883E7722}"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717" y="987426"/>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7" name="Rectangle 4"/>
          <p:cNvSpPr>
            <a:spLocks noGrp="1" noChangeArrowheads="1"/>
          </p:cNvSpPr>
          <p:nvPr>
            <p:ph type="dt" sz="half" idx="1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E9BBE90-AAA5-4510-8EF4-2B5248546196}"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9825C8B-6464-4368-9510-D1D87E4B58DC}"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C811E88-4BBB-4F5D-B337-96301322C985}" type="slidenum">
              <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矩形 8"/>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914400" y="1676401"/>
            <a:ext cx="103632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itchFamily="66" charset="0"/>
              <a:ea typeface="宋体"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DE2BDDB6-9AE7-462A-BBA8-0976EA1FE53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itchFamily="66" charset="0"/>
              <a:ea typeface="宋体"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3" name="Rectangle 5"/>
          <p:cNvSpPr>
            <a:spLocks noGrp="1" noChangeArrowheads="1"/>
          </p:cNvSpPr>
          <p:nvPr>
            <p:ph type="dt" sz="half" idx="1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4"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5"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fontAlgn="auto">
              <a:spcBef>
                <a:spcPct val="0"/>
              </a:spcBef>
              <a:spcAft>
                <a:spcPct val="0"/>
              </a:spcAft>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3A3F69F4-54D6-47BB-B67C-094DC39FC447}"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96838"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07238"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5E738B84-4898-4D0C-A3F0-94FA99F99322}"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9" name="矩形 8"/>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10D34B2-406A-44D3-944C-A7D5C23E64E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F2F0A9A6-081D-470F-A1C1-A2B15CAA9AE1}"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7"/>
          <p:cNvSpPr>
            <a:spLocks noGrp="1"/>
          </p:cNvSpPr>
          <p:nvPr>
            <p:ph type="ftr" sz="quarter" idx="1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8"/>
          <p:cNvSpPr>
            <a:spLocks noGrp="1"/>
          </p:cNvSpPr>
          <p:nvPr>
            <p:ph type="sldNum" sz="quarter" idx="1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E892768-D548-4AB4-9EBF-0F733004C40D}"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3"/>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4"/>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F2B903D-6D03-424A-8996-7252A75BCAAF}"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9" name="日期占位符 1"/>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2"/>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3"/>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B06CF0A2-0586-4BFA-B39E-0FB434D7F375}"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9F07B17C-AA65-46F7-A538-EDE23EC86E28}"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5"/>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6"/>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AF512D4-3BEF-45D1-8281-905C50A265CC}"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9" name="矩形 8"/>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0F669EDA-A1A6-46AA-8023-4CCB39E6E100}"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620275" y="274638"/>
            <a:ext cx="1962125"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274638"/>
            <a:ext cx="8915424" cy="601188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en-US" strike="noStrike" noProof="1"/>
          </a:p>
        </p:txBody>
      </p:sp>
      <p:sp>
        <p:nvSpPr>
          <p:cNvPr id="9" name="日期占位符 3"/>
          <p:cNvSpPr>
            <a:spLocks noGrp="1"/>
          </p:cNvSpPr>
          <p:nvPr>
            <p:ph type="dt" sz="half" idx="2"/>
          </p:nvPr>
        </p:nvSpPr>
        <p:spPr>
          <a:xfrm>
            <a:off x="101600" y="6400800"/>
            <a:ext cx="4267200" cy="284163"/>
          </a:xfrm>
          <a:prstGeom prst="rect">
            <a:avLst/>
          </a:prstGeom>
        </p:spPr>
        <p:txBody>
          <a:bodyPr vert="horz" rtlCol="0" anchor="b"/>
          <a:lstStyle>
            <a:lvl1pPr>
              <a:defRPr>
                <a:latin typeface="Comic Sans MS" panose="030f0702030302020204"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0"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atin typeface="Comic Sans MS" panose="030f0702030302020204"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Comic Sans MS" panose="030f0702030302020204" pitchFamily="66" charset="0"/>
              <a:ea typeface="宋体" panose="02010600030101010101" pitchFamily="2" charset="-122"/>
              <a:cs typeface="+mn-cs"/>
            </a:endParaRPr>
          </a:p>
        </p:txBody>
      </p:sp>
      <p:sp>
        <p:nvSpPr>
          <p:cNvPr id="11"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eaLnBrk="0" hangingPunct="0">
              <a:defRPr>
                <a:latin typeface="Comic Sans MS" panose="030f0702030302020204" pitchFamily="66"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fld id="{E676BB64-883F-42F2-84C3-07D379DD8E90}" type="slidenum">
              <a:rPr kumimoji="0" lang="zh-CN" altLang="en-US"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Comic Sans MS" panose="030f0702030302020204" pitchFamily="66" charset="0"/>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00.xml" /><Relationship Id="rId10" Type="http://schemas.openxmlformats.org/officeDocument/2006/relationships/slideLayout" Target="../slideLayouts/slideLayout109.xml" /><Relationship Id="rId11" Type="http://schemas.openxmlformats.org/officeDocument/2006/relationships/slideLayout" Target="../slideLayouts/slideLayout110.xml" /><Relationship Id="rId12" Type="http://schemas.openxmlformats.org/officeDocument/2006/relationships/theme" Target="../theme/theme10.xml" /><Relationship Id="rId2" Type="http://schemas.openxmlformats.org/officeDocument/2006/relationships/slideLayout" Target="../slideLayouts/slideLayout101.xml" /><Relationship Id="rId3" Type="http://schemas.openxmlformats.org/officeDocument/2006/relationships/slideLayout" Target="../slideLayouts/slideLayout102.xml" /><Relationship Id="rId4" Type="http://schemas.openxmlformats.org/officeDocument/2006/relationships/slideLayout" Target="../slideLayouts/slideLayout103.xml" /><Relationship Id="rId5" Type="http://schemas.openxmlformats.org/officeDocument/2006/relationships/slideLayout" Target="../slideLayouts/slideLayout104.xml" /><Relationship Id="rId6" Type="http://schemas.openxmlformats.org/officeDocument/2006/relationships/slideLayout" Target="../slideLayouts/slideLayout105.xml" /><Relationship Id="rId7" Type="http://schemas.openxmlformats.org/officeDocument/2006/relationships/slideLayout" Target="../slideLayouts/slideLayout106.xml" /><Relationship Id="rId8" Type="http://schemas.openxmlformats.org/officeDocument/2006/relationships/slideLayout" Target="../slideLayouts/slideLayout107.xml" /><Relationship Id="rId9" Type="http://schemas.openxmlformats.org/officeDocument/2006/relationships/slideLayout" Target="../slideLayouts/slideLayout108.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11.xml" /><Relationship Id="rId10" Type="http://schemas.openxmlformats.org/officeDocument/2006/relationships/slideLayout" Target="../slideLayouts/slideLayout120.xml" /><Relationship Id="rId11" Type="http://schemas.openxmlformats.org/officeDocument/2006/relationships/slideLayout" Target="../slideLayouts/slideLayout121.xml" /><Relationship Id="rId12" Type="http://schemas.openxmlformats.org/officeDocument/2006/relationships/theme" Target="../theme/theme11.xml" /><Relationship Id="rId2" Type="http://schemas.openxmlformats.org/officeDocument/2006/relationships/slideLayout" Target="../slideLayouts/slideLayout112.xml" /><Relationship Id="rId3" Type="http://schemas.openxmlformats.org/officeDocument/2006/relationships/slideLayout" Target="../slideLayouts/slideLayout113.xml" /><Relationship Id="rId4" Type="http://schemas.openxmlformats.org/officeDocument/2006/relationships/slideLayout" Target="../slideLayouts/slideLayout114.xml" /><Relationship Id="rId5" Type="http://schemas.openxmlformats.org/officeDocument/2006/relationships/slideLayout" Target="../slideLayouts/slideLayout115.xml" /><Relationship Id="rId6" Type="http://schemas.openxmlformats.org/officeDocument/2006/relationships/slideLayout" Target="../slideLayouts/slideLayout116.xml" /><Relationship Id="rId7" Type="http://schemas.openxmlformats.org/officeDocument/2006/relationships/slideLayout" Target="../slideLayouts/slideLayout117.xml" /><Relationship Id="rId8" Type="http://schemas.openxmlformats.org/officeDocument/2006/relationships/slideLayout" Target="../slideLayouts/slideLayout118.xml" /><Relationship Id="rId9" Type="http://schemas.openxmlformats.org/officeDocument/2006/relationships/slideLayout" Target="../slideLayouts/slideLayout119.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122.xml" /><Relationship Id="rId10" Type="http://schemas.openxmlformats.org/officeDocument/2006/relationships/slideLayout" Target="../slideLayouts/slideLayout131.xml" /><Relationship Id="rId11" Type="http://schemas.openxmlformats.org/officeDocument/2006/relationships/slideLayout" Target="../slideLayouts/slideLayout132.xml" /><Relationship Id="rId12" Type="http://schemas.openxmlformats.org/officeDocument/2006/relationships/theme" Target="../theme/theme12.xml" /><Relationship Id="rId2" Type="http://schemas.openxmlformats.org/officeDocument/2006/relationships/slideLayout" Target="../slideLayouts/slideLayout123.xml" /><Relationship Id="rId3" Type="http://schemas.openxmlformats.org/officeDocument/2006/relationships/slideLayout" Target="../slideLayouts/slideLayout124.xml" /><Relationship Id="rId4" Type="http://schemas.openxmlformats.org/officeDocument/2006/relationships/slideLayout" Target="../slideLayouts/slideLayout125.xml" /><Relationship Id="rId5" Type="http://schemas.openxmlformats.org/officeDocument/2006/relationships/slideLayout" Target="../slideLayouts/slideLayout126.xml" /><Relationship Id="rId6" Type="http://schemas.openxmlformats.org/officeDocument/2006/relationships/slideLayout" Target="../slideLayouts/slideLayout127.xml" /><Relationship Id="rId7" Type="http://schemas.openxmlformats.org/officeDocument/2006/relationships/slideLayout" Target="../slideLayouts/slideLayout128.xml" /><Relationship Id="rId8" Type="http://schemas.openxmlformats.org/officeDocument/2006/relationships/slideLayout" Target="../slideLayouts/slideLayout129.xml" /><Relationship Id="rId9" Type="http://schemas.openxmlformats.org/officeDocument/2006/relationships/slideLayout" Target="../slideLayouts/slideLayout130.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133.xml" /><Relationship Id="rId10" Type="http://schemas.openxmlformats.org/officeDocument/2006/relationships/slideLayout" Target="../slideLayouts/slideLayout142.xml" /><Relationship Id="rId11" Type="http://schemas.openxmlformats.org/officeDocument/2006/relationships/slideLayout" Target="../slideLayouts/slideLayout143.xml" /><Relationship Id="rId12" Type="http://schemas.openxmlformats.org/officeDocument/2006/relationships/image" Target="../media/image4.jpeg" /><Relationship Id="rId13" Type="http://schemas.openxmlformats.org/officeDocument/2006/relationships/theme" Target="../theme/theme13.xml" /><Relationship Id="rId2" Type="http://schemas.openxmlformats.org/officeDocument/2006/relationships/slideLayout" Target="../slideLayouts/slideLayout134.xml" /><Relationship Id="rId3" Type="http://schemas.openxmlformats.org/officeDocument/2006/relationships/slideLayout" Target="../slideLayouts/slideLayout135.xml" /><Relationship Id="rId4" Type="http://schemas.openxmlformats.org/officeDocument/2006/relationships/slideLayout" Target="../slideLayouts/slideLayout136.xml" /><Relationship Id="rId5" Type="http://schemas.openxmlformats.org/officeDocument/2006/relationships/slideLayout" Target="../slideLayouts/slideLayout137.xml" /><Relationship Id="rId6" Type="http://schemas.openxmlformats.org/officeDocument/2006/relationships/slideLayout" Target="../slideLayouts/slideLayout138.xml" /><Relationship Id="rId7" Type="http://schemas.openxmlformats.org/officeDocument/2006/relationships/slideLayout" Target="../slideLayouts/slideLayout139.xml" /><Relationship Id="rId8" Type="http://schemas.openxmlformats.org/officeDocument/2006/relationships/slideLayout" Target="../slideLayouts/slideLayout140.xml" /><Relationship Id="rId9" Type="http://schemas.openxmlformats.org/officeDocument/2006/relationships/slideLayout" Target="../slideLayouts/slideLayout141.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144.xml" /><Relationship Id="rId10" Type="http://schemas.openxmlformats.org/officeDocument/2006/relationships/slideLayout" Target="../slideLayouts/slideLayout153.xml" /><Relationship Id="rId11" Type="http://schemas.openxmlformats.org/officeDocument/2006/relationships/slideLayout" Target="../slideLayouts/slideLayout154.xml" /><Relationship Id="rId12" Type="http://schemas.openxmlformats.org/officeDocument/2006/relationships/theme" Target="../theme/theme14.xml" /><Relationship Id="rId2" Type="http://schemas.openxmlformats.org/officeDocument/2006/relationships/slideLayout" Target="../slideLayouts/slideLayout145.xml" /><Relationship Id="rId3" Type="http://schemas.openxmlformats.org/officeDocument/2006/relationships/slideLayout" Target="../slideLayouts/slideLayout146.xml" /><Relationship Id="rId4" Type="http://schemas.openxmlformats.org/officeDocument/2006/relationships/slideLayout" Target="../slideLayouts/slideLayout147.xml" /><Relationship Id="rId5" Type="http://schemas.openxmlformats.org/officeDocument/2006/relationships/slideLayout" Target="../slideLayouts/slideLayout148.xml" /><Relationship Id="rId6" Type="http://schemas.openxmlformats.org/officeDocument/2006/relationships/slideLayout" Target="../slideLayouts/slideLayout149.xml" /><Relationship Id="rId7" Type="http://schemas.openxmlformats.org/officeDocument/2006/relationships/slideLayout" Target="../slideLayouts/slideLayout150.xml" /><Relationship Id="rId8" Type="http://schemas.openxmlformats.org/officeDocument/2006/relationships/slideLayout" Target="../slideLayouts/slideLayout151.xml" /><Relationship Id="rId9" Type="http://schemas.openxmlformats.org/officeDocument/2006/relationships/slideLayout" Target="../slideLayouts/slideLayout152.xml" /></Relationships>
</file>

<file path=ppt/slideMasters/_rels/slideMaster15.xml.rels>&#65279;<?xml version="1.0" encoding="utf-8" standalone="yes"?><Relationships xmlns="http://schemas.openxmlformats.org/package/2006/relationships"><Relationship Id="rId1" Type="http://schemas.openxmlformats.org/officeDocument/2006/relationships/slideLayout" Target="../slideLayouts/slideLayout155.xml" /><Relationship Id="rId10" Type="http://schemas.openxmlformats.org/officeDocument/2006/relationships/slideLayout" Target="../slideLayouts/slideLayout164.xml" /><Relationship Id="rId11" Type="http://schemas.openxmlformats.org/officeDocument/2006/relationships/slideLayout" Target="../slideLayouts/slideLayout165.xml" /><Relationship Id="rId12" Type="http://schemas.openxmlformats.org/officeDocument/2006/relationships/theme" Target="../theme/theme15.xml" /><Relationship Id="rId2" Type="http://schemas.openxmlformats.org/officeDocument/2006/relationships/slideLayout" Target="../slideLayouts/slideLayout156.xml" /><Relationship Id="rId3" Type="http://schemas.openxmlformats.org/officeDocument/2006/relationships/slideLayout" Target="../slideLayouts/slideLayout157.xml" /><Relationship Id="rId4" Type="http://schemas.openxmlformats.org/officeDocument/2006/relationships/slideLayout" Target="../slideLayouts/slideLayout158.xml" /><Relationship Id="rId5" Type="http://schemas.openxmlformats.org/officeDocument/2006/relationships/slideLayout" Target="../slideLayouts/slideLayout159.xml" /><Relationship Id="rId6" Type="http://schemas.openxmlformats.org/officeDocument/2006/relationships/slideLayout" Target="../slideLayouts/slideLayout160.xml" /><Relationship Id="rId7" Type="http://schemas.openxmlformats.org/officeDocument/2006/relationships/slideLayout" Target="../slideLayouts/slideLayout161.xml" /><Relationship Id="rId8" Type="http://schemas.openxmlformats.org/officeDocument/2006/relationships/slideLayout" Target="../slideLayouts/slideLayout162.xml" /><Relationship Id="rId9" Type="http://schemas.openxmlformats.org/officeDocument/2006/relationships/slideLayout" Target="../slideLayouts/slideLayout163.xml" /></Relationships>
</file>

<file path=ppt/slideMasters/_rels/slideMaster16.xml.rels>&#65279;<?xml version="1.0" encoding="utf-8" standalone="yes"?><Relationships xmlns="http://schemas.openxmlformats.org/package/2006/relationships"><Relationship Id="rId1" Type="http://schemas.openxmlformats.org/officeDocument/2006/relationships/slideLayout" Target="../slideLayouts/slideLayout166.xml" /><Relationship Id="rId10" Type="http://schemas.openxmlformats.org/officeDocument/2006/relationships/slideLayout" Target="../slideLayouts/slideLayout175.xml" /><Relationship Id="rId11" Type="http://schemas.openxmlformats.org/officeDocument/2006/relationships/slideLayout" Target="../slideLayouts/slideLayout176.xml" /><Relationship Id="rId12" Type="http://schemas.openxmlformats.org/officeDocument/2006/relationships/theme" Target="../theme/theme16.xml" /><Relationship Id="rId2" Type="http://schemas.openxmlformats.org/officeDocument/2006/relationships/slideLayout" Target="../slideLayouts/slideLayout167.xml" /><Relationship Id="rId3" Type="http://schemas.openxmlformats.org/officeDocument/2006/relationships/slideLayout" Target="../slideLayouts/slideLayout168.xml" /><Relationship Id="rId4" Type="http://schemas.openxmlformats.org/officeDocument/2006/relationships/slideLayout" Target="../slideLayouts/slideLayout169.xml" /><Relationship Id="rId5" Type="http://schemas.openxmlformats.org/officeDocument/2006/relationships/slideLayout" Target="../slideLayouts/slideLayout170.xml" /><Relationship Id="rId6" Type="http://schemas.openxmlformats.org/officeDocument/2006/relationships/slideLayout" Target="../slideLayouts/slideLayout171.xml" /><Relationship Id="rId7" Type="http://schemas.openxmlformats.org/officeDocument/2006/relationships/slideLayout" Target="../slideLayouts/slideLayout172.xml" /><Relationship Id="rId8" Type="http://schemas.openxmlformats.org/officeDocument/2006/relationships/slideLayout" Target="../slideLayouts/slideLayout173.xml" /><Relationship Id="rId9" Type="http://schemas.openxmlformats.org/officeDocument/2006/relationships/slideLayout" Target="../slideLayouts/slideLayout174.xml" /></Relationships>
</file>

<file path=ppt/slideMasters/_rels/slideMaster17.xml.rels>&#65279;<?xml version="1.0" encoding="utf-8" standalone="yes"?><Relationships xmlns="http://schemas.openxmlformats.org/package/2006/relationships"><Relationship Id="rId1" Type="http://schemas.openxmlformats.org/officeDocument/2006/relationships/slideLayout" Target="../slideLayouts/slideLayout177.xml" /><Relationship Id="rId10" Type="http://schemas.openxmlformats.org/officeDocument/2006/relationships/slideLayout" Target="../slideLayouts/slideLayout186.xml" /><Relationship Id="rId11" Type="http://schemas.openxmlformats.org/officeDocument/2006/relationships/slideLayout" Target="../slideLayouts/slideLayout187.xml" /><Relationship Id="rId12" Type="http://schemas.openxmlformats.org/officeDocument/2006/relationships/theme" Target="../theme/theme17.xml" /><Relationship Id="rId2" Type="http://schemas.openxmlformats.org/officeDocument/2006/relationships/slideLayout" Target="../slideLayouts/slideLayout178.xml" /><Relationship Id="rId3" Type="http://schemas.openxmlformats.org/officeDocument/2006/relationships/slideLayout" Target="../slideLayouts/slideLayout179.xml" /><Relationship Id="rId4" Type="http://schemas.openxmlformats.org/officeDocument/2006/relationships/slideLayout" Target="../slideLayouts/slideLayout180.xml" /><Relationship Id="rId5" Type="http://schemas.openxmlformats.org/officeDocument/2006/relationships/slideLayout" Target="../slideLayouts/slideLayout181.xml" /><Relationship Id="rId6" Type="http://schemas.openxmlformats.org/officeDocument/2006/relationships/slideLayout" Target="../slideLayouts/slideLayout182.xml" /><Relationship Id="rId7" Type="http://schemas.openxmlformats.org/officeDocument/2006/relationships/slideLayout" Target="../slideLayouts/slideLayout183.xml" /><Relationship Id="rId8" Type="http://schemas.openxmlformats.org/officeDocument/2006/relationships/slideLayout" Target="../slideLayouts/slideLayout184.xml" /><Relationship Id="rId9" Type="http://schemas.openxmlformats.org/officeDocument/2006/relationships/slideLayout" Target="../slideLayouts/slideLayout185.xml" /></Relationships>
</file>

<file path=ppt/slideMasters/_rels/slideMaster18.xml.rels>&#65279;<?xml version="1.0" encoding="utf-8" standalone="yes"?><Relationships xmlns="http://schemas.openxmlformats.org/package/2006/relationships"><Relationship Id="rId1" Type="http://schemas.openxmlformats.org/officeDocument/2006/relationships/slideLayout" Target="../slideLayouts/slideLayout188.xml" /><Relationship Id="rId10" Type="http://schemas.openxmlformats.org/officeDocument/2006/relationships/slideLayout" Target="../slideLayouts/slideLayout197.xml" /><Relationship Id="rId11" Type="http://schemas.openxmlformats.org/officeDocument/2006/relationships/slideLayout" Target="../slideLayouts/slideLayout198.xml" /><Relationship Id="rId12" Type="http://schemas.openxmlformats.org/officeDocument/2006/relationships/theme" Target="../theme/theme18.xml" /><Relationship Id="rId2" Type="http://schemas.openxmlformats.org/officeDocument/2006/relationships/slideLayout" Target="../slideLayouts/slideLayout189.xml" /><Relationship Id="rId3" Type="http://schemas.openxmlformats.org/officeDocument/2006/relationships/slideLayout" Target="../slideLayouts/slideLayout190.xml" /><Relationship Id="rId4" Type="http://schemas.openxmlformats.org/officeDocument/2006/relationships/slideLayout" Target="../slideLayouts/slideLayout191.xml" /><Relationship Id="rId5" Type="http://schemas.openxmlformats.org/officeDocument/2006/relationships/slideLayout" Target="../slideLayouts/slideLayout192.xml" /><Relationship Id="rId6" Type="http://schemas.openxmlformats.org/officeDocument/2006/relationships/slideLayout" Target="../slideLayouts/slideLayout193.xml" /><Relationship Id="rId7" Type="http://schemas.openxmlformats.org/officeDocument/2006/relationships/slideLayout" Target="../slideLayouts/slideLayout194.xml" /><Relationship Id="rId8" Type="http://schemas.openxmlformats.org/officeDocument/2006/relationships/slideLayout" Target="../slideLayouts/slideLayout195.xml" /><Relationship Id="rId9" Type="http://schemas.openxmlformats.org/officeDocument/2006/relationships/slideLayout" Target="../slideLayouts/slideLayout196.xml" /></Relationships>
</file>

<file path=ppt/slideMasters/_rels/slideMaster19.xml.rels>&#65279;<?xml version="1.0" encoding="utf-8" standalone="yes"?><Relationships xmlns="http://schemas.openxmlformats.org/package/2006/relationships"><Relationship Id="rId1" Type="http://schemas.openxmlformats.org/officeDocument/2006/relationships/slideLayout" Target="../slideLayouts/slideLayout199.xml" /><Relationship Id="rId10" Type="http://schemas.openxmlformats.org/officeDocument/2006/relationships/slideLayout" Target="../slideLayouts/slideLayout208.xml" /><Relationship Id="rId11" Type="http://schemas.openxmlformats.org/officeDocument/2006/relationships/slideLayout" Target="../slideLayouts/slideLayout209.xml" /><Relationship Id="rId12" Type="http://schemas.openxmlformats.org/officeDocument/2006/relationships/theme" Target="../theme/theme19.xml" /><Relationship Id="rId2" Type="http://schemas.openxmlformats.org/officeDocument/2006/relationships/slideLayout" Target="../slideLayouts/slideLayout200.xml" /><Relationship Id="rId3" Type="http://schemas.openxmlformats.org/officeDocument/2006/relationships/slideLayout" Target="../slideLayouts/slideLayout201.xml" /><Relationship Id="rId4" Type="http://schemas.openxmlformats.org/officeDocument/2006/relationships/slideLayout" Target="../slideLayouts/slideLayout202.xml" /><Relationship Id="rId5" Type="http://schemas.openxmlformats.org/officeDocument/2006/relationships/slideLayout" Target="../slideLayouts/slideLayout203.xml" /><Relationship Id="rId6" Type="http://schemas.openxmlformats.org/officeDocument/2006/relationships/slideLayout" Target="../slideLayouts/slideLayout204.xml" /><Relationship Id="rId7" Type="http://schemas.openxmlformats.org/officeDocument/2006/relationships/slideLayout" Target="../slideLayouts/slideLayout205.xml" /><Relationship Id="rId8" Type="http://schemas.openxmlformats.org/officeDocument/2006/relationships/slideLayout" Target="../slideLayouts/slideLayout206.xml" /><Relationship Id="rId9" Type="http://schemas.openxmlformats.org/officeDocument/2006/relationships/slideLayout" Target="../slideLayouts/slideLayout207.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20.xml.rels>&#65279;<?xml version="1.0" encoding="utf-8" standalone="yes"?><Relationships xmlns="http://schemas.openxmlformats.org/package/2006/relationships"><Relationship Id="rId1" Type="http://schemas.openxmlformats.org/officeDocument/2006/relationships/slideLayout" Target="../slideLayouts/slideLayout210.xml" /><Relationship Id="rId10" Type="http://schemas.openxmlformats.org/officeDocument/2006/relationships/slideLayout" Target="../slideLayouts/slideLayout219.xml" /><Relationship Id="rId11" Type="http://schemas.openxmlformats.org/officeDocument/2006/relationships/slideLayout" Target="../slideLayouts/slideLayout220.xml" /><Relationship Id="rId12" Type="http://schemas.openxmlformats.org/officeDocument/2006/relationships/theme" Target="../theme/theme20.xml" /><Relationship Id="rId2" Type="http://schemas.openxmlformats.org/officeDocument/2006/relationships/slideLayout" Target="../slideLayouts/slideLayout211.xml" /><Relationship Id="rId3" Type="http://schemas.openxmlformats.org/officeDocument/2006/relationships/slideLayout" Target="../slideLayouts/slideLayout212.xml" /><Relationship Id="rId4" Type="http://schemas.openxmlformats.org/officeDocument/2006/relationships/slideLayout" Target="../slideLayouts/slideLayout213.xml" /><Relationship Id="rId5" Type="http://schemas.openxmlformats.org/officeDocument/2006/relationships/slideLayout" Target="../slideLayouts/slideLayout214.xml" /><Relationship Id="rId6" Type="http://schemas.openxmlformats.org/officeDocument/2006/relationships/slideLayout" Target="../slideLayouts/slideLayout215.xml" /><Relationship Id="rId7" Type="http://schemas.openxmlformats.org/officeDocument/2006/relationships/slideLayout" Target="../slideLayouts/slideLayout216.xml" /><Relationship Id="rId8" Type="http://schemas.openxmlformats.org/officeDocument/2006/relationships/slideLayout" Target="../slideLayouts/slideLayout217.xml" /><Relationship Id="rId9" Type="http://schemas.openxmlformats.org/officeDocument/2006/relationships/slideLayout" Target="../slideLayouts/slideLayout218.xml" /></Relationships>
</file>

<file path=ppt/slideMasters/_rels/slideMaster21.xml.rels>&#65279;<?xml version="1.0" encoding="utf-8" standalone="yes"?><Relationships xmlns="http://schemas.openxmlformats.org/package/2006/relationships"><Relationship Id="rId1" Type="http://schemas.openxmlformats.org/officeDocument/2006/relationships/slideLayout" Target="../slideLayouts/slideLayout221.xml" /><Relationship Id="rId10" Type="http://schemas.openxmlformats.org/officeDocument/2006/relationships/slideLayout" Target="../slideLayouts/slideLayout230.xml" /><Relationship Id="rId11" Type="http://schemas.openxmlformats.org/officeDocument/2006/relationships/slideLayout" Target="../slideLayouts/slideLayout231.xml" /><Relationship Id="rId12" Type="http://schemas.openxmlformats.org/officeDocument/2006/relationships/theme" Target="../theme/theme21.xml" /><Relationship Id="rId2" Type="http://schemas.openxmlformats.org/officeDocument/2006/relationships/slideLayout" Target="../slideLayouts/slideLayout222.xml" /><Relationship Id="rId3" Type="http://schemas.openxmlformats.org/officeDocument/2006/relationships/slideLayout" Target="../slideLayouts/slideLayout223.xml" /><Relationship Id="rId4" Type="http://schemas.openxmlformats.org/officeDocument/2006/relationships/slideLayout" Target="../slideLayouts/slideLayout224.xml" /><Relationship Id="rId5" Type="http://schemas.openxmlformats.org/officeDocument/2006/relationships/slideLayout" Target="../slideLayouts/slideLayout225.xml" /><Relationship Id="rId6" Type="http://schemas.openxmlformats.org/officeDocument/2006/relationships/slideLayout" Target="../slideLayouts/slideLayout226.xml" /><Relationship Id="rId7" Type="http://schemas.openxmlformats.org/officeDocument/2006/relationships/slideLayout" Target="../slideLayouts/slideLayout227.xml" /><Relationship Id="rId8" Type="http://schemas.openxmlformats.org/officeDocument/2006/relationships/slideLayout" Target="../slideLayouts/slideLayout228.xml" /><Relationship Id="rId9" Type="http://schemas.openxmlformats.org/officeDocument/2006/relationships/slideLayout" Target="../slideLayouts/slideLayout229.xml" /></Relationships>
</file>

<file path=ppt/slideMasters/_rels/slideMaster22.xml.rels>&#65279;<?xml version="1.0" encoding="utf-8" standalone="yes"?><Relationships xmlns="http://schemas.openxmlformats.org/package/2006/relationships"><Relationship Id="rId1" Type="http://schemas.openxmlformats.org/officeDocument/2006/relationships/slideLayout" Target="../slideLayouts/slideLayout232.xml" /><Relationship Id="rId10" Type="http://schemas.openxmlformats.org/officeDocument/2006/relationships/slideLayout" Target="../slideLayouts/slideLayout241.xml" /><Relationship Id="rId11" Type="http://schemas.openxmlformats.org/officeDocument/2006/relationships/slideLayout" Target="../slideLayouts/slideLayout242.xml" /><Relationship Id="rId12" Type="http://schemas.openxmlformats.org/officeDocument/2006/relationships/theme" Target="../theme/theme22.xml" /><Relationship Id="rId2" Type="http://schemas.openxmlformats.org/officeDocument/2006/relationships/slideLayout" Target="../slideLayouts/slideLayout233.xml" /><Relationship Id="rId3" Type="http://schemas.openxmlformats.org/officeDocument/2006/relationships/slideLayout" Target="../slideLayouts/slideLayout234.xml" /><Relationship Id="rId4" Type="http://schemas.openxmlformats.org/officeDocument/2006/relationships/slideLayout" Target="../slideLayouts/slideLayout235.xml" /><Relationship Id="rId5" Type="http://schemas.openxmlformats.org/officeDocument/2006/relationships/slideLayout" Target="../slideLayouts/slideLayout236.xml" /><Relationship Id="rId6" Type="http://schemas.openxmlformats.org/officeDocument/2006/relationships/slideLayout" Target="../slideLayouts/slideLayout237.xml" /><Relationship Id="rId7" Type="http://schemas.openxmlformats.org/officeDocument/2006/relationships/slideLayout" Target="../slideLayouts/slideLayout238.xml" /><Relationship Id="rId8" Type="http://schemas.openxmlformats.org/officeDocument/2006/relationships/slideLayout" Target="../slideLayouts/slideLayout239.xml" /><Relationship Id="rId9" Type="http://schemas.openxmlformats.org/officeDocument/2006/relationships/slideLayout" Target="../slideLayouts/slideLayout240.xml" /></Relationships>
</file>

<file path=ppt/slideMasters/_rels/slideMaster23.xml.rels>&#65279;<?xml version="1.0" encoding="utf-8" standalone="yes"?><Relationships xmlns="http://schemas.openxmlformats.org/package/2006/relationships"><Relationship Id="rId1" Type="http://schemas.openxmlformats.org/officeDocument/2006/relationships/slideLayout" Target="../slideLayouts/slideLayout243.xml" /><Relationship Id="rId10" Type="http://schemas.openxmlformats.org/officeDocument/2006/relationships/slideLayout" Target="../slideLayouts/slideLayout252.xml" /><Relationship Id="rId11" Type="http://schemas.openxmlformats.org/officeDocument/2006/relationships/slideLayout" Target="../slideLayouts/slideLayout253.xml" /><Relationship Id="rId12" Type="http://schemas.openxmlformats.org/officeDocument/2006/relationships/theme" Target="../theme/theme23.xml" /><Relationship Id="rId2" Type="http://schemas.openxmlformats.org/officeDocument/2006/relationships/slideLayout" Target="../slideLayouts/slideLayout244.xml" /><Relationship Id="rId3" Type="http://schemas.openxmlformats.org/officeDocument/2006/relationships/slideLayout" Target="../slideLayouts/slideLayout245.xml" /><Relationship Id="rId4" Type="http://schemas.openxmlformats.org/officeDocument/2006/relationships/slideLayout" Target="../slideLayouts/slideLayout246.xml" /><Relationship Id="rId5" Type="http://schemas.openxmlformats.org/officeDocument/2006/relationships/slideLayout" Target="../slideLayouts/slideLayout247.xml" /><Relationship Id="rId6" Type="http://schemas.openxmlformats.org/officeDocument/2006/relationships/slideLayout" Target="../slideLayouts/slideLayout248.xml" /><Relationship Id="rId7" Type="http://schemas.openxmlformats.org/officeDocument/2006/relationships/slideLayout" Target="../slideLayouts/slideLayout249.xml" /><Relationship Id="rId8" Type="http://schemas.openxmlformats.org/officeDocument/2006/relationships/slideLayout" Target="../slideLayouts/slideLayout250.xml" /><Relationship Id="rId9" Type="http://schemas.openxmlformats.org/officeDocument/2006/relationships/slideLayout" Target="../slideLayouts/slideLayout251.xml" /></Relationships>
</file>

<file path=ppt/slideMasters/_rels/slideMaster24.xml.rels>&#65279;<?xml version="1.0" encoding="utf-8" standalone="yes"?><Relationships xmlns="http://schemas.openxmlformats.org/package/2006/relationships"><Relationship Id="rId1" Type="http://schemas.openxmlformats.org/officeDocument/2006/relationships/slideLayout" Target="../slideLayouts/slideLayout254.xml" /><Relationship Id="rId10" Type="http://schemas.openxmlformats.org/officeDocument/2006/relationships/slideLayout" Target="../slideLayouts/slideLayout263.xml" /><Relationship Id="rId11" Type="http://schemas.openxmlformats.org/officeDocument/2006/relationships/slideLayout" Target="../slideLayouts/slideLayout264.xml" /><Relationship Id="rId12" Type="http://schemas.openxmlformats.org/officeDocument/2006/relationships/theme" Target="../theme/theme24.xml" /><Relationship Id="rId2" Type="http://schemas.openxmlformats.org/officeDocument/2006/relationships/slideLayout" Target="../slideLayouts/slideLayout255.xml" /><Relationship Id="rId3" Type="http://schemas.openxmlformats.org/officeDocument/2006/relationships/slideLayout" Target="../slideLayouts/slideLayout256.xml" /><Relationship Id="rId4" Type="http://schemas.openxmlformats.org/officeDocument/2006/relationships/slideLayout" Target="../slideLayouts/slideLayout257.xml" /><Relationship Id="rId5" Type="http://schemas.openxmlformats.org/officeDocument/2006/relationships/slideLayout" Target="../slideLayouts/slideLayout258.xml" /><Relationship Id="rId6" Type="http://schemas.openxmlformats.org/officeDocument/2006/relationships/slideLayout" Target="../slideLayouts/slideLayout259.xml" /><Relationship Id="rId7" Type="http://schemas.openxmlformats.org/officeDocument/2006/relationships/slideLayout" Target="../slideLayouts/slideLayout260.xml" /><Relationship Id="rId8" Type="http://schemas.openxmlformats.org/officeDocument/2006/relationships/slideLayout" Target="../slideLayouts/slideLayout261.xml" /><Relationship Id="rId9" Type="http://schemas.openxmlformats.org/officeDocument/2006/relationships/slideLayout" Target="../slideLayouts/slideLayout26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media/image1.jpeg" /><Relationship Id="rId13"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image" Target="../media/image1.jpeg" /><Relationship Id="rId13"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image" Target="../media/image1.jpeg" /><Relationship Id="rId13"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image" Target="../media/image1.jpeg" /><Relationship Id="rId13" Type="http://schemas.openxmlformats.org/officeDocument/2006/relationships/theme" Target="../theme/theme7.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8.xml" /><Relationship Id="rId10" Type="http://schemas.openxmlformats.org/officeDocument/2006/relationships/slideLayout" Target="../slideLayouts/slideLayout87.xml" /><Relationship Id="rId11" Type="http://schemas.openxmlformats.org/officeDocument/2006/relationships/slideLayout" Target="../slideLayouts/slideLayout88.xml" /><Relationship Id="rId12" Type="http://schemas.openxmlformats.org/officeDocument/2006/relationships/theme" Target="../theme/theme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slideLayout" Target="../slideLayouts/slideLayout81.xml" /><Relationship Id="rId5" Type="http://schemas.openxmlformats.org/officeDocument/2006/relationships/slideLayout" Target="../slideLayouts/slideLayout82.xml" /><Relationship Id="rId6" Type="http://schemas.openxmlformats.org/officeDocument/2006/relationships/slideLayout" Target="../slideLayouts/slideLayout83.xml" /><Relationship Id="rId7" Type="http://schemas.openxmlformats.org/officeDocument/2006/relationships/slideLayout" Target="../slideLayouts/slideLayout84.xml" /><Relationship Id="rId8" Type="http://schemas.openxmlformats.org/officeDocument/2006/relationships/slideLayout" Target="../slideLayouts/slideLayout85.xml" /><Relationship Id="rId9" Type="http://schemas.openxmlformats.org/officeDocument/2006/relationships/slideLayout" Target="../slideLayouts/slideLayout86.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89.xml" /><Relationship Id="rId10" Type="http://schemas.openxmlformats.org/officeDocument/2006/relationships/slideLayout" Target="../slideLayouts/slideLayout98.xml" /><Relationship Id="rId11" Type="http://schemas.openxmlformats.org/officeDocument/2006/relationships/slideLayout" Target="../slideLayouts/slideLayout99.xml" /><Relationship Id="rId12" Type="http://schemas.openxmlformats.org/officeDocument/2006/relationships/theme" Target="../theme/theme9.xml" /><Relationship Id="rId2" Type="http://schemas.openxmlformats.org/officeDocument/2006/relationships/slideLayout" Target="../slideLayouts/slideLayout90.xml" /><Relationship Id="rId3" Type="http://schemas.openxmlformats.org/officeDocument/2006/relationships/slideLayout" Target="../slideLayouts/slideLayout91.xml" /><Relationship Id="rId4" Type="http://schemas.openxmlformats.org/officeDocument/2006/relationships/slideLayout" Target="../slideLayouts/slideLayout92.xml" /><Relationship Id="rId5" Type="http://schemas.openxmlformats.org/officeDocument/2006/relationships/slideLayout" Target="../slideLayouts/slideLayout93.xml" /><Relationship Id="rId6" Type="http://schemas.openxmlformats.org/officeDocument/2006/relationships/slideLayout" Target="../slideLayouts/slideLayout94.xml" /><Relationship Id="rId7" Type="http://schemas.openxmlformats.org/officeDocument/2006/relationships/slideLayout" Target="../slideLayouts/slideLayout95.xml" /><Relationship Id="rId8" Type="http://schemas.openxmlformats.org/officeDocument/2006/relationships/slideLayout" Target="../slideLayouts/slideLayout96.xml" /><Relationship Id="rId9" Type="http://schemas.openxmlformats.org/officeDocument/2006/relationships/slideLayout" Target="../slideLayouts/slideLayout9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Freeform 2"/>
          <p:cNvSpPr/>
          <p:nvPr/>
        </p:nvSpPr>
        <p:spPr>
          <a:xfrm rot="-3172564">
            <a:off x="10561638" y="-361950"/>
            <a:ext cx="1162050" cy="2779713"/>
          </a:xfrm>
          <a:custGeom>
            <a:cxnLst>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close/>
              </a:path>
            </a:pathLst>
          </a:custGeom>
          <a:solidFill>
            <a:srgbClr val="FFFFFF"/>
          </a:solidFill>
          <a:ln w="9525">
            <a:noFill/>
          </a:ln>
        </p:spPr>
        <p:txBody>
          <a:bodyPr/>
          <a:lstStyle/>
          <a:p>
            <a:endParaRPr lang="zh-CN" altLang="en-US"/>
          </a:p>
        </p:txBody>
      </p:sp>
      <p:sp>
        <p:nvSpPr>
          <p:cNvPr id="1027" name="Rectangle 3"/>
          <p:cNvSpPr>
            <a:spLocks noGrp="1"/>
          </p:cNvSpPr>
          <p:nvPr>
            <p:ph type="title"/>
          </p:nvPr>
        </p:nvSpPr>
        <p:spPr>
          <a:xfrm>
            <a:off x="914400" y="152400"/>
            <a:ext cx="9161463" cy="1600200"/>
          </a:xfrm>
          <a:prstGeom prst="rect">
            <a:avLst/>
          </a:prstGeom>
          <a:noFill/>
          <a:ln w="9525">
            <a:noFill/>
          </a:ln>
        </p:spPr>
        <p:txBody>
          <a:bodyPr anchor="b"/>
          <a:lstStyle/>
          <a:p>
            <a:pPr lvl="0"/>
            <a:r>
              <a:rPr lang="zh-CN" altLang="en-US"/>
              <a:t>单击此处编辑母版标题样式</a:t>
            </a:r>
          </a:p>
        </p:txBody>
      </p:sp>
      <p:sp>
        <p:nvSpPr>
          <p:cNvPr id="1028" name="Rectangle 4"/>
          <p:cNvSpPr>
            <a:spLocks noGrp="1"/>
          </p:cNvSpPr>
          <p:nvPr>
            <p:ph type="body" idx="5"/>
          </p:nvPr>
        </p:nvSpPr>
        <p:spPr>
          <a:xfrm>
            <a:off x="914400" y="1828800"/>
            <a:ext cx="10261600" cy="36576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8677" name="Rectangle 5"/>
          <p:cNvSpPr>
            <a:spLocks noGrp="1" noChangeArrowheads="1"/>
          </p:cNvSpPr>
          <p:nvPr>
            <p:ph type="dt" sz="half" idx="2"/>
          </p:nvPr>
        </p:nvSpPr>
        <p:spPr bwMode="auto">
          <a:xfrm>
            <a:off x="18288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28678" name="Rectangle 6"/>
          <p:cNvSpPr>
            <a:spLocks noGrp="1" noChangeArrowheads="1"/>
          </p:cNvSpPr>
          <p:nvPr>
            <p:ph type="ftr" sz="quarter" idx="3"/>
          </p:nvPr>
        </p:nvSpPr>
        <p:spPr bwMode="auto">
          <a:xfrm>
            <a:off x="4741863"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28679" name="Rectangle 7"/>
          <p:cNvSpPr>
            <a:spLocks noGrp="1" noChangeArrowheads="1"/>
          </p:cNvSpPr>
          <p:nvPr>
            <p:ph type="sldNum" sz="quarter" idx="4"/>
          </p:nvPr>
        </p:nvSpPr>
        <p:spPr bwMode="auto">
          <a:xfrm>
            <a:off x="8958263"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defRPr sz="1400">
                <a:solidFill>
                  <a:srgbClr val="000000"/>
                </a:solidFill>
                <a:latin typeface="Comic Sans MS" panose="030f0702030302020204" pitchFamily="66"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1909109-EC5D-4CE0-858D-13B57B5CB061}" type="slidenum">
              <a:rPr kumimoji="0" lang="zh-CN"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Comic Sans MS" pitchFamily="66" charset="0"/>
              <a:ea typeface="+mn-ea"/>
              <a:cs typeface="+mn-cs"/>
            </a:endParaRPr>
          </a:p>
        </p:txBody>
      </p:sp>
      <p:sp>
        <p:nvSpPr>
          <p:cNvPr id="1032" name="Freeform 8"/>
          <p:cNvSpPr/>
          <p:nvPr/>
        </p:nvSpPr>
        <p:spPr>
          <a:xfrm rot="-3172564">
            <a:off x="10679113" y="-323850"/>
            <a:ext cx="1165225" cy="2795588"/>
          </a:xfrm>
          <a:custGeom>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0" t="0" r="0" b="0"/>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close/>
              </a:path>
            </a:pathLst>
          </a:custGeom>
          <a:solidFill>
            <a:schemeClr val="folHlink"/>
          </a:solidFill>
          <a:ln w="9525">
            <a:noFill/>
          </a:ln>
        </p:spPr>
        <p:txBody>
          <a:bodyPr/>
          <a:lstStyle/>
          <a:p>
            <a:endParaRPr lang="zh-CN" altLang="en-US"/>
          </a:p>
        </p:txBody>
      </p:sp>
      <p:sp>
        <p:nvSpPr>
          <p:cNvPr id="1033" name="Freeform 9"/>
          <p:cNvSpPr/>
          <p:nvPr/>
        </p:nvSpPr>
        <p:spPr>
          <a:xfrm rot="-3172564">
            <a:off x="10612438" y="-69850"/>
            <a:ext cx="1025525" cy="2095500"/>
          </a:xfrm>
          <a:custGeom>
            <a:cxnLst>
              <a:cxn ang="0">
                <a:pos x="0"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0" y="2147483646"/>
              </a:cxn>
            </a:cxnLst>
            <a:rect l="0" t="0" r="0" b="0"/>
            <a:pathLst>
              <a:path w="2561" h="2777">
                <a:moveTo>
                  <a:pt x="0" y="2485"/>
                </a:moveTo>
                <a:lnTo>
                  <a:pt x="432" y="2553"/>
                </a:lnTo>
                <a:lnTo>
                  <a:pt x="736" y="2777"/>
                </a:lnTo>
                <a:lnTo>
                  <a:pt x="2561" y="399"/>
                </a:lnTo>
                <a:lnTo>
                  <a:pt x="2118" y="82"/>
                </a:lnTo>
                <a:lnTo>
                  <a:pt x="1898" y="0"/>
                </a:lnTo>
                <a:lnTo>
                  <a:pt x="0" y="2485"/>
                </a:lnTo>
                <a:close/>
              </a:path>
            </a:pathLst>
          </a:custGeom>
          <a:solidFill>
            <a:schemeClr val="bg2"/>
          </a:solidFill>
          <a:ln w="9525">
            <a:noFill/>
          </a:ln>
        </p:spPr>
        <p:txBody>
          <a:bodyPr/>
          <a:lstStyle/>
          <a:p>
            <a:endParaRPr lang="zh-CN" altLang="en-US"/>
          </a:p>
        </p:txBody>
      </p:sp>
      <p:grpSp>
        <p:nvGrpSpPr>
          <p:cNvPr id="1034" name="Group 10"/>
          <p:cNvGrpSpPr/>
          <p:nvPr/>
        </p:nvGrpSpPr>
        <p:grpSpPr>
          <a:xfrm>
            <a:off x="11113" y="5540375"/>
            <a:ext cx="2378075" cy="1246188"/>
            <a:chOff x="5" y="3490"/>
            <a:chExt cx="1124" cy="785"/>
          </a:xfrm>
        </p:grpSpPr>
        <p:sp>
          <p:nvSpPr>
            <p:cNvPr id="1035" name="Freeform 11"/>
            <p:cNvSpPr/>
            <p:nvPr userDrawn="1"/>
          </p:nvSpPr>
          <p:spPr>
            <a:xfrm>
              <a:off x="24" y="3505"/>
              <a:ext cx="1089" cy="649"/>
            </a:xfrm>
            <a:custGeom>
              <a:cxnLst>
                <a:cxn ang="0">
                  <a:pos x="1" y="1"/>
                </a:cxn>
                <a:cxn ang="0">
                  <a:pos x="1" y="1"/>
                </a:cxn>
                <a:cxn ang="0">
                  <a:pos x="1" y="1"/>
                </a:cxn>
                <a:cxn ang="0">
                  <a:pos x="1" y="1"/>
                </a:cxn>
                <a:cxn ang="0">
                  <a:pos x="1" y="1"/>
                </a:cxn>
                <a:cxn ang="0">
                  <a:pos x="1" y="1"/>
                </a:cxn>
                <a:cxn ang="0">
                  <a:pos x="1" y="1"/>
                </a:cxn>
                <a:cxn ang="0">
                  <a:pos x="1" y="1"/>
                </a:cxn>
                <a:cxn ang="0">
                  <a:pos x="1" y="0"/>
                </a:cxn>
                <a:cxn ang="0">
                  <a:pos x="1" y="1"/>
                </a:cxn>
                <a:cxn ang="0">
                  <a:pos x="1" y="1"/>
                </a:cxn>
                <a:cxn ang="0">
                  <a:pos x="1" y="1"/>
                </a:cxn>
                <a:cxn ang="0">
                  <a:pos x="1" y="1"/>
                </a:cxn>
                <a:cxn ang="0">
                  <a:pos x="1" y="1"/>
                </a:cxn>
                <a:cxn ang="0">
                  <a:pos x="1" y="1"/>
                </a:cxn>
                <a:cxn ang="0">
                  <a:pos x="1" y="1"/>
                </a:cxn>
                <a:cxn ang="0">
                  <a:pos x="1" y="1"/>
                </a:cxn>
                <a:cxn ang="0">
                  <a:pos x="0" y="1"/>
                </a:cxn>
                <a:cxn ang="0">
                  <a:pos x="1" y="1"/>
                </a:cxn>
                <a:cxn ang="0">
                  <a:pos x="1" y="1"/>
                </a:cxn>
                <a:cxn ang="0">
                  <a:pos x="1" y="1"/>
                </a:cxn>
                <a:cxn ang="0">
                  <a:pos x="1" y="1"/>
                </a:cxn>
                <a:cxn ang="0">
                  <a:pos x="1" y="1"/>
                </a:cxn>
                <a:cxn ang="0">
                  <a:pos x="1" y="1"/>
                </a:cxn>
              </a:cxnLst>
              <a:rect l="0" t="0" r="0" b="0"/>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close/>
                </a:path>
              </a:pathLst>
            </a:custGeom>
            <a:solidFill>
              <a:srgbClr val="F8F8F8"/>
            </a:solidFill>
            <a:ln w="9525">
              <a:noFill/>
            </a:ln>
          </p:spPr>
          <p:txBody>
            <a:bodyPr/>
            <a:lstStyle/>
            <a:p>
              <a:endParaRPr lang="zh-CN" altLang="en-US"/>
            </a:p>
          </p:txBody>
        </p:sp>
        <p:sp>
          <p:nvSpPr>
            <p:cNvPr id="1036" name="Freeform 12"/>
            <p:cNvSpPr/>
            <p:nvPr userDrawn="1"/>
          </p:nvSpPr>
          <p:spPr>
            <a:xfrm>
              <a:off x="1022" y="3582"/>
              <a:ext cx="71" cy="129"/>
            </a:xfrm>
            <a:custGeom>
              <a:cxnLst>
                <a:cxn ang="0">
                  <a:pos x="0" y="1"/>
                </a:cxn>
                <a:cxn ang="0">
                  <a:pos x="0" y="0"/>
                </a:cxn>
                <a:cxn ang="0">
                  <a:pos x="0" y="1"/>
                </a:cxn>
                <a:cxn ang="0">
                  <a:pos x="0" y="1"/>
                </a:cxn>
                <a:cxn ang="0">
                  <a:pos x="0" y="1"/>
                </a:cxn>
                <a:cxn ang="0">
                  <a:pos x="0" y="1"/>
                </a:cxn>
              </a:cxnLst>
              <a:rect l="0" t="0" r="0" b="0"/>
              <a:pathLst>
                <a:path w="143" h="258">
                  <a:moveTo>
                    <a:pt x="0" y="7"/>
                  </a:moveTo>
                  <a:lnTo>
                    <a:pt x="120" y="0"/>
                  </a:lnTo>
                  <a:lnTo>
                    <a:pt x="143" y="233"/>
                  </a:lnTo>
                  <a:lnTo>
                    <a:pt x="8" y="258"/>
                  </a:lnTo>
                  <a:lnTo>
                    <a:pt x="0" y="7"/>
                  </a:lnTo>
                  <a:close/>
                </a:path>
              </a:pathLst>
            </a:custGeom>
            <a:solidFill>
              <a:schemeClr val="accent1"/>
            </a:solidFill>
            <a:ln w="9525">
              <a:noFill/>
            </a:ln>
          </p:spPr>
          <p:txBody>
            <a:bodyPr/>
            <a:lstStyle/>
            <a:p>
              <a:endParaRPr lang="zh-CN" altLang="en-US"/>
            </a:p>
          </p:txBody>
        </p:sp>
        <p:sp>
          <p:nvSpPr>
            <p:cNvPr id="1037" name="Freeform 13"/>
            <p:cNvSpPr/>
            <p:nvPr userDrawn="1"/>
          </p:nvSpPr>
          <p:spPr>
            <a:xfrm>
              <a:off x="20" y="3774"/>
              <a:ext cx="792" cy="410"/>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w="9525">
              <a:noFill/>
            </a:ln>
          </p:spPr>
          <p:txBody>
            <a:bodyPr/>
            <a:lstStyle/>
            <a:p>
              <a:endParaRPr lang="zh-CN" altLang="en-US"/>
            </a:p>
          </p:txBody>
        </p:sp>
        <p:sp>
          <p:nvSpPr>
            <p:cNvPr id="1038" name="Freeform 14"/>
            <p:cNvSpPr/>
            <p:nvPr userDrawn="1"/>
          </p:nvSpPr>
          <p:spPr>
            <a:xfrm>
              <a:off x="129" y="3808"/>
              <a:ext cx="525" cy="374"/>
            </a:xfrm>
            <a:custGeom>
              <a:cxnLst>
                <a:cxn ang="0">
                  <a:pos x="0" y="1"/>
                </a:cxn>
                <a:cxn ang="0">
                  <a:pos x="1" y="1"/>
                </a:cxn>
                <a:cxn ang="0">
                  <a:pos x="1" y="1"/>
                </a:cxn>
                <a:cxn ang="0">
                  <a:pos x="1" y="1"/>
                </a:cxn>
                <a:cxn ang="0">
                  <a:pos x="1" y="0"/>
                </a:cxn>
                <a:cxn ang="0">
                  <a:pos x="0" y="1"/>
                </a:cxn>
                <a:cxn ang="0">
                  <a:pos x="0" y="1"/>
                </a:cxn>
                <a:cxn ang="0">
                  <a:pos x="0" y="1"/>
                </a:cxn>
              </a:cxnLst>
              <a:rect l="0" t="0" r="0" b="0"/>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ln>
          </p:spPr>
          <p:txBody>
            <a:bodyPr/>
            <a:lstStyle/>
            <a:p>
              <a:endParaRPr lang="zh-CN" altLang="en-US"/>
            </a:p>
          </p:txBody>
        </p:sp>
        <p:sp>
          <p:nvSpPr>
            <p:cNvPr id="1039" name="Freeform 15"/>
            <p:cNvSpPr/>
            <p:nvPr userDrawn="1"/>
          </p:nvSpPr>
          <p:spPr>
            <a:xfrm>
              <a:off x="485" y="3532"/>
              <a:ext cx="135" cy="121"/>
            </a:xfrm>
            <a:custGeom>
              <a:cxnLst>
                <a:cxn ang="0">
                  <a:pos x="0" y="1"/>
                </a:cxn>
                <a:cxn ang="0">
                  <a:pos x="0" y="0"/>
                </a:cxn>
                <a:cxn ang="0">
                  <a:pos x="0" y="1"/>
                </a:cxn>
                <a:cxn ang="0">
                  <a:pos x="0" y="1"/>
                </a:cxn>
                <a:cxn ang="0">
                  <a:pos x="0" y="1"/>
                </a:cxn>
                <a:cxn ang="0">
                  <a:pos x="0" y="1"/>
                </a:cxn>
                <a:cxn ang="0">
                  <a:pos x="0" y="1"/>
                </a:cxn>
                <a:cxn ang="0">
                  <a:pos x="0" y="1"/>
                </a:cxn>
              </a:cxnLst>
              <a:rect l="0" t="0" r="0" b="0"/>
              <a:pathLst>
                <a:path w="272" h="241">
                  <a:moveTo>
                    <a:pt x="0" y="28"/>
                  </a:moveTo>
                  <a:lnTo>
                    <a:pt x="160" y="0"/>
                  </a:lnTo>
                  <a:lnTo>
                    <a:pt x="251" y="36"/>
                  </a:lnTo>
                  <a:lnTo>
                    <a:pt x="272" y="139"/>
                  </a:lnTo>
                  <a:lnTo>
                    <a:pt x="164" y="146"/>
                  </a:lnTo>
                  <a:lnTo>
                    <a:pt x="32" y="241"/>
                  </a:lnTo>
                  <a:lnTo>
                    <a:pt x="0" y="28"/>
                  </a:lnTo>
                  <a:close/>
                </a:path>
              </a:pathLst>
            </a:custGeom>
            <a:solidFill>
              <a:schemeClr val="hlink"/>
            </a:solidFill>
            <a:ln w="9525">
              <a:noFill/>
            </a:ln>
          </p:spPr>
          <p:txBody>
            <a:bodyPr/>
            <a:lstStyle/>
            <a:p>
              <a:endParaRPr lang="zh-CN" altLang="en-US"/>
            </a:p>
          </p:txBody>
        </p:sp>
        <p:sp>
          <p:nvSpPr>
            <p:cNvPr id="1040" name="Freeform 16"/>
            <p:cNvSpPr/>
            <p:nvPr userDrawn="1"/>
          </p:nvSpPr>
          <p:spPr>
            <a:xfrm>
              <a:off x="641" y="4163"/>
              <a:ext cx="76" cy="112"/>
            </a:xfrm>
            <a:custGeom>
              <a:cxnLst>
                <a:cxn ang="0">
                  <a:pos x="1" y="1"/>
                </a:cxn>
                <a:cxn ang="0">
                  <a:pos x="1" y="1"/>
                </a:cxn>
                <a:cxn ang="0">
                  <a:pos x="0" y="1"/>
                </a:cxn>
                <a:cxn ang="0">
                  <a:pos x="1" y="0"/>
                </a:cxn>
                <a:cxn ang="0">
                  <a:pos x="1" y="1"/>
                </a:cxn>
                <a:cxn ang="0">
                  <a:pos x="1" y="1"/>
                </a:cxn>
              </a:cxnLst>
              <a:rect l="0" t="0" r="0" b="0"/>
              <a:pathLst>
                <a:path w="152" h="224">
                  <a:moveTo>
                    <a:pt x="152" y="4"/>
                  </a:moveTo>
                  <a:lnTo>
                    <a:pt x="152" y="224"/>
                  </a:lnTo>
                  <a:lnTo>
                    <a:pt x="0" y="8"/>
                  </a:lnTo>
                  <a:lnTo>
                    <a:pt x="72" y="0"/>
                  </a:lnTo>
                  <a:lnTo>
                    <a:pt x="152" y="4"/>
                  </a:lnTo>
                  <a:close/>
                </a:path>
              </a:pathLst>
            </a:custGeom>
            <a:solidFill>
              <a:schemeClr val="hlink"/>
            </a:solidFill>
            <a:ln w="9525">
              <a:noFill/>
            </a:ln>
          </p:spPr>
          <p:txBody>
            <a:bodyPr/>
            <a:lstStyle/>
            <a:p>
              <a:endParaRPr lang="zh-CN" altLang="en-US"/>
            </a:p>
          </p:txBody>
        </p:sp>
        <p:sp>
          <p:nvSpPr>
            <p:cNvPr id="1041" name="Freeform 17"/>
            <p:cNvSpPr/>
            <p:nvPr userDrawn="1"/>
          </p:nvSpPr>
          <p:spPr>
            <a:xfrm>
              <a:off x="504" y="3607"/>
              <a:ext cx="193" cy="383"/>
            </a:xfrm>
            <a:custGeom>
              <a:cxnLst>
                <a:cxn ang="0">
                  <a:pos x="0" y="1"/>
                </a:cxn>
                <a:cxn ang="0">
                  <a:pos x="1" y="0"/>
                </a:cxn>
                <a:cxn ang="0">
                  <a:pos x="1" y="1"/>
                </a:cxn>
                <a:cxn ang="0">
                  <a:pos x="1" y="1"/>
                </a:cxn>
                <a:cxn ang="0">
                  <a:pos x="1" y="1"/>
                </a:cxn>
                <a:cxn ang="0">
                  <a:pos x="1" y="1"/>
                </a:cxn>
                <a:cxn ang="0">
                  <a:pos x="0" y="1"/>
                </a:cxn>
                <a:cxn ang="0">
                  <a:pos x="0" y="1"/>
                </a:cxn>
              </a:cxnLst>
              <a:rect l="0" t="0" r="0" b="0"/>
              <a:pathLst>
                <a:path w="386" h="764">
                  <a:moveTo>
                    <a:pt x="0" y="80"/>
                  </a:moveTo>
                  <a:lnTo>
                    <a:pt x="87" y="0"/>
                  </a:lnTo>
                  <a:lnTo>
                    <a:pt x="232" y="6"/>
                  </a:lnTo>
                  <a:lnTo>
                    <a:pt x="386" y="764"/>
                  </a:lnTo>
                  <a:lnTo>
                    <a:pt x="279" y="720"/>
                  </a:lnTo>
                  <a:lnTo>
                    <a:pt x="152" y="677"/>
                  </a:lnTo>
                  <a:lnTo>
                    <a:pt x="0" y="80"/>
                  </a:lnTo>
                  <a:close/>
                </a:path>
              </a:pathLst>
            </a:custGeom>
            <a:solidFill>
              <a:schemeClr val="bg2"/>
            </a:solidFill>
            <a:ln w="9525">
              <a:noFill/>
            </a:ln>
          </p:spPr>
          <p:txBody>
            <a:bodyPr/>
            <a:lstStyle/>
            <a:p>
              <a:endParaRPr lang="zh-CN" altLang="en-US"/>
            </a:p>
          </p:txBody>
        </p:sp>
        <p:sp>
          <p:nvSpPr>
            <p:cNvPr id="1042" name="Freeform 18"/>
            <p:cNvSpPr/>
            <p:nvPr userDrawn="1"/>
          </p:nvSpPr>
          <p:spPr>
            <a:xfrm>
              <a:off x="668" y="3590"/>
              <a:ext cx="364" cy="174"/>
            </a:xfrm>
            <a:custGeom>
              <a:cxnLst>
                <a:cxn ang="0">
                  <a:pos x="1" y="0"/>
                </a:cxn>
                <a:cxn ang="0">
                  <a:pos x="0" y="1"/>
                </a:cxn>
                <a:cxn ang="0">
                  <a:pos x="1" y="1"/>
                </a:cxn>
                <a:cxn ang="0">
                  <a:pos x="1" y="1"/>
                </a:cxn>
                <a:cxn ang="0">
                  <a:pos x="1" y="1"/>
                </a:cxn>
                <a:cxn ang="0">
                  <a:pos x="1" y="0"/>
                </a:cxn>
                <a:cxn ang="0">
                  <a:pos x="1" y="0"/>
                </a:cxn>
              </a:cxnLst>
              <a:rect l="0" t="0" r="0" b="0"/>
              <a:pathLst>
                <a:path w="728" h="348">
                  <a:moveTo>
                    <a:pt x="692" y="0"/>
                  </a:moveTo>
                  <a:lnTo>
                    <a:pt x="0" y="106"/>
                  </a:lnTo>
                  <a:lnTo>
                    <a:pt x="28" y="348"/>
                  </a:lnTo>
                  <a:lnTo>
                    <a:pt x="715" y="237"/>
                  </a:lnTo>
                  <a:lnTo>
                    <a:pt x="728" y="43"/>
                  </a:lnTo>
                  <a:lnTo>
                    <a:pt x="692" y="0"/>
                  </a:lnTo>
                  <a:close/>
                </a:path>
              </a:pathLst>
            </a:custGeom>
            <a:solidFill>
              <a:schemeClr val="bg2"/>
            </a:solidFill>
            <a:ln w="9525">
              <a:noFill/>
            </a:ln>
          </p:spPr>
          <p:txBody>
            <a:bodyPr/>
            <a:lstStyle/>
            <a:p>
              <a:endParaRPr lang="zh-CN" altLang="en-US"/>
            </a:p>
          </p:txBody>
        </p:sp>
        <p:sp>
          <p:nvSpPr>
            <p:cNvPr id="1043" name="Freeform 19"/>
            <p:cNvSpPr/>
            <p:nvPr userDrawn="1"/>
          </p:nvSpPr>
          <p:spPr>
            <a:xfrm>
              <a:off x="347" y="3693"/>
              <a:ext cx="156" cy="67"/>
            </a:xfrm>
            <a:custGeom>
              <a:cxnLst>
                <a:cxn ang="0">
                  <a:pos x="1" y="0"/>
                </a:cxn>
                <a:cxn ang="0">
                  <a:pos x="0" y="0"/>
                </a:cxn>
                <a:cxn ang="0">
                  <a:pos x="1" y="0"/>
                </a:cxn>
                <a:cxn ang="0">
                  <a:pos x="1" y="0"/>
                </a:cxn>
                <a:cxn ang="0">
                  <a:pos x="1" y="0"/>
                </a:cxn>
              </a:cxnLst>
              <a:rect l="0" t="0" r="0" b="0"/>
              <a:pathLst>
                <a:path w="312" h="135">
                  <a:moveTo>
                    <a:pt x="272" y="0"/>
                  </a:moveTo>
                  <a:lnTo>
                    <a:pt x="0" y="78"/>
                  </a:lnTo>
                  <a:lnTo>
                    <a:pt x="312" y="135"/>
                  </a:lnTo>
                  <a:lnTo>
                    <a:pt x="272" y="0"/>
                  </a:lnTo>
                  <a:close/>
                </a:path>
              </a:pathLst>
            </a:custGeom>
            <a:solidFill>
              <a:schemeClr val="accent1"/>
            </a:solidFill>
            <a:ln w="9525">
              <a:noFill/>
            </a:ln>
          </p:spPr>
          <p:txBody>
            <a:bodyPr/>
            <a:lstStyle/>
            <a:p>
              <a:endParaRPr lang="zh-CN" altLang="en-US"/>
            </a:p>
          </p:txBody>
        </p:sp>
        <p:grpSp>
          <p:nvGrpSpPr>
            <p:cNvPr id="1044" name="Group 20"/>
            <p:cNvGrpSpPr/>
            <p:nvPr userDrawn="1"/>
          </p:nvGrpSpPr>
          <p:grpSpPr>
            <a:xfrm>
              <a:off x="5" y="3490"/>
              <a:ext cx="1124" cy="780"/>
              <a:chOff x="5" y="3490"/>
              <a:chExt cx="1124" cy="780"/>
            </a:xfrm>
          </p:grpSpPr>
          <p:grpSp>
            <p:nvGrpSpPr>
              <p:cNvPr id="1045" name="Group 21"/>
              <p:cNvGrpSpPr/>
              <p:nvPr userDrawn="1"/>
            </p:nvGrpSpPr>
            <p:grpSpPr>
              <a:xfrm>
                <a:off x="499" y="3562"/>
                <a:ext cx="548" cy="708"/>
                <a:chOff x="499" y="3562"/>
                <a:chExt cx="548" cy="708"/>
              </a:xfrm>
            </p:grpSpPr>
            <p:sp>
              <p:nvSpPr>
                <p:cNvPr id="1046" name="Freeform 22"/>
                <p:cNvSpPr/>
                <p:nvPr userDrawn="1"/>
              </p:nvSpPr>
              <p:spPr>
                <a:xfrm>
                  <a:off x="499" y="3587"/>
                  <a:ext cx="157" cy="87"/>
                </a:xfrm>
                <a:custGeom>
                  <a:cxnLst>
                    <a:cxn ang="0">
                      <a:pos x="0" y="0"/>
                    </a:cxn>
                    <a:cxn ang="0">
                      <a:pos x="1" y="0"/>
                    </a:cxn>
                    <a:cxn ang="0">
                      <a:pos x="1" y="0"/>
                    </a:cxn>
                    <a:cxn ang="0">
                      <a:pos x="1" y="0"/>
                    </a:cxn>
                    <a:cxn ang="0">
                      <a:pos x="1" y="0"/>
                    </a:cxn>
                    <a:cxn ang="0">
                      <a:pos x="1" y="0"/>
                    </a:cxn>
                    <a:cxn ang="0">
                      <a:pos x="1" y="0"/>
                    </a:cxn>
                    <a:cxn ang="0">
                      <a:pos x="1" y="0"/>
                    </a:cxn>
                    <a:cxn ang="0">
                      <a:pos x="0" y="0"/>
                    </a:cxn>
                    <a:cxn ang="0">
                      <a:pos x="0" y="0"/>
                    </a:cxn>
                  </a:cxnLst>
                  <a:rect l="0" t="0" r="0" b="0"/>
                  <a:pathLst>
                    <a:path w="313" h="175">
                      <a:moveTo>
                        <a:pt x="0" y="107"/>
                      </a:moveTo>
                      <a:lnTo>
                        <a:pt x="114" y="10"/>
                      </a:lnTo>
                      <a:lnTo>
                        <a:pt x="213" y="0"/>
                      </a:lnTo>
                      <a:lnTo>
                        <a:pt x="292" y="27"/>
                      </a:lnTo>
                      <a:lnTo>
                        <a:pt x="313" y="91"/>
                      </a:lnTo>
                      <a:lnTo>
                        <a:pt x="167" y="67"/>
                      </a:lnTo>
                      <a:lnTo>
                        <a:pt x="74" y="101"/>
                      </a:lnTo>
                      <a:lnTo>
                        <a:pt x="13" y="175"/>
                      </a:lnTo>
                      <a:lnTo>
                        <a:pt x="0" y="107"/>
                      </a:lnTo>
                      <a:close/>
                    </a:path>
                  </a:pathLst>
                </a:custGeom>
                <a:solidFill>
                  <a:schemeClr val="accent2"/>
                </a:solidFill>
                <a:ln w="9525">
                  <a:noFill/>
                </a:ln>
              </p:spPr>
              <p:txBody>
                <a:bodyPr/>
                <a:lstStyle/>
                <a:p>
                  <a:endParaRPr lang="zh-CN" altLang="en-US"/>
                </a:p>
              </p:txBody>
            </p:sp>
            <p:sp>
              <p:nvSpPr>
                <p:cNvPr id="1047" name="Freeform 23"/>
                <p:cNvSpPr/>
                <p:nvPr userDrawn="1"/>
              </p:nvSpPr>
              <p:spPr>
                <a:xfrm>
                  <a:off x="636" y="4137"/>
                  <a:ext cx="115" cy="133"/>
                </a:xfrm>
                <a:custGeom>
                  <a:cxnLst>
                    <a:cxn ang="0">
                      <a:pos x="0" y="1"/>
                    </a:cxn>
                    <a:cxn ang="0">
                      <a:pos x="1" y="1"/>
                    </a:cxn>
                    <a:cxn ang="0">
                      <a:pos x="1" y="1"/>
                    </a:cxn>
                    <a:cxn ang="0">
                      <a:pos x="1" y="1"/>
                    </a:cxn>
                    <a:cxn ang="0">
                      <a:pos x="1" y="0"/>
                    </a:cxn>
                    <a:cxn ang="0">
                      <a:pos x="1" y="1"/>
                    </a:cxn>
                    <a:cxn ang="0">
                      <a:pos x="1" y="1"/>
                    </a:cxn>
                    <a:cxn ang="0">
                      <a:pos x="0" y="1"/>
                    </a:cxn>
                    <a:cxn ang="0">
                      <a:pos x="0" y="1"/>
                    </a:cxn>
                  </a:cxnLst>
                  <a:rect l="0" t="0" r="0" b="0"/>
                  <a:pathLst>
                    <a:path w="230" h="266">
                      <a:moveTo>
                        <a:pt x="0" y="40"/>
                      </a:moveTo>
                      <a:lnTo>
                        <a:pt x="160" y="266"/>
                      </a:lnTo>
                      <a:lnTo>
                        <a:pt x="230" y="251"/>
                      </a:lnTo>
                      <a:lnTo>
                        <a:pt x="223" y="17"/>
                      </a:lnTo>
                      <a:lnTo>
                        <a:pt x="166" y="0"/>
                      </a:lnTo>
                      <a:lnTo>
                        <a:pt x="179" y="197"/>
                      </a:lnTo>
                      <a:lnTo>
                        <a:pt x="71" y="4"/>
                      </a:lnTo>
                      <a:lnTo>
                        <a:pt x="0" y="40"/>
                      </a:lnTo>
                      <a:close/>
                    </a:path>
                  </a:pathLst>
                </a:custGeom>
                <a:solidFill>
                  <a:schemeClr val="accent2"/>
                </a:solidFill>
                <a:ln w="9525">
                  <a:noFill/>
                </a:ln>
              </p:spPr>
              <p:txBody>
                <a:bodyPr/>
                <a:lstStyle/>
                <a:p>
                  <a:endParaRPr lang="zh-CN" altLang="en-US"/>
                </a:p>
              </p:txBody>
            </p:sp>
            <p:sp>
              <p:nvSpPr>
                <p:cNvPr id="1048" name="Freeform 24"/>
                <p:cNvSpPr/>
                <p:nvPr userDrawn="1"/>
              </p:nvSpPr>
              <p:spPr>
                <a:xfrm>
                  <a:off x="1004" y="3562"/>
                  <a:ext cx="43" cy="117"/>
                </a:xfrm>
                <a:custGeom>
                  <a:cxnLst>
                    <a:cxn ang="0">
                      <a:pos x="0" y="1"/>
                    </a:cxn>
                    <a:cxn ang="0">
                      <a:pos x="0" y="1"/>
                    </a:cxn>
                    <a:cxn ang="0">
                      <a:pos x="0" y="1"/>
                    </a:cxn>
                    <a:cxn ang="0">
                      <a:pos x="0" y="1"/>
                    </a:cxn>
                    <a:cxn ang="0">
                      <a:pos x="0" y="1"/>
                    </a:cxn>
                    <a:cxn ang="0">
                      <a:pos x="0" y="1"/>
                    </a:cxn>
                    <a:cxn ang="0">
                      <a:pos x="0" y="0"/>
                    </a:cxn>
                    <a:cxn ang="0">
                      <a:pos x="0" y="1"/>
                    </a:cxn>
                    <a:cxn ang="0">
                      <a:pos x="0" y="1"/>
                    </a:cxn>
                  </a:cxnLst>
                  <a:rect l="0" t="0" r="0" b="0"/>
                  <a:pathLst>
                    <a:path w="87" h="234">
                      <a:moveTo>
                        <a:pt x="0" y="19"/>
                      </a:moveTo>
                      <a:lnTo>
                        <a:pt x="36" y="93"/>
                      </a:lnTo>
                      <a:lnTo>
                        <a:pt x="44" y="154"/>
                      </a:lnTo>
                      <a:lnTo>
                        <a:pt x="27" y="234"/>
                      </a:lnTo>
                      <a:lnTo>
                        <a:pt x="80" y="220"/>
                      </a:lnTo>
                      <a:lnTo>
                        <a:pt x="87" y="116"/>
                      </a:lnTo>
                      <a:lnTo>
                        <a:pt x="46" y="0"/>
                      </a:lnTo>
                      <a:lnTo>
                        <a:pt x="0" y="19"/>
                      </a:lnTo>
                      <a:close/>
                    </a:path>
                  </a:pathLst>
                </a:custGeom>
                <a:solidFill>
                  <a:schemeClr val="accent2"/>
                </a:solidFill>
                <a:ln w="9525">
                  <a:noFill/>
                </a:ln>
              </p:spPr>
              <p:txBody>
                <a:bodyPr/>
                <a:lstStyle/>
                <a:p>
                  <a:endParaRPr lang="zh-CN" altLang="en-US"/>
                </a:p>
              </p:txBody>
            </p:sp>
          </p:grpSp>
          <p:sp>
            <p:nvSpPr>
              <p:cNvPr id="1049" name="Freeform 25"/>
              <p:cNvSpPr/>
              <p:nvPr userDrawn="1"/>
            </p:nvSpPr>
            <p:spPr>
              <a:xfrm>
                <a:off x="76" y="3732"/>
                <a:ext cx="595" cy="250"/>
              </a:xfrm>
              <a:custGeom>
                <a:cxnLst>
                  <a:cxn ang="0">
                    <a:pos x="1" y="0"/>
                  </a:cxn>
                  <a:cxn ang="0">
                    <a:pos x="1" y="1"/>
                  </a:cxn>
                  <a:cxn ang="0">
                    <a:pos x="1" y="1"/>
                  </a:cxn>
                  <a:cxn ang="0">
                    <a:pos x="0" y="1"/>
                  </a:cxn>
                  <a:cxn ang="0">
                    <a:pos x="1" y="0"/>
                  </a:cxn>
                  <a:cxn ang="0">
                    <a:pos x="1" y="0"/>
                  </a:cxn>
                </a:cxnLst>
                <a:rect l="0" t="0" r="0" b="0"/>
                <a:pathLst>
                  <a:path w="1190" h="500">
                    <a:moveTo>
                      <a:pt x="100" y="0"/>
                    </a:moveTo>
                    <a:lnTo>
                      <a:pt x="1190" y="490"/>
                    </a:lnTo>
                    <a:lnTo>
                      <a:pt x="1076" y="500"/>
                    </a:lnTo>
                    <a:lnTo>
                      <a:pt x="0" y="27"/>
                    </a:lnTo>
                    <a:lnTo>
                      <a:pt x="100" y="0"/>
                    </a:lnTo>
                    <a:close/>
                  </a:path>
                </a:pathLst>
              </a:custGeom>
              <a:solidFill>
                <a:schemeClr val="accent2"/>
              </a:solidFill>
              <a:ln w="9525">
                <a:noFill/>
              </a:ln>
            </p:spPr>
            <p:txBody>
              <a:bodyPr/>
              <a:lstStyle/>
              <a:p>
                <a:endParaRPr lang="zh-CN" altLang="en-US"/>
              </a:p>
            </p:txBody>
          </p:sp>
          <p:sp>
            <p:nvSpPr>
              <p:cNvPr id="1050" name="Freeform 26"/>
              <p:cNvSpPr/>
              <p:nvPr userDrawn="1"/>
            </p:nvSpPr>
            <p:spPr>
              <a:xfrm>
                <a:off x="260" y="3886"/>
                <a:ext cx="244" cy="148"/>
              </a:xfrm>
              <a:custGeom>
                <a:cxnLst>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0"/>
                  </a:cxn>
                  <a:cxn ang="0">
                    <a:pos x="0" y="1"/>
                  </a:cxn>
                  <a:cxn ang="0">
                    <a:pos x="0" y="1"/>
                  </a:cxn>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ln>
            </p:spPr>
            <p:txBody>
              <a:bodyPr/>
              <a:lstStyle/>
              <a:p>
                <a:endParaRPr lang="zh-CN" altLang="en-US"/>
              </a:p>
            </p:txBody>
          </p:sp>
          <p:sp>
            <p:nvSpPr>
              <p:cNvPr id="1051" name="Freeform 27"/>
              <p:cNvSpPr/>
              <p:nvPr userDrawn="1"/>
            </p:nvSpPr>
            <p:spPr>
              <a:xfrm>
                <a:off x="565" y="3680"/>
                <a:ext cx="107" cy="238"/>
              </a:xfrm>
              <a:custGeom>
                <a:cxnLst>
                  <a:cxn ang="0">
                    <a:pos x="1" y="0"/>
                  </a:cxn>
                  <a:cxn ang="0">
                    <a:pos x="1" y="0"/>
                  </a:cxn>
                  <a:cxn ang="0">
                    <a:pos x="1" y="0"/>
                  </a:cxn>
                  <a:cxn ang="0">
                    <a:pos x="1" y="0"/>
                  </a:cxn>
                  <a:cxn ang="0">
                    <a:pos x="1" y="0"/>
                  </a:cxn>
                  <a:cxn ang="0">
                    <a:pos x="1" y="0"/>
                  </a:cxn>
                  <a:cxn ang="0">
                    <a:pos x="1" y="0"/>
                  </a:cxn>
                  <a:cxn ang="0">
                    <a:pos x="0" y="0"/>
                  </a:cxn>
                  <a:cxn ang="0">
                    <a:pos x="1" y="0"/>
                  </a:cxn>
                  <a:cxn ang="0">
                    <a:pos x="1" y="0"/>
                  </a:cxn>
                </a:cxnLst>
                <a:rect l="0" t="0" r="0" b="0"/>
                <a:pathLst>
                  <a:path w="213" h="478">
                    <a:moveTo>
                      <a:pt x="24" y="0"/>
                    </a:moveTo>
                    <a:lnTo>
                      <a:pt x="91" y="25"/>
                    </a:lnTo>
                    <a:lnTo>
                      <a:pt x="80" y="192"/>
                    </a:lnTo>
                    <a:lnTo>
                      <a:pt x="106" y="327"/>
                    </a:lnTo>
                    <a:lnTo>
                      <a:pt x="213" y="451"/>
                    </a:lnTo>
                    <a:lnTo>
                      <a:pt x="97" y="478"/>
                    </a:lnTo>
                    <a:lnTo>
                      <a:pt x="30" y="344"/>
                    </a:lnTo>
                    <a:lnTo>
                      <a:pt x="0" y="57"/>
                    </a:lnTo>
                    <a:lnTo>
                      <a:pt x="24" y="0"/>
                    </a:lnTo>
                    <a:close/>
                  </a:path>
                </a:pathLst>
              </a:custGeom>
              <a:solidFill>
                <a:schemeClr val="accent2"/>
              </a:solidFill>
              <a:ln w="9525">
                <a:noFill/>
              </a:ln>
            </p:spPr>
            <p:txBody>
              <a:bodyPr/>
              <a:lstStyle/>
              <a:p>
                <a:endParaRPr lang="zh-CN" altLang="en-US"/>
              </a:p>
            </p:txBody>
          </p:sp>
          <p:grpSp>
            <p:nvGrpSpPr>
              <p:cNvPr id="1052" name="Group 28"/>
              <p:cNvGrpSpPr/>
              <p:nvPr userDrawn="1"/>
            </p:nvGrpSpPr>
            <p:grpSpPr>
              <a:xfrm>
                <a:off x="5" y="3490"/>
                <a:ext cx="1124" cy="678"/>
                <a:chOff x="5" y="3490"/>
                <a:chExt cx="1124" cy="678"/>
              </a:xfrm>
            </p:grpSpPr>
            <p:sp>
              <p:nvSpPr>
                <p:cNvPr id="1053" name="Freeform 29"/>
                <p:cNvSpPr/>
                <p:nvPr userDrawn="1"/>
              </p:nvSpPr>
              <p:spPr>
                <a:xfrm>
                  <a:off x="669" y="4048"/>
                  <a:ext cx="75" cy="87"/>
                </a:xfrm>
                <a:custGeom>
                  <a:cxnLst>
                    <a:cxn ang="0">
                      <a:pos x="1" y="0"/>
                    </a:cxn>
                    <a:cxn ang="0">
                      <a:pos x="1" y="1"/>
                    </a:cxn>
                    <a:cxn ang="0">
                      <a:pos x="0" y="1"/>
                    </a:cxn>
                    <a:cxn ang="0">
                      <a:pos x="1" y="1"/>
                    </a:cxn>
                    <a:cxn ang="0">
                      <a:pos x="1" y="1"/>
                    </a:cxn>
                    <a:cxn ang="0">
                      <a:pos x="1" y="1"/>
                    </a:cxn>
                    <a:cxn ang="0">
                      <a:pos x="1" y="0"/>
                    </a:cxn>
                    <a:cxn ang="0">
                      <a:pos x="1" y="0"/>
                    </a:cxn>
                  </a:cxnLst>
                  <a:rect l="0" t="0" r="0" b="0"/>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ln>
              </p:spPr>
              <p:txBody>
                <a:bodyPr/>
                <a:lstStyle/>
                <a:p>
                  <a:endParaRPr lang="zh-CN" altLang="en-US"/>
                </a:p>
              </p:txBody>
            </p:sp>
            <p:sp>
              <p:nvSpPr>
                <p:cNvPr id="1054" name="Freeform 30"/>
                <p:cNvSpPr/>
                <p:nvPr userDrawn="1"/>
              </p:nvSpPr>
              <p:spPr>
                <a:xfrm>
                  <a:off x="5" y="3728"/>
                  <a:ext cx="842" cy="440"/>
                </a:xfrm>
                <a:custGeom>
                  <a:cxnLst>
                    <a:cxn ang="0">
                      <a:pos x="1" y="0"/>
                    </a:cxn>
                    <a:cxn ang="0">
                      <a:pos x="1" y="1"/>
                    </a:cxn>
                    <a:cxn ang="0">
                      <a:pos x="0"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1"/>
                    </a:cxn>
                    <a:cxn ang="0">
                      <a:pos x="1" y="0"/>
                    </a:cxn>
                    <a:cxn ang="0">
                      <a:pos x="1" y="0"/>
                    </a:cxn>
                    <a:cxn ang="0">
                      <a:pos x="1" y="0"/>
                    </a:cxn>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ln>
              </p:spPr>
              <p:txBody>
                <a:bodyPr/>
                <a:lstStyle/>
                <a:p>
                  <a:endParaRPr lang="zh-CN" altLang="en-US"/>
                </a:p>
              </p:txBody>
            </p:sp>
            <p:sp>
              <p:nvSpPr>
                <p:cNvPr id="1055" name="Freeform 31"/>
                <p:cNvSpPr/>
                <p:nvPr userDrawn="1"/>
              </p:nvSpPr>
              <p:spPr>
                <a:xfrm>
                  <a:off x="106" y="3770"/>
                  <a:ext cx="80" cy="167"/>
                </a:xfrm>
                <a:custGeom>
                  <a:cxnLst>
                    <a:cxn ang="0">
                      <a:pos x="1" y="0"/>
                    </a:cxn>
                    <a:cxn ang="0">
                      <a:pos x="1" y="0"/>
                    </a:cxn>
                    <a:cxn ang="0">
                      <a:pos x="0" y="0"/>
                    </a:cxn>
                    <a:cxn ang="0">
                      <a:pos x="1" y="0"/>
                    </a:cxn>
                    <a:cxn ang="0">
                      <a:pos x="1" y="0"/>
                    </a:cxn>
                    <a:cxn ang="0">
                      <a:pos x="1" y="0"/>
                    </a:cxn>
                    <a:cxn ang="0">
                      <a:pos x="1" y="0"/>
                    </a:cxn>
                    <a:cxn ang="0">
                      <a:pos x="1" y="0"/>
                    </a:cxn>
                    <a:cxn ang="0">
                      <a:pos x="1" y="0"/>
                    </a:cxn>
                  </a:cxnLst>
                  <a:rect l="0" t="0" r="0" b="0"/>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ln>
              </p:spPr>
              <p:txBody>
                <a:bodyPr/>
                <a:lstStyle/>
                <a:p>
                  <a:endParaRPr lang="zh-CN" altLang="en-US"/>
                </a:p>
              </p:txBody>
            </p:sp>
            <p:sp>
              <p:nvSpPr>
                <p:cNvPr id="1056" name="Freeform 32"/>
                <p:cNvSpPr/>
                <p:nvPr userDrawn="1"/>
              </p:nvSpPr>
              <p:spPr>
                <a:xfrm>
                  <a:off x="449" y="3490"/>
                  <a:ext cx="322" cy="594"/>
                </a:xfrm>
                <a:custGeom>
                  <a:cxnLst>
                    <a:cxn ang="0">
                      <a:pos x="1" y="1"/>
                    </a:cxn>
                    <a:cxn ang="0">
                      <a:pos x="0" y="1"/>
                    </a:cxn>
                    <a:cxn ang="0">
                      <a:pos x="1" y="1"/>
                    </a:cxn>
                    <a:cxn ang="0">
                      <a:pos x="1" y="0"/>
                    </a:cxn>
                    <a:cxn ang="0">
                      <a:pos x="1" y="1"/>
                    </a:cxn>
                    <a:cxn ang="0">
                      <a:pos x="1" y="1"/>
                    </a:cxn>
                    <a:cxn ang="0">
                      <a:pos x="1" y="1"/>
                    </a:cxn>
                    <a:cxn ang="0">
                      <a:pos x="1" y="1"/>
                    </a:cxn>
                    <a:cxn ang="0">
                      <a:pos x="1" y="1"/>
                    </a:cxn>
                    <a:cxn ang="0">
                      <a:pos x="1" y="1"/>
                    </a:cxn>
                    <a:cxn ang="0">
                      <a:pos x="1" y="1"/>
                    </a:cxn>
                    <a:cxn ang="0">
                      <a:pos x="1" y="1"/>
                    </a:cxn>
                    <a:cxn ang="0">
                      <a:pos x="1" y="1"/>
                    </a:cxn>
                    <a:cxn ang="0">
                      <a:pos x="1" y="1"/>
                    </a:cxn>
                  </a:cxnLst>
                  <a:rect l="0" t="0" r="0" b="0"/>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close/>
                    </a:path>
                  </a:pathLst>
                </a:custGeom>
                <a:solidFill>
                  <a:schemeClr val="accent2"/>
                </a:solidFill>
                <a:ln w="9525">
                  <a:noFill/>
                </a:ln>
              </p:spPr>
              <p:txBody>
                <a:bodyPr/>
                <a:lstStyle/>
                <a:p>
                  <a:endParaRPr lang="zh-CN" altLang="en-US"/>
                </a:p>
              </p:txBody>
            </p:sp>
            <p:sp>
              <p:nvSpPr>
                <p:cNvPr id="1057" name="Freeform 33"/>
                <p:cNvSpPr/>
                <p:nvPr userDrawn="1"/>
              </p:nvSpPr>
              <p:spPr>
                <a:xfrm>
                  <a:off x="578" y="3650"/>
                  <a:ext cx="96" cy="252"/>
                </a:xfrm>
                <a:custGeom>
                  <a:cxnLst>
                    <a:cxn ang="0">
                      <a:pos x="0" y="1"/>
                    </a:cxn>
                    <a:cxn ang="0">
                      <a:pos x="1" y="1"/>
                    </a:cxn>
                    <a:cxn ang="0">
                      <a:pos x="1" y="1"/>
                    </a:cxn>
                    <a:cxn ang="0">
                      <a:pos x="1" y="1"/>
                    </a:cxn>
                    <a:cxn ang="0">
                      <a:pos x="1" y="1"/>
                    </a:cxn>
                    <a:cxn ang="0">
                      <a:pos x="1" y="1"/>
                    </a:cxn>
                    <a:cxn ang="0">
                      <a:pos x="1" y="1"/>
                    </a:cxn>
                    <a:cxn ang="0">
                      <a:pos x="1" y="1"/>
                    </a:cxn>
                    <a:cxn ang="0">
                      <a:pos x="1" y="0"/>
                    </a:cxn>
                    <a:cxn ang="0">
                      <a:pos x="0" y="1"/>
                    </a:cxn>
                    <a:cxn ang="0">
                      <a:pos x="0" y="1"/>
                    </a:cxn>
                  </a:cxnLst>
                  <a:rect l="0" t="0" r="0" b="0"/>
                  <a:pathLst>
                    <a:path w="192" h="502">
                      <a:moveTo>
                        <a:pt x="0" y="27"/>
                      </a:moveTo>
                      <a:lnTo>
                        <a:pt x="76" y="194"/>
                      </a:lnTo>
                      <a:lnTo>
                        <a:pt x="113" y="318"/>
                      </a:lnTo>
                      <a:lnTo>
                        <a:pt x="116" y="504"/>
                      </a:lnTo>
                      <a:lnTo>
                        <a:pt x="192" y="504"/>
                      </a:lnTo>
                      <a:lnTo>
                        <a:pt x="187" y="360"/>
                      </a:lnTo>
                      <a:lnTo>
                        <a:pt x="162" y="208"/>
                      </a:lnTo>
                      <a:lnTo>
                        <a:pt x="99" y="59"/>
                      </a:lnTo>
                      <a:lnTo>
                        <a:pt x="63" y="0"/>
                      </a:lnTo>
                      <a:lnTo>
                        <a:pt x="0" y="27"/>
                      </a:lnTo>
                      <a:close/>
                    </a:path>
                  </a:pathLst>
                </a:custGeom>
                <a:solidFill>
                  <a:schemeClr val="accent2"/>
                </a:solidFill>
                <a:ln w="9525">
                  <a:noFill/>
                </a:ln>
              </p:spPr>
              <p:txBody>
                <a:bodyPr/>
                <a:lstStyle/>
                <a:p>
                  <a:endParaRPr lang="zh-CN" altLang="en-US"/>
                </a:p>
              </p:txBody>
            </p:sp>
            <p:sp>
              <p:nvSpPr>
                <p:cNvPr id="1058" name="Freeform 34"/>
                <p:cNvSpPr/>
                <p:nvPr userDrawn="1"/>
              </p:nvSpPr>
              <p:spPr>
                <a:xfrm>
                  <a:off x="328" y="3630"/>
                  <a:ext cx="195" cy="135"/>
                </a:xfrm>
                <a:custGeom>
                  <a:cxnLst>
                    <a:cxn ang="0">
                      <a:pos x="1" y="0"/>
                    </a:cxn>
                    <a:cxn ang="0">
                      <a:pos x="1" y="1"/>
                    </a:cxn>
                    <a:cxn ang="0">
                      <a:pos x="1" y="1"/>
                    </a:cxn>
                    <a:cxn ang="0">
                      <a:pos x="0" y="1"/>
                    </a:cxn>
                    <a:cxn ang="0">
                      <a:pos x="0" y="1"/>
                    </a:cxn>
                    <a:cxn ang="0">
                      <a:pos x="1" y="1"/>
                    </a:cxn>
                    <a:cxn ang="0">
                      <a:pos x="1" y="1"/>
                    </a:cxn>
                    <a:cxn ang="0">
                      <a:pos x="1" y="1"/>
                    </a:cxn>
                    <a:cxn ang="0">
                      <a:pos x="1" y="1"/>
                    </a:cxn>
                    <a:cxn ang="0">
                      <a:pos x="1" y="1"/>
                    </a:cxn>
                    <a:cxn ang="0">
                      <a:pos x="1" y="1"/>
                    </a:cxn>
                    <a:cxn ang="0">
                      <a:pos x="1" y="0"/>
                    </a:cxn>
                    <a:cxn ang="0">
                      <a:pos x="1" y="0"/>
                    </a:cxn>
                  </a:cxnLst>
                  <a:rect l="0" t="0" r="0" b="0"/>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close/>
                    </a:path>
                  </a:pathLst>
                </a:custGeom>
                <a:solidFill>
                  <a:schemeClr val="accent2"/>
                </a:solidFill>
                <a:ln w="9525">
                  <a:noFill/>
                </a:ln>
              </p:spPr>
              <p:txBody>
                <a:bodyPr/>
                <a:lstStyle/>
                <a:p>
                  <a:endParaRPr lang="zh-CN" altLang="en-US"/>
                </a:p>
              </p:txBody>
            </p:sp>
            <p:sp>
              <p:nvSpPr>
                <p:cNvPr id="1059" name="Freeform 35"/>
                <p:cNvSpPr/>
                <p:nvPr userDrawn="1"/>
              </p:nvSpPr>
              <p:spPr>
                <a:xfrm>
                  <a:off x="658" y="3538"/>
                  <a:ext cx="471" cy="212"/>
                </a:xfrm>
                <a:custGeom>
                  <a:cxnLst>
                    <a:cxn ang="0">
                      <a:pos x="0" y="1"/>
                    </a:cxn>
                    <a:cxn ang="0">
                      <a:pos x="1" y="0"/>
                    </a:cxn>
                    <a:cxn ang="0">
                      <a:pos x="1" y="1"/>
                    </a:cxn>
                    <a:cxn ang="0">
                      <a:pos x="1" y="1"/>
                    </a:cxn>
                    <a:cxn ang="0">
                      <a:pos x="1" y="1"/>
                    </a:cxn>
                    <a:cxn ang="0">
                      <a:pos x="1" y="1"/>
                    </a:cxn>
                    <a:cxn ang="0">
                      <a:pos x="1" y="1"/>
                    </a:cxn>
                    <a:cxn ang="0">
                      <a:pos x="1" y="1"/>
                    </a:cxn>
                    <a:cxn ang="0">
                      <a:pos x="1" y="1"/>
                    </a:cxn>
                    <a:cxn ang="0">
                      <a:pos x="1" y="1"/>
                    </a:cxn>
                    <a:cxn ang="0">
                      <a:pos x="0" y="1"/>
                    </a:cxn>
                    <a:cxn ang="0">
                      <a:pos x="0" y="1"/>
                    </a:cxn>
                    <a:cxn ang="0">
                      <a:pos x="0" y="1"/>
                    </a:cxn>
                  </a:cxnLst>
                  <a:rect l="0" t="0" r="0" b="0"/>
                  <a:pathLst>
                    <a:path w="941" h="422">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close/>
                    </a:path>
                  </a:pathLst>
                </a:custGeom>
                <a:solidFill>
                  <a:schemeClr val="accent2"/>
                </a:solidFill>
                <a:ln w="9525">
                  <a:noFill/>
                </a:ln>
              </p:spPr>
              <p:txBody>
                <a:bodyPr/>
                <a:lstStyle/>
                <a:p>
                  <a:endParaRPr lang="zh-CN" altLang="en-US"/>
                </a:p>
              </p:txBody>
            </p:sp>
            <p:sp>
              <p:nvSpPr>
                <p:cNvPr id="1060" name="Freeform 36"/>
                <p:cNvSpPr/>
                <p:nvPr userDrawn="1"/>
              </p:nvSpPr>
              <p:spPr>
                <a:xfrm>
                  <a:off x="717" y="3606"/>
                  <a:ext cx="245" cy="86"/>
                </a:xfrm>
                <a:custGeom>
                  <a:cxnLst>
                    <a:cxn ang="0">
                      <a:pos x="0"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0" y="0"/>
                    </a:cxn>
                    <a:cxn ang="0">
                      <a:pos x="0" y="0"/>
                    </a:cxn>
                  </a:cxnLst>
                  <a:rect l="0" t="0" r="0" b="0"/>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close/>
                    </a:path>
                  </a:pathLst>
                </a:custGeom>
                <a:solidFill>
                  <a:schemeClr val="accent2"/>
                </a:solidFill>
                <a:ln w="9525">
                  <a:noFill/>
                </a:ln>
              </p:spPr>
              <p:txBody>
                <a:bodyPr/>
                <a:lstStyle/>
                <a:p>
                  <a:endParaRPr lang="zh-CN" altLang="en-US"/>
                </a:p>
              </p:txBody>
            </p:sp>
          </p:grpSp>
        </p:grpSp>
      </p:grpSp>
      <p:grpSp>
        <p:nvGrpSpPr>
          <p:cNvPr id="1061" name="Group 37"/>
          <p:cNvGrpSpPr/>
          <p:nvPr/>
        </p:nvGrpSpPr>
        <p:grpSpPr>
          <a:xfrm>
            <a:off x="11574463" y="2116138"/>
            <a:ext cx="514350" cy="4308475"/>
            <a:chOff x="5468" y="1333"/>
            <a:chExt cx="243" cy="2714"/>
          </a:xfrm>
        </p:grpSpPr>
        <p:sp>
          <p:nvSpPr>
            <p:cNvPr id="1062" name="Freeform 38"/>
            <p:cNvSpPr/>
            <p:nvPr userDrawn="1"/>
          </p:nvSpPr>
          <p:spPr>
            <a:xfrm flipH="1">
              <a:off x="5468" y="2620"/>
              <a:ext cx="205" cy="1427"/>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w="9525">
              <a:noFill/>
            </a:ln>
          </p:spPr>
          <p:txBody>
            <a:bodyPr/>
            <a:lstStyle/>
            <a:p>
              <a:endParaRPr lang="zh-CN" altLang="en-US"/>
            </a:p>
          </p:txBody>
        </p:sp>
        <p:sp>
          <p:nvSpPr>
            <p:cNvPr id="1063" name="Freeform 39"/>
            <p:cNvSpPr/>
            <p:nvPr userDrawn="1"/>
          </p:nvSpPr>
          <p:spPr>
            <a:xfrm flipH="1">
              <a:off x="5506" y="1333"/>
              <a:ext cx="205" cy="1633"/>
            </a:xfrm>
            <a:custGeom>
              <a:cxnLst>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0"/>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 ang="0">
                  <a:pos x="0" y="1"/>
                </a:cxn>
              </a:cxnLst>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w="9525">
              <a:noFill/>
            </a:ln>
          </p:spPr>
          <p:txBody>
            <a:bodyPr/>
            <a:lstStyle/>
            <a:p>
              <a:endParaRPr lang="zh-CN" altLang="en-US"/>
            </a:p>
          </p:txBody>
        </p:sp>
      </p:grpSp>
      <p:grpSp>
        <p:nvGrpSpPr>
          <p:cNvPr id="1064" name="Group 40"/>
          <p:cNvGrpSpPr/>
          <p:nvPr/>
        </p:nvGrpSpPr>
        <p:grpSpPr>
          <a:xfrm>
            <a:off x="9758363" y="90488"/>
            <a:ext cx="2844800" cy="1911350"/>
            <a:chOff x="4610" y="57"/>
            <a:chExt cx="1344" cy="1204"/>
          </a:xfrm>
        </p:grpSpPr>
        <p:grpSp>
          <p:nvGrpSpPr>
            <p:cNvPr id="1065" name="Group 41"/>
            <p:cNvGrpSpPr/>
            <p:nvPr userDrawn="1"/>
          </p:nvGrpSpPr>
          <p:grpSpPr>
            <a:xfrm>
              <a:off x="4610" y="57"/>
              <a:ext cx="1344" cy="1204"/>
              <a:chOff x="4610" y="57"/>
              <a:chExt cx="1344" cy="1204"/>
            </a:xfrm>
          </p:grpSpPr>
          <p:sp>
            <p:nvSpPr>
              <p:cNvPr id="1066" name="Freeform 42"/>
              <p:cNvSpPr/>
              <p:nvPr userDrawn="1"/>
            </p:nvSpPr>
            <p:spPr>
              <a:xfrm rot="-3172564">
                <a:off x="5430" y="1086"/>
                <a:ext cx="62" cy="288"/>
              </a:xfrm>
              <a:custGeom>
                <a:cxnLst>
                  <a:cxn ang="0">
                    <a:pos x="0" y="0"/>
                  </a:cxn>
                  <a:cxn ang="0">
                    <a:pos x="0" y="0"/>
                  </a:cxn>
                  <a:cxn ang="0">
                    <a:pos x="0" y="0"/>
                  </a:cxn>
                  <a:cxn ang="0">
                    <a:pos x="0" y="0"/>
                  </a:cxn>
                  <a:cxn ang="0">
                    <a:pos x="0" y="0"/>
                  </a:cxn>
                  <a:cxn ang="0">
                    <a:pos x="0" y="0"/>
                  </a:cxn>
                  <a:cxn ang="0">
                    <a:pos x="0" y="0"/>
                  </a:cxn>
                  <a:cxn ang="0">
                    <a:pos x="0" y="0"/>
                  </a:cxn>
                </a:cxnLst>
                <a:rect l="0" t="0" r="0" b="0"/>
                <a:pathLst>
                  <a:path w="245" h="805">
                    <a:moveTo>
                      <a:pt x="123" y="9"/>
                    </a:moveTo>
                    <a:lnTo>
                      <a:pt x="131" y="342"/>
                    </a:lnTo>
                    <a:lnTo>
                      <a:pt x="0" y="806"/>
                    </a:lnTo>
                    <a:lnTo>
                      <a:pt x="79" y="789"/>
                    </a:lnTo>
                    <a:lnTo>
                      <a:pt x="218" y="376"/>
                    </a:lnTo>
                    <a:lnTo>
                      <a:pt x="245" y="0"/>
                    </a:lnTo>
                    <a:lnTo>
                      <a:pt x="123" y="9"/>
                    </a:lnTo>
                    <a:close/>
                  </a:path>
                </a:pathLst>
              </a:custGeom>
              <a:solidFill>
                <a:schemeClr val="accent2"/>
              </a:solidFill>
              <a:ln w="9525">
                <a:noFill/>
              </a:ln>
            </p:spPr>
            <p:txBody>
              <a:bodyPr/>
              <a:lstStyle/>
              <a:p>
                <a:endParaRPr lang="zh-CN" altLang="en-US"/>
              </a:p>
            </p:txBody>
          </p:sp>
          <p:grpSp>
            <p:nvGrpSpPr>
              <p:cNvPr id="1067" name="Group 43"/>
              <p:cNvGrpSpPr/>
              <p:nvPr userDrawn="1"/>
            </p:nvGrpSpPr>
            <p:grpSpPr>
              <a:xfrm>
                <a:off x="4610" y="57"/>
                <a:ext cx="1344" cy="985"/>
                <a:chOff x="4610" y="57"/>
                <a:chExt cx="1344" cy="985"/>
              </a:xfrm>
            </p:grpSpPr>
            <p:sp>
              <p:nvSpPr>
                <p:cNvPr id="1068" name="Freeform 44"/>
                <p:cNvSpPr/>
                <p:nvPr userDrawn="1"/>
              </p:nvSpPr>
              <p:spPr>
                <a:xfrm rot="-3172564">
                  <a:off x="4965" y="70"/>
                  <a:ext cx="153" cy="125"/>
                </a:xfrm>
                <a:custGeom>
                  <a:cxnLst>
                    <a:cxn ang="0">
                      <a:pos x="0" y="0"/>
                    </a:cxn>
                    <a:cxn ang="0">
                      <a:pos x="0" y="0"/>
                    </a:cxn>
                    <a:cxn ang="0">
                      <a:pos x="0" y="0"/>
                    </a:cxn>
                    <a:cxn ang="0">
                      <a:pos x="0" y="0"/>
                    </a:cxn>
                    <a:cxn ang="0">
                      <a:pos x="0" y="0"/>
                    </a:cxn>
                    <a:cxn ang="0">
                      <a:pos x="0" y="0"/>
                    </a:cxn>
                    <a:cxn ang="0">
                      <a:pos x="0" y="0"/>
                    </a:cxn>
                    <a:cxn ang="0">
                      <a:pos x="0" y="0"/>
                    </a:cxn>
                    <a:cxn ang="0">
                      <a:pos x="0" y="0"/>
                    </a:cxn>
                  </a:cxnLst>
                  <a:rect l="0" t="0" r="0" b="0"/>
                  <a:pathLst>
                    <a:path w="604" h="349">
                      <a:moveTo>
                        <a:pt x="0" y="0"/>
                      </a:moveTo>
                      <a:lnTo>
                        <a:pt x="298" y="184"/>
                      </a:lnTo>
                      <a:lnTo>
                        <a:pt x="500" y="349"/>
                      </a:lnTo>
                      <a:lnTo>
                        <a:pt x="604" y="140"/>
                      </a:lnTo>
                      <a:lnTo>
                        <a:pt x="359" y="9"/>
                      </a:lnTo>
                      <a:lnTo>
                        <a:pt x="464" y="184"/>
                      </a:lnTo>
                      <a:lnTo>
                        <a:pt x="131" y="17"/>
                      </a:lnTo>
                      <a:lnTo>
                        <a:pt x="0" y="0"/>
                      </a:lnTo>
                      <a:close/>
                    </a:path>
                  </a:pathLst>
                </a:custGeom>
                <a:solidFill>
                  <a:schemeClr val="accent2"/>
                </a:solidFill>
                <a:ln w="9525">
                  <a:noFill/>
                </a:ln>
              </p:spPr>
              <p:txBody>
                <a:bodyPr/>
                <a:lstStyle/>
                <a:p>
                  <a:endParaRPr lang="zh-CN" altLang="en-US"/>
                </a:p>
              </p:txBody>
            </p:sp>
            <p:sp>
              <p:nvSpPr>
                <p:cNvPr id="1069" name="Freeform 45"/>
                <p:cNvSpPr/>
                <p:nvPr userDrawn="1"/>
              </p:nvSpPr>
              <p:spPr>
                <a:xfrm rot="-3172564">
                  <a:off x="5047" y="330"/>
                  <a:ext cx="269" cy="438"/>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close/>
                    </a:path>
                  </a:pathLst>
                </a:custGeom>
                <a:solidFill>
                  <a:schemeClr val="accent2"/>
                </a:solidFill>
                <a:ln w="9525">
                  <a:noFill/>
                </a:ln>
              </p:spPr>
              <p:txBody>
                <a:bodyPr/>
                <a:lstStyle/>
                <a:p>
                  <a:endParaRPr lang="zh-CN" altLang="en-US"/>
                </a:p>
              </p:txBody>
            </p:sp>
            <p:sp>
              <p:nvSpPr>
                <p:cNvPr id="1070" name="Freeform 46"/>
                <p:cNvSpPr/>
                <p:nvPr userDrawn="1"/>
              </p:nvSpPr>
              <p:spPr>
                <a:xfrm rot="-3172564">
                  <a:off x="4857" y="180"/>
                  <a:ext cx="505" cy="898"/>
                </a:xfrm>
                <a:custGeom>
                  <a:cxnLst>
                    <a:cxn ang="0">
                      <a:pos x="0" y="0"/>
                    </a:cxn>
                    <a:cxn ang="0">
                      <a:pos x="0" y="0"/>
                    </a:cxn>
                    <a:cxn ang="0">
                      <a:pos x="0" y="0"/>
                    </a:cxn>
                    <a:cxn ang="0">
                      <a:pos x="0" y="0"/>
                    </a:cxn>
                    <a:cxn ang="0">
                      <a:pos x="0" y="0"/>
                    </a:cxn>
                    <a:cxn ang="0">
                      <a:pos x="0" y="0"/>
                    </a:cxn>
                  </a:cxnLst>
                  <a:rect l="0" t="0" r="0" b="0"/>
                  <a:pathLst>
                    <a:path w="2002" h="2521">
                      <a:moveTo>
                        <a:pt x="1941" y="0"/>
                      </a:moveTo>
                      <a:lnTo>
                        <a:pt x="0" y="2521"/>
                      </a:lnTo>
                      <a:lnTo>
                        <a:pt x="192" y="2450"/>
                      </a:lnTo>
                      <a:lnTo>
                        <a:pt x="2002" y="61"/>
                      </a:lnTo>
                      <a:lnTo>
                        <a:pt x="1941" y="0"/>
                      </a:lnTo>
                      <a:close/>
                    </a:path>
                  </a:pathLst>
                </a:custGeom>
                <a:solidFill>
                  <a:schemeClr val="accent2"/>
                </a:solidFill>
                <a:ln w="9525">
                  <a:noFill/>
                </a:ln>
              </p:spPr>
              <p:txBody>
                <a:bodyPr/>
                <a:lstStyle/>
                <a:p>
                  <a:endParaRPr lang="zh-CN" altLang="en-US"/>
                </a:p>
              </p:txBody>
            </p:sp>
            <p:sp>
              <p:nvSpPr>
                <p:cNvPr id="1071" name="Freeform 47"/>
                <p:cNvSpPr/>
                <p:nvPr userDrawn="1"/>
              </p:nvSpPr>
              <p:spPr>
                <a:xfrm rot="-3172564">
                  <a:off x="4903" y="-19"/>
                  <a:ext cx="758" cy="1344"/>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0" b="0"/>
                  <a:pathLst>
                    <a:path w="3007" h="3770">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close/>
                    </a:path>
                  </a:pathLst>
                </a:custGeom>
                <a:solidFill>
                  <a:schemeClr val="accent2"/>
                </a:solidFill>
                <a:ln w="9525">
                  <a:noFill/>
                </a:ln>
              </p:spPr>
              <p:txBody>
                <a:bodyPr/>
                <a:lstStyle/>
                <a:p>
                  <a:endParaRPr lang="zh-CN" altLang="en-US"/>
                </a:p>
              </p:txBody>
            </p:sp>
            <p:sp>
              <p:nvSpPr>
                <p:cNvPr id="1072" name="Freeform 48"/>
                <p:cNvSpPr/>
                <p:nvPr userDrawn="1"/>
              </p:nvSpPr>
              <p:spPr>
                <a:xfrm rot="-3172564">
                  <a:off x="5296" y="895"/>
                  <a:ext cx="169" cy="122"/>
                </a:xfrm>
                <a:custGeom>
                  <a:cxnLst>
                    <a:cxn ang="0">
                      <a:pos x="0" y="0"/>
                    </a:cxn>
                    <a:cxn ang="0">
                      <a:pos x="0" y="0"/>
                    </a:cxn>
                    <a:cxn ang="0">
                      <a:pos x="0" y="0"/>
                    </a:cxn>
                    <a:cxn ang="0">
                      <a:pos x="0" y="0"/>
                    </a:cxn>
                    <a:cxn ang="0">
                      <a:pos x="0" y="0"/>
                    </a:cxn>
                    <a:cxn ang="0">
                      <a:pos x="0" y="0"/>
                    </a:cxn>
                    <a:cxn ang="0">
                      <a:pos x="0" y="0"/>
                    </a:cxn>
                    <a:cxn ang="0">
                      <a:pos x="0" y="0"/>
                    </a:cxn>
                  </a:cxnLst>
                  <a:rect l="0" t="0" r="0" b="0"/>
                  <a:pathLst>
                    <a:path w="673" h="342">
                      <a:moveTo>
                        <a:pt x="0" y="80"/>
                      </a:moveTo>
                      <a:lnTo>
                        <a:pt x="255" y="106"/>
                      </a:lnTo>
                      <a:lnTo>
                        <a:pt x="639" y="342"/>
                      </a:lnTo>
                      <a:lnTo>
                        <a:pt x="673" y="289"/>
                      </a:lnTo>
                      <a:lnTo>
                        <a:pt x="447" y="114"/>
                      </a:lnTo>
                      <a:lnTo>
                        <a:pt x="26" y="0"/>
                      </a:lnTo>
                      <a:lnTo>
                        <a:pt x="0" y="80"/>
                      </a:lnTo>
                      <a:close/>
                    </a:path>
                  </a:pathLst>
                </a:custGeom>
                <a:solidFill>
                  <a:schemeClr val="accent2"/>
                </a:solidFill>
                <a:ln w="9525">
                  <a:noFill/>
                </a:ln>
              </p:spPr>
              <p:txBody>
                <a:bodyPr/>
                <a:lstStyle/>
                <a:p>
                  <a:endParaRPr lang="zh-CN" altLang="en-US"/>
                </a:p>
              </p:txBody>
            </p:sp>
            <p:sp>
              <p:nvSpPr>
                <p:cNvPr id="1073" name="Freeform 49"/>
                <p:cNvSpPr/>
                <p:nvPr userDrawn="1"/>
              </p:nvSpPr>
              <p:spPr>
                <a:xfrm rot="-3172564">
                  <a:off x="5252" y="804"/>
                  <a:ext cx="181" cy="144"/>
                </a:xfrm>
                <a:custGeom>
                  <a:cxnLst>
                    <a:cxn ang="0">
                      <a:pos x="0" y="0"/>
                    </a:cxn>
                    <a:cxn ang="0">
                      <a:pos x="0" y="0"/>
                    </a:cxn>
                    <a:cxn ang="0">
                      <a:pos x="0" y="0"/>
                    </a:cxn>
                    <a:cxn ang="0">
                      <a:pos x="0" y="0"/>
                    </a:cxn>
                    <a:cxn ang="0">
                      <a:pos x="0" y="0"/>
                    </a:cxn>
                    <a:cxn ang="0">
                      <a:pos x="0" y="0"/>
                    </a:cxn>
                    <a:cxn ang="0">
                      <a:pos x="0" y="0"/>
                    </a:cxn>
                    <a:cxn ang="0">
                      <a:pos x="0" y="0"/>
                    </a:cxn>
                  </a:cxnLst>
                  <a:rect l="0" t="0" r="0" b="0"/>
                  <a:pathLst>
                    <a:path w="716" h="402">
                      <a:moveTo>
                        <a:pt x="0" y="78"/>
                      </a:moveTo>
                      <a:lnTo>
                        <a:pt x="340" y="148"/>
                      </a:lnTo>
                      <a:lnTo>
                        <a:pt x="638" y="403"/>
                      </a:lnTo>
                      <a:lnTo>
                        <a:pt x="716" y="296"/>
                      </a:lnTo>
                      <a:lnTo>
                        <a:pt x="420" y="114"/>
                      </a:lnTo>
                      <a:lnTo>
                        <a:pt x="70" y="0"/>
                      </a:lnTo>
                      <a:lnTo>
                        <a:pt x="0" y="78"/>
                      </a:lnTo>
                      <a:close/>
                    </a:path>
                  </a:pathLst>
                </a:custGeom>
                <a:solidFill>
                  <a:schemeClr val="accent2"/>
                </a:solidFill>
                <a:ln w="9525">
                  <a:noFill/>
                </a:ln>
              </p:spPr>
              <p:txBody>
                <a:bodyPr/>
                <a:lstStyle/>
                <a:p>
                  <a:endParaRPr lang="zh-CN" altLang="en-US"/>
                </a:p>
              </p:txBody>
            </p:sp>
            <p:sp>
              <p:nvSpPr>
                <p:cNvPr id="1074" name="Freeform 50"/>
                <p:cNvSpPr/>
                <p:nvPr userDrawn="1"/>
              </p:nvSpPr>
              <p:spPr>
                <a:xfrm rot="-3172564">
                  <a:off x="4984" y="209"/>
                  <a:ext cx="181" cy="147"/>
                </a:xfrm>
                <a:custGeom>
                  <a:cxnLst>
                    <a:cxn ang="0">
                      <a:pos x="0" y="0"/>
                    </a:cxn>
                    <a:cxn ang="0">
                      <a:pos x="0" y="0"/>
                    </a:cxn>
                    <a:cxn ang="0">
                      <a:pos x="0" y="0"/>
                    </a:cxn>
                    <a:cxn ang="0">
                      <a:pos x="0" y="0"/>
                    </a:cxn>
                    <a:cxn ang="0">
                      <a:pos x="0" y="0"/>
                    </a:cxn>
                    <a:cxn ang="0">
                      <a:pos x="0" y="0"/>
                    </a:cxn>
                    <a:cxn ang="0">
                      <a:pos x="0" y="0"/>
                    </a:cxn>
                    <a:cxn ang="0">
                      <a:pos x="0" y="0"/>
                    </a:cxn>
                  </a:cxnLst>
                  <a:rect l="0" t="0" r="0" b="0"/>
                  <a:pathLst>
                    <a:path w="717" h="411">
                      <a:moveTo>
                        <a:pt x="0" y="78"/>
                      </a:moveTo>
                      <a:lnTo>
                        <a:pt x="316" y="139"/>
                      </a:lnTo>
                      <a:lnTo>
                        <a:pt x="649" y="411"/>
                      </a:lnTo>
                      <a:lnTo>
                        <a:pt x="717" y="314"/>
                      </a:lnTo>
                      <a:lnTo>
                        <a:pt x="394" y="87"/>
                      </a:lnTo>
                      <a:lnTo>
                        <a:pt x="54" y="0"/>
                      </a:lnTo>
                      <a:lnTo>
                        <a:pt x="0" y="78"/>
                      </a:lnTo>
                      <a:close/>
                    </a:path>
                  </a:pathLst>
                </a:custGeom>
                <a:solidFill>
                  <a:schemeClr val="accent2"/>
                </a:solidFill>
                <a:ln w="9525">
                  <a:noFill/>
                </a:ln>
              </p:spPr>
              <p:txBody>
                <a:bodyPr/>
                <a:lstStyle/>
                <a:p>
                  <a:endParaRPr lang="zh-CN" altLang="en-US"/>
                </a:p>
              </p:txBody>
            </p:sp>
            <p:sp>
              <p:nvSpPr>
                <p:cNvPr id="1075" name="Freeform 51"/>
                <p:cNvSpPr/>
                <p:nvPr userDrawn="1"/>
              </p:nvSpPr>
              <p:spPr>
                <a:xfrm rot="-3172564">
                  <a:off x="4947" y="140"/>
                  <a:ext cx="179" cy="138"/>
                </a:xfrm>
                <a:custGeom>
                  <a:cxnLst>
                    <a:cxn ang="0">
                      <a:pos x="0" y="0"/>
                    </a:cxn>
                    <a:cxn ang="0">
                      <a:pos x="0" y="0"/>
                    </a:cxn>
                    <a:cxn ang="0">
                      <a:pos x="0" y="0"/>
                    </a:cxn>
                    <a:cxn ang="0">
                      <a:pos x="0" y="0"/>
                    </a:cxn>
                    <a:cxn ang="0">
                      <a:pos x="0" y="0"/>
                    </a:cxn>
                    <a:cxn ang="0">
                      <a:pos x="0" y="0"/>
                    </a:cxn>
                    <a:cxn ang="0">
                      <a:pos x="0" y="0"/>
                    </a:cxn>
                    <a:cxn ang="0">
                      <a:pos x="0" y="0"/>
                    </a:cxn>
                  </a:cxnLst>
                  <a:rect l="0" t="0" r="0" b="0"/>
                  <a:pathLst>
                    <a:path w="709" h="386">
                      <a:moveTo>
                        <a:pt x="0" y="88"/>
                      </a:moveTo>
                      <a:lnTo>
                        <a:pt x="272" y="131"/>
                      </a:lnTo>
                      <a:lnTo>
                        <a:pt x="665" y="386"/>
                      </a:lnTo>
                      <a:lnTo>
                        <a:pt x="709" y="308"/>
                      </a:lnTo>
                      <a:lnTo>
                        <a:pt x="306" y="53"/>
                      </a:lnTo>
                      <a:lnTo>
                        <a:pt x="43" y="0"/>
                      </a:lnTo>
                      <a:lnTo>
                        <a:pt x="0" y="88"/>
                      </a:lnTo>
                      <a:close/>
                    </a:path>
                  </a:pathLst>
                </a:custGeom>
                <a:solidFill>
                  <a:schemeClr val="accent2"/>
                </a:solidFill>
                <a:ln w="9525">
                  <a:noFill/>
                </a:ln>
              </p:spPr>
              <p:txBody>
                <a:bodyPr/>
                <a:lstStyle/>
                <a:p>
                  <a:endParaRPr lang="zh-CN" altLang="en-US"/>
                </a:p>
              </p:txBody>
            </p:sp>
          </p:grpSp>
        </p:grpSp>
        <p:sp>
          <p:nvSpPr>
            <p:cNvPr id="1076" name="Line 52"/>
            <p:cNvSpPr/>
            <p:nvPr userDrawn="1"/>
          </p:nvSpPr>
          <p:spPr>
            <a:xfrm>
              <a:off x="4870" y="84"/>
              <a:ext cx="42" cy="96"/>
            </a:xfrm>
            <a:prstGeom prst="line">
              <a:avLst/>
            </a:prstGeom>
            <a:ln w="38100" cap="flat" cmpd="sng">
              <a:solidFill>
                <a:schemeClr val="accent2"/>
              </a:solidFill>
              <a:prstDash val="solid"/>
              <a:headEnd type="none" w="med" len="med"/>
              <a:tailEnd type="none" w="med" len="med"/>
            </a:ln>
          </p:spPr>
          <p:txBody>
            <a:bodyPr/>
            <a:lstStyle/>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10243"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44"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D0659DB1-CC87-491F-B440-424F1A864EC9}"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11267"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1268"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2E7DCAC8-B553-4AA6-9320-BD740AA3A567}"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12291"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2292"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C0B47F0C-8114-41D1-BC2E-D454D75B1DEB}"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13314"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3315"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A2A1353-0D20-415B-8B6A-E2F8C61D06CC}"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4338"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4339"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99848D0-BB32-4445-B5CE-B734151F6A88}" type="slidenum">
              <a:rPr kumimoji="0" lang="zh-CN" altLang="en-US"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5362" name="Group 2"/>
          <p:cNvGrpSpPr/>
          <p:nvPr/>
        </p:nvGrpSpPr>
        <p:grpSpPr>
          <a:xfrm>
            <a:off x="0" y="152400"/>
            <a:ext cx="11582400" cy="6096000"/>
            <a:chOff x="0" y="96"/>
            <a:chExt cx="5472" cy="3840"/>
          </a:xfrm>
        </p:grpSpPr>
        <p:sp>
          <p:nvSpPr>
            <p:cNvPr id="2056"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itchFamily="18" charset="0"/>
                <a:ea typeface="宋体" pitchFamily="2" charset="-122"/>
                <a:cs typeface="+mn-cs"/>
              </a:endParaRPr>
            </a:p>
          </p:txBody>
        </p:sp>
        <p:sp>
          <p:nvSpPr>
            <p:cNvPr id="15364" name="AutoShape 4"/>
            <p:cNvSpPr/>
            <p:nvPr/>
          </p:nvSpPr>
          <p:spPr>
            <a:xfrm>
              <a:off x="0" y="96"/>
              <a:ext cx="5376" cy="768"/>
            </a:xfrm>
            <a:custGeom>
              <a:cxnLst>
                <a:cxn ang="0">
                  <a:pos x="0" y="0"/>
                </a:cxn>
                <a:cxn ang="0">
                  <a:pos x="95" y="0"/>
                </a:cxn>
                <a:cxn ang="0">
                  <a:pos x="103" y="8"/>
                </a:cxn>
                <a:cxn ang="0">
                  <a:pos x="95" y="15"/>
                </a:cxn>
                <a:cxn ang="0">
                  <a:pos x="0" y="15"/>
                </a:cxn>
              </a:cxnLst>
              <a:rect l="0" t="0" r="0" b="0"/>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w="9525">
              <a:noFill/>
            </a:ln>
          </p:spPr>
          <p:txBody>
            <a:bodyPr/>
            <a:lstStyle/>
            <a:p>
              <a:endParaRPr lang="zh-CN" altLang="en-US"/>
            </a:p>
          </p:txBody>
        </p:sp>
        <p:sp>
          <p:nvSpPr>
            <p:cNvPr id="15365" name="Line 5"/>
            <p:cNvSpPr/>
            <p:nvPr/>
          </p:nvSpPr>
          <p:spPr>
            <a:xfrm>
              <a:off x="0" y="768"/>
              <a:ext cx="5088" cy="0"/>
            </a:xfrm>
            <a:prstGeom prst="line">
              <a:avLst/>
            </a:prstGeom>
            <a:ln w="38100" cap="flat" cmpd="sng">
              <a:solidFill>
                <a:schemeClr val="bg1"/>
              </a:solidFill>
              <a:prstDash val="solid"/>
              <a:headEnd type="none" w="med" len="med"/>
              <a:tailEnd type="none" w="med" len="med"/>
            </a:ln>
          </p:spPr>
          <p:txBody>
            <a:bodyPr/>
            <a:lstStyle/>
            <a:p/>
          </p:txBody>
        </p:sp>
      </p:grpSp>
      <p:sp>
        <p:nvSpPr>
          <p:cNvPr id="15366" name="Rectangle 6"/>
          <p:cNvSpPr>
            <a:spLocks noGrp="1"/>
          </p:cNvSpPr>
          <p:nvPr>
            <p:ph type="title"/>
          </p:nvPr>
        </p:nvSpPr>
        <p:spPr>
          <a:xfrm>
            <a:off x="260350" y="228600"/>
            <a:ext cx="10687050" cy="914400"/>
          </a:xfrm>
          <a:prstGeom prst="rect">
            <a:avLst/>
          </a:prstGeom>
          <a:noFill/>
          <a:ln w="9525">
            <a:noFill/>
          </a:ln>
        </p:spPr>
        <p:txBody>
          <a:bodyPr anchor="ctr"/>
          <a:lstStyle/>
          <a:p>
            <a:pPr lvl="0"/>
            <a:r>
              <a:rPr lang="zh-CN" altLang="en-US"/>
              <a:t>单击此处编辑母版标题样式</a:t>
            </a:r>
          </a:p>
        </p:txBody>
      </p:sp>
      <p:sp>
        <p:nvSpPr>
          <p:cNvPr id="15367" name="Rectangle 7"/>
          <p:cNvSpPr>
            <a:spLocks noGrp="1"/>
          </p:cNvSpPr>
          <p:nvPr>
            <p:ph type="body" idx="5"/>
          </p:nvPr>
        </p:nvSpPr>
        <p:spPr>
          <a:xfrm>
            <a:off x="812800" y="1600200"/>
            <a:ext cx="10566400" cy="44196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2952"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eaLnBrk="1" hangingPunct="1">
              <a:spcBef>
                <a:spcPct val="0"/>
              </a:spcBef>
              <a:buClrTx/>
              <a:buSzTx/>
              <a:buFontTx/>
              <a:buNone/>
              <a:defRPr sz="12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82953"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algn="ctr" eaLnBrk="1" hangingPunct="1">
              <a:spcBef>
                <a:spcPct val="0"/>
              </a:spcBef>
              <a:buClrTx/>
              <a:buSzTx/>
              <a:buFontTx/>
              <a:buNone/>
              <a:defRPr sz="12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2954"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spcBef>
                <a:spcPct val="0"/>
              </a:spcBef>
              <a:buClrTx/>
              <a:buSzTx/>
              <a:buFontTx/>
              <a:buNone/>
              <a:defRPr sz="1200">
                <a:solidFill>
                  <a:srgbClr val="000000"/>
                </a:solidFill>
                <a:latin typeface="Arial Black" panose="020b0a040201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CE34D4B-8D7F-4C48-9AF2-C5DB1A93FF74}" type="slidenum">
              <a:rPr kumimoji="0" lang="en-US" altLang="zh-CN" sz="1200" b="0" i="0" u="none" strike="noStrike" kern="1200" cap="none" spc="0" normalizeH="0" baseline="0" noProof="0">
                <a:ln>
                  <a:noFill/>
                </a:ln>
                <a:solidFill>
                  <a:srgbClr val="000000"/>
                </a:solidFill>
                <a:effectLst/>
                <a:uLnTx/>
                <a:uFillTx/>
                <a:latin typeface="Arial Black" panose="020b0a04020102020204" pitchFamily="34" charset="0"/>
                <a:ea typeface="+mn-ea"/>
                <a:cs typeface="+mn-cs"/>
              </a:rPr>
              <a:t>‹#›</a:t>
            </a:fld>
            <a:endParaRPr kumimoji="0" lang="en-US" altLang="zh-CN" sz="1200" b="0" i="0" u="none" strike="noStrike" kern="1200" cap="none" spc="0" normalizeH="0" baseline="0" noProof="0">
              <a:ln>
                <a:noFill/>
              </a:ln>
              <a:solidFill>
                <a:srgbClr val="000000"/>
              </a:solidFill>
              <a:effectLst/>
              <a:uLnTx/>
              <a:uFillTx/>
              <a:latin typeface="Arial Black"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anose="05000000000000000000" pitchFamily="2" charset="2"/>
        <a:buChar char="l"/>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anose="05000000000000000000" pitchFamily="2" charset="2"/>
        <a:buChar char="l"/>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5pPr>
      <a:lvl6pPr marL="25146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6pPr>
      <a:lvl7pPr marL="29718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7pPr>
      <a:lvl8pPr marL="34290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8pPr>
      <a:lvl9pPr marL="3886200" indent="-228600" algn="l" rtl="0" fontAlgn="base">
        <a:spcBef>
          <a:spcPct val="20000"/>
        </a:spcBef>
        <a:spcAft>
          <a:spcPct val="0"/>
        </a:spcAft>
        <a:buClr>
          <a:schemeClr val="bg2"/>
        </a:buClr>
        <a:buSzPct val="40000"/>
        <a:buFont typeface="Wingdings" panose="05000000000000000000"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6386" name="Group 2"/>
          <p:cNvGrpSpPr/>
          <p:nvPr/>
        </p:nvGrpSpPr>
        <p:grpSpPr>
          <a:xfrm>
            <a:off x="0" y="0"/>
            <a:ext cx="11582400" cy="4876800"/>
            <a:chExt cx="5472" cy="3072"/>
          </a:xfrm>
        </p:grpSpPr>
        <p:sp>
          <p:nvSpPr>
            <p:cNvPr id="14345" name="Rectangle 3"/>
            <p:cNvSpPr>
              <a:spLocks noChangeArrowheads="1"/>
            </p:cNvSpPr>
            <p:nvPr/>
          </p:nvSpPr>
          <p:spPr bwMode="auto">
            <a:xfrm>
              <a:off x="0" y="0"/>
              <a:ext cx="384" cy="307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6388" name="Group 4"/>
            <p:cNvGrpSpPr/>
            <p:nvPr/>
          </p:nvGrpSpPr>
          <p:grpSpPr>
            <a:xfrm>
              <a:off x="240" y="893"/>
              <a:ext cx="5232" cy="115"/>
              <a:chOff x="240" y="893"/>
              <a:chExt cx="5232" cy="115"/>
            </a:xfrm>
          </p:grpSpPr>
          <p:sp>
            <p:nvSpPr>
              <p:cNvPr id="14347" name="Rectangle 5"/>
              <p:cNvSpPr>
                <a:spLocks noChangeArrowheads="1"/>
              </p:cNvSpPr>
              <p:nvPr/>
            </p:nvSpPr>
            <p:spPr bwMode="auto">
              <a:xfrm>
                <a:off x="4320" y="893"/>
                <a:ext cx="1152" cy="11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6390" name="Line 6"/>
              <p:cNvSpPr/>
              <p:nvPr/>
            </p:nvSpPr>
            <p:spPr>
              <a:xfrm>
                <a:off x="240" y="941"/>
                <a:ext cx="5232" cy="0"/>
              </a:xfrm>
              <a:prstGeom prst="line">
                <a:avLst/>
              </a:prstGeom>
              <a:ln w="19050" cap="flat" cmpd="sng">
                <a:solidFill>
                  <a:schemeClr val="bg2"/>
                </a:solidFill>
                <a:prstDash val="solid"/>
                <a:headEnd type="none" w="med" len="med"/>
                <a:tailEnd type="none" w="med" len="med"/>
              </a:ln>
            </p:spPr>
            <p:txBody>
              <a:bodyPr/>
              <a:lstStyle/>
              <a:p/>
            </p:txBody>
          </p:sp>
        </p:grpSp>
      </p:grpSp>
      <p:sp>
        <p:nvSpPr>
          <p:cNvPr id="16391" name="Rectangle 7"/>
          <p:cNvSpPr>
            <a:spLocks noGrp="1"/>
          </p:cNvSpPr>
          <p:nvPr>
            <p:ph type="title"/>
          </p:nvPr>
        </p:nvSpPr>
        <p:spPr>
          <a:xfrm>
            <a:off x="1219200" y="277813"/>
            <a:ext cx="10363200" cy="1143000"/>
          </a:xfrm>
          <a:prstGeom prst="rect">
            <a:avLst/>
          </a:prstGeom>
          <a:noFill/>
          <a:ln w="9525">
            <a:noFill/>
          </a:ln>
        </p:spPr>
        <p:txBody>
          <a:bodyPr anchor="ctr"/>
          <a:lstStyle/>
          <a:p>
            <a:pPr lvl="0"/>
            <a:r>
              <a:rPr lang="zh-CN" altLang="en-US"/>
              <a:t>单击此处编辑母版标题样式</a:t>
            </a:r>
          </a:p>
        </p:txBody>
      </p:sp>
      <p:sp>
        <p:nvSpPr>
          <p:cNvPr id="16392" name="Rectangle 8"/>
          <p:cNvSpPr>
            <a:spLocks noGrp="1"/>
          </p:cNvSpPr>
          <p:nvPr>
            <p:ph type="body" idx="5"/>
          </p:nvPr>
        </p:nvSpPr>
        <p:spPr>
          <a:xfrm>
            <a:off x="1219200" y="1600200"/>
            <a:ext cx="10363200" cy="453072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3737" name="Rectangle 9"/>
          <p:cNvSpPr>
            <a:spLocks noGrp="1" noChangeArrowheads="1"/>
          </p:cNvSpPr>
          <p:nvPr>
            <p:ph type="dt" sz="half" idx="2"/>
          </p:nvPr>
        </p:nvSpPr>
        <p:spPr bwMode="auto">
          <a:xfrm>
            <a:off x="1219200" y="6251575"/>
            <a:ext cx="2641600" cy="457200"/>
          </a:xfrm>
          <a:prstGeom prst="rect">
            <a:avLst/>
          </a:prstGeom>
          <a:noFill/>
          <a:ln w="9525">
            <a:noFill/>
            <a:miter lim="800000"/>
          </a:ln>
          <a:effectLst/>
        </p:spPr>
        <p:txBody>
          <a:bodyPr vert="horz" wrap="square" lIns="91440" tIns="45720" rIns="91440" bIns="45720" numCol="1" anchor="t" anchorCtr="0" compatLnSpc="1"/>
          <a:lstStyle>
            <a:lvl1pPr eaLnBrk="1" hangingPunct="1">
              <a:spcBef>
                <a:spcPct val="0"/>
              </a:spcBef>
              <a:buClrTx/>
              <a:buSzTx/>
              <a:buFontTx/>
              <a:buNone/>
              <a:defRPr sz="10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73738" name="Rectangle 10"/>
          <p:cNvSpPr>
            <a:spLocks noGrp="1" noChangeArrowheads="1"/>
          </p:cNvSpPr>
          <p:nvPr>
            <p:ph type="ftr" sz="quarter" idx="3"/>
          </p:nvPr>
        </p:nvSpPr>
        <p:spPr bwMode="auto">
          <a:xfrm>
            <a:off x="4470400" y="6248400"/>
            <a:ext cx="39624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spcBef>
                <a:spcPct val="0"/>
              </a:spcBef>
              <a:buClrTx/>
              <a:buSzTx/>
              <a:buFontTx/>
              <a:buNone/>
              <a:defRPr sz="10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3739" name="Rectangle 11"/>
          <p:cNvSpPr>
            <a:spLocks noGrp="1" noChangeArrowheads="1"/>
          </p:cNvSpPr>
          <p:nvPr>
            <p:ph type="sldNum" sz="quarter" idx="4"/>
          </p:nvPr>
        </p:nvSpPr>
        <p:spPr bwMode="auto">
          <a:xfrm>
            <a:off x="9042400" y="6248400"/>
            <a:ext cx="2540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spcBef>
                <a:spcPct val="0"/>
              </a:spcBef>
              <a:buClrTx/>
              <a:buSzTx/>
              <a:buFontTx/>
              <a:buNone/>
              <a:defRPr sz="100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2568834-43BF-4B53-889B-2FCA680F7694}" type="slidenum">
              <a:rPr kumimoji="0" lang="en-US" altLang="zh-CN" sz="10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000" b="0" i="0" u="none" strike="noStrike" kern="1200" cap="none" spc="0" normalizeH="0" baseline="0" noProof="0">
              <a:ln>
                <a:noFill/>
              </a:ln>
              <a:solidFill>
                <a:srgbClr val="000000"/>
              </a:solidFill>
              <a:effectLst/>
              <a:uLnTx/>
              <a:uFillTx/>
              <a:latin typeface="+mn-lt"/>
              <a:ea typeface="+mn-ea"/>
              <a:cs typeface="+mn-cs"/>
            </a:endParaRPr>
          </a:p>
        </p:txBody>
      </p:sp>
      <p:sp>
        <p:nvSpPr>
          <p:cNvPr id="16396" name="Line 12"/>
          <p:cNvSpPr/>
          <p:nvPr/>
        </p:nvSpPr>
        <p:spPr>
          <a:xfrm>
            <a:off x="0" y="4876800"/>
            <a:ext cx="812800" cy="0"/>
          </a:xfrm>
          <a:prstGeom prst="line">
            <a:avLst/>
          </a:prstGeom>
          <a:ln w="44450" cap="flat" cmpd="sng">
            <a:solidFill>
              <a:schemeClr val="bg2"/>
            </a:solidFill>
            <a:prstDash val="solid"/>
            <a:headEnd type="none" w="med" len="med"/>
            <a:tailEnd type="none" w="med" len="med"/>
          </a:ln>
        </p:spPr>
        <p:txBody>
          <a:bodyPr/>
          <a:lstStyle/>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7410"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7411"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eaLnBrk="1" hangingPunct="1">
              <a:spcBef>
                <a:spcPct val="0"/>
              </a:spcBef>
              <a:buClrTx/>
              <a:buSzTx/>
              <a:buFontTx/>
              <a:buNone/>
              <a:defRPr sz="14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spcBef>
                <a:spcPct val="0"/>
              </a:spcBef>
              <a:buClrTx/>
              <a:buSzTx/>
              <a:buFontTx/>
              <a:buNone/>
              <a:defRPr sz="14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spcBef>
                <a:spcPct val="0"/>
              </a:spcBef>
              <a:buClrTx/>
              <a:buSzTx/>
              <a:buFontTx/>
              <a:buNone/>
              <a:defRPr sz="140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19EC640-9E73-4372-A646-F966BC25B35D}"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18435"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8436"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01AD2297-824F-4DAD-B645-D82AEDB9DA15}"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19459"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9460"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D66B2556-CC52-43BC-B6B6-F4A9F649B8B1}"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050"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C458A58-7721-4DBF-B0B4-C9A2FC2439A6}"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0483"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484"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B11B49EB-DBEB-404B-816A-2E261981AD04}"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507"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1508"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itchFamily="34" charset="0"/>
              <a:ea typeface="宋体"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11FE7382-34AE-49FA-BFCF-1A125E589EE4}" type="slidenum">
              <a:rPr kumimoji="0" lang="en-US" altLang="zh-CN" sz="1100" b="0" i="0" u="none" strike="noStrike" kern="1200" cap="none" spc="0" normalizeH="0" baseline="0" noProof="0">
                <a:ln>
                  <a:noFill/>
                </a:ln>
                <a:solidFill>
                  <a:srgbClr val="636363"/>
                </a:solidFill>
                <a:effectLst/>
                <a:uLnTx/>
                <a:uFillTx/>
                <a:latin typeface="Arial" panose="020b0604020202020204" pitchFamily="34"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Arial" pitchFamily="34" charset="0"/>
              <a:ea typeface="宋体"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2531"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2532"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0B9D6F24-8E7A-4964-B656-1C87B957A432}"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3555"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3556"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smtClean="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E73817E7-EB73-40A1-9C4F-DBF20FC200DB}"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24579"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4580"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smtClean="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0AF0F5AE-CB75-42A2-995A-0D5EFDB8B831}"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074"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3075"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b="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b="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b="0">
                <a:solidFill>
                  <a:srgbClr val="000000"/>
                </a:solidFill>
                <a:latin typeface="+mn-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2A4BB88-A563-4632-A986-A282C493F24B}" type="slidenum">
              <a:rPr kumimoji="0" lang="en-US" altLang="zh-CN" sz="1400" b="0" i="0" u="none" strike="noStrike" kern="1200" cap="none" spc="0" normalizeH="0" baseline="0" noProof="0">
                <a:ln>
                  <a:noFill/>
                </a:ln>
                <a:solidFill>
                  <a:srgbClr val="000000"/>
                </a:solidFill>
                <a:effectLst/>
                <a:uLnTx/>
                <a:uFillTx/>
                <a:latin typeface="+mn-lt"/>
                <a:ea typeface="+mn-ea"/>
                <a:cs typeface="+mn-cs"/>
              </a:rPr>
              <a:t>‹#›</a:t>
            </a:fld>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4098"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4099"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D9069B3-6829-4969-A923-2C4DE78CBD62}"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5122"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5123"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C0EBD43-EFAC-42C5-8CCC-609AE203F5EF}"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614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6147"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CB878F7-C6E4-4158-AFA5-8C7C3D8D8FC3}"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7170"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7171"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solidFill>
                  <a:srgbClr val="000000"/>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570753B-A13E-4056-93F3-D94F08D4FF37}"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8194"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8195" name="Rectangle 3"/>
          <p:cNvSpPr>
            <a:spLocks noGrp="1"/>
          </p:cNvSpPr>
          <p:nvPr>
            <p:ph type="body" idx="5"/>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b="0">
                <a:solidFill>
                  <a:srgbClr val="000000"/>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b="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b="0">
                <a:solidFill>
                  <a:srgbClr val="000000"/>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B98176B-0E4F-4670-8D8B-9862AC22DAD3}"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613"/>
            <a:ext cx="12192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
        <p:nvSpPr>
          <p:cNvPr id="9219"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9220" name="文本占位符 2"/>
          <p:cNvSpPr>
            <a:spLocks noGrp="1"/>
          </p:cNvSpPr>
          <p:nvPr>
            <p:ph type="body" idx="5"/>
          </p:nvPr>
        </p:nvSpPr>
        <p:spPr>
          <a:xfrm>
            <a:off x="609600" y="1600200"/>
            <a:ext cx="10972800" cy="46863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itchFamily="2" charset="-122"/>
              <a:cs typeface="+mn-cs"/>
            </a:endParaRPr>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latinLnBrk="0" hangingPunct="1">
              <a:defRPr kumimoji="0" sz="1100">
                <a:solidFill>
                  <a:srgbClr val="2F2F2F">
                    <a:lumMod val="75000"/>
                    <a:lumOff val="25000"/>
                  </a:srgbClr>
                </a:solidFill>
                <a:latin typeface="Forte" panose="03060902040502070203" pitchFamily="66"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rgbClr val="2F2F2F">
                  <a:lumMod val="75000"/>
                  <a:lumOff val="25000"/>
                </a:srgbClr>
              </a:solidFill>
              <a:effectLst/>
              <a:uLnTx/>
              <a:uFillTx/>
              <a:latin typeface="Forte" panose="03060902040502070203" pitchFamily="66" charset="0"/>
              <a:ea typeface="宋体" panose="02010600030101010101" pitchFamily="2" charset="-122"/>
              <a:cs typeface="+mn-cs"/>
            </a:endParaRPr>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wrap="square" lIns="45720" tIns="45720" rIns="45720" bIns="45720" numCol="1" anchor="ctr" anchorCtr="0" compatLnSpc="1"/>
          <a:lstStyle>
            <a:lvl1pPr algn="ctr" eaLnBrk="1" hangingPunct="1">
              <a:defRPr sz="1100">
                <a:solidFill>
                  <a:srgbClr val="636363"/>
                </a:solidFill>
                <a:latin typeface="Forte" panose="03060902040502070203"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45751E67-84DA-4529-82DE-F9090703D473}" type="slidenum">
              <a:rPr kumimoji="0" lang="zh-CN" altLang="en-US" sz="1100" b="0" i="0" u="none" strike="noStrike" kern="1200" cap="none" spc="0" normalizeH="0" baseline="0" noProof="0">
                <a:ln>
                  <a:noFill/>
                </a:ln>
                <a:solidFill>
                  <a:srgbClr val="636363"/>
                </a:solidFill>
                <a:effectLst/>
                <a:uLnTx/>
                <a:uFillTx/>
                <a:latin typeface="Forte" panose="03060902040502070203" pitchFamily="66" charset="0"/>
                <a:ea typeface="宋体" panose="02010600030101010101" pitchFamily="2" charset="-122"/>
                <a:cs typeface="+mn-cs"/>
              </a:rPr>
              <a:t>‹#›</a:t>
            </a:fld>
            <a:endParaRPr kumimoji="0" lang="en-US" altLang="zh-CN" sz="1100" b="0" i="0" u="none" strike="noStrike" kern="1200" cap="none" spc="0" normalizeH="0" baseline="0" noProof="0">
              <a:ln>
                <a:noFill/>
              </a:ln>
              <a:solidFill>
                <a:srgbClr val="636363"/>
              </a:solidFill>
              <a:effectLst/>
              <a:uLnTx/>
              <a:uFillTx/>
              <a:latin typeface="Forte" panose="03060902040502070203" pitchFamily="66" charset="0"/>
              <a:ea typeface="宋体" pitchFamily="2" charset="-122"/>
              <a:cs typeface="+mn-cs"/>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slide" Target="slide15.xml" TargetMode="Internal" /><Relationship Id="rId3" Type="http://schemas.openxmlformats.org/officeDocument/2006/relationships/slide" Target="slide4.xml" TargetMode="Internal" /><Relationship Id="rId4" Type="http://schemas.openxmlformats.org/officeDocument/2006/relationships/slide" Target="slide12.xml" TargetMode="Internal" /><Relationship Id="rId5" Type="http://schemas.openxmlformats.org/officeDocument/2006/relationships/image" Target="../media/image6.png" /><Relationship Id="rId6" Type="http://schemas.openxmlformats.org/officeDocument/2006/relationships/slide" Target="slide13.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6.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6.png" /><Relationship Id="rId3" Type="http://schemas.openxmlformats.org/officeDocument/2006/relationships/slide" Target="slide8.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6.png" /><Relationship Id="rId3" Type="http://schemas.openxmlformats.org/officeDocument/2006/relationships/slide" Target="slide8.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7.jpeg" /><Relationship Id="rId3" Type="http://schemas.openxmlformats.org/officeDocument/2006/relationships/image" Target="../media/image6.png" /><Relationship Id="rId4" Type="http://schemas.openxmlformats.org/officeDocument/2006/relationships/slide" Target="slide8.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6.png" /><Relationship Id="rId3" Type="http://schemas.openxmlformats.org/officeDocument/2006/relationships/slide" Target="slide8.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6.png" /><Relationship Id="rId3" Type="http://schemas.openxmlformats.org/officeDocument/2006/relationships/slide" Target="slide8.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slide" Target="slide15.xml" TargetMode="Internal" /><Relationship Id="rId3" Type="http://schemas.openxmlformats.org/officeDocument/2006/relationships/slide" Target="slide4.xml" TargetMode="Internal" /><Relationship Id="rId4" Type="http://schemas.openxmlformats.org/officeDocument/2006/relationships/slide" Target="slide12.xml" TargetMode="Internal" /><Relationship Id="rId5" Type="http://schemas.openxmlformats.org/officeDocument/2006/relationships/image" Target="../media/image6.png" /><Relationship Id="rId6" Type="http://schemas.openxmlformats.org/officeDocument/2006/relationships/slide" Target="slide13.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89.xml" /><Relationship Id="rId2" Type="http://schemas.openxmlformats.org/officeDocument/2006/relationships/image" Target="../media/image5.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00.xml" /><Relationship Id="rId2" Type="http://schemas.openxmlformats.org/officeDocument/2006/relationships/image" Target="../media/image5.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01.xml" /><Relationship Id="rId2" Type="http://schemas.openxmlformats.org/officeDocument/2006/relationships/image" Target="../media/image5.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12.xml" /><Relationship Id="rId2" Type="http://schemas.openxmlformats.org/officeDocument/2006/relationships/image" Target="../media/image5.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12.xml" /><Relationship Id="rId2" Type="http://schemas.openxmlformats.org/officeDocument/2006/relationships/image" Target="../media/image5.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6.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9.xml" /><Relationship Id="rId2" Type="http://schemas.openxmlformats.org/officeDocument/2006/relationships/image" Target="../media/image5.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image" Target="../media/image5.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image" Target="../media/image5.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5.xml" /><Relationship Id="rId2" Type="http://schemas.openxmlformats.org/officeDocument/2006/relationships/hyperlink" Target="http://www.qikan.com.cn/SearchResult.aspx?type=0&amp;startpos=1&amp;sort=1&amp;keywords=%c0%ed%bd%e2" TargetMode="External" /><Relationship Id="rId3" Type="http://schemas.openxmlformats.org/officeDocument/2006/relationships/hyperlink" Target="http://www.qikan.com.cn/SearchResult.aspx?type=0&amp;startpos=1&amp;sort=1&amp;keywords=%be%e4%d7%d3" TargetMode="Ex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3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6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4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05.xml" /><Relationship Id="rId2" Type="http://schemas.openxmlformats.org/officeDocument/2006/relationships/image" Target="../media/image5.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05.xml" /><Relationship Id="rId2" Type="http://schemas.openxmlformats.org/officeDocument/2006/relationships/image" Target="../media/image5.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image" Target="../media/image5.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image" Target="../media/image5.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11.xml" /><Relationship Id="rId2" Type="http://schemas.openxmlformats.org/officeDocument/2006/relationships/image" Target="../media/image5.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22.xml" /><Relationship Id="rId2" Type="http://schemas.openxmlformats.org/officeDocument/2006/relationships/image" Target="../media/image5.pn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32.xml" /><Relationship Id="rId2" Type="http://schemas.openxmlformats.org/officeDocument/2006/relationships/image" Target="../media/image5.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83.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6.pn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43.xml" /><Relationship Id="rId2" Type="http://schemas.openxmlformats.org/officeDocument/2006/relationships/image" Target="../media/image5.png"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image" Target="../media/image5.png"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image" Target="../media/image5.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image" Target="../media/image5.png"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55.xml" /><Relationship Id="rId2" Type="http://schemas.openxmlformats.org/officeDocument/2006/relationships/image" Target="../media/image5.png"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image" Target="../media/image5.png"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593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95938" name="WordArt 3"/>
          <p:cNvSpPr>
            <a:spLocks noTextEdit="1"/>
          </p:cNvSpPr>
          <p:nvPr/>
        </p:nvSpPr>
        <p:spPr>
          <a:xfrm>
            <a:off x="1236663" y="1628775"/>
            <a:ext cx="9748837" cy="3744913"/>
          </a:xfrm>
          <a:prstGeom prst="rect">
            <a:avLst/>
          </a:prstGeom>
        </p:spPr>
        <p:txBody>
          <a:bodyPr wrap="none" fromWordArt="1">
            <a:prstTxWarp prst="textDeflateBottom">
              <a:avLst>
                <a:gd name="adj" fmla="val 53125"/>
              </a:avLst>
            </a:prstTxWarp>
            <a:normAutofit/>
          </a:bodyPr>
          <a:lstStyle/>
          <a:p>
            <a:pPr algn="ctr"/>
            <a:r>
              <a:rPr lang="zh-CN" altLang="en-US" sz="5400" smtClean="0">
                <a:ln w="15875" cap="flat" cmpd="sng">
                  <a:solidFill>
                    <a:srgbClr val="000000"/>
                  </a:solidFill>
                  <a:prstDash val="solid"/>
                  <a:headEnd type="none" w="med" len="med"/>
                  <a:tailEnd type="none" w="med" len="med"/>
                </a:ln>
                <a:solidFill>
                  <a:srgbClr val="FF0000">
                    <a:alpha val="89998"/>
                  </a:srgbClr>
                </a:solidFill>
                <a:latin typeface="微软雅黑" panose="020b0503020204020204" pitchFamily="34" charset="-122"/>
                <a:ea typeface="微软雅黑" panose="020b0503020204020204" pitchFamily="34" charset="-122"/>
              </a:rPr>
              <a:t>散文</a:t>
            </a:r>
            <a:r>
              <a:rPr lang="zh-CN" altLang="en-US" sz="5400">
                <a:ln w="15875" cap="flat" cmpd="sng">
                  <a:solidFill>
                    <a:srgbClr val="000000"/>
                  </a:solidFill>
                  <a:prstDash val="solid"/>
                  <a:headEnd type="none" w="med" len="med"/>
                  <a:tailEnd type="none" w="med" len="med"/>
                </a:ln>
                <a:solidFill>
                  <a:srgbClr val="FF0000">
                    <a:alpha val="89998"/>
                  </a:srgbClr>
                </a:solidFill>
                <a:latin typeface="微软雅黑" panose="020b0503020204020204" pitchFamily="34" charset="-122"/>
                <a:ea typeface="微软雅黑" panose="020b0503020204020204" pitchFamily="34" charset="-122"/>
              </a:rPr>
              <a:t>专题复习</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3714" name="Rectangle 2"/>
          <p:cNvSpPr>
            <a:spLocks noGrp="1"/>
          </p:cNvSpPr>
          <p:nvPr>
            <p:ph idx="1"/>
          </p:nvPr>
        </p:nvSpPr>
        <p:spPr>
          <a:xfrm>
            <a:off x="1274763" y="333375"/>
            <a:ext cx="9221787" cy="5832475"/>
          </a:xfrm>
        </p:spPr>
        <p:txBody>
          <a:bodyPr wrap="square" lIns="91440" tIns="45720" rIns="91440" bIns="45720" anchor="t"/>
          <a:lstStyle/>
          <a:p>
            <a:pPr eaLnBrk="1" hangingPunct="1">
              <a:lnSpc>
                <a:spcPct val="80000"/>
              </a:lnSpc>
            </a:pPr>
            <a:r>
              <a:rPr lang="en-US" altLang="zh-CN" b="1">
                <a:latin typeface="黑体" panose="02010609060101010101" pitchFamily="2" charset="-122"/>
                <a:ea typeface="黑体" panose="02010609060101010101" pitchFamily="2" charset="-122"/>
              </a:rPr>
              <a:t>4</a:t>
            </a:r>
            <a:r>
              <a:rPr lang="zh-CN" altLang="en-US" b="1">
                <a:latin typeface="黑体" panose="02010609060101010101" pitchFamily="2" charset="-122"/>
                <a:ea typeface="黑体" panose="02010609060101010101" pitchFamily="2" charset="-122"/>
              </a:rPr>
              <a:t>、分析手法</a:t>
            </a:r>
          </a:p>
          <a:p>
            <a:pPr eaLnBrk="1" hangingPunct="1">
              <a:lnSpc>
                <a:spcPct val="80000"/>
              </a:lnSpc>
            </a:pPr>
            <a:r>
              <a:rPr lang="zh-CN" altLang="en-US" b="1">
                <a:latin typeface="黑体" panose="02010609060101010101" pitchFamily="2" charset="-122"/>
                <a:ea typeface="黑体" panose="02010609060101010101" pitchFamily="2" charset="-122"/>
              </a:rPr>
              <a:t>    散文灵活运用多种表现手法，对表现手法的考查是高考重点之一，主要考查表现手法的运用所产生的艺术效果。</a:t>
            </a:r>
            <a:r>
              <a:rPr lang="zh-CN" altLang="en-US" b="1" u="sng">
                <a:solidFill>
                  <a:srgbClr val="FF0000"/>
                </a:solidFill>
                <a:latin typeface="黑体" panose="02010609060101010101" pitchFamily="2" charset="-122"/>
                <a:ea typeface="黑体" panose="02010609060101010101" pitchFamily="2" charset="-122"/>
              </a:rPr>
              <a:t>如：表达方式、修辞手法、抒情手法及其作用等。</a:t>
            </a:r>
          </a:p>
          <a:p>
            <a:pPr eaLnBrk="1" hangingPunct="1">
              <a:lnSpc>
                <a:spcPct val="80000"/>
              </a:lnSpc>
            </a:pPr>
            <a:endParaRPr lang="zh-CN" altLang="en-US" b="1">
              <a:latin typeface="黑体" panose="02010609060101010101" pitchFamily="2" charset="-122"/>
              <a:ea typeface="黑体" panose="02010609060101010101" pitchFamily="2" charset="-122"/>
            </a:endParaRPr>
          </a:p>
          <a:p>
            <a:pPr eaLnBrk="1" hangingPunct="1">
              <a:lnSpc>
                <a:spcPct val="80000"/>
              </a:lnSpc>
            </a:pPr>
            <a:endParaRPr lang="zh-CN" altLang="en-US" b="1">
              <a:latin typeface="黑体" panose="02010609060101010101" pitchFamily="2" charset="-122"/>
              <a:ea typeface="黑体" panose="02010609060101010101" pitchFamily="2" charset="-122"/>
            </a:endParaRPr>
          </a:p>
          <a:p>
            <a:pPr eaLnBrk="1" hangingPunct="1">
              <a:lnSpc>
                <a:spcPct val="80000"/>
              </a:lnSpc>
            </a:pPr>
            <a:r>
              <a:rPr lang="en-US" altLang="zh-CN" b="1">
                <a:latin typeface="黑体" panose="02010609060101010101" pitchFamily="2" charset="-122"/>
                <a:ea typeface="黑体" panose="02010609060101010101" pitchFamily="2" charset="-122"/>
              </a:rPr>
              <a:t>5</a:t>
            </a:r>
            <a:r>
              <a:rPr lang="zh-CN" altLang="en-US" b="1">
                <a:latin typeface="黑体" panose="02010609060101010101" pitchFamily="2" charset="-122"/>
                <a:ea typeface="黑体" panose="02010609060101010101" pitchFamily="2" charset="-122"/>
              </a:rPr>
              <a:t>、品味语言</a:t>
            </a:r>
          </a:p>
          <a:p>
            <a:pPr eaLnBrk="1" hangingPunct="1">
              <a:lnSpc>
                <a:spcPct val="80000"/>
              </a:lnSpc>
            </a:pPr>
            <a:r>
              <a:rPr lang="zh-CN" altLang="en-US" b="1">
                <a:latin typeface="黑体" panose="02010609060101010101" pitchFamily="2" charset="-122"/>
                <a:ea typeface="黑体" panose="02010609060101010101" pitchFamily="2" charset="-122"/>
              </a:rPr>
              <a:t>    散文的一大特色就是语言美。体会品味语句的妙处，不能孤立的看，要联系上下文，联系文章的主旨才能看出语句的丰富内涵，要注意把握形象化语句的抽象含义。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3714">
                                            <p:txEl>
                                              <p:pRg st="0" end="0"/>
                                            </p:txEl>
                                          </p:spTgt>
                                        </p:tgtEl>
                                        <p:attrNameLst>
                                          <p:attrName>style.visibility</p:attrName>
                                        </p:attrNameLst>
                                      </p:cBhvr>
                                      <p:to>
                                        <p:strVal val="visible"/>
                                      </p:to>
                                    </p:set>
                                    <p:anim calcmode="lin" valueType="num">
                                      <p:cBhvr additive="base">
                                        <p:cTn id="7" dur="500" fill="hold"/>
                                        <p:tgtEl>
                                          <p:spTgt spid="2437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37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3714">
                                            <p:txEl>
                                              <p:pRg st="1" end="1"/>
                                            </p:txEl>
                                          </p:spTgt>
                                        </p:tgtEl>
                                        <p:attrNameLst>
                                          <p:attrName>style.visibility</p:attrName>
                                        </p:attrNameLst>
                                      </p:cBhvr>
                                      <p:to>
                                        <p:strVal val="visible"/>
                                      </p:to>
                                    </p:set>
                                    <p:anim calcmode="lin" valueType="num">
                                      <p:cBhvr additive="base">
                                        <p:cTn id="13" dur="500" fill="hold"/>
                                        <p:tgtEl>
                                          <p:spTgt spid="2437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37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3714">
                                            <p:txEl>
                                              <p:pRg st="4" end="4"/>
                                            </p:txEl>
                                          </p:spTgt>
                                        </p:tgtEl>
                                        <p:attrNameLst>
                                          <p:attrName>style.visibility</p:attrName>
                                        </p:attrNameLst>
                                      </p:cBhvr>
                                      <p:to>
                                        <p:strVal val="visible"/>
                                      </p:to>
                                    </p:set>
                                    <p:anim calcmode="lin" valueType="num">
                                      <p:cBhvr additive="base">
                                        <p:cTn id="19" dur="500" fill="hold"/>
                                        <p:tgtEl>
                                          <p:spTgt spid="24371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37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3714">
                                            <p:txEl>
                                              <p:pRg st="5" end="5"/>
                                            </p:txEl>
                                          </p:spTgt>
                                        </p:tgtEl>
                                        <p:attrNameLst>
                                          <p:attrName>style.visibility</p:attrName>
                                        </p:attrNameLst>
                                      </p:cBhvr>
                                      <p:to>
                                        <p:strVal val="visible"/>
                                      </p:to>
                                    </p:set>
                                    <p:anim calcmode="lin" valueType="num">
                                      <p:cBhvr additive="base">
                                        <p:cTn id="25" dur="500" fill="hold"/>
                                        <p:tgtEl>
                                          <p:spTgt spid="24371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371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39266" name="Group 2"/>
          <p:cNvGrpSpPr/>
          <p:nvPr/>
        </p:nvGrpSpPr>
        <p:grpSpPr>
          <a:xfrm>
            <a:off x="2601913" y="946150"/>
            <a:ext cx="2900362" cy="4640263"/>
            <a:chExt cx="1827" cy="2923"/>
          </a:xfrm>
        </p:grpSpPr>
        <p:grpSp>
          <p:nvGrpSpPr>
            <p:cNvPr id="306178" name="Group 3"/>
            <p:cNvGrpSpPr/>
            <p:nvPr/>
          </p:nvGrpSpPr>
          <p:grpSpPr>
            <a:xfrm>
              <a:off x="10" y="0"/>
              <a:ext cx="1786" cy="691"/>
              <a:chExt cx="1786" cy="691"/>
            </a:xfrm>
          </p:grpSpPr>
          <p:sp>
            <p:nvSpPr>
              <p:cNvPr id="306179" name="Text Box 4"/>
              <p:cNvSpPr txBox="1"/>
              <p:nvPr/>
            </p:nvSpPr>
            <p:spPr>
              <a:xfrm>
                <a:off x="427" y="0"/>
                <a:ext cx="1359" cy="330"/>
              </a:xfrm>
              <a:prstGeom prst="rect">
                <a:avLst/>
              </a:prstGeom>
              <a:solidFill>
                <a:srgbClr val="000078"/>
              </a:solidFill>
              <a:ln w="38100" cap="flat" cmpd="dbl">
                <a:solidFill>
                  <a:srgbClr val="FFFF00"/>
                </a:solidFill>
                <a:prstDash val="solid"/>
                <a:miter/>
                <a:headEnd type="none" w="med" len="med"/>
                <a:tailEnd type="none" w="med" len="med"/>
              </a:ln>
            </p:spPr>
            <p:txBody>
              <a:bodyPr>
                <a:spAutoFit/>
              </a:bodyPr>
              <a:lstStyle/>
              <a:p>
                <a:pPr algn="ctr">
                  <a:spcBef>
                    <a:spcPct val="50000"/>
                  </a:spcBef>
                </a:pPr>
                <a:r>
                  <a:rPr lang="zh-CN" altLang="en-US" sz="2800">
                    <a:solidFill>
                      <a:srgbClr val="FFFF00"/>
                    </a:solidFill>
                    <a:latin typeface="华文细黑" panose="02010600040101010101" pitchFamily="2" charset="-122"/>
                    <a:ea typeface="华文细黑" panose="02010600040101010101" pitchFamily="2" charset="-122"/>
                  </a:rPr>
                  <a:t>理解 </a:t>
                </a:r>
              </a:p>
            </p:txBody>
          </p:sp>
          <p:cxnSp>
            <p:nvCxnSpPr>
              <p:cNvPr id="306180" name="AutoShape 5"/>
              <p:cNvCxnSpPr>
                <a:endCxn id="306179" idx="2"/>
              </p:cNvCxnSpPr>
              <p:nvPr/>
            </p:nvCxnSpPr>
            <p:spPr>
              <a:xfrm flipV="1">
                <a:off x="0" y="330"/>
                <a:ext cx="1106" cy="361"/>
              </a:xfrm>
              <a:prstGeom prst="bentConnector2">
                <a:avLst/>
              </a:prstGeom>
              <a:ln w="38100" cap="flat" cmpd="sng">
                <a:solidFill>
                  <a:srgbClr val="FFFF00"/>
                </a:solidFill>
                <a:prstDash val="solid"/>
                <a:miter/>
                <a:headEnd type="diamond" w="med" len="sm"/>
                <a:tailEnd type="stealth" w="med" len="med"/>
              </a:ln>
            </p:spPr>
          </p:cxnSp>
        </p:grpSp>
        <p:grpSp>
          <p:nvGrpSpPr>
            <p:cNvPr id="306181" name="Group 6"/>
            <p:cNvGrpSpPr/>
            <p:nvPr/>
          </p:nvGrpSpPr>
          <p:grpSpPr>
            <a:xfrm>
              <a:off x="0" y="2286"/>
              <a:ext cx="1785" cy="637"/>
              <a:chExt cx="1785" cy="637"/>
            </a:xfrm>
          </p:grpSpPr>
          <p:sp>
            <p:nvSpPr>
              <p:cNvPr id="306182" name="Text Box 7"/>
              <p:cNvSpPr txBox="1"/>
              <p:nvPr/>
            </p:nvSpPr>
            <p:spPr>
              <a:xfrm>
                <a:off x="497" y="307"/>
                <a:ext cx="1288" cy="330"/>
              </a:xfrm>
              <a:prstGeom prst="rect">
                <a:avLst/>
              </a:prstGeom>
              <a:solidFill>
                <a:srgbClr val="000078"/>
              </a:solidFill>
              <a:ln w="38100" cap="flat" cmpd="dbl">
                <a:solidFill>
                  <a:srgbClr val="FFFF00"/>
                </a:solidFill>
                <a:prstDash val="solid"/>
                <a:miter/>
                <a:headEnd type="none" w="med" len="med"/>
                <a:tailEnd type="none" w="med" len="med"/>
              </a:ln>
            </p:spPr>
            <p:txBody>
              <a:bodyPr>
                <a:spAutoFit/>
              </a:bodyPr>
              <a:lstStyle/>
              <a:p>
                <a:pPr algn="ctr">
                  <a:spcBef>
                    <a:spcPct val="50000"/>
                  </a:spcBef>
                </a:pPr>
                <a:r>
                  <a:rPr lang="zh-CN" altLang="en-US" sz="2800">
                    <a:solidFill>
                      <a:srgbClr val="FFFF00"/>
                    </a:solidFill>
                    <a:latin typeface="华文细黑" panose="02010600040101010101" pitchFamily="2" charset="-122"/>
                    <a:ea typeface="华文细黑" panose="02010600040101010101" pitchFamily="2" charset="-122"/>
                  </a:rPr>
                  <a:t>鉴赏评价  </a:t>
                </a:r>
              </a:p>
            </p:txBody>
          </p:sp>
          <p:cxnSp>
            <p:nvCxnSpPr>
              <p:cNvPr id="306183" name="AutoShape 8"/>
              <p:cNvCxnSpPr>
                <a:endCxn id="306182" idx="0"/>
              </p:cNvCxnSpPr>
              <p:nvPr/>
            </p:nvCxnSpPr>
            <p:spPr>
              <a:xfrm>
                <a:off x="0" y="0"/>
                <a:ext cx="1141" cy="307"/>
              </a:xfrm>
              <a:prstGeom prst="bentConnector2">
                <a:avLst/>
              </a:prstGeom>
              <a:ln w="38100" cap="flat" cmpd="sng">
                <a:solidFill>
                  <a:srgbClr val="FFFF00"/>
                </a:solidFill>
                <a:prstDash val="solid"/>
                <a:miter/>
                <a:headEnd type="diamond" w="med" len="sm"/>
                <a:tailEnd type="stealth" w="med" len="med"/>
              </a:ln>
            </p:spPr>
          </p:cxnSp>
        </p:grpSp>
        <p:grpSp>
          <p:nvGrpSpPr>
            <p:cNvPr id="306184" name="Group 9"/>
            <p:cNvGrpSpPr/>
            <p:nvPr/>
          </p:nvGrpSpPr>
          <p:grpSpPr>
            <a:xfrm>
              <a:off x="416" y="1362"/>
              <a:ext cx="1411" cy="330"/>
              <a:chExt cx="1411" cy="330"/>
            </a:xfrm>
          </p:grpSpPr>
          <p:sp>
            <p:nvSpPr>
              <p:cNvPr id="306185" name="Text Box 10"/>
              <p:cNvSpPr txBox="1"/>
              <p:nvPr/>
            </p:nvSpPr>
            <p:spPr>
              <a:xfrm>
                <a:off x="73" y="0"/>
                <a:ext cx="1338" cy="330"/>
              </a:xfrm>
              <a:prstGeom prst="rect">
                <a:avLst/>
              </a:prstGeom>
              <a:solidFill>
                <a:srgbClr val="000078"/>
              </a:solidFill>
              <a:ln w="38100" cap="flat" cmpd="dbl">
                <a:solidFill>
                  <a:srgbClr val="FFFF00"/>
                </a:solidFill>
                <a:prstDash val="solid"/>
                <a:miter/>
                <a:headEnd type="none" w="med" len="med"/>
                <a:tailEnd type="none" w="med" len="med"/>
              </a:ln>
            </p:spPr>
            <p:txBody>
              <a:bodyPr>
                <a:spAutoFit/>
              </a:bodyPr>
              <a:lstStyle/>
              <a:p>
                <a:pPr algn="ctr">
                  <a:spcBef>
                    <a:spcPct val="50000"/>
                  </a:spcBef>
                </a:pPr>
                <a:r>
                  <a:rPr lang="zh-CN" altLang="en-US" sz="2800">
                    <a:solidFill>
                      <a:srgbClr val="FFFF00"/>
                    </a:solidFill>
                    <a:latin typeface="华文细黑" panose="02010600040101010101" pitchFamily="2" charset="-122"/>
                    <a:ea typeface="华文细黑" panose="02010600040101010101" pitchFamily="2" charset="-122"/>
                  </a:rPr>
                  <a:t>分析综合                </a:t>
                </a:r>
              </a:p>
            </p:txBody>
          </p:sp>
          <p:sp>
            <p:nvSpPr>
              <p:cNvPr id="306186" name="Line 11"/>
              <p:cNvSpPr/>
              <p:nvPr/>
            </p:nvSpPr>
            <p:spPr>
              <a:xfrm>
                <a:off x="0" y="154"/>
                <a:ext cx="96" cy="0"/>
              </a:xfrm>
              <a:prstGeom prst="line">
                <a:avLst/>
              </a:prstGeom>
              <a:ln w="38100" cap="flat" cmpd="sng">
                <a:solidFill>
                  <a:srgbClr val="FFFF00"/>
                </a:solidFill>
                <a:prstDash val="solid"/>
                <a:headEnd type="diamond" w="med" len="sm"/>
                <a:tailEnd type="stealth" w="med" len="med"/>
              </a:ln>
            </p:spPr>
            <p:txBody>
              <a:bodyPr/>
              <a:lstStyle/>
              <a:p/>
            </p:txBody>
          </p:sp>
        </p:grpSp>
      </p:grpSp>
      <p:sp>
        <p:nvSpPr>
          <p:cNvPr id="139276" name="Text Box 12"/>
          <p:cNvSpPr txBox="1"/>
          <p:nvPr/>
        </p:nvSpPr>
        <p:spPr>
          <a:xfrm>
            <a:off x="5618163" y="715963"/>
            <a:ext cx="4789487" cy="841375"/>
          </a:xfrm>
          <a:prstGeom prst="rect">
            <a:avLst/>
          </a:prstGeom>
          <a:solidFill>
            <a:srgbClr val="000078"/>
          </a:solidFill>
          <a:ln w="19050" cap="flat" cmpd="sng">
            <a:solidFill>
              <a:srgbClr val="FFFF00"/>
            </a:solidFill>
            <a:prstDash val="solid"/>
            <a:miter/>
            <a:headEnd type="none" w="med" len="med"/>
            <a:tailEnd type="none" w="med" len="med"/>
          </a:ln>
        </p:spPr>
        <p:txBody>
          <a:bodyPr>
            <a:spAutoFit/>
          </a:bodyPr>
          <a:lstStyle/>
          <a:p>
            <a:r>
              <a:rPr lang="en-US" altLang="zh-CN" sz="2400">
                <a:solidFill>
                  <a:srgbClr val="FFFF00"/>
                </a:solidFill>
                <a:latin typeface="华文细黑" panose="02010600040101010101" pitchFamily="2" charset="-122"/>
                <a:ea typeface="华文细黑" panose="02010600040101010101" pitchFamily="2" charset="-122"/>
              </a:rPr>
              <a:t>1.</a:t>
            </a:r>
            <a:r>
              <a:rPr lang="zh-CN" altLang="en-US" sz="2400">
                <a:solidFill>
                  <a:srgbClr val="FFFF00"/>
                </a:solidFill>
                <a:latin typeface="华文细黑" panose="02010600040101010101" pitchFamily="2" charset="-122"/>
                <a:ea typeface="华文细黑" panose="02010600040101010101" pitchFamily="2" charset="-122"/>
              </a:rPr>
              <a:t>理解文中重要词语的含义</a:t>
            </a:r>
          </a:p>
          <a:p>
            <a:r>
              <a:rPr lang="en-US" altLang="zh-CN" sz="2400">
                <a:solidFill>
                  <a:srgbClr val="FFFF00"/>
                </a:solidFill>
                <a:latin typeface="华文细黑" panose="02010600040101010101" pitchFamily="2" charset="-122"/>
                <a:ea typeface="华文细黑" panose="02010600040101010101" pitchFamily="2" charset="-122"/>
              </a:rPr>
              <a:t>2.</a:t>
            </a:r>
            <a:r>
              <a:rPr lang="zh-CN" altLang="en-US" sz="2400">
                <a:solidFill>
                  <a:srgbClr val="FFFF00"/>
                </a:solidFill>
                <a:latin typeface="华文细黑" panose="02010600040101010101" pitchFamily="2" charset="-122"/>
                <a:ea typeface="华文细黑" panose="02010600040101010101" pitchFamily="2" charset="-122"/>
              </a:rPr>
              <a:t>理解文中重要句子的含义</a:t>
            </a:r>
          </a:p>
        </p:txBody>
      </p:sp>
      <p:sp>
        <p:nvSpPr>
          <p:cNvPr id="139277" name="Text Box 13"/>
          <p:cNvSpPr txBox="1"/>
          <p:nvPr/>
        </p:nvSpPr>
        <p:spPr>
          <a:xfrm>
            <a:off x="5664200" y="2349500"/>
            <a:ext cx="4741863" cy="1570038"/>
          </a:xfrm>
          <a:prstGeom prst="rect">
            <a:avLst/>
          </a:prstGeom>
          <a:solidFill>
            <a:srgbClr val="000078"/>
          </a:solidFill>
          <a:ln w="19050" cap="flat" cmpd="sng">
            <a:solidFill>
              <a:srgbClr val="FFFF00"/>
            </a:solidFill>
            <a:prstDash val="solid"/>
            <a:miter/>
            <a:headEnd type="none" w="med" len="med"/>
            <a:tailEnd type="none" w="med" len="med"/>
          </a:ln>
        </p:spPr>
        <p:txBody>
          <a:bodyPr>
            <a:spAutoFit/>
          </a:bodyPr>
          <a:lstStyle/>
          <a:p>
            <a:r>
              <a:rPr lang="en-US" altLang="zh-CN" sz="2400">
                <a:solidFill>
                  <a:srgbClr val="FFFF00"/>
                </a:solidFill>
                <a:latin typeface="华文细黑" panose="02010600040101010101" pitchFamily="2" charset="-122"/>
                <a:ea typeface="华文细黑" panose="02010600040101010101" pitchFamily="2" charset="-122"/>
              </a:rPr>
              <a:t>3.</a:t>
            </a:r>
            <a:r>
              <a:rPr lang="zh-CN" altLang="en-US" sz="2400">
                <a:solidFill>
                  <a:srgbClr val="FFFF00"/>
                </a:solidFill>
                <a:latin typeface="华文细黑" panose="02010600040101010101" pitchFamily="2" charset="-122"/>
                <a:ea typeface="华文细黑" panose="02010600040101010101" pitchFamily="2" charset="-122"/>
              </a:rPr>
              <a:t>筛选并整合文中的信息 </a:t>
            </a:r>
          </a:p>
          <a:p>
            <a:r>
              <a:rPr lang="en-US" altLang="zh-CN" sz="2400">
                <a:solidFill>
                  <a:srgbClr val="FFFF00"/>
                </a:solidFill>
                <a:latin typeface="华文细黑" panose="02010600040101010101" pitchFamily="2" charset="-122"/>
                <a:ea typeface="华文细黑" panose="02010600040101010101" pitchFamily="2" charset="-122"/>
              </a:rPr>
              <a:t>4.</a:t>
            </a:r>
            <a:r>
              <a:rPr lang="zh-CN" altLang="en-US" sz="2400">
                <a:solidFill>
                  <a:srgbClr val="FFFF00"/>
                </a:solidFill>
                <a:latin typeface="华文细黑" panose="02010600040101010101" pitchFamily="2" charset="-122"/>
                <a:ea typeface="华文细黑" panose="02010600040101010101" pitchFamily="2" charset="-122"/>
              </a:rPr>
              <a:t>分析文章结构，把握文章思路</a:t>
            </a:r>
          </a:p>
          <a:p>
            <a:r>
              <a:rPr lang="en-US" altLang="zh-CN" sz="2400">
                <a:solidFill>
                  <a:srgbClr val="FFFF00"/>
                </a:solidFill>
                <a:latin typeface="华文细黑" panose="02010600040101010101" pitchFamily="2" charset="-122"/>
                <a:ea typeface="华文细黑" panose="02010600040101010101" pitchFamily="2" charset="-122"/>
              </a:rPr>
              <a:t>5.</a:t>
            </a:r>
            <a:r>
              <a:rPr lang="zh-CN" altLang="en-US" sz="2400">
                <a:solidFill>
                  <a:srgbClr val="FFFF00"/>
                </a:solidFill>
                <a:latin typeface="华文细黑" panose="02010600040101010101" pitchFamily="2" charset="-122"/>
                <a:ea typeface="华文细黑" panose="02010600040101010101" pitchFamily="2" charset="-122"/>
              </a:rPr>
              <a:t>归纳内容要点，概括中心意思</a:t>
            </a:r>
          </a:p>
          <a:p>
            <a:r>
              <a:rPr lang="en-US" altLang="zh-CN" sz="2400">
                <a:solidFill>
                  <a:srgbClr val="FFFF00"/>
                </a:solidFill>
                <a:latin typeface="华文细黑" panose="02010600040101010101" pitchFamily="2" charset="-122"/>
                <a:ea typeface="华文细黑" panose="02010600040101010101" pitchFamily="2" charset="-122"/>
              </a:rPr>
              <a:t>6.</a:t>
            </a:r>
            <a:r>
              <a:rPr lang="zh-CN" altLang="en-US" sz="2400">
                <a:solidFill>
                  <a:srgbClr val="FFFF00"/>
                </a:solidFill>
                <a:latin typeface="华文细黑" panose="02010600040101010101" pitchFamily="2" charset="-122"/>
                <a:ea typeface="华文细黑" panose="02010600040101010101" pitchFamily="2" charset="-122"/>
              </a:rPr>
              <a:t>分析概括作者在文中的观点态度</a:t>
            </a:r>
          </a:p>
        </p:txBody>
      </p:sp>
      <p:sp>
        <p:nvSpPr>
          <p:cNvPr id="139278" name="Text Box 14"/>
          <p:cNvSpPr txBox="1"/>
          <p:nvPr/>
        </p:nvSpPr>
        <p:spPr>
          <a:xfrm>
            <a:off x="5661025" y="4594225"/>
            <a:ext cx="4729163" cy="1206500"/>
          </a:xfrm>
          <a:prstGeom prst="rect">
            <a:avLst/>
          </a:prstGeom>
          <a:solidFill>
            <a:srgbClr val="000078"/>
          </a:solidFill>
          <a:ln w="19050" cap="flat" cmpd="sng">
            <a:solidFill>
              <a:srgbClr val="FFFF00"/>
            </a:solidFill>
            <a:prstDash val="solid"/>
            <a:miter/>
            <a:headEnd type="none" w="med" len="med"/>
            <a:tailEnd type="none" w="med" len="med"/>
          </a:ln>
        </p:spPr>
        <p:txBody>
          <a:bodyPr>
            <a:spAutoFit/>
          </a:bodyPr>
          <a:lstStyle/>
          <a:p>
            <a:r>
              <a:rPr lang="en-US" altLang="zh-CN" sz="2400">
                <a:solidFill>
                  <a:srgbClr val="FFFF00"/>
                </a:solidFill>
                <a:latin typeface="华文细黑" panose="02010600040101010101" pitchFamily="2" charset="-122"/>
                <a:ea typeface="华文细黑" panose="02010600040101010101" pitchFamily="2" charset="-122"/>
              </a:rPr>
              <a:t>7.</a:t>
            </a:r>
            <a:r>
              <a:rPr lang="zh-CN" altLang="en-US" sz="2400">
                <a:solidFill>
                  <a:srgbClr val="FFFF00"/>
                </a:solidFill>
                <a:latin typeface="华文细黑" panose="02010600040101010101" pitchFamily="2" charset="-122"/>
                <a:ea typeface="华文细黑" panose="02010600040101010101" pitchFamily="2" charset="-122"/>
              </a:rPr>
              <a:t>鉴赏形象、语言和表达技巧 </a:t>
            </a:r>
          </a:p>
          <a:p>
            <a:r>
              <a:rPr lang="en-US" altLang="zh-CN" sz="2400">
                <a:solidFill>
                  <a:srgbClr val="FFFF00"/>
                </a:solidFill>
                <a:latin typeface="华文细黑" panose="02010600040101010101" pitchFamily="2" charset="-122"/>
                <a:ea typeface="华文细黑" panose="02010600040101010101" pitchFamily="2" charset="-122"/>
              </a:rPr>
              <a:t>8.</a:t>
            </a:r>
            <a:r>
              <a:rPr lang="zh-CN" altLang="en-US" sz="2400">
                <a:solidFill>
                  <a:srgbClr val="FFFF00"/>
                </a:solidFill>
                <a:latin typeface="华文细黑" panose="02010600040101010101" pitchFamily="2" charset="-122"/>
                <a:ea typeface="华文细黑" panose="02010600040101010101" pitchFamily="2" charset="-122"/>
              </a:rPr>
              <a:t>评价文章的思想内容和作者的观点态度 </a:t>
            </a:r>
          </a:p>
        </p:txBody>
      </p:sp>
      <p:sp>
        <p:nvSpPr>
          <p:cNvPr id="306190" name="Text Box 15"/>
          <p:cNvSpPr txBox="1"/>
          <p:nvPr/>
        </p:nvSpPr>
        <p:spPr>
          <a:xfrm>
            <a:off x="1549400" y="185738"/>
            <a:ext cx="1692275" cy="6494462"/>
          </a:xfrm>
          <a:prstGeom prst="rect">
            <a:avLst/>
          </a:prstGeom>
          <a:solidFill>
            <a:srgbClr val="0000FF"/>
          </a:solidFill>
          <a:ln w="9525">
            <a:noFill/>
          </a:ln>
        </p:spPr>
        <p:txBody>
          <a:bodyPr>
            <a:spAutoFit/>
          </a:bodyPr>
          <a:lstStyle/>
          <a:p>
            <a:pPr algn="ctr">
              <a:spcBef>
                <a:spcPct val="50000"/>
              </a:spcBef>
            </a:pPr>
            <a:r>
              <a:rPr lang="en-US" altLang="zh-CN" sz="3200" b="1">
                <a:solidFill>
                  <a:srgbClr val="FFFFFF"/>
                </a:solidFill>
                <a:latin typeface="Times New Roman" panose="02020603050405020304" pitchFamily="18" charset="0"/>
              </a:rPr>
              <a:t>   </a:t>
            </a:r>
            <a:r>
              <a:rPr lang="zh-CN" altLang="en-US" sz="3200" b="1">
                <a:solidFill>
                  <a:srgbClr val="FF0000"/>
                </a:solidFill>
                <a:latin typeface="Times New Roman" panose="02020603050405020304" pitchFamily="18" charset="0"/>
              </a:rPr>
              <a:t>五、</a:t>
            </a:r>
          </a:p>
          <a:p>
            <a:pPr algn="ctr">
              <a:spcBef>
                <a:spcPct val="50000"/>
              </a:spcBef>
            </a:pPr>
            <a:r>
              <a:rPr lang="zh-CN" altLang="en-US" sz="3200" b="1">
                <a:solidFill>
                  <a:srgbClr val="FF0000"/>
                </a:solidFill>
                <a:latin typeface="Times New Roman" panose="02020603050405020304" pitchFamily="18" charset="0"/>
              </a:rPr>
              <a:t>高</a:t>
            </a:r>
            <a:endParaRPr lang="en-US" altLang="zh-CN" sz="3200" b="1">
              <a:solidFill>
                <a:srgbClr val="FF0000"/>
              </a:solidFill>
              <a:latin typeface="Times New Roman" pitchFamily="18" charset="0"/>
            </a:endParaRPr>
          </a:p>
          <a:p>
            <a:pPr algn="ctr">
              <a:spcBef>
                <a:spcPct val="50000"/>
              </a:spcBef>
            </a:pPr>
            <a:r>
              <a:rPr lang="zh-CN" altLang="en-US" sz="3200" b="1">
                <a:solidFill>
                  <a:srgbClr val="FF0000"/>
                </a:solidFill>
                <a:latin typeface="Times New Roman" panose="02020603050405020304" pitchFamily="18" charset="0"/>
              </a:rPr>
              <a:t>考</a:t>
            </a:r>
            <a:endParaRPr lang="en-US" altLang="zh-CN" sz="3200" b="1">
              <a:solidFill>
                <a:srgbClr val="FF0000"/>
              </a:solidFill>
              <a:latin typeface="Times New Roman" panose="02020603050405020304" pitchFamily="18" charset="0"/>
            </a:endParaRPr>
          </a:p>
          <a:p>
            <a:pPr algn="ctr">
              <a:spcBef>
                <a:spcPct val="50000"/>
              </a:spcBef>
            </a:pPr>
            <a:r>
              <a:rPr lang="zh-CN" altLang="en-US" sz="3200" b="1">
                <a:solidFill>
                  <a:srgbClr val="FF0000"/>
                </a:solidFill>
                <a:latin typeface="Times New Roman" panose="02020603050405020304" pitchFamily="18" charset="0"/>
              </a:rPr>
              <a:t>散</a:t>
            </a:r>
          </a:p>
          <a:p>
            <a:pPr algn="ctr">
              <a:spcBef>
                <a:spcPct val="50000"/>
              </a:spcBef>
            </a:pPr>
            <a:r>
              <a:rPr lang="zh-CN" altLang="en-US" sz="3200" b="1">
                <a:solidFill>
                  <a:srgbClr val="FF0000"/>
                </a:solidFill>
                <a:latin typeface="Times New Roman" panose="02020603050405020304" pitchFamily="18" charset="0"/>
              </a:rPr>
              <a:t>文</a:t>
            </a:r>
          </a:p>
          <a:p>
            <a:pPr algn="ctr">
              <a:spcBef>
                <a:spcPct val="50000"/>
              </a:spcBef>
            </a:pPr>
            <a:r>
              <a:rPr lang="zh-CN" altLang="en-US" sz="3200" b="1">
                <a:solidFill>
                  <a:srgbClr val="FF0000"/>
                </a:solidFill>
                <a:latin typeface="Times New Roman" panose="02020603050405020304" pitchFamily="18" charset="0"/>
              </a:rPr>
              <a:t>阅</a:t>
            </a:r>
          </a:p>
          <a:p>
            <a:pPr algn="ctr">
              <a:spcBef>
                <a:spcPct val="50000"/>
              </a:spcBef>
            </a:pPr>
            <a:r>
              <a:rPr lang="zh-CN" altLang="en-US" sz="3200" b="1">
                <a:solidFill>
                  <a:srgbClr val="FF0000"/>
                </a:solidFill>
                <a:latin typeface="Times New Roman" panose="02020603050405020304" pitchFamily="18" charset="0"/>
              </a:rPr>
              <a:t>读</a:t>
            </a:r>
          </a:p>
          <a:p>
            <a:pPr algn="ctr">
              <a:spcBef>
                <a:spcPct val="50000"/>
              </a:spcBef>
            </a:pPr>
            <a:r>
              <a:rPr lang="zh-CN" altLang="en-US" sz="3200" b="1">
                <a:solidFill>
                  <a:srgbClr val="FF0000"/>
                </a:solidFill>
                <a:latin typeface="Times New Roman" panose="02020603050405020304" pitchFamily="18" charset="0"/>
              </a:rPr>
              <a:t>考</a:t>
            </a:r>
          </a:p>
          <a:p>
            <a:pPr algn="ctr">
              <a:spcBef>
                <a:spcPct val="50000"/>
              </a:spcBef>
            </a:pPr>
            <a:r>
              <a:rPr lang="zh-CN" altLang="en-US" sz="3200" b="1">
                <a:solidFill>
                  <a:srgbClr val="FF0000"/>
                </a:solidFill>
                <a:latin typeface="Times New Roman" panose="02020603050405020304" pitchFamily="18" charset="0"/>
              </a:rPr>
              <a:t>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wipe(left)">
                                      <p:cBhvr>
                                        <p:cTn id="7" dur="500"/>
                                        <p:tgtEl>
                                          <p:spTgt spid="139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39276"/>
                                        </p:tgtEl>
                                        <p:attrNameLst>
                                          <p:attrName>style.visibility</p:attrName>
                                        </p:attrNameLst>
                                      </p:cBhvr>
                                      <p:to>
                                        <p:strVal val="visible"/>
                                      </p:to>
                                    </p:set>
                                    <p:animEffect transition="in" filter="blinds(vertical)">
                                      <p:cBhvr>
                                        <p:cTn id="12" dur="500"/>
                                        <p:tgtEl>
                                          <p:spTgt spid="13927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39277"/>
                                        </p:tgtEl>
                                        <p:attrNameLst>
                                          <p:attrName>style.visibility</p:attrName>
                                        </p:attrNameLst>
                                      </p:cBhvr>
                                      <p:to>
                                        <p:strVal val="visible"/>
                                      </p:to>
                                    </p:set>
                                    <p:animEffect transition="in" filter="blinds(vertical)">
                                      <p:cBhvr>
                                        <p:cTn id="17" dur="500"/>
                                        <p:tgtEl>
                                          <p:spTgt spid="1392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39278"/>
                                        </p:tgtEl>
                                        <p:attrNameLst>
                                          <p:attrName>style.visibility</p:attrName>
                                        </p:attrNameLst>
                                      </p:cBhvr>
                                      <p:to>
                                        <p:strVal val="visible"/>
                                      </p:to>
                                    </p:set>
                                    <p:animEffect transition="in" filter="blinds(vertical)">
                                      <p:cBhvr>
                                        <p:cTn id="22" dur="500"/>
                                        <p:tgtEl>
                                          <p:spTgt spid="13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6" grpId="0"/>
      <p:bldP spid="139277" grpId="0"/>
      <p:bldP spid="13927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0930" name="Rectangle 2"/>
          <p:cNvSpPr>
            <a:spLocks noGrp="1" noChangeArrowheads="1"/>
          </p:cNvSpPr>
          <p:nvPr>
            <p:ph idx="1"/>
          </p:nvPr>
        </p:nvSpPr>
        <p:spPr>
          <a:xfrm>
            <a:off x="2582863" y="808038"/>
            <a:ext cx="8458200" cy="540385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44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rPr>
              <a:t>六、高考题型：</a:t>
            </a:r>
            <a:endParaRPr kumimoji="0" lang="en-US" altLang="zh-CN" sz="4400" b="1" i="0" u="none" strike="noStrike" kern="1200" cap="none" spc="0" normalizeH="0" baseline="0" noProof="0" smtClean="0">
              <a:ln>
                <a:noFill/>
              </a:ln>
              <a:solidFill>
                <a:srgbClr val="FF0000"/>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44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zh-CN" altLang="en-US"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一）品鉴字词题</a:t>
            </a:r>
            <a:endParaRPr kumimoji="0" lang="en-US" altLang="zh-CN"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（二）品味句子题</a:t>
            </a:r>
            <a:endParaRPr kumimoji="0" lang="en-US" altLang="zh-CN"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（三）筛选概括题</a:t>
            </a:r>
            <a:endParaRPr kumimoji="0" lang="en-US" altLang="zh-CN"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（四）赏析评价题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0930">
                                            <p:txEl>
                                              <p:pRg st="1" end="1"/>
                                            </p:txEl>
                                          </p:spTgt>
                                        </p:tgtEl>
                                        <p:attrNameLst>
                                          <p:attrName>style.visibility</p:attrName>
                                        </p:attrNameLst>
                                      </p:cBhvr>
                                      <p:to>
                                        <p:strVal val="visible"/>
                                      </p:to>
                                    </p:set>
                                    <p:anim calcmode="lin" valueType="num">
                                      <p:cBhvr additive="base">
                                        <p:cTn id="7" dur="500" fill="hold"/>
                                        <p:tgtEl>
                                          <p:spTgt spid="38093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09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80930">
                                            <p:txEl>
                                              <p:pRg st="2" end="2"/>
                                            </p:txEl>
                                          </p:spTgt>
                                        </p:tgtEl>
                                        <p:attrNameLst>
                                          <p:attrName>style.visibility</p:attrName>
                                        </p:attrNameLst>
                                      </p:cBhvr>
                                      <p:to>
                                        <p:strVal val="visible"/>
                                      </p:to>
                                    </p:set>
                                    <p:anim calcmode="lin" valueType="num">
                                      <p:cBhvr additive="base">
                                        <p:cTn id="13" dur="500" fill="hold"/>
                                        <p:tgtEl>
                                          <p:spTgt spid="38093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09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80930">
                                            <p:txEl>
                                              <p:pRg st="3" end="3"/>
                                            </p:txEl>
                                          </p:spTgt>
                                        </p:tgtEl>
                                        <p:attrNameLst>
                                          <p:attrName>style.visibility</p:attrName>
                                        </p:attrNameLst>
                                      </p:cBhvr>
                                      <p:to>
                                        <p:strVal val="visible"/>
                                      </p:to>
                                    </p:set>
                                    <p:anim calcmode="lin" valueType="num">
                                      <p:cBhvr additive="base">
                                        <p:cTn id="19" dur="500" fill="hold"/>
                                        <p:tgtEl>
                                          <p:spTgt spid="38093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09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80930">
                                            <p:txEl>
                                              <p:pRg st="4" end="4"/>
                                            </p:txEl>
                                          </p:spTgt>
                                        </p:tgtEl>
                                        <p:attrNameLst>
                                          <p:attrName>style.visibility</p:attrName>
                                        </p:attrNameLst>
                                      </p:cBhvr>
                                      <p:to>
                                        <p:strVal val="visible"/>
                                      </p:to>
                                    </p:set>
                                    <p:anim calcmode="lin" valueType="num">
                                      <p:cBhvr additive="base">
                                        <p:cTn id="25" dur="500" fill="hold"/>
                                        <p:tgtEl>
                                          <p:spTgt spid="38093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093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6658" name="Rectangle 3"/>
          <p:cNvSpPr>
            <a:spLocks noGrp="1" noChangeArrowheads="1"/>
          </p:cNvSpPr>
          <p:nvPr>
            <p:ph idx="1"/>
          </p:nvPr>
        </p:nvSpPr>
        <p:spPr>
          <a:xfrm>
            <a:off x="1504950" y="471488"/>
            <a:ext cx="8229600" cy="5576888"/>
          </a:xfrm>
        </p:spPr>
        <p:txBody>
          <a:bodyPr vert="horz" wrap="square" lIns="91440" tIns="45720" rIns="91440" bIns="45720" numCol="1" anchor="t" anchorCtr="0" compatLnSpc="1"/>
          <a:lstStyle/>
          <a:p>
            <a:pPr marL="342900" marR="0" lvl="0" indent="-342900" algn="l" defTabSz="914400" rtl="0" eaLnBrk="1" fontAlgn="base" latinLnBrk="0" hangingPunct="1">
              <a:lnSpc>
                <a:spcPct val="90000"/>
              </a:lnSpc>
              <a:spcBef>
                <a:spcPct val="20000"/>
              </a:spcBef>
              <a:spcAft>
                <a:spcPct val="0"/>
              </a:spcAft>
              <a:buClrTx/>
              <a:buSzTx/>
              <a:buFontTx/>
              <a:buChar char="•"/>
              <a:defRPr/>
            </a:pPr>
            <a:r>
              <a:rPr kumimoji="0" lang="zh-CN" altLang="en-US" sz="4000" b="1" i="0" u="none" strike="noStrike" kern="1200" cap="none" spc="0" normalizeH="0" baseline="0" noProof="0" smtClean="0">
                <a:ln>
                  <a:noFill/>
                </a:ln>
                <a:solidFill>
                  <a:srgbClr val="FF0000"/>
                </a:solidFill>
                <a:effectLst/>
                <a:uLnTx/>
                <a:uFillTx/>
                <a:latin typeface="+mn-lt"/>
                <a:ea typeface="+mn-ea"/>
                <a:cs typeface="+mn-cs"/>
              </a:rPr>
              <a:t>七、阅读习惯与答题指导：</a:t>
            </a:r>
            <a:endParaRPr kumimoji="0" lang="en-US" altLang="zh-CN" sz="40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lt"/>
                <a:ea typeface="+mn-ea"/>
                <a:cs typeface="+mn-cs"/>
              </a:rPr>
              <a:t>⒈阅读选文时要勾画圈点。</a:t>
            </a:r>
            <a:endParaRPr kumimoji="0" lang="zh-CN" altLang="en-US" sz="2800" b="0"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2800" b="0"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2800" b="1" i="0" u="none" strike="noStrike" kern="1200" cap="none" spc="0" normalizeH="0" baseline="0" noProof="0" smtClean="0">
                <a:ln>
                  <a:noFill/>
                </a:ln>
                <a:solidFill>
                  <a:srgbClr val="0000FF"/>
                </a:solidFill>
                <a:effectLst/>
                <a:uLnTx/>
                <a:uFillTx/>
                <a:latin typeface="+mn-lt"/>
                <a:ea typeface="+mn-ea"/>
                <a:cs typeface="+mn-cs"/>
              </a:rPr>
              <a:t>“不动笔墨不读书”。</a:t>
            </a:r>
            <a:r>
              <a:rPr kumimoji="0" lang="zh-CN" altLang="en-US" sz="2800" b="1" i="0" u="none" strike="noStrike" kern="1200" cap="none" spc="0" normalizeH="0" baseline="0" noProof="0" smtClean="0">
                <a:ln>
                  <a:noFill/>
                </a:ln>
                <a:solidFill>
                  <a:schemeClr val="tx1"/>
                </a:solidFill>
                <a:effectLst/>
                <a:uLnTx/>
                <a:uFillTx/>
                <a:latin typeface="+mn-lt"/>
                <a:ea typeface="+mn-ea"/>
                <a:cs typeface="+mn-cs"/>
              </a:rPr>
              <a:t>在有限的时间内阅读一篇文章，如果从头读到尾不作任何标记，很可能读后脑子里是一片空白，什么印象也没有，在这样的状态下去做题能有什么好效果呢？阅读时对文章中</a:t>
            </a:r>
            <a:r>
              <a:rPr kumimoji="0" lang="zh-CN" altLang="en-US" sz="2800" b="1" i="0" u="none" strike="noStrike" kern="1200" cap="none" spc="0" normalizeH="0" baseline="0" noProof="0" smtClean="0">
                <a:ln>
                  <a:noFill/>
                </a:ln>
                <a:solidFill>
                  <a:srgbClr val="0000FF"/>
                </a:solidFill>
                <a:effectLst/>
                <a:uLnTx/>
                <a:uFillTx/>
                <a:latin typeface="+mn-lt"/>
                <a:ea typeface="+mn-ea"/>
                <a:cs typeface="+mn-cs"/>
              </a:rPr>
              <a:t>首段、尾段、每段首尾、题目、反问句、设问句、独立段、中心句、过渡句、关联词、指代词、有意义能上升一定高度的语句、抒情议论句、重复出现的句子、表达作者情感看法的词句等</a:t>
            </a:r>
            <a:r>
              <a:rPr kumimoji="0" lang="zh-CN" altLang="en-US" sz="2800" b="1" i="0" u="none" strike="noStrike" kern="1200" cap="none" spc="0" normalizeH="0" baseline="0" noProof="0" smtClean="0">
                <a:ln>
                  <a:noFill/>
                </a:ln>
                <a:solidFill>
                  <a:schemeClr val="tx1"/>
                </a:solidFill>
                <a:effectLst/>
                <a:uLnTx/>
                <a:uFillTx/>
                <a:latin typeface="+mn-lt"/>
                <a:ea typeface="+mn-ea"/>
                <a:cs typeface="+mn-cs"/>
              </a:rPr>
              <a:t>作勾画圈点，不仅可以增加对内容的印象，还能大体上把握文章的中心和作者的行文思路，有了这些，解题时就得心应手了。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26658">
                                            <p:txEl>
                                              <p:pRg st="1" end="1"/>
                                            </p:txEl>
                                          </p:spTgt>
                                        </p:tgtEl>
                                        <p:attrNameLst>
                                          <p:attrName>style.visibility</p:attrName>
                                        </p:attrNameLst>
                                      </p:cBhvr>
                                      <p:to>
                                        <p:strVal val="visible"/>
                                      </p:to>
                                    </p:set>
                                    <p:anim calcmode="lin" valueType="num">
                                      <p:cBhvr additive="base">
                                        <p:cTn id="7" dur="500" fill="hold"/>
                                        <p:tgtEl>
                                          <p:spTgt spid="3266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6658">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6658">
                                            <p:txEl>
                                              <p:pRg st="2" end="2"/>
                                            </p:txEl>
                                          </p:spTgt>
                                        </p:tgtEl>
                                        <p:attrNameLst>
                                          <p:attrName>style.visibility</p:attrName>
                                        </p:attrNameLst>
                                      </p:cBhvr>
                                      <p:to>
                                        <p:strVal val="visible"/>
                                      </p:to>
                                    </p:set>
                                    <p:anim calcmode="lin" valueType="num">
                                      <p:cBhvr additive="base">
                                        <p:cTn id="11" dur="500" fill="hold"/>
                                        <p:tgtEl>
                                          <p:spTgt spid="326658">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665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82" name="Rectangle 3"/>
          <p:cNvSpPr>
            <a:spLocks noGrp="1" noChangeArrowheads="1"/>
          </p:cNvSpPr>
          <p:nvPr>
            <p:ph idx="1"/>
          </p:nvPr>
        </p:nvSpPr>
        <p:spPr>
          <a:xfrm>
            <a:off x="1968500" y="882650"/>
            <a:ext cx="8229600" cy="52181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3200" b="1" i="0" u="none" strike="noStrike" kern="1200" cap="none" spc="0" normalizeH="0" baseline="0" noProof="0" smtClean="0">
                <a:ln>
                  <a:noFill/>
                </a:ln>
                <a:solidFill>
                  <a:srgbClr val="FF0000"/>
                </a:solidFill>
                <a:effectLst/>
                <a:uLnTx/>
                <a:uFillTx/>
                <a:latin typeface="+mn-lt"/>
                <a:ea typeface="+mn-ea"/>
                <a:cs typeface="+mn-cs"/>
              </a:rPr>
              <a:t>⒉</a:t>
            </a:r>
            <a:r>
              <a:rPr kumimoji="0" lang="zh-CN" altLang="en-US" sz="3200" b="1" i="0" u="none" strike="noStrike" kern="1200" cap="none" spc="0" normalizeH="0" baseline="0" noProof="0" smtClean="0">
                <a:ln>
                  <a:noFill/>
                </a:ln>
                <a:solidFill>
                  <a:srgbClr val="FF0000"/>
                </a:solidFill>
                <a:effectLst/>
                <a:uLnTx/>
                <a:uFillTx/>
                <a:latin typeface="+mn-lt"/>
                <a:ea typeface="+mn-ea"/>
                <a:cs typeface="+mn-cs"/>
              </a:rPr>
              <a:t>审题时要一字不漏。</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smtClean="0">
                <a:ln>
                  <a:noFill/>
                </a:ln>
                <a:solidFill>
                  <a:srgbClr val="0000FF"/>
                </a:solidFill>
                <a:effectLst/>
                <a:uLnTx/>
                <a:uFillTx/>
                <a:latin typeface="+mn-lt"/>
                <a:ea typeface="+mn-ea"/>
                <a:cs typeface="+mn-cs"/>
              </a:rPr>
              <a:t>题目中每一个字（包括数字）都是有它的价值的</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不然就不会写到题目中。这就要求我们审题时不能漏掉一个字。千万不能用扫视的方式审题，因为那样就有可能漏掉有用信息。最好在心里一个一个字的默读题目，必要时要动笔作标记。审题时以下几个环节不可忽视：</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0273" name="Rectangle 3"/>
          <p:cNvSpPr>
            <a:spLocks noGrp="1"/>
          </p:cNvSpPr>
          <p:nvPr>
            <p:ph idx="1"/>
          </p:nvPr>
        </p:nvSpPr>
        <p:spPr>
          <a:xfrm>
            <a:off x="1981200" y="765175"/>
            <a:ext cx="8026400" cy="5360988"/>
          </a:xfrm>
        </p:spPr>
        <p:txBody>
          <a:bodyPr wrap="square" lIns="91440" tIns="45720" rIns="91440" bIns="45720" anchor="t"/>
          <a:lstStyle/>
          <a:p>
            <a:pPr eaLnBrk="1" hangingPunct="1">
              <a:lnSpc>
                <a:spcPct val="90000"/>
              </a:lnSpc>
            </a:pPr>
            <a:r>
              <a:rPr lang="en-US" altLang="zh-CN" b="1">
                <a:solidFill>
                  <a:srgbClr val="0000FF"/>
                </a:solidFill>
              </a:rPr>
              <a:t>①</a:t>
            </a:r>
            <a:r>
              <a:rPr lang="zh-CN" altLang="en-US" b="1">
                <a:solidFill>
                  <a:srgbClr val="0000FF"/>
                </a:solidFill>
              </a:rPr>
              <a:t>看问题。</a:t>
            </a:r>
            <a:r>
              <a:rPr lang="zh-CN" altLang="en-US" b="1"/>
              <a:t>要看清题目中有几个问题，如果题目中有两个或两个以上的问题，一定要逐一作答，切不可漏答问题或将两个问题合而为一作答。</a:t>
            </a:r>
          </a:p>
          <a:p>
            <a:pPr eaLnBrk="1" hangingPunct="1">
              <a:lnSpc>
                <a:spcPct val="90000"/>
              </a:lnSpc>
            </a:pPr>
            <a:r>
              <a:rPr lang="zh-CN" altLang="en-US" b="1"/>
              <a:t>例：大纲卷</a:t>
            </a:r>
            <a:r>
              <a:rPr lang="en-US" altLang="zh-CN" b="1"/>
              <a:t>《</a:t>
            </a:r>
            <a:r>
              <a:rPr lang="zh-CN" altLang="en-US" b="1"/>
              <a:t>听雨</a:t>
            </a:r>
            <a:r>
              <a:rPr lang="en-US" altLang="zh-CN" b="1"/>
              <a:t>》</a:t>
            </a:r>
            <a:r>
              <a:rPr lang="zh-CN" altLang="en-US" b="1"/>
              <a:t>第</a:t>
            </a:r>
            <a:r>
              <a:rPr lang="en-US" altLang="zh-CN" b="1"/>
              <a:t>17</a:t>
            </a:r>
            <a:r>
              <a:rPr lang="zh-CN" altLang="en-US" b="1"/>
              <a:t>题：“雨”给作者留下了哪些难忘的记忆？“听雨”让他明白了什么道理？请根据全文进行分析。（</a:t>
            </a:r>
            <a:r>
              <a:rPr lang="en-US" altLang="zh-CN" b="1"/>
              <a:t>8</a:t>
            </a:r>
            <a:r>
              <a:rPr lang="zh-CN" altLang="en-US" b="1"/>
              <a:t>分）</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1297" name="Rectangle 3"/>
          <p:cNvSpPr>
            <a:spLocks noGrp="1"/>
          </p:cNvSpPr>
          <p:nvPr>
            <p:ph idx="1"/>
          </p:nvPr>
        </p:nvSpPr>
        <p:spPr>
          <a:xfrm>
            <a:off x="1981200" y="908050"/>
            <a:ext cx="8229600" cy="5218113"/>
          </a:xfrm>
        </p:spPr>
        <p:txBody>
          <a:bodyPr wrap="square" lIns="91440" tIns="45720" rIns="91440" bIns="45720" anchor="t"/>
          <a:lstStyle/>
          <a:p>
            <a:pPr eaLnBrk="1" hangingPunct="1">
              <a:lnSpc>
                <a:spcPct val="90000"/>
              </a:lnSpc>
            </a:pPr>
            <a:r>
              <a:rPr lang="en-US" altLang="zh-CN" b="1">
                <a:solidFill>
                  <a:srgbClr val="0000FF"/>
                </a:solidFill>
              </a:rPr>
              <a:t>②</a:t>
            </a:r>
            <a:r>
              <a:rPr lang="zh-CN" altLang="en-US" b="1">
                <a:solidFill>
                  <a:srgbClr val="0000FF"/>
                </a:solidFill>
              </a:rPr>
              <a:t>看要求。</a:t>
            </a:r>
            <a:r>
              <a:rPr lang="zh-CN" altLang="en-US" b="1"/>
              <a:t>题目上除了提出问题外，往往还对考生答题作出一些要求。题目中的一些要求往往限定了答题的范围、角度、形式等。</a:t>
            </a:r>
          </a:p>
          <a:p>
            <a:pPr eaLnBrk="1" hangingPunct="1">
              <a:lnSpc>
                <a:spcPct val="90000"/>
              </a:lnSpc>
            </a:pPr>
            <a:r>
              <a:rPr lang="zh-CN" altLang="en-US" b="1"/>
              <a:t>例：安徽卷</a:t>
            </a:r>
            <a:r>
              <a:rPr lang="en-US" altLang="zh-CN" b="1"/>
              <a:t>《</a:t>
            </a:r>
            <a:r>
              <a:rPr lang="zh-CN" altLang="en-US" b="1"/>
              <a:t>独木舟之道</a:t>
            </a:r>
            <a:r>
              <a:rPr lang="en-US" altLang="zh-CN" b="1"/>
              <a:t>》</a:t>
            </a:r>
            <a:r>
              <a:rPr lang="zh-CN" altLang="en-US" b="1"/>
              <a:t>第</a:t>
            </a:r>
            <a:r>
              <a:rPr lang="en-US" altLang="zh-CN" b="1"/>
              <a:t>14</a:t>
            </a:r>
            <a:r>
              <a:rPr lang="zh-CN" altLang="en-US" b="1"/>
              <a:t>题：请结合文本，从两个不同的角度谈谈你所悟到的“独木舟之道”。（</a:t>
            </a:r>
            <a:r>
              <a:rPr lang="en-US" altLang="zh-CN" b="1"/>
              <a:t>8</a:t>
            </a:r>
            <a:r>
              <a:rPr lang="zh-CN" altLang="en-US" b="1"/>
              <a:t>分）</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2321" name="Rectangle 3"/>
          <p:cNvSpPr>
            <a:spLocks noGrp="1"/>
          </p:cNvSpPr>
          <p:nvPr>
            <p:ph idx="1"/>
          </p:nvPr>
        </p:nvSpPr>
        <p:spPr>
          <a:xfrm>
            <a:off x="1981200" y="1125538"/>
            <a:ext cx="8229600" cy="5000625"/>
          </a:xfrm>
        </p:spPr>
        <p:txBody>
          <a:bodyPr wrap="square" lIns="91440" tIns="45720" rIns="91440" bIns="45720" anchor="t"/>
          <a:lstStyle/>
          <a:p>
            <a:pPr eaLnBrk="1" hangingPunct="1"/>
            <a:r>
              <a:rPr lang="en-US" altLang="zh-CN" b="1">
                <a:solidFill>
                  <a:srgbClr val="0000FF"/>
                </a:solidFill>
              </a:rPr>
              <a:t>③</a:t>
            </a:r>
            <a:r>
              <a:rPr lang="zh-CN" altLang="en-US" b="1">
                <a:solidFill>
                  <a:srgbClr val="0000FF"/>
                </a:solidFill>
              </a:rPr>
              <a:t>看分值</a:t>
            </a:r>
            <a:r>
              <a:rPr lang="zh-CN" altLang="en-US">
                <a:solidFill>
                  <a:srgbClr val="0000FF"/>
                </a:solidFill>
              </a:rPr>
              <a:t>。</a:t>
            </a:r>
            <a:r>
              <a:rPr lang="zh-CN" altLang="en-US" b="1"/>
              <a:t>要看清并揣摩题目的分值。</a:t>
            </a:r>
            <a:r>
              <a:rPr lang="zh-CN" altLang="en-US" b="1">
                <a:solidFill>
                  <a:srgbClr val="0000FF"/>
                </a:solidFill>
              </a:rPr>
              <a:t>试题的分值往往提示了答案所必须的要点。</a:t>
            </a:r>
            <a:r>
              <a:rPr lang="zh-CN" altLang="en-US" b="1"/>
              <a:t>因为高考阅卷中是“踩点给分的”，而每个答案要点的配分如果不是整数会给阅卷带来不便。所以答案所需要要点数应是能被总分值除尽的。</a:t>
            </a:r>
          </a:p>
          <a:p>
            <a:pPr eaLnBrk="1" hangingPunct="1"/>
            <a:r>
              <a:rPr lang="zh-CN" altLang="en-US" b="1"/>
              <a:t>如果分值是</a:t>
            </a:r>
            <a:r>
              <a:rPr lang="en-US" altLang="zh-CN" b="1"/>
              <a:t>4</a:t>
            </a:r>
            <a:r>
              <a:rPr lang="zh-CN" altLang="en-US" b="1"/>
              <a:t>分，那要点一般是</a:t>
            </a:r>
            <a:r>
              <a:rPr lang="en-US" altLang="zh-CN" b="1"/>
              <a:t>2</a:t>
            </a:r>
            <a:r>
              <a:rPr lang="zh-CN" altLang="en-US" b="1"/>
              <a:t>个；如果分值是</a:t>
            </a:r>
            <a:r>
              <a:rPr lang="en-US" altLang="zh-CN" b="1"/>
              <a:t>6</a:t>
            </a:r>
            <a:r>
              <a:rPr lang="zh-CN" altLang="en-US" b="1"/>
              <a:t>分，要点一般是</a:t>
            </a:r>
            <a:r>
              <a:rPr lang="en-US" altLang="zh-CN" b="1"/>
              <a:t>3</a:t>
            </a:r>
            <a:r>
              <a:rPr lang="zh-CN" altLang="en-US" b="1"/>
              <a:t>个。</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3345" name="Rectangle 3"/>
          <p:cNvSpPr>
            <a:spLocks noGrp="1"/>
          </p:cNvSpPr>
          <p:nvPr>
            <p:ph idx="1"/>
          </p:nvPr>
        </p:nvSpPr>
        <p:spPr>
          <a:xfrm>
            <a:off x="1981200" y="765175"/>
            <a:ext cx="8229600" cy="5360988"/>
          </a:xfrm>
        </p:spPr>
        <p:txBody>
          <a:bodyPr wrap="square" lIns="91440" tIns="45720" rIns="91440" bIns="45720" anchor="t"/>
          <a:lstStyle/>
          <a:p>
            <a:pPr eaLnBrk="1" hangingPunct="1"/>
            <a:r>
              <a:rPr lang="en-US" altLang="zh-CN" b="1">
                <a:solidFill>
                  <a:srgbClr val="0000FF"/>
                </a:solidFill>
              </a:rPr>
              <a:t>④</a:t>
            </a:r>
            <a:r>
              <a:rPr lang="zh-CN" altLang="en-US" b="1">
                <a:solidFill>
                  <a:srgbClr val="0000FF"/>
                </a:solidFill>
              </a:rPr>
              <a:t>看有无字数限制</a:t>
            </a:r>
            <a:r>
              <a:rPr lang="zh-CN" altLang="en-US">
                <a:solidFill>
                  <a:srgbClr val="0000FF"/>
                </a:solidFill>
              </a:rPr>
              <a:t>。</a:t>
            </a:r>
            <a:r>
              <a:rPr lang="zh-CN" altLang="en-US" b="1"/>
              <a:t>题目中如果有字数限制，那么</a:t>
            </a:r>
            <a:r>
              <a:rPr lang="zh-CN" altLang="en-US" b="1">
                <a:solidFill>
                  <a:srgbClr val="0000FF"/>
                </a:solidFill>
              </a:rPr>
              <a:t>所限定的字数应该就是答案所需的大致字数</a:t>
            </a:r>
            <a:r>
              <a:rPr lang="zh-CN" altLang="en-US" b="1"/>
              <a:t>，清楚了这一点，在组织答案时就要注意不能超过限定的字数，当然也不能比限定的字数少得太多，因为这样恐怕会遗漏要点的。</a:t>
            </a:r>
          </a:p>
          <a:p>
            <a:pPr eaLnBrk="1" hangingPunct="1"/>
            <a:r>
              <a:rPr lang="zh-CN" altLang="en-US" b="1"/>
              <a:t>题目中如果没有字数限制，那就要尽量多答点，阅卷时多出的要点是不扣分的。</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4369" name="Rectangle 3"/>
          <p:cNvSpPr>
            <a:spLocks noGrp="1"/>
          </p:cNvSpPr>
          <p:nvPr>
            <p:ph idx="1"/>
          </p:nvPr>
        </p:nvSpPr>
        <p:spPr>
          <a:xfrm>
            <a:off x="1981200" y="404813"/>
            <a:ext cx="8229600" cy="5721350"/>
          </a:xfrm>
        </p:spPr>
        <p:txBody>
          <a:bodyPr wrap="square" lIns="91440" tIns="45720" rIns="91440" bIns="45720" anchor="t"/>
          <a:lstStyle/>
          <a:p>
            <a:pPr eaLnBrk="1" hangingPunct="1"/>
            <a:r>
              <a:rPr lang="en-US" altLang="zh-CN" b="1">
                <a:solidFill>
                  <a:srgbClr val="FF0000"/>
                </a:solidFill>
              </a:rPr>
              <a:t>⒊</a:t>
            </a:r>
            <a:r>
              <a:rPr lang="zh-CN" altLang="en-US" b="1">
                <a:solidFill>
                  <a:srgbClr val="FF0000"/>
                </a:solidFill>
              </a:rPr>
              <a:t>确定答案所在区域。</a:t>
            </a:r>
            <a:endParaRPr lang="zh-CN" altLang="en-US">
              <a:solidFill>
                <a:srgbClr val="FF0000"/>
              </a:solidFill>
            </a:endParaRPr>
          </a:p>
          <a:p>
            <a:pPr eaLnBrk="1" hangingPunct="1"/>
            <a:r>
              <a:rPr lang="zh-CN" altLang="en-US" b="1"/>
              <a:t>这一环节至关重要，因为如果答案所在区域确定错了，那就会全盘皆失了。确定答案所在区域主要从以下几方面入手：</a:t>
            </a:r>
          </a:p>
          <a:p>
            <a:pPr eaLnBrk="1" hangingPunct="1"/>
            <a:r>
              <a:rPr lang="zh-CN" altLang="en-US" b="1">
                <a:solidFill>
                  <a:srgbClr val="0000FF"/>
                </a:solidFill>
              </a:rPr>
              <a:t>①借助题目本身的指定。</a:t>
            </a:r>
            <a:r>
              <a:rPr lang="zh-CN" altLang="en-US" b="1"/>
              <a:t>有时题目上明确指定了答题的阅读范围。如湖南卷</a:t>
            </a:r>
            <a:r>
              <a:rPr lang="en-US" altLang="zh-CN" b="1"/>
              <a:t>《</a:t>
            </a:r>
            <a:r>
              <a:rPr lang="zh-CN" altLang="en-US" b="1"/>
              <a:t>粮食</a:t>
            </a:r>
            <a:r>
              <a:rPr lang="en-US" altLang="zh-CN" b="1"/>
              <a:t>》</a:t>
            </a:r>
            <a:r>
              <a:rPr lang="zh-CN" altLang="en-US" b="1"/>
              <a:t>第</a:t>
            </a:r>
            <a:r>
              <a:rPr lang="en-US" altLang="zh-CN" b="1"/>
              <a:t>15</a:t>
            </a:r>
            <a:r>
              <a:rPr lang="zh-CN" altLang="en-US" b="1"/>
              <a:t>题：文章第一自然段在写法上有哪些特点？（</a:t>
            </a:r>
            <a:r>
              <a:rPr lang="en-US" altLang="zh-CN" b="1"/>
              <a:t>4</a:t>
            </a:r>
            <a:r>
              <a:rPr lang="zh-CN" altLang="en-US" b="1"/>
              <a:t>分）</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61" name="Text Box 4"/>
          <p:cNvSpPr txBox="1"/>
          <p:nvPr/>
        </p:nvSpPr>
        <p:spPr>
          <a:xfrm>
            <a:off x="2082800" y="2001838"/>
            <a:ext cx="8675688" cy="1016000"/>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第一课时：散文概说</a:t>
            </a:r>
            <a:endParaRPr lang="zh-CN" altLang="en-US" sz="6000" b="1">
              <a:solidFill>
                <a:srgbClr val="0000FF"/>
              </a:solidFill>
              <a:latin typeface="楷体" pitchFamily="49" charset="-122"/>
              <a:ea typeface="楷体" panose="02010609060101010101" pitchFamily="49" charset="-122"/>
            </a:endParaRPr>
          </a:p>
        </p:txBody>
      </p:sp>
      <p:pic>
        <p:nvPicPr>
          <p:cNvPr id="296962"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5393" name="Rectangle 3"/>
          <p:cNvSpPr>
            <a:spLocks noGrp="1"/>
          </p:cNvSpPr>
          <p:nvPr>
            <p:ph idx="1"/>
          </p:nvPr>
        </p:nvSpPr>
        <p:spPr>
          <a:xfrm>
            <a:off x="1981200" y="692150"/>
            <a:ext cx="8566150" cy="5434013"/>
          </a:xfrm>
        </p:spPr>
        <p:txBody>
          <a:bodyPr wrap="square" lIns="91440" tIns="45720" rIns="91440" bIns="45720" anchor="t"/>
          <a:lstStyle/>
          <a:p>
            <a:pPr eaLnBrk="1" hangingPunct="1"/>
            <a:r>
              <a:rPr lang="en-US" altLang="zh-CN" b="1">
                <a:solidFill>
                  <a:srgbClr val="0000FF"/>
                </a:solidFill>
              </a:rPr>
              <a:t>②</a:t>
            </a:r>
            <a:r>
              <a:rPr lang="zh-CN" altLang="en-US" b="1">
                <a:solidFill>
                  <a:srgbClr val="0000FF"/>
                </a:solidFill>
              </a:rPr>
              <a:t>根据高考命题原则确定区域。</a:t>
            </a:r>
            <a:r>
              <a:rPr lang="zh-CN" altLang="en-US" b="1"/>
              <a:t>高考命题人在拟定阅读题时一般遵循这样一些原则：</a:t>
            </a:r>
          </a:p>
          <a:p>
            <a:pPr eaLnBrk="1" hangingPunct="1"/>
            <a:r>
              <a:rPr lang="en-US" altLang="zh-CN" b="1"/>
              <a:t>1.</a:t>
            </a:r>
            <a:r>
              <a:rPr lang="zh-CN" altLang="en-US" b="1"/>
              <a:t>尽量使考生能够利用文中语句作为答题的基本材料。</a:t>
            </a:r>
          </a:p>
          <a:p>
            <a:pPr eaLnBrk="1" hangingPunct="1"/>
            <a:r>
              <a:rPr lang="en-US" altLang="zh-CN" b="1"/>
              <a:t>2.</a:t>
            </a:r>
            <a:r>
              <a:rPr lang="zh-CN" altLang="en-US" b="1"/>
              <a:t>尽量照顾考生的阅读和思考的先后顺序。</a:t>
            </a:r>
          </a:p>
          <a:p>
            <a:pPr eaLnBrk="1" hangingPunct="1"/>
            <a:r>
              <a:rPr lang="en-US" altLang="zh-CN" b="1"/>
              <a:t>3.</a:t>
            </a:r>
            <a:r>
              <a:rPr lang="zh-CN" altLang="en-US" b="1"/>
              <a:t>努力体现由语义理解到综合分析的过程。</a:t>
            </a:r>
          </a:p>
          <a:p>
            <a:pPr eaLnBrk="1" hangingPunct="1"/>
            <a:r>
              <a:rPr lang="en-US" altLang="zh-CN" b="1"/>
              <a:t>4.</a:t>
            </a:r>
            <a:r>
              <a:rPr lang="zh-CN" altLang="en-US" b="1"/>
              <a:t>努力组成内容由浅入深的系列。</a:t>
            </a:r>
            <a:endParaRPr lang="en-US" altLang="zh-CN" b="1"/>
          </a:p>
          <a:p>
            <a:pPr eaLnBrk="1" hangingPunct="1"/>
            <a:r>
              <a:rPr lang="en-US" altLang="zh-CN" b="1"/>
              <a:t>       </a:t>
            </a:r>
            <a:r>
              <a:rPr lang="zh-CN" altLang="en-US" b="1"/>
              <a:t>根据这些原则，答案应是随着题号的递增在文中呈从前到后，从局部到整体分布。</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6417" name="Rectangle 3"/>
          <p:cNvSpPr>
            <a:spLocks noGrp="1"/>
          </p:cNvSpPr>
          <p:nvPr>
            <p:ph idx="1"/>
          </p:nvPr>
        </p:nvSpPr>
        <p:spPr>
          <a:xfrm>
            <a:off x="1981200" y="836613"/>
            <a:ext cx="8229600" cy="5289550"/>
          </a:xfrm>
        </p:spPr>
        <p:txBody>
          <a:bodyPr wrap="square" lIns="91440" tIns="45720" rIns="91440" bIns="45720" anchor="t"/>
          <a:lstStyle/>
          <a:p>
            <a:pPr eaLnBrk="1" hangingPunct="1"/>
            <a:r>
              <a:rPr lang="en-US" altLang="zh-CN" b="1">
                <a:solidFill>
                  <a:srgbClr val="FF0000"/>
                </a:solidFill>
              </a:rPr>
              <a:t>⒋</a:t>
            </a:r>
            <a:r>
              <a:rPr lang="zh-CN" altLang="en-US" b="1">
                <a:solidFill>
                  <a:srgbClr val="FF0000"/>
                </a:solidFill>
              </a:rPr>
              <a:t>精心组织答案。</a:t>
            </a:r>
            <a:endParaRPr lang="zh-CN" altLang="en-US">
              <a:solidFill>
                <a:srgbClr val="FF0000"/>
              </a:solidFill>
            </a:endParaRPr>
          </a:p>
          <a:p>
            <a:pPr eaLnBrk="1" hangingPunct="1"/>
            <a:r>
              <a:rPr lang="zh-CN" altLang="en-US" b="1"/>
              <a:t>确定了答案所在区域后，剩下的事就是组织答案了。组织答案时要注意：</a:t>
            </a:r>
          </a:p>
          <a:p>
            <a:pPr eaLnBrk="1" hangingPunct="1"/>
            <a:r>
              <a:rPr lang="zh-CN" altLang="en-US" b="1"/>
              <a:t>    </a:t>
            </a:r>
            <a:r>
              <a:rPr lang="zh-CN" altLang="en-US" b="1">
                <a:solidFill>
                  <a:srgbClr val="0000FF"/>
                </a:solidFill>
              </a:rPr>
              <a:t>①尽量用原文中的语句整合。</a:t>
            </a:r>
            <a:r>
              <a:rPr lang="zh-CN" altLang="en-US" b="1"/>
              <a:t>根据高考命题特点，考生是应该能够利用文中语句作为答题的基本材料的，历年高考题的参考答案也都是对原文中相关词句的整合。因此在答题时决不能脱离原文材料作出想当然的答案，应尽量用原文中的语句整合。</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41" name="Rectangle 3"/>
          <p:cNvSpPr>
            <a:spLocks noGrp="1"/>
          </p:cNvSpPr>
          <p:nvPr>
            <p:ph idx="1"/>
          </p:nvPr>
        </p:nvSpPr>
        <p:spPr>
          <a:xfrm>
            <a:off x="957263" y="731838"/>
            <a:ext cx="9144000" cy="6126162"/>
          </a:xfrm>
        </p:spPr>
        <p:txBody>
          <a:bodyPr wrap="square" lIns="91440" tIns="45720" rIns="91440" bIns="45720" anchor="t"/>
          <a:lstStyle/>
          <a:p>
            <a:pPr eaLnBrk="1" hangingPunct="1">
              <a:lnSpc>
                <a:spcPct val="150000"/>
              </a:lnSpc>
            </a:pPr>
            <a:r>
              <a:rPr lang="en-US" altLang="zh-CN" b="1">
                <a:solidFill>
                  <a:srgbClr val="0000FF"/>
                </a:solidFill>
              </a:rPr>
              <a:t>②</a:t>
            </a:r>
            <a:r>
              <a:rPr lang="zh-CN" altLang="en-US" b="1">
                <a:solidFill>
                  <a:srgbClr val="0000FF"/>
                </a:solidFill>
              </a:rPr>
              <a:t>弄清答案和问题之间的逻辑关系。</a:t>
            </a:r>
            <a:r>
              <a:rPr lang="zh-CN" altLang="en-US" b="1"/>
              <a:t>要增强用逻辑思维解题的意识。因为文学性文章尽管以形象思维为主，以情感取胜，但</a:t>
            </a:r>
            <a:r>
              <a:rPr lang="zh-CN" altLang="en-US" b="1">
                <a:solidFill>
                  <a:srgbClr val="0000FF"/>
                </a:solidFill>
              </a:rPr>
              <a:t>在解题时绝不可被情感左右，凭感觉答题，我们只能通过我们的理性分析，有根有据的从文中整合出答案。</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8465" name="Text Box 4"/>
          <p:cNvSpPr txBox="1"/>
          <p:nvPr/>
        </p:nvSpPr>
        <p:spPr>
          <a:xfrm>
            <a:off x="1879600" y="2014538"/>
            <a:ext cx="9367838" cy="1939925"/>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          第二课时：</a:t>
            </a:r>
            <a:endParaRPr lang="en-US" altLang="zh-CN" sz="6000" b="1">
              <a:solidFill>
                <a:srgbClr val="0000FF"/>
              </a:solidFill>
              <a:latin typeface="Arial" pitchFamily="34" charset="0"/>
            </a:endParaRPr>
          </a:p>
          <a:p>
            <a:r>
              <a:rPr lang="zh-CN" altLang="en-US" sz="6000" b="1">
                <a:solidFill>
                  <a:srgbClr val="0000FF"/>
                </a:solidFill>
                <a:latin typeface="Arial" panose="020b0604020202020204" pitchFamily="34" charset="0"/>
              </a:rPr>
              <a:t>读懂散文、 归纳主旨</a:t>
            </a:r>
            <a:endParaRPr lang="zh-CN" altLang="en-US" sz="6000" b="1">
              <a:solidFill>
                <a:srgbClr val="0000FF"/>
              </a:solidFill>
              <a:latin typeface="楷体" pitchFamily="49" charset="-122"/>
              <a:ea typeface="楷体" pitchFamily="49" charset="-122"/>
            </a:endParaRPr>
          </a:p>
        </p:txBody>
      </p:sp>
      <p:pic>
        <p:nvPicPr>
          <p:cNvPr id="318466"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1703388" y="1052513"/>
            <a:ext cx="3313113"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一：</a:t>
            </a:r>
            <a:r>
              <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rPr>
              <a:t>写什么</a:t>
            </a:r>
          </a:p>
        </p:txBody>
      </p:sp>
      <p:sp>
        <p:nvSpPr>
          <p:cNvPr id="9219" name="Rectangle 3"/>
          <p:cNvSpPr>
            <a:spLocks noChangeArrowheads="1"/>
          </p:cNvSpPr>
          <p:nvPr/>
        </p:nvSpPr>
        <p:spPr bwMode="auto">
          <a:xfrm>
            <a:off x="1703388" y="2852738"/>
            <a:ext cx="3313113"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sym typeface="+mn-ea"/>
              </a:rPr>
              <a:t>二：</a:t>
            </a:r>
            <a:r>
              <a:rPr kumimoji="1" lang="zh-CN" altLang="en-US" sz="4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sym typeface="+mn-ea"/>
              </a:rPr>
              <a:t>怎样写</a:t>
            </a:r>
          </a:p>
        </p:txBody>
      </p:sp>
      <p:sp>
        <p:nvSpPr>
          <p:cNvPr id="9221" name="Rectangle 5">
            <a:hlinkClick r:id="rId2" action="ppaction://hlinksldjump"/>
          </p:cNvPr>
          <p:cNvSpPr>
            <a:spLocks noChangeArrowheads="1"/>
          </p:cNvSpPr>
          <p:nvPr/>
        </p:nvSpPr>
        <p:spPr bwMode="auto">
          <a:xfrm>
            <a:off x="7069138" y="5153025"/>
            <a:ext cx="3419475"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sym typeface="+mn-ea"/>
              </a:rPr>
              <a:t>归纳“主旨”</a:t>
            </a:r>
          </a:p>
        </p:txBody>
      </p:sp>
      <p:sp>
        <p:nvSpPr>
          <p:cNvPr id="9222" name="Text Box 6">
            <a:hlinkClick r:id="rId3" action="ppaction://hlinksldjump"/>
          </p:cNvPr>
          <p:cNvSpPr txBox="1">
            <a:spLocks noChangeArrowheads="1"/>
          </p:cNvSpPr>
          <p:nvPr/>
        </p:nvSpPr>
        <p:spPr bwMode="auto">
          <a:xfrm>
            <a:off x="7024688" y="1038225"/>
            <a:ext cx="3581400"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关注“标题”</a:t>
            </a:r>
            <a:endParaRPr kumimoji="1" lang="zh-CN" altLang="en-US" sz="4800" b="1" kern="1200" cap="none" spc="0" normalizeH="0" baseline="0" noProof="0">
              <a:solidFill>
                <a:srgbClr val="000000"/>
              </a:solidFill>
              <a:latin typeface="Times New Roman" pitchFamily="18" charset="0"/>
              <a:ea typeface="楷体_GB2312" panose="02010609030101010101" pitchFamily="49" charset="-122"/>
              <a:cs typeface="+mn-cs"/>
              <a:sym typeface="+mn-ea"/>
            </a:endParaRPr>
          </a:p>
        </p:txBody>
      </p:sp>
      <p:sp>
        <p:nvSpPr>
          <p:cNvPr id="9223" name="Text Box 7">
            <a:hlinkClick r:id="rId4" action="ppaction://hlinksldjump"/>
          </p:cNvPr>
          <p:cNvSpPr txBox="1">
            <a:spLocks noChangeArrowheads="1"/>
          </p:cNvSpPr>
          <p:nvPr/>
        </p:nvSpPr>
        <p:spPr bwMode="auto">
          <a:xfrm>
            <a:off x="7069138" y="2720975"/>
            <a:ext cx="3492500"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理清“思路”</a:t>
            </a:r>
            <a:endPar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endParaRPr>
          </a:p>
        </p:txBody>
      </p:sp>
      <p:sp>
        <p:nvSpPr>
          <p:cNvPr id="9224" name="Text Box 8"/>
          <p:cNvSpPr txBox="1">
            <a:spLocks noChangeArrowheads="1"/>
          </p:cNvSpPr>
          <p:nvPr/>
        </p:nvSpPr>
        <p:spPr bwMode="auto">
          <a:xfrm>
            <a:off x="1703388" y="4941888"/>
            <a:ext cx="3455988"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三：</a:t>
            </a:r>
            <a:r>
              <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rPr>
              <a:t>为何写</a:t>
            </a:r>
          </a:p>
        </p:txBody>
      </p:sp>
      <p:sp>
        <p:nvSpPr>
          <p:cNvPr id="319495" name="Text Box 9"/>
          <p:cNvSpPr txBox="1"/>
          <p:nvPr/>
        </p:nvSpPr>
        <p:spPr>
          <a:xfrm>
            <a:off x="5867400" y="782638"/>
            <a:ext cx="990600" cy="457200"/>
          </a:xfrm>
          <a:prstGeom prst="rect">
            <a:avLst/>
          </a:prstGeom>
          <a:noFill/>
          <a:ln w="9525">
            <a:noFill/>
          </a:ln>
        </p:spPr>
        <p:txBody>
          <a:bodyPr>
            <a:spAutoFit/>
          </a:bodyPr>
          <a:lstStyle/>
          <a:p>
            <a:r>
              <a:rPr lang="en-US" altLang="zh-CN" sz="2400">
                <a:solidFill>
                  <a:srgbClr val="000000"/>
                </a:solidFill>
                <a:latin typeface="Times New Roman" panose="02020603050405020304" pitchFamily="18" charset="0"/>
              </a:rPr>
              <a:t> </a:t>
            </a:r>
          </a:p>
        </p:txBody>
      </p:sp>
      <p:sp>
        <p:nvSpPr>
          <p:cNvPr id="319496" name="Text Box 11"/>
          <p:cNvSpPr txBox="1"/>
          <p:nvPr/>
        </p:nvSpPr>
        <p:spPr>
          <a:xfrm>
            <a:off x="6096000" y="4797425"/>
            <a:ext cx="990600" cy="457200"/>
          </a:xfrm>
          <a:prstGeom prst="rect">
            <a:avLst/>
          </a:prstGeom>
          <a:noFill/>
          <a:ln w="9525">
            <a:noFill/>
          </a:ln>
        </p:spPr>
        <p:txBody>
          <a:bodyPr>
            <a:spAutoFit/>
          </a:bodyPr>
          <a:lstStyle/>
          <a:p>
            <a:pPr>
              <a:spcBef>
                <a:spcPct val="50000"/>
              </a:spcBef>
            </a:pPr>
            <a:r>
              <a:rPr lang="en-US" altLang="zh-CN" sz="2400">
                <a:solidFill>
                  <a:srgbClr val="000000"/>
                </a:solidFill>
                <a:latin typeface="Times New Roman" panose="02020603050405020304" pitchFamily="18" charset="0"/>
              </a:rPr>
              <a:t>  </a:t>
            </a:r>
          </a:p>
        </p:txBody>
      </p:sp>
      <p:sp>
        <p:nvSpPr>
          <p:cNvPr id="319497" name="Text Box 14"/>
          <p:cNvSpPr txBox="1"/>
          <p:nvPr/>
        </p:nvSpPr>
        <p:spPr>
          <a:xfrm>
            <a:off x="6613525" y="2555875"/>
            <a:ext cx="184150" cy="457200"/>
          </a:xfrm>
          <a:prstGeom prst="rect">
            <a:avLst/>
          </a:prstGeom>
          <a:noFill/>
          <a:ln w="9525">
            <a:noFill/>
          </a:ln>
        </p:spPr>
        <p:txBody>
          <a:bodyPr wrap="none">
            <a:spAutoFit/>
          </a:bodyPr>
          <a:lstStyle/>
          <a:p>
            <a:endParaRPr lang="zh-CN" altLang="zh-CN" sz="2400">
              <a:solidFill>
                <a:srgbClr val="000000"/>
              </a:solidFill>
              <a:latin typeface="Times New Roman" pitchFamily="18" charset="0"/>
            </a:endParaRPr>
          </a:p>
        </p:txBody>
      </p:sp>
      <p:sp>
        <p:nvSpPr>
          <p:cNvPr id="319498" name="Text Box 16"/>
          <p:cNvSpPr txBox="1"/>
          <p:nvPr/>
        </p:nvSpPr>
        <p:spPr>
          <a:xfrm>
            <a:off x="8539163" y="1438275"/>
            <a:ext cx="554037" cy="92075"/>
          </a:xfrm>
          <a:prstGeom prst="rect">
            <a:avLst/>
          </a:prstGeom>
          <a:noFill/>
          <a:ln w="9525">
            <a:noFill/>
          </a:ln>
        </p:spPr>
        <p:txBody>
          <a:bodyPr vert="eaVert" wrap="none">
            <a:spAutoFit/>
          </a:bodyPr>
          <a:lstStyle/>
          <a:p>
            <a:endParaRPr lang="zh-CN" altLang="zh-CN" sz="2400">
              <a:solidFill>
                <a:srgbClr val="000000"/>
              </a:solidFill>
              <a:latin typeface="Times New Roman" panose="02020603050405020304" pitchFamily="18" charset="0"/>
            </a:endParaRPr>
          </a:p>
        </p:txBody>
      </p:sp>
      <p:sp>
        <p:nvSpPr>
          <p:cNvPr id="319499" name="AutoShape 17"/>
          <p:cNvSpPr/>
          <p:nvPr/>
        </p:nvSpPr>
        <p:spPr>
          <a:xfrm>
            <a:off x="8616950" y="1844675"/>
            <a:ext cx="485775" cy="722313"/>
          </a:xfrm>
          <a:prstGeom prst="downArrow">
            <a:avLst>
              <a:gd name="adj1" fmla="val 50000"/>
              <a:gd name="adj2" fmla="val 37166"/>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itchFamily="34" charset="0"/>
            </a:endParaRPr>
          </a:p>
        </p:txBody>
      </p:sp>
      <p:sp>
        <p:nvSpPr>
          <p:cNvPr id="319500" name="AutoShape 19"/>
          <p:cNvSpPr/>
          <p:nvPr/>
        </p:nvSpPr>
        <p:spPr>
          <a:xfrm>
            <a:off x="8616950" y="4437063"/>
            <a:ext cx="485775" cy="576262"/>
          </a:xfrm>
          <a:prstGeom prst="downArrow">
            <a:avLst>
              <a:gd name="adj1" fmla="val 50000"/>
              <a:gd name="adj2" fmla="val 2965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pic>
        <p:nvPicPr>
          <p:cNvPr id="319501" name="Picture 20" descr="046"/>
          <p:cNvPicPr>
            <a:picLocks noChangeAspect="1"/>
          </p:cNvPicPr>
          <p:nvPr/>
        </p:nvPicPr>
        <p:blipFill>
          <a:blip r:embed="rId5"/>
          <a:stretch>
            <a:fillRect/>
          </a:stretch>
        </p:blipFill>
        <p:spPr>
          <a:xfrm>
            <a:off x="6383338" y="5884863"/>
            <a:ext cx="4008437" cy="973137"/>
          </a:xfrm>
          <a:prstGeom prst="rect">
            <a:avLst/>
          </a:prstGeom>
          <a:noFill/>
          <a:ln w="9525">
            <a:noFill/>
          </a:ln>
        </p:spPr>
      </p:pic>
      <p:sp>
        <p:nvSpPr>
          <p:cNvPr id="9241" name="Text Box 25">
            <a:hlinkClick r:id="rId6" action="ppaction://hlinksldjump"/>
          </p:cNvPr>
          <p:cNvSpPr txBox="1">
            <a:spLocks noChangeArrowheads="1"/>
          </p:cNvSpPr>
          <p:nvPr/>
        </p:nvSpPr>
        <p:spPr bwMode="auto">
          <a:xfrm>
            <a:off x="7069138" y="3582988"/>
            <a:ext cx="3671888"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找“关键句”</a:t>
            </a:r>
          </a:p>
        </p:txBody>
      </p:sp>
      <p:sp>
        <p:nvSpPr>
          <p:cNvPr id="319503" name="Text Box 26"/>
          <p:cNvSpPr txBox="1"/>
          <p:nvPr/>
        </p:nvSpPr>
        <p:spPr>
          <a:xfrm>
            <a:off x="1847850" y="188913"/>
            <a:ext cx="2376488" cy="701675"/>
          </a:xfrm>
          <a:prstGeom prst="rect">
            <a:avLst/>
          </a:prstGeom>
          <a:noFill/>
          <a:ln w="9525">
            <a:noFill/>
          </a:ln>
        </p:spPr>
        <p:txBody>
          <a:bodyPr>
            <a:spAutoFit/>
          </a:bodyPr>
          <a:lstStyle/>
          <a:p>
            <a:pPr>
              <a:spcBef>
                <a:spcPct val="50000"/>
              </a:spcBef>
            </a:pPr>
            <a:r>
              <a:rPr lang="zh-CN" altLang="en-US" sz="4000" b="1">
                <a:solidFill>
                  <a:srgbClr val="FF0000"/>
                </a:solidFill>
                <a:latin typeface="楷体" pitchFamily="49" charset="-122"/>
                <a:ea typeface="楷体" pitchFamily="49" charset="-122"/>
              </a:rPr>
              <a:t>方法总结：</a:t>
            </a:r>
          </a:p>
        </p:txBody>
      </p:sp>
      <p:sp>
        <p:nvSpPr>
          <p:cNvPr id="319504" name="AutoShape 27"/>
          <p:cNvSpPr/>
          <p:nvPr/>
        </p:nvSpPr>
        <p:spPr>
          <a:xfrm>
            <a:off x="3000375" y="1916113"/>
            <a:ext cx="485775" cy="976312"/>
          </a:xfrm>
          <a:prstGeom prst="downArrow">
            <a:avLst>
              <a:gd name="adj1" fmla="val 50000"/>
              <a:gd name="adj2" fmla="val 50235"/>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sp>
        <p:nvSpPr>
          <p:cNvPr id="319505" name="AutoShape 28"/>
          <p:cNvSpPr/>
          <p:nvPr/>
        </p:nvSpPr>
        <p:spPr>
          <a:xfrm>
            <a:off x="3000375" y="3789363"/>
            <a:ext cx="485775" cy="976312"/>
          </a:xfrm>
          <a:prstGeom prst="downArrow">
            <a:avLst>
              <a:gd name="adj1" fmla="val 50000"/>
              <a:gd name="adj2" fmla="val 50235"/>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0513" name="Text Box 2"/>
          <p:cNvSpPr txBox="1"/>
          <p:nvPr/>
        </p:nvSpPr>
        <p:spPr>
          <a:xfrm>
            <a:off x="2063750" y="31750"/>
            <a:ext cx="6553200" cy="768350"/>
          </a:xfrm>
          <a:prstGeom prst="rect">
            <a:avLst/>
          </a:prstGeom>
          <a:solidFill>
            <a:schemeClr val="bg1"/>
          </a:solidFill>
          <a:ln w="9525">
            <a:noFill/>
          </a:ln>
        </p:spPr>
        <p:txBody>
          <a:bodyPr>
            <a:spAutoFit/>
          </a:bodyPr>
          <a:lstStyle/>
          <a:p>
            <a:pPr>
              <a:spcBef>
                <a:spcPct val="50000"/>
              </a:spcBef>
            </a:pPr>
            <a:r>
              <a:rPr lang="en-US" altLang="zh-CN" sz="4400" b="1">
                <a:solidFill>
                  <a:srgbClr val="FF0000"/>
                </a:solidFill>
                <a:latin typeface="Times New Roman" panose="02020603050405020304" pitchFamily="18" charset="0"/>
                <a:ea typeface="楷体_GB2312" pitchFamily="49" charset="-122"/>
              </a:rPr>
              <a:t>1</a:t>
            </a:r>
            <a:r>
              <a:rPr lang="zh-CN" altLang="en-US" sz="4400" b="1">
                <a:solidFill>
                  <a:srgbClr val="FF0000"/>
                </a:solidFill>
                <a:latin typeface="Times New Roman" panose="02020603050405020304" pitchFamily="18" charset="0"/>
                <a:ea typeface="楷体_GB2312" pitchFamily="49" charset="-122"/>
              </a:rPr>
              <a:t>、关注“标题”</a:t>
            </a:r>
          </a:p>
        </p:txBody>
      </p:sp>
      <p:sp>
        <p:nvSpPr>
          <p:cNvPr id="6148" name="Rectangle 4"/>
          <p:cNvSpPr/>
          <p:nvPr/>
        </p:nvSpPr>
        <p:spPr>
          <a:xfrm>
            <a:off x="1847850" y="793750"/>
            <a:ext cx="7935913" cy="2554288"/>
          </a:xfrm>
          <a:prstGeom prst="rect">
            <a:avLst/>
          </a:prstGeom>
          <a:solidFill>
            <a:schemeClr val="bg1"/>
          </a:solidFill>
          <a:ln w="9525">
            <a:noFill/>
          </a:ln>
        </p:spPr>
        <p:txBody>
          <a:bodyPr>
            <a:spAutoFit/>
          </a:bodyPr>
          <a:lstStyle/>
          <a:p>
            <a:r>
              <a:rPr lang="zh-CN" altLang="en-US" sz="4000" b="1">
                <a:solidFill>
                  <a:srgbClr val="000000"/>
                </a:solidFill>
                <a:latin typeface="楷体" pitchFamily="49" charset="-122"/>
                <a:ea typeface="楷体" pitchFamily="49" charset="-122"/>
              </a:rPr>
              <a:t>（</a:t>
            </a:r>
            <a:r>
              <a:rPr lang="en-US" altLang="zh-CN" sz="4000" b="1">
                <a:solidFill>
                  <a:srgbClr val="000000"/>
                </a:solidFill>
                <a:latin typeface="楷体" pitchFamily="49" charset="-122"/>
                <a:ea typeface="楷体" pitchFamily="49" charset="-122"/>
              </a:rPr>
              <a:t>1</a:t>
            </a:r>
            <a:r>
              <a:rPr lang="zh-CN" altLang="en-US" sz="4000" b="1">
                <a:solidFill>
                  <a:srgbClr val="000000"/>
                </a:solidFill>
                <a:latin typeface="楷体" pitchFamily="49" charset="-122"/>
                <a:ea typeface="楷体" pitchFamily="49" charset="-122"/>
              </a:rPr>
              <a:t>）能了解主要信息（写作对象、</a:t>
            </a:r>
          </a:p>
          <a:p>
            <a:r>
              <a:rPr lang="zh-CN" altLang="en-US" sz="4000" b="1">
                <a:solidFill>
                  <a:srgbClr val="000000"/>
                </a:solidFill>
                <a:latin typeface="楷体" pitchFamily="49" charset="-122"/>
                <a:ea typeface="楷体" pitchFamily="49" charset="-122"/>
              </a:rPr>
              <a:t>     主要内容） </a:t>
            </a:r>
          </a:p>
          <a:p>
            <a:r>
              <a:rPr lang="zh-CN" altLang="en-US" sz="4000" b="1">
                <a:solidFill>
                  <a:srgbClr val="000000"/>
                </a:solidFill>
                <a:latin typeface="楷体" pitchFamily="49" charset="-122"/>
                <a:ea typeface="楷体" pitchFamily="49" charset="-122"/>
              </a:rPr>
              <a:t>（</a:t>
            </a:r>
            <a:r>
              <a:rPr lang="en-US" altLang="zh-CN" sz="4000" b="1">
                <a:solidFill>
                  <a:srgbClr val="000000"/>
                </a:solidFill>
                <a:latin typeface="楷体" pitchFamily="49" charset="-122"/>
                <a:ea typeface="楷体" pitchFamily="49" charset="-122"/>
              </a:rPr>
              <a:t>2</a:t>
            </a:r>
            <a:r>
              <a:rPr lang="zh-CN" altLang="en-US" sz="4000" b="1">
                <a:solidFill>
                  <a:srgbClr val="000000"/>
                </a:solidFill>
                <a:latin typeface="楷体" pitchFamily="49" charset="-122"/>
                <a:ea typeface="楷体" pitchFamily="49" charset="-122"/>
              </a:rPr>
              <a:t>）能提供阅读的线索。 </a:t>
            </a:r>
          </a:p>
          <a:p>
            <a:r>
              <a:rPr lang="zh-CN" altLang="en-US" sz="4000" b="1">
                <a:solidFill>
                  <a:srgbClr val="000000"/>
                </a:solidFill>
                <a:latin typeface="楷体" pitchFamily="49" charset="-122"/>
                <a:ea typeface="楷体" pitchFamily="49" charset="-122"/>
              </a:rPr>
              <a:t>（</a:t>
            </a:r>
            <a:r>
              <a:rPr lang="en-US" altLang="zh-CN" sz="4000" b="1">
                <a:solidFill>
                  <a:srgbClr val="000000"/>
                </a:solidFill>
                <a:latin typeface="楷体" pitchFamily="49" charset="-122"/>
                <a:ea typeface="楷体" pitchFamily="49" charset="-122"/>
              </a:rPr>
              <a:t>3</a:t>
            </a:r>
            <a:r>
              <a:rPr lang="zh-CN" altLang="en-US" sz="4000" b="1">
                <a:solidFill>
                  <a:srgbClr val="000000"/>
                </a:solidFill>
                <a:latin typeface="楷体" pitchFamily="49" charset="-122"/>
                <a:ea typeface="楷体" pitchFamily="49" charset="-122"/>
              </a:rPr>
              <a:t>）可以联系文章的主题。 </a:t>
            </a:r>
          </a:p>
        </p:txBody>
      </p:sp>
      <p:pic>
        <p:nvPicPr>
          <p:cNvPr id="320515" name="Picture 5" descr="046"/>
          <p:cNvPicPr>
            <a:picLocks noChangeAspect="1"/>
          </p:cNvPicPr>
          <p:nvPr/>
        </p:nvPicPr>
        <p:blipFill>
          <a:blip r:embed="rId2"/>
          <a:stretch>
            <a:fillRect/>
          </a:stretch>
        </p:blipFill>
        <p:spPr>
          <a:xfrm>
            <a:off x="7751763" y="5229225"/>
            <a:ext cx="2519362" cy="1263650"/>
          </a:xfrm>
          <a:prstGeom prst="rect">
            <a:avLst/>
          </a:prstGeom>
          <a:noFill/>
          <a:ln w="9525">
            <a:noFill/>
          </a:ln>
        </p:spPr>
      </p:pic>
      <p:sp>
        <p:nvSpPr>
          <p:cNvPr id="259077" name="文本框 2"/>
          <p:cNvSpPr txBox="1"/>
          <p:nvPr/>
        </p:nvSpPr>
        <p:spPr>
          <a:xfrm>
            <a:off x="2063750" y="3429000"/>
            <a:ext cx="6835775" cy="3046413"/>
          </a:xfrm>
          <a:prstGeom prst="rect">
            <a:avLst/>
          </a:prstGeom>
          <a:noFill/>
          <a:ln w="9525">
            <a:noFill/>
          </a:ln>
        </p:spPr>
        <p:txBody>
          <a:bodyPr wrap="none">
            <a:spAutoFit/>
          </a:bodyPr>
          <a:lstStyle/>
          <a:p>
            <a:r>
              <a:rPr lang="zh-CN" altLang="en-US" sz="3200" b="1">
                <a:solidFill>
                  <a:srgbClr val="000000"/>
                </a:solidFill>
                <a:latin typeface="Arial" panose="020b0604020202020204" pitchFamily="34" charset="0"/>
              </a:rPr>
              <a:t>例：</a:t>
            </a:r>
            <a:r>
              <a:rPr lang="en-US" altLang="zh-CN" sz="3200" b="1">
                <a:solidFill>
                  <a:srgbClr val="000000"/>
                </a:solidFill>
                <a:latin typeface="Arial" panose="020b0604020202020204" pitchFamily="34" charset="0"/>
              </a:rPr>
              <a:t>2014</a:t>
            </a:r>
            <a:r>
              <a:rPr lang="zh-CN" altLang="en-US" sz="3200" b="1">
                <a:solidFill>
                  <a:srgbClr val="000000"/>
                </a:solidFill>
                <a:latin typeface="Arial" panose="020b0604020202020204" pitchFamily="34" charset="0"/>
              </a:rPr>
              <a:t>年大纲卷</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听雨</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a:t>
            </a:r>
            <a:endParaRPr lang="en-US" altLang="zh-CN" sz="3200" b="1">
              <a:solidFill>
                <a:srgbClr val="000000"/>
              </a:solidFill>
              <a:latin typeface="Arial" pitchFamily="34" charset="0"/>
            </a:endParaRPr>
          </a:p>
          <a:p>
            <a:r>
              <a:rPr lang="en-US" altLang="zh-CN" sz="3200" b="1">
                <a:solidFill>
                  <a:srgbClr val="000000"/>
                </a:solidFill>
                <a:latin typeface="Arial" panose="020b0604020202020204" pitchFamily="34" charset="0"/>
              </a:rPr>
              <a:t>       2014</a:t>
            </a:r>
            <a:r>
              <a:rPr lang="zh-CN" altLang="en-US" sz="3200" b="1">
                <a:solidFill>
                  <a:srgbClr val="000000"/>
                </a:solidFill>
                <a:latin typeface="Arial" panose="020b0604020202020204" pitchFamily="34" charset="0"/>
              </a:rPr>
              <a:t>年北京卷</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废墟之美</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a:t>
            </a:r>
            <a:endParaRPr lang="en-US" altLang="zh-CN" sz="3200" b="1">
              <a:solidFill>
                <a:srgbClr val="000000"/>
              </a:solidFill>
              <a:latin typeface="Arial" panose="020b0604020202020204" pitchFamily="34" charset="0"/>
            </a:endParaRPr>
          </a:p>
          <a:p>
            <a:r>
              <a:rPr lang="en-US" altLang="zh-CN" sz="3200" b="1">
                <a:solidFill>
                  <a:srgbClr val="000000"/>
                </a:solidFill>
                <a:latin typeface="Arial" panose="020b0604020202020204" pitchFamily="34" charset="0"/>
              </a:rPr>
              <a:t>       2014</a:t>
            </a:r>
            <a:r>
              <a:rPr lang="zh-CN" altLang="en-US" sz="3200" b="1">
                <a:solidFill>
                  <a:srgbClr val="000000"/>
                </a:solidFill>
                <a:latin typeface="Arial" panose="020b0604020202020204" pitchFamily="34" charset="0"/>
              </a:rPr>
              <a:t>年安徽卷</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独木舟之道</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a:t>
            </a:r>
            <a:endParaRPr lang="en-US" altLang="zh-CN" sz="3200" b="1">
              <a:solidFill>
                <a:srgbClr val="000000"/>
              </a:solidFill>
              <a:latin typeface="Arial" panose="020b0604020202020204" pitchFamily="34" charset="0"/>
            </a:endParaRPr>
          </a:p>
          <a:p>
            <a:r>
              <a:rPr lang="en-US" altLang="zh-CN" sz="3200" b="1">
                <a:solidFill>
                  <a:srgbClr val="000000"/>
                </a:solidFill>
                <a:latin typeface="Arial" panose="020b0604020202020204" pitchFamily="34" charset="0"/>
              </a:rPr>
              <a:t>       2014</a:t>
            </a:r>
            <a:r>
              <a:rPr lang="zh-CN" altLang="en-US" sz="3200" b="1">
                <a:solidFill>
                  <a:srgbClr val="000000"/>
                </a:solidFill>
                <a:latin typeface="Arial" panose="020b0604020202020204" pitchFamily="34" charset="0"/>
              </a:rPr>
              <a:t>年天津卷</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枣香醉人</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a:t>
            </a:r>
            <a:endParaRPr lang="en-US" altLang="zh-CN" sz="3200" b="1">
              <a:solidFill>
                <a:srgbClr val="000000"/>
              </a:solidFill>
              <a:latin typeface="Arial" panose="020b0604020202020204" pitchFamily="34" charset="0"/>
            </a:endParaRPr>
          </a:p>
          <a:p>
            <a:r>
              <a:rPr lang="en-US" altLang="zh-CN" sz="3200" b="1">
                <a:solidFill>
                  <a:srgbClr val="000000"/>
                </a:solidFill>
                <a:latin typeface="Arial" panose="020b0604020202020204" pitchFamily="34" charset="0"/>
              </a:rPr>
              <a:t>       2014</a:t>
            </a:r>
            <a:r>
              <a:rPr lang="zh-CN" altLang="en-US" sz="3200" b="1">
                <a:solidFill>
                  <a:srgbClr val="000000"/>
                </a:solidFill>
                <a:latin typeface="Arial" panose="020b0604020202020204" pitchFamily="34" charset="0"/>
              </a:rPr>
              <a:t>年湖南卷</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粮食</a:t>
            </a:r>
            <a:r>
              <a:rPr lang="en-US"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a:t>
            </a:r>
            <a:endParaRPr lang="en-US" altLang="zh-CN" sz="3200" b="1">
              <a:solidFill>
                <a:srgbClr val="000000"/>
              </a:solidFill>
              <a:latin typeface="Arial" panose="020b0604020202020204" pitchFamily="34" charset="0"/>
            </a:endParaRPr>
          </a:p>
          <a:p>
            <a:r>
              <a:rPr lang="en-US" altLang="zh-CN" sz="3200" b="1">
                <a:solidFill>
                  <a:srgbClr val="000000"/>
                </a:solidFill>
                <a:latin typeface="Arial" panose="020b0604020202020204" pitchFamily="34" charset="0"/>
              </a:rPr>
              <a:t>       </a:t>
            </a:r>
            <a:r>
              <a:rPr lang="zh-CN" altLang="en-US" sz="3200" b="1">
                <a:solidFill>
                  <a:srgbClr val="6600CC"/>
                </a:solidFill>
                <a:latin typeface="Arial" panose="020b0604020202020204" pitchFamily="34" charset="0"/>
              </a:rPr>
              <a:t>从这些标题中你读出了什么？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0-#ppt_w/2"/>
                                          </p:val>
                                        </p:tav>
                                        <p:tav tm="100000">
                                          <p:val>
                                            <p:strVal val="#ppt_x"/>
                                          </p:val>
                                        </p:tav>
                                      </p:tavLst>
                                    </p:anim>
                                    <p:anim calcmode="lin" valueType="num">
                                      <p:cBhvr additive="base">
                                        <p:cTn id="8"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9077">
                                            <p:txEl>
                                              <p:pRg st="0" end="0"/>
                                            </p:txEl>
                                          </p:spTgt>
                                        </p:tgtEl>
                                        <p:attrNameLst>
                                          <p:attrName>style.visibility</p:attrName>
                                        </p:attrNameLst>
                                      </p:cBhvr>
                                      <p:to>
                                        <p:strVal val="visible"/>
                                      </p:to>
                                    </p:set>
                                    <p:anim calcmode="lin" valueType="num">
                                      <p:cBhvr additive="base">
                                        <p:cTn id="13" dur="500" fill="hold"/>
                                        <p:tgtEl>
                                          <p:spTgt spid="25907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907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59077">
                                            <p:txEl>
                                              <p:pRg st="1" end="1"/>
                                            </p:txEl>
                                          </p:spTgt>
                                        </p:tgtEl>
                                        <p:attrNameLst>
                                          <p:attrName>style.visibility</p:attrName>
                                        </p:attrNameLst>
                                      </p:cBhvr>
                                      <p:to>
                                        <p:strVal val="visible"/>
                                      </p:to>
                                    </p:set>
                                    <p:anim calcmode="lin" valueType="num">
                                      <p:cBhvr additive="base">
                                        <p:cTn id="17" dur="500" fill="hold"/>
                                        <p:tgtEl>
                                          <p:spTgt spid="25907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5907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9077">
                                            <p:txEl>
                                              <p:pRg st="2" end="2"/>
                                            </p:txEl>
                                          </p:spTgt>
                                        </p:tgtEl>
                                        <p:attrNameLst>
                                          <p:attrName>style.visibility</p:attrName>
                                        </p:attrNameLst>
                                      </p:cBhvr>
                                      <p:to>
                                        <p:strVal val="visible"/>
                                      </p:to>
                                    </p:set>
                                    <p:anim calcmode="lin" valueType="num">
                                      <p:cBhvr additive="base">
                                        <p:cTn id="21" dur="500" fill="hold"/>
                                        <p:tgtEl>
                                          <p:spTgt spid="25907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59077">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59077">
                                            <p:txEl>
                                              <p:pRg st="3" end="3"/>
                                            </p:txEl>
                                          </p:spTgt>
                                        </p:tgtEl>
                                        <p:attrNameLst>
                                          <p:attrName>style.visibility</p:attrName>
                                        </p:attrNameLst>
                                      </p:cBhvr>
                                      <p:to>
                                        <p:strVal val="visible"/>
                                      </p:to>
                                    </p:set>
                                    <p:anim calcmode="lin" valueType="num">
                                      <p:cBhvr additive="base">
                                        <p:cTn id="25" dur="500" fill="hold"/>
                                        <p:tgtEl>
                                          <p:spTgt spid="25907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907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59077">
                                            <p:txEl>
                                              <p:pRg st="4" end="4"/>
                                            </p:txEl>
                                          </p:spTgt>
                                        </p:tgtEl>
                                        <p:attrNameLst>
                                          <p:attrName>style.visibility</p:attrName>
                                        </p:attrNameLst>
                                      </p:cBhvr>
                                      <p:to>
                                        <p:strVal val="visible"/>
                                      </p:to>
                                    </p:set>
                                    <p:anim calcmode="lin" valueType="num">
                                      <p:cBhvr additive="base">
                                        <p:cTn id="29" dur="500" fill="hold"/>
                                        <p:tgtEl>
                                          <p:spTgt spid="25907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5907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59077">
                                            <p:txEl>
                                              <p:pRg st="5" end="5"/>
                                            </p:txEl>
                                          </p:spTgt>
                                        </p:tgtEl>
                                        <p:attrNameLst>
                                          <p:attrName>style.visibility</p:attrName>
                                        </p:attrNameLst>
                                      </p:cBhvr>
                                      <p:to>
                                        <p:strVal val="visible"/>
                                      </p:to>
                                    </p:set>
                                    <p:anim calcmode="lin" valueType="num">
                                      <p:cBhvr additive="base">
                                        <p:cTn id="33" dur="500" fill="hold"/>
                                        <p:tgtEl>
                                          <p:spTgt spid="25907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5907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1537" name="Text Box 2"/>
          <p:cNvSpPr txBox="1"/>
          <p:nvPr/>
        </p:nvSpPr>
        <p:spPr>
          <a:xfrm>
            <a:off x="1573213" y="260350"/>
            <a:ext cx="6251575" cy="923925"/>
          </a:xfrm>
          <a:prstGeom prst="rect">
            <a:avLst/>
          </a:prstGeom>
          <a:noFill/>
          <a:ln w="9525">
            <a:noFill/>
          </a:ln>
        </p:spPr>
        <p:txBody>
          <a:bodyPr>
            <a:spAutoFit/>
          </a:bodyPr>
          <a:lstStyle/>
          <a:p>
            <a:pPr>
              <a:spcBef>
                <a:spcPct val="50000"/>
              </a:spcBef>
            </a:pPr>
            <a:r>
              <a:rPr lang="en-US" altLang="zh-CN" sz="4400" b="1">
                <a:solidFill>
                  <a:srgbClr val="FF3300"/>
                </a:solidFill>
                <a:latin typeface="宋体" panose="02010600030101010101" pitchFamily="2" charset="-122"/>
              </a:rPr>
              <a:t> 2</a:t>
            </a:r>
            <a:r>
              <a:rPr lang="zh-CN" altLang="en-US" sz="4400" b="1">
                <a:solidFill>
                  <a:srgbClr val="FF3300"/>
                </a:solidFill>
                <a:latin typeface="宋体" panose="02010600030101010101" pitchFamily="2" charset="-122"/>
              </a:rPr>
              <a:t>、</a:t>
            </a:r>
            <a:r>
              <a:rPr lang="zh-CN" altLang="en-US" sz="5400" b="1">
                <a:solidFill>
                  <a:srgbClr val="FF0000"/>
                </a:solidFill>
                <a:latin typeface="宋体" panose="02010600030101010101" pitchFamily="2" charset="-122"/>
                <a:ea typeface="楷体_GB2312" pitchFamily="49" charset="-122"/>
              </a:rPr>
              <a:t>理清</a:t>
            </a:r>
            <a:r>
              <a:rPr lang="zh-CN" altLang="en-US" sz="5400" b="1">
                <a:solidFill>
                  <a:srgbClr val="FF0000"/>
                </a:solidFill>
                <a:latin typeface="Times New Roman" panose="02020603050405020304" pitchFamily="18" charset="0"/>
                <a:ea typeface="楷体_GB2312" pitchFamily="49" charset="-122"/>
              </a:rPr>
              <a:t>“</a:t>
            </a:r>
            <a:r>
              <a:rPr lang="zh-CN" altLang="en-US" sz="5400" b="1">
                <a:solidFill>
                  <a:srgbClr val="FF0000"/>
                </a:solidFill>
                <a:latin typeface="宋体" panose="02010600030101010101" pitchFamily="2" charset="-122"/>
                <a:ea typeface="楷体_GB2312" pitchFamily="49" charset="-122"/>
              </a:rPr>
              <a:t>思路</a:t>
            </a:r>
            <a:r>
              <a:rPr lang="zh-CN" altLang="en-US" sz="5400" b="1">
                <a:solidFill>
                  <a:srgbClr val="FF0000"/>
                </a:solidFill>
                <a:latin typeface="Times New Roman" panose="02020603050405020304" pitchFamily="18" charset="0"/>
                <a:ea typeface="楷体_GB2312" pitchFamily="49" charset="-122"/>
              </a:rPr>
              <a:t>”</a:t>
            </a:r>
          </a:p>
        </p:txBody>
      </p:sp>
      <p:sp>
        <p:nvSpPr>
          <p:cNvPr id="321538" name="Rectangle 3"/>
          <p:cNvSpPr/>
          <p:nvPr/>
        </p:nvSpPr>
        <p:spPr>
          <a:xfrm>
            <a:off x="1524000" y="2924175"/>
            <a:ext cx="9144000" cy="1311275"/>
          </a:xfrm>
          <a:prstGeom prst="rect">
            <a:avLst/>
          </a:prstGeom>
          <a:noFill/>
          <a:ln w="9525">
            <a:noFill/>
          </a:ln>
        </p:spPr>
        <p:txBody>
          <a:bodyPr>
            <a:spAutoFit/>
          </a:bodyPr>
          <a:lstStyle/>
          <a:p>
            <a:endParaRPr lang="en-US" altLang="zh-CN" sz="4000" b="1">
              <a:solidFill>
                <a:srgbClr val="000000"/>
              </a:solidFill>
              <a:latin typeface="楷体_GB2312" panose="02010609030101010101" pitchFamily="49" charset="-122"/>
              <a:ea typeface="楷体_GB2312" panose="02010609030101010101" pitchFamily="49" charset="-122"/>
            </a:endParaRPr>
          </a:p>
          <a:p>
            <a:r>
              <a:rPr lang="en-US" altLang="zh-CN" sz="4000" b="1">
                <a:solidFill>
                  <a:srgbClr val="000000"/>
                </a:solidFill>
                <a:latin typeface="楷体_GB2312" pitchFamily="49" charset="-122"/>
                <a:ea typeface="楷体_GB2312" pitchFamily="49" charset="-122"/>
              </a:rPr>
              <a:t>     </a:t>
            </a:r>
          </a:p>
        </p:txBody>
      </p:sp>
      <p:sp>
        <p:nvSpPr>
          <p:cNvPr id="260100" name="Text Box 4"/>
          <p:cNvSpPr txBox="1"/>
          <p:nvPr/>
        </p:nvSpPr>
        <p:spPr>
          <a:xfrm>
            <a:off x="1752600" y="1143000"/>
            <a:ext cx="8736013" cy="5016500"/>
          </a:xfrm>
          <a:prstGeom prst="rect">
            <a:avLst/>
          </a:prstGeom>
          <a:noFill/>
          <a:ln w="9525">
            <a:noFill/>
          </a:ln>
        </p:spPr>
        <p:txBody>
          <a:bodyPr>
            <a:spAutoFit/>
          </a:bodyPr>
          <a:lstStyle/>
          <a:p>
            <a:pPr>
              <a:spcBef>
                <a:spcPct val="50000"/>
              </a:spcBef>
            </a:pPr>
            <a:r>
              <a:rPr lang="zh-CN" altLang="en-US" sz="3200" b="1">
                <a:solidFill>
                  <a:srgbClr val="000000"/>
                </a:solidFill>
                <a:latin typeface="楷体" pitchFamily="49" charset="-122"/>
                <a:ea typeface="楷体" pitchFamily="49" charset="-122"/>
              </a:rPr>
              <a:t>要理清思路，可以从以下几方面入手：</a:t>
            </a:r>
          </a:p>
          <a:p>
            <a:pPr>
              <a:spcBef>
                <a:spcPct val="50000"/>
              </a:spcBef>
            </a:pPr>
            <a:r>
              <a:rPr lang="en-US" altLang="zh-CN" sz="3200" b="1">
                <a:solidFill>
                  <a:srgbClr val="0000FF"/>
                </a:solidFill>
                <a:latin typeface="楷体" pitchFamily="49" charset="-122"/>
                <a:ea typeface="楷体" pitchFamily="49" charset="-122"/>
              </a:rPr>
              <a:t>1</a:t>
            </a:r>
            <a:r>
              <a:rPr lang="zh-CN" altLang="en-US" sz="3200" b="1">
                <a:solidFill>
                  <a:srgbClr val="0000FF"/>
                </a:solidFill>
                <a:latin typeface="楷体" pitchFamily="49" charset="-122"/>
                <a:ea typeface="楷体" pitchFamily="49" charset="-122"/>
              </a:rPr>
              <a:t>．从概括段意、划分层次入手来理清思路。   </a:t>
            </a:r>
            <a:r>
              <a:rPr lang="en-US" altLang="zh-CN" sz="3200" b="1">
                <a:solidFill>
                  <a:srgbClr val="0000FF"/>
                </a:solidFill>
                <a:latin typeface="楷体" pitchFamily="49" charset="-122"/>
                <a:ea typeface="楷体" pitchFamily="49" charset="-122"/>
              </a:rPr>
              <a:t>2</a:t>
            </a:r>
            <a:r>
              <a:rPr lang="zh-CN" altLang="en-US" sz="3200" b="1">
                <a:solidFill>
                  <a:srgbClr val="0000FF"/>
                </a:solidFill>
                <a:latin typeface="楷体" pitchFamily="49" charset="-122"/>
                <a:ea typeface="楷体" pitchFamily="49" charset="-122"/>
              </a:rPr>
              <a:t>．从捕捉“线索”入手来理清思路。</a:t>
            </a:r>
            <a:r>
              <a:rPr lang="zh-CN" altLang="en-US" sz="3200" b="1">
                <a:solidFill>
                  <a:srgbClr val="000000"/>
                </a:solidFill>
                <a:latin typeface="楷体" pitchFamily="49" charset="-122"/>
                <a:ea typeface="楷体" pitchFamily="49" charset="-122"/>
              </a:rPr>
              <a:t>通常所讲的“线索”有这样几种：①以中心事件为线索；②以感情为线索；③以具体事物为线索；④以时空变化为线索。</a:t>
            </a:r>
          </a:p>
          <a:p>
            <a:pPr>
              <a:spcBef>
                <a:spcPct val="50000"/>
              </a:spcBef>
            </a:pPr>
            <a:r>
              <a:rPr lang="en-US" altLang="zh-CN" sz="3200" b="1">
                <a:solidFill>
                  <a:srgbClr val="0000FF"/>
                </a:solidFill>
                <a:latin typeface="楷体" pitchFamily="49" charset="-122"/>
                <a:ea typeface="楷体" pitchFamily="49" charset="-122"/>
              </a:rPr>
              <a:t>3</a:t>
            </a:r>
            <a:r>
              <a:rPr lang="zh-CN" altLang="en-US" sz="3200" b="1">
                <a:solidFill>
                  <a:srgbClr val="0000FF"/>
                </a:solidFill>
                <a:latin typeface="楷体" pitchFamily="49" charset="-122"/>
                <a:ea typeface="楷体" pitchFamily="49" charset="-122"/>
              </a:rPr>
              <a:t>．从分析表达技巧的作用入手来理清思路。 </a:t>
            </a:r>
            <a:r>
              <a:rPr lang="zh-CN" altLang="en-US" sz="3200" b="1">
                <a:solidFill>
                  <a:srgbClr val="000000"/>
                </a:solidFill>
                <a:latin typeface="楷体" pitchFamily="49" charset="-122"/>
                <a:ea typeface="楷体" pitchFamily="49" charset="-122"/>
              </a:rPr>
              <a:t>“思路”体现在文章的结构及照应、穿插、虚实结合、欲扬先抑等写作技巧的运用中。</a:t>
            </a:r>
          </a:p>
        </p:txBody>
      </p:sp>
      <p:pic>
        <p:nvPicPr>
          <p:cNvPr id="321540" name="Picture 5" descr="046">
            <a:hlinkClick r:id="rId3" action="ppaction://hlinksldjump"/>
          </p:cNvPr>
          <p:cNvPicPr>
            <a:picLocks noChangeAspect="1"/>
          </p:cNvPicPr>
          <p:nvPr/>
        </p:nvPicPr>
        <p:blipFill>
          <a:blip r:embed="rId2"/>
          <a:stretch>
            <a:fillRect/>
          </a:stretch>
        </p:blipFill>
        <p:spPr>
          <a:xfrm>
            <a:off x="8724900" y="0"/>
            <a:ext cx="1943100" cy="1543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0100">
                                            <p:txEl>
                                              <p:pRg st="0" end="0"/>
                                            </p:txEl>
                                          </p:spTgt>
                                        </p:tgtEl>
                                        <p:attrNameLst>
                                          <p:attrName>style.visibility</p:attrName>
                                        </p:attrNameLst>
                                      </p:cBhvr>
                                      <p:to>
                                        <p:strVal val="visible"/>
                                      </p:to>
                                    </p:set>
                                    <p:anim calcmode="lin" valueType="num">
                                      <p:cBhvr additive="base">
                                        <p:cTn id="7" dur="500" fill="hold"/>
                                        <p:tgtEl>
                                          <p:spTgt spid="260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010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0100">
                                            <p:txEl>
                                              <p:pRg st="1" end="1"/>
                                            </p:txEl>
                                          </p:spTgt>
                                        </p:tgtEl>
                                        <p:attrNameLst>
                                          <p:attrName>style.visibility</p:attrName>
                                        </p:attrNameLst>
                                      </p:cBhvr>
                                      <p:to>
                                        <p:strVal val="visible"/>
                                      </p:to>
                                    </p:set>
                                    <p:anim calcmode="lin" valueType="num">
                                      <p:cBhvr additive="base">
                                        <p:cTn id="11" dur="500" fill="hold"/>
                                        <p:tgtEl>
                                          <p:spTgt spid="26010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010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0100">
                                            <p:txEl>
                                              <p:pRg st="2" end="2"/>
                                            </p:txEl>
                                          </p:spTgt>
                                        </p:tgtEl>
                                        <p:attrNameLst>
                                          <p:attrName>style.visibility</p:attrName>
                                        </p:attrNameLst>
                                      </p:cBhvr>
                                      <p:to>
                                        <p:strVal val="visible"/>
                                      </p:to>
                                    </p:set>
                                    <p:anim calcmode="lin" valueType="num">
                                      <p:cBhvr additive="base">
                                        <p:cTn id="15" dur="500" fill="hold"/>
                                        <p:tgtEl>
                                          <p:spTgt spid="26010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60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1122" name="Text Box 4"/>
          <p:cNvSpPr txBox="1"/>
          <p:nvPr/>
        </p:nvSpPr>
        <p:spPr>
          <a:xfrm>
            <a:off x="1774825" y="0"/>
            <a:ext cx="8677275" cy="6556375"/>
          </a:xfrm>
          <a:prstGeom prst="rect">
            <a:avLst/>
          </a:prstGeom>
          <a:noFill/>
          <a:ln w="9525">
            <a:noFill/>
          </a:ln>
        </p:spPr>
        <p:txBody>
          <a:bodyPr>
            <a:spAutoFit/>
          </a:bodyPr>
          <a:lstStyle/>
          <a:p>
            <a:pPr>
              <a:lnSpc>
                <a:spcPct val="150000"/>
              </a:lnSpc>
            </a:pPr>
            <a:r>
              <a:rPr lang="zh-CN" altLang="en-US" sz="2800" b="1">
                <a:solidFill>
                  <a:srgbClr val="008000"/>
                </a:solidFill>
                <a:latin typeface="楷体" pitchFamily="49" charset="-122"/>
                <a:ea typeface="楷体" pitchFamily="49" charset="-122"/>
              </a:rPr>
              <a:t>    任何一篇文学作品都有其特有的行文思路，把握了文章的行文思路有助于我们对文章思想内容，情感主旨的把握。</a:t>
            </a:r>
          </a:p>
          <a:p>
            <a:pPr>
              <a:lnSpc>
                <a:spcPct val="150000"/>
              </a:lnSpc>
            </a:pPr>
            <a:r>
              <a:rPr lang="zh-CN" altLang="en-US" sz="2800" b="1">
                <a:solidFill>
                  <a:srgbClr val="000000"/>
                </a:solidFill>
                <a:latin typeface="楷体" pitchFamily="49" charset="-122"/>
                <a:ea typeface="楷体" pitchFamily="49" charset="-122"/>
              </a:rPr>
              <a:t>    </a:t>
            </a:r>
            <a:r>
              <a:rPr lang="zh-CN" altLang="en-US" sz="2800" b="1">
                <a:solidFill>
                  <a:srgbClr val="6600CC"/>
                </a:solidFill>
                <a:latin typeface="楷体" pitchFamily="49" charset="-122"/>
                <a:ea typeface="楷体" pitchFamily="49" charset="-122"/>
              </a:rPr>
              <a:t>例如</a:t>
            </a:r>
            <a:r>
              <a:rPr lang="en-US" altLang="zh-CN" sz="2800" b="1">
                <a:solidFill>
                  <a:srgbClr val="6600CC"/>
                </a:solidFill>
                <a:latin typeface="楷体" pitchFamily="49" charset="-122"/>
                <a:ea typeface="楷体" pitchFamily="49" charset="-122"/>
              </a:rPr>
              <a:t>14</a:t>
            </a:r>
            <a:r>
              <a:rPr lang="zh-CN" altLang="en-US" sz="2800" b="1">
                <a:solidFill>
                  <a:srgbClr val="6600CC"/>
                </a:solidFill>
                <a:latin typeface="楷体" pitchFamily="49" charset="-122"/>
                <a:ea typeface="楷体" pitchFamily="49" charset="-122"/>
              </a:rPr>
              <a:t>高考湖南卷</a:t>
            </a:r>
            <a:r>
              <a:rPr lang="en-US" altLang="zh-CN" sz="2800" b="1">
                <a:solidFill>
                  <a:srgbClr val="6600CC"/>
                </a:solidFill>
                <a:latin typeface="楷体" pitchFamily="49" charset="-122"/>
                <a:ea typeface="楷体" pitchFamily="49" charset="-122"/>
              </a:rPr>
              <a:t>《</a:t>
            </a:r>
            <a:r>
              <a:rPr lang="zh-CN" altLang="en-US" sz="2800" b="1">
                <a:solidFill>
                  <a:srgbClr val="6600CC"/>
                </a:solidFill>
                <a:latin typeface="楷体" pitchFamily="49" charset="-122"/>
                <a:ea typeface="楷体" pitchFamily="49" charset="-122"/>
              </a:rPr>
              <a:t>粮食</a:t>
            </a:r>
            <a:r>
              <a:rPr lang="en-US" altLang="zh-CN" sz="2800" b="1">
                <a:solidFill>
                  <a:srgbClr val="6600CC"/>
                </a:solidFill>
                <a:latin typeface="楷体" pitchFamily="49" charset="-122"/>
                <a:ea typeface="楷体" pitchFamily="49" charset="-122"/>
              </a:rPr>
              <a:t>》</a:t>
            </a:r>
            <a:r>
              <a:rPr lang="zh-CN" altLang="en-US" sz="2800" b="1">
                <a:solidFill>
                  <a:srgbClr val="6600CC"/>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开头第一自然段从中国人见面时的问候“吃饭了吗？”亲切而自然的引出“粮食”这个中心话题，第二自然段强调了“人类的一切，无不植根于粮食之中”但是现实是“粮食被糟蹋被篡改”。主体部分分为两大部分分别写了“农业时代”和“大机器时代”人们对粮食的不同态度和情感。</a:t>
            </a:r>
          </a:p>
        </p:txBody>
      </p:sp>
      <p:pic>
        <p:nvPicPr>
          <p:cNvPr id="322562" name="Picture 6" descr="046">
            <a:hlinkClick r:id="rId3" action="ppaction://hlinksldjump"/>
          </p:cNvPr>
          <p:cNvPicPr>
            <a:picLocks noChangeAspect="1"/>
          </p:cNvPicPr>
          <p:nvPr/>
        </p:nvPicPr>
        <p:blipFill>
          <a:blip r:embed="rId2"/>
          <a:stretch>
            <a:fillRect/>
          </a:stretch>
        </p:blipFill>
        <p:spPr>
          <a:xfrm>
            <a:off x="8616950" y="5661025"/>
            <a:ext cx="1943100" cy="1196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1122">
                                            <p:txEl>
                                              <p:pRg st="1" end="1"/>
                                            </p:txEl>
                                          </p:spTgt>
                                        </p:tgtEl>
                                        <p:attrNameLst>
                                          <p:attrName>style.visibility</p:attrName>
                                        </p:attrNameLst>
                                      </p:cBhvr>
                                      <p:to>
                                        <p:strVal val="visible"/>
                                      </p:to>
                                    </p:set>
                                    <p:anim calcmode="lin" valueType="num">
                                      <p:cBhvr additive="base">
                                        <p:cTn id="7" dur="500" fill="hold"/>
                                        <p:tgtEl>
                                          <p:spTgt spid="26112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112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 Box 2" descr="羊皮纸"/>
          <p:cNvSpPr txBox="1"/>
          <p:nvPr/>
        </p:nvSpPr>
        <p:spPr>
          <a:xfrm>
            <a:off x="6167438" y="2060575"/>
            <a:ext cx="3889375" cy="3751263"/>
          </a:xfrm>
          <a:prstGeom prst="rect">
            <a:avLst/>
          </a:prstGeom>
          <a:blipFill rotWithShape="1">
            <a:blip r:embed="rId2"/>
            <a:stretch>
              <a:fillRect/>
            </a:stretch>
          </a:blipFill>
          <a:ln w="9525">
            <a:noFill/>
          </a:ln>
        </p:spPr>
        <p:txBody>
          <a:bodyPr>
            <a:spAutoFit/>
          </a:bodyPr>
          <a:lstStyle/>
          <a:p>
            <a:pPr algn="ctr"/>
            <a:r>
              <a:rPr lang="zh-CN" altLang="en-US" sz="4800" b="1">
                <a:solidFill>
                  <a:srgbClr val="000000"/>
                </a:solidFill>
                <a:latin typeface="楷体_GB2312" pitchFamily="49" charset="-122"/>
                <a:ea typeface="楷体_GB2312" pitchFamily="49" charset="-122"/>
              </a:rPr>
              <a:t>中心句 </a:t>
            </a:r>
          </a:p>
          <a:p>
            <a:pPr algn="ctr"/>
            <a:r>
              <a:rPr lang="zh-CN" altLang="en-US" sz="4800" b="1">
                <a:solidFill>
                  <a:srgbClr val="000000"/>
                </a:solidFill>
                <a:latin typeface="楷体_GB2312" pitchFamily="49" charset="-122"/>
                <a:ea typeface="楷体_GB2312" pitchFamily="49" charset="-122"/>
              </a:rPr>
              <a:t>抒情句</a:t>
            </a:r>
          </a:p>
          <a:p>
            <a:pPr algn="ctr"/>
            <a:r>
              <a:rPr lang="zh-CN" altLang="en-US" sz="4800" b="1">
                <a:solidFill>
                  <a:srgbClr val="000000"/>
                </a:solidFill>
                <a:latin typeface="楷体_GB2312" pitchFamily="49" charset="-122"/>
                <a:ea typeface="楷体_GB2312" pitchFamily="49" charset="-122"/>
              </a:rPr>
              <a:t>议论句</a:t>
            </a:r>
          </a:p>
          <a:p>
            <a:pPr algn="ctr"/>
            <a:r>
              <a:rPr lang="zh-CN" altLang="en-US" sz="4800" b="1">
                <a:solidFill>
                  <a:srgbClr val="000000"/>
                </a:solidFill>
                <a:latin typeface="楷体_GB2312" pitchFamily="49" charset="-122"/>
                <a:ea typeface="楷体_GB2312" pitchFamily="49" charset="-122"/>
              </a:rPr>
              <a:t>过渡句</a:t>
            </a:r>
          </a:p>
          <a:p>
            <a:pPr algn="ctr"/>
            <a:r>
              <a:rPr lang="zh-CN" altLang="en-US" sz="4800" b="1">
                <a:solidFill>
                  <a:srgbClr val="000000"/>
                </a:solidFill>
                <a:latin typeface="楷体_GB2312" pitchFamily="49" charset="-122"/>
                <a:ea typeface="楷体_GB2312" pitchFamily="49" charset="-122"/>
              </a:rPr>
              <a:t>修辞句</a:t>
            </a:r>
          </a:p>
        </p:txBody>
      </p:sp>
      <p:sp>
        <p:nvSpPr>
          <p:cNvPr id="323586" name="Rectangle 3"/>
          <p:cNvSpPr/>
          <p:nvPr/>
        </p:nvSpPr>
        <p:spPr>
          <a:xfrm>
            <a:off x="1992313" y="836613"/>
            <a:ext cx="6624637" cy="923925"/>
          </a:xfrm>
          <a:prstGeom prst="rect">
            <a:avLst/>
          </a:prstGeom>
          <a:solidFill>
            <a:schemeClr val="accent1"/>
          </a:solidFill>
          <a:ln w="9525">
            <a:noFill/>
          </a:ln>
        </p:spPr>
        <p:txBody>
          <a:bodyPr>
            <a:spAutoFit/>
          </a:bodyPr>
          <a:lstStyle/>
          <a:p>
            <a:r>
              <a:rPr lang="en-US" altLang="zh-CN" sz="5400" b="1">
                <a:solidFill>
                  <a:srgbClr val="FF3300"/>
                </a:solidFill>
                <a:latin typeface="Arial" panose="020b0604020202020204" pitchFamily="34" charset="0"/>
                <a:ea typeface="楷体_GB2312" pitchFamily="49" charset="-122"/>
              </a:rPr>
              <a:t>3</a:t>
            </a:r>
            <a:r>
              <a:rPr lang="zh-CN" altLang="en-US" sz="5400" b="1">
                <a:solidFill>
                  <a:srgbClr val="FF3300"/>
                </a:solidFill>
                <a:latin typeface="Arial" panose="020b0604020202020204" pitchFamily="34" charset="0"/>
                <a:ea typeface="楷体_GB2312" pitchFamily="49" charset="-122"/>
              </a:rPr>
              <a:t>、抓“关键句”</a:t>
            </a:r>
          </a:p>
        </p:txBody>
      </p:sp>
      <p:pic>
        <p:nvPicPr>
          <p:cNvPr id="323587" name="Picture 4" descr="046">
            <a:hlinkClick r:id="rId4" action="ppaction://hlinksldjump"/>
          </p:cNvPr>
          <p:cNvPicPr>
            <a:picLocks noChangeAspect="1"/>
          </p:cNvPicPr>
          <p:nvPr/>
        </p:nvPicPr>
        <p:blipFill>
          <a:blip r:embed="rId3"/>
          <a:stretch>
            <a:fillRect/>
          </a:stretch>
        </p:blipFill>
        <p:spPr>
          <a:xfrm>
            <a:off x="1524000" y="5589588"/>
            <a:ext cx="2808288" cy="1052512"/>
          </a:xfrm>
          <a:prstGeom prst="rect">
            <a:avLst/>
          </a:prstGeom>
          <a:noFill/>
          <a:ln w="9525">
            <a:noFill/>
          </a:ln>
        </p:spPr>
      </p:pic>
      <p:sp>
        <p:nvSpPr>
          <p:cNvPr id="323588" name="Text Box 5"/>
          <p:cNvSpPr txBox="1"/>
          <p:nvPr/>
        </p:nvSpPr>
        <p:spPr>
          <a:xfrm>
            <a:off x="2279650" y="2924175"/>
            <a:ext cx="3887788" cy="1800225"/>
          </a:xfrm>
          <a:prstGeom prst="rect">
            <a:avLst/>
          </a:prstGeom>
          <a:noFill/>
          <a:ln w="9525">
            <a:noFill/>
          </a:ln>
        </p:spPr>
        <p:txBody>
          <a:bodyPr>
            <a:spAutoFit/>
          </a:bodyPr>
          <a:lstStyle/>
          <a:p>
            <a:pPr>
              <a:spcBef>
                <a:spcPct val="50000"/>
              </a:spcBef>
            </a:pPr>
            <a:r>
              <a:rPr lang="en-US" altLang="zh-CN" sz="2800" b="1">
                <a:solidFill>
                  <a:srgbClr val="000000"/>
                </a:solidFill>
                <a:latin typeface="Arial" panose="020b0604020202020204" pitchFamily="34" charset="0"/>
              </a:rPr>
              <a:t>       </a:t>
            </a:r>
            <a:r>
              <a:rPr lang="zh-CN" altLang="en-US" sz="2800" b="1">
                <a:solidFill>
                  <a:srgbClr val="000000"/>
                </a:solidFill>
                <a:latin typeface="Arial" panose="020b0604020202020204" pitchFamily="34" charset="0"/>
              </a:rPr>
              <a:t>文中的关键句具有极大的概括力，我们对这些语句要给以足够的重视。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4">
                                            <p:txEl>
                                              <p:pRg st="1" end="1"/>
                                            </p:txEl>
                                          </p:spTgt>
                                        </p:tgtEl>
                                        <p:attrNameLst>
                                          <p:attrName>style.visibility</p:attrName>
                                        </p:attrNameLst>
                                      </p:cBhvr>
                                      <p:to>
                                        <p:strVal val="visible"/>
                                      </p:to>
                                    </p:set>
                                    <p:anim calcmode="lin" valueType="num">
                                      <p:cBhvr additive="base">
                                        <p:cTn id="11" dur="500" fill="hold"/>
                                        <p:tgtEl>
                                          <p:spTgt spid="819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19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194">
                                            <p:txEl>
                                              <p:pRg st="2" end="2"/>
                                            </p:txEl>
                                          </p:spTgt>
                                        </p:tgtEl>
                                        <p:attrNameLst>
                                          <p:attrName>style.visibility</p:attrName>
                                        </p:attrNameLst>
                                      </p:cBhvr>
                                      <p:to>
                                        <p:strVal val="visible"/>
                                      </p:to>
                                    </p:set>
                                    <p:anim calcmode="lin" valueType="num">
                                      <p:cBhvr additive="base">
                                        <p:cTn id="15" dur="500" fill="hold"/>
                                        <p:tgtEl>
                                          <p:spTgt spid="819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194">
                                            <p:txEl>
                                              <p:pRg st="3" end="3"/>
                                            </p:txEl>
                                          </p:spTgt>
                                        </p:tgtEl>
                                        <p:attrNameLst>
                                          <p:attrName>style.visibility</p:attrName>
                                        </p:attrNameLst>
                                      </p:cBhvr>
                                      <p:to>
                                        <p:strVal val="visible"/>
                                      </p:to>
                                    </p:set>
                                    <p:anim calcmode="lin" valueType="num">
                                      <p:cBhvr additive="base">
                                        <p:cTn id="19" dur="500" fill="hold"/>
                                        <p:tgtEl>
                                          <p:spTgt spid="819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194">
                                            <p:txEl>
                                              <p:pRg st="4" end="4"/>
                                            </p:txEl>
                                          </p:spTgt>
                                        </p:tgtEl>
                                        <p:attrNameLst>
                                          <p:attrName>style.visibility</p:attrName>
                                        </p:attrNameLst>
                                      </p:cBhvr>
                                      <p:to>
                                        <p:strVal val="visible"/>
                                      </p:to>
                                    </p:set>
                                    <p:anim calcmode="lin" valueType="num">
                                      <p:cBhvr additive="base">
                                        <p:cTn id="23" dur="500" fill="hold"/>
                                        <p:tgtEl>
                                          <p:spTgt spid="819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19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4609" name="Text Box 4"/>
          <p:cNvSpPr txBox="1"/>
          <p:nvPr/>
        </p:nvSpPr>
        <p:spPr>
          <a:xfrm>
            <a:off x="1919288" y="220663"/>
            <a:ext cx="8280400" cy="2676525"/>
          </a:xfrm>
          <a:prstGeom prst="rect">
            <a:avLst/>
          </a:prstGeom>
          <a:noFill/>
          <a:ln w="9525">
            <a:noFill/>
          </a:ln>
        </p:spPr>
        <p:txBody>
          <a:bodyPr>
            <a:spAutoFit/>
          </a:bodyPr>
          <a:lstStyle/>
          <a:p>
            <a:r>
              <a:rPr lang="zh-CN" altLang="en-US" sz="2800" b="1">
                <a:solidFill>
                  <a:srgbClr val="000000"/>
                </a:solidFill>
                <a:latin typeface="楷体" pitchFamily="49" charset="-122"/>
                <a:ea typeface="楷体" pitchFamily="49" charset="-122"/>
              </a:rPr>
              <a:t>    要想抓住文章的主旨或者是作者的情感，就要注意</a:t>
            </a:r>
            <a:r>
              <a:rPr lang="zh-CN" altLang="en-US" sz="2800" b="1">
                <a:solidFill>
                  <a:srgbClr val="FF0000"/>
                </a:solidFill>
                <a:latin typeface="楷体" pitchFamily="49" charset="-122"/>
                <a:ea typeface="楷体" pitchFamily="49" charset="-122"/>
              </a:rPr>
              <a:t>把握文章的关键词语或句子</a:t>
            </a:r>
            <a:r>
              <a:rPr lang="zh-CN" altLang="en-US" sz="2800" b="1">
                <a:solidFill>
                  <a:srgbClr val="000000"/>
                </a:solidFill>
                <a:latin typeface="楷体" pitchFamily="49" charset="-122"/>
                <a:ea typeface="楷体" pitchFamily="49" charset="-122"/>
              </a:rPr>
              <a:t>，这些词语或句子或者是作者塑造形象的主要特点，或者是作者的主观情感，或者体现了作者的观点态度，因而，我们在阅读时要特别留心。</a:t>
            </a:r>
          </a:p>
          <a:p>
            <a:endParaRPr lang="zh-CN" altLang="en-US" sz="2800" b="1">
              <a:solidFill>
                <a:srgbClr val="000000"/>
              </a:solidFill>
              <a:latin typeface="楷体" pitchFamily="49" charset="-122"/>
              <a:ea typeface="楷体" panose="02010609060101010101" pitchFamily="49" charset="-122"/>
            </a:endParaRPr>
          </a:p>
        </p:txBody>
      </p:sp>
      <p:pic>
        <p:nvPicPr>
          <p:cNvPr id="324610" name="Picture 5" descr="046">
            <a:hlinkClick r:id="rId3" action="ppaction://hlinksldjump"/>
          </p:cNvPr>
          <p:cNvPicPr>
            <a:picLocks noChangeAspect="1"/>
          </p:cNvPicPr>
          <p:nvPr/>
        </p:nvPicPr>
        <p:blipFill>
          <a:blip r:embed="rId2"/>
          <a:stretch>
            <a:fillRect/>
          </a:stretch>
        </p:blipFill>
        <p:spPr>
          <a:xfrm>
            <a:off x="8472488" y="5876925"/>
            <a:ext cx="1943100" cy="981075"/>
          </a:xfrm>
          <a:prstGeom prst="rect">
            <a:avLst/>
          </a:prstGeom>
          <a:noFill/>
          <a:ln w="9525">
            <a:noFill/>
          </a:ln>
        </p:spPr>
      </p:pic>
      <p:sp>
        <p:nvSpPr>
          <p:cNvPr id="263172" name="文本框 1"/>
          <p:cNvSpPr txBox="1"/>
          <p:nvPr/>
        </p:nvSpPr>
        <p:spPr>
          <a:xfrm>
            <a:off x="1689100" y="2570163"/>
            <a:ext cx="7399338" cy="523875"/>
          </a:xfrm>
          <a:prstGeom prst="rect">
            <a:avLst/>
          </a:prstGeom>
          <a:noFill/>
          <a:ln w="9525">
            <a:noFill/>
          </a:ln>
        </p:spPr>
        <p:txBody>
          <a:bodyPr wrap="none">
            <a:spAutoFit/>
          </a:bodyPr>
          <a:lstStyle/>
          <a:p>
            <a:pPr eaLnBrk="0" hangingPunct="0"/>
            <a:r>
              <a:rPr lang="zh-CN" altLang="en-US" sz="2800" b="1">
                <a:solidFill>
                  <a:srgbClr val="6600CC"/>
                </a:solidFill>
                <a:latin typeface="Arial" panose="020b0604020202020204" pitchFamily="34" charset="0"/>
              </a:rPr>
              <a:t>例析：</a:t>
            </a:r>
            <a:r>
              <a:rPr lang="en-US" altLang="zh-CN" sz="2800" b="1">
                <a:solidFill>
                  <a:srgbClr val="6600CC"/>
                </a:solidFill>
                <a:latin typeface="Arial" panose="020b0604020202020204" pitchFamily="34" charset="0"/>
              </a:rPr>
              <a:t>《</a:t>
            </a:r>
            <a:r>
              <a:rPr lang="zh-CN" altLang="en-US" sz="2800" b="1">
                <a:solidFill>
                  <a:srgbClr val="6600CC"/>
                </a:solidFill>
                <a:latin typeface="Arial" panose="020b0604020202020204" pitchFamily="34" charset="0"/>
              </a:rPr>
              <a:t>粮食</a:t>
            </a:r>
            <a:r>
              <a:rPr lang="en-US" altLang="zh-CN" sz="2800" b="1">
                <a:solidFill>
                  <a:srgbClr val="6600CC"/>
                </a:solidFill>
                <a:latin typeface="Arial" panose="020b0604020202020204" pitchFamily="34" charset="0"/>
              </a:rPr>
              <a:t>》</a:t>
            </a:r>
            <a:r>
              <a:rPr lang="zh-CN" altLang="en-US" sz="2800" b="1">
                <a:solidFill>
                  <a:srgbClr val="6600CC"/>
                </a:solidFill>
                <a:latin typeface="Arial" panose="020b0604020202020204" pitchFamily="34" charset="0"/>
              </a:rPr>
              <a:t>这篇文章的关键句有哪些呢？</a:t>
            </a:r>
          </a:p>
        </p:txBody>
      </p:sp>
      <p:sp>
        <p:nvSpPr>
          <p:cNvPr id="263173" name="文本框 3"/>
          <p:cNvSpPr txBox="1"/>
          <p:nvPr/>
        </p:nvSpPr>
        <p:spPr>
          <a:xfrm>
            <a:off x="1703388" y="3289300"/>
            <a:ext cx="9043987" cy="3048000"/>
          </a:xfrm>
          <a:prstGeom prst="rect">
            <a:avLst/>
          </a:prstGeom>
          <a:noFill/>
          <a:ln w="9525">
            <a:noFill/>
          </a:ln>
        </p:spPr>
        <p:txBody>
          <a:bodyPr wrap="none">
            <a:spAutoFit/>
          </a:bodyPr>
          <a:lstStyle/>
          <a:p>
            <a:pPr eaLnBrk="0" hangingPunct="0"/>
            <a:r>
              <a:rPr lang="en-US" altLang="zh-CN" sz="2400" b="1">
                <a:solidFill>
                  <a:srgbClr val="FF0000"/>
                </a:solidFill>
                <a:latin typeface="Arial" panose="020b0604020202020204" pitchFamily="34" charset="0"/>
              </a:rPr>
              <a:t>1</a:t>
            </a:r>
            <a:r>
              <a:rPr lang="zh-CN" altLang="en-US" sz="2400" b="1">
                <a:solidFill>
                  <a:srgbClr val="FF0000"/>
                </a:solidFill>
                <a:latin typeface="Arial" panose="020b0604020202020204" pitchFamily="34" charset="0"/>
              </a:rPr>
              <a:t>、种粮食的人知道</a:t>
            </a:r>
            <a:r>
              <a:rPr lang="en-US" altLang="zh-CN" sz="2400" b="1">
                <a:solidFill>
                  <a:srgbClr val="FF0000"/>
                </a:solidFill>
                <a:latin typeface="Arial" panose="020b0604020202020204" pitchFamily="34" charset="0"/>
              </a:rPr>
              <a:t>……</a:t>
            </a:r>
            <a:r>
              <a:rPr lang="zh-CN" altLang="en-US" sz="2400" b="1">
                <a:solidFill>
                  <a:srgbClr val="FF0000"/>
                </a:solidFill>
                <a:latin typeface="Arial" panose="020b0604020202020204" pitchFamily="34" charset="0"/>
              </a:rPr>
              <a:t>不可或缺的事情。</a:t>
            </a:r>
            <a:endParaRPr lang="en-US" altLang="zh-CN" sz="2400" b="1">
              <a:solidFill>
                <a:srgbClr val="FF0000"/>
              </a:solidFill>
              <a:latin typeface="Arial" pitchFamily="34" charset="0"/>
            </a:endParaRPr>
          </a:p>
          <a:p>
            <a:pPr eaLnBrk="0" hangingPunct="0"/>
            <a:r>
              <a:rPr lang="en-US" altLang="zh-CN" sz="2400" b="1">
                <a:solidFill>
                  <a:srgbClr val="FF0000"/>
                </a:solidFill>
                <a:latin typeface="Arial" panose="020b0604020202020204" pitchFamily="34" charset="0"/>
              </a:rPr>
              <a:t>2</a:t>
            </a:r>
            <a:r>
              <a:rPr lang="zh-CN" altLang="en-US" sz="2400" b="1">
                <a:solidFill>
                  <a:srgbClr val="FF0000"/>
                </a:solidFill>
                <a:latin typeface="Arial" panose="020b0604020202020204" pitchFamily="34" charset="0"/>
              </a:rPr>
              <a:t>、人类的一切，无不植根于粮食之中</a:t>
            </a:r>
            <a:r>
              <a:rPr lang="en-US" altLang="zh-CN" sz="2400" b="1">
                <a:solidFill>
                  <a:srgbClr val="FF0000"/>
                </a:solidFill>
                <a:latin typeface="Arial" panose="020b0604020202020204" pitchFamily="34" charset="0"/>
              </a:rPr>
              <a:t>……</a:t>
            </a:r>
          </a:p>
          <a:p>
            <a:pPr eaLnBrk="0" hangingPunct="0"/>
            <a:r>
              <a:rPr lang="en-US" altLang="zh-CN" sz="2400" b="1">
                <a:solidFill>
                  <a:srgbClr val="FF0000"/>
                </a:solidFill>
                <a:latin typeface="Arial" panose="020b0604020202020204" pitchFamily="34" charset="0"/>
              </a:rPr>
              <a:t>3</a:t>
            </a:r>
            <a:r>
              <a:rPr lang="zh-CN" altLang="en-US" sz="2400" b="1">
                <a:solidFill>
                  <a:srgbClr val="FF0000"/>
                </a:solidFill>
                <a:latin typeface="Arial" panose="020b0604020202020204" pitchFamily="34" charset="0"/>
              </a:rPr>
              <a:t>、农业时代，就是将一些植物和动物生长</a:t>
            </a:r>
            <a:r>
              <a:rPr lang="en-US" altLang="zh-CN" sz="2400" b="1">
                <a:solidFill>
                  <a:srgbClr val="FF0000"/>
                </a:solidFill>
                <a:latin typeface="Arial" panose="020b0604020202020204" pitchFamily="34" charset="0"/>
              </a:rPr>
              <a:t>……</a:t>
            </a:r>
            <a:r>
              <a:rPr lang="zh-CN" altLang="en-US" sz="2400" b="1">
                <a:solidFill>
                  <a:srgbClr val="FF0000"/>
                </a:solidFill>
                <a:latin typeface="Arial" panose="020b0604020202020204" pitchFamily="34" charset="0"/>
              </a:rPr>
              <a:t>让人参与其中。</a:t>
            </a:r>
            <a:endParaRPr lang="en-US" altLang="zh-CN" sz="2400" b="1">
              <a:solidFill>
                <a:srgbClr val="FF0000"/>
              </a:solidFill>
              <a:latin typeface="Arial" panose="020b0604020202020204" pitchFamily="34" charset="0"/>
            </a:endParaRPr>
          </a:p>
          <a:p>
            <a:pPr eaLnBrk="0" hangingPunct="0"/>
            <a:r>
              <a:rPr lang="en-US" altLang="zh-CN" sz="2400" b="1">
                <a:solidFill>
                  <a:srgbClr val="FF0000"/>
                </a:solidFill>
                <a:latin typeface="Arial" panose="020b0604020202020204" pitchFamily="34" charset="0"/>
              </a:rPr>
              <a:t>4</a:t>
            </a:r>
            <a:r>
              <a:rPr lang="zh-CN" altLang="en-US" sz="2400" b="1">
                <a:solidFill>
                  <a:srgbClr val="FF0000"/>
                </a:solidFill>
                <a:latin typeface="Arial" panose="020b0604020202020204" pitchFamily="34" charset="0"/>
              </a:rPr>
              <a:t>、大机器时代，人与食物，生命与他的源头被切断。</a:t>
            </a:r>
            <a:endParaRPr lang="en-US" altLang="zh-CN" sz="2400" b="1">
              <a:solidFill>
                <a:srgbClr val="FF0000"/>
              </a:solidFill>
              <a:latin typeface="Arial" panose="020b0604020202020204" pitchFamily="34" charset="0"/>
            </a:endParaRPr>
          </a:p>
          <a:p>
            <a:pPr eaLnBrk="0" hangingPunct="0"/>
            <a:r>
              <a:rPr lang="en-US" altLang="zh-CN" sz="2400" b="1">
                <a:solidFill>
                  <a:srgbClr val="FF0000"/>
                </a:solidFill>
                <a:latin typeface="Arial" panose="020b0604020202020204" pitchFamily="34" charset="0"/>
              </a:rPr>
              <a:t>      </a:t>
            </a:r>
            <a:r>
              <a:rPr lang="zh-CN" altLang="en-US" sz="2400" b="1">
                <a:solidFill>
                  <a:srgbClr val="FF0000"/>
                </a:solidFill>
                <a:latin typeface="Arial" panose="020b0604020202020204" pitchFamily="34" charset="0"/>
              </a:rPr>
              <a:t>轰鸣的机器对食物对生命不再怀有敬意</a:t>
            </a:r>
            <a:r>
              <a:rPr lang="en-US" altLang="zh-CN" sz="2400" b="1">
                <a:solidFill>
                  <a:srgbClr val="FF0000"/>
                </a:solidFill>
                <a:latin typeface="Arial" panose="020b0604020202020204" pitchFamily="34" charset="0"/>
              </a:rPr>
              <a:t>……</a:t>
            </a:r>
            <a:r>
              <a:rPr lang="zh-CN" altLang="en-US" sz="2400" b="1">
                <a:solidFill>
                  <a:srgbClr val="FF0000"/>
                </a:solidFill>
                <a:latin typeface="Arial" panose="020b0604020202020204" pitchFamily="34" charset="0"/>
              </a:rPr>
              <a:t>机器覆盖了粮食，</a:t>
            </a:r>
            <a:endParaRPr lang="en-US" altLang="zh-CN" sz="2400" b="1">
              <a:solidFill>
                <a:srgbClr val="FF0000"/>
              </a:solidFill>
              <a:latin typeface="Arial" panose="020b0604020202020204" pitchFamily="34" charset="0"/>
            </a:endParaRPr>
          </a:p>
          <a:p>
            <a:pPr eaLnBrk="0" hangingPunct="0"/>
            <a:r>
              <a:rPr lang="en-US" altLang="zh-CN" sz="2400" b="1">
                <a:solidFill>
                  <a:srgbClr val="FF0000"/>
                </a:solidFill>
                <a:latin typeface="Arial" panose="020b0604020202020204" pitchFamily="34" charset="0"/>
              </a:rPr>
              <a:t>            </a:t>
            </a:r>
            <a:r>
              <a:rPr lang="zh-CN" altLang="en-US" sz="2400" b="1">
                <a:solidFill>
                  <a:srgbClr val="FF0000"/>
                </a:solidFill>
                <a:latin typeface="Arial" panose="020b0604020202020204" pitchFamily="34" charset="0"/>
              </a:rPr>
              <a:t>也在颠覆吃粮的人和吃本身。</a:t>
            </a:r>
            <a:endParaRPr lang="en-US" altLang="zh-CN" sz="2400" b="1">
              <a:solidFill>
                <a:srgbClr val="FF0000"/>
              </a:solidFill>
              <a:latin typeface="Arial" panose="020b0604020202020204" pitchFamily="34" charset="0"/>
            </a:endParaRPr>
          </a:p>
          <a:p>
            <a:pPr eaLnBrk="0" hangingPunct="0"/>
            <a:r>
              <a:rPr lang="en-US" altLang="zh-CN" sz="2400" b="1">
                <a:solidFill>
                  <a:srgbClr val="FF0000"/>
                </a:solidFill>
                <a:latin typeface="Arial" panose="020b0604020202020204" pitchFamily="34" charset="0"/>
              </a:rPr>
              <a:t>      </a:t>
            </a:r>
            <a:r>
              <a:rPr lang="zh-CN" altLang="en-US" sz="2400" b="1">
                <a:solidFill>
                  <a:srgbClr val="FF0000"/>
                </a:solidFill>
                <a:latin typeface="Arial" panose="020b0604020202020204" pitchFamily="34" charset="0"/>
              </a:rPr>
              <a:t>化学和激素应运而生，改写了季节</a:t>
            </a:r>
            <a:r>
              <a:rPr lang="en-US" altLang="zh-CN" sz="2400" b="1">
                <a:solidFill>
                  <a:srgbClr val="FF0000"/>
                </a:solidFill>
                <a:latin typeface="Arial" panose="020b0604020202020204" pitchFamily="34" charset="0"/>
              </a:rPr>
              <a:t>……</a:t>
            </a:r>
            <a:r>
              <a:rPr lang="zh-CN" altLang="en-US" sz="2400" b="1">
                <a:solidFill>
                  <a:srgbClr val="FF0000"/>
                </a:solidFill>
                <a:latin typeface="Arial" panose="020b0604020202020204" pitchFamily="34" charset="0"/>
              </a:rPr>
              <a:t>人对食物不再怀有敬意</a:t>
            </a:r>
            <a:endParaRPr lang="en-US" altLang="zh-CN" sz="2400" b="1">
              <a:solidFill>
                <a:srgbClr val="FF0000"/>
              </a:solidFill>
              <a:latin typeface="Arial" panose="020b0604020202020204" pitchFamily="34" charset="0"/>
            </a:endParaRPr>
          </a:p>
          <a:p>
            <a:pPr eaLnBrk="0" hangingPunct="0"/>
            <a:r>
              <a:rPr lang="en-US" altLang="zh-CN" sz="2400" b="1">
                <a:solidFill>
                  <a:srgbClr val="FF0000"/>
                </a:solidFill>
                <a:latin typeface="Arial" panose="020b0604020202020204" pitchFamily="34" charset="0"/>
              </a:rPr>
              <a:t>5</a:t>
            </a:r>
            <a:r>
              <a:rPr lang="zh-CN" altLang="en-US" sz="2400" b="1">
                <a:solidFill>
                  <a:srgbClr val="FF0000"/>
                </a:solidFill>
                <a:latin typeface="Arial" panose="020b0604020202020204" pitchFamily="34" charset="0"/>
              </a:rPr>
              <a:t>、粮食不但进入血肉，也成了我们的灵魂。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3172">
                                            <p:txEl>
                                              <p:pRg st="0" end="0"/>
                                            </p:txEl>
                                          </p:spTgt>
                                        </p:tgtEl>
                                        <p:attrNameLst>
                                          <p:attrName>style.visibility</p:attrName>
                                        </p:attrNameLst>
                                      </p:cBhvr>
                                      <p:to>
                                        <p:strVal val="visible"/>
                                      </p:to>
                                    </p:set>
                                    <p:anim calcmode="lin" valueType="num">
                                      <p:cBhvr additive="base">
                                        <p:cTn id="7" dur="500" fill="hold"/>
                                        <p:tgtEl>
                                          <p:spTgt spid="2631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31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63173">
                                            <p:txEl>
                                              <p:pRg st="0" end="0"/>
                                            </p:txEl>
                                          </p:spTgt>
                                        </p:tgtEl>
                                        <p:attrNameLst>
                                          <p:attrName>style.visibility</p:attrName>
                                        </p:attrNameLst>
                                      </p:cBhvr>
                                      <p:to>
                                        <p:strVal val="visible"/>
                                      </p:to>
                                    </p:set>
                                    <p:anim calcmode="lin" valueType="num">
                                      <p:cBhvr additive="base">
                                        <p:cTn id="13" dur="500" fill="hold"/>
                                        <p:tgtEl>
                                          <p:spTgt spid="26317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317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63173">
                                            <p:txEl>
                                              <p:pRg st="1" end="1"/>
                                            </p:txEl>
                                          </p:spTgt>
                                        </p:tgtEl>
                                        <p:attrNameLst>
                                          <p:attrName>style.visibility</p:attrName>
                                        </p:attrNameLst>
                                      </p:cBhvr>
                                      <p:to>
                                        <p:strVal val="visible"/>
                                      </p:to>
                                    </p:set>
                                    <p:anim calcmode="lin" valueType="num">
                                      <p:cBhvr additive="base">
                                        <p:cTn id="17" dur="500" fill="hold"/>
                                        <p:tgtEl>
                                          <p:spTgt spid="26317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6317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3173">
                                            <p:txEl>
                                              <p:pRg st="2" end="2"/>
                                            </p:txEl>
                                          </p:spTgt>
                                        </p:tgtEl>
                                        <p:attrNameLst>
                                          <p:attrName>style.visibility</p:attrName>
                                        </p:attrNameLst>
                                      </p:cBhvr>
                                      <p:to>
                                        <p:strVal val="visible"/>
                                      </p:to>
                                    </p:set>
                                    <p:anim calcmode="lin" valueType="num">
                                      <p:cBhvr additive="base">
                                        <p:cTn id="21" dur="500" fill="hold"/>
                                        <p:tgtEl>
                                          <p:spTgt spid="26317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6317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3173">
                                            <p:txEl>
                                              <p:pRg st="3" end="3"/>
                                            </p:txEl>
                                          </p:spTgt>
                                        </p:tgtEl>
                                        <p:attrNameLst>
                                          <p:attrName>style.visibility</p:attrName>
                                        </p:attrNameLst>
                                      </p:cBhvr>
                                      <p:to>
                                        <p:strVal val="visible"/>
                                      </p:to>
                                    </p:set>
                                    <p:anim calcmode="lin" valueType="num">
                                      <p:cBhvr additive="base">
                                        <p:cTn id="25" dur="500" fill="hold"/>
                                        <p:tgtEl>
                                          <p:spTgt spid="26317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317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3173">
                                            <p:txEl>
                                              <p:pRg st="4" end="4"/>
                                            </p:txEl>
                                          </p:spTgt>
                                        </p:tgtEl>
                                        <p:attrNameLst>
                                          <p:attrName>style.visibility</p:attrName>
                                        </p:attrNameLst>
                                      </p:cBhvr>
                                      <p:to>
                                        <p:strVal val="visible"/>
                                      </p:to>
                                    </p:set>
                                    <p:anim calcmode="lin" valueType="num">
                                      <p:cBhvr additive="base">
                                        <p:cTn id="29" dur="500" fill="hold"/>
                                        <p:tgtEl>
                                          <p:spTgt spid="26317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317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63173">
                                            <p:txEl>
                                              <p:pRg st="5" end="5"/>
                                            </p:txEl>
                                          </p:spTgt>
                                        </p:tgtEl>
                                        <p:attrNameLst>
                                          <p:attrName>style.visibility</p:attrName>
                                        </p:attrNameLst>
                                      </p:cBhvr>
                                      <p:to>
                                        <p:strVal val="visible"/>
                                      </p:to>
                                    </p:set>
                                    <p:anim calcmode="lin" valueType="num">
                                      <p:cBhvr additive="base">
                                        <p:cTn id="33" dur="500" fill="hold"/>
                                        <p:tgtEl>
                                          <p:spTgt spid="26317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317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63173">
                                            <p:txEl>
                                              <p:pRg st="6" end="6"/>
                                            </p:txEl>
                                          </p:spTgt>
                                        </p:tgtEl>
                                        <p:attrNameLst>
                                          <p:attrName>style.visibility</p:attrName>
                                        </p:attrNameLst>
                                      </p:cBhvr>
                                      <p:to>
                                        <p:strVal val="visible"/>
                                      </p:to>
                                    </p:set>
                                    <p:anim calcmode="lin" valueType="num">
                                      <p:cBhvr additive="base">
                                        <p:cTn id="37" dur="500" fill="hold"/>
                                        <p:tgtEl>
                                          <p:spTgt spid="26317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317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63173">
                                            <p:txEl>
                                              <p:pRg st="7" end="7"/>
                                            </p:txEl>
                                          </p:spTgt>
                                        </p:tgtEl>
                                        <p:attrNameLst>
                                          <p:attrName>style.visibility</p:attrName>
                                        </p:attrNameLst>
                                      </p:cBhvr>
                                      <p:to>
                                        <p:strVal val="visible"/>
                                      </p:to>
                                    </p:set>
                                    <p:anim calcmode="lin" valueType="num">
                                      <p:cBhvr additive="base">
                                        <p:cTn id="41" dur="500" fill="hold"/>
                                        <p:tgtEl>
                                          <p:spTgt spid="26317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6317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7985" name="Text Box 4"/>
          <p:cNvSpPr txBox="1"/>
          <p:nvPr/>
        </p:nvSpPr>
        <p:spPr>
          <a:xfrm>
            <a:off x="1992313" y="1268413"/>
            <a:ext cx="8675687" cy="4648200"/>
          </a:xfrm>
          <a:prstGeom prst="rect">
            <a:avLst/>
          </a:prstGeom>
          <a:noFill/>
          <a:ln w="9525">
            <a:noFill/>
          </a:ln>
        </p:spPr>
        <p:txBody>
          <a:bodyPr>
            <a:spAutoFit/>
          </a:bodyPr>
          <a:lstStyle/>
          <a:p>
            <a:r>
              <a:rPr lang="zh-CN" altLang="en-US" sz="3200" b="1">
                <a:solidFill>
                  <a:srgbClr val="FF0000"/>
                </a:solidFill>
                <a:latin typeface="楷体" pitchFamily="49" charset="-122"/>
                <a:ea typeface="楷体" pitchFamily="49" charset="-122"/>
              </a:rPr>
              <a:t>一、</a:t>
            </a:r>
            <a:r>
              <a:rPr lang="zh-CN" altLang="en-US" sz="4000" b="1">
                <a:solidFill>
                  <a:srgbClr val="FF0000"/>
                </a:solidFill>
                <a:latin typeface="楷体" pitchFamily="49" charset="-122"/>
                <a:ea typeface="楷体" pitchFamily="49" charset="-122"/>
              </a:rPr>
              <a:t>什么是散文？</a:t>
            </a:r>
            <a:endParaRPr lang="zh-CN" altLang="en-US" sz="3200" b="1">
              <a:solidFill>
                <a:srgbClr val="FF0000"/>
              </a:solidFill>
              <a:latin typeface="楷体" pitchFamily="49" charset="-122"/>
              <a:ea typeface="楷体" panose="02010609060101010101" pitchFamily="49" charset="-122"/>
            </a:endParaRPr>
          </a:p>
          <a:p>
            <a:r>
              <a:rPr lang="zh-CN" altLang="en-US" b="1">
                <a:solidFill>
                  <a:srgbClr val="000000"/>
                </a:solidFill>
                <a:latin typeface="Arial" panose="020b0604020202020204" pitchFamily="34" charset="0"/>
              </a:rPr>
              <a:t>▲</a:t>
            </a:r>
            <a:r>
              <a:rPr lang="zh-CN" altLang="en-US" sz="3200" b="1">
                <a:solidFill>
                  <a:srgbClr val="000000"/>
                </a:solidFill>
                <a:latin typeface="楷体" pitchFamily="49" charset="-122"/>
                <a:ea typeface="楷体" pitchFamily="49" charset="-122"/>
              </a:rPr>
              <a:t> </a:t>
            </a:r>
            <a:r>
              <a:rPr lang="zh-CN" altLang="en-US" sz="3200" b="1">
                <a:solidFill>
                  <a:srgbClr val="FF0000"/>
                </a:solidFill>
                <a:latin typeface="楷体" pitchFamily="49" charset="-122"/>
                <a:ea typeface="楷体" pitchFamily="49" charset="-122"/>
              </a:rPr>
              <a:t>散文</a:t>
            </a:r>
            <a:r>
              <a:rPr lang="zh-CN" altLang="en-US" sz="3200" b="1">
                <a:solidFill>
                  <a:srgbClr val="000000"/>
                </a:solidFill>
                <a:latin typeface="楷体" pitchFamily="49" charset="-122"/>
                <a:ea typeface="楷体" pitchFamily="49" charset="-122"/>
              </a:rPr>
              <a:t>是相对于诗歌、戏剧、小说的一种文学样式。</a:t>
            </a:r>
            <a:endParaRPr lang="en-US" altLang="zh-CN" sz="3200" b="1">
              <a:solidFill>
                <a:srgbClr val="000000"/>
              </a:solidFill>
              <a:latin typeface="楷体" pitchFamily="49" charset="-122"/>
              <a:ea typeface="楷体" panose="02010609060101010101" pitchFamily="49" charset="-122"/>
            </a:endParaRPr>
          </a:p>
          <a:p>
            <a:r>
              <a:rPr lang="zh-CN" altLang="en-US" b="1">
                <a:solidFill>
                  <a:srgbClr val="000000"/>
                </a:solidFill>
                <a:latin typeface="Arial" panose="020b0604020202020204" pitchFamily="34" charset="0"/>
              </a:rPr>
              <a:t>▲</a:t>
            </a:r>
            <a:r>
              <a:rPr lang="zh-CN" altLang="en-US" sz="3200" b="1">
                <a:solidFill>
                  <a:srgbClr val="000000"/>
                </a:solidFill>
                <a:latin typeface="楷体" pitchFamily="49" charset="-122"/>
                <a:ea typeface="楷体" pitchFamily="49" charset="-122"/>
              </a:rPr>
              <a:t> </a:t>
            </a:r>
            <a:r>
              <a:rPr lang="en-US" altLang="zh-CN" sz="3200" b="1">
                <a:solidFill>
                  <a:srgbClr val="000000"/>
                </a:solidFill>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散文</a:t>
            </a:r>
            <a:r>
              <a:rPr lang="zh-CN" altLang="en-US" sz="3200" b="1">
                <a:solidFill>
                  <a:srgbClr val="000000"/>
                </a:solidFill>
                <a:latin typeface="楷体" pitchFamily="49" charset="-122"/>
                <a:ea typeface="楷体" pitchFamily="49" charset="-122"/>
              </a:rPr>
              <a:t>是一种最适于抒写作者主观情感、心灵的文学样式。它是一种</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自我</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的文学，</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个性</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的文学！</a:t>
            </a:r>
            <a:r>
              <a:rPr lang="en-US" altLang="zh-CN" sz="3200" b="1">
                <a:solidFill>
                  <a:srgbClr val="000000"/>
                </a:solidFill>
                <a:latin typeface="楷体" pitchFamily="49" charset="-122"/>
                <a:ea typeface="楷体" pitchFamily="49" charset="-122"/>
              </a:rPr>
              <a:t>"</a:t>
            </a:r>
          </a:p>
          <a:p>
            <a:r>
              <a:rPr lang="en-US" altLang="zh-CN" b="1">
                <a:solidFill>
                  <a:srgbClr val="000000"/>
                </a:solidFill>
                <a:latin typeface="Arial" panose="020b0604020202020204" pitchFamily="34" charset="0"/>
              </a:rPr>
              <a:t>▲</a:t>
            </a:r>
            <a:r>
              <a:rPr lang="en-US" altLang="zh-CN" sz="3200" b="1">
                <a:solidFill>
                  <a:srgbClr val="000000"/>
                </a:solidFill>
                <a:latin typeface="楷体" pitchFamily="49" charset="-122"/>
                <a:ea typeface="楷体" pitchFamily="49" charset="-122"/>
              </a:rPr>
              <a:t> </a:t>
            </a:r>
            <a:r>
              <a:rPr lang="zh-CN" altLang="en-US" sz="3200" b="1">
                <a:solidFill>
                  <a:srgbClr val="FF0000"/>
                </a:solidFill>
                <a:latin typeface="楷体" pitchFamily="49" charset="-122"/>
                <a:ea typeface="楷体" pitchFamily="49" charset="-122"/>
              </a:rPr>
              <a:t>散文</a:t>
            </a:r>
            <a:r>
              <a:rPr lang="zh-CN" altLang="en-US" sz="3200" b="1">
                <a:solidFill>
                  <a:srgbClr val="000000"/>
                </a:solidFill>
                <a:latin typeface="楷体" pitchFamily="49" charset="-122"/>
                <a:ea typeface="楷体" pitchFamily="49" charset="-122"/>
              </a:rPr>
              <a:t>就是追求生命意义的开拓。</a:t>
            </a:r>
            <a:endParaRPr lang="en-US" altLang="zh-CN" sz="3200" b="1">
              <a:solidFill>
                <a:srgbClr val="000000"/>
              </a:solidFill>
              <a:latin typeface="楷体" pitchFamily="49" charset="-122"/>
              <a:ea typeface="楷体" pitchFamily="49" charset="-122"/>
            </a:endParaRPr>
          </a:p>
          <a:p>
            <a:r>
              <a:rPr lang="en-US" altLang="zh-CN" sz="3200" b="1">
                <a:solidFill>
                  <a:srgbClr val="000000"/>
                </a:solidFill>
                <a:latin typeface="楷体" pitchFamily="49" charset="-122"/>
                <a:ea typeface="楷体" pitchFamily="49" charset="-122"/>
              </a:rPr>
              <a:t>  </a:t>
            </a:r>
            <a:r>
              <a:rPr lang="zh-CN" altLang="en-US" sz="3200" b="1">
                <a:solidFill>
                  <a:srgbClr val="000000"/>
                </a:solidFill>
                <a:latin typeface="楷体" pitchFamily="49" charset="-122"/>
                <a:ea typeface="楷体" pitchFamily="49" charset="-122"/>
              </a:rPr>
              <a:t>如</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荷塘月色</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我与地坛</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想北平</a:t>
            </a:r>
            <a:r>
              <a:rPr lang="en-US" altLang="zh-CN" sz="3200" b="1">
                <a:solidFill>
                  <a:srgbClr val="000000"/>
                </a:solidFill>
                <a:latin typeface="楷体" pitchFamily="49" charset="-122"/>
                <a:ea typeface="楷体" pitchFamily="49" charset="-122"/>
              </a:rPr>
              <a:t>》</a:t>
            </a:r>
            <a:r>
              <a:rPr lang="zh-CN" altLang="en-US" sz="3200" b="1">
                <a:solidFill>
                  <a:srgbClr val="000000"/>
                </a:solidFill>
                <a:latin typeface="楷体" pitchFamily="49" charset="-122"/>
                <a:ea typeface="楷体" pitchFamily="49" charset="-122"/>
              </a:rPr>
              <a:t>等</a:t>
            </a:r>
          </a:p>
          <a:p>
            <a:endParaRPr lang="zh-CN" altLang="en-US" sz="3200" b="1">
              <a:solidFill>
                <a:srgbClr val="000000"/>
              </a:solidFill>
              <a:latin typeface="楷体" pitchFamily="49" charset="-122"/>
              <a:ea typeface="楷体" panose="02010609060101010101" pitchFamily="49" charset="-122"/>
            </a:endParaRPr>
          </a:p>
        </p:txBody>
      </p:sp>
      <p:pic>
        <p:nvPicPr>
          <p:cNvPr id="297986"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3" name="Text Box 5"/>
          <p:cNvSpPr txBox="1"/>
          <p:nvPr/>
        </p:nvSpPr>
        <p:spPr>
          <a:xfrm>
            <a:off x="2208213" y="2565400"/>
            <a:ext cx="7127875" cy="1754188"/>
          </a:xfrm>
          <a:prstGeom prst="rect">
            <a:avLst/>
          </a:prstGeom>
          <a:noFill/>
          <a:ln w="9525">
            <a:noFill/>
          </a:ln>
        </p:spPr>
        <p:txBody>
          <a:bodyPr>
            <a:spAutoFit/>
          </a:bodyPr>
          <a:lstStyle/>
          <a:p>
            <a:pPr>
              <a:lnSpc>
                <a:spcPct val="150000"/>
              </a:lnSpc>
              <a:spcBef>
                <a:spcPct val="50000"/>
              </a:spcBef>
            </a:pPr>
            <a:r>
              <a:rPr lang="en-US" altLang="zh-CN" sz="3600" b="1">
                <a:solidFill>
                  <a:srgbClr val="000000"/>
                </a:solidFill>
                <a:latin typeface="楷体" pitchFamily="49" charset="-122"/>
                <a:ea typeface="楷体" pitchFamily="49" charset="-122"/>
              </a:rPr>
              <a:t>     </a:t>
            </a:r>
            <a:r>
              <a:rPr lang="zh-CN" altLang="en-US" sz="3600" b="1">
                <a:solidFill>
                  <a:srgbClr val="000000"/>
                </a:solidFill>
                <a:latin typeface="楷体" pitchFamily="49" charset="-122"/>
                <a:ea typeface="楷体" pitchFamily="49" charset="-122"/>
              </a:rPr>
              <a:t>本文通过写什么，表现什么，赞扬什么，反对什么</a:t>
            </a:r>
            <a:r>
              <a:rPr lang="en-US" altLang="zh-CN" sz="3600" b="1">
                <a:solidFill>
                  <a:srgbClr val="000000"/>
                </a:solidFill>
                <a:latin typeface="楷体" pitchFamily="49" charset="-122"/>
                <a:ea typeface="楷体" pitchFamily="49" charset="-122"/>
              </a:rPr>
              <a:t>……</a:t>
            </a:r>
          </a:p>
        </p:txBody>
      </p:sp>
      <p:pic>
        <p:nvPicPr>
          <p:cNvPr id="325634" name="Picture 6" descr="046">
            <a:hlinkClick r:id="rId3" action="ppaction://hlinksldjump"/>
          </p:cNvPr>
          <p:cNvPicPr>
            <a:picLocks noChangeAspect="1"/>
          </p:cNvPicPr>
          <p:nvPr/>
        </p:nvPicPr>
        <p:blipFill>
          <a:blip r:embed="rId2"/>
          <a:stretch>
            <a:fillRect/>
          </a:stretch>
        </p:blipFill>
        <p:spPr>
          <a:xfrm>
            <a:off x="6383338" y="5884863"/>
            <a:ext cx="4008437" cy="973137"/>
          </a:xfrm>
          <a:prstGeom prst="rect">
            <a:avLst/>
          </a:prstGeom>
          <a:noFill/>
          <a:ln w="9525">
            <a:noFill/>
          </a:ln>
        </p:spPr>
      </p:pic>
      <p:sp>
        <p:nvSpPr>
          <p:cNvPr id="17416" name="AutoShape 8"/>
          <p:cNvSpPr/>
          <p:nvPr/>
        </p:nvSpPr>
        <p:spPr>
          <a:xfrm>
            <a:off x="5519738" y="1484313"/>
            <a:ext cx="4321175" cy="609600"/>
          </a:xfrm>
          <a:prstGeom prst="cloudCallout">
            <a:avLst>
              <a:gd name="adj1" fmla="val -11977"/>
              <a:gd name="adj2" fmla="val 160676"/>
            </a:avLst>
          </a:prstGeom>
          <a:noFill/>
          <a:ln w="9525" cap="flat" cmpd="sng">
            <a:solidFill>
              <a:srgbClr val="008000"/>
            </a:solidFill>
            <a:prstDash val="solid"/>
            <a:headEnd type="none" w="med" len="med"/>
            <a:tailEnd type="none" w="med" len="med"/>
          </a:ln>
        </p:spPr>
        <p:txBody>
          <a:bodyPr/>
          <a:lstStyle/>
          <a:p>
            <a:pPr algn="ctr"/>
            <a:r>
              <a:rPr lang="zh-CN" altLang="en-US" sz="2800" b="1">
                <a:solidFill>
                  <a:srgbClr val="000000"/>
                </a:solidFill>
                <a:latin typeface="Arial" panose="020b0604020202020204" pitchFamily="34" charset="0"/>
              </a:rPr>
              <a:t>用了什么手法</a:t>
            </a:r>
          </a:p>
        </p:txBody>
      </p:sp>
      <p:sp>
        <p:nvSpPr>
          <p:cNvPr id="325636" name="Rectangle 12"/>
          <p:cNvSpPr/>
          <p:nvPr/>
        </p:nvSpPr>
        <p:spPr>
          <a:xfrm>
            <a:off x="2351088" y="260350"/>
            <a:ext cx="7200900" cy="830263"/>
          </a:xfrm>
          <a:prstGeom prst="rect">
            <a:avLst/>
          </a:prstGeom>
          <a:noFill/>
          <a:ln w="9525">
            <a:noFill/>
          </a:ln>
        </p:spPr>
        <p:txBody>
          <a:bodyPr>
            <a:spAutoFit/>
          </a:bodyPr>
          <a:lstStyle/>
          <a:p>
            <a:r>
              <a:rPr lang="en-US" altLang="zh-CN" sz="4800" b="1">
                <a:solidFill>
                  <a:srgbClr val="FF0000"/>
                </a:solidFill>
                <a:latin typeface="Arial" panose="020b0604020202020204" pitchFamily="34" charset="0"/>
                <a:ea typeface="楷体" pitchFamily="49" charset="-122"/>
              </a:rPr>
              <a:t>4</a:t>
            </a:r>
            <a:r>
              <a:rPr lang="zh-CN" altLang="en-US" sz="4800" b="1">
                <a:solidFill>
                  <a:srgbClr val="FF0000"/>
                </a:solidFill>
                <a:latin typeface="Arial" panose="020b0604020202020204" pitchFamily="34" charset="0"/>
                <a:ea typeface="楷体" pitchFamily="49" charset="-122"/>
              </a:rPr>
              <a:t>、如何表述文章主旨？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additive="base">
                                        <p:cTn id="7" dur="500" fill="hold"/>
                                        <p:tgtEl>
                                          <p:spTgt spid="17413"/>
                                        </p:tgtEl>
                                        <p:attrNameLst>
                                          <p:attrName>ppt_x</p:attrName>
                                        </p:attrNameLst>
                                      </p:cBhvr>
                                      <p:tavLst>
                                        <p:tav tm="0">
                                          <p:val>
                                            <p:strVal val="#ppt_x"/>
                                          </p:val>
                                        </p:tav>
                                        <p:tav tm="100000">
                                          <p:val>
                                            <p:strVal val="#ppt_x"/>
                                          </p:val>
                                        </p:tav>
                                      </p:tavLst>
                                    </p:anim>
                                    <p:anim calcmode="lin" valueType="num">
                                      <p:cBhvr additive="base">
                                        <p:cTn id="8"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6"/>
                                        </p:tgtEl>
                                        <p:attrNameLst>
                                          <p:attrName>style.visibility</p:attrName>
                                        </p:attrNameLst>
                                      </p:cBhvr>
                                      <p:to>
                                        <p:strVal val="visible"/>
                                      </p:to>
                                    </p:set>
                                    <p:anim calcmode="lin" valueType="num">
                                      <p:cBhvr additive="base">
                                        <p:cTn id="13" dur="500" fill="hold"/>
                                        <p:tgtEl>
                                          <p:spTgt spid="17416"/>
                                        </p:tgtEl>
                                        <p:attrNameLst>
                                          <p:attrName>ppt_x</p:attrName>
                                        </p:attrNameLst>
                                      </p:cBhvr>
                                      <p:tavLst>
                                        <p:tav tm="0">
                                          <p:val>
                                            <p:strVal val="#ppt_x"/>
                                          </p:val>
                                        </p:tav>
                                        <p:tav tm="100000">
                                          <p:val>
                                            <p:strVal val="#ppt_x"/>
                                          </p:val>
                                        </p:tav>
                                      </p:tavLst>
                                    </p:anim>
                                    <p:anim calcmode="lin" valueType="num">
                                      <p:cBhvr additive="base">
                                        <p:cTn id="14"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Rectangle 3"/>
          <p:cNvSpPr>
            <a:spLocks noGrp="1"/>
          </p:cNvSpPr>
          <p:nvPr>
            <p:ph idx="1"/>
          </p:nvPr>
        </p:nvSpPr>
        <p:spPr>
          <a:xfrm>
            <a:off x="1847850" y="1628775"/>
            <a:ext cx="8480425" cy="4064000"/>
          </a:xfrm>
        </p:spPr>
        <p:txBody>
          <a:bodyPr wrap="square" lIns="91440" tIns="45720" rIns="91440" bIns="45720" anchor="t"/>
          <a:lstStyle/>
          <a:p>
            <a:pPr eaLnBrk="1" hangingPunct="1">
              <a:lnSpc>
                <a:spcPct val="150000"/>
              </a:lnSpc>
              <a:buNone/>
            </a:pPr>
            <a:r>
              <a:rPr lang="en-US" altLang="zh-CN"/>
              <a:t>          </a:t>
            </a:r>
            <a:r>
              <a:rPr lang="zh-CN" altLang="en-US">
                <a:ea typeface="黑体" panose="02010609060101010101" pitchFamily="2" charset="-122"/>
              </a:rPr>
              <a:t>这篇文章充满温情地</a:t>
            </a:r>
            <a:r>
              <a:rPr lang="zh-CN" altLang="en-US">
                <a:solidFill>
                  <a:srgbClr val="FF0000"/>
                </a:solidFill>
                <a:ea typeface="黑体" panose="02010609060101010101" pitchFamily="2" charset="-122"/>
              </a:rPr>
              <a:t>叙写了</a:t>
            </a:r>
            <a:r>
              <a:rPr lang="zh-CN" altLang="en-US">
                <a:ea typeface="黑体" panose="02010609060101010101" pitchFamily="2" charset="-122"/>
              </a:rPr>
              <a:t>农业时代粮食与人的血肉联系，并以之与大机器时代粮食生产、消费方式进行</a:t>
            </a:r>
            <a:r>
              <a:rPr lang="zh-CN" altLang="en-US">
                <a:solidFill>
                  <a:srgbClr val="6600CC"/>
                </a:solidFill>
                <a:ea typeface="黑体" panose="02010609060101010101" pitchFamily="2" charset="-122"/>
              </a:rPr>
              <a:t>对比</a:t>
            </a:r>
            <a:r>
              <a:rPr lang="zh-CN" altLang="en-US">
                <a:ea typeface="黑体" panose="02010609060101010101" pitchFamily="2" charset="-122"/>
              </a:rPr>
              <a:t>，</a:t>
            </a:r>
            <a:r>
              <a:rPr lang="zh-CN" altLang="en-US">
                <a:solidFill>
                  <a:srgbClr val="FF0000"/>
                </a:solidFill>
                <a:ea typeface="黑体" panose="02010609060101010101" pitchFamily="2" charset="-122"/>
              </a:rPr>
              <a:t>表明了</a:t>
            </a:r>
            <a:r>
              <a:rPr lang="zh-CN" altLang="en-US">
                <a:ea typeface="黑体" panose="02010609060101010101" pitchFamily="2" charset="-122"/>
              </a:rPr>
              <a:t>粮食是我们生命的源头和全部，</a:t>
            </a:r>
            <a:r>
              <a:rPr lang="zh-CN" altLang="en-US">
                <a:solidFill>
                  <a:srgbClr val="FF0000"/>
                </a:solidFill>
                <a:ea typeface="黑体" panose="02010609060101010101" pitchFamily="2" charset="-122"/>
              </a:rPr>
              <a:t>表达了</a:t>
            </a:r>
            <a:r>
              <a:rPr lang="zh-CN" altLang="en-US">
                <a:ea typeface="黑体" panose="02010609060101010101" pitchFamily="2" charset="-122"/>
              </a:rPr>
              <a:t>应珍惜粮食、尊重自然、敬畏生命的思想感情。</a:t>
            </a:r>
          </a:p>
        </p:txBody>
      </p:sp>
      <p:sp>
        <p:nvSpPr>
          <p:cNvPr id="326658" name="Text Box 4"/>
          <p:cNvSpPr txBox="1"/>
          <p:nvPr/>
        </p:nvSpPr>
        <p:spPr>
          <a:xfrm>
            <a:off x="1992313" y="620713"/>
            <a:ext cx="6011862" cy="701675"/>
          </a:xfrm>
          <a:prstGeom prst="rect">
            <a:avLst/>
          </a:prstGeom>
          <a:noFill/>
          <a:ln w="9525">
            <a:noFill/>
          </a:ln>
        </p:spPr>
        <p:txBody>
          <a:bodyPr>
            <a:spAutoFit/>
          </a:bodyPr>
          <a:lstStyle/>
          <a:p>
            <a:pPr>
              <a:spcBef>
                <a:spcPct val="50000"/>
              </a:spcBef>
            </a:pPr>
            <a:r>
              <a:rPr lang="en-US" altLang="zh-CN" sz="4000">
                <a:solidFill>
                  <a:srgbClr val="FF0000"/>
                </a:solidFill>
                <a:latin typeface="Arial" panose="020b0604020202020204" pitchFamily="34" charset="0"/>
                <a:ea typeface="黑体" panose="02010609060101010101" pitchFamily="2" charset="-122"/>
              </a:rPr>
              <a:t>《</a:t>
            </a:r>
            <a:r>
              <a:rPr lang="zh-CN" altLang="en-US" sz="4000">
                <a:solidFill>
                  <a:srgbClr val="FF0000"/>
                </a:solidFill>
                <a:latin typeface="Arial" panose="020b0604020202020204" pitchFamily="34" charset="0"/>
                <a:ea typeface="黑体" panose="02010609060101010101" pitchFamily="2" charset="-122"/>
              </a:rPr>
              <a:t>粮食</a:t>
            </a:r>
            <a:r>
              <a:rPr lang="en-US" altLang="zh-CN" sz="4000">
                <a:solidFill>
                  <a:srgbClr val="FF0000"/>
                </a:solidFill>
                <a:latin typeface="Arial" panose="020b0604020202020204" pitchFamily="34" charset="0"/>
                <a:ea typeface="黑体" panose="02010609060101010101" pitchFamily="2" charset="-122"/>
              </a:rPr>
              <a:t>》</a:t>
            </a:r>
            <a:r>
              <a:rPr lang="zh-CN" altLang="en-US" sz="4000">
                <a:solidFill>
                  <a:srgbClr val="FF0000"/>
                </a:solidFill>
                <a:latin typeface="Arial" panose="020b0604020202020204" pitchFamily="34" charset="0"/>
                <a:ea typeface="黑体" panose="02010609060101010101" pitchFamily="2" charset="-122"/>
              </a:rPr>
              <a:t>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62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662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62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1703388" y="1052513"/>
            <a:ext cx="3313113"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一：</a:t>
            </a:r>
            <a:r>
              <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rPr>
              <a:t>写什么</a:t>
            </a:r>
          </a:p>
        </p:txBody>
      </p:sp>
      <p:sp>
        <p:nvSpPr>
          <p:cNvPr id="9219" name="Rectangle 3"/>
          <p:cNvSpPr>
            <a:spLocks noChangeArrowheads="1"/>
          </p:cNvSpPr>
          <p:nvPr/>
        </p:nvSpPr>
        <p:spPr bwMode="auto">
          <a:xfrm>
            <a:off x="1703388" y="2852738"/>
            <a:ext cx="3313113"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sym typeface="+mn-ea"/>
              </a:rPr>
              <a:t>二：</a:t>
            </a:r>
            <a:r>
              <a:rPr kumimoji="1" lang="zh-CN" altLang="en-US" sz="4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sym typeface="+mn-ea"/>
              </a:rPr>
              <a:t>怎样写</a:t>
            </a:r>
          </a:p>
        </p:txBody>
      </p:sp>
      <p:sp>
        <p:nvSpPr>
          <p:cNvPr id="9221" name="Rectangle 5">
            <a:hlinkClick r:id="rId2" action="ppaction://hlinksldjump"/>
          </p:cNvPr>
          <p:cNvSpPr>
            <a:spLocks noChangeArrowheads="1"/>
          </p:cNvSpPr>
          <p:nvPr/>
        </p:nvSpPr>
        <p:spPr bwMode="auto">
          <a:xfrm>
            <a:off x="7069138" y="5153025"/>
            <a:ext cx="3419475"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sym typeface="+mn-ea"/>
              </a:rPr>
              <a:t>归纳“主旨”</a:t>
            </a:r>
          </a:p>
        </p:txBody>
      </p:sp>
      <p:sp>
        <p:nvSpPr>
          <p:cNvPr id="9222" name="Text Box 6">
            <a:hlinkClick r:id="rId3" action="ppaction://hlinksldjump"/>
          </p:cNvPr>
          <p:cNvSpPr txBox="1">
            <a:spLocks noChangeArrowheads="1"/>
          </p:cNvSpPr>
          <p:nvPr/>
        </p:nvSpPr>
        <p:spPr bwMode="auto">
          <a:xfrm>
            <a:off x="7024688" y="1038225"/>
            <a:ext cx="3581400"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关注“标题”</a:t>
            </a:r>
            <a:endPar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endParaRPr>
          </a:p>
        </p:txBody>
      </p:sp>
      <p:sp>
        <p:nvSpPr>
          <p:cNvPr id="9223" name="Text Box 7">
            <a:hlinkClick r:id="rId4" action="ppaction://hlinksldjump"/>
          </p:cNvPr>
          <p:cNvSpPr txBox="1">
            <a:spLocks noChangeArrowheads="1"/>
          </p:cNvSpPr>
          <p:nvPr/>
        </p:nvSpPr>
        <p:spPr bwMode="auto">
          <a:xfrm>
            <a:off x="7069138" y="2720975"/>
            <a:ext cx="3492500"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理清“思路”</a:t>
            </a:r>
            <a:endPar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endParaRPr>
          </a:p>
        </p:txBody>
      </p:sp>
      <p:sp>
        <p:nvSpPr>
          <p:cNvPr id="9224" name="Text Box 8"/>
          <p:cNvSpPr txBox="1">
            <a:spLocks noChangeArrowheads="1"/>
          </p:cNvSpPr>
          <p:nvPr/>
        </p:nvSpPr>
        <p:spPr bwMode="auto">
          <a:xfrm>
            <a:off x="1703388" y="4941888"/>
            <a:ext cx="3455988"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三：</a:t>
            </a:r>
            <a:r>
              <a:rPr kumimoji="1" lang="zh-CN" altLang="en-US" sz="4800" b="1" kern="1200" cap="none" spc="0" normalizeH="0" baseline="0" noProof="0">
                <a:solidFill>
                  <a:srgbClr val="000000"/>
                </a:solidFill>
                <a:latin typeface="Times New Roman" panose="02020603050405020304" pitchFamily="18" charset="0"/>
                <a:ea typeface="楷体_GB2312" pitchFamily="49" charset="-122"/>
                <a:cs typeface="+mn-cs"/>
                <a:sym typeface="+mn-ea"/>
              </a:rPr>
              <a:t>为何写</a:t>
            </a:r>
          </a:p>
        </p:txBody>
      </p:sp>
      <p:sp>
        <p:nvSpPr>
          <p:cNvPr id="327687" name="Text Box 9"/>
          <p:cNvSpPr txBox="1"/>
          <p:nvPr/>
        </p:nvSpPr>
        <p:spPr>
          <a:xfrm>
            <a:off x="5867400" y="782638"/>
            <a:ext cx="990600" cy="457200"/>
          </a:xfrm>
          <a:prstGeom prst="rect">
            <a:avLst/>
          </a:prstGeom>
          <a:noFill/>
          <a:ln w="9525">
            <a:noFill/>
          </a:ln>
        </p:spPr>
        <p:txBody>
          <a:bodyPr>
            <a:spAutoFit/>
          </a:bodyPr>
          <a:lstStyle/>
          <a:p>
            <a:r>
              <a:rPr lang="en-US" altLang="zh-CN" sz="2400">
                <a:solidFill>
                  <a:srgbClr val="000000"/>
                </a:solidFill>
                <a:latin typeface="Times New Roman" panose="02020603050405020304" pitchFamily="18" charset="0"/>
              </a:rPr>
              <a:t> </a:t>
            </a:r>
          </a:p>
        </p:txBody>
      </p:sp>
      <p:sp>
        <p:nvSpPr>
          <p:cNvPr id="327688" name="Text Box 11"/>
          <p:cNvSpPr txBox="1"/>
          <p:nvPr/>
        </p:nvSpPr>
        <p:spPr>
          <a:xfrm>
            <a:off x="6096000" y="4797425"/>
            <a:ext cx="990600" cy="457200"/>
          </a:xfrm>
          <a:prstGeom prst="rect">
            <a:avLst/>
          </a:prstGeom>
          <a:noFill/>
          <a:ln w="9525">
            <a:noFill/>
          </a:ln>
        </p:spPr>
        <p:txBody>
          <a:bodyPr>
            <a:spAutoFit/>
          </a:bodyPr>
          <a:lstStyle/>
          <a:p>
            <a:pPr>
              <a:spcBef>
                <a:spcPct val="50000"/>
              </a:spcBef>
            </a:pPr>
            <a:r>
              <a:rPr lang="en-US" altLang="zh-CN" sz="2400">
                <a:solidFill>
                  <a:srgbClr val="000000"/>
                </a:solidFill>
                <a:latin typeface="Times New Roman" panose="02020603050405020304" pitchFamily="18" charset="0"/>
              </a:rPr>
              <a:t>  </a:t>
            </a:r>
          </a:p>
        </p:txBody>
      </p:sp>
      <p:sp>
        <p:nvSpPr>
          <p:cNvPr id="327689" name="Text Box 14"/>
          <p:cNvSpPr txBox="1"/>
          <p:nvPr/>
        </p:nvSpPr>
        <p:spPr>
          <a:xfrm>
            <a:off x="6613525" y="2555875"/>
            <a:ext cx="184150" cy="457200"/>
          </a:xfrm>
          <a:prstGeom prst="rect">
            <a:avLst/>
          </a:prstGeom>
          <a:noFill/>
          <a:ln w="9525">
            <a:noFill/>
          </a:ln>
        </p:spPr>
        <p:txBody>
          <a:bodyPr wrap="none">
            <a:spAutoFit/>
          </a:bodyPr>
          <a:lstStyle/>
          <a:p>
            <a:endParaRPr lang="zh-CN" altLang="zh-CN" sz="2400">
              <a:solidFill>
                <a:srgbClr val="000000"/>
              </a:solidFill>
              <a:latin typeface="Times New Roman" panose="02020603050405020304" pitchFamily="18" charset="0"/>
            </a:endParaRPr>
          </a:p>
        </p:txBody>
      </p:sp>
      <p:sp>
        <p:nvSpPr>
          <p:cNvPr id="327690" name="Text Box 16"/>
          <p:cNvSpPr txBox="1"/>
          <p:nvPr/>
        </p:nvSpPr>
        <p:spPr>
          <a:xfrm>
            <a:off x="8539163" y="1438275"/>
            <a:ext cx="554037" cy="92075"/>
          </a:xfrm>
          <a:prstGeom prst="rect">
            <a:avLst/>
          </a:prstGeom>
          <a:noFill/>
          <a:ln w="9525">
            <a:noFill/>
          </a:ln>
        </p:spPr>
        <p:txBody>
          <a:bodyPr vert="eaVert" wrap="none">
            <a:spAutoFit/>
          </a:bodyPr>
          <a:lstStyle/>
          <a:p>
            <a:endParaRPr lang="zh-CN" altLang="zh-CN" sz="2400">
              <a:solidFill>
                <a:srgbClr val="000000"/>
              </a:solidFill>
              <a:latin typeface="Times New Roman" panose="02020603050405020304" pitchFamily="18" charset="0"/>
            </a:endParaRPr>
          </a:p>
        </p:txBody>
      </p:sp>
      <p:sp>
        <p:nvSpPr>
          <p:cNvPr id="327691" name="AutoShape 17"/>
          <p:cNvSpPr/>
          <p:nvPr/>
        </p:nvSpPr>
        <p:spPr>
          <a:xfrm>
            <a:off x="8616950" y="1844675"/>
            <a:ext cx="485775" cy="722313"/>
          </a:xfrm>
          <a:prstGeom prst="downArrow">
            <a:avLst>
              <a:gd name="adj1" fmla="val 50000"/>
              <a:gd name="adj2" fmla="val 37166"/>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sp>
        <p:nvSpPr>
          <p:cNvPr id="327692" name="AutoShape 19"/>
          <p:cNvSpPr/>
          <p:nvPr/>
        </p:nvSpPr>
        <p:spPr>
          <a:xfrm>
            <a:off x="8616950" y="4437063"/>
            <a:ext cx="485775" cy="576262"/>
          </a:xfrm>
          <a:prstGeom prst="downArrow">
            <a:avLst>
              <a:gd name="adj1" fmla="val 50000"/>
              <a:gd name="adj2" fmla="val 2965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pic>
        <p:nvPicPr>
          <p:cNvPr id="327693" name="Picture 20" descr="046"/>
          <p:cNvPicPr>
            <a:picLocks noChangeAspect="1"/>
          </p:cNvPicPr>
          <p:nvPr/>
        </p:nvPicPr>
        <p:blipFill>
          <a:blip r:embed="rId5"/>
          <a:stretch>
            <a:fillRect/>
          </a:stretch>
        </p:blipFill>
        <p:spPr>
          <a:xfrm>
            <a:off x="6383338" y="5884863"/>
            <a:ext cx="4008437" cy="973137"/>
          </a:xfrm>
          <a:prstGeom prst="rect">
            <a:avLst/>
          </a:prstGeom>
          <a:noFill/>
          <a:ln w="9525">
            <a:noFill/>
          </a:ln>
        </p:spPr>
      </p:pic>
      <p:sp>
        <p:nvSpPr>
          <p:cNvPr id="9241" name="Text Box 25">
            <a:hlinkClick r:id="rId6" action="ppaction://hlinksldjump"/>
          </p:cNvPr>
          <p:cNvSpPr txBox="1">
            <a:spLocks noChangeArrowheads="1"/>
          </p:cNvSpPr>
          <p:nvPr/>
        </p:nvSpPr>
        <p:spPr bwMode="auto">
          <a:xfrm>
            <a:off x="7069138" y="3582988"/>
            <a:ext cx="3671888" cy="833438"/>
          </a:xfrm>
          <a:prstGeom prst="rect">
            <a:avLst/>
          </a:prstGeom>
          <a:noFill/>
          <a:ln w="9525">
            <a:solidFill>
              <a:srgbClr val="008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1" lang="zh-CN" altLang="en-US" sz="4800" b="1" kern="1200" cap="none" spc="0" normalizeH="0" baseline="0" noProof="0">
                <a:solidFill>
                  <a:srgbClr val="00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找“关键句”</a:t>
            </a:r>
          </a:p>
        </p:txBody>
      </p:sp>
      <p:sp>
        <p:nvSpPr>
          <p:cNvPr id="327695" name="Text Box 26"/>
          <p:cNvSpPr txBox="1"/>
          <p:nvPr/>
        </p:nvSpPr>
        <p:spPr>
          <a:xfrm>
            <a:off x="1847850" y="188913"/>
            <a:ext cx="2376488" cy="701675"/>
          </a:xfrm>
          <a:prstGeom prst="rect">
            <a:avLst/>
          </a:prstGeom>
          <a:noFill/>
          <a:ln w="9525">
            <a:noFill/>
          </a:ln>
        </p:spPr>
        <p:txBody>
          <a:bodyPr>
            <a:spAutoFit/>
          </a:bodyPr>
          <a:lstStyle/>
          <a:p>
            <a:pPr>
              <a:spcBef>
                <a:spcPct val="50000"/>
              </a:spcBef>
            </a:pPr>
            <a:r>
              <a:rPr lang="zh-CN" altLang="en-US" sz="4000" b="1">
                <a:solidFill>
                  <a:srgbClr val="FF0000"/>
                </a:solidFill>
                <a:latin typeface="楷体" pitchFamily="49" charset="-122"/>
                <a:ea typeface="楷体" pitchFamily="49" charset="-122"/>
              </a:rPr>
              <a:t>方法回顾：</a:t>
            </a:r>
          </a:p>
        </p:txBody>
      </p:sp>
      <p:sp>
        <p:nvSpPr>
          <p:cNvPr id="327696" name="AutoShape 27"/>
          <p:cNvSpPr/>
          <p:nvPr/>
        </p:nvSpPr>
        <p:spPr>
          <a:xfrm>
            <a:off x="3000375" y="1916113"/>
            <a:ext cx="485775" cy="976312"/>
          </a:xfrm>
          <a:prstGeom prst="downArrow">
            <a:avLst>
              <a:gd name="adj1" fmla="val 50000"/>
              <a:gd name="adj2" fmla="val 50235"/>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sp>
        <p:nvSpPr>
          <p:cNvPr id="327697" name="AutoShape 28"/>
          <p:cNvSpPr/>
          <p:nvPr/>
        </p:nvSpPr>
        <p:spPr>
          <a:xfrm>
            <a:off x="3000375" y="3789363"/>
            <a:ext cx="485775" cy="976312"/>
          </a:xfrm>
          <a:prstGeom prst="downArrow">
            <a:avLst>
              <a:gd name="adj1" fmla="val 50000"/>
              <a:gd name="adj2" fmla="val 50235"/>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b="1">
              <a:solidFill>
                <a:srgbClr val="000000"/>
              </a:solidFill>
              <a:latin typeface="Arial" panose="020b0604020202020204" pitchFamily="34" charset="0"/>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9729" name="Text Box 4"/>
          <p:cNvSpPr txBox="1"/>
          <p:nvPr/>
        </p:nvSpPr>
        <p:spPr>
          <a:xfrm>
            <a:off x="1879600" y="2014538"/>
            <a:ext cx="9367838" cy="1939925"/>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          第三课时</a:t>
            </a:r>
            <a:endParaRPr lang="en-US" altLang="zh-CN" sz="6000" b="1">
              <a:solidFill>
                <a:srgbClr val="0000FF"/>
              </a:solidFill>
              <a:latin typeface="Arial" panose="020b0604020202020204" pitchFamily="34" charset="0"/>
            </a:endParaRPr>
          </a:p>
          <a:p>
            <a:r>
              <a:rPr lang="zh-CN" altLang="en-US" sz="6000" b="1">
                <a:solidFill>
                  <a:srgbClr val="0000FF"/>
                </a:solidFill>
                <a:latin typeface="楷体" pitchFamily="49" charset="-122"/>
                <a:ea typeface="楷体" pitchFamily="49" charset="-122"/>
              </a:rPr>
              <a:t> 题型一：品鉴字词题</a:t>
            </a:r>
          </a:p>
        </p:txBody>
      </p:sp>
      <p:pic>
        <p:nvPicPr>
          <p:cNvPr id="329730"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0753"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0754" name="Rectangle 2"/>
          <p:cNvSpPr>
            <a:spLocks noGrp="1"/>
          </p:cNvSpPr>
          <p:nvPr>
            <p:ph type="body"/>
          </p:nvPr>
        </p:nvSpPr>
        <p:spPr>
          <a:xfrm>
            <a:off x="1595438" y="188913"/>
            <a:ext cx="8964612" cy="6308725"/>
          </a:xfrm>
        </p:spPr>
        <p:txBody>
          <a:bodyPr wrap="square" lIns="91440" tIns="45720" rIns="91440" bIns="45720" anchor="t"/>
          <a:lstStyle/>
          <a:p>
            <a:pPr>
              <a:spcBef>
                <a:spcPct val="0"/>
              </a:spcBef>
              <a:buNone/>
            </a:pPr>
            <a:r>
              <a:rPr lang="zh-CN" altLang="en-US" b="1">
                <a:solidFill>
                  <a:srgbClr val="FF0000"/>
                </a:solidFill>
                <a:latin typeface="微软雅黑" panose="020b0503020204020204" pitchFamily="34" charset="-122"/>
                <a:ea typeface="微软雅黑" panose="020b0503020204020204" pitchFamily="34" charset="-122"/>
              </a:rPr>
              <a:t>（一）理解重要词语的含义</a:t>
            </a:r>
          </a:p>
          <a:p>
            <a:pPr>
              <a:spcBef>
                <a:spcPct val="0"/>
              </a:spcBef>
              <a:buNone/>
            </a:pPr>
            <a:endParaRPr lang="zh-CN" altLang="en-US" b="1">
              <a:solidFill>
                <a:srgbClr val="FF3300"/>
              </a:solidFill>
            </a:endParaRPr>
          </a:p>
        </p:txBody>
      </p:sp>
      <p:sp>
        <p:nvSpPr>
          <p:cNvPr id="269316" name="Rectangle 3"/>
          <p:cNvSpPr/>
          <p:nvPr/>
        </p:nvSpPr>
        <p:spPr>
          <a:xfrm>
            <a:off x="1720850" y="912813"/>
            <a:ext cx="8713788" cy="5032375"/>
          </a:xfrm>
          <a:prstGeom prst="rect">
            <a:avLst/>
          </a:prstGeom>
          <a:noFill/>
          <a:ln w="9525">
            <a:noFill/>
          </a:ln>
        </p:spPr>
        <p:txBody>
          <a:bodyPr anchor="ctr">
            <a:spAutoFit/>
          </a:bodyPr>
          <a:lstStyle/>
          <a:p>
            <a:pPr>
              <a:lnSpc>
                <a:spcPct val="120000"/>
              </a:lnSpc>
            </a:pPr>
            <a:r>
              <a:rPr lang="zh-CN" altLang="en-US" sz="3000" b="1">
                <a:solidFill>
                  <a:srgbClr val="000000"/>
                </a:solidFill>
                <a:latin typeface="华文中宋" panose="02010600040101010101" pitchFamily="2" charset="-122"/>
                <a:ea typeface="华文中宋" panose="02010600040101010101" pitchFamily="2" charset="-122"/>
              </a:rPr>
              <a:t>   一般情况下，高考试题中测试的词语含义往往不是词典义，而是在</a:t>
            </a:r>
            <a:r>
              <a:rPr lang="zh-CN" altLang="en-US" sz="3000" b="1">
                <a:solidFill>
                  <a:srgbClr val="0000FF"/>
                </a:solidFill>
                <a:latin typeface="华文中宋" panose="02010600040101010101" pitchFamily="2" charset="-122"/>
                <a:ea typeface="华文中宋" panose="02010600040101010101" pitchFamily="2" charset="-122"/>
              </a:rPr>
              <a:t>所给语境中的具体含义</a:t>
            </a:r>
            <a:r>
              <a:rPr lang="zh-CN" altLang="en-US" sz="3000" b="1">
                <a:solidFill>
                  <a:srgbClr val="000000"/>
                </a:solidFill>
                <a:latin typeface="华文中宋" panose="02010600040101010101" pitchFamily="2" charset="-122"/>
                <a:ea typeface="华文中宋" panose="02010600040101010101" pitchFamily="2" charset="-122"/>
              </a:rPr>
              <a:t>。这里的“具体”大致有以下几种情况：</a:t>
            </a:r>
          </a:p>
          <a:p>
            <a:pPr>
              <a:lnSpc>
                <a:spcPct val="120000"/>
              </a:lnSpc>
            </a:pPr>
            <a:r>
              <a:rPr lang="zh-CN" altLang="en-US" sz="3000" b="1">
                <a:latin typeface="华文中宋" panose="02010600040101010101" pitchFamily="2" charset="-122"/>
                <a:ea typeface="华文中宋" panose="02010600040101010101" pitchFamily="2" charset="-122"/>
              </a:rPr>
              <a:t>①指示代词的含义和文中临时有指代作用的词语在文中指代的具体内容。</a:t>
            </a:r>
          </a:p>
          <a:p>
            <a:pPr>
              <a:lnSpc>
                <a:spcPct val="120000"/>
              </a:lnSpc>
            </a:pPr>
            <a:r>
              <a:rPr lang="zh-CN" altLang="en-US" sz="3000" b="1">
                <a:latin typeface="华文中宋" panose="02010600040101010101" pitchFamily="2" charset="-122"/>
                <a:ea typeface="华文中宋" panose="02010600040101010101" pitchFamily="2" charset="-122"/>
              </a:rPr>
              <a:t>②能辨析同义词、近义词的差别。</a:t>
            </a:r>
          </a:p>
          <a:p>
            <a:pPr>
              <a:lnSpc>
                <a:spcPct val="120000"/>
              </a:lnSpc>
            </a:pPr>
            <a:r>
              <a:rPr lang="zh-CN" altLang="en-US" sz="3000" b="1">
                <a:latin typeface="华文中宋" panose="02010600040101010101" pitchFamily="2" charset="-122"/>
                <a:ea typeface="华文中宋" panose="02010600040101010101" pitchFamily="2" charset="-122"/>
              </a:rPr>
              <a:t>③能够把握词语在本文的特定语境中临时具有的含义。</a:t>
            </a:r>
          </a:p>
          <a:p>
            <a:pPr>
              <a:lnSpc>
                <a:spcPct val="120000"/>
              </a:lnSpc>
            </a:pPr>
            <a:r>
              <a:rPr lang="zh-CN" altLang="en-US" sz="3000" b="1">
                <a:latin typeface="华文中宋" panose="02010600040101010101" pitchFamily="2" charset="-122"/>
                <a:ea typeface="华文中宋" panose="02010600040101010101" pitchFamily="2" charset="-122"/>
              </a:rPr>
              <a:t>④能够理解词语在文中的表达作用。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9316">
                                            <p:txEl>
                                              <p:pRg st="1" end="1"/>
                                            </p:txEl>
                                          </p:spTgt>
                                        </p:tgtEl>
                                        <p:attrNameLst>
                                          <p:attrName>style.visibility</p:attrName>
                                        </p:attrNameLst>
                                      </p:cBhvr>
                                      <p:to>
                                        <p:strVal val="visible"/>
                                      </p:to>
                                    </p:set>
                                    <p:anim calcmode="lin" valueType="num">
                                      <p:cBhvr additive="base">
                                        <p:cTn id="7" dur="500" fill="hold"/>
                                        <p:tgtEl>
                                          <p:spTgt spid="2693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931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9316">
                                            <p:txEl>
                                              <p:pRg st="2" end="2"/>
                                            </p:txEl>
                                          </p:spTgt>
                                        </p:tgtEl>
                                        <p:attrNameLst>
                                          <p:attrName>style.visibility</p:attrName>
                                        </p:attrNameLst>
                                      </p:cBhvr>
                                      <p:to>
                                        <p:strVal val="visible"/>
                                      </p:to>
                                    </p:set>
                                    <p:anim calcmode="lin" valueType="num">
                                      <p:cBhvr additive="base">
                                        <p:cTn id="11" dur="500" fill="hold"/>
                                        <p:tgtEl>
                                          <p:spTgt spid="26931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931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9316">
                                            <p:txEl>
                                              <p:pRg st="3" end="3"/>
                                            </p:txEl>
                                          </p:spTgt>
                                        </p:tgtEl>
                                        <p:attrNameLst>
                                          <p:attrName>style.visibility</p:attrName>
                                        </p:attrNameLst>
                                      </p:cBhvr>
                                      <p:to>
                                        <p:strVal val="visible"/>
                                      </p:to>
                                    </p:set>
                                    <p:anim calcmode="lin" valueType="num">
                                      <p:cBhvr additive="base">
                                        <p:cTn id="15" dur="500" fill="hold"/>
                                        <p:tgtEl>
                                          <p:spTgt spid="26931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6931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9316">
                                            <p:txEl>
                                              <p:pRg st="4" end="4"/>
                                            </p:txEl>
                                          </p:spTgt>
                                        </p:tgtEl>
                                        <p:attrNameLst>
                                          <p:attrName>style.visibility</p:attrName>
                                        </p:attrNameLst>
                                      </p:cBhvr>
                                      <p:to>
                                        <p:strVal val="visible"/>
                                      </p:to>
                                    </p:set>
                                    <p:anim calcmode="lin" valueType="num">
                                      <p:cBhvr additive="base">
                                        <p:cTn id="19" dur="500" fill="hold"/>
                                        <p:tgtEl>
                                          <p:spTgt spid="26931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93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177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1778" name="标题 1"/>
          <p:cNvSpPr>
            <a:spLocks noGrp="1"/>
          </p:cNvSpPr>
          <p:nvPr>
            <p:ph type="ctrTitle"/>
          </p:nvPr>
        </p:nvSpPr>
        <p:spPr>
          <a:xfrm>
            <a:off x="609600" y="274638"/>
            <a:ext cx="10972800" cy="1143000"/>
          </a:xfrm>
        </p:spPr>
        <p:txBody>
          <a:bodyPr wrap="square" lIns="91440" tIns="45720" rIns="91440" bIns="45720" anchor="ctr"/>
          <a:lstStyle/>
          <a:p>
            <a:r>
              <a:rPr lang="zh-CN" altLang="en-US" sz="4000" b="1">
                <a:solidFill>
                  <a:srgbClr val="0033CC"/>
                </a:solidFill>
              </a:rPr>
              <a:t>理解文中重要字词的含义基本思路</a:t>
            </a:r>
            <a:endParaRPr lang="zh-CN" altLang="en-US"/>
          </a:p>
        </p:txBody>
      </p:sp>
      <p:sp>
        <p:nvSpPr>
          <p:cNvPr id="3" name="内容占位符 2"/>
          <p:cNvSpPr>
            <a:spLocks noGrp="1"/>
          </p:cNvSpPr>
          <p:nvPr>
            <p:ph type="subTitle" idx="1"/>
          </p:nvPr>
        </p:nvSpPr>
        <p:spPr>
          <a:xfrm>
            <a:off x="1406525" y="1587500"/>
            <a:ext cx="9378950" cy="4686300"/>
          </a:xfrm>
        </p:spPr>
        <p:txBody>
          <a:bodyPr vert="horz" wrap="square" lIns="91440" tIns="45720" rIns="91440" bIns="45720" numCol="1" anchor="t" anchorCtr="0" compatLnSpc="1"/>
          <a:lstStyle/>
          <a:p>
            <a:pPr marL="0" marR="0" lvl="0" indent="0" algn="ctr" defTabSz="914400" rtl="0" eaLnBrk="1" fontAlgn="base" latinLnBrk="0" hangingPunct="1">
              <a:lnSpc>
                <a:spcPts val="6200"/>
              </a:lnSpc>
              <a:spcBef>
                <a:spcPct val="0"/>
              </a:spcBef>
              <a:spcAft>
                <a:spcPct val="0"/>
              </a:spcAft>
              <a:buClrTx/>
              <a:buSzTx/>
              <a:buFont typeface="Wingdings 2" panose="05020102010507070707" pitchFamily="18" charset="2"/>
              <a:buNone/>
              <a:defRPr/>
            </a:pPr>
            <a:r>
              <a:rPr kumimoji="1" lang="zh-CN" altLang="en-US" sz="4800" b="1" i="0" u="none" strike="noStrike" kern="1200" cap="none" spc="0" normalizeH="0" baseline="0" noProof="0">
                <a:ln>
                  <a:noFill/>
                </a:ln>
                <a:solidFill>
                  <a:srgbClr val="FF0000"/>
                </a:solidFill>
                <a:effectLst/>
                <a:uLnTx/>
                <a:uFillTx/>
                <a:latin typeface="+mn-ea"/>
                <a:ea typeface="+mn-ea"/>
                <a:cs typeface="+mn-cs"/>
              </a:rPr>
              <a:t>围绕主旨，结合语境</a:t>
            </a:r>
            <a:endParaRPr kumimoji="1" lang="en-US" altLang="zh-CN" sz="4800" b="1" i="0" u="none" strike="noStrike" kern="1200" cap="none" spc="0" normalizeH="0" baseline="0" noProof="0">
              <a:ln>
                <a:noFill/>
              </a:ln>
              <a:solidFill>
                <a:srgbClr val="FF0000"/>
              </a:solidFill>
              <a:effectLst/>
              <a:uLnTx/>
              <a:uFillTx/>
              <a:latin typeface="+mn-ea"/>
              <a:ea typeface="+mn-ea"/>
              <a:cs typeface="+mn-cs"/>
            </a:endParaRPr>
          </a:p>
          <a:p>
            <a:pPr marL="0" marR="0" lvl="0" indent="0" algn="ctr" defTabSz="914400" rtl="0" eaLnBrk="1" fontAlgn="base" latinLnBrk="0" hangingPunct="1">
              <a:lnSpc>
                <a:spcPts val="6200"/>
              </a:lnSpc>
              <a:spcBef>
                <a:spcPct val="0"/>
              </a:spcBef>
              <a:spcAft>
                <a:spcPct val="0"/>
              </a:spcAft>
              <a:buClrTx/>
              <a:buSzTx/>
              <a:buFont typeface="Wingdings 2" panose="05020102010507070707" pitchFamily="18" charset="2"/>
              <a:buNone/>
              <a:defRPr/>
            </a:pPr>
            <a:r>
              <a:rPr kumimoji="1" lang="zh-CN" altLang="en-US" sz="4800" b="1" i="0" u="none" strike="noStrike" kern="1200" cap="none" spc="0" normalizeH="0" baseline="0" noProof="0">
                <a:ln>
                  <a:noFill/>
                </a:ln>
                <a:solidFill>
                  <a:prstClr val="black"/>
                </a:solidFill>
                <a:effectLst/>
                <a:uLnTx/>
                <a:uFillTx/>
                <a:latin typeface="+mn-ea"/>
                <a:ea typeface="+mn-ea"/>
                <a:cs typeface="+mn-cs"/>
              </a:rPr>
              <a:t>指代性词语</a:t>
            </a:r>
            <a:r>
              <a:rPr kumimoji="1" lang="en-US" altLang="zh-CN" sz="4800" b="1" i="0" u="none" strike="noStrike" kern="1200" cap="none" spc="0" normalizeH="0" baseline="0" noProof="0">
                <a:ln>
                  <a:noFill/>
                </a:ln>
                <a:solidFill>
                  <a:prstClr val="black"/>
                </a:solidFill>
                <a:effectLst/>
                <a:uLnTx/>
                <a:uFillTx/>
                <a:latin typeface="+mn-ea"/>
                <a:ea typeface="+mn-ea"/>
                <a:cs typeface="+mn-cs"/>
              </a:rPr>
              <a:t>,</a:t>
            </a:r>
            <a:r>
              <a:rPr kumimoji="1" lang="zh-CN" altLang="en-US" sz="4800" b="1" i="0" u="none" strike="noStrike" kern="1200" cap="none" spc="0" normalizeH="0" baseline="0" noProof="0">
                <a:ln>
                  <a:noFill/>
                </a:ln>
                <a:solidFill>
                  <a:srgbClr val="0000FF"/>
                </a:solidFill>
                <a:effectLst/>
                <a:uLnTx/>
                <a:uFillTx/>
                <a:latin typeface="+mn-ea"/>
                <a:ea typeface="+mn-ea"/>
                <a:cs typeface="+mn-cs"/>
              </a:rPr>
              <a:t>明确化</a:t>
            </a:r>
            <a:endParaRPr kumimoji="1" lang="en-US" altLang="zh-CN" sz="4800" b="1" i="0" u="none" strike="noStrike" kern="1200" cap="none" spc="0" normalizeH="0" baseline="0" noProof="0">
              <a:ln>
                <a:noFill/>
              </a:ln>
              <a:solidFill>
                <a:srgbClr val="0000FF"/>
              </a:solidFill>
              <a:effectLst/>
              <a:uLnTx/>
              <a:uFillTx/>
              <a:latin typeface="+mn-ea"/>
              <a:ea typeface="+mn-ea"/>
              <a:cs typeface="+mn-cs"/>
            </a:endParaRPr>
          </a:p>
          <a:p>
            <a:pPr marL="0" marR="0" lvl="0" indent="0" algn="ctr" defTabSz="914400" rtl="0" eaLnBrk="1" fontAlgn="base" latinLnBrk="0" hangingPunct="1">
              <a:lnSpc>
                <a:spcPts val="6200"/>
              </a:lnSpc>
              <a:spcBef>
                <a:spcPct val="0"/>
              </a:spcBef>
              <a:spcAft>
                <a:spcPct val="0"/>
              </a:spcAft>
              <a:buClrTx/>
              <a:buSzTx/>
              <a:buFont typeface="Wingdings 2" panose="05020102010507070707" pitchFamily="18" charset="2"/>
              <a:buNone/>
              <a:defRPr/>
            </a:pPr>
            <a:r>
              <a:rPr kumimoji="1" lang="zh-CN" altLang="en-US" sz="4800" b="1" i="0" u="none" strike="noStrike" kern="1200" cap="none" spc="0" normalizeH="0" baseline="0" noProof="0">
                <a:ln>
                  <a:noFill/>
                </a:ln>
                <a:solidFill>
                  <a:prstClr val="black"/>
                </a:solidFill>
                <a:effectLst/>
                <a:uLnTx/>
                <a:uFillTx/>
                <a:latin typeface="+mn-ea"/>
                <a:ea typeface="+mn-ea"/>
                <a:cs typeface="+mn-cs"/>
              </a:rPr>
              <a:t>修辞性词语</a:t>
            </a:r>
            <a:r>
              <a:rPr kumimoji="1" lang="en-US" altLang="zh-CN" sz="4800" b="1" i="0" u="none" strike="noStrike" kern="1200" cap="none" spc="0" normalizeH="0" baseline="0" noProof="0">
                <a:ln>
                  <a:noFill/>
                </a:ln>
                <a:solidFill>
                  <a:prstClr val="black"/>
                </a:solidFill>
                <a:effectLst/>
                <a:uLnTx/>
                <a:uFillTx/>
                <a:latin typeface="+mn-ea"/>
                <a:ea typeface="+mn-ea"/>
                <a:cs typeface="+mn-cs"/>
              </a:rPr>
              <a:t>,</a:t>
            </a:r>
            <a:r>
              <a:rPr kumimoji="1" lang="zh-CN" altLang="en-US" sz="4800" b="1" i="0" u="none" strike="noStrike" kern="1200" cap="none" spc="0" normalizeH="0" baseline="0" noProof="0">
                <a:ln>
                  <a:noFill/>
                </a:ln>
                <a:solidFill>
                  <a:srgbClr val="0000FF"/>
                </a:solidFill>
                <a:effectLst/>
                <a:uLnTx/>
                <a:uFillTx/>
                <a:latin typeface="+mn-ea"/>
                <a:ea typeface="+mn-ea"/>
                <a:cs typeface="+mn-cs"/>
              </a:rPr>
              <a:t>本义化</a:t>
            </a:r>
            <a:endParaRPr kumimoji="1" lang="en-US" altLang="zh-CN" sz="4800" b="1" i="0" u="none" strike="noStrike" kern="1200" cap="none" spc="0" normalizeH="0" baseline="0" noProof="0">
              <a:ln>
                <a:noFill/>
              </a:ln>
              <a:solidFill>
                <a:srgbClr val="0000FF"/>
              </a:solidFill>
              <a:effectLst/>
              <a:uLnTx/>
              <a:uFillTx/>
              <a:latin typeface="+mn-ea"/>
              <a:ea typeface="+mn-ea"/>
              <a:cs typeface="+mn-cs"/>
            </a:endParaRPr>
          </a:p>
          <a:p>
            <a:pPr marL="0" marR="0" lvl="0" indent="0" algn="ctr" defTabSz="914400" rtl="0" eaLnBrk="1" fontAlgn="base" latinLnBrk="0" hangingPunct="1">
              <a:lnSpc>
                <a:spcPts val="6200"/>
              </a:lnSpc>
              <a:spcBef>
                <a:spcPct val="0"/>
              </a:spcBef>
              <a:spcAft>
                <a:spcPct val="0"/>
              </a:spcAft>
              <a:buClrTx/>
              <a:buSzTx/>
              <a:buFont typeface="Wingdings 2" panose="05020102010507070707" pitchFamily="18" charset="2"/>
              <a:buNone/>
              <a:defRPr/>
            </a:pPr>
            <a:r>
              <a:rPr kumimoji="1" lang="zh-CN" altLang="en-US" sz="4800" b="1" i="0" u="none" strike="noStrike" kern="1200" cap="none" spc="0" normalizeH="0" baseline="0" noProof="0">
                <a:ln>
                  <a:noFill/>
                </a:ln>
                <a:solidFill>
                  <a:prstClr val="black"/>
                </a:solidFill>
                <a:effectLst/>
                <a:uLnTx/>
                <a:uFillTx/>
                <a:latin typeface="+mn-ea"/>
                <a:ea typeface="+mn-ea"/>
                <a:cs typeface="+mn-cs"/>
              </a:rPr>
              <a:t>概括性词语</a:t>
            </a:r>
            <a:r>
              <a:rPr kumimoji="1" lang="en-US" altLang="zh-CN" sz="4800" b="1" i="0" u="none" strike="noStrike" kern="1200" cap="none" spc="0" normalizeH="0" baseline="0" noProof="0">
                <a:ln>
                  <a:noFill/>
                </a:ln>
                <a:solidFill>
                  <a:schemeClr val="tx1"/>
                </a:solidFill>
                <a:effectLst/>
                <a:uLnTx/>
                <a:uFillTx/>
                <a:latin typeface="+mn-ea"/>
                <a:ea typeface="+mn-ea"/>
                <a:cs typeface="+mn-cs"/>
              </a:rPr>
              <a:t>,</a:t>
            </a:r>
            <a:r>
              <a:rPr kumimoji="1" lang="zh-CN" altLang="en-US" sz="4800" b="1" i="0" u="none" strike="noStrike" kern="1200" cap="none" spc="0" normalizeH="0" baseline="0" noProof="0">
                <a:ln>
                  <a:noFill/>
                </a:ln>
                <a:solidFill>
                  <a:srgbClr val="0000FF"/>
                </a:solidFill>
                <a:effectLst/>
                <a:uLnTx/>
                <a:uFillTx/>
                <a:latin typeface="+mn-ea"/>
                <a:ea typeface="+mn-ea"/>
                <a:cs typeface="+mn-cs"/>
              </a:rPr>
              <a:t>具体化</a:t>
            </a:r>
            <a:endParaRPr kumimoji="1" lang="en-US" altLang="zh-CN" sz="4800" b="1" i="0" u="none" strike="noStrike" kern="1200" cap="none" spc="0" normalizeH="0" baseline="0" noProof="0">
              <a:ln>
                <a:noFill/>
              </a:ln>
              <a:solidFill>
                <a:srgbClr val="0000FF"/>
              </a:solidFill>
              <a:effectLst/>
              <a:uLnTx/>
              <a:uFillTx/>
              <a:latin typeface="+mn-ea"/>
              <a:ea typeface="+mn-ea"/>
              <a:cs typeface="+mn-cs"/>
            </a:endParaRPr>
          </a:p>
          <a:p>
            <a:pPr marL="0" marR="0" lvl="0" indent="0" algn="ctr" defTabSz="914400" rtl="0" eaLnBrk="1" fontAlgn="base" latinLnBrk="0" hangingPunct="1">
              <a:lnSpc>
                <a:spcPts val="6200"/>
              </a:lnSpc>
              <a:spcBef>
                <a:spcPct val="0"/>
              </a:spcBef>
              <a:spcAft>
                <a:spcPct val="0"/>
              </a:spcAft>
              <a:buClrTx/>
              <a:buSzTx/>
              <a:buFont typeface="Wingdings 2" panose="05020102010507070707" pitchFamily="18" charset="2"/>
              <a:buNone/>
              <a:defRPr/>
            </a:pPr>
            <a:r>
              <a:rPr kumimoji="1" lang="zh-CN" altLang="en-US" sz="4800" b="1" i="0" u="none" strike="noStrike" kern="1200" cap="none" spc="0" normalizeH="0" baseline="0" noProof="0">
                <a:ln>
                  <a:noFill/>
                </a:ln>
                <a:solidFill>
                  <a:prstClr val="black"/>
                </a:solidFill>
                <a:effectLst/>
                <a:uLnTx/>
                <a:uFillTx/>
                <a:latin typeface="+mn-ea"/>
                <a:ea typeface="+mn-ea"/>
                <a:cs typeface="+mn-cs"/>
              </a:rPr>
              <a:t>抽象性词语</a:t>
            </a:r>
            <a:r>
              <a:rPr kumimoji="1" lang="en-US" altLang="zh-CN" sz="4800" b="1" i="0" u="none" strike="noStrike" kern="1200" cap="none" spc="0" normalizeH="0" baseline="0" noProof="0">
                <a:ln>
                  <a:noFill/>
                </a:ln>
                <a:solidFill>
                  <a:prstClr val="black"/>
                </a:solidFill>
                <a:effectLst/>
                <a:uLnTx/>
                <a:uFillTx/>
                <a:latin typeface="+mn-ea"/>
                <a:ea typeface="+mn-ea"/>
                <a:cs typeface="+mn-cs"/>
              </a:rPr>
              <a:t>,</a:t>
            </a:r>
            <a:r>
              <a:rPr kumimoji="1" lang="zh-CN" altLang="en-US" sz="4800" b="1" i="0" u="none" strike="noStrike" kern="1200" cap="none" spc="0" normalizeH="0" baseline="0" noProof="0">
                <a:ln>
                  <a:noFill/>
                </a:ln>
                <a:solidFill>
                  <a:srgbClr val="0000FF"/>
                </a:solidFill>
                <a:effectLst/>
                <a:uLnTx/>
                <a:uFillTx/>
                <a:latin typeface="+mn-ea"/>
                <a:ea typeface="+mn-ea"/>
                <a:cs typeface="+mn-cs"/>
              </a:rPr>
              <a:t>直白化</a:t>
            </a: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prstClr val="black"/>
              </a:solidFill>
              <a:effectLst/>
              <a:uLnTx/>
              <a:uFillTx/>
              <a:latin typeface="Times New Roman"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srgbClr val="FF0000"/>
              </a:solidFill>
              <a:effectLst/>
              <a:uLnTx/>
              <a:uFillTx/>
              <a:latin typeface="Times New Roman"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0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endParaRPr kumimoji="1" lang="zh-CN" altLang="en-US" sz="3200" b="1" i="0" u="none" strike="noStrike" kern="1200" cap="none" spc="0" normalizeH="0" baseline="0" noProof="0">
              <a:ln>
                <a:noFill/>
              </a:ln>
              <a:solidFill>
                <a:srgbClr val="0066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280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2802" name="内容占位符 2"/>
          <p:cNvSpPr>
            <a:spLocks noGrp="1"/>
          </p:cNvSpPr>
          <p:nvPr>
            <p:ph idx="1"/>
          </p:nvPr>
        </p:nvSpPr>
        <p:spPr>
          <a:xfrm>
            <a:off x="920750" y="200025"/>
            <a:ext cx="9804400" cy="1209675"/>
          </a:xfrm>
        </p:spPr>
        <p:txBody>
          <a:bodyPr wrap="square" lIns="91440" tIns="45720" rIns="91440" bIns="45720" anchor="t"/>
          <a:lstStyle/>
          <a:p>
            <a:pPr marL="0" indent="0" eaLnBrk="1" hangingPunct="1">
              <a:spcBef>
                <a:spcPct val="0"/>
              </a:spcBef>
              <a:buClrTx/>
              <a:buNone/>
            </a:pPr>
            <a:r>
              <a:rPr lang="zh-CN" altLang="en-US" b="1">
                <a:solidFill>
                  <a:srgbClr val="FF0000"/>
                </a:solidFill>
                <a:latin typeface="黑体" panose="02010609060101010101" pitchFamily="2" charset="-122"/>
              </a:rPr>
              <a:t>例题</a:t>
            </a:r>
            <a:r>
              <a:rPr lang="zh-CN" altLang="en-US" b="1">
                <a:latin typeface="黑体" panose="02010609060101010101" pitchFamily="2" charset="-122"/>
              </a:rPr>
              <a:t>：江苏卷</a:t>
            </a:r>
            <a:r>
              <a:rPr lang="en-US" altLang="zh-CN" b="1">
                <a:latin typeface="黑体" panose="02010609060101010101" pitchFamily="2" charset="-122"/>
              </a:rPr>
              <a:t>《</a:t>
            </a:r>
            <a:r>
              <a:rPr lang="zh-CN" altLang="en-US" b="1">
                <a:latin typeface="黑体" panose="02010609060101010101" pitchFamily="2" charset="-122"/>
              </a:rPr>
              <a:t>乾坤草亭</a:t>
            </a:r>
            <a:r>
              <a:rPr lang="en-US" altLang="zh-CN" b="1">
                <a:latin typeface="黑体" panose="02010609060101010101" pitchFamily="2" charset="-122"/>
              </a:rPr>
              <a:t>》</a:t>
            </a:r>
          </a:p>
          <a:p>
            <a:pPr marL="0" indent="0" eaLnBrk="1" hangingPunct="1">
              <a:spcBef>
                <a:spcPct val="0"/>
              </a:spcBef>
              <a:buClrTx/>
              <a:buNone/>
            </a:pPr>
            <a:r>
              <a:rPr lang="en-US" altLang="zh-CN" b="1">
                <a:latin typeface="黑体" panose="02010609060101010101" pitchFamily="2" charset="-122"/>
              </a:rPr>
              <a:t>16</a:t>
            </a:r>
            <a:r>
              <a:rPr lang="zh-CN" altLang="en-US" b="1">
                <a:latin typeface="黑体" panose="02010609060101010101" pitchFamily="2" charset="-122"/>
              </a:rPr>
              <a:t>、请简要说明第三段中“个”的含义 </a:t>
            </a:r>
            <a:r>
              <a:rPr lang="en-US" altLang="zh-CN" b="1">
                <a:latin typeface="黑体" panose="02010609060101010101" pitchFamily="2" charset="-122"/>
              </a:rPr>
              <a:t>(6</a:t>
            </a:r>
            <a:r>
              <a:rPr lang="zh-CN" altLang="en-US" b="1">
                <a:latin typeface="黑体" panose="02010609060101010101" pitchFamily="2" charset="-122"/>
              </a:rPr>
              <a:t>分</a:t>
            </a:r>
            <a:r>
              <a:rPr lang="en-US" altLang="zh-CN" b="1">
                <a:latin typeface="黑体" panose="02010609060101010101" pitchFamily="2" charset="-122"/>
              </a:rPr>
              <a:t>) </a:t>
            </a:r>
            <a:endParaRPr lang="zh-CN" altLang="en-US" b="1">
              <a:solidFill>
                <a:srgbClr val="0000CC"/>
              </a:solidFill>
              <a:latin typeface="黑体" panose="02010609060101010101" pitchFamily="2" charset="-122"/>
            </a:endParaRPr>
          </a:p>
          <a:p>
            <a:pPr marL="0" indent="0" eaLnBrk="1" hangingPunct="1">
              <a:buNone/>
            </a:pPr>
            <a:endParaRPr lang="zh-CN" altLang="en-US"/>
          </a:p>
        </p:txBody>
      </p:sp>
      <p:sp>
        <p:nvSpPr>
          <p:cNvPr id="271364" name="文本框 1"/>
          <p:cNvSpPr txBox="1"/>
          <p:nvPr/>
        </p:nvSpPr>
        <p:spPr>
          <a:xfrm>
            <a:off x="920750" y="4762500"/>
            <a:ext cx="10142538" cy="1077913"/>
          </a:xfrm>
          <a:prstGeom prst="rect">
            <a:avLst/>
          </a:prstGeom>
          <a:noFill/>
          <a:ln w="9525">
            <a:noFill/>
          </a:ln>
        </p:spPr>
        <p:txBody>
          <a:bodyPr>
            <a:spAutoFit/>
          </a:bodyPr>
          <a:lstStyle/>
          <a:p>
            <a:pPr eaLnBrk="0" hangingPunct="0"/>
            <a:r>
              <a:rPr lang="zh-CN" altLang="en-US" sz="3200" b="1">
                <a:solidFill>
                  <a:srgbClr val="FF0000"/>
                </a:solidFill>
                <a:latin typeface="Comic Sans MS" panose="030f0702030302020204" pitchFamily="66" charset="0"/>
              </a:rPr>
              <a:t>答案：“个”从具体物象到抽象观念，形成了三个层</a:t>
            </a:r>
            <a:endParaRPr lang="en-US" altLang="zh-CN" sz="3200" b="1">
              <a:solidFill>
                <a:srgbClr val="FF0000"/>
              </a:solidFill>
              <a:latin typeface="Comic Sans MS" pitchFamily="66" charset="0"/>
            </a:endParaRPr>
          </a:p>
          <a:p>
            <a:pPr eaLnBrk="0" hangingPunct="0"/>
            <a:r>
              <a:rPr lang="zh-CN" altLang="en-US" sz="3200" b="1">
                <a:solidFill>
                  <a:srgbClr val="FF0000"/>
                </a:solidFill>
                <a:latin typeface="Comic Sans MS" panose="030f0702030302020204" pitchFamily="66" charset="0"/>
              </a:rPr>
              <a:t>面：竹，点，圆满具足的生命。</a:t>
            </a:r>
          </a:p>
        </p:txBody>
      </p:sp>
      <p:sp>
        <p:nvSpPr>
          <p:cNvPr id="271365" name="文本框 2"/>
          <p:cNvSpPr txBox="1"/>
          <p:nvPr/>
        </p:nvSpPr>
        <p:spPr>
          <a:xfrm>
            <a:off x="838200" y="1608138"/>
            <a:ext cx="10453688" cy="2713037"/>
          </a:xfrm>
          <a:prstGeom prst="rect">
            <a:avLst/>
          </a:prstGeom>
          <a:noFill/>
          <a:ln w="9525">
            <a:noFill/>
          </a:ln>
        </p:spPr>
        <p:txBody>
          <a:bodyPr wrap="none">
            <a:spAutoFit/>
          </a:bodyPr>
          <a:lstStyle/>
          <a:p>
            <a:pPr eaLnBrk="0" hangingPunct="0">
              <a:lnSpc>
                <a:spcPct val="120000"/>
              </a:lnSpc>
            </a:pPr>
            <a:r>
              <a:rPr lang="en-US" altLang="zh-CN" sz="2400" b="1">
                <a:latin typeface="Comic Sans MS" panose="030f0702030302020204" pitchFamily="66" charset="0"/>
              </a:rPr>
              <a:t>【</a:t>
            </a:r>
            <a:r>
              <a:rPr lang="zh-CN" altLang="en-US" sz="2400" b="1">
                <a:latin typeface="Comic Sans MS" panose="030f0702030302020204" pitchFamily="66" charset="0"/>
              </a:rPr>
              <a:t>解析</a:t>
            </a:r>
            <a:r>
              <a:rPr lang="en-US" altLang="zh-CN" sz="2400" b="1">
                <a:latin typeface="Comic Sans MS" panose="030f0702030302020204" pitchFamily="66" charset="0"/>
              </a:rPr>
              <a:t>】</a:t>
            </a:r>
            <a:r>
              <a:rPr lang="zh-CN" altLang="en-US" sz="2400" b="1">
                <a:latin typeface="Comic Sans MS" panose="030f0702030302020204" pitchFamily="66" charset="0"/>
              </a:rPr>
              <a:t>按照第三段论述脉络，先从对“个”的解释起</a:t>
            </a:r>
            <a:r>
              <a:rPr lang="en-US" altLang="zh-CN" sz="2400" b="1">
                <a:latin typeface="Comic Sans MS" panose="030f0702030302020204" pitchFamily="66" charset="0"/>
              </a:rPr>
              <a:t>——“</a:t>
            </a:r>
            <a:r>
              <a:rPr lang="zh-CN" altLang="en-US" sz="2400" b="1">
                <a:latin typeface="Comic Sans MS" panose="030f0702030302020204" pitchFamily="66" charset="0"/>
              </a:rPr>
              <a:t>个，也可解释为</a:t>
            </a:r>
            <a:endParaRPr lang="en-US" altLang="zh-CN" sz="2400" b="1">
              <a:latin typeface="Comic Sans MS" pitchFamily="66" charset="0"/>
            </a:endParaRPr>
          </a:p>
          <a:p>
            <a:pPr eaLnBrk="0" hangingPunct="0">
              <a:lnSpc>
                <a:spcPct val="120000"/>
              </a:lnSpc>
            </a:pPr>
            <a:r>
              <a:rPr lang="zh-CN" altLang="en-US" sz="2400" b="1">
                <a:latin typeface="Comic Sans MS" panose="030f0702030302020204" pitchFamily="66" charset="0"/>
              </a:rPr>
              <a:t>竹</a:t>
            </a:r>
            <a:r>
              <a:rPr lang="en-US" altLang="zh-CN" sz="2400" b="1">
                <a:latin typeface="Comic Sans MS" panose="030f0702030302020204" pitchFamily="66" charset="0"/>
              </a:rPr>
              <a:t>……”</a:t>
            </a:r>
            <a:r>
              <a:rPr lang="zh-CN" altLang="en-US" sz="2400" b="1">
                <a:latin typeface="Comic Sans MS" panose="030f0702030302020204" pitchFamily="66" charset="0"/>
              </a:rPr>
              <a:t>先释为“竹”；再到“我山人是天地之中的一个点”，释为“点”；</a:t>
            </a:r>
            <a:endParaRPr lang="en-US" altLang="zh-CN" sz="2400" b="1">
              <a:latin typeface="Comic Sans MS" panose="030f0702030302020204" pitchFamily="66" charset="0"/>
            </a:endParaRPr>
          </a:p>
          <a:p>
            <a:pPr eaLnBrk="0" hangingPunct="0">
              <a:lnSpc>
                <a:spcPct val="120000"/>
              </a:lnSpc>
            </a:pPr>
            <a:r>
              <a:rPr lang="zh-CN" altLang="en-US" sz="2400" b="1">
                <a:latin typeface="Comic Sans MS" panose="030f0702030302020204" pitchFamily="66" charset="0"/>
              </a:rPr>
              <a:t>最后到“充满圆足的生命”，释为“圆足的生命”，是为从具体到抽象。其</a:t>
            </a:r>
            <a:endParaRPr lang="en-US" altLang="zh-CN" sz="2400" b="1">
              <a:latin typeface="Comic Sans MS" panose="030f0702030302020204" pitchFamily="66" charset="0"/>
            </a:endParaRPr>
          </a:p>
          <a:p>
            <a:pPr eaLnBrk="0" hangingPunct="0">
              <a:lnSpc>
                <a:spcPct val="120000"/>
              </a:lnSpc>
            </a:pPr>
            <a:r>
              <a:rPr lang="zh-CN" altLang="en-US" sz="2400" b="1">
                <a:latin typeface="Comic Sans MS" panose="030f0702030302020204" pitchFamily="66" charset="0"/>
              </a:rPr>
              <a:t>实从该段的最后两句话“八大山人笔下的一朵小花，一枝菡萏，一羽孤鸟，</a:t>
            </a:r>
            <a:endParaRPr lang="en-US" altLang="zh-CN" sz="2400" b="1">
              <a:latin typeface="Comic Sans MS" panose="030f0702030302020204" pitchFamily="66" charset="0"/>
            </a:endParaRPr>
          </a:p>
          <a:p>
            <a:pPr eaLnBrk="0" hangingPunct="0">
              <a:lnSpc>
                <a:spcPct val="120000"/>
              </a:lnSpc>
            </a:pPr>
            <a:r>
              <a:rPr lang="zh-CN" altLang="en-US" sz="2400" b="1">
                <a:latin typeface="Comic Sans MS" panose="030f0702030302020204" pitchFamily="66" charset="0"/>
              </a:rPr>
              <a:t>都是一‘个’，一点，一个充满圆足的生命。八大的自尊缘此而出”亦可得</a:t>
            </a:r>
            <a:endParaRPr lang="en-US" altLang="zh-CN" sz="2400" b="1">
              <a:latin typeface="Comic Sans MS" panose="030f0702030302020204" pitchFamily="66" charset="0"/>
            </a:endParaRPr>
          </a:p>
          <a:p>
            <a:pPr eaLnBrk="0" hangingPunct="0">
              <a:lnSpc>
                <a:spcPct val="120000"/>
              </a:lnSpc>
            </a:pPr>
            <a:r>
              <a:rPr lang="zh-CN" altLang="en-US" sz="2400" b="1">
                <a:latin typeface="Comic Sans MS" panose="030f0702030302020204" pitchFamily="66" charset="0"/>
              </a:rPr>
              <a:t>到答案。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1365">
                                            <p:txEl>
                                              <p:pRg st="0" end="0"/>
                                            </p:txEl>
                                          </p:spTgt>
                                        </p:tgtEl>
                                        <p:attrNameLst>
                                          <p:attrName>style.visibility</p:attrName>
                                        </p:attrNameLst>
                                      </p:cBhvr>
                                      <p:to>
                                        <p:strVal val="visible"/>
                                      </p:to>
                                    </p:set>
                                    <p:anim calcmode="lin" valueType="num">
                                      <p:cBhvr additive="base">
                                        <p:cTn id="7" dur="500" fill="hold"/>
                                        <p:tgtEl>
                                          <p:spTgt spid="2713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136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1365">
                                            <p:txEl>
                                              <p:pRg st="1" end="1"/>
                                            </p:txEl>
                                          </p:spTgt>
                                        </p:tgtEl>
                                        <p:attrNameLst>
                                          <p:attrName>style.visibility</p:attrName>
                                        </p:attrNameLst>
                                      </p:cBhvr>
                                      <p:to>
                                        <p:strVal val="visible"/>
                                      </p:to>
                                    </p:set>
                                    <p:anim calcmode="lin" valueType="num">
                                      <p:cBhvr additive="base">
                                        <p:cTn id="11" dur="500" fill="hold"/>
                                        <p:tgtEl>
                                          <p:spTgt spid="27136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136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1365">
                                            <p:txEl>
                                              <p:pRg st="2" end="2"/>
                                            </p:txEl>
                                          </p:spTgt>
                                        </p:tgtEl>
                                        <p:attrNameLst>
                                          <p:attrName>style.visibility</p:attrName>
                                        </p:attrNameLst>
                                      </p:cBhvr>
                                      <p:to>
                                        <p:strVal val="visible"/>
                                      </p:to>
                                    </p:set>
                                    <p:anim calcmode="lin" valueType="num">
                                      <p:cBhvr additive="base">
                                        <p:cTn id="15" dur="500" fill="hold"/>
                                        <p:tgtEl>
                                          <p:spTgt spid="27136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136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1365">
                                            <p:txEl>
                                              <p:pRg st="3" end="3"/>
                                            </p:txEl>
                                          </p:spTgt>
                                        </p:tgtEl>
                                        <p:attrNameLst>
                                          <p:attrName>style.visibility</p:attrName>
                                        </p:attrNameLst>
                                      </p:cBhvr>
                                      <p:to>
                                        <p:strVal val="visible"/>
                                      </p:to>
                                    </p:set>
                                    <p:anim calcmode="lin" valueType="num">
                                      <p:cBhvr additive="base">
                                        <p:cTn id="19" dur="500" fill="hold"/>
                                        <p:tgtEl>
                                          <p:spTgt spid="27136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136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1365">
                                            <p:txEl>
                                              <p:pRg st="4" end="4"/>
                                            </p:txEl>
                                          </p:spTgt>
                                        </p:tgtEl>
                                        <p:attrNameLst>
                                          <p:attrName>style.visibility</p:attrName>
                                        </p:attrNameLst>
                                      </p:cBhvr>
                                      <p:to>
                                        <p:strVal val="visible"/>
                                      </p:to>
                                    </p:set>
                                    <p:anim calcmode="lin" valueType="num">
                                      <p:cBhvr additive="base">
                                        <p:cTn id="23" dur="500" fill="hold"/>
                                        <p:tgtEl>
                                          <p:spTgt spid="27136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136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1365">
                                            <p:txEl>
                                              <p:pRg st="5" end="5"/>
                                            </p:txEl>
                                          </p:spTgt>
                                        </p:tgtEl>
                                        <p:attrNameLst>
                                          <p:attrName>style.visibility</p:attrName>
                                        </p:attrNameLst>
                                      </p:cBhvr>
                                      <p:to>
                                        <p:strVal val="visible"/>
                                      </p:to>
                                    </p:set>
                                    <p:anim calcmode="lin" valueType="num">
                                      <p:cBhvr additive="base">
                                        <p:cTn id="27" dur="500" fill="hold"/>
                                        <p:tgtEl>
                                          <p:spTgt spid="27136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136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71364">
                                            <p:txEl>
                                              <p:pRg st="0" end="0"/>
                                            </p:txEl>
                                          </p:spTgt>
                                        </p:tgtEl>
                                        <p:attrNameLst>
                                          <p:attrName>style.visibility</p:attrName>
                                        </p:attrNameLst>
                                      </p:cBhvr>
                                      <p:to>
                                        <p:strVal val="visible"/>
                                      </p:to>
                                    </p:set>
                                    <p:anim calcmode="lin" valueType="num">
                                      <p:cBhvr additive="base">
                                        <p:cTn id="33" dur="500" fill="hold"/>
                                        <p:tgtEl>
                                          <p:spTgt spid="271364">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71364">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1364">
                                            <p:txEl>
                                              <p:pRg st="1" end="1"/>
                                            </p:txEl>
                                          </p:spTgt>
                                        </p:tgtEl>
                                        <p:attrNameLst>
                                          <p:attrName>style.visibility</p:attrName>
                                        </p:attrNameLst>
                                      </p:cBhvr>
                                      <p:to>
                                        <p:strVal val="visible"/>
                                      </p:to>
                                    </p:set>
                                    <p:anim calcmode="lin" valueType="num">
                                      <p:cBhvr additive="base">
                                        <p:cTn id="37" dur="500" fill="hold"/>
                                        <p:tgtEl>
                                          <p:spTgt spid="27136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136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382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3826" name="内容占位符 2"/>
          <p:cNvSpPr>
            <a:spLocks noGrp="1"/>
          </p:cNvSpPr>
          <p:nvPr>
            <p:ph idx="1"/>
          </p:nvPr>
        </p:nvSpPr>
        <p:spPr>
          <a:xfrm>
            <a:off x="733425" y="252413"/>
            <a:ext cx="10417175" cy="1152525"/>
          </a:xfrm>
        </p:spPr>
        <p:txBody>
          <a:bodyPr wrap="square" lIns="91440" tIns="45720" rIns="91440" bIns="45720" anchor="t"/>
          <a:lstStyle/>
          <a:p>
            <a:pPr marL="0" indent="0" eaLnBrk="1" hangingPunct="1">
              <a:spcBef>
                <a:spcPct val="0"/>
              </a:spcBef>
              <a:buClrTx/>
              <a:buNone/>
            </a:pPr>
            <a:r>
              <a:rPr lang="zh-CN" altLang="en-US" b="1">
                <a:solidFill>
                  <a:srgbClr val="0000FF"/>
                </a:solidFill>
                <a:latin typeface="黑体" panose="02010609060101010101" pitchFamily="2" charset="-122"/>
              </a:rPr>
              <a:t>练习</a:t>
            </a:r>
            <a:r>
              <a:rPr lang="en-US" altLang="zh-CN" b="1">
                <a:solidFill>
                  <a:srgbClr val="0000FF"/>
                </a:solidFill>
                <a:latin typeface="黑体" panose="02010609060101010101" pitchFamily="2" charset="-122"/>
              </a:rPr>
              <a:t>1</a:t>
            </a:r>
            <a:r>
              <a:rPr lang="zh-CN" altLang="en-US" b="1">
                <a:solidFill>
                  <a:srgbClr val="0000FF"/>
                </a:solidFill>
                <a:latin typeface="黑体" panose="02010609060101010101" pitchFamily="2" charset="-122"/>
              </a:rPr>
              <a:t>：</a:t>
            </a:r>
            <a:r>
              <a:rPr lang="zh-CN" altLang="en-US" b="1">
                <a:latin typeface="黑体" panose="02010609060101010101" pitchFamily="2" charset="-122"/>
              </a:rPr>
              <a:t>湖南卷</a:t>
            </a:r>
            <a:r>
              <a:rPr lang="en-US" altLang="zh-CN" b="1">
                <a:latin typeface="黑体" panose="02010609060101010101" pitchFamily="2" charset="-122"/>
              </a:rPr>
              <a:t>《</a:t>
            </a:r>
            <a:r>
              <a:rPr lang="zh-CN" altLang="en-US" b="1">
                <a:latin typeface="黑体" panose="02010609060101010101" pitchFamily="2" charset="-122"/>
              </a:rPr>
              <a:t>粮食</a:t>
            </a:r>
            <a:r>
              <a:rPr lang="en-US" altLang="zh-CN" b="1">
                <a:latin typeface="黑体" panose="02010609060101010101" pitchFamily="2" charset="-122"/>
              </a:rPr>
              <a:t>》</a:t>
            </a:r>
          </a:p>
          <a:p>
            <a:pPr marL="0" indent="0" eaLnBrk="1" hangingPunct="1">
              <a:spcBef>
                <a:spcPct val="0"/>
              </a:spcBef>
              <a:buClrTx/>
              <a:buNone/>
            </a:pPr>
            <a:r>
              <a:rPr lang="en-US" altLang="zh-CN" b="1">
                <a:latin typeface="黑体" panose="02010609060101010101" pitchFamily="2" charset="-122"/>
              </a:rPr>
              <a:t>16</a:t>
            </a:r>
            <a:r>
              <a:rPr lang="zh-CN" altLang="en-US" b="1">
                <a:latin typeface="黑体" panose="02010609060101010101" pitchFamily="2" charset="-122"/>
              </a:rPr>
              <a:t>、综观全文，简析文中加点词“篡改”的内涵。</a:t>
            </a:r>
            <a:r>
              <a:rPr lang="en-US" altLang="zh-CN" b="1">
                <a:latin typeface="黑体" panose="02010609060101010101" pitchFamily="2" charset="-122"/>
              </a:rPr>
              <a:t>(5</a:t>
            </a:r>
            <a:r>
              <a:rPr lang="zh-CN" altLang="en-US" b="1">
                <a:latin typeface="黑体" panose="02010609060101010101" pitchFamily="2" charset="-122"/>
              </a:rPr>
              <a:t>分</a:t>
            </a:r>
            <a:r>
              <a:rPr lang="en-US" altLang="zh-CN" b="1">
                <a:latin typeface="黑体" panose="02010609060101010101" pitchFamily="2" charset="-122"/>
              </a:rPr>
              <a:t>)</a:t>
            </a:r>
            <a:endParaRPr lang="zh-CN" altLang="en-US"/>
          </a:p>
        </p:txBody>
      </p:sp>
      <p:sp>
        <p:nvSpPr>
          <p:cNvPr id="272388" name="文本框 2"/>
          <p:cNvSpPr txBox="1"/>
          <p:nvPr/>
        </p:nvSpPr>
        <p:spPr>
          <a:xfrm>
            <a:off x="254000" y="1657350"/>
            <a:ext cx="11631613" cy="2308225"/>
          </a:xfrm>
          <a:prstGeom prst="rect">
            <a:avLst/>
          </a:prstGeom>
          <a:noFill/>
          <a:ln w="9525">
            <a:noFill/>
          </a:ln>
        </p:spPr>
        <p:txBody>
          <a:bodyPr wrap="none">
            <a:spAutoFit/>
          </a:bodyPr>
          <a:lstStyle/>
          <a:p>
            <a:pPr eaLnBrk="0" hangingPunct="0"/>
            <a:r>
              <a:rPr lang="en-US" altLang="zh-CN" sz="2400" b="1">
                <a:latin typeface="Comic Sans MS" panose="030f0702030302020204" pitchFamily="66" charset="0"/>
              </a:rPr>
              <a:t>[</a:t>
            </a:r>
            <a:r>
              <a:rPr lang="zh-CN" altLang="en-US" sz="2400" b="1">
                <a:latin typeface="Comic Sans MS" panose="030f0702030302020204" pitchFamily="66" charset="0"/>
              </a:rPr>
              <a:t>解析</a:t>
            </a:r>
            <a:r>
              <a:rPr lang="en-US" altLang="zh-CN" sz="2400" b="1">
                <a:latin typeface="Comic Sans MS" panose="030f0702030302020204" pitchFamily="66" charset="0"/>
              </a:rPr>
              <a:t>] </a:t>
            </a:r>
            <a:r>
              <a:rPr lang="zh-CN" altLang="en-US" sz="2400" b="1">
                <a:latin typeface="Comic Sans MS" panose="030f0702030302020204" pitchFamily="66" charset="0"/>
              </a:rPr>
              <a:t>“篡改”出现在文中的第二段，第二段是全文的总领段落，领起了农耕时代</a:t>
            </a:r>
            <a:endParaRPr lang="en-US" altLang="zh-CN" sz="2400" b="1">
              <a:latin typeface="Comic Sans MS" panose="030f0702030302020204" pitchFamily="66" charset="0"/>
            </a:endParaRPr>
          </a:p>
          <a:p>
            <a:pPr eaLnBrk="0" hangingPunct="0"/>
            <a:r>
              <a:rPr lang="zh-CN" altLang="en-US" sz="2400" b="1">
                <a:latin typeface="Comic Sans MS" panose="030f0702030302020204" pitchFamily="66" charset="0"/>
              </a:rPr>
              <a:t>和大机器时代，而</a:t>
            </a:r>
            <a:r>
              <a:rPr lang="zh-CN" altLang="en-US" sz="2400" b="1">
                <a:solidFill>
                  <a:srgbClr val="0000FF"/>
                </a:solidFill>
                <a:latin typeface="Comic Sans MS" panose="030f0702030302020204" pitchFamily="66" charset="0"/>
              </a:rPr>
              <a:t>“篡改”指的就是大机器时代人们对粮食的态度。</a:t>
            </a:r>
            <a:endParaRPr lang="en-US" altLang="zh-CN" sz="2400" b="1">
              <a:solidFill>
                <a:srgbClr val="0000FF"/>
              </a:solidFill>
              <a:latin typeface="Comic Sans MS" pitchFamily="66" charset="0"/>
            </a:endParaRPr>
          </a:p>
          <a:p>
            <a:pPr eaLnBrk="0" hangingPunct="0"/>
            <a:r>
              <a:rPr lang="zh-CN" altLang="en-US" sz="2400" b="1">
                <a:latin typeface="Comic Sans MS" panose="030f0702030302020204" pitchFamily="66" charset="0"/>
              </a:rPr>
              <a:t>“篡改”分为两方面的内容：</a:t>
            </a:r>
            <a:r>
              <a:rPr lang="zh-CN" altLang="en-US" sz="2400" b="1">
                <a:solidFill>
                  <a:srgbClr val="0000FF"/>
                </a:solidFill>
                <a:latin typeface="Comic Sans MS" panose="030f0702030302020204" pitchFamily="66" charset="0"/>
              </a:rPr>
              <a:t>一是机器对粮食的“篡改”</a:t>
            </a:r>
            <a:r>
              <a:rPr lang="zh-CN" altLang="en-US" sz="2400" b="1">
                <a:latin typeface="Comic Sans MS" panose="030f0702030302020204" pitchFamily="66" charset="0"/>
              </a:rPr>
              <a:t>，即“机器颠覆了粮食，</a:t>
            </a:r>
            <a:endParaRPr lang="en-US" altLang="zh-CN" sz="2400" b="1">
              <a:latin typeface="Comic Sans MS" panose="030f0702030302020204" pitchFamily="66" charset="0"/>
            </a:endParaRPr>
          </a:p>
          <a:p>
            <a:pPr eaLnBrk="0" hangingPunct="0"/>
            <a:r>
              <a:rPr lang="zh-CN" altLang="en-US" sz="2400" b="1">
                <a:latin typeface="Comic Sans MS" panose="030f0702030302020204" pitchFamily="66" charset="0"/>
              </a:rPr>
              <a:t>也在颠覆吃粮的人和吃本身”；</a:t>
            </a:r>
            <a:r>
              <a:rPr lang="zh-CN" altLang="en-US" sz="2400" b="1">
                <a:solidFill>
                  <a:srgbClr val="0000FF"/>
                </a:solidFill>
                <a:latin typeface="Comic Sans MS" panose="030f0702030302020204" pitchFamily="66" charset="0"/>
              </a:rPr>
              <a:t>二是化肥、激素、农药对粮食的“篡改”</a:t>
            </a:r>
            <a:r>
              <a:rPr lang="zh-CN" altLang="en-US" sz="2400" b="1">
                <a:latin typeface="Comic Sans MS" panose="030f0702030302020204" pitchFamily="66" charset="0"/>
              </a:rPr>
              <a:t>，即“改写</a:t>
            </a:r>
            <a:endParaRPr lang="en-US" altLang="zh-CN" sz="2400" b="1">
              <a:latin typeface="Comic Sans MS" panose="030f0702030302020204" pitchFamily="66" charset="0"/>
            </a:endParaRPr>
          </a:p>
          <a:p>
            <a:pPr eaLnBrk="0" hangingPunct="0"/>
            <a:r>
              <a:rPr lang="zh-CN" altLang="en-US" sz="2400" b="1">
                <a:latin typeface="Comic Sans MS" panose="030f0702030302020204" pitchFamily="66" charset="0"/>
              </a:rPr>
              <a:t>了季节</a:t>
            </a:r>
            <a:r>
              <a:rPr lang="en-US" altLang="zh-CN" sz="2400" b="1">
                <a:latin typeface="Comic Sans MS" panose="030f0702030302020204" pitchFamily="66" charset="0"/>
              </a:rPr>
              <a:t>……</a:t>
            </a:r>
            <a:r>
              <a:rPr lang="zh-CN" altLang="en-US" sz="2400" b="1">
                <a:latin typeface="Comic Sans MS" panose="030f0702030302020204" pitchFamily="66" charset="0"/>
              </a:rPr>
              <a:t>改写了生命的密码”，“农药</a:t>
            </a:r>
            <a:r>
              <a:rPr lang="en-US" altLang="zh-CN" sz="2400" b="1">
                <a:latin typeface="Comic Sans MS" panose="030f0702030302020204" pitchFamily="66" charset="0"/>
              </a:rPr>
              <a:t>……</a:t>
            </a:r>
            <a:r>
              <a:rPr lang="zh-CN" altLang="en-US" sz="2400" b="1">
                <a:latin typeface="Comic Sans MS" panose="030f0702030302020204" pitchFamily="66" charset="0"/>
              </a:rPr>
              <a:t>删改本属于上天的事情。人对于食物不再</a:t>
            </a:r>
            <a:endParaRPr lang="en-US" altLang="zh-CN" sz="2400" b="1">
              <a:latin typeface="Comic Sans MS" panose="030f0702030302020204" pitchFamily="66" charset="0"/>
            </a:endParaRPr>
          </a:p>
          <a:p>
            <a:pPr eaLnBrk="0" hangingPunct="0"/>
            <a:r>
              <a:rPr lang="zh-CN" altLang="en-US" sz="2400" b="1">
                <a:latin typeface="Comic Sans MS" panose="030f0702030302020204" pitchFamily="66" charset="0"/>
              </a:rPr>
              <a:t>怀有敬意</a:t>
            </a:r>
            <a:r>
              <a:rPr lang="en-US" altLang="zh-CN" sz="2400" b="1">
                <a:latin typeface="Comic Sans MS" panose="030f0702030302020204" pitchFamily="66" charset="0"/>
              </a:rPr>
              <a:t>……”</a:t>
            </a:r>
            <a:r>
              <a:rPr lang="zh-CN" altLang="en-US" sz="2400" b="1">
                <a:latin typeface="Comic Sans MS" panose="030f0702030302020204" pitchFamily="66" charset="0"/>
              </a:rPr>
              <a:t>。对上述两方面整合即可得出答案。</a:t>
            </a:r>
          </a:p>
        </p:txBody>
      </p:sp>
      <p:sp>
        <p:nvSpPr>
          <p:cNvPr id="272389" name="文本框 3"/>
          <p:cNvSpPr txBox="1"/>
          <p:nvPr/>
        </p:nvSpPr>
        <p:spPr>
          <a:xfrm>
            <a:off x="249238" y="4360863"/>
            <a:ext cx="12087225" cy="1816100"/>
          </a:xfrm>
          <a:prstGeom prst="rect">
            <a:avLst/>
          </a:prstGeom>
          <a:noFill/>
          <a:ln w="9525">
            <a:noFill/>
          </a:ln>
        </p:spPr>
        <p:txBody>
          <a:bodyPr wrap="none">
            <a:spAutoFit/>
          </a:bodyPr>
          <a:lstStyle/>
          <a:p>
            <a:pPr eaLnBrk="0" hangingPunct="0"/>
            <a:r>
              <a:rPr lang="en-US" altLang="zh-CN" sz="2800" b="1">
                <a:solidFill>
                  <a:srgbClr val="FF0000"/>
                </a:solidFill>
                <a:latin typeface="Comic Sans MS" panose="030f0702030302020204" pitchFamily="66" charset="0"/>
              </a:rPr>
              <a:t>[</a:t>
            </a:r>
            <a:r>
              <a:rPr lang="zh-CN" altLang="en-US" sz="2800" b="1">
                <a:solidFill>
                  <a:srgbClr val="FF0000"/>
                </a:solidFill>
                <a:latin typeface="Comic Sans MS" panose="030f0702030302020204" pitchFamily="66" charset="0"/>
              </a:rPr>
              <a:t>答案</a:t>
            </a:r>
            <a:r>
              <a:rPr lang="en-US" altLang="zh-CN" sz="2800" b="1">
                <a:solidFill>
                  <a:srgbClr val="FF0000"/>
                </a:solidFill>
                <a:latin typeface="Comic Sans MS" panose="030f0702030302020204" pitchFamily="66" charset="0"/>
              </a:rPr>
              <a:t>]   ①</a:t>
            </a:r>
            <a:r>
              <a:rPr lang="zh-CN" altLang="en-US" sz="2800" b="1">
                <a:solidFill>
                  <a:srgbClr val="FF0000"/>
                </a:solidFill>
                <a:latin typeface="Comic Sans MS" panose="030f0702030302020204" pitchFamily="66" charset="0"/>
              </a:rPr>
              <a:t>机器切断了人与粮食之间的联系，对粮食的处理简单粗暴、</a:t>
            </a:r>
            <a:endParaRPr lang="en-US" altLang="zh-CN" sz="2800" b="1">
              <a:solidFill>
                <a:srgbClr val="FF0000"/>
              </a:solidFill>
              <a:latin typeface="Comic Sans MS" pitchFamily="66" charset="0"/>
            </a:endParaRPr>
          </a:p>
          <a:p>
            <a:pPr eaLnBrk="0" hangingPunct="0"/>
            <a:r>
              <a:rPr lang="zh-CN" altLang="en-US" sz="2800" b="1">
                <a:solidFill>
                  <a:srgbClr val="FF0000"/>
                </a:solidFill>
                <a:latin typeface="Comic Sans MS" panose="030f0702030302020204" pitchFamily="66" charset="0"/>
              </a:rPr>
              <a:t>毫无情感，颠倒了粮食、吃粮的人与吃本身。②化肥、激素和农药的出现，</a:t>
            </a:r>
            <a:endParaRPr lang="en-US" altLang="zh-CN" sz="2800" b="1">
              <a:solidFill>
                <a:srgbClr val="FF0000"/>
              </a:solidFill>
              <a:latin typeface="Comic Sans MS" panose="030f0702030302020204" pitchFamily="66" charset="0"/>
            </a:endParaRPr>
          </a:p>
          <a:p>
            <a:pPr eaLnBrk="0" hangingPunct="0"/>
            <a:r>
              <a:rPr lang="zh-CN" altLang="en-US" sz="2800" b="1">
                <a:solidFill>
                  <a:srgbClr val="FF0000"/>
                </a:solidFill>
                <a:latin typeface="Comic Sans MS" panose="030f0702030302020204" pitchFamily="66" charset="0"/>
              </a:rPr>
              <a:t>改写了季节、雨水，改写了生命的密码，食物因多而贱，人们对食物不再</a:t>
            </a:r>
            <a:endParaRPr lang="en-US" altLang="zh-CN" sz="2800" b="1">
              <a:solidFill>
                <a:srgbClr val="FF0000"/>
              </a:solidFill>
              <a:latin typeface="Comic Sans MS" panose="030f0702030302020204" pitchFamily="66" charset="0"/>
            </a:endParaRPr>
          </a:p>
          <a:p>
            <a:pPr eaLnBrk="0" hangingPunct="0"/>
            <a:r>
              <a:rPr lang="zh-CN" altLang="en-US" sz="2800" b="1">
                <a:solidFill>
                  <a:srgbClr val="FF0000"/>
                </a:solidFill>
                <a:latin typeface="Comic Sans MS" panose="030f0702030302020204" pitchFamily="66" charset="0"/>
              </a:rPr>
              <a:t>怀有敬意。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2388">
                                            <p:txEl>
                                              <p:pRg st="0" end="0"/>
                                            </p:txEl>
                                          </p:spTgt>
                                        </p:tgtEl>
                                        <p:attrNameLst>
                                          <p:attrName>style.visibility</p:attrName>
                                        </p:attrNameLst>
                                      </p:cBhvr>
                                      <p:to>
                                        <p:strVal val="visible"/>
                                      </p:to>
                                    </p:set>
                                    <p:anim calcmode="lin" valueType="num">
                                      <p:cBhvr additive="base">
                                        <p:cTn id="7" dur="500" fill="hold"/>
                                        <p:tgtEl>
                                          <p:spTgt spid="2723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238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2388">
                                            <p:txEl>
                                              <p:pRg st="1" end="1"/>
                                            </p:txEl>
                                          </p:spTgt>
                                        </p:tgtEl>
                                        <p:attrNameLst>
                                          <p:attrName>style.visibility</p:attrName>
                                        </p:attrNameLst>
                                      </p:cBhvr>
                                      <p:to>
                                        <p:strVal val="visible"/>
                                      </p:to>
                                    </p:set>
                                    <p:anim calcmode="lin" valueType="num">
                                      <p:cBhvr additive="base">
                                        <p:cTn id="11" dur="500" fill="hold"/>
                                        <p:tgtEl>
                                          <p:spTgt spid="27238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238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2388">
                                            <p:txEl>
                                              <p:pRg st="2" end="2"/>
                                            </p:txEl>
                                          </p:spTgt>
                                        </p:tgtEl>
                                        <p:attrNameLst>
                                          <p:attrName>style.visibility</p:attrName>
                                        </p:attrNameLst>
                                      </p:cBhvr>
                                      <p:to>
                                        <p:strVal val="visible"/>
                                      </p:to>
                                    </p:set>
                                    <p:anim calcmode="lin" valueType="num">
                                      <p:cBhvr additive="base">
                                        <p:cTn id="15" dur="500" fill="hold"/>
                                        <p:tgtEl>
                                          <p:spTgt spid="27238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238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2388">
                                            <p:txEl>
                                              <p:pRg st="3" end="3"/>
                                            </p:txEl>
                                          </p:spTgt>
                                        </p:tgtEl>
                                        <p:attrNameLst>
                                          <p:attrName>style.visibility</p:attrName>
                                        </p:attrNameLst>
                                      </p:cBhvr>
                                      <p:to>
                                        <p:strVal val="visible"/>
                                      </p:to>
                                    </p:set>
                                    <p:anim calcmode="lin" valueType="num">
                                      <p:cBhvr additive="base">
                                        <p:cTn id="19" dur="500" fill="hold"/>
                                        <p:tgtEl>
                                          <p:spTgt spid="27238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238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2388">
                                            <p:txEl>
                                              <p:pRg st="4" end="4"/>
                                            </p:txEl>
                                          </p:spTgt>
                                        </p:tgtEl>
                                        <p:attrNameLst>
                                          <p:attrName>style.visibility</p:attrName>
                                        </p:attrNameLst>
                                      </p:cBhvr>
                                      <p:to>
                                        <p:strVal val="visible"/>
                                      </p:to>
                                    </p:set>
                                    <p:anim calcmode="lin" valueType="num">
                                      <p:cBhvr additive="base">
                                        <p:cTn id="23" dur="500" fill="hold"/>
                                        <p:tgtEl>
                                          <p:spTgt spid="27238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238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2388">
                                            <p:txEl>
                                              <p:pRg st="5" end="5"/>
                                            </p:txEl>
                                          </p:spTgt>
                                        </p:tgtEl>
                                        <p:attrNameLst>
                                          <p:attrName>style.visibility</p:attrName>
                                        </p:attrNameLst>
                                      </p:cBhvr>
                                      <p:to>
                                        <p:strVal val="visible"/>
                                      </p:to>
                                    </p:set>
                                    <p:anim calcmode="lin" valueType="num">
                                      <p:cBhvr additive="base">
                                        <p:cTn id="27" dur="500" fill="hold"/>
                                        <p:tgtEl>
                                          <p:spTgt spid="27238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238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72389">
                                            <p:txEl>
                                              <p:pRg st="0" end="0"/>
                                            </p:txEl>
                                          </p:spTgt>
                                        </p:tgtEl>
                                        <p:attrNameLst>
                                          <p:attrName>style.visibility</p:attrName>
                                        </p:attrNameLst>
                                      </p:cBhvr>
                                      <p:to>
                                        <p:strVal val="visible"/>
                                      </p:to>
                                    </p:set>
                                    <p:anim calcmode="lin" valueType="num">
                                      <p:cBhvr additive="base">
                                        <p:cTn id="33" dur="500" fill="hold"/>
                                        <p:tgtEl>
                                          <p:spTgt spid="272389">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72389">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2389">
                                            <p:txEl>
                                              <p:pRg st="1" end="1"/>
                                            </p:txEl>
                                          </p:spTgt>
                                        </p:tgtEl>
                                        <p:attrNameLst>
                                          <p:attrName>style.visibility</p:attrName>
                                        </p:attrNameLst>
                                      </p:cBhvr>
                                      <p:to>
                                        <p:strVal val="visible"/>
                                      </p:to>
                                    </p:set>
                                    <p:anim calcmode="lin" valueType="num">
                                      <p:cBhvr additive="base">
                                        <p:cTn id="37" dur="500" fill="hold"/>
                                        <p:tgtEl>
                                          <p:spTgt spid="272389">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2389">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72389">
                                            <p:txEl>
                                              <p:pRg st="2" end="2"/>
                                            </p:txEl>
                                          </p:spTgt>
                                        </p:tgtEl>
                                        <p:attrNameLst>
                                          <p:attrName>style.visibility</p:attrName>
                                        </p:attrNameLst>
                                      </p:cBhvr>
                                      <p:to>
                                        <p:strVal val="visible"/>
                                      </p:to>
                                    </p:set>
                                    <p:anim calcmode="lin" valueType="num">
                                      <p:cBhvr additive="base">
                                        <p:cTn id="41" dur="500" fill="hold"/>
                                        <p:tgtEl>
                                          <p:spTgt spid="272389">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72389">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72389">
                                            <p:txEl>
                                              <p:pRg st="3" end="3"/>
                                            </p:txEl>
                                          </p:spTgt>
                                        </p:tgtEl>
                                        <p:attrNameLst>
                                          <p:attrName>style.visibility</p:attrName>
                                        </p:attrNameLst>
                                      </p:cBhvr>
                                      <p:to>
                                        <p:strVal val="visible"/>
                                      </p:to>
                                    </p:set>
                                    <p:anim calcmode="lin" valueType="num">
                                      <p:cBhvr additive="base">
                                        <p:cTn id="45" dur="500" fill="hold"/>
                                        <p:tgtEl>
                                          <p:spTgt spid="272389">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7238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484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4850" name="内容占位符 2"/>
          <p:cNvSpPr>
            <a:spLocks noGrp="1"/>
          </p:cNvSpPr>
          <p:nvPr>
            <p:ph idx="1"/>
          </p:nvPr>
        </p:nvSpPr>
        <p:spPr>
          <a:xfrm>
            <a:off x="249238" y="123825"/>
            <a:ext cx="11942762" cy="1460500"/>
          </a:xfrm>
        </p:spPr>
        <p:txBody>
          <a:bodyPr wrap="square" lIns="91440" tIns="45720" rIns="91440" bIns="45720" anchor="t"/>
          <a:lstStyle/>
          <a:p>
            <a:pPr marL="0" indent="0" eaLnBrk="1" hangingPunct="1">
              <a:lnSpc>
                <a:spcPct val="150000"/>
              </a:lnSpc>
              <a:spcBef>
                <a:spcPct val="0"/>
              </a:spcBef>
              <a:buClrTx/>
              <a:buNone/>
            </a:pPr>
            <a:r>
              <a:rPr lang="zh-CN" altLang="en-US" b="1">
                <a:solidFill>
                  <a:srgbClr val="0000FF"/>
                </a:solidFill>
                <a:latin typeface="黑体" panose="02010609060101010101" pitchFamily="2" charset="-122"/>
              </a:rPr>
              <a:t>练习</a:t>
            </a:r>
            <a:r>
              <a:rPr lang="en-US" altLang="zh-CN" b="1">
                <a:solidFill>
                  <a:srgbClr val="0000FF"/>
                </a:solidFill>
                <a:latin typeface="黑体" panose="02010609060101010101" pitchFamily="2" charset="-122"/>
              </a:rPr>
              <a:t>2</a:t>
            </a:r>
            <a:r>
              <a:rPr lang="zh-CN" altLang="en-US" b="1">
                <a:solidFill>
                  <a:srgbClr val="0000FF"/>
                </a:solidFill>
                <a:latin typeface="黑体" panose="02010609060101010101" pitchFamily="2" charset="-122"/>
              </a:rPr>
              <a:t>：</a:t>
            </a:r>
            <a:r>
              <a:rPr lang="zh-CN" altLang="en-US" b="1">
                <a:latin typeface="黑体" panose="02010609060101010101" pitchFamily="2" charset="-122"/>
              </a:rPr>
              <a:t>北京卷</a:t>
            </a:r>
            <a:r>
              <a:rPr lang="en-US" altLang="zh-CN" b="1">
                <a:latin typeface="黑体" panose="02010609060101010101" pitchFamily="2" charset="-122"/>
              </a:rPr>
              <a:t>《</a:t>
            </a:r>
            <a:r>
              <a:rPr lang="zh-CN" altLang="en-US" b="1">
                <a:latin typeface="黑体" panose="02010609060101010101" pitchFamily="2" charset="-122"/>
              </a:rPr>
              <a:t>废墟之美</a:t>
            </a:r>
            <a:r>
              <a:rPr lang="en-US" altLang="zh-CN" b="1">
                <a:latin typeface="黑体" panose="02010609060101010101" pitchFamily="2" charset="-122"/>
              </a:rPr>
              <a:t>》</a:t>
            </a:r>
          </a:p>
          <a:p>
            <a:pPr marL="0" indent="0" eaLnBrk="1" hangingPunct="1">
              <a:lnSpc>
                <a:spcPct val="150000"/>
              </a:lnSpc>
              <a:spcBef>
                <a:spcPct val="0"/>
              </a:spcBef>
              <a:buClrTx/>
              <a:buNone/>
            </a:pPr>
            <a:r>
              <a:rPr lang="en-US" altLang="zh-CN" b="1">
                <a:latin typeface="黑体" panose="02010609060101010101" pitchFamily="2" charset="-122"/>
              </a:rPr>
              <a:t>19</a:t>
            </a:r>
            <a:r>
              <a:rPr lang="zh-CN" altLang="en-US" b="1">
                <a:latin typeface="黑体" panose="02010609060101010101" pitchFamily="2" charset="-122"/>
              </a:rPr>
              <a:t>、通读全文，用一句话简要表述作者所理解的“废墟”。</a:t>
            </a:r>
            <a:r>
              <a:rPr lang="en-US" altLang="zh-CN" b="1">
                <a:latin typeface="黑体" panose="02010609060101010101" pitchFamily="2" charset="-122"/>
              </a:rPr>
              <a:t>(5</a:t>
            </a:r>
            <a:r>
              <a:rPr lang="zh-CN" altLang="en-US" b="1">
                <a:latin typeface="黑体" panose="02010609060101010101" pitchFamily="2" charset="-122"/>
              </a:rPr>
              <a:t>分</a:t>
            </a:r>
            <a:r>
              <a:rPr lang="en-US" altLang="zh-CN" b="1">
                <a:latin typeface="黑体" panose="02010609060101010101" pitchFamily="2" charset="-122"/>
              </a:rPr>
              <a:t>)</a:t>
            </a:r>
            <a:endParaRPr lang="zh-CN" altLang="en-US"/>
          </a:p>
        </p:txBody>
      </p:sp>
      <p:sp>
        <p:nvSpPr>
          <p:cNvPr id="273412" name="文本框 2"/>
          <p:cNvSpPr txBox="1"/>
          <p:nvPr/>
        </p:nvSpPr>
        <p:spPr>
          <a:xfrm>
            <a:off x="249238" y="1739900"/>
            <a:ext cx="11942762" cy="2797175"/>
          </a:xfrm>
          <a:prstGeom prst="rect">
            <a:avLst/>
          </a:prstGeom>
          <a:noFill/>
          <a:ln w="9525">
            <a:noFill/>
          </a:ln>
        </p:spPr>
        <p:txBody>
          <a:bodyPr>
            <a:spAutoFit/>
          </a:bodyPr>
          <a:lstStyle/>
          <a:p>
            <a:pPr eaLnBrk="0" hangingPunct="0">
              <a:lnSpc>
                <a:spcPct val="150000"/>
              </a:lnSpc>
            </a:pPr>
            <a:r>
              <a:rPr lang="en-US" altLang="zh-CN" sz="2400" b="1">
                <a:solidFill>
                  <a:srgbClr val="000000"/>
                </a:solidFill>
                <a:latin typeface="Comic Sans MS" panose="030f0702030302020204" pitchFamily="66" charset="0"/>
              </a:rPr>
              <a:t>[</a:t>
            </a:r>
            <a:r>
              <a:rPr lang="zh-CN" altLang="en-US" sz="2400" b="1">
                <a:solidFill>
                  <a:srgbClr val="000000"/>
                </a:solidFill>
                <a:latin typeface="Comic Sans MS" panose="030f0702030302020204" pitchFamily="66" charset="0"/>
              </a:rPr>
              <a:t>解析</a:t>
            </a:r>
            <a:r>
              <a:rPr lang="en-US" altLang="zh-CN" sz="2400" b="1">
                <a:solidFill>
                  <a:srgbClr val="000000"/>
                </a:solidFill>
                <a:latin typeface="Comic Sans MS" panose="030f0702030302020204" pitchFamily="66" charset="0"/>
              </a:rPr>
              <a:t>] </a:t>
            </a:r>
            <a:r>
              <a:rPr lang="zh-CN" altLang="en-US" sz="2400" b="1">
                <a:solidFill>
                  <a:srgbClr val="000000"/>
                </a:solidFill>
                <a:latin typeface="Comic Sans MS" panose="030f0702030302020204" pitchFamily="66" charset="0"/>
              </a:rPr>
              <a:t>“废墟”首先是一种建筑遗存，而</a:t>
            </a:r>
            <a:r>
              <a:rPr lang="zh-CN" altLang="en-US" sz="2400" b="1">
                <a:solidFill>
                  <a:srgbClr val="0000FF"/>
                </a:solidFill>
                <a:latin typeface="Comic Sans MS" panose="030f0702030302020204" pitchFamily="66" charset="0"/>
              </a:rPr>
              <a:t>此文中的“废墟”包含着特定的文化内涵</a:t>
            </a:r>
            <a:endParaRPr lang="en-US" altLang="zh-CN" sz="2400" b="1">
              <a:solidFill>
                <a:srgbClr val="0000FF"/>
              </a:solidFill>
              <a:latin typeface="Comic Sans MS" panose="030f0702030302020204" pitchFamily="66" charset="0"/>
            </a:endParaRPr>
          </a:p>
          <a:p>
            <a:pPr eaLnBrk="0" hangingPunct="0">
              <a:lnSpc>
                <a:spcPct val="150000"/>
              </a:lnSpc>
            </a:pPr>
            <a:r>
              <a:rPr lang="zh-CN" altLang="en-US" sz="2400" b="1">
                <a:solidFill>
                  <a:srgbClr val="0000FF"/>
                </a:solidFill>
                <a:latin typeface="Comic Sans MS" panose="030f0702030302020204" pitchFamily="66" charset="0"/>
              </a:rPr>
              <a:t>和审美内涵。</a:t>
            </a:r>
            <a:r>
              <a:rPr lang="zh-CN" altLang="en-US" sz="2400" b="1">
                <a:solidFill>
                  <a:srgbClr val="000000"/>
                </a:solidFill>
                <a:latin typeface="Comic Sans MS" panose="030f0702030302020204" pitchFamily="66" charset="0"/>
              </a:rPr>
              <a:t>正如文中所言：“那些遥远年代创造的宏伟的宫殿、陵寝、庙宇、城墙、</a:t>
            </a:r>
            <a:endParaRPr lang="en-US" altLang="zh-CN" sz="2400" b="1">
              <a:solidFill>
                <a:srgbClr val="000000"/>
              </a:solidFill>
              <a:latin typeface="Comic Sans MS" pitchFamily="66" charset="0"/>
            </a:endParaRPr>
          </a:p>
          <a:p>
            <a:pPr eaLnBrk="0" hangingPunct="0">
              <a:lnSpc>
                <a:spcPct val="150000"/>
              </a:lnSpc>
            </a:pPr>
            <a:r>
              <a:rPr lang="zh-CN" altLang="en-US" sz="2400" b="1">
                <a:solidFill>
                  <a:srgbClr val="000000"/>
                </a:solidFill>
                <a:latin typeface="Comic Sans MS" panose="030f0702030302020204" pitchFamily="66" charset="0"/>
              </a:rPr>
              <a:t>古桥、古塔等，包含着前人非凡的智慧和巨大的辛劳，不管它毁于兵燹还是天灾，都</a:t>
            </a:r>
            <a:endParaRPr lang="en-US" altLang="zh-CN" sz="2400" b="1">
              <a:solidFill>
                <a:srgbClr val="000000"/>
              </a:solidFill>
              <a:latin typeface="Comic Sans MS" panose="030f0702030302020204" pitchFamily="66" charset="0"/>
            </a:endParaRPr>
          </a:p>
          <a:p>
            <a:pPr eaLnBrk="0" hangingPunct="0">
              <a:lnSpc>
                <a:spcPct val="150000"/>
              </a:lnSpc>
            </a:pPr>
            <a:r>
              <a:rPr lang="zh-CN" altLang="en-US" sz="2400" b="1">
                <a:solidFill>
                  <a:srgbClr val="000000"/>
                </a:solidFill>
                <a:latin typeface="Comic Sans MS" panose="030f0702030302020204" pitchFamily="66" charset="0"/>
              </a:rPr>
              <a:t>会引起人们的痛惜，抚残体以思整体，产生心灵的震撼和共鸣，而这种震撼和共鸣就</a:t>
            </a:r>
            <a:endParaRPr lang="en-US" altLang="zh-CN" sz="2400" b="1">
              <a:solidFill>
                <a:srgbClr val="000000"/>
              </a:solidFill>
              <a:latin typeface="Comic Sans MS" panose="030f0702030302020204" pitchFamily="66" charset="0"/>
            </a:endParaRPr>
          </a:p>
          <a:p>
            <a:pPr eaLnBrk="0" hangingPunct="0">
              <a:lnSpc>
                <a:spcPct val="150000"/>
              </a:lnSpc>
            </a:pPr>
            <a:r>
              <a:rPr lang="zh-CN" altLang="en-US" sz="2400" b="1">
                <a:solidFill>
                  <a:srgbClr val="000000"/>
                </a:solidFill>
                <a:latin typeface="Comic Sans MS" panose="030f0702030302020204" pitchFamily="66" charset="0"/>
              </a:rPr>
              <a:t>是一个审美的过程。”考生从中</a:t>
            </a:r>
            <a:r>
              <a:rPr lang="zh-CN" altLang="en-US" sz="2400" b="1">
                <a:solidFill>
                  <a:srgbClr val="0000FF"/>
                </a:solidFill>
                <a:latin typeface="Comic Sans MS" panose="030f0702030302020204" pitchFamily="66" charset="0"/>
              </a:rPr>
              <a:t>提取相关内容加以概括</a:t>
            </a:r>
            <a:r>
              <a:rPr lang="zh-CN" altLang="en-US" sz="2400" b="1">
                <a:solidFill>
                  <a:srgbClr val="000000"/>
                </a:solidFill>
                <a:latin typeface="Comic Sans MS" panose="030f0702030302020204" pitchFamily="66" charset="0"/>
              </a:rPr>
              <a:t>即可。</a:t>
            </a:r>
          </a:p>
        </p:txBody>
      </p:sp>
      <p:sp>
        <p:nvSpPr>
          <p:cNvPr id="273413" name="文本框 3"/>
          <p:cNvSpPr txBox="1">
            <a:spLocks noChangeArrowheads="1"/>
          </p:cNvSpPr>
          <p:nvPr/>
        </p:nvSpPr>
        <p:spPr bwMode="auto">
          <a:xfrm>
            <a:off x="366713" y="5000625"/>
            <a:ext cx="11187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a:ea typeface="黑体" panose="02010609060101010101" pitchFamily="2" charset="-122"/>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a:ea typeface="黑体" panose="02010609060101010101" pitchFamily="2" charset="-122"/>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a:ea typeface="黑体" panose="02010609060101010101" pitchFamily="2" charset="-122"/>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rPr>
              <a:t>[</a:t>
            </a: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答案</a:t>
            </a:r>
            <a:r>
              <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rPr>
              <a:t>] </a:t>
            </a: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指含有历史文化信息、具有文物价值和美学内涵的建筑遗存。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3412">
                                            <p:txEl>
                                              <p:pRg st="0" end="0"/>
                                            </p:txEl>
                                          </p:spTgt>
                                        </p:tgtEl>
                                        <p:attrNameLst>
                                          <p:attrName>style.visibility</p:attrName>
                                        </p:attrNameLst>
                                      </p:cBhvr>
                                      <p:to>
                                        <p:strVal val="visible"/>
                                      </p:to>
                                    </p:set>
                                    <p:anim calcmode="lin" valueType="num">
                                      <p:cBhvr additive="base">
                                        <p:cTn id="7" dur="500" fill="hold"/>
                                        <p:tgtEl>
                                          <p:spTgt spid="2734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341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3412">
                                            <p:txEl>
                                              <p:pRg st="1" end="1"/>
                                            </p:txEl>
                                          </p:spTgt>
                                        </p:tgtEl>
                                        <p:attrNameLst>
                                          <p:attrName>style.visibility</p:attrName>
                                        </p:attrNameLst>
                                      </p:cBhvr>
                                      <p:to>
                                        <p:strVal val="visible"/>
                                      </p:to>
                                    </p:set>
                                    <p:anim calcmode="lin" valueType="num">
                                      <p:cBhvr additive="base">
                                        <p:cTn id="11" dur="500" fill="hold"/>
                                        <p:tgtEl>
                                          <p:spTgt spid="27341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341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3412">
                                            <p:txEl>
                                              <p:pRg st="2" end="2"/>
                                            </p:txEl>
                                          </p:spTgt>
                                        </p:tgtEl>
                                        <p:attrNameLst>
                                          <p:attrName>style.visibility</p:attrName>
                                        </p:attrNameLst>
                                      </p:cBhvr>
                                      <p:to>
                                        <p:strVal val="visible"/>
                                      </p:to>
                                    </p:set>
                                    <p:anim calcmode="lin" valueType="num">
                                      <p:cBhvr additive="base">
                                        <p:cTn id="15" dur="500" fill="hold"/>
                                        <p:tgtEl>
                                          <p:spTgt spid="27341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341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3412">
                                            <p:txEl>
                                              <p:pRg st="3" end="3"/>
                                            </p:txEl>
                                          </p:spTgt>
                                        </p:tgtEl>
                                        <p:attrNameLst>
                                          <p:attrName>style.visibility</p:attrName>
                                        </p:attrNameLst>
                                      </p:cBhvr>
                                      <p:to>
                                        <p:strVal val="visible"/>
                                      </p:to>
                                    </p:set>
                                    <p:anim calcmode="lin" valueType="num">
                                      <p:cBhvr additive="base">
                                        <p:cTn id="19" dur="500" fill="hold"/>
                                        <p:tgtEl>
                                          <p:spTgt spid="27341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341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3412">
                                            <p:txEl>
                                              <p:pRg st="4" end="4"/>
                                            </p:txEl>
                                          </p:spTgt>
                                        </p:tgtEl>
                                        <p:attrNameLst>
                                          <p:attrName>style.visibility</p:attrName>
                                        </p:attrNameLst>
                                      </p:cBhvr>
                                      <p:to>
                                        <p:strVal val="visible"/>
                                      </p:to>
                                    </p:set>
                                    <p:anim calcmode="lin" valueType="num">
                                      <p:cBhvr additive="base">
                                        <p:cTn id="23" dur="500" fill="hold"/>
                                        <p:tgtEl>
                                          <p:spTgt spid="27341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34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73413">
                                            <p:txEl>
                                              <p:pRg st="0" end="0"/>
                                            </p:txEl>
                                          </p:spTgt>
                                        </p:tgtEl>
                                        <p:attrNameLst>
                                          <p:attrName>style.visibility</p:attrName>
                                        </p:attrNameLst>
                                      </p:cBhvr>
                                      <p:to>
                                        <p:strVal val="visible"/>
                                      </p:to>
                                    </p:set>
                                    <p:anim calcmode="lin" valueType="num">
                                      <p:cBhvr additive="base">
                                        <p:cTn id="29" dur="500" fill="hold"/>
                                        <p:tgtEl>
                                          <p:spTgt spid="27341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734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5873" name="Picture 4" descr="图片0010"/>
          <p:cNvPicPr>
            <a:picLocks noChangeAspect="1"/>
          </p:cNvPicPr>
          <p:nvPr/>
        </p:nvPicPr>
        <p:blipFill>
          <a:blip r:embed="rId2"/>
          <a:stretch>
            <a:fillRect/>
          </a:stretch>
        </p:blipFill>
        <p:spPr>
          <a:xfrm>
            <a:off x="0" y="-103187"/>
            <a:ext cx="12192000" cy="6858000"/>
          </a:xfrm>
          <a:prstGeom prst="rect">
            <a:avLst/>
          </a:prstGeom>
          <a:noFill/>
          <a:ln w="9525">
            <a:noFill/>
          </a:ln>
        </p:spPr>
      </p:pic>
      <p:sp>
        <p:nvSpPr>
          <p:cNvPr id="335874" name="内容占位符 2"/>
          <p:cNvSpPr>
            <a:spLocks noGrp="1"/>
          </p:cNvSpPr>
          <p:nvPr>
            <p:ph idx="1"/>
          </p:nvPr>
        </p:nvSpPr>
        <p:spPr>
          <a:xfrm>
            <a:off x="592138" y="0"/>
            <a:ext cx="10677525" cy="2379663"/>
          </a:xfrm>
        </p:spPr>
        <p:txBody>
          <a:bodyPr wrap="square" lIns="91440" tIns="45720" rIns="91440" bIns="45720" anchor="t"/>
          <a:lstStyle/>
          <a:p>
            <a:pPr marL="0" indent="0" algn="just">
              <a:lnSpc>
                <a:spcPts val="4200"/>
              </a:lnSpc>
              <a:spcBef>
                <a:spcPct val="0"/>
              </a:spcBef>
              <a:buNone/>
            </a:pPr>
            <a:r>
              <a:rPr lang="en-US" altLang="zh-CN" sz="4000" b="1">
                <a:solidFill>
                  <a:srgbClr val="FF0000"/>
                </a:solidFill>
                <a:latin typeface="黑体" panose="02010609060101010101" pitchFamily="2" charset="-122"/>
              </a:rPr>
              <a:t>(</a:t>
            </a:r>
            <a:r>
              <a:rPr lang="zh-CN" altLang="en-US" sz="4000" b="1">
                <a:solidFill>
                  <a:srgbClr val="FF0000"/>
                </a:solidFill>
                <a:latin typeface="黑体" panose="02010609060101010101" pitchFamily="2" charset="-122"/>
              </a:rPr>
              <a:t>二</a:t>
            </a:r>
            <a:r>
              <a:rPr lang="en-US" altLang="zh-CN" sz="4000" b="1">
                <a:solidFill>
                  <a:srgbClr val="FF0000"/>
                </a:solidFill>
                <a:latin typeface="黑体" panose="02010609060101010101" pitchFamily="2" charset="-122"/>
              </a:rPr>
              <a:t>)</a:t>
            </a:r>
            <a:r>
              <a:rPr lang="zh-CN" altLang="en-US" sz="4000" b="1">
                <a:solidFill>
                  <a:srgbClr val="FF0000"/>
                </a:solidFill>
                <a:latin typeface="黑体" panose="02010609060101010101" pitchFamily="2" charset="-122"/>
              </a:rPr>
              <a:t>理解题目的作用</a:t>
            </a:r>
            <a:endParaRPr lang="en-US" altLang="zh-CN" sz="4000" b="1">
              <a:solidFill>
                <a:srgbClr val="FF0000"/>
              </a:solidFill>
              <a:latin typeface="黑体" panose="02010609060101010101" pitchFamily="2" charset="-122"/>
            </a:endParaRPr>
          </a:p>
          <a:p>
            <a:pPr marL="0" indent="0" algn="just">
              <a:lnSpc>
                <a:spcPts val="4200"/>
              </a:lnSpc>
              <a:spcBef>
                <a:spcPct val="0"/>
              </a:spcBef>
              <a:buNone/>
            </a:pPr>
            <a:r>
              <a:rPr lang="zh-CN" altLang="en-US" sz="2800" b="1">
                <a:solidFill>
                  <a:srgbClr val="0000FF"/>
                </a:solidFill>
                <a:latin typeface="黑体" panose="02010609060101010101" pitchFamily="2" charset="-122"/>
              </a:rPr>
              <a:t>提问方式</a:t>
            </a: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：为什么要以此为题或以此为题的好处、作用。</a:t>
            </a:r>
          </a:p>
          <a:p>
            <a:pPr marL="0" indent="0" algn="just">
              <a:lnSpc>
                <a:spcPts val="4200"/>
              </a:lnSpc>
              <a:spcBef>
                <a:spcPct val="0"/>
              </a:spcBef>
              <a:buNone/>
            </a:pPr>
            <a:r>
              <a:rPr lang="zh-CN" altLang="en-US" sz="2800" b="1">
                <a:solidFill>
                  <a:srgbClr val="0000FF"/>
                </a:solidFill>
                <a:latin typeface="黑体" panose="02010609060101010101" pitchFamily="2" charset="-122"/>
              </a:rPr>
              <a:t>提问方式</a:t>
            </a: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：本文原题为“</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”你认为原来的题目和现在的题目哪一个更好一些</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请说明理由。</a:t>
            </a:r>
            <a:endParaRPr lang="en-US" altLang="zh-CN" sz="2800" b="1">
              <a:solidFill>
                <a:srgbClr val="0000FF"/>
              </a:solidFill>
              <a:latin typeface="黑体" panose="02010609060101010101" pitchFamily="2" charset="-122"/>
            </a:endParaRPr>
          </a:p>
        </p:txBody>
      </p:sp>
      <p:sp>
        <p:nvSpPr>
          <p:cNvPr id="335875" name="文本框 1"/>
          <p:cNvSpPr txBox="1"/>
          <p:nvPr/>
        </p:nvSpPr>
        <p:spPr>
          <a:xfrm>
            <a:off x="592138" y="4217988"/>
            <a:ext cx="11006137" cy="1168400"/>
          </a:xfrm>
          <a:prstGeom prst="rect">
            <a:avLst/>
          </a:prstGeom>
          <a:noFill/>
          <a:ln w="9525">
            <a:noFill/>
          </a:ln>
        </p:spPr>
        <p:txBody>
          <a:bodyPr wrap="none">
            <a:spAutoFit/>
          </a:bodyPr>
          <a:lstStyle/>
          <a:p>
            <a:pPr algn="just" eaLnBrk="0" hangingPunct="0">
              <a:lnSpc>
                <a:spcPts val="4200"/>
              </a:lnSpc>
              <a:buClr>
                <a:srgbClr val="2F2F2F"/>
              </a:buClr>
              <a:buSzPct val="50000"/>
              <a:buFont typeface="Wingdings 2" panose="05020102010507070707" pitchFamily="18" charset="2"/>
            </a:pPr>
            <a:r>
              <a:rPr lang="zh-CN" altLang="en-US" sz="2800" b="1">
                <a:latin typeface="黑体" panose="02010609060101010101" pitchFamily="2" charset="-122"/>
                <a:ea typeface="黑体" panose="02010609060101010101" pitchFamily="2" charset="-122"/>
              </a:rPr>
              <a:t>例如：</a:t>
            </a:r>
            <a:r>
              <a:rPr lang="zh-CN" altLang="en-US" sz="2800" b="1">
                <a:solidFill>
                  <a:srgbClr val="000000"/>
                </a:solidFill>
                <a:latin typeface="黑体" panose="02010609060101010101" pitchFamily="2" charset="-122"/>
                <a:ea typeface="黑体" panose="02010609060101010101" pitchFamily="2" charset="-122"/>
              </a:rPr>
              <a:t>天津卷</a:t>
            </a:r>
            <a:r>
              <a:rPr lang="en-US" altLang="zh-CN" sz="2800" b="1">
                <a:solidFill>
                  <a:srgbClr val="000000"/>
                </a:solidFill>
                <a:latin typeface="黑体" panose="02010609060101010101" pitchFamily="2" charset="-122"/>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枣香醉人</a:t>
            </a:r>
            <a:r>
              <a:rPr lang="en-US" altLang="zh-CN" sz="2800" b="1">
                <a:solidFill>
                  <a:srgbClr val="000000"/>
                </a:solidFill>
                <a:latin typeface="黑体" panose="02010609060101010101" pitchFamily="2" charset="-122"/>
                <a:ea typeface="黑体" panose="02010609060101010101" pitchFamily="2" charset="-122"/>
              </a:rPr>
              <a:t>》19</a:t>
            </a:r>
            <a:r>
              <a:rPr lang="zh-CN" altLang="en-US" sz="2800" b="1">
                <a:solidFill>
                  <a:srgbClr val="000000"/>
                </a:solidFill>
                <a:latin typeface="黑体" panose="02010609060101010101" pitchFamily="2" charset="-122"/>
                <a:ea typeface="黑体" panose="02010609060101010101" pitchFamily="2" charset="-122"/>
              </a:rPr>
              <a:t>．本文标题为“枣香醉人”，有人认为</a:t>
            </a:r>
            <a:endParaRPr lang="en-US" altLang="zh-CN" sz="2800" b="1">
              <a:solidFill>
                <a:srgbClr val="000000"/>
              </a:solidFill>
              <a:latin typeface="黑体" panose="02010609060101010101" pitchFamily="2" charset="-122"/>
              <a:ea typeface="黑体" panose="02010609060101010101" pitchFamily="2" charset="-122"/>
            </a:endParaRPr>
          </a:p>
          <a:p>
            <a:pPr algn="just" eaLnBrk="0" hangingPunct="0">
              <a:lnSpc>
                <a:spcPts val="4200"/>
              </a:lnSpc>
              <a:buClr>
                <a:srgbClr val="2F2F2F"/>
              </a:buClr>
              <a:buSzPct val="50000"/>
              <a:buFont typeface="Wingdings 2" panose="05020102010507070707" pitchFamily="18" charset="2"/>
            </a:pPr>
            <a:r>
              <a:rPr lang="zh-CN" altLang="en-US" sz="2800" b="1">
                <a:solidFill>
                  <a:srgbClr val="000000"/>
                </a:solidFill>
                <a:latin typeface="黑体" panose="02010609060101010101" pitchFamily="2" charset="-122"/>
                <a:ea typeface="黑体" panose="02010609060101010101" pitchFamily="2" charset="-122"/>
              </a:rPr>
              <a:t>      也能以“根”为标题，你认可哪一个？请阐明理由。（</a:t>
            </a:r>
            <a:r>
              <a:rPr lang="en-US" altLang="zh-CN" sz="2800" b="1">
                <a:solidFill>
                  <a:srgbClr val="000000"/>
                </a:solidFill>
                <a:latin typeface="黑体" panose="02010609060101010101" pitchFamily="2" charset="-122"/>
                <a:ea typeface="黑体" panose="02010609060101010101" pitchFamily="2" charset="-122"/>
              </a:rPr>
              <a:t>4</a:t>
            </a:r>
            <a:r>
              <a:rPr lang="zh-CN" altLang="en-US" sz="2800" b="1">
                <a:solidFill>
                  <a:srgbClr val="000000"/>
                </a:solidFill>
                <a:latin typeface="黑体" panose="02010609060101010101" pitchFamily="2" charset="-122"/>
                <a:ea typeface="黑体" panose="02010609060101010101" pitchFamily="2" charset="-122"/>
              </a:rPr>
              <a:t>分）</a:t>
            </a:r>
            <a:endParaRPr lang="zh-CN" altLang="en-US" sz="3200" b="1">
              <a:solidFill>
                <a:srgbClr val="000000"/>
              </a:solidFill>
              <a:latin typeface="黑体" panose="02010609060101010101" pitchFamily="2" charset="-122"/>
              <a:ea typeface="黑体" panose="02010609060101010101" pitchFamily="2" charset="-122"/>
            </a:endParaRPr>
          </a:p>
        </p:txBody>
      </p:sp>
      <p:sp>
        <p:nvSpPr>
          <p:cNvPr id="335876" name="文本框 1"/>
          <p:cNvSpPr txBox="1"/>
          <p:nvPr/>
        </p:nvSpPr>
        <p:spPr>
          <a:xfrm>
            <a:off x="592138" y="2528888"/>
            <a:ext cx="10285412" cy="1095375"/>
          </a:xfrm>
          <a:prstGeom prst="rect">
            <a:avLst/>
          </a:prstGeom>
          <a:noFill/>
          <a:ln w="9525">
            <a:noFill/>
          </a:ln>
        </p:spPr>
        <p:txBody>
          <a:bodyPr wrap="none">
            <a:spAutoFit/>
          </a:bodyPr>
          <a:lstStyle/>
          <a:p>
            <a:pPr algn="just" eaLnBrk="0" hangingPunct="0">
              <a:lnSpc>
                <a:spcPts val="4200"/>
              </a:lnSpc>
              <a:buClr>
                <a:srgbClr val="2F2F2F"/>
              </a:buClr>
              <a:buSzPct val="50000"/>
              <a:buFont typeface="Wingdings 2" panose="05020102010507070707" pitchFamily="18" charset="2"/>
            </a:pPr>
            <a:r>
              <a:rPr lang="zh-CN" altLang="en-US" sz="2800" b="1">
                <a:latin typeface="黑体" panose="02010609060101010101" pitchFamily="2" charset="-122"/>
                <a:ea typeface="黑体" panose="02010609060101010101" pitchFamily="2" charset="-122"/>
              </a:rPr>
              <a:t>例如：</a:t>
            </a:r>
            <a:r>
              <a:rPr lang="zh-CN" altLang="en-US" sz="2800" b="1">
                <a:solidFill>
                  <a:srgbClr val="000000"/>
                </a:solidFill>
                <a:latin typeface="黑体" panose="02010609060101010101" pitchFamily="2" charset="-122"/>
                <a:ea typeface="黑体" panose="02010609060101010101" pitchFamily="2" charset="-122"/>
              </a:rPr>
              <a:t>广东卷</a:t>
            </a:r>
            <a:r>
              <a:rPr lang="en-US" altLang="zh-CN" sz="2800" b="1">
                <a:solidFill>
                  <a:srgbClr val="000000"/>
                </a:solidFill>
                <a:latin typeface="黑体" panose="02010609060101010101" pitchFamily="2" charset="-122"/>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鹤</a:t>
            </a:r>
            <a:r>
              <a:rPr lang="en-US" altLang="zh-CN" sz="2800" b="1">
                <a:solidFill>
                  <a:srgbClr val="000000"/>
                </a:solidFill>
                <a:latin typeface="黑体" panose="02010609060101010101" pitchFamily="2" charset="-122"/>
                <a:ea typeface="黑体" panose="02010609060101010101" pitchFamily="2" charset="-122"/>
              </a:rPr>
              <a:t>》18</a:t>
            </a:r>
            <a:r>
              <a:rPr lang="zh-CN" altLang="en-US" sz="2800" b="1">
                <a:solidFill>
                  <a:srgbClr val="000000"/>
                </a:solidFill>
                <a:latin typeface="黑体" panose="02010609060101010101" pitchFamily="2" charset="-122"/>
                <a:ea typeface="黑体" panose="02010609060101010101" pitchFamily="2" charset="-122"/>
              </a:rPr>
              <a:t>．文章为什么不以“白鹭”为标题，而以</a:t>
            </a:r>
            <a:endParaRPr lang="en-US" altLang="zh-CN" sz="2800" b="1">
              <a:solidFill>
                <a:srgbClr val="000000"/>
              </a:solidFill>
              <a:latin typeface="黑体" panose="02010609060101010101" pitchFamily="2" charset="-122"/>
              <a:ea typeface="黑体" panose="02010609060101010101" pitchFamily="2" charset="-122"/>
            </a:endParaRPr>
          </a:p>
          <a:p>
            <a:pPr algn="just" eaLnBrk="0" hangingPunct="0">
              <a:lnSpc>
                <a:spcPts val="4200"/>
              </a:lnSpc>
              <a:buClr>
                <a:srgbClr val="2F2F2F"/>
              </a:buClr>
              <a:buSzPct val="50000"/>
              <a:buFont typeface="Wingdings 2" panose="05020102010507070707" pitchFamily="18" charset="2"/>
            </a:pPr>
            <a:r>
              <a:rPr lang="zh-CN" altLang="en-US" sz="2800" b="1">
                <a:solidFill>
                  <a:srgbClr val="000000"/>
                </a:solidFill>
                <a:latin typeface="黑体" panose="02010609060101010101" pitchFamily="2" charset="-122"/>
                <a:ea typeface="黑体" panose="02010609060101010101" pitchFamily="2" charset="-122"/>
              </a:rPr>
              <a:t>     “鹤”为标题（</a:t>
            </a:r>
            <a:r>
              <a:rPr lang="en-US" altLang="zh-CN" sz="2800" b="1">
                <a:solidFill>
                  <a:srgbClr val="000000"/>
                </a:solidFill>
                <a:latin typeface="黑体" panose="02010609060101010101" pitchFamily="2" charset="-122"/>
                <a:ea typeface="黑体" panose="02010609060101010101" pitchFamily="2" charset="-122"/>
              </a:rPr>
              <a:t>6</a:t>
            </a:r>
            <a:r>
              <a:rPr lang="zh-CN" altLang="en-US" sz="2800" b="1">
                <a:solidFill>
                  <a:srgbClr val="000000"/>
                </a:solidFill>
                <a:latin typeface="黑体" panose="02010609060101010101" pitchFamily="2" charset="-122"/>
                <a:ea typeface="黑体" panose="02010609060101010101" pitchFamily="2" charset="-122"/>
              </a:rPr>
              <a:t>分）</a:t>
            </a:r>
            <a:endParaRPr lang="zh-CN" altLang="en-US" sz="3200" b="1">
              <a:solidFill>
                <a:srgbClr val="000000"/>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5" name="Rectangle 3"/>
          <p:cNvSpPr>
            <a:spLocks noGrp="1" noChangeArrowheads="1"/>
          </p:cNvSpPr>
          <p:nvPr>
            <p:ph idx="1"/>
          </p:nvPr>
        </p:nvSpPr>
        <p:spPr>
          <a:xfrm>
            <a:off x="1543050" y="1341438"/>
            <a:ext cx="9145588" cy="4752975"/>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rPr>
              <a:t>散文是内心的独白，</a:t>
            </a:r>
            <a:r>
              <a:rPr kumimoji="0" lang="zh-CN" altLang="en-US" sz="3600" b="1" i="0" u="sng"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是对读者朋友的倾诉</a:t>
            </a:r>
            <a:r>
              <a:rPr kumimoji="0"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a:t>
            </a:r>
            <a:r>
              <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rPr>
              <a:t>写散文就是要顽强地表现自己。（张守仁）</a:t>
            </a:r>
          </a:p>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rPr>
              <a:t>散文是</a:t>
            </a:r>
            <a:r>
              <a:rPr kumimoji="0"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作者与读者</a:t>
            </a:r>
            <a:r>
              <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rPr>
              <a:t>在艰辛的人生长途上小憩时的悄声</a:t>
            </a:r>
            <a:r>
              <a:rPr kumimoji="0" lang="zh-CN" altLang="en-US" sz="3600" b="1" i="0" u="sng"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对话</a:t>
            </a:r>
            <a:r>
              <a:rPr kumimoji="0"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和</a:t>
            </a:r>
            <a:r>
              <a:rPr kumimoji="0" lang="zh-CN" altLang="en-US" sz="3600" b="1" i="0" u="sng"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共同思索</a:t>
            </a:r>
            <a:r>
              <a:rPr kumimoji="0"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mn-lt"/>
                <a:ea typeface="+mn-ea"/>
                <a:cs typeface="+mn-cs"/>
              </a:rPr>
              <a:t>。</a:t>
            </a:r>
            <a:r>
              <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rPr>
              <a:t>（余秋雨）</a:t>
            </a:r>
          </a:p>
        </p:txBody>
      </p:sp>
      <p:pic>
        <p:nvPicPr>
          <p:cNvPr id="299010" name="Picture 4" descr="046"/>
          <p:cNvPicPr>
            <a:picLocks noChangeAspect="1"/>
          </p:cNvPicPr>
          <p:nvPr/>
        </p:nvPicPr>
        <p:blipFill>
          <a:blip r:embed="rId2"/>
          <a:stretch>
            <a:fillRect/>
          </a:stretch>
        </p:blipFill>
        <p:spPr>
          <a:xfrm>
            <a:off x="7307263" y="188913"/>
            <a:ext cx="3360737" cy="7921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p:cTn id="7" dur="500" fill="hold"/>
                                        <p:tgtEl>
                                          <p:spTgt spid="307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07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5">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3075">
                                            <p:txEl>
                                              <p:pRg st="1" end="1"/>
                                            </p:txEl>
                                          </p:spTgt>
                                        </p:tgtEl>
                                        <p:attrNameLst>
                                          <p:attrName>style.visibility</p:attrName>
                                        </p:attrNameLst>
                                      </p:cBhvr>
                                      <p:to>
                                        <p:strVal val="visible"/>
                                      </p:to>
                                    </p:set>
                                    <p:anim calcmode="lin" valueType="num">
                                      <p:cBhvr>
                                        <p:cTn id="16" dur="500" fill="hold"/>
                                        <p:tgtEl>
                                          <p:spTgt spid="307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075">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307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07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689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6898" name="Rectangle 2"/>
          <p:cNvSpPr>
            <a:spLocks noGrp="1"/>
          </p:cNvSpPr>
          <p:nvPr>
            <p:ph type="title"/>
          </p:nvPr>
        </p:nvSpPr>
        <p:spPr>
          <a:xfrm>
            <a:off x="1981200" y="115888"/>
            <a:ext cx="8229600" cy="936625"/>
          </a:xfrm>
        </p:spPr>
        <p:txBody>
          <a:bodyPr wrap="square" lIns="91440" tIns="45720" rIns="91440" bIns="45720" anchor="ctr"/>
          <a:lstStyle/>
          <a:p>
            <a:r>
              <a:rPr lang="zh-CN" altLang="en-US" b="1">
                <a:solidFill>
                  <a:srgbClr val="FF0000"/>
                </a:solidFill>
              </a:rPr>
              <a:t>文章标题的理解或赏析</a:t>
            </a:r>
          </a:p>
        </p:txBody>
      </p:sp>
      <p:sp>
        <p:nvSpPr>
          <p:cNvPr id="24579" name="Rectangle 3"/>
          <p:cNvSpPr>
            <a:spLocks noGrp="1"/>
          </p:cNvSpPr>
          <p:nvPr>
            <p:ph type="body"/>
          </p:nvPr>
        </p:nvSpPr>
        <p:spPr>
          <a:xfrm>
            <a:off x="1138238" y="1052513"/>
            <a:ext cx="9915525" cy="5233987"/>
          </a:xfrm>
        </p:spPr>
        <p:txBody>
          <a:bodyPr wrap="square" lIns="91440" tIns="45720" rIns="91440" bIns="45720" anchor="t"/>
          <a:lstStyle/>
          <a:p>
            <a:pPr marL="0" indent="0" algn="just">
              <a:lnSpc>
                <a:spcPts val="3600"/>
              </a:lnSpc>
              <a:spcBef>
                <a:spcPct val="0"/>
              </a:spcBef>
              <a:buNone/>
            </a:pPr>
            <a:r>
              <a:rPr lang="zh-CN" altLang="en-US" sz="2800" b="1"/>
              <a:t>要从理解词语着手，同时要掌握标题的意义和作用：</a:t>
            </a:r>
          </a:p>
          <a:p>
            <a:pPr marL="0" indent="0" algn="just">
              <a:lnSpc>
                <a:spcPts val="3600"/>
              </a:lnSpc>
              <a:spcBef>
                <a:spcPct val="0"/>
              </a:spcBef>
              <a:buNone/>
            </a:pPr>
            <a:r>
              <a:rPr lang="zh-CN" altLang="en-US" sz="2800" b="1"/>
              <a:t>①有的标题作为</a:t>
            </a:r>
            <a:r>
              <a:rPr lang="zh-CN" altLang="en-US" sz="2800" b="1">
                <a:solidFill>
                  <a:srgbClr val="FF0000"/>
                </a:solidFill>
              </a:rPr>
              <a:t>“文眼”有揭示文章中心或主题的作用 ；                     </a:t>
            </a:r>
            <a:endParaRPr lang="en-US" altLang="zh-CN" sz="2800" b="1">
              <a:solidFill>
                <a:srgbClr val="FF0000"/>
              </a:solidFill>
            </a:endParaRPr>
          </a:p>
          <a:p>
            <a:pPr marL="0" indent="0" algn="just">
              <a:lnSpc>
                <a:spcPts val="3600"/>
              </a:lnSpc>
              <a:spcBef>
                <a:spcPct val="0"/>
              </a:spcBef>
              <a:buNone/>
            </a:pPr>
            <a:r>
              <a:rPr lang="zh-CN" altLang="en-US" sz="2800" b="1"/>
              <a:t>②有的标题从</a:t>
            </a:r>
            <a:r>
              <a:rPr lang="zh-CN" altLang="en-US" sz="2800" b="1">
                <a:solidFill>
                  <a:srgbClr val="FF0000"/>
                </a:solidFill>
              </a:rPr>
              <a:t>结构上看有文章线索的作用；</a:t>
            </a:r>
          </a:p>
          <a:p>
            <a:pPr marL="0" indent="0" algn="just">
              <a:lnSpc>
                <a:spcPts val="3600"/>
              </a:lnSpc>
              <a:spcBef>
                <a:spcPct val="0"/>
              </a:spcBef>
              <a:buNone/>
            </a:pPr>
            <a:r>
              <a:rPr lang="zh-CN" altLang="en-US" sz="2800" b="1"/>
              <a:t>③有的标题</a:t>
            </a:r>
            <a:r>
              <a:rPr lang="zh-CN" altLang="en-US" sz="2800" b="1">
                <a:solidFill>
                  <a:srgbClr val="FF0000"/>
                </a:solidFill>
              </a:rPr>
              <a:t>对文中的人物和主题有象征作用；</a:t>
            </a:r>
            <a:r>
              <a:rPr lang="en-US" altLang="zh-CN" sz="2800" b="1"/>
              <a:t>   </a:t>
            </a:r>
            <a:endParaRPr lang="zh-CN" altLang="en-US" sz="2800" b="1"/>
          </a:p>
          <a:p>
            <a:pPr marL="0" indent="0" algn="just">
              <a:lnSpc>
                <a:spcPts val="3600"/>
              </a:lnSpc>
              <a:spcBef>
                <a:spcPct val="0"/>
              </a:spcBef>
              <a:buNone/>
            </a:pPr>
            <a:r>
              <a:rPr lang="zh-CN" altLang="en-US" sz="2800" b="1"/>
              <a:t>④有的标题有</a:t>
            </a:r>
            <a:r>
              <a:rPr lang="zh-CN" altLang="en-US" sz="2800" b="1">
                <a:solidFill>
                  <a:srgbClr val="FF0000"/>
                </a:solidFill>
              </a:rPr>
              <a:t>比喻作用；</a:t>
            </a:r>
          </a:p>
          <a:p>
            <a:pPr marL="0" indent="0" algn="just">
              <a:lnSpc>
                <a:spcPts val="3600"/>
              </a:lnSpc>
              <a:spcBef>
                <a:spcPct val="0"/>
              </a:spcBef>
              <a:buNone/>
            </a:pPr>
            <a:r>
              <a:rPr lang="zh-CN" altLang="en-US" sz="2800" b="1"/>
              <a:t>⑤有的标题有</a:t>
            </a:r>
            <a:r>
              <a:rPr lang="zh-CN" altLang="en-US" sz="2800" b="1">
                <a:solidFill>
                  <a:srgbClr val="FF0000"/>
                </a:solidFill>
              </a:rPr>
              <a:t>虚实或双关两层含义；</a:t>
            </a:r>
          </a:p>
          <a:p>
            <a:pPr marL="0" indent="0" algn="just">
              <a:lnSpc>
                <a:spcPts val="3600"/>
              </a:lnSpc>
              <a:spcBef>
                <a:spcPct val="0"/>
              </a:spcBef>
              <a:buNone/>
            </a:pPr>
            <a:r>
              <a:rPr lang="zh-CN" altLang="en-US" sz="2800" b="1"/>
              <a:t>    理解或鉴赏标题时，一是要</a:t>
            </a:r>
            <a:r>
              <a:rPr lang="zh-CN" altLang="en-US" sz="2800" b="1">
                <a:solidFill>
                  <a:srgbClr val="FF0000"/>
                </a:solidFill>
              </a:rPr>
              <a:t>分析词语</a:t>
            </a:r>
            <a:r>
              <a:rPr lang="zh-CN" altLang="en-US" sz="2800" b="1"/>
              <a:t>，二是要</a:t>
            </a:r>
            <a:r>
              <a:rPr lang="zh-CN" altLang="en-US" sz="2800" b="1">
                <a:solidFill>
                  <a:srgbClr val="FF0000"/>
                </a:solidFill>
              </a:rPr>
              <a:t>注意修辞</a:t>
            </a:r>
            <a:r>
              <a:rPr lang="zh-CN" altLang="en-US" sz="2800" b="1"/>
              <a:t>，三是要注意</a:t>
            </a:r>
            <a:r>
              <a:rPr lang="zh-CN" altLang="en-US" sz="2800" b="1">
                <a:solidFill>
                  <a:srgbClr val="FF0000"/>
                </a:solidFill>
              </a:rPr>
              <a:t>虚实</a:t>
            </a:r>
            <a:r>
              <a:rPr lang="zh-CN" altLang="en-US" sz="2800" b="1"/>
              <a:t>，四是要</a:t>
            </a:r>
            <a:r>
              <a:rPr lang="zh-CN" altLang="en-US" sz="2800" b="1">
                <a:solidFill>
                  <a:srgbClr val="FF0000"/>
                </a:solidFill>
              </a:rPr>
              <a:t>联系全文内容和结构</a:t>
            </a:r>
            <a:r>
              <a:rPr lang="zh-CN" altLang="en-US" sz="2800" b="1"/>
              <a:t>，五是要</a:t>
            </a:r>
            <a:r>
              <a:rPr lang="zh-CN" altLang="en-US" sz="2800" b="1">
                <a:solidFill>
                  <a:srgbClr val="FF0000"/>
                </a:solidFill>
              </a:rPr>
              <a:t>结合文章主旨和背景</a:t>
            </a:r>
            <a:r>
              <a:rPr lang="zh-CN" altLang="en-US" sz="2800"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 calcmode="lin" valueType="num">
                                      <p:cBhvr additive="base">
                                        <p:cTn id="7"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anim calcmode="lin" valueType="num">
                                      <p:cBhvr additive="base">
                                        <p:cTn id="11"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457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579">
                                            <p:txEl>
                                              <p:pRg st="3" end="3"/>
                                            </p:txEl>
                                          </p:spTgt>
                                        </p:tgtEl>
                                        <p:attrNameLst>
                                          <p:attrName>style.visibility</p:attrName>
                                        </p:attrNameLst>
                                      </p:cBhvr>
                                      <p:to>
                                        <p:strVal val="visible"/>
                                      </p:to>
                                    </p:set>
                                    <p:anim calcmode="lin" valueType="num">
                                      <p:cBhvr additive="base">
                                        <p:cTn id="15"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457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579">
                                            <p:txEl>
                                              <p:pRg st="4" end="4"/>
                                            </p:txEl>
                                          </p:spTgt>
                                        </p:tgtEl>
                                        <p:attrNameLst>
                                          <p:attrName>style.visibility</p:attrName>
                                        </p:attrNameLst>
                                      </p:cBhvr>
                                      <p:to>
                                        <p:strVal val="visible"/>
                                      </p:to>
                                    </p:set>
                                    <p:anim calcmode="lin" valueType="num">
                                      <p:cBhvr additive="base">
                                        <p:cTn id="19"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579">
                                            <p:txEl>
                                              <p:pRg st="5" end="5"/>
                                            </p:txEl>
                                          </p:spTgt>
                                        </p:tgtEl>
                                        <p:attrNameLst>
                                          <p:attrName>style.visibility</p:attrName>
                                        </p:attrNameLst>
                                      </p:cBhvr>
                                      <p:to>
                                        <p:strVal val="visible"/>
                                      </p:to>
                                    </p:set>
                                    <p:anim calcmode="lin" valueType="num">
                                      <p:cBhvr additive="base">
                                        <p:cTn id="23"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4579">
                                            <p:txEl>
                                              <p:pRg st="6" end="6"/>
                                            </p:txEl>
                                          </p:spTgt>
                                        </p:tgtEl>
                                        <p:attrNameLst>
                                          <p:attrName>style.visibility</p:attrName>
                                        </p:attrNameLst>
                                      </p:cBhvr>
                                      <p:to>
                                        <p:strVal val="visible"/>
                                      </p:to>
                                    </p:set>
                                    <p:anim calcmode="lin" valueType="num">
                                      <p:cBhvr additive="base">
                                        <p:cTn id="29"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7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2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7922" name="内容占位符 2"/>
          <p:cNvSpPr>
            <a:spLocks noGrp="1"/>
          </p:cNvSpPr>
          <p:nvPr>
            <p:ph idx="1"/>
          </p:nvPr>
        </p:nvSpPr>
        <p:spPr>
          <a:xfrm>
            <a:off x="284163" y="123825"/>
            <a:ext cx="11623675" cy="1616075"/>
          </a:xfrm>
        </p:spPr>
        <p:txBody>
          <a:bodyPr wrap="square" lIns="91440" tIns="45720" rIns="91440" bIns="45720" anchor="t"/>
          <a:lstStyle/>
          <a:p>
            <a:pPr marL="0" indent="0" eaLnBrk="1" hangingPunct="1">
              <a:spcBef>
                <a:spcPct val="0"/>
              </a:spcBef>
              <a:buClrTx/>
              <a:buNone/>
            </a:pPr>
            <a:r>
              <a:rPr lang="zh-CN" altLang="en-US" b="1">
                <a:solidFill>
                  <a:srgbClr val="FF0000"/>
                </a:solidFill>
                <a:latin typeface="黑体" panose="02010609060101010101" pitchFamily="2" charset="-122"/>
              </a:rPr>
              <a:t>例题：</a:t>
            </a:r>
            <a:r>
              <a:rPr lang="zh-CN" altLang="en-US" b="1">
                <a:latin typeface="黑体" panose="02010609060101010101" pitchFamily="2" charset="-122"/>
              </a:rPr>
              <a:t>广东卷</a:t>
            </a:r>
            <a:r>
              <a:rPr lang="en-US" altLang="zh-CN" b="1">
                <a:latin typeface="黑体" panose="02010609060101010101" pitchFamily="2" charset="-122"/>
              </a:rPr>
              <a:t>《</a:t>
            </a:r>
            <a:r>
              <a:rPr lang="zh-CN" altLang="en-US" b="1">
                <a:latin typeface="黑体" panose="02010609060101010101" pitchFamily="2" charset="-122"/>
              </a:rPr>
              <a:t>鹤</a:t>
            </a:r>
            <a:r>
              <a:rPr lang="en-US" altLang="zh-CN" b="1">
                <a:latin typeface="黑体" panose="02010609060101010101" pitchFamily="2" charset="-122"/>
              </a:rPr>
              <a:t>》</a:t>
            </a:r>
          </a:p>
          <a:p>
            <a:pPr marL="0" indent="0" eaLnBrk="1" hangingPunct="1">
              <a:spcBef>
                <a:spcPct val="0"/>
              </a:spcBef>
              <a:buClrTx/>
              <a:buNone/>
            </a:pPr>
            <a:r>
              <a:rPr lang="en-US" altLang="zh-CN" b="1">
                <a:latin typeface="黑体" panose="02010609060101010101" pitchFamily="2" charset="-122"/>
              </a:rPr>
              <a:t>18</a:t>
            </a:r>
            <a:r>
              <a:rPr lang="zh-CN" altLang="en-US" b="1">
                <a:latin typeface="黑体" panose="02010609060101010101" pitchFamily="2" charset="-122"/>
              </a:rPr>
              <a:t>．文章为什么不以“白鹭”为标题，而以“鹤”为标题（</a:t>
            </a:r>
            <a:r>
              <a:rPr lang="en-US" altLang="zh-CN" b="1">
                <a:latin typeface="黑体" panose="02010609060101010101" pitchFamily="2" charset="-122"/>
              </a:rPr>
              <a:t>6</a:t>
            </a:r>
            <a:r>
              <a:rPr lang="zh-CN" altLang="en-US" b="1">
                <a:latin typeface="黑体" panose="02010609060101010101" pitchFamily="2" charset="-122"/>
              </a:rPr>
              <a:t>分）</a:t>
            </a:r>
          </a:p>
        </p:txBody>
      </p:sp>
      <p:sp>
        <p:nvSpPr>
          <p:cNvPr id="276484" name="文本框 3"/>
          <p:cNvSpPr txBox="1">
            <a:spLocks noChangeArrowheads="1"/>
          </p:cNvSpPr>
          <p:nvPr/>
        </p:nvSpPr>
        <p:spPr bwMode="auto">
          <a:xfrm>
            <a:off x="284163" y="1225550"/>
            <a:ext cx="12285663"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a:ea typeface="黑体" panose="02010609060101010101" pitchFamily="2" charset="-122"/>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a:ea typeface="黑体" panose="02010609060101010101" pitchFamily="2" charset="-122"/>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a:ea typeface="黑体" panose="02010609060101010101" pitchFamily="2" charset="-122"/>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a:ea typeface="黑体" panose="0201060906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rPr>
              <a:t>[</a:t>
            </a: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答案</a:t>
            </a:r>
            <a:r>
              <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rPr>
              <a:t>] </a:t>
            </a: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以“鹤”为标题：</a:t>
            </a: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①点明故事。故事的主角虽是“白鹭”，但它一直被“我”以“鹤”的身</a:t>
            </a:r>
            <a:endPar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rPr>
              <a:t>            </a:t>
            </a: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份来豢养。</a:t>
            </a: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②结构文章。“鹤”贯穿全文，起着线索的作用，使故事情节出人意料，</a:t>
            </a:r>
            <a:endPar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            既可激发读者阅读兴趣，又能引起读者对人的行为进行反思。</a:t>
            </a: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③深化主题。通过自己养“鹤”的回忆以及“鹤”的遭遇，委婉地流露出</a:t>
            </a:r>
            <a:endPar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            作者对人性的召唤和对世间生命的爱恋，也深化了对人因崇</a:t>
            </a:r>
            <a:endParaRPr kumimoji="0" lang="en-US" altLang="zh-CN" sz="2800" b="1" i="0" u="none" strike="noStrike" kern="1200" cap="none" spc="0" normalizeH="0" baseline="0" noProof="0" smtClean="0">
              <a:ln>
                <a:noFill/>
              </a:ln>
              <a:solidFill>
                <a:srgbClr val="FF0000"/>
              </a:solidFill>
              <a:effectLst/>
              <a:uLnTx/>
              <a:uFillTx/>
              <a:latin typeface="+mn-ea"/>
              <a:ea typeface="+mn-ea"/>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mn-ea"/>
                <a:ea typeface="+mn-ea"/>
                <a:cs typeface="+mn-cs"/>
                <a:sym typeface="+mn-ea"/>
              </a:rPr>
              <a:t>            尚高贵品质而伪善（附庸风雅的虚荣心）的批判。</a:t>
            </a: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smtClean="0">
              <a:ln>
                <a:noFill/>
              </a:ln>
              <a:solidFill>
                <a:srgbClr val="FF0000"/>
              </a:solidFill>
              <a:effectLst/>
              <a:uLnTx/>
              <a:uFillTx/>
              <a:latin typeface="Comic Sans MS" pitchFamily="66" charset="0"/>
              <a:ea typeface="宋体"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484">
                                            <p:txEl>
                                              <p:pRg st="0" end="0"/>
                                            </p:txEl>
                                          </p:spTgt>
                                        </p:tgtEl>
                                        <p:attrNameLst>
                                          <p:attrName>style.visibility</p:attrName>
                                        </p:attrNameLst>
                                      </p:cBhvr>
                                      <p:to>
                                        <p:strVal val="visible"/>
                                      </p:to>
                                    </p:set>
                                    <p:anim calcmode="lin" valueType="num">
                                      <p:cBhvr additive="base">
                                        <p:cTn id="7" dur="500" fill="hold"/>
                                        <p:tgtEl>
                                          <p:spTgt spid="2764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48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6484">
                                            <p:txEl>
                                              <p:pRg st="1" end="1"/>
                                            </p:txEl>
                                          </p:spTgt>
                                        </p:tgtEl>
                                        <p:attrNameLst>
                                          <p:attrName>style.visibility</p:attrName>
                                        </p:attrNameLst>
                                      </p:cBhvr>
                                      <p:to>
                                        <p:strVal val="visible"/>
                                      </p:to>
                                    </p:set>
                                    <p:anim calcmode="lin" valueType="num">
                                      <p:cBhvr additive="base">
                                        <p:cTn id="11" dur="500" fill="hold"/>
                                        <p:tgtEl>
                                          <p:spTgt spid="27648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648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6484">
                                            <p:txEl>
                                              <p:pRg st="2" end="2"/>
                                            </p:txEl>
                                          </p:spTgt>
                                        </p:tgtEl>
                                        <p:attrNameLst>
                                          <p:attrName>style.visibility</p:attrName>
                                        </p:attrNameLst>
                                      </p:cBhvr>
                                      <p:to>
                                        <p:strVal val="visible"/>
                                      </p:to>
                                    </p:set>
                                    <p:anim calcmode="lin" valueType="num">
                                      <p:cBhvr additive="base">
                                        <p:cTn id="15" dur="500" fill="hold"/>
                                        <p:tgtEl>
                                          <p:spTgt spid="27648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648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6484">
                                            <p:txEl>
                                              <p:pRg st="3" end="3"/>
                                            </p:txEl>
                                          </p:spTgt>
                                        </p:tgtEl>
                                        <p:attrNameLst>
                                          <p:attrName>style.visibility</p:attrName>
                                        </p:attrNameLst>
                                      </p:cBhvr>
                                      <p:to>
                                        <p:strVal val="visible"/>
                                      </p:to>
                                    </p:set>
                                    <p:anim calcmode="lin" valueType="num">
                                      <p:cBhvr additive="base">
                                        <p:cTn id="19" dur="500" fill="hold"/>
                                        <p:tgtEl>
                                          <p:spTgt spid="27648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48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6484">
                                            <p:txEl>
                                              <p:pRg st="4" end="4"/>
                                            </p:txEl>
                                          </p:spTgt>
                                        </p:tgtEl>
                                        <p:attrNameLst>
                                          <p:attrName>style.visibility</p:attrName>
                                        </p:attrNameLst>
                                      </p:cBhvr>
                                      <p:to>
                                        <p:strVal val="visible"/>
                                      </p:to>
                                    </p:set>
                                    <p:anim calcmode="lin" valueType="num">
                                      <p:cBhvr additive="base">
                                        <p:cTn id="23" dur="500" fill="hold"/>
                                        <p:tgtEl>
                                          <p:spTgt spid="27648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6484">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6484">
                                            <p:txEl>
                                              <p:pRg st="5" end="5"/>
                                            </p:txEl>
                                          </p:spTgt>
                                        </p:tgtEl>
                                        <p:attrNameLst>
                                          <p:attrName>style.visibility</p:attrName>
                                        </p:attrNameLst>
                                      </p:cBhvr>
                                      <p:to>
                                        <p:strVal val="visible"/>
                                      </p:to>
                                    </p:set>
                                    <p:anim calcmode="lin" valueType="num">
                                      <p:cBhvr additive="base">
                                        <p:cTn id="27" dur="500" fill="hold"/>
                                        <p:tgtEl>
                                          <p:spTgt spid="27648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6484">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6484">
                                            <p:txEl>
                                              <p:pRg st="6" end="6"/>
                                            </p:txEl>
                                          </p:spTgt>
                                        </p:tgtEl>
                                        <p:attrNameLst>
                                          <p:attrName>style.visibility</p:attrName>
                                        </p:attrNameLst>
                                      </p:cBhvr>
                                      <p:to>
                                        <p:strVal val="visible"/>
                                      </p:to>
                                    </p:set>
                                    <p:anim calcmode="lin" valueType="num">
                                      <p:cBhvr additive="base">
                                        <p:cTn id="31" dur="500" fill="hold"/>
                                        <p:tgtEl>
                                          <p:spTgt spid="27648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484">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76484">
                                            <p:txEl>
                                              <p:pRg st="7" end="7"/>
                                            </p:txEl>
                                          </p:spTgt>
                                        </p:tgtEl>
                                        <p:attrNameLst>
                                          <p:attrName>style.visibility</p:attrName>
                                        </p:attrNameLst>
                                      </p:cBhvr>
                                      <p:to>
                                        <p:strVal val="visible"/>
                                      </p:to>
                                    </p:set>
                                    <p:anim calcmode="lin" valueType="num">
                                      <p:cBhvr additive="base">
                                        <p:cTn id="35" dur="500" fill="hold"/>
                                        <p:tgtEl>
                                          <p:spTgt spid="276484">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7648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894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38946" name="内容占位符 2"/>
          <p:cNvSpPr>
            <a:spLocks noGrp="1"/>
          </p:cNvSpPr>
          <p:nvPr>
            <p:ph idx="1"/>
          </p:nvPr>
        </p:nvSpPr>
        <p:spPr>
          <a:xfrm>
            <a:off x="207963" y="123825"/>
            <a:ext cx="12660312" cy="1616075"/>
          </a:xfrm>
        </p:spPr>
        <p:txBody>
          <a:bodyPr wrap="square" lIns="91440" tIns="45720" rIns="91440" bIns="45720" anchor="t"/>
          <a:lstStyle/>
          <a:p>
            <a:pPr marL="0" indent="0" eaLnBrk="1" hangingPunct="1">
              <a:spcBef>
                <a:spcPct val="0"/>
              </a:spcBef>
              <a:buClrTx/>
              <a:buNone/>
            </a:pPr>
            <a:r>
              <a:rPr lang="zh-CN" altLang="en-US" b="1">
                <a:solidFill>
                  <a:srgbClr val="0000FF"/>
                </a:solidFill>
                <a:latin typeface="黑体" panose="02010609060101010101" pitchFamily="2" charset="-122"/>
              </a:rPr>
              <a:t>练习：</a:t>
            </a:r>
            <a:r>
              <a:rPr lang="zh-CN" altLang="en-US" b="1">
                <a:latin typeface="黑体" panose="02010609060101010101" pitchFamily="2" charset="-122"/>
              </a:rPr>
              <a:t>天津卷</a:t>
            </a:r>
            <a:r>
              <a:rPr lang="en-US" altLang="zh-CN" b="1">
                <a:latin typeface="黑体" panose="02010609060101010101" pitchFamily="2" charset="-122"/>
              </a:rPr>
              <a:t>《</a:t>
            </a:r>
            <a:r>
              <a:rPr lang="zh-CN" altLang="en-US" b="1">
                <a:latin typeface="黑体" panose="02010609060101010101" pitchFamily="2" charset="-122"/>
              </a:rPr>
              <a:t>枣香醉人</a:t>
            </a:r>
            <a:r>
              <a:rPr lang="en-US" altLang="zh-CN" b="1">
                <a:latin typeface="黑体" panose="02010609060101010101" pitchFamily="2" charset="-122"/>
              </a:rPr>
              <a:t>》</a:t>
            </a:r>
          </a:p>
          <a:p>
            <a:pPr marL="0" indent="0" eaLnBrk="1" hangingPunct="1">
              <a:spcBef>
                <a:spcPct val="0"/>
              </a:spcBef>
              <a:buClrTx/>
              <a:buNone/>
            </a:pPr>
            <a:r>
              <a:rPr lang="en-US" altLang="zh-CN" b="1">
                <a:latin typeface="黑体" panose="02010609060101010101" pitchFamily="2" charset="-122"/>
              </a:rPr>
              <a:t>19</a:t>
            </a:r>
            <a:r>
              <a:rPr lang="zh-CN" altLang="en-US" b="1">
                <a:latin typeface="黑体" panose="02010609060101010101" pitchFamily="2" charset="-122"/>
              </a:rPr>
              <a:t>．本文标题为“枣香醉人”，有人认为也能以“根”为标题，</a:t>
            </a:r>
            <a:endParaRPr lang="en-US" altLang="zh-CN" b="1">
              <a:latin typeface="黑体" panose="02010609060101010101" pitchFamily="2" charset="-122"/>
            </a:endParaRPr>
          </a:p>
          <a:p>
            <a:pPr marL="0" indent="0" eaLnBrk="1" hangingPunct="1">
              <a:spcBef>
                <a:spcPct val="0"/>
              </a:spcBef>
              <a:buClrTx/>
              <a:buNone/>
            </a:pPr>
            <a:r>
              <a:rPr lang="zh-CN" altLang="en-US" b="1">
                <a:latin typeface="黑体" panose="02010609060101010101" pitchFamily="2" charset="-122"/>
              </a:rPr>
              <a:t>你认可哪一个？请阐明理由。（</a:t>
            </a:r>
            <a:r>
              <a:rPr lang="en-US" altLang="zh-CN" b="1">
                <a:latin typeface="黑体" panose="02010609060101010101" pitchFamily="2" charset="-122"/>
              </a:rPr>
              <a:t>4</a:t>
            </a:r>
            <a:r>
              <a:rPr lang="zh-CN" altLang="en-US" b="1">
                <a:latin typeface="黑体" panose="02010609060101010101" pitchFamily="2" charset="-122"/>
              </a:rPr>
              <a:t>分）</a:t>
            </a:r>
          </a:p>
        </p:txBody>
      </p:sp>
      <p:sp>
        <p:nvSpPr>
          <p:cNvPr id="277508" name="文本框 3"/>
          <p:cNvSpPr txBox="1"/>
          <p:nvPr/>
        </p:nvSpPr>
        <p:spPr>
          <a:xfrm>
            <a:off x="200025" y="2011363"/>
            <a:ext cx="12087225" cy="2400300"/>
          </a:xfrm>
          <a:prstGeom prst="rect">
            <a:avLst/>
          </a:prstGeom>
          <a:noFill/>
          <a:ln w="9525">
            <a:noFill/>
          </a:ln>
        </p:spPr>
        <p:txBody>
          <a:bodyPr wrap="none">
            <a:spAutoFit/>
          </a:bodyPr>
          <a:lstStyle/>
          <a:p>
            <a:pPr eaLnBrk="0" hangingPunct="0">
              <a:lnSpc>
                <a:spcPct val="150000"/>
              </a:lnSpc>
            </a:pPr>
            <a:r>
              <a:rPr lang="en-US" altLang="zh-CN" sz="2800" b="1">
                <a:solidFill>
                  <a:srgbClr val="FF0000"/>
                </a:solidFill>
                <a:latin typeface="Comic Sans MS" panose="030f0702030302020204" pitchFamily="66" charset="0"/>
              </a:rPr>
              <a:t>[</a:t>
            </a:r>
            <a:r>
              <a:rPr lang="zh-CN" altLang="en-US" sz="2800" b="1">
                <a:solidFill>
                  <a:srgbClr val="FF0000"/>
                </a:solidFill>
                <a:latin typeface="Comic Sans MS" panose="030f0702030302020204" pitchFamily="66" charset="0"/>
              </a:rPr>
              <a:t>答案</a:t>
            </a:r>
            <a:r>
              <a:rPr lang="en-US" altLang="zh-CN" sz="2800" b="1">
                <a:solidFill>
                  <a:srgbClr val="FF0000"/>
                </a:solidFill>
                <a:latin typeface="Comic Sans MS" panose="030f0702030302020204" pitchFamily="66" charset="0"/>
              </a:rPr>
              <a:t>] </a:t>
            </a:r>
            <a:r>
              <a:rPr lang="zh-CN" altLang="en-US" sz="2800" b="1">
                <a:solidFill>
                  <a:srgbClr val="FF0000"/>
                </a:solidFill>
                <a:latin typeface="Comic Sans MS" panose="030f0702030302020204" pitchFamily="66" charset="0"/>
              </a:rPr>
              <a:t>示例一：认可“枣香醉人”。枣是情感的寄托物；“枣香醉人”实</a:t>
            </a:r>
            <a:endParaRPr lang="en-US" altLang="zh-CN" sz="2800" b="1">
              <a:solidFill>
                <a:srgbClr val="FF0000"/>
              </a:solidFill>
              <a:latin typeface="Comic Sans MS" panose="030f0702030302020204" pitchFamily="66" charset="0"/>
            </a:endParaRPr>
          </a:p>
          <a:p>
            <a:pPr eaLnBrk="0" hangingPunct="0">
              <a:lnSpc>
                <a:spcPct val="150000"/>
              </a:lnSpc>
            </a:pPr>
            <a:r>
              <a:rPr lang="zh-CN" altLang="en-US" sz="2800" b="1">
                <a:solidFill>
                  <a:srgbClr val="FF0000"/>
                </a:solidFill>
                <a:latin typeface="Comic Sans MS" panose="030f0702030302020204" pitchFamily="66" charset="0"/>
              </a:rPr>
              <a:t>际是亲情醉人，有助于表现文章主题；文章以“醉枣”起，以“醉枣”结，</a:t>
            </a:r>
            <a:endParaRPr lang="en-US" altLang="zh-CN" sz="2800" b="1">
              <a:solidFill>
                <a:srgbClr val="FF0000"/>
              </a:solidFill>
              <a:latin typeface="Comic Sans MS" panose="030f0702030302020204" pitchFamily="66" charset="0"/>
            </a:endParaRPr>
          </a:p>
          <a:p>
            <a:pPr eaLnBrk="0" hangingPunct="0">
              <a:lnSpc>
                <a:spcPct val="150000"/>
              </a:lnSpc>
            </a:pPr>
            <a:r>
              <a:rPr lang="zh-CN" altLang="en-US" sz="2800" b="1">
                <a:solidFill>
                  <a:srgbClr val="FF0000"/>
                </a:solidFill>
                <a:latin typeface="Comic Sans MS" panose="030f0702030302020204" pitchFamily="66" charset="0"/>
              </a:rPr>
              <a:t>首尾呼应。</a:t>
            </a:r>
          </a:p>
          <a:p>
            <a:pPr eaLnBrk="0" hangingPunct="0"/>
            <a:endParaRPr lang="zh-CN" altLang="en-US" sz="2400" b="1">
              <a:solidFill>
                <a:srgbClr val="FF0000"/>
              </a:solidFill>
              <a:latin typeface="Comic Sans MS" pitchFamily="66" charset="0"/>
            </a:endParaRPr>
          </a:p>
        </p:txBody>
      </p:sp>
      <p:sp>
        <p:nvSpPr>
          <p:cNvPr id="5" name="文本框 3"/>
          <p:cNvSpPr txBox="1"/>
          <p:nvPr/>
        </p:nvSpPr>
        <p:spPr>
          <a:xfrm>
            <a:off x="207963" y="4411663"/>
            <a:ext cx="11790362" cy="1754187"/>
          </a:xfrm>
          <a:prstGeom prst="rect">
            <a:avLst/>
          </a:prstGeom>
          <a:noFill/>
          <a:ln w="9525">
            <a:noFill/>
          </a:ln>
        </p:spPr>
        <p:txBody>
          <a:bodyPr wrap="none">
            <a:spAutoFit/>
          </a:bodyPr>
          <a:lstStyle/>
          <a:p>
            <a:pPr eaLnBrk="0" hangingPunct="0">
              <a:lnSpc>
                <a:spcPct val="150000"/>
              </a:lnSpc>
            </a:pPr>
            <a:r>
              <a:rPr lang="en-US" altLang="zh-CN" sz="2800" b="1">
                <a:solidFill>
                  <a:srgbClr val="FF0000"/>
                </a:solidFill>
                <a:latin typeface="Comic Sans MS" panose="030f0702030302020204" pitchFamily="66" charset="0"/>
              </a:rPr>
              <a:t>[</a:t>
            </a:r>
            <a:r>
              <a:rPr lang="zh-CN" altLang="en-US" sz="2800" b="1">
                <a:solidFill>
                  <a:srgbClr val="FF0000"/>
                </a:solidFill>
                <a:latin typeface="Comic Sans MS" panose="030f0702030302020204" pitchFamily="66" charset="0"/>
              </a:rPr>
              <a:t>答案</a:t>
            </a:r>
            <a:r>
              <a:rPr lang="en-US" altLang="zh-CN" sz="2800" b="1">
                <a:solidFill>
                  <a:srgbClr val="FF0000"/>
                </a:solidFill>
                <a:latin typeface="Comic Sans MS" panose="030f0702030302020204" pitchFamily="66" charset="0"/>
              </a:rPr>
              <a:t>] </a:t>
            </a:r>
            <a:r>
              <a:rPr lang="zh-CN" altLang="en-US" sz="2800" b="1">
                <a:solidFill>
                  <a:srgbClr val="FF0000"/>
                </a:solidFill>
                <a:latin typeface="Comic Sans MS" panose="030f0702030302020204" pitchFamily="66" charset="0"/>
              </a:rPr>
              <a:t>示例二：认可“根”。根是文章的主题思想所在；“没有老家的人</a:t>
            </a:r>
            <a:endParaRPr lang="en-US" altLang="zh-CN" sz="2800" b="1">
              <a:solidFill>
                <a:srgbClr val="FF0000"/>
              </a:solidFill>
              <a:latin typeface="Comic Sans MS" panose="030f0702030302020204" pitchFamily="66" charset="0"/>
            </a:endParaRPr>
          </a:p>
          <a:p>
            <a:pPr eaLnBrk="0" hangingPunct="0">
              <a:lnSpc>
                <a:spcPct val="150000"/>
              </a:lnSpc>
            </a:pPr>
            <a:r>
              <a:rPr lang="zh-CN" altLang="en-US" sz="2800" b="1">
                <a:solidFill>
                  <a:srgbClr val="FF0000"/>
                </a:solidFill>
                <a:latin typeface="Comic Sans MS" panose="030f0702030302020204" pitchFamily="66" charset="0"/>
              </a:rPr>
              <a:t>是没有根的”，老房、老树、老人构成“我”的生命之根和精神依托。</a:t>
            </a:r>
          </a:p>
          <a:p>
            <a:pPr eaLnBrk="0" hangingPunct="0"/>
            <a:endParaRPr lang="zh-CN" altLang="en-US" sz="2400" b="1">
              <a:solidFill>
                <a:srgbClr val="FF0000"/>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7508"/>
                                        </p:tgtEl>
                                        <p:attrNameLst>
                                          <p:attrName>style.visibility</p:attrName>
                                        </p:attrNameLst>
                                      </p:cBhvr>
                                      <p:to>
                                        <p:strVal val="visible"/>
                                      </p:to>
                                    </p:set>
                                    <p:anim calcmode="lin" valueType="num">
                                      <p:cBhvr additive="base">
                                        <p:cTn id="7" dur="500" fill="hold"/>
                                        <p:tgtEl>
                                          <p:spTgt spid="277508"/>
                                        </p:tgtEl>
                                        <p:attrNameLst>
                                          <p:attrName>ppt_x</p:attrName>
                                        </p:attrNameLst>
                                      </p:cBhvr>
                                      <p:tavLst>
                                        <p:tav tm="0">
                                          <p:val>
                                            <p:strVal val="#ppt_x"/>
                                          </p:val>
                                        </p:tav>
                                        <p:tav tm="100000">
                                          <p:val>
                                            <p:strVal val="#ppt_x"/>
                                          </p:val>
                                        </p:tav>
                                      </p:tavLst>
                                    </p:anim>
                                    <p:anim calcmode="lin" valueType="num">
                                      <p:cBhvr additive="base">
                                        <p:cTn id="8" dur="500" fill="hold"/>
                                        <p:tgtEl>
                                          <p:spTgt spid="2775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9969" name="Text Box 4"/>
          <p:cNvSpPr txBox="1"/>
          <p:nvPr/>
        </p:nvSpPr>
        <p:spPr>
          <a:xfrm>
            <a:off x="1879600" y="2014538"/>
            <a:ext cx="9367838" cy="1939925"/>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          第四课时</a:t>
            </a:r>
            <a:endParaRPr lang="en-US" altLang="zh-CN" sz="6000" b="1">
              <a:solidFill>
                <a:srgbClr val="0000FF"/>
              </a:solidFill>
              <a:latin typeface="Arial" panose="020b0604020202020204" pitchFamily="34" charset="0"/>
            </a:endParaRPr>
          </a:p>
          <a:p>
            <a:r>
              <a:rPr lang="zh-CN" altLang="en-US" sz="6000" b="1">
                <a:solidFill>
                  <a:srgbClr val="0000FF"/>
                </a:solidFill>
                <a:latin typeface="楷体" pitchFamily="49" charset="-122"/>
                <a:ea typeface="楷体" pitchFamily="49" charset="-122"/>
              </a:rPr>
              <a:t> 题型二：品味句子题</a:t>
            </a:r>
          </a:p>
        </p:txBody>
      </p:sp>
      <p:pic>
        <p:nvPicPr>
          <p:cNvPr id="339970"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0993"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itchFamily="34" charset="0"/>
            </a:endParaRPr>
          </a:p>
        </p:txBody>
      </p:sp>
      <p:sp>
        <p:nvSpPr>
          <p:cNvPr id="340994"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40995" name="Text Box 5"/>
          <p:cNvSpPr txBox="1"/>
          <p:nvPr/>
        </p:nvSpPr>
        <p:spPr>
          <a:xfrm>
            <a:off x="1349375" y="2498725"/>
            <a:ext cx="9648825" cy="830263"/>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（一）理解文中重要句子的含义</a:t>
            </a:r>
            <a:r>
              <a:rPr lang="zh-CN" altLang="en-US" sz="4800" b="1">
                <a:solidFill>
                  <a:srgbClr val="0000FF"/>
                </a:solidFill>
                <a:latin typeface="楷体_GB2312" pitchFamily="49" charset="-122"/>
                <a:ea typeface="楷体_GB2312" pitchFamily="49" charset="-122"/>
              </a:rPr>
              <a:t> </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2017" name="Rectangle 2"/>
          <p:cNvSpPr>
            <a:spLocks noGrp="1"/>
          </p:cNvSpPr>
          <p:nvPr>
            <p:ph type="title"/>
          </p:nvPr>
        </p:nvSpPr>
        <p:spPr>
          <a:xfrm>
            <a:off x="1636713" y="179388"/>
            <a:ext cx="8135937" cy="1223962"/>
          </a:xfrm>
        </p:spPr>
        <p:txBody>
          <a:bodyPr wrap="square" lIns="91440" tIns="45720" rIns="91440" bIns="45720" anchor="ctr"/>
          <a:lstStyle/>
          <a:p>
            <a:pPr eaLnBrk="1" hangingPunct="1"/>
            <a:r>
              <a:rPr lang="en-US" altLang="zh-CN" sz="4000"/>
              <a:t>      </a:t>
            </a:r>
            <a:r>
              <a:rPr lang="zh-CN" altLang="en-US" sz="4000" b="1">
                <a:ea typeface="黑体" panose="02010609060101010101" pitchFamily="2" charset="-122"/>
              </a:rPr>
              <a:t>所谓重要的句子，是指在文中起着重要作用的</a:t>
            </a:r>
            <a:r>
              <a:rPr lang="zh-CN" altLang="en-US" sz="4000" b="1">
                <a:solidFill>
                  <a:srgbClr val="FF3300"/>
                </a:solidFill>
                <a:ea typeface="黑体" panose="02010609060101010101" pitchFamily="2" charset="-122"/>
              </a:rPr>
              <a:t>关键性</a:t>
            </a:r>
            <a:r>
              <a:rPr lang="zh-CN" altLang="en-US" sz="4000" b="1">
                <a:ea typeface="黑体" panose="02010609060101010101" pitchFamily="2" charset="-122"/>
              </a:rPr>
              <a:t>句子。</a:t>
            </a:r>
            <a:endParaRPr lang="zh-CN" altLang="en-US" sz="4000"/>
          </a:p>
        </p:txBody>
      </p:sp>
      <p:sp>
        <p:nvSpPr>
          <p:cNvPr id="342018" name="Rectangle 3"/>
          <p:cNvSpPr>
            <a:spLocks noGrp="1"/>
          </p:cNvSpPr>
          <p:nvPr>
            <p:ph idx="1"/>
          </p:nvPr>
        </p:nvSpPr>
        <p:spPr>
          <a:xfrm>
            <a:off x="1636713" y="1590675"/>
            <a:ext cx="10001250" cy="4997450"/>
          </a:xfrm>
        </p:spPr>
        <p:txBody>
          <a:bodyPr wrap="square" lIns="91440" tIns="45720" rIns="91440" bIns="45720" anchor="t"/>
          <a:lstStyle/>
          <a:p>
            <a:pPr eaLnBrk="1" hangingPunct="1"/>
            <a:r>
              <a:rPr lang="zh-CN" altLang="en-US" b="1">
                <a:latin typeface="黑体" panose="02010609060101010101" pitchFamily="2" charset="-122"/>
                <a:ea typeface="黑体" panose="02010609060101010101" pitchFamily="2" charset="-122"/>
              </a:rPr>
              <a:t>（</a:t>
            </a:r>
            <a:r>
              <a:rPr lang="en-US" altLang="zh-CN" b="1">
                <a:latin typeface="黑体" panose="02010609060101010101" pitchFamily="2" charset="-122"/>
                <a:ea typeface="黑体" panose="02010609060101010101" pitchFamily="2" charset="-122"/>
              </a:rPr>
              <a:t>1</a:t>
            </a:r>
            <a:r>
              <a:rPr lang="zh-CN" altLang="en-US" b="1">
                <a:latin typeface="黑体" panose="02010609060101010101" pitchFamily="2" charset="-122"/>
                <a:ea typeface="黑体" panose="02010609060101010101" pitchFamily="2" charset="-122"/>
              </a:rPr>
              <a:t>）结构比较复杂，意思隐晦的难懂的句子。</a:t>
            </a:r>
          </a:p>
          <a:p>
            <a:pPr eaLnBrk="1" hangingPunct="1"/>
            <a:r>
              <a:rPr lang="zh-CN" altLang="en-US" b="1">
                <a:latin typeface="黑体" panose="02010609060101010101" pitchFamily="2" charset="-122"/>
                <a:ea typeface="黑体" panose="02010609060101010101" pitchFamily="2" charset="-122"/>
              </a:rPr>
              <a:t>（</a:t>
            </a:r>
            <a:r>
              <a:rPr lang="en-US" altLang="zh-CN" b="1">
                <a:latin typeface="黑体" panose="02010609060101010101" pitchFamily="2" charset="-122"/>
                <a:ea typeface="黑体" panose="02010609060101010101" pitchFamily="2" charset="-122"/>
              </a:rPr>
              <a:t>2</a:t>
            </a:r>
            <a:r>
              <a:rPr lang="zh-CN" altLang="en-US" b="1">
                <a:latin typeface="黑体" panose="02010609060101010101" pitchFamily="2" charset="-122"/>
                <a:ea typeface="黑体" panose="02010609060101010101" pitchFamily="2" charset="-122"/>
              </a:rPr>
              <a:t>）使用了特殊的修辞格、内涵较为丰富的句子等。</a:t>
            </a:r>
          </a:p>
          <a:p>
            <a:pPr eaLnBrk="1" hangingPunct="1"/>
            <a:r>
              <a:rPr lang="zh-CN" altLang="en-US" b="1">
                <a:latin typeface="黑体" panose="02010609060101010101" pitchFamily="2" charset="-122"/>
                <a:ea typeface="黑体" panose="02010609060101010101" pitchFamily="2" charset="-122"/>
              </a:rPr>
              <a:t>（</a:t>
            </a:r>
            <a:r>
              <a:rPr lang="en-US" altLang="zh-CN" b="1">
                <a:latin typeface="黑体" panose="02010609060101010101" pitchFamily="2" charset="-122"/>
                <a:ea typeface="黑体" panose="02010609060101010101" pitchFamily="2" charset="-122"/>
              </a:rPr>
              <a:t>3</a:t>
            </a:r>
            <a:r>
              <a:rPr lang="zh-CN" altLang="en-US" b="1">
                <a:latin typeface="黑体" panose="02010609060101010101" pitchFamily="2" charset="-122"/>
                <a:ea typeface="黑体" panose="02010609060101010101" pitchFamily="2" charset="-122"/>
              </a:rPr>
              <a:t>）揭示文章脉络层次的句子，即文中段首的总起句、段末的总结句以及过渡句等；</a:t>
            </a:r>
          </a:p>
          <a:p>
            <a:pPr eaLnBrk="1" hangingPunct="1"/>
            <a:r>
              <a:rPr lang="zh-CN" altLang="en-US" b="1">
                <a:latin typeface="黑体" panose="02010609060101010101" pitchFamily="2" charset="-122"/>
                <a:ea typeface="黑体" panose="02010609060101010101" pitchFamily="2" charset="-122"/>
              </a:rPr>
              <a:t>（</a:t>
            </a:r>
            <a:r>
              <a:rPr lang="en-US" altLang="zh-CN" b="1">
                <a:latin typeface="黑体" panose="02010609060101010101" pitchFamily="2" charset="-122"/>
                <a:ea typeface="黑体" panose="02010609060101010101" pitchFamily="2" charset="-122"/>
              </a:rPr>
              <a:t>4</a:t>
            </a:r>
            <a:r>
              <a:rPr lang="zh-CN" altLang="en-US" b="1">
                <a:latin typeface="黑体" panose="02010609060101010101" pitchFamily="2" charset="-122"/>
                <a:ea typeface="黑体" panose="02010609060101010101" pitchFamily="2" charset="-122"/>
              </a:rPr>
              <a:t>）统摄全篇，即人们常说的文眼或者是揭示文章中心、主旨、观点、情感的句子。 </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3041" name="Rectangle 3"/>
          <p:cNvSpPr>
            <a:spLocks noGrp="1"/>
          </p:cNvSpPr>
          <p:nvPr>
            <p:ph type="title"/>
          </p:nvPr>
        </p:nvSpPr>
        <p:spPr/>
        <p:txBody>
          <a:bodyPr wrap="square" lIns="91440" tIns="45720" rIns="91440" bIns="45720" anchor="ctr"/>
          <a:lstStyle/>
          <a:p>
            <a:pPr eaLnBrk="1" hangingPunct="1"/>
            <a:r>
              <a:rPr lang="zh-CN" altLang="en-US" b="1">
                <a:solidFill>
                  <a:srgbClr val="0000FF"/>
                </a:solidFill>
                <a:ea typeface="黑体" panose="02010609060101010101" pitchFamily="2" charset="-122"/>
              </a:rPr>
              <a:t>常见的命题形式</a:t>
            </a:r>
            <a:r>
              <a:rPr lang="zh-CN" altLang="en-US"/>
              <a:t> </a:t>
            </a:r>
          </a:p>
        </p:txBody>
      </p:sp>
      <p:sp>
        <p:nvSpPr>
          <p:cNvPr id="343042" name="Rectangle 4"/>
          <p:cNvSpPr>
            <a:spLocks noGrp="1"/>
          </p:cNvSpPr>
          <p:nvPr>
            <p:ph idx="1"/>
          </p:nvPr>
        </p:nvSpPr>
        <p:spPr>
          <a:xfrm>
            <a:off x="1889125" y="1417638"/>
            <a:ext cx="9804400" cy="4525962"/>
          </a:xfrm>
        </p:spPr>
        <p:txBody>
          <a:bodyPr wrap="square" lIns="91440" tIns="45720" rIns="91440" bIns="45720" anchor="t"/>
          <a:lstStyle/>
          <a:p>
            <a:pPr eaLnBrk="1" hangingPunct="1"/>
            <a:r>
              <a:rPr lang="zh-CN" altLang="en-US" sz="4400" b="1">
                <a:latin typeface="黑体" panose="02010609060101010101" pitchFamily="2" charset="-122"/>
                <a:ea typeface="黑体" panose="02010609060101010101" pitchFamily="2" charset="-122"/>
              </a:rPr>
              <a:t>１</a:t>
            </a:r>
            <a:r>
              <a:rPr lang="en-US" altLang="zh-CN" sz="4400" b="1">
                <a:latin typeface="黑体" panose="02010609060101010101" pitchFamily="2" charset="-122"/>
                <a:ea typeface="黑体" panose="02010609060101010101" pitchFamily="2" charset="-122"/>
              </a:rPr>
              <a:t>. </a:t>
            </a:r>
            <a:r>
              <a:rPr lang="zh-CN" altLang="en-US" sz="4400" b="1">
                <a:latin typeface="黑体" panose="02010609060101010101" pitchFamily="2" charset="-122"/>
                <a:ea typeface="黑体" panose="02010609060101010101" pitchFamily="2" charset="-122"/>
              </a:rPr>
              <a:t>结合文章内容，简要阐释某句的深刻含义。</a:t>
            </a:r>
          </a:p>
          <a:p>
            <a:pPr eaLnBrk="1" hangingPunct="1"/>
            <a:r>
              <a:rPr lang="zh-CN" altLang="en-US" sz="4400" b="1">
                <a:latin typeface="黑体" panose="02010609060101010101" pitchFamily="2" charset="-122"/>
                <a:ea typeface="黑体" panose="02010609060101010101" pitchFamily="2" charset="-122"/>
              </a:rPr>
              <a:t>２</a:t>
            </a:r>
            <a:r>
              <a:rPr lang="en-US" altLang="zh-CN" sz="4400" b="1">
                <a:latin typeface="黑体" panose="02010609060101010101" pitchFamily="2" charset="-122"/>
                <a:ea typeface="黑体" panose="02010609060101010101" pitchFamily="2" charset="-122"/>
              </a:rPr>
              <a:t>. </a:t>
            </a:r>
            <a:r>
              <a:rPr lang="zh-CN" altLang="en-US" sz="4400" b="1">
                <a:latin typeface="黑体" panose="02010609060101010101" pitchFamily="2" charset="-122"/>
                <a:ea typeface="黑体" panose="02010609060101010101" pitchFamily="2" charset="-122"/>
              </a:rPr>
              <a:t>解释下面两句话在文中的含意。</a:t>
            </a:r>
          </a:p>
          <a:p>
            <a:pPr eaLnBrk="1" hangingPunct="1"/>
            <a:r>
              <a:rPr lang="zh-CN" altLang="en-US" sz="4400" b="1">
                <a:latin typeface="黑体" panose="02010609060101010101" pitchFamily="2" charset="-122"/>
                <a:ea typeface="黑体" panose="02010609060101010101" pitchFamily="2" charset="-122"/>
              </a:rPr>
              <a:t>３</a:t>
            </a:r>
            <a:r>
              <a:rPr lang="en-US" altLang="zh-CN" sz="4400" b="1">
                <a:latin typeface="黑体" panose="02010609060101010101" pitchFamily="2" charset="-122"/>
                <a:ea typeface="黑体" panose="02010609060101010101" pitchFamily="2" charset="-122"/>
              </a:rPr>
              <a:t>. </a:t>
            </a:r>
            <a:r>
              <a:rPr lang="zh-CN" altLang="en-US" sz="4400" b="1">
                <a:latin typeface="黑体" panose="02010609060101010101" pitchFamily="2" charset="-122"/>
                <a:ea typeface="黑体" panose="02010609060101010101" pitchFamily="2" charset="-122"/>
              </a:rPr>
              <a:t>依据某段文字，如何理解某句话的意思。 </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4065" name="Rectangle 2"/>
          <p:cNvSpPr>
            <a:spLocks noGrp="1"/>
          </p:cNvSpPr>
          <p:nvPr>
            <p:ph idx="1"/>
          </p:nvPr>
        </p:nvSpPr>
        <p:spPr>
          <a:xfrm>
            <a:off x="773113" y="404813"/>
            <a:ext cx="10393362" cy="5721350"/>
          </a:xfrm>
        </p:spPr>
        <p:txBody>
          <a:bodyPr wrap="square" lIns="91440" tIns="45720" rIns="91440" bIns="45720" anchor="t"/>
          <a:lstStyle/>
          <a:p>
            <a:pPr eaLnBrk="1" hangingPunct="1">
              <a:buNone/>
            </a:pPr>
            <a:r>
              <a:rPr lang="zh-CN" altLang="en-US" b="1">
                <a:solidFill>
                  <a:srgbClr val="3333FF"/>
                </a:solidFill>
              </a:rPr>
              <a:t>“</a:t>
            </a:r>
            <a:r>
              <a:rPr lang="zh-CN" altLang="en-US" b="1" u="sng">
                <a:solidFill>
                  <a:srgbClr val="FF0000"/>
                </a:solidFill>
                <a:hlinkClick r:id="rId2" tooltip="理解"/>
              </a:rPr>
              <a:t>理解</a:t>
            </a:r>
            <a:r>
              <a:rPr lang="zh-CN" altLang="en-US" b="1" u="sng">
                <a:solidFill>
                  <a:srgbClr val="FF0000"/>
                </a:solidFill>
              </a:rPr>
              <a:t>重要</a:t>
            </a:r>
            <a:r>
              <a:rPr lang="zh-CN" altLang="en-US" b="1" u="sng">
                <a:solidFill>
                  <a:srgbClr val="FF0000"/>
                </a:solidFill>
                <a:hlinkClick r:id="rId3" tooltip="句子"/>
              </a:rPr>
              <a:t>句子</a:t>
            </a:r>
            <a:r>
              <a:rPr lang="zh-CN" altLang="en-US" b="1" u="sng">
                <a:solidFill>
                  <a:srgbClr val="FF0000"/>
                </a:solidFill>
              </a:rPr>
              <a:t>含意</a:t>
            </a:r>
            <a:r>
              <a:rPr lang="zh-CN" altLang="en-US" b="1">
                <a:solidFill>
                  <a:srgbClr val="3333FF"/>
                </a:solidFill>
              </a:rPr>
              <a:t>”题的命题原则及特点：</a:t>
            </a:r>
          </a:p>
          <a:p>
            <a:pPr eaLnBrk="1" hangingPunct="1"/>
            <a:r>
              <a:rPr lang="en-US" altLang="zh-CN" b="1"/>
              <a:t>1</a:t>
            </a:r>
            <a:r>
              <a:rPr lang="zh-CN" altLang="en-US" b="1"/>
              <a:t>、设题有规律：一般在文章的重点、疑难等关键处设题。如文中的议论、抒情处。</a:t>
            </a:r>
          </a:p>
          <a:p>
            <a:pPr eaLnBrk="1" hangingPunct="1"/>
            <a:r>
              <a:rPr lang="en-US" altLang="zh-CN" b="1">
                <a:solidFill>
                  <a:srgbClr val="FF0000"/>
                </a:solidFill>
              </a:rPr>
              <a:t>2</a:t>
            </a:r>
            <a:r>
              <a:rPr lang="zh-CN" altLang="en-US" b="1">
                <a:solidFill>
                  <a:srgbClr val="FF0000"/>
                </a:solidFill>
              </a:rPr>
              <a:t>、设题有根据：一般依据文本探讨研究，而不是随心所欲，任意发挥。</a:t>
            </a:r>
          </a:p>
          <a:p>
            <a:pPr eaLnBrk="1" hangingPunct="1"/>
            <a:r>
              <a:rPr lang="en-US" altLang="zh-CN" b="1"/>
              <a:t>3</a:t>
            </a:r>
            <a:r>
              <a:rPr lang="zh-CN" altLang="en-US" b="1"/>
              <a:t>、思考有层次：要求考生从不同层面或角度作思考，文本中一般有提示性语句。</a:t>
            </a:r>
          </a:p>
          <a:p>
            <a:pPr eaLnBrk="1" hangingPunct="1"/>
            <a:r>
              <a:rPr lang="en-US" altLang="zh-CN" b="1">
                <a:solidFill>
                  <a:srgbClr val="FF0000"/>
                </a:solidFill>
              </a:rPr>
              <a:t>4</a:t>
            </a:r>
            <a:r>
              <a:rPr lang="zh-CN" altLang="en-US" b="1">
                <a:solidFill>
                  <a:srgbClr val="FF0000"/>
                </a:solidFill>
              </a:rPr>
              <a:t>、答案有限制：不会像读后感那样可以百花齐放，需联系文本分析整合原文语句。</a:t>
            </a: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5089" name="Rectangle 2"/>
          <p:cNvSpPr>
            <a:spLocks noGrp="1"/>
          </p:cNvSpPr>
          <p:nvPr>
            <p:ph type="title"/>
          </p:nvPr>
        </p:nvSpPr>
        <p:spPr/>
        <p:txBody>
          <a:bodyPr wrap="square" lIns="91440" tIns="45720" rIns="91440" bIns="45720" anchor="ctr"/>
          <a:lstStyle/>
          <a:p>
            <a:pPr eaLnBrk="1" hangingPunct="1"/>
            <a:r>
              <a:rPr lang="en-US" altLang="zh-CN" b="1">
                <a:solidFill>
                  <a:srgbClr val="FFFF00"/>
                </a:solidFill>
              </a:rPr>
              <a:t>   </a:t>
            </a:r>
            <a:r>
              <a:rPr lang="zh-CN" altLang="en-US" b="1">
                <a:solidFill>
                  <a:srgbClr val="FFFF00"/>
                </a:solidFill>
              </a:rPr>
              <a:t>学习目标</a:t>
            </a:r>
          </a:p>
        </p:txBody>
      </p:sp>
      <p:sp>
        <p:nvSpPr>
          <p:cNvPr id="345090" name="Rectangle 3"/>
          <p:cNvSpPr>
            <a:spLocks noGrp="1"/>
          </p:cNvSpPr>
          <p:nvPr>
            <p:ph idx="1"/>
          </p:nvPr>
        </p:nvSpPr>
        <p:spPr>
          <a:xfrm>
            <a:off x="812800" y="1960563"/>
            <a:ext cx="10134600" cy="4419600"/>
          </a:xfrm>
        </p:spPr>
        <p:txBody>
          <a:bodyPr wrap="square" lIns="91440" tIns="45720" rIns="91440" bIns="45720" anchor="t"/>
          <a:lstStyle/>
          <a:p>
            <a:pPr eaLnBrk="1" hangingPunct="1">
              <a:spcBef>
                <a:spcPct val="50000"/>
              </a:spcBef>
              <a:buNone/>
            </a:pPr>
            <a:r>
              <a:rPr lang="en-US" altLang="zh-CN" sz="4000" b="1">
                <a:solidFill>
                  <a:srgbClr val="000099"/>
                </a:solidFill>
                <a:latin typeface="黑体" panose="02010609060101010101" pitchFamily="2" charset="-122"/>
                <a:ea typeface="黑体" panose="02010609060101010101" pitchFamily="2" charset="-122"/>
              </a:rPr>
              <a:t>1.</a:t>
            </a:r>
            <a:r>
              <a:rPr lang="zh-CN" altLang="en-US" sz="4000" b="1">
                <a:solidFill>
                  <a:srgbClr val="000099"/>
                </a:solidFill>
                <a:latin typeface="黑体" panose="02010609060101010101" pitchFamily="2" charset="-122"/>
                <a:ea typeface="黑体" panose="02010609060101010101" pitchFamily="2" charset="-122"/>
              </a:rPr>
              <a:t>探讨并掌握</a:t>
            </a:r>
            <a:r>
              <a:rPr lang="zh-CN" altLang="en-US" sz="4000" b="1">
                <a:solidFill>
                  <a:srgbClr val="000099"/>
                </a:solidFill>
                <a:ea typeface="黑体" panose="02010609060101010101" pitchFamily="2" charset="-122"/>
              </a:rPr>
              <a:t>“</a:t>
            </a:r>
            <a:r>
              <a:rPr lang="zh-CN" altLang="en-US" sz="4000" b="1">
                <a:solidFill>
                  <a:srgbClr val="000099"/>
                </a:solidFill>
                <a:latin typeface="黑体" panose="02010609060101010101" pitchFamily="2" charset="-122"/>
                <a:ea typeface="黑体" panose="02010609060101010101" pitchFamily="2" charset="-122"/>
              </a:rPr>
              <a:t>理解文中重要句子的含意</a:t>
            </a:r>
            <a:r>
              <a:rPr lang="zh-CN" altLang="en-US" sz="4000" b="1">
                <a:solidFill>
                  <a:srgbClr val="000099"/>
                </a:solidFill>
                <a:ea typeface="黑体" panose="02010609060101010101" pitchFamily="2" charset="-122"/>
              </a:rPr>
              <a:t>”</a:t>
            </a:r>
            <a:r>
              <a:rPr lang="zh-CN" altLang="en-US" sz="4000" b="1">
                <a:solidFill>
                  <a:srgbClr val="000099"/>
                </a:solidFill>
                <a:latin typeface="黑体" panose="02010609060101010101" pitchFamily="2" charset="-122"/>
                <a:ea typeface="黑体" panose="02010609060101010101" pitchFamily="2" charset="-122"/>
              </a:rPr>
              <a:t>的方法。</a:t>
            </a:r>
          </a:p>
          <a:p>
            <a:pPr eaLnBrk="1" hangingPunct="1">
              <a:spcBef>
                <a:spcPct val="50000"/>
              </a:spcBef>
              <a:buNone/>
            </a:pPr>
            <a:r>
              <a:rPr lang="en-US" altLang="zh-CN" sz="4000" b="1">
                <a:solidFill>
                  <a:srgbClr val="000099"/>
                </a:solidFill>
                <a:latin typeface="黑体" panose="02010609060101010101" pitchFamily="2" charset="-122"/>
                <a:ea typeface="黑体" panose="02010609060101010101" pitchFamily="2" charset="-122"/>
              </a:rPr>
              <a:t>2.</a:t>
            </a:r>
            <a:r>
              <a:rPr lang="zh-CN" altLang="en-US" sz="4000" b="1">
                <a:solidFill>
                  <a:srgbClr val="000099"/>
                </a:solidFill>
                <a:latin typeface="黑体" panose="02010609060101010101" pitchFamily="2" charset="-122"/>
                <a:ea typeface="黑体" panose="02010609060101010101" pitchFamily="2" charset="-122"/>
              </a:rPr>
              <a:t>学会准确筛选信息，规范答题。</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5698" name="Rectangle 2"/>
          <p:cNvSpPr>
            <a:spLocks noGrp="1" noChangeArrowheads="1"/>
          </p:cNvSpPr>
          <p:nvPr>
            <p:ph idx="1"/>
          </p:nvPr>
        </p:nvSpPr>
        <p:spPr>
          <a:xfrm>
            <a:off x="1588" y="60325"/>
            <a:ext cx="10882313" cy="198755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400" b="1" i="0" u="none" strike="noStrike" kern="1200" cap="none" spc="0" normalizeH="0" baseline="0" noProof="0" smtClean="0">
                <a:ln>
                  <a:noFill/>
                </a:ln>
                <a:solidFill>
                  <a:srgbClr val="0000FF"/>
                </a:solidFill>
                <a:effectLst/>
                <a:uLnTx/>
                <a:uFillTx/>
                <a:latin typeface="+mn-ea"/>
                <a:ea typeface="+mn-ea"/>
                <a:cs typeface="+mn-cs"/>
              </a:rPr>
              <a:t>课前热身：</a:t>
            </a:r>
            <a:r>
              <a:rPr kumimoji="0" lang="en-US" altLang="zh-CN" sz="2400" b="1" i="0" u="none" strike="noStrike" kern="1200" cap="none" spc="0" normalizeH="0" baseline="0" noProof="0" smtClean="0">
                <a:ln>
                  <a:noFill/>
                </a:ln>
                <a:solidFill>
                  <a:srgbClr val="0000FF"/>
                </a:solidFill>
                <a:effectLst/>
                <a:uLnTx/>
                <a:uFillTx/>
                <a:latin typeface="+mn-ea"/>
                <a:ea typeface="+mn-ea"/>
                <a:cs typeface="+mn-cs"/>
              </a:rPr>
              <a:t>《</a:t>
            </a:r>
            <a:r>
              <a:rPr kumimoji="0" lang="zh-CN" altLang="en-US" sz="2400" b="1" i="0" u="none" strike="noStrike" kern="1200" cap="none" spc="0" normalizeH="0" baseline="0" noProof="0" smtClean="0">
                <a:ln>
                  <a:noFill/>
                </a:ln>
                <a:solidFill>
                  <a:srgbClr val="0000FF"/>
                </a:solidFill>
                <a:effectLst/>
                <a:uLnTx/>
                <a:uFillTx/>
                <a:latin typeface="+mn-ea"/>
                <a:ea typeface="+mn-ea"/>
                <a:cs typeface="+mn-cs"/>
              </a:rPr>
              <a:t>沉香木</a:t>
            </a:r>
            <a:r>
              <a:rPr kumimoji="0" lang="en-US" altLang="zh-CN" sz="2400" b="1" i="0" u="none" strike="noStrike" kern="1200" cap="none" spc="0" normalizeH="0" baseline="0" noProof="0" smtClean="0">
                <a:ln>
                  <a:noFill/>
                </a:ln>
                <a:solidFill>
                  <a:srgbClr val="0000FF"/>
                </a:solidFill>
                <a:effectLst/>
                <a:uLnTx/>
                <a:uFillTx/>
                <a:latin typeface="+mn-ea"/>
                <a:ea typeface="+mn-ea"/>
                <a:cs typeface="+mn-cs"/>
              </a:rPr>
              <a:t>》</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1</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、我们不可能脱世，但可以脱俗；</a:t>
            </a:r>
            <a:endParaRPr kumimoji="0" lang="en-US" altLang="zh-CN" sz="2400" b="1" i="0" u="none"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2</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、人当身是浮木，心有沉香；</a:t>
            </a:r>
            <a:endParaRPr kumimoji="0" lang="en-US" altLang="zh-CN" sz="2400" b="1" i="0" u="none"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3</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、苏东坡身上，便有了沉香的涵蕴；海南的沉香也沾有了苏东坡的气质。</a:t>
            </a:r>
            <a:endParaRPr kumimoji="0" lang="en-US" altLang="zh-CN" sz="2400" b="1" i="0" u="none"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3" name="Rectangle 2"/>
          <p:cNvSpPr txBox="1">
            <a:spLocks noChangeArrowheads="1"/>
          </p:cNvSpPr>
          <p:nvPr/>
        </p:nvSpPr>
        <p:spPr bwMode="auto">
          <a:xfrm>
            <a:off x="92075" y="1866900"/>
            <a:ext cx="11782425"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110000"/>
              </a:lnSpc>
              <a:spcBef>
                <a:spcPct val="20000"/>
              </a:spcBef>
              <a:spcAft>
                <a:spcPct val="0"/>
              </a:spcAft>
              <a:buClrTx/>
              <a:buSzTx/>
              <a:buFontTx/>
              <a:buNone/>
              <a:defRPr/>
            </a:pP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学生答案分析：</a:t>
            </a:r>
            <a:endParaRPr kumimoji="0" lang="en-US" altLang="zh-CN" sz="2400" b="1" i="0" u="none" strike="noStrike" kern="1200" cap="none" spc="0" normalizeH="0" baseline="0" noProof="0" smtClean="0">
              <a:ln>
                <a:noFill/>
              </a:ln>
              <a:solidFill>
                <a:srgbClr val="0000FF"/>
              </a:solidFill>
              <a:effectLst/>
              <a:uLnTx/>
              <a:uFillTx/>
              <a:latin typeface="+mn-lt"/>
              <a:ea typeface="+mn-ea"/>
              <a:cs typeface="+mn-cs"/>
              <a:sym typeface="+mn-ea"/>
            </a:endParaRPr>
          </a:p>
          <a:p>
            <a:pPr marL="0" marR="0" lvl="0" indent="0" algn="l" defTabSz="914400" rtl="0" eaLnBrk="0" fontAlgn="base" latinLnBrk="0" hangingPunct="0">
              <a:lnSpc>
                <a:spcPct val="11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1</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a</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人</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不能决定自己的出生，但可以通过种种磨练来造就自己</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b</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我们</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生活在这个世界上要学会抵制各种诱惑</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C</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人世间存在许多诱惑，我们不可能拒绝一切，但我们可以不被物欲所流转，我们的精神可以远离低俗</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a:t>
            </a:r>
            <a:endParaRPr kumimoji="0" lang="zh-CN" altLang="zh-CN" sz="3200" b="0" i="0" u="none" strike="noStrike" kern="1200" cap="none" spc="0" normalizeH="0" baseline="0" noProof="0">
              <a:ln>
                <a:noFill/>
              </a:ln>
              <a:solidFill>
                <a:schemeClr val="tx1"/>
              </a:solidFill>
              <a:effectLst/>
              <a:uLnTx/>
              <a:uFillTx/>
              <a:latin typeface="+mn-lt"/>
              <a:ea typeface="+mn-ea"/>
              <a:cs typeface="+mn-cs"/>
              <a:sym typeface="+mn-ea"/>
            </a:endParaRPr>
          </a:p>
          <a:p>
            <a:pPr marL="342900" marR="0" lvl="0" indent="-342900" algn="l" defTabSz="914400" rtl="0" eaLnBrk="1" fontAlgn="base" latinLnBrk="0" hangingPunct="1">
              <a:lnSpc>
                <a:spcPct val="11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rgbClr val="0000FF"/>
                </a:solidFill>
                <a:effectLst/>
                <a:uLnTx/>
                <a:uFillTx/>
                <a:latin typeface="+mn-lt"/>
                <a:ea typeface="+mn-ea"/>
                <a:cs typeface="+mn-cs"/>
                <a:sym typeface="+mn-ea"/>
              </a:rPr>
              <a:t>2</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rgbClr val="0000FF"/>
                </a:solidFill>
                <a:effectLst/>
                <a:uLnTx/>
                <a:uFillTx/>
                <a:latin typeface="+mn-lt"/>
                <a:ea typeface="+mn-ea"/>
                <a:cs typeface="+mn-cs"/>
                <a:sym typeface="+mn-ea"/>
              </a:rPr>
              <a:t>a</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人</a:t>
            </a:r>
            <a:r>
              <a:rPr kumimoji="0" lang="zh-CN" altLang="zh-CN" sz="2400" b="1" i="0" u="none" strike="noStrike" kern="1200" cap="none" spc="0" normalizeH="0" baseline="0" noProof="0">
                <a:ln>
                  <a:noFill/>
                </a:ln>
                <a:solidFill>
                  <a:srgbClr val="0000FF"/>
                </a:solidFill>
                <a:effectLst/>
                <a:uLnTx/>
                <a:uFillTx/>
                <a:latin typeface="+mn-lt"/>
                <a:ea typeface="+mn-ea"/>
                <a:cs typeface="+mn-cs"/>
                <a:sym typeface="+mn-ea"/>
              </a:rPr>
              <a:t>本身是一块浮木，但内心要有沉香般的</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品质</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rgbClr val="0000FF"/>
                </a:solidFill>
                <a:effectLst/>
                <a:uLnTx/>
                <a:uFillTx/>
                <a:latin typeface="+mn-lt"/>
                <a:ea typeface="+mn-ea"/>
                <a:cs typeface="+mn-cs"/>
                <a:sym typeface="+mn-ea"/>
              </a:rPr>
              <a:t>b</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人</a:t>
            </a:r>
            <a:r>
              <a:rPr kumimoji="0" lang="zh-CN" altLang="zh-CN" sz="2400" b="1" i="0" u="none" strike="noStrike" kern="1200" cap="none" spc="0" normalizeH="0" baseline="0" noProof="0">
                <a:ln>
                  <a:noFill/>
                </a:ln>
                <a:solidFill>
                  <a:srgbClr val="0000FF"/>
                </a:solidFill>
                <a:effectLst/>
                <a:uLnTx/>
                <a:uFillTx/>
                <a:latin typeface="+mn-lt"/>
                <a:ea typeface="+mn-ea"/>
                <a:cs typeface="+mn-cs"/>
                <a:sym typeface="+mn-ea"/>
              </a:rPr>
              <a:t>的外表可以不看重，但是要有一颗坚实、沉着，似沉香的</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心</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rgbClr val="0000FF"/>
                </a:solidFill>
                <a:effectLst/>
                <a:uLnTx/>
                <a:uFillTx/>
                <a:latin typeface="+mn-lt"/>
                <a:ea typeface="+mn-ea"/>
                <a:cs typeface="+mn-cs"/>
                <a:sym typeface="+mn-ea"/>
              </a:rPr>
              <a:t>c</a:t>
            </a:r>
            <a:r>
              <a:rPr kumimoji="0" lang="zh-CN" altLang="en-US" sz="2400" b="1" i="0" u="none" strike="noStrike" kern="1200" cap="none" spc="0" normalizeH="0" baseline="0" noProof="0" smtClean="0">
                <a:ln>
                  <a:noFill/>
                </a:ln>
                <a:solidFill>
                  <a:srgbClr val="0000FF"/>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我们</a:t>
            </a:r>
            <a:r>
              <a:rPr kumimoji="0" lang="zh-CN" altLang="zh-CN" sz="2400" b="1" i="0" u="none" strike="noStrike" kern="1200" cap="none" spc="0" normalizeH="0" baseline="0" noProof="0">
                <a:ln>
                  <a:noFill/>
                </a:ln>
                <a:solidFill>
                  <a:srgbClr val="0000FF"/>
                </a:solidFill>
                <a:effectLst/>
                <a:uLnTx/>
                <a:uFillTx/>
                <a:latin typeface="+mn-lt"/>
                <a:ea typeface="+mn-ea"/>
                <a:cs typeface="+mn-cs"/>
                <a:sym typeface="+mn-ea"/>
              </a:rPr>
              <a:t>在浮动的、浮华的人世中，难免随波逐流，但内心当有所坚持，有沉静内敛的品质</a:t>
            </a:r>
            <a:r>
              <a:rPr kumimoji="0" lang="zh-CN" altLang="zh-CN" sz="2400" b="1" i="0" u="none" strike="noStrike" kern="1200" cap="none" spc="0" normalizeH="0" baseline="0" noProof="0" smtClean="0">
                <a:ln>
                  <a:noFill/>
                </a:ln>
                <a:solidFill>
                  <a:srgbClr val="0000FF"/>
                </a:solidFill>
                <a:effectLst/>
                <a:uLnTx/>
                <a:uFillTx/>
                <a:latin typeface="+mn-lt"/>
                <a:ea typeface="+mn-ea"/>
                <a:cs typeface="+mn-cs"/>
                <a:sym typeface="+mn-ea"/>
              </a:rPr>
              <a:t>。</a:t>
            </a: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sym typeface="+mn-ea"/>
            </a:endParaRPr>
          </a:p>
          <a:p>
            <a:pPr marL="342900" marR="0" lvl="0" indent="-342900" algn="l" defTabSz="914400" rtl="0" eaLnBrk="1" fontAlgn="base" latinLnBrk="0" hangingPunct="1">
              <a:lnSpc>
                <a:spcPct val="11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3</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a</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苏东坡</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在自己处于窘境之时，仍关注着沉香木</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b</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沉香</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是通过灾变和痛苦磨练出来的，而苏东坡也正经历着这种痛苦，他们是</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同病相怜</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en-US" altLang="zh-CN" sz="2400" b="1" i="0" u="none" strike="noStrike" kern="1200" cap="none" spc="0" normalizeH="0" baseline="0" noProof="0" smtClean="0">
                <a:ln>
                  <a:noFill/>
                </a:ln>
                <a:solidFill>
                  <a:schemeClr val="tx1"/>
                </a:solidFill>
                <a:effectLst/>
                <a:uLnTx/>
                <a:uFillTx/>
                <a:latin typeface="+mn-lt"/>
                <a:ea typeface="+mn-ea"/>
                <a:cs typeface="+mn-cs"/>
                <a:sym typeface="+mn-ea"/>
              </a:rPr>
              <a:t>c</a:t>
            </a:r>
            <a:r>
              <a:rPr kumimoji="0" lang="zh-CN" altLang="en-US" sz="2400" b="1" i="0" u="none" strike="noStrike" kern="1200" cap="none" spc="0" normalizeH="0" baseline="0" noProof="0" smtClean="0">
                <a:ln>
                  <a:noFill/>
                </a:ln>
                <a:solidFill>
                  <a:schemeClr val="tx1"/>
                </a:solidFill>
                <a:effectLst/>
                <a:uLnTx/>
                <a:uFillTx/>
                <a:latin typeface="+mn-lt"/>
                <a:ea typeface="+mn-ea"/>
                <a:cs typeface="+mn-cs"/>
                <a:sym typeface="+mn-ea"/>
              </a:rPr>
              <a:t>、</a:t>
            </a:r>
            <a:r>
              <a:rPr kumimoji="0" lang="zh-CN" altLang="zh-CN" sz="2400" b="1" i="0" u="none" strike="noStrike" kern="1200" cap="none" spc="0" normalizeH="0" baseline="0" noProof="0" smtClean="0">
                <a:ln>
                  <a:noFill/>
                </a:ln>
                <a:solidFill>
                  <a:schemeClr val="tx1"/>
                </a:solidFill>
                <a:effectLst/>
                <a:uLnTx/>
                <a:uFillTx/>
                <a:latin typeface="+mn-lt"/>
                <a:ea typeface="+mn-ea"/>
                <a:cs typeface="+mn-cs"/>
                <a:sym typeface="+mn-ea"/>
              </a:rPr>
              <a:t>贬</a:t>
            </a:r>
            <a:r>
              <a:rPr kumimoji="0" lang="zh-CN" altLang="zh-CN" sz="2400" b="1" i="0" u="none" strike="noStrike" kern="1200" cap="none" spc="0" normalizeH="0" baseline="0" noProof="0">
                <a:ln>
                  <a:noFill/>
                </a:ln>
                <a:solidFill>
                  <a:schemeClr val="tx1"/>
                </a:solidFill>
                <a:effectLst/>
                <a:uLnTx/>
                <a:uFillTx/>
                <a:latin typeface="+mn-lt"/>
                <a:ea typeface="+mn-ea"/>
                <a:cs typeface="+mn-cs"/>
                <a:sym typeface="+mn-ea"/>
              </a:rPr>
              <a:t>居生活磨练了苏东坡，使他具有了沉香木般沉静内敛的品质与心境；海南沉香也由于苏东坡对沉香木的涵咏与关爱附加了更为深厚的文化内涵。</a:t>
            </a:r>
            <a:endParaRPr kumimoji="0" lang="zh-CN" altLang="zh-CN" sz="2400" b="0" i="0" u="none" strike="noStrike" kern="1200" cap="none" spc="0" normalizeH="0" baseline="0" noProof="0">
              <a:ln>
                <a:noFill/>
              </a:ln>
              <a:solidFill>
                <a:schemeClr val="tx1"/>
              </a:solidFill>
              <a:effectLst/>
              <a:uLnTx/>
              <a:uFillTx/>
              <a:latin typeface="+mn-lt"/>
              <a:ea typeface="+mn-ea"/>
              <a:cs typeface="+mn-cs"/>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1" i="0" u="none" strike="noStrike" kern="1200" cap="none" spc="0" normalizeH="0" baseline="0" noProof="0" smtClean="0">
              <a:ln>
                <a:noFill/>
              </a:ln>
              <a:solidFill>
                <a:schemeClr val="tx1"/>
              </a:solidFill>
              <a:effectLst/>
              <a:uLnTx/>
              <a:uFillTx/>
              <a:latin typeface="+mn-lt"/>
              <a:ea typeface="+mn-ea"/>
              <a:cs typeface="+mn-cs"/>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0033" name="Rectangle 2"/>
          <p:cNvSpPr>
            <a:spLocks noGrp="1"/>
          </p:cNvSpPr>
          <p:nvPr>
            <p:ph idx="1"/>
          </p:nvPr>
        </p:nvSpPr>
        <p:spPr>
          <a:xfrm>
            <a:off x="309563" y="103188"/>
            <a:ext cx="10817225" cy="6096000"/>
          </a:xfrm>
        </p:spPr>
        <p:txBody>
          <a:bodyPr wrap="square" lIns="91440" tIns="45720" rIns="91440" bIns="45720" anchor="t"/>
          <a:lstStyle/>
          <a:p>
            <a:pPr eaLnBrk="1" hangingPunct="1"/>
            <a:r>
              <a:rPr lang="zh-CN" altLang="en-US" sz="4800" b="1">
                <a:solidFill>
                  <a:srgbClr val="FF0000"/>
                </a:solidFill>
                <a:latin typeface="楷体_GB2312" pitchFamily="49" charset="-122"/>
                <a:ea typeface="楷体_GB2312" pitchFamily="49" charset="-122"/>
              </a:rPr>
              <a:t>二、散文类型</a:t>
            </a:r>
          </a:p>
          <a:p>
            <a:pPr eaLnBrk="1" hangingPunct="1"/>
            <a:r>
              <a:rPr lang="zh-CN" altLang="en-US" sz="4400" b="1">
                <a:latin typeface="楷体_GB2312" pitchFamily="49" charset="-122"/>
                <a:ea typeface="楷体_GB2312" pitchFamily="49" charset="-122"/>
              </a:rPr>
              <a:t>①记叙性散文：以记写人物、事件、景物为主的散文。（含状物散文）如：</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鹤</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（广东卷） </a:t>
            </a:r>
          </a:p>
          <a:p>
            <a:pPr eaLnBrk="1" hangingPunct="1"/>
            <a:r>
              <a:rPr lang="zh-CN" altLang="en-US" sz="4400" b="1">
                <a:latin typeface="楷体_GB2312" pitchFamily="49" charset="-122"/>
                <a:ea typeface="楷体_GB2312" pitchFamily="49" charset="-122"/>
              </a:rPr>
              <a:t>②抒情性散文：抒发作者主观情感的散文。如：</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听雨</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（大纲卷）</a:t>
            </a:r>
          </a:p>
          <a:p>
            <a:pPr eaLnBrk="1" hangingPunct="1"/>
            <a:r>
              <a:rPr lang="zh-CN" altLang="en-US" sz="4400" b="1">
                <a:latin typeface="楷体_GB2312" pitchFamily="49" charset="-122"/>
                <a:ea typeface="楷体_GB2312" pitchFamily="49" charset="-122"/>
              </a:rPr>
              <a:t>③议论性散文：以发表议论为主的散文。（哲理性散文） 如：</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乾坤草亭</a:t>
            </a:r>
            <a:r>
              <a:rPr lang="en-US" altLang="zh-CN" sz="4400" b="1">
                <a:latin typeface="楷体_GB2312" pitchFamily="49" charset="-122"/>
                <a:ea typeface="楷体_GB2312" pitchFamily="49" charset="-122"/>
              </a:rPr>
              <a:t>》</a:t>
            </a:r>
            <a:r>
              <a:rPr lang="zh-CN" altLang="en-US" sz="4400" b="1">
                <a:latin typeface="楷体_GB2312" pitchFamily="49" charset="-122"/>
                <a:ea typeface="楷体_GB2312" pitchFamily="49" charset="-122"/>
              </a:rPr>
              <a:t>（江苏卷） </a:t>
            </a: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7137" name="Rectangle 2"/>
          <p:cNvSpPr>
            <a:spLocks noGrp="1"/>
          </p:cNvSpPr>
          <p:nvPr>
            <p:ph type="title"/>
          </p:nvPr>
        </p:nvSpPr>
        <p:spPr/>
        <p:txBody>
          <a:bodyPr wrap="square" lIns="91440" tIns="45720" rIns="91440" bIns="45720" anchor="ctr"/>
          <a:lstStyle/>
          <a:p>
            <a:pPr eaLnBrk="1" hangingPunct="1"/>
            <a:r>
              <a:rPr lang="zh-CN" altLang="en-US" sz="4800" b="1">
                <a:solidFill>
                  <a:srgbClr val="0000FF"/>
                </a:solidFill>
                <a:latin typeface="黑体" panose="02010609060101010101" pitchFamily="2" charset="-122"/>
                <a:ea typeface="黑体" panose="02010609060101010101" pitchFamily="2" charset="-122"/>
              </a:rPr>
              <a:t>理解重要句子的含义</a:t>
            </a:r>
          </a:p>
        </p:txBody>
      </p:sp>
      <p:sp>
        <p:nvSpPr>
          <p:cNvPr id="347138" name="WordArt 3"/>
          <p:cNvSpPr>
            <a:spLocks noTextEdit="1"/>
          </p:cNvSpPr>
          <p:nvPr/>
        </p:nvSpPr>
        <p:spPr>
          <a:xfrm>
            <a:off x="2208213" y="2271713"/>
            <a:ext cx="7056437" cy="2314575"/>
          </a:xfrm>
          <a:prstGeom prst="rect">
            <a:avLst/>
          </a:prstGeom>
        </p:spPr>
        <p:txBody>
          <a:bodyPr wrap="none" fromWordArt="1">
            <a:prstTxWarp prst="textSlantUp">
              <a:avLst>
                <a:gd name="adj" fmla="val 0"/>
              </a:avLst>
            </a:prstTxWarp>
            <a:normAutofit/>
          </a:bodyPr>
          <a:lstStyle/>
          <a:p>
            <a:pPr algn="ctr"/>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方正姚体" panose="02010601030101010101" charset="-122"/>
                <a:ea typeface="方正姚体" panose="02010601030101010101" charset="-122"/>
              </a:rPr>
              <a:t>方法点击</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61" name="Rectangle 2"/>
          <p:cNvSpPr>
            <a:spLocks noGrp="1"/>
          </p:cNvSpPr>
          <p:nvPr>
            <p:ph idx="1"/>
          </p:nvPr>
        </p:nvSpPr>
        <p:spPr>
          <a:xfrm>
            <a:off x="2700338" y="2984500"/>
            <a:ext cx="8218487" cy="4568825"/>
          </a:xfrm>
        </p:spPr>
        <p:txBody>
          <a:bodyPr wrap="square" lIns="91440" tIns="45720" rIns="91440" bIns="45720" anchor="t"/>
          <a:lstStyle/>
          <a:p>
            <a:pPr marL="0" indent="0" eaLnBrk="1" hangingPunct="1">
              <a:lnSpc>
                <a:spcPct val="150000"/>
              </a:lnSpc>
              <a:buNone/>
            </a:pPr>
            <a:r>
              <a:rPr lang="zh-CN" altLang="en-US" sz="4800" b="1">
                <a:solidFill>
                  <a:srgbClr val="FF0000"/>
                </a:solidFill>
                <a:ea typeface="黑体" panose="02010609060101010101" pitchFamily="2" charset="-122"/>
              </a:rPr>
              <a:t>句不离段，句不离篇。</a:t>
            </a:r>
          </a:p>
        </p:txBody>
      </p:sp>
      <p:sp>
        <p:nvSpPr>
          <p:cNvPr id="348162" name="WordArt 3"/>
          <p:cNvSpPr>
            <a:spLocks noTextEdit="1"/>
          </p:cNvSpPr>
          <p:nvPr/>
        </p:nvSpPr>
        <p:spPr>
          <a:xfrm>
            <a:off x="3062288" y="992188"/>
            <a:ext cx="5111750" cy="1196975"/>
          </a:xfrm>
          <a:prstGeom prst="rect">
            <a:avLst/>
          </a:prstGeom>
        </p:spPr>
        <p:txBody>
          <a:bodyPr wrap="none" fromWordArt="1">
            <a:prstTxWarp prst="textSlantUp">
              <a:avLst>
                <a:gd name="adj" fmla="val 0"/>
              </a:avLst>
            </a:prstTxWarp>
            <a:normAutofit/>
          </a:bodyPr>
          <a:lstStyle/>
          <a:p>
            <a:pPr algn="ctr"/>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隶书" panose="02010509060101010101" pitchFamily="49" charset="-122"/>
                <a:ea typeface="隶书" panose="02010509060101010101" pitchFamily="49" charset="-122"/>
              </a:rPr>
              <a:t>一种意识</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9185" name="Rectangle 2"/>
          <p:cNvSpPr>
            <a:spLocks noGrp="1"/>
          </p:cNvSpPr>
          <p:nvPr>
            <p:ph idx="1"/>
          </p:nvPr>
        </p:nvSpPr>
        <p:spPr>
          <a:xfrm>
            <a:off x="1541463" y="2135188"/>
            <a:ext cx="9972675" cy="4568825"/>
          </a:xfrm>
        </p:spPr>
        <p:txBody>
          <a:bodyPr wrap="square" lIns="91440" tIns="45720" rIns="91440" bIns="45720" anchor="t"/>
          <a:lstStyle/>
          <a:p>
            <a:pPr eaLnBrk="1" hangingPunct="1">
              <a:lnSpc>
                <a:spcPct val="150000"/>
              </a:lnSpc>
            </a:pPr>
            <a:r>
              <a:rPr lang="zh-CN" altLang="en-US" sz="4000" b="1">
                <a:solidFill>
                  <a:srgbClr val="FF0000"/>
                </a:solidFill>
                <a:latin typeface="黑体" panose="02010609060101010101" pitchFamily="2" charset="-122"/>
                <a:ea typeface="黑体" panose="02010609060101010101" pitchFamily="2" charset="-122"/>
              </a:rPr>
              <a:t>多问几个“为什么”的习惯</a:t>
            </a:r>
          </a:p>
          <a:p>
            <a:pPr eaLnBrk="1" hangingPunct="1">
              <a:lnSpc>
                <a:spcPct val="150000"/>
              </a:lnSpc>
            </a:pPr>
            <a:r>
              <a:rPr lang="zh-CN" altLang="en-US" sz="4000" b="1">
                <a:solidFill>
                  <a:srgbClr val="FF0000"/>
                </a:solidFill>
                <a:latin typeface="黑体" panose="02010609060101010101" pitchFamily="2" charset="-122"/>
                <a:ea typeface="黑体" panose="02010609060101010101" pitchFamily="2" charset="-122"/>
              </a:rPr>
              <a:t>借用、整合原文关键词句组织答案的习惯</a:t>
            </a:r>
            <a:endParaRPr lang="en-US" altLang="zh-CN" sz="4000" b="1">
              <a:solidFill>
                <a:srgbClr val="FF0000"/>
              </a:solidFill>
              <a:latin typeface="黑体" panose="02010609060101010101" pitchFamily="2" charset="-122"/>
              <a:ea typeface="黑体" panose="02010609060101010101" pitchFamily="2" charset="-122"/>
            </a:endParaRPr>
          </a:p>
        </p:txBody>
      </p:sp>
      <p:sp>
        <p:nvSpPr>
          <p:cNvPr id="349186" name="WordArt 3"/>
          <p:cNvSpPr>
            <a:spLocks noTextEdit="1"/>
          </p:cNvSpPr>
          <p:nvPr/>
        </p:nvSpPr>
        <p:spPr>
          <a:xfrm>
            <a:off x="3013075" y="476250"/>
            <a:ext cx="5160963" cy="1196975"/>
          </a:xfrm>
          <a:prstGeom prst="rect">
            <a:avLst/>
          </a:prstGeom>
        </p:spPr>
        <p:txBody>
          <a:bodyPr wrap="none" fromWordArt="1">
            <a:prstTxWarp prst="textSlantUp">
              <a:avLst>
                <a:gd name="adj" fmla="val 0"/>
              </a:avLst>
            </a:prstTxWarp>
            <a:normAutofit/>
          </a:bodyPr>
          <a:lstStyle/>
          <a:p>
            <a:pPr algn="ctr"/>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隶书" panose="02010509060101010101" pitchFamily="49" charset="-122"/>
                <a:ea typeface="隶书" panose="02010509060101010101" pitchFamily="49" charset="-122"/>
              </a:rPr>
              <a:t>两个习惯</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0209" name="Rectangle 2"/>
          <p:cNvSpPr>
            <a:spLocks noGrp="1"/>
          </p:cNvSpPr>
          <p:nvPr>
            <p:ph idx="1"/>
          </p:nvPr>
        </p:nvSpPr>
        <p:spPr>
          <a:xfrm>
            <a:off x="1476375" y="1992313"/>
            <a:ext cx="9972675" cy="4568825"/>
          </a:xfrm>
        </p:spPr>
        <p:txBody>
          <a:bodyPr wrap="square" lIns="91440" tIns="45720" rIns="91440" bIns="45720" anchor="t"/>
          <a:lstStyle/>
          <a:p>
            <a:pPr eaLnBrk="1" hangingPunct="1">
              <a:lnSpc>
                <a:spcPct val="150000"/>
              </a:lnSpc>
            </a:pPr>
            <a:r>
              <a:rPr lang="zh-CN" altLang="en-US" sz="4000" b="1">
                <a:solidFill>
                  <a:srgbClr val="FF0000"/>
                </a:solidFill>
                <a:latin typeface="黑体" panose="02010609060101010101" pitchFamily="2" charset="-122"/>
                <a:ea typeface="黑体" panose="02010609060101010101" pitchFamily="2" charset="-122"/>
              </a:rPr>
              <a:t>句子中的最需要解释的关键词是什么？</a:t>
            </a:r>
            <a:endParaRPr lang="en-US" altLang="zh-CN" sz="4000" b="1">
              <a:solidFill>
                <a:srgbClr val="FF0000"/>
              </a:solidFill>
              <a:latin typeface="黑体" panose="02010609060101010101" pitchFamily="2" charset="-122"/>
              <a:ea typeface="黑体" panose="02010609060101010101" pitchFamily="2" charset="-122"/>
            </a:endParaRPr>
          </a:p>
          <a:p>
            <a:pPr eaLnBrk="1" hangingPunct="1">
              <a:lnSpc>
                <a:spcPct val="150000"/>
              </a:lnSpc>
            </a:pPr>
            <a:r>
              <a:rPr lang="zh-CN" altLang="en-US" sz="4000" b="1">
                <a:solidFill>
                  <a:srgbClr val="FF0000"/>
                </a:solidFill>
                <a:latin typeface="黑体" panose="02010609060101010101" pitchFamily="2" charset="-122"/>
                <a:ea typeface="黑体" panose="02010609060101010101" pitchFamily="2" charset="-122"/>
              </a:rPr>
              <a:t>句子使用了怎样的修辞手法？</a:t>
            </a:r>
            <a:endParaRPr lang="en-US" altLang="zh-CN" sz="4000" b="1">
              <a:solidFill>
                <a:srgbClr val="FF0000"/>
              </a:solidFill>
              <a:latin typeface="黑体" panose="02010609060101010101" pitchFamily="2" charset="-122"/>
              <a:ea typeface="黑体" panose="02010609060101010101" pitchFamily="2" charset="-122"/>
            </a:endParaRPr>
          </a:p>
          <a:p>
            <a:pPr eaLnBrk="1" hangingPunct="1">
              <a:lnSpc>
                <a:spcPct val="150000"/>
              </a:lnSpc>
            </a:pPr>
            <a:r>
              <a:rPr lang="zh-CN" altLang="en-US" sz="4000" b="1">
                <a:solidFill>
                  <a:srgbClr val="FF0000"/>
                </a:solidFill>
                <a:latin typeface="黑体" panose="02010609060101010101" pitchFamily="2" charset="-122"/>
                <a:ea typeface="黑体" panose="02010609060101010101" pitchFamily="2" charset="-122"/>
              </a:rPr>
              <a:t>答案要从哪几个方面来组织？</a:t>
            </a:r>
            <a:endParaRPr lang="en-US" altLang="zh-CN" sz="4000" b="1">
              <a:solidFill>
                <a:srgbClr val="FF0000"/>
              </a:solidFill>
              <a:latin typeface="黑体" panose="02010609060101010101" pitchFamily="2" charset="-122"/>
              <a:ea typeface="黑体" panose="02010609060101010101" pitchFamily="2" charset="-122"/>
            </a:endParaRPr>
          </a:p>
          <a:p>
            <a:pPr eaLnBrk="1" hangingPunct="1">
              <a:lnSpc>
                <a:spcPct val="150000"/>
              </a:lnSpc>
            </a:pPr>
            <a:endParaRPr lang="zh-CN" altLang="en-US" sz="4000" b="1">
              <a:solidFill>
                <a:srgbClr val="FF0000"/>
              </a:solidFill>
              <a:latin typeface="黑体" panose="02010609060101010101" pitchFamily="2" charset="-122"/>
              <a:ea typeface="黑体" panose="02010609060101010101" pitchFamily="2" charset="-122"/>
            </a:endParaRPr>
          </a:p>
        </p:txBody>
      </p:sp>
      <p:sp>
        <p:nvSpPr>
          <p:cNvPr id="350210" name="WordArt 3"/>
          <p:cNvSpPr>
            <a:spLocks noTextEdit="1"/>
          </p:cNvSpPr>
          <p:nvPr/>
        </p:nvSpPr>
        <p:spPr>
          <a:xfrm>
            <a:off x="3013075" y="476250"/>
            <a:ext cx="5160963" cy="1196975"/>
          </a:xfrm>
          <a:prstGeom prst="rect">
            <a:avLst/>
          </a:prstGeom>
        </p:spPr>
        <p:txBody>
          <a:bodyPr wrap="none" fromWordArt="1">
            <a:prstTxWarp prst="textSlantUp">
              <a:avLst>
                <a:gd name="adj" fmla="val 0"/>
              </a:avLst>
            </a:prstTxWarp>
            <a:normAutofit/>
          </a:bodyPr>
          <a:lstStyle/>
          <a:p>
            <a:pPr algn="ctr"/>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隶书" panose="02010509060101010101" pitchFamily="49" charset="-122"/>
                <a:ea typeface="隶书" panose="02010509060101010101" pitchFamily="49" charset="-122"/>
              </a:rPr>
              <a:t>三个问题</a:t>
            </a: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4" name="Rectangle 2"/>
          <p:cNvSpPr>
            <a:spLocks noGrp="1"/>
          </p:cNvSpPr>
          <p:nvPr>
            <p:ph idx="1"/>
          </p:nvPr>
        </p:nvSpPr>
        <p:spPr>
          <a:xfrm>
            <a:off x="2133600" y="2667000"/>
            <a:ext cx="7886700" cy="2232025"/>
          </a:xfrm>
        </p:spPr>
        <p:txBody>
          <a:bodyPr wrap="square" lIns="91440" tIns="45720" rIns="91440" bIns="45720" anchor="t"/>
          <a:lstStyle/>
          <a:p>
            <a:pPr eaLnBrk="1" hangingPunct="1"/>
            <a:r>
              <a:rPr lang="zh-CN" altLang="en-US" b="1">
                <a:solidFill>
                  <a:srgbClr val="0000FF"/>
                </a:solidFill>
                <a:ea typeface="黑体" panose="02010609060101010101" pitchFamily="2" charset="-122"/>
              </a:rPr>
              <a:t>第一步　分析句子</a:t>
            </a:r>
          </a:p>
          <a:p>
            <a:pPr eaLnBrk="1" hangingPunct="1"/>
            <a:endParaRPr lang="zh-CN" altLang="en-US" b="1">
              <a:solidFill>
                <a:srgbClr val="0000FF"/>
              </a:solidFill>
              <a:ea typeface="黑体" panose="02010609060101010101" pitchFamily="2" charset="-122"/>
            </a:endParaRPr>
          </a:p>
          <a:p>
            <a:pPr eaLnBrk="1" hangingPunct="1"/>
            <a:r>
              <a:rPr lang="zh-CN" altLang="en-US" b="1">
                <a:solidFill>
                  <a:srgbClr val="0000FF"/>
                </a:solidFill>
                <a:ea typeface="黑体" panose="02010609060101010101" pitchFamily="2" charset="-122"/>
              </a:rPr>
              <a:t>第二步　结合语境（上下文）一一对应解释</a:t>
            </a:r>
          </a:p>
          <a:p>
            <a:pPr eaLnBrk="1" hangingPunct="1"/>
            <a:endParaRPr lang="zh-CN" altLang="en-US" b="1">
              <a:solidFill>
                <a:srgbClr val="0000FF"/>
              </a:solidFill>
              <a:ea typeface="黑体" panose="02010609060101010101" pitchFamily="2" charset="-122"/>
            </a:endParaRPr>
          </a:p>
          <a:p>
            <a:pPr eaLnBrk="1" hangingPunct="1"/>
            <a:r>
              <a:rPr lang="zh-CN" altLang="en-US" b="1">
                <a:solidFill>
                  <a:srgbClr val="0000FF"/>
                </a:solidFill>
                <a:ea typeface="黑体" panose="02010609060101010101" pitchFamily="2" charset="-122"/>
              </a:rPr>
              <a:t>第三步　组织答案</a:t>
            </a:r>
          </a:p>
        </p:txBody>
      </p:sp>
      <p:sp>
        <p:nvSpPr>
          <p:cNvPr id="351234" name="Rectangle 3"/>
          <p:cNvSpPr/>
          <p:nvPr/>
        </p:nvSpPr>
        <p:spPr>
          <a:xfrm>
            <a:off x="1752600" y="1676400"/>
            <a:ext cx="8424863" cy="641350"/>
          </a:xfrm>
          <a:prstGeom prst="rect">
            <a:avLst/>
          </a:prstGeom>
          <a:solidFill>
            <a:schemeClr val="bg1"/>
          </a:solidFill>
          <a:ln w="9525">
            <a:noFill/>
          </a:ln>
        </p:spPr>
        <p:txBody>
          <a:bodyPr>
            <a:spAutoFit/>
          </a:bodyPr>
          <a:lstStyle/>
          <a:p>
            <a:r>
              <a:rPr lang="zh-CN" altLang="en-US" sz="3600" b="1">
                <a:solidFill>
                  <a:srgbClr val="000000"/>
                </a:solidFill>
                <a:latin typeface="黑体" panose="02010609060101010101" pitchFamily="2" charset="-122"/>
                <a:ea typeface="黑体" panose="02010609060101010101" pitchFamily="2" charset="-122"/>
              </a:rPr>
              <a:t>总结 </a:t>
            </a:r>
            <a:r>
              <a:rPr lang="zh-CN" altLang="en-US" sz="3200" b="1">
                <a:solidFill>
                  <a:srgbClr val="0000CC"/>
                </a:solidFill>
                <a:latin typeface="黑体" panose="02010609060101010101" pitchFamily="2" charset="-122"/>
                <a:ea typeface="黑体" panose="02010609060101010101" pitchFamily="2" charset="-122"/>
              </a:rPr>
              <a:t>解题思路：</a:t>
            </a:r>
          </a:p>
        </p:txBody>
      </p:sp>
      <p:sp>
        <p:nvSpPr>
          <p:cNvPr id="351235" name="Text Box 5"/>
          <p:cNvSpPr txBox="1"/>
          <p:nvPr/>
        </p:nvSpPr>
        <p:spPr>
          <a:xfrm>
            <a:off x="2057400" y="685800"/>
            <a:ext cx="6781800" cy="762000"/>
          </a:xfrm>
          <a:prstGeom prst="rect">
            <a:avLst/>
          </a:prstGeom>
          <a:noFill/>
          <a:ln w="9525">
            <a:noFill/>
          </a:ln>
        </p:spPr>
        <p:txBody>
          <a:bodyPr>
            <a:spAutoFit/>
          </a:bodyPr>
          <a:lstStyle/>
          <a:p>
            <a:pPr>
              <a:spcBef>
                <a:spcPct val="50000"/>
              </a:spcBef>
            </a:pPr>
            <a:r>
              <a:rPr lang="zh-CN" altLang="en-US" sz="4400" b="1">
                <a:solidFill>
                  <a:srgbClr val="330033"/>
                </a:solidFill>
                <a:latin typeface="Arial" panose="020b0604020202020204" pitchFamily="34" charset="0"/>
                <a:ea typeface="楷体_GB2312" pitchFamily="49" charset="-122"/>
              </a:rPr>
              <a:t>理解文中重要句子的含意</a:t>
            </a:r>
          </a:p>
        </p:txBody>
      </p:sp>
      <p:sp>
        <p:nvSpPr>
          <p:cNvPr id="146438" name="AutoShape 6"/>
          <p:cNvSpPr/>
          <p:nvPr/>
        </p:nvSpPr>
        <p:spPr>
          <a:xfrm>
            <a:off x="5486400" y="2133600"/>
            <a:ext cx="457200" cy="1524000"/>
          </a:xfrm>
          <a:prstGeom prst="leftBrace">
            <a:avLst>
              <a:gd name="adj1" fmla="val 27762"/>
              <a:gd name="adj2" fmla="val 50000"/>
            </a:avLst>
          </a:prstGeom>
          <a:noFill/>
          <a:ln w="38100" cap="flat" cmpd="sng">
            <a:solidFill>
              <a:schemeClr val="tx1"/>
            </a:solidFill>
            <a:prstDash val="solid"/>
            <a:headEnd type="none" w="med" len="med"/>
            <a:tailEnd type="none" w="med" len="med"/>
          </a:ln>
        </p:spPr>
        <p:txBody>
          <a:bodyPr wrap="none" anchor="ctr"/>
          <a:lstStyle/>
          <a:p>
            <a:pPr>
              <a:spcBef>
                <a:spcPct val="20000"/>
              </a:spcBef>
              <a:buClr>
                <a:srgbClr val="990033"/>
              </a:buClr>
              <a:buSzPct val="80000"/>
              <a:buFont typeface="Wingdings" panose="05000000000000000000" pitchFamily="2" charset="2"/>
              <a:buChar char="l"/>
            </a:pPr>
            <a:endParaRPr lang="zh-CN" altLang="en-US" sz="3200">
              <a:solidFill>
                <a:srgbClr val="000000"/>
              </a:solidFill>
              <a:latin typeface="Arial" pitchFamily="34" charset="0"/>
            </a:endParaRPr>
          </a:p>
        </p:txBody>
      </p:sp>
      <p:sp>
        <p:nvSpPr>
          <p:cNvPr id="146439" name="AutoShape 7"/>
          <p:cNvSpPr/>
          <p:nvPr/>
        </p:nvSpPr>
        <p:spPr>
          <a:xfrm>
            <a:off x="5638800" y="4495800"/>
            <a:ext cx="381000" cy="1219200"/>
          </a:xfrm>
          <a:prstGeom prst="leftBrace">
            <a:avLst>
              <a:gd name="adj1" fmla="val 26651"/>
              <a:gd name="adj2" fmla="val 50000"/>
            </a:avLst>
          </a:prstGeom>
          <a:noFill/>
          <a:ln w="38100" cap="flat" cmpd="sng">
            <a:solidFill>
              <a:schemeClr val="tx1"/>
            </a:solidFill>
            <a:prstDash val="solid"/>
            <a:headEnd type="none" w="med" len="med"/>
            <a:tailEnd type="none" w="med" len="med"/>
          </a:ln>
        </p:spPr>
        <p:txBody>
          <a:bodyPr wrap="none" anchor="ctr"/>
          <a:lstStyle/>
          <a:p>
            <a:pPr>
              <a:spcBef>
                <a:spcPct val="20000"/>
              </a:spcBef>
              <a:buClr>
                <a:srgbClr val="990033"/>
              </a:buClr>
              <a:buSzPct val="80000"/>
              <a:buFont typeface="Wingdings" panose="05000000000000000000" pitchFamily="2" charset="2"/>
              <a:buChar char="l"/>
            </a:pPr>
            <a:endParaRPr lang="zh-CN" altLang="en-US" sz="3200">
              <a:solidFill>
                <a:srgbClr val="000000"/>
              </a:solidFill>
              <a:latin typeface="Arial" panose="020b0604020202020204" pitchFamily="34" charset="0"/>
            </a:endParaRPr>
          </a:p>
        </p:txBody>
      </p:sp>
      <p:sp>
        <p:nvSpPr>
          <p:cNvPr id="146440" name="Text Box 8"/>
          <p:cNvSpPr txBox="1"/>
          <p:nvPr/>
        </p:nvSpPr>
        <p:spPr>
          <a:xfrm>
            <a:off x="6019800" y="1066800"/>
            <a:ext cx="3048000" cy="1311275"/>
          </a:xfrm>
          <a:prstGeom prst="rect">
            <a:avLst/>
          </a:prstGeom>
          <a:noFill/>
          <a:ln w="9525">
            <a:noFill/>
          </a:ln>
        </p:spPr>
        <p:txBody>
          <a:bodyPr>
            <a:spAutoFit/>
          </a:bodyPr>
          <a:lstStyle/>
          <a:p>
            <a:pPr>
              <a:spcBef>
                <a:spcPct val="50000"/>
              </a:spcBef>
            </a:pPr>
            <a:r>
              <a:rPr lang="en-US" altLang="zh-CN" sz="3200" b="1">
                <a:solidFill>
                  <a:srgbClr val="000000"/>
                </a:solidFill>
                <a:latin typeface="Arial" panose="020b0604020202020204" pitchFamily="34" charset="0"/>
                <a:ea typeface="隶书" panose="02010509060101010101" pitchFamily="49" charset="-122"/>
              </a:rPr>
              <a:t> </a:t>
            </a:r>
          </a:p>
          <a:p>
            <a:pPr>
              <a:spcBef>
                <a:spcPct val="50000"/>
              </a:spcBef>
            </a:pPr>
            <a:r>
              <a:rPr lang="en-US" altLang="zh-CN" sz="3200" b="1">
                <a:solidFill>
                  <a:srgbClr val="000000"/>
                </a:solidFill>
                <a:latin typeface="Arial" panose="020b0604020202020204" pitchFamily="34" charset="0"/>
                <a:ea typeface="隶书" panose="02010509060101010101" pitchFamily="49" charset="-122"/>
              </a:rPr>
              <a:t> </a:t>
            </a:r>
            <a:r>
              <a:rPr lang="zh-CN" altLang="en-US" sz="3200" b="1">
                <a:solidFill>
                  <a:srgbClr val="000000"/>
                </a:solidFill>
                <a:latin typeface="Arial" panose="020b0604020202020204" pitchFamily="34" charset="0"/>
                <a:ea typeface="隶书" panose="02010509060101010101" pitchFamily="49" charset="-122"/>
              </a:rPr>
              <a:t>找关键词语</a:t>
            </a:r>
          </a:p>
        </p:txBody>
      </p:sp>
      <p:sp>
        <p:nvSpPr>
          <p:cNvPr id="146441" name="Text Box 9"/>
          <p:cNvSpPr txBox="1"/>
          <p:nvPr/>
        </p:nvSpPr>
        <p:spPr>
          <a:xfrm>
            <a:off x="6096000" y="2514600"/>
            <a:ext cx="2514600" cy="579438"/>
          </a:xfrm>
          <a:prstGeom prst="rect">
            <a:avLst/>
          </a:prstGeom>
          <a:noFill/>
          <a:ln w="9525">
            <a:noFill/>
          </a:ln>
        </p:spPr>
        <p:txBody>
          <a:bodyPr>
            <a:spAutoFit/>
          </a:bodyPr>
          <a:lstStyle/>
          <a:p>
            <a:pPr>
              <a:spcBef>
                <a:spcPct val="50000"/>
              </a:spcBef>
            </a:pPr>
            <a:r>
              <a:rPr lang="zh-CN" altLang="en-US" sz="3200" b="1">
                <a:solidFill>
                  <a:srgbClr val="000000"/>
                </a:solidFill>
                <a:latin typeface="Arial" panose="020b0604020202020204" pitchFamily="34" charset="0"/>
                <a:ea typeface="隶书" panose="02010509060101010101" pitchFamily="49" charset="-122"/>
              </a:rPr>
              <a:t>看修辞手法</a:t>
            </a:r>
          </a:p>
        </p:txBody>
      </p:sp>
      <p:sp>
        <p:nvSpPr>
          <p:cNvPr id="146442" name="Text Box 10"/>
          <p:cNvSpPr txBox="1"/>
          <p:nvPr/>
        </p:nvSpPr>
        <p:spPr>
          <a:xfrm>
            <a:off x="6172200" y="3276600"/>
            <a:ext cx="2133600" cy="579438"/>
          </a:xfrm>
          <a:prstGeom prst="rect">
            <a:avLst/>
          </a:prstGeom>
          <a:noFill/>
          <a:ln w="9525">
            <a:noFill/>
          </a:ln>
        </p:spPr>
        <p:txBody>
          <a:bodyPr>
            <a:spAutoFit/>
          </a:bodyPr>
          <a:lstStyle/>
          <a:p>
            <a:pPr>
              <a:spcBef>
                <a:spcPct val="50000"/>
              </a:spcBef>
            </a:pPr>
            <a:r>
              <a:rPr lang="zh-CN" altLang="en-US" sz="3200" b="1">
                <a:solidFill>
                  <a:srgbClr val="000000"/>
                </a:solidFill>
                <a:latin typeface="Arial" panose="020b0604020202020204" pitchFamily="34" charset="0"/>
                <a:ea typeface="隶书" panose="02010509060101010101" pitchFamily="49" charset="-122"/>
              </a:rPr>
              <a:t>理清结构</a:t>
            </a:r>
          </a:p>
        </p:txBody>
      </p:sp>
      <p:sp>
        <p:nvSpPr>
          <p:cNvPr id="146443" name="Text Box 11"/>
          <p:cNvSpPr txBox="1"/>
          <p:nvPr/>
        </p:nvSpPr>
        <p:spPr>
          <a:xfrm flipH="1">
            <a:off x="6019800" y="4267200"/>
            <a:ext cx="4648200" cy="1066800"/>
          </a:xfrm>
          <a:prstGeom prst="rect">
            <a:avLst/>
          </a:prstGeom>
          <a:noFill/>
          <a:ln w="9525">
            <a:noFill/>
          </a:ln>
        </p:spPr>
        <p:txBody>
          <a:bodyPr>
            <a:spAutoFit/>
          </a:bodyPr>
          <a:lstStyle/>
          <a:p>
            <a:pPr algn="ctr"/>
            <a:r>
              <a:rPr lang="zh-CN" altLang="en-US" sz="3200" b="1">
                <a:solidFill>
                  <a:srgbClr val="000000"/>
                </a:solidFill>
                <a:latin typeface="Arial" panose="020b0604020202020204" pitchFamily="34" charset="0"/>
                <a:ea typeface="隶书" panose="02010509060101010101" pitchFamily="49" charset="-122"/>
              </a:rPr>
              <a:t>全面作答不漏点（分点作答）</a:t>
            </a:r>
          </a:p>
        </p:txBody>
      </p:sp>
      <p:sp>
        <p:nvSpPr>
          <p:cNvPr id="146444" name="Text Box 12"/>
          <p:cNvSpPr txBox="1"/>
          <p:nvPr/>
        </p:nvSpPr>
        <p:spPr>
          <a:xfrm>
            <a:off x="5943600" y="5410200"/>
            <a:ext cx="3962400" cy="1066800"/>
          </a:xfrm>
          <a:prstGeom prst="rect">
            <a:avLst/>
          </a:prstGeom>
          <a:noFill/>
          <a:ln w="9525">
            <a:noFill/>
          </a:ln>
        </p:spPr>
        <p:txBody>
          <a:bodyPr>
            <a:spAutoFit/>
          </a:bodyPr>
          <a:lstStyle/>
          <a:p>
            <a:pPr algn="ctr">
              <a:spcBef>
                <a:spcPct val="50000"/>
              </a:spcBef>
            </a:pPr>
            <a:r>
              <a:rPr lang="zh-CN" altLang="en-US" sz="3200" b="1">
                <a:solidFill>
                  <a:srgbClr val="000000"/>
                </a:solidFill>
                <a:latin typeface="隶书" panose="02010509060101010101" pitchFamily="49" charset="-122"/>
                <a:ea typeface="隶书" panose="02010509060101010101" pitchFamily="49" charset="-122"/>
              </a:rPr>
              <a:t>（手法）</a:t>
            </a:r>
            <a:r>
              <a:rPr lang="en-US" altLang="zh-CN" sz="3200" b="1">
                <a:solidFill>
                  <a:srgbClr val="000000"/>
                </a:solidFill>
                <a:latin typeface="隶书" panose="02010509060101010101" pitchFamily="49" charset="-122"/>
                <a:ea typeface="隶书" panose="02010509060101010101" pitchFamily="49" charset="-122"/>
              </a:rPr>
              <a:t>+</a:t>
            </a:r>
            <a:r>
              <a:rPr lang="zh-CN" altLang="en-US" sz="3200" b="1">
                <a:solidFill>
                  <a:srgbClr val="000000"/>
                </a:solidFill>
                <a:latin typeface="隶书" panose="02010509060101010101" pitchFamily="49" charset="-122"/>
                <a:ea typeface="隶书" panose="02010509060101010101" pitchFamily="49" charset="-122"/>
              </a:rPr>
              <a:t>表层意</a:t>
            </a:r>
            <a:r>
              <a:rPr lang="en-US" altLang="zh-CN" sz="3200" b="1">
                <a:solidFill>
                  <a:srgbClr val="000000"/>
                </a:solidFill>
                <a:latin typeface="隶书" panose="02010509060101010101" pitchFamily="49" charset="-122"/>
                <a:ea typeface="隶书" panose="02010509060101010101" pitchFamily="49" charset="-122"/>
              </a:rPr>
              <a:t>+</a:t>
            </a:r>
            <a:r>
              <a:rPr lang="zh-CN" altLang="en-US" sz="3200" b="1">
                <a:solidFill>
                  <a:srgbClr val="000000"/>
                </a:solidFill>
                <a:latin typeface="隶书" panose="02010509060101010101" pitchFamily="49" charset="-122"/>
                <a:ea typeface="隶书" panose="02010509060101010101" pitchFamily="49" charset="-122"/>
              </a:rPr>
              <a:t>语境意（情感）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6434">
                                            <p:txEl>
                                              <p:pRg st="0" end="0"/>
                                            </p:txEl>
                                          </p:spTgt>
                                        </p:tgtEl>
                                        <p:attrNameLst>
                                          <p:attrName>style.visibility</p:attrName>
                                        </p:attrNameLst>
                                      </p:cBhvr>
                                      <p:to>
                                        <p:strVal val="visible"/>
                                      </p:to>
                                    </p:set>
                                    <p:animEffect transition="in" filter="blinds(horizontal)">
                                      <p:cBhvr>
                                        <p:cTn id="7" dur="500"/>
                                        <p:tgtEl>
                                          <p:spTgt spid="14643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6438"/>
                                        </p:tgtEl>
                                        <p:attrNameLst>
                                          <p:attrName>style.visibility</p:attrName>
                                        </p:attrNameLst>
                                      </p:cBhvr>
                                      <p:to>
                                        <p:strVal val="visible"/>
                                      </p:to>
                                    </p:set>
                                    <p:animEffect transition="in" filter="box(in)">
                                      <p:cBhvr>
                                        <p:cTn id="12" dur="500"/>
                                        <p:tgtEl>
                                          <p:spTgt spid="14643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6440"/>
                                        </p:tgtEl>
                                        <p:attrNameLst>
                                          <p:attrName>style.visibility</p:attrName>
                                        </p:attrNameLst>
                                      </p:cBhvr>
                                      <p:to>
                                        <p:strVal val="visible"/>
                                      </p:to>
                                    </p:set>
                                    <p:animEffect transition="in" filter="diamond(in)">
                                      <p:cBhvr>
                                        <p:cTn id="17" dur="1000"/>
                                        <p:tgtEl>
                                          <p:spTgt spid="14644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6441"/>
                                        </p:tgtEl>
                                        <p:attrNameLst>
                                          <p:attrName>style.visibility</p:attrName>
                                        </p:attrNameLst>
                                      </p:cBhvr>
                                      <p:to>
                                        <p:strVal val="visible"/>
                                      </p:to>
                                    </p:set>
                                    <p:animEffect transition="in" filter="box(in)">
                                      <p:cBhvr>
                                        <p:cTn id="22" dur="500"/>
                                        <p:tgtEl>
                                          <p:spTgt spid="14644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6442"/>
                                        </p:tgtEl>
                                        <p:attrNameLst>
                                          <p:attrName>style.visibility</p:attrName>
                                        </p:attrNameLst>
                                      </p:cBhvr>
                                      <p:to>
                                        <p:strVal val="visible"/>
                                      </p:to>
                                    </p:set>
                                    <p:animEffect transition="in" filter="box(in)">
                                      <p:cBhvr>
                                        <p:cTn id="27" dur="500"/>
                                        <p:tgtEl>
                                          <p:spTgt spid="14644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6434">
                                            <p:txEl>
                                              <p:pRg st="2" end="2"/>
                                            </p:txEl>
                                          </p:spTgt>
                                        </p:tgtEl>
                                        <p:attrNameLst>
                                          <p:attrName>style.visibility</p:attrName>
                                        </p:attrNameLst>
                                      </p:cBhvr>
                                      <p:to>
                                        <p:strVal val="visible"/>
                                      </p:to>
                                    </p:set>
                                    <p:animEffect transition="in" filter="blinds(horizontal)">
                                      <p:cBhvr>
                                        <p:cTn id="32" dur="500"/>
                                        <p:tgtEl>
                                          <p:spTgt spid="146434">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46434">
                                            <p:txEl>
                                              <p:pRg st="4" end="4"/>
                                            </p:txEl>
                                          </p:spTgt>
                                        </p:tgtEl>
                                        <p:attrNameLst>
                                          <p:attrName>style.visibility</p:attrName>
                                        </p:attrNameLst>
                                      </p:cBhvr>
                                      <p:to>
                                        <p:strVal val="visible"/>
                                      </p:to>
                                    </p:set>
                                    <p:animEffect transition="in" filter="blinds(horizontal)">
                                      <p:cBhvr>
                                        <p:cTn id="37" dur="500"/>
                                        <p:tgtEl>
                                          <p:spTgt spid="146434">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46439"/>
                                        </p:tgtEl>
                                        <p:attrNameLst>
                                          <p:attrName>style.visibility</p:attrName>
                                        </p:attrNameLst>
                                      </p:cBhvr>
                                      <p:to>
                                        <p:strVal val="visible"/>
                                      </p:to>
                                    </p:set>
                                    <p:animEffect transition="in" filter="box(in)">
                                      <p:cBhvr>
                                        <p:cTn id="42" dur="500"/>
                                        <p:tgtEl>
                                          <p:spTgt spid="14643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46443"/>
                                        </p:tgtEl>
                                        <p:attrNameLst>
                                          <p:attrName>style.visibility</p:attrName>
                                        </p:attrNameLst>
                                      </p:cBhvr>
                                      <p:to>
                                        <p:strVal val="visible"/>
                                      </p:to>
                                    </p:set>
                                    <p:animEffect transition="in" filter="diamond(in)">
                                      <p:cBhvr>
                                        <p:cTn id="47" dur="2000"/>
                                        <p:tgtEl>
                                          <p:spTgt spid="14644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46444"/>
                                        </p:tgtEl>
                                        <p:attrNameLst>
                                          <p:attrName>style.visibility</p:attrName>
                                        </p:attrNameLst>
                                      </p:cBhvr>
                                      <p:to>
                                        <p:strVal val="visible"/>
                                      </p:to>
                                    </p:set>
                                    <p:animEffect transition="in" filter="diamond(in)">
                                      <p:cBhvr>
                                        <p:cTn id="52" dur="2000"/>
                                        <p:tgtEl>
                                          <p:spTgt spid="146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8" grpId="0"/>
      <p:bldP spid="146439" grpId="0"/>
      <p:bldP spid="146440" grpId="0"/>
      <p:bldP spid="146441" grpId="0"/>
      <p:bldP spid="146442" grpId="0"/>
      <p:bldP spid="146443" grpId="0"/>
      <p:bldP spid="146444"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2257" name="Rectangle 2"/>
          <p:cNvSpPr>
            <a:spLocks noGrp="1"/>
          </p:cNvSpPr>
          <p:nvPr>
            <p:ph idx="1"/>
          </p:nvPr>
        </p:nvSpPr>
        <p:spPr>
          <a:xfrm>
            <a:off x="257175" y="0"/>
            <a:ext cx="11934825" cy="1816100"/>
          </a:xfrm>
        </p:spPr>
        <p:txBody>
          <a:bodyPr wrap="square" lIns="91440" tIns="45720" rIns="91440" bIns="45720" anchor="t"/>
          <a:lstStyle/>
          <a:p>
            <a:pPr eaLnBrk="1" hangingPunct="1">
              <a:buNone/>
            </a:pPr>
            <a:r>
              <a:rPr lang="zh-CN" altLang="en-US" b="1">
                <a:solidFill>
                  <a:srgbClr val="0000FF"/>
                </a:solidFill>
              </a:rPr>
              <a:t>课堂训练</a:t>
            </a:r>
            <a:r>
              <a:rPr lang="en-US" altLang="zh-CN" b="1">
                <a:solidFill>
                  <a:srgbClr val="0000FF"/>
                </a:solidFill>
              </a:rPr>
              <a:t>1</a:t>
            </a:r>
            <a:r>
              <a:rPr lang="zh-CN" altLang="en-US" b="1">
                <a:solidFill>
                  <a:srgbClr val="0000FF"/>
                </a:solidFill>
              </a:rPr>
              <a:t>：</a:t>
            </a:r>
            <a:endParaRPr lang="en-US" altLang="zh-CN" b="1">
              <a:solidFill>
                <a:srgbClr val="0000FF"/>
              </a:solidFill>
            </a:endParaRPr>
          </a:p>
          <a:p>
            <a:pPr eaLnBrk="1" hangingPunct="1">
              <a:lnSpc>
                <a:spcPct val="150000"/>
              </a:lnSpc>
              <a:buNone/>
            </a:pPr>
            <a:r>
              <a:rPr lang="en-US" altLang="zh-CN" sz="2400" b="1"/>
              <a:t>1</a:t>
            </a:r>
            <a:r>
              <a:rPr lang="zh-CN" altLang="en-US" sz="2400" b="1"/>
              <a:t>、如何理解“死是一件不必急于求成的事，死是一个必然会降临的节日。”？</a:t>
            </a:r>
            <a:endParaRPr lang="en-US" altLang="zh-CN" sz="2400" b="1"/>
          </a:p>
          <a:p>
            <a:pPr eaLnBrk="1" hangingPunct="1">
              <a:lnSpc>
                <a:spcPct val="150000"/>
              </a:lnSpc>
              <a:buNone/>
            </a:pPr>
            <a:r>
              <a:rPr lang="en-US" altLang="zh-CN" sz="2400" b="1"/>
              <a:t>2</a:t>
            </a:r>
            <a:r>
              <a:rPr lang="zh-CN" altLang="en-US" sz="2400" b="1"/>
              <a:t>、“微风过处，送来缕缕清香，仿佛远处高楼上渺茫的歌声似的。”这句话如何理解？</a:t>
            </a:r>
            <a:endParaRPr lang="en-US" altLang="zh-CN" sz="2400" b="1"/>
          </a:p>
          <a:p>
            <a:pPr eaLnBrk="1" hangingPunct="1">
              <a:buNone/>
            </a:pPr>
            <a:endParaRPr lang="en-US" altLang="zh-CN" b="1"/>
          </a:p>
          <a:p>
            <a:pPr eaLnBrk="1" hangingPunct="1">
              <a:buNone/>
            </a:pPr>
            <a:endParaRPr lang="zh-CN" altLang="en-US" b="1"/>
          </a:p>
        </p:txBody>
      </p:sp>
      <p:sp>
        <p:nvSpPr>
          <p:cNvPr id="3" name="文本框 2"/>
          <p:cNvSpPr txBox="1"/>
          <p:nvPr/>
        </p:nvSpPr>
        <p:spPr>
          <a:xfrm>
            <a:off x="390525" y="3959225"/>
            <a:ext cx="11004550" cy="2032000"/>
          </a:xfrm>
          <a:prstGeom prst="rect">
            <a:avLst/>
          </a:prstGeom>
          <a:noFill/>
          <a:ln w="9525">
            <a:noFill/>
          </a:ln>
        </p:spPr>
        <p:txBody>
          <a:bodyPr wrap="none">
            <a:spAutoFit/>
          </a:bodyPr>
          <a:lstStyle/>
          <a:p>
            <a:pPr>
              <a:lnSpc>
                <a:spcPct val="150000"/>
              </a:lnSpc>
            </a:pPr>
            <a:r>
              <a:rPr lang="en-US" altLang="zh-CN" sz="2800" b="1">
                <a:solidFill>
                  <a:srgbClr val="0000FF"/>
                </a:solidFill>
                <a:latin typeface="Arial" panose="020b0604020202020204" pitchFamily="34" charset="0"/>
              </a:rPr>
              <a:t>2</a:t>
            </a:r>
            <a:r>
              <a:rPr lang="zh-CN" altLang="en-US" sz="2800" b="1">
                <a:solidFill>
                  <a:srgbClr val="0000FF"/>
                </a:solidFill>
                <a:latin typeface="Arial" panose="020b0604020202020204" pitchFamily="34" charset="0"/>
              </a:rPr>
              <a:t>、运用通感的修辞手法，把嗅觉中感到的时有时无、持续</a:t>
            </a:r>
            <a:endParaRPr lang="en-US" altLang="zh-CN" sz="2800" b="1">
              <a:solidFill>
                <a:srgbClr val="0000FF"/>
              </a:solidFill>
              <a:latin typeface="Arial" pitchFamily="34" charset="0"/>
            </a:endParaRPr>
          </a:p>
          <a:p>
            <a:pPr>
              <a:lnSpc>
                <a:spcPct val="150000"/>
              </a:lnSpc>
            </a:pPr>
            <a:r>
              <a:rPr lang="zh-CN" altLang="en-US" sz="2800" b="1">
                <a:solidFill>
                  <a:srgbClr val="0000FF"/>
                </a:solidFill>
                <a:latin typeface="Arial" panose="020b0604020202020204" pitchFamily="34" charset="0"/>
              </a:rPr>
              <a:t>不断的香味换成从听觉中细柔飘思、婉转渺茫的歌声去感受、品味，</a:t>
            </a:r>
            <a:endParaRPr lang="en-US" altLang="zh-CN" sz="2800" b="1">
              <a:solidFill>
                <a:srgbClr val="0000FF"/>
              </a:solidFill>
              <a:latin typeface="Arial" panose="020b0604020202020204" pitchFamily="34" charset="0"/>
            </a:endParaRPr>
          </a:p>
          <a:p>
            <a:pPr>
              <a:lnSpc>
                <a:spcPct val="150000"/>
              </a:lnSpc>
            </a:pPr>
            <a:r>
              <a:rPr lang="zh-CN" altLang="en-US" sz="2800" b="1">
                <a:solidFill>
                  <a:srgbClr val="0000FF"/>
                </a:solidFill>
                <a:latin typeface="Arial" panose="020b0604020202020204" pitchFamily="34" charset="0"/>
              </a:rPr>
              <a:t>将荷香断断续续、若有若无，捉摸不定的特点形象地表现出来。</a:t>
            </a:r>
          </a:p>
        </p:txBody>
      </p:sp>
      <p:sp>
        <p:nvSpPr>
          <p:cNvPr id="4" name="文本框 3"/>
          <p:cNvSpPr txBox="1"/>
          <p:nvPr/>
        </p:nvSpPr>
        <p:spPr>
          <a:xfrm>
            <a:off x="419100" y="2236788"/>
            <a:ext cx="11206163" cy="1300162"/>
          </a:xfrm>
          <a:prstGeom prst="rect">
            <a:avLst/>
          </a:prstGeom>
          <a:noFill/>
          <a:ln w="9525">
            <a:noFill/>
          </a:ln>
        </p:spPr>
        <p:txBody>
          <a:bodyPr wrap="none">
            <a:spAutoFit/>
          </a:bodyPr>
          <a:lstStyle/>
          <a:p>
            <a:pPr>
              <a:lnSpc>
                <a:spcPct val="150000"/>
              </a:lnSpc>
            </a:pPr>
            <a:r>
              <a:rPr lang="en-US" altLang="zh-CN" sz="2800" b="1">
                <a:solidFill>
                  <a:srgbClr val="0000FF"/>
                </a:solidFill>
                <a:latin typeface="Arial" panose="020b0604020202020204" pitchFamily="34" charset="0"/>
              </a:rPr>
              <a:t>1</a:t>
            </a:r>
            <a:r>
              <a:rPr lang="zh-CN" altLang="en-US" sz="2800" b="1">
                <a:solidFill>
                  <a:srgbClr val="0000FF"/>
                </a:solidFill>
                <a:latin typeface="Arial" panose="020b0604020202020204" pitchFamily="34" charset="0"/>
              </a:rPr>
              <a:t>、这是史铁生对生死独特的理解与体验，生命是短暂的，把死亡当作</a:t>
            </a:r>
            <a:endParaRPr lang="en-US" altLang="zh-CN" sz="2800" b="1">
              <a:solidFill>
                <a:srgbClr val="0000FF"/>
              </a:solidFill>
              <a:latin typeface="Arial" panose="020b0604020202020204" pitchFamily="34" charset="0"/>
            </a:endParaRPr>
          </a:p>
          <a:p>
            <a:pPr>
              <a:lnSpc>
                <a:spcPct val="150000"/>
              </a:lnSpc>
            </a:pPr>
            <a:r>
              <a:rPr lang="zh-CN" altLang="en-US" sz="2800" b="1">
                <a:solidFill>
                  <a:srgbClr val="0000FF"/>
                </a:solidFill>
                <a:latin typeface="Arial" panose="020b0604020202020204" pitchFamily="34" charset="0"/>
              </a:rPr>
              <a:t>一个节日去看待，体现作者乐观豁达的心胸和战胜困难的勇气。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3281" name="Rectangle 2"/>
          <p:cNvSpPr>
            <a:spLocks noGrp="1"/>
          </p:cNvSpPr>
          <p:nvPr>
            <p:ph idx="1"/>
          </p:nvPr>
        </p:nvSpPr>
        <p:spPr>
          <a:xfrm>
            <a:off x="798513" y="153988"/>
            <a:ext cx="11934825" cy="2667000"/>
          </a:xfrm>
        </p:spPr>
        <p:txBody>
          <a:bodyPr wrap="square" lIns="91440" tIns="45720" rIns="91440" bIns="45720" anchor="t"/>
          <a:lstStyle/>
          <a:p>
            <a:pPr eaLnBrk="1" hangingPunct="1">
              <a:lnSpc>
                <a:spcPct val="110000"/>
              </a:lnSpc>
              <a:buNone/>
            </a:pPr>
            <a:r>
              <a:rPr lang="zh-CN" altLang="en-US" b="1">
                <a:solidFill>
                  <a:srgbClr val="0000FF"/>
                </a:solidFill>
              </a:rPr>
              <a:t>课堂训练</a:t>
            </a:r>
            <a:r>
              <a:rPr lang="en-US" altLang="zh-CN" b="1">
                <a:solidFill>
                  <a:srgbClr val="0000FF"/>
                </a:solidFill>
              </a:rPr>
              <a:t>2</a:t>
            </a:r>
            <a:r>
              <a:rPr lang="zh-CN" altLang="en-US" b="1">
                <a:solidFill>
                  <a:srgbClr val="0000FF"/>
                </a:solidFill>
              </a:rPr>
              <a:t>：</a:t>
            </a:r>
            <a:r>
              <a:rPr lang="en-US" altLang="zh-CN" b="1">
                <a:solidFill>
                  <a:srgbClr val="0000FF"/>
                </a:solidFill>
              </a:rPr>
              <a:t>2014</a:t>
            </a:r>
            <a:r>
              <a:rPr lang="zh-CN" altLang="en-US" b="1">
                <a:solidFill>
                  <a:srgbClr val="0000FF"/>
                </a:solidFill>
              </a:rPr>
              <a:t>年全国大纲卷</a:t>
            </a:r>
            <a:r>
              <a:rPr lang="en-US" altLang="zh-CN" b="1">
                <a:solidFill>
                  <a:srgbClr val="0000FF"/>
                </a:solidFill>
              </a:rPr>
              <a:t>《</a:t>
            </a:r>
            <a:r>
              <a:rPr lang="zh-CN" altLang="en-US" b="1">
                <a:solidFill>
                  <a:srgbClr val="0000FF"/>
                </a:solidFill>
              </a:rPr>
              <a:t>听雨</a:t>
            </a:r>
            <a:r>
              <a:rPr lang="en-US" altLang="zh-CN" b="1">
                <a:solidFill>
                  <a:srgbClr val="0000FF"/>
                </a:solidFill>
              </a:rPr>
              <a:t>》</a:t>
            </a:r>
          </a:p>
          <a:p>
            <a:pPr eaLnBrk="1" hangingPunct="1">
              <a:lnSpc>
                <a:spcPct val="110000"/>
              </a:lnSpc>
              <a:buNone/>
            </a:pPr>
            <a:r>
              <a:rPr lang="zh-CN" altLang="en-US" b="1"/>
              <a:t>解释下列两句话在文中的含意</a:t>
            </a:r>
            <a:r>
              <a:rPr lang="zh-CN" altLang="en-US" b="1">
                <a:sym typeface="Wingdings" panose="05000000000000000000" pitchFamily="2" charset="2"/>
              </a:rPr>
              <a:t>（</a:t>
            </a:r>
            <a:r>
              <a:rPr lang="en-US" altLang="zh-CN" b="1">
                <a:sym typeface="Wingdings" panose="05000000000000000000" pitchFamily="2" charset="2"/>
              </a:rPr>
              <a:t>4</a:t>
            </a:r>
            <a:r>
              <a:rPr lang="zh-CN" altLang="en-US" b="1">
                <a:sym typeface="Wingdings" panose="05000000000000000000" pitchFamily="2" charset="2"/>
              </a:rPr>
              <a:t>分）</a:t>
            </a:r>
            <a:endParaRPr lang="en-US" altLang="zh-CN" b="1"/>
          </a:p>
          <a:p>
            <a:pPr eaLnBrk="1" hangingPunct="1">
              <a:lnSpc>
                <a:spcPct val="110000"/>
              </a:lnSpc>
              <a:buNone/>
            </a:pPr>
            <a:r>
              <a:rPr lang="en-US" altLang="zh-CN" b="1"/>
              <a:t>1</a:t>
            </a:r>
            <a:r>
              <a:rPr lang="zh-CN" altLang="en-US" b="1"/>
              <a:t>、雨声是个能为每个人伴奏的好乐师。</a:t>
            </a:r>
            <a:endParaRPr lang="en-US" altLang="zh-CN" b="1"/>
          </a:p>
          <a:p>
            <a:pPr eaLnBrk="1" hangingPunct="1">
              <a:lnSpc>
                <a:spcPct val="110000"/>
              </a:lnSpc>
              <a:buNone/>
            </a:pPr>
            <a:r>
              <a:rPr lang="en-US" altLang="zh-CN" b="1"/>
              <a:t>2</a:t>
            </a:r>
            <a:r>
              <a:rPr lang="zh-CN" altLang="en-US" b="1"/>
              <a:t>、在山区待的几个月，也没有见到几回晴朗的天。</a:t>
            </a:r>
            <a:endParaRPr lang="en-US" altLang="zh-CN" b="1"/>
          </a:p>
          <a:p>
            <a:pPr eaLnBrk="1" hangingPunct="1">
              <a:buNone/>
            </a:pPr>
            <a:endParaRPr lang="zh-CN" altLang="en-US" b="1"/>
          </a:p>
        </p:txBody>
      </p:sp>
      <p:sp>
        <p:nvSpPr>
          <p:cNvPr id="2" name="文本框 1"/>
          <p:cNvSpPr txBox="1"/>
          <p:nvPr/>
        </p:nvSpPr>
        <p:spPr>
          <a:xfrm>
            <a:off x="708025" y="2987675"/>
            <a:ext cx="11204575" cy="130175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1</a:t>
            </a:r>
            <a:r>
              <a:rPr lang="zh-CN" altLang="en-US" sz="2800" b="1">
                <a:solidFill>
                  <a:srgbClr val="0000FF"/>
                </a:solidFill>
                <a:latin typeface="Arial" panose="020b0604020202020204" pitchFamily="34" charset="0"/>
              </a:rPr>
              <a:t>、就像乐师是演唱的伴奏者一样，雨声也是人们抒发情怀的伴奏者；</a:t>
            </a:r>
            <a:endParaRPr lang="en-US" altLang="zh-CN" sz="2800" b="1">
              <a:solidFill>
                <a:srgbClr val="0000FF"/>
              </a:solidFill>
              <a:latin typeface="Arial" panose="020b0604020202020204" pitchFamily="34" charset="0"/>
            </a:endParaRPr>
          </a:p>
          <a:p>
            <a:pPr eaLnBrk="0" hangingPunct="0">
              <a:lnSpc>
                <a:spcPct val="150000"/>
              </a:lnSpc>
            </a:pPr>
            <a:r>
              <a:rPr lang="en-US" altLang="zh-CN" sz="28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人们喜爱雨声，因为雨声能很好地寄托不同的感受与情怀。</a:t>
            </a:r>
          </a:p>
        </p:txBody>
      </p:sp>
      <p:sp>
        <p:nvSpPr>
          <p:cNvPr id="3" name="文本框 2"/>
          <p:cNvSpPr txBox="1"/>
          <p:nvPr/>
        </p:nvSpPr>
        <p:spPr>
          <a:xfrm>
            <a:off x="798513" y="4456113"/>
            <a:ext cx="10418762" cy="203200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2</a:t>
            </a:r>
            <a:r>
              <a:rPr lang="zh-CN" altLang="en-US" sz="2800" b="1">
                <a:solidFill>
                  <a:srgbClr val="0000FF"/>
                </a:solidFill>
                <a:latin typeface="Arial" panose="020b0604020202020204" pitchFamily="34" charset="0"/>
              </a:rPr>
              <a:t>、正是连阴雨的时候，山区自然没有几个晴朗的日子；</a:t>
            </a:r>
            <a:endParaRPr lang="en-US" altLang="zh-CN" sz="2800" b="1">
              <a:solidFill>
                <a:srgbClr val="0000FF"/>
              </a:solidFill>
              <a:latin typeface="Arial" panose="020b0604020202020204" pitchFamily="34" charset="0"/>
            </a:endParaRPr>
          </a:p>
          <a:p>
            <a:pPr eaLnBrk="0" hangingPunct="0">
              <a:lnSpc>
                <a:spcPct val="150000"/>
              </a:lnSpc>
            </a:pPr>
            <a:r>
              <a:rPr lang="en-US" altLang="zh-CN" sz="28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由于个人与家庭的不幸遭遇，心里下着雨，自然也就感觉不到</a:t>
            </a:r>
            <a:endParaRPr lang="en-US" altLang="zh-CN" sz="2800" b="1">
              <a:solidFill>
                <a:srgbClr val="0000FF"/>
              </a:solidFill>
              <a:latin typeface="Arial" panose="020b0604020202020204" pitchFamily="34" charset="0"/>
            </a:endParaRPr>
          </a:p>
          <a:p>
            <a:pPr eaLnBrk="0" hangingPunct="0">
              <a:lnSpc>
                <a:spcPct val="150000"/>
              </a:lnSpc>
            </a:pPr>
            <a:r>
              <a:rPr lang="en-US" altLang="zh-CN" sz="28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晴朗的天气了。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4305" name="Rectangle 2"/>
          <p:cNvSpPr>
            <a:spLocks noGrp="1"/>
          </p:cNvSpPr>
          <p:nvPr>
            <p:ph idx="1"/>
          </p:nvPr>
        </p:nvSpPr>
        <p:spPr>
          <a:xfrm>
            <a:off x="219075" y="103188"/>
            <a:ext cx="11126788" cy="2909887"/>
          </a:xfrm>
        </p:spPr>
        <p:txBody>
          <a:bodyPr wrap="square" lIns="91440" tIns="45720" rIns="91440" bIns="45720" anchor="t"/>
          <a:lstStyle/>
          <a:p>
            <a:pPr eaLnBrk="1" hangingPunct="1">
              <a:buNone/>
            </a:pPr>
            <a:r>
              <a:rPr lang="zh-CN" altLang="en-US" sz="2400" b="1">
                <a:solidFill>
                  <a:srgbClr val="0000FF"/>
                </a:solidFill>
              </a:rPr>
              <a:t>巩固强化</a:t>
            </a:r>
            <a:r>
              <a:rPr lang="en-US" altLang="zh-CN" sz="2400" b="1">
                <a:solidFill>
                  <a:srgbClr val="0000FF"/>
                </a:solidFill>
              </a:rPr>
              <a:t>1</a:t>
            </a:r>
            <a:r>
              <a:rPr lang="zh-CN" altLang="en-US" sz="2400" b="1">
                <a:solidFill>
                  <a:srgbClr val="0000FF"/>
                </a:solidFill>
              </a:rPr>
              <a:t>：</a:t>
            </a:r>
            <a:r>
              <a:rPr lang="en-US" altLang="zh-CN" sz="2400" b="1">
                <a:solidFill>
                  <a:srgbClr val="0000FF"/>
                </a:solidFill>
              </a:rPr>
              <a:t>2014</a:t>
            </a:r>
            <a:r>
              <a:rPr lang="zh-CN" altLang="en-US" sz="2400" b="1">
                <a:solidFill>
                  <a:srgbClr val="0000FF"/>
                </a:solidFill>
              </a:rPr>
              <a:t>年山东卷</a:t>
            </a:r>
            <a:r>
              <a:rPr lang="en-US" altLang="zh-CN" sz="2400" b="1">
                <a:solidFill>
                  <a:srgbClr val="0000FF"/>
                </a:solidFill>
              </a:rPr>
              <a:t>《</a:t>
            </a:r>
            <a:r>
              <a:rPr lang="zh-CN" altLang="en-US" sz="2400" b="1">
                <a:solidFill>
                  <a:srgbClr val="0000FF"/>
                </a:solidFill>
              </a:rPr>
              <a:t>浣花草堂</a:t>
            </a:r>
            <a:r>
              <a:rPr lang="en-US" altLang="zh-CN" sz="2400" b="1">
                <a:solidFill>
                  <a:srgbClr val="0000FF"/>
                </a:solidFill>
              </a:rPr>
              <a:t>》</a:t>
            </a:r>
          </a:p>
          <a:p>
            <a:pPr eaLnBrk="1" hangingPunct="1">
              <a:buNone/>
            </a:pPr>
            <a:r>
              <a:rPr lang="zh-CN" altLang="en-US" sz="2400" b="1"/>
              <a:t>理解文中画线句子的含意</a:t>
            </a:r>
            <a:r>
              <a:rPr lang="zh-CN" altLang="en-US" sz="2400" b="1">
                <a:sym typeface="Wingdings" panose="05000000000000000000" pitchFamily="2" charset="2"/>
              </a:rPr>
              <a:t>（</a:t>
            </a:r>
            <a:r>
              <a:rPr lang="en-US" altLang="zh-CN" sz="2400" b="1">
                <a:sym typeface="Wingdings" panose="05000000000000000000" pitchFamily="2" charset="2"/>
              </a:rPr>
              <a:t>4</a:t>
            </a:r>
            <a:r>
              <a:rPr lang="zh-CN" altLang="en-US" sz="2400" b="1">
                <a:sym typeface="Wingdings" panose="05000000000000000000" pitchFamily="2" charset="2"/>
              </a:rPr>
              <a:t>分）</a:t>
            </a:r>
            <a:endParaRPr lang="en-US" altLang="zh-CN" sz="2400" b="1"/>
          </a:p>
          <a:p>
            <a:pPr eaLnBrk="1" hangingPunct="1">
              <a:lnSpc>
                <a:spcPct val="150000"/>
              </a:lnSpc>
              <a:buNone/>
            </a:pPr>
            <a:r>
              <a:rPr lang="en-US" altLang="zh-CN" sz="2400" b="1"/>
              <a:t>1</a:t>
            </a:r>
            <a:r>
              <a:rPr lang="zh-CN" altLang="en-US" sz="2400" b="1"/>
              <a:t>、虽然是一般化的塑像，却也还清疏，没有怎样的仙气，不能不说是难得的了。</a:t>
            </a:r>
            <a:endParaRPr lang="en-US" altLang="zh-CN" sz="2400" b="1"/>
          </a:p>
          <a:p>
            <a:pPr eaLnBrk="1" hangingPunct="1">
              <a:lnSpc>
                <a:spcPct val="150000"/>
              </a:lnSpc>
              <a:buNone/>
            </a:pPr>
            <a:r>
              <a:rPr lang="en-US" altLang="zh-CN" sz="2400" b="1"/>
              <a:t>2</a:t>
            </a:r>
            <a:r>
              <a:rPr lang="zh-CN" altLang="en-US" sz="2400" b="1"/>
              <a:t>、默默地在心里复诵一下杜甫的草堂诗，会使你像一个梦游者似的走入四时不同、风光各异的如许境界。</a:t>
            </a:r>
          </a:p>
        </p:txBody>
      </p:sp>
      <p:sp>
        <p:nvSpPr>
          <p:cNvPr id="2" name="文本框 1"/>
          <p:cNvSpPr txBox="1"/>
          <p:nvPr/>
        </p:nvSpPr>
        <p:spPr>
          <a:xfrm>
            <a:off x="219075" y="2871788"/>
            <a:ext cx="10123488" cy="130175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1</a:t>
            </a:r>
            <a:r>
              <a:rPr lang="zh-CN" altLang="en-US" sz="2800" b="1">
                <a:solidFill>
                  <a:srgbClr val="0000FF"/>
                </a:solidFill>
                <a:latin typeface="Arial" panose="020b0604020202020204" pitchFamily="34" charset="0"/>
              </a:rPr>
              <a:t>、塑像虽然艺术水平一般，但还是清疏的，没有把杜甫仙化；</a:t>
            </a:r>
            <a:endParaRPr lang="en-US" altLang="zh-CN" sz="2800" b="1">
              <a:solidFill>
                <a:srgbClr val="0000FF"/>
              </a:solidFill>
              <a:latin typeface="Arial" panose="020b0604020202020204" pitchFamily="34" charset="0"/>
            </a:endParaRPr>
          </a:p>
          <a:p>
            <a:pPr eaLnBrk="0" hangingPunct="0">
              <a:lnSpc>
                <a:spcPct val="150000"/>
              </a:lnSpc>
            </a:pPr>
            <a:r>
              <a:rPr lang="zh-CN" altLang="en-US" sz="2800" b="1">
                <a:solidFill>
                  <a:srgbClr val="0000FF"/>
                </a:solidFill>
                <a:latin typeface="Arial" panose="020b0604020202020204" pitchFamily="34" charset="0"/>
              </a:rPr>
              <a:t>      能够表现诗人本色，这是值得肯定的。</a:t>
            </a:r>
          </a:p>
        </p:txBody>
      </p:sp>
      <p:sp>
        <p:nvSpPr>
          <p:cNvPr id="3" name="文本框 2"/>
          <p:cNvSpPr txBox="1"/>
          <p:nvPr/>
        </p:nvSpPr>
        <p:spPr>
          <a:xfrm>
            <a:off x="252413" y="4427538"/>
            <a:ext cx="11364912" cy="203200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2</a:t>
            </a:r>
            <a:r>
              <a:rPr lang="zh-CN" altLang="en-US" sz="2800" b="1">
                <a:solidFill>
                  <a:srgbClr val="0000FF"/>
                </a:solidFill>
                <a:latin typeface="Arial" panose="020b0604020202020204" pitchFamily="34" charset="0"/>
              </a:rPr>
              <a:t>、作者将自己复诵草堂诗比喻成“梦游”，写出了作者沉迷于草堂诗</a:t>
            </a:r>
            <a:endParaRPr lang="en-US" altLang="zh-CN" sz="2800" b="1">
              <a:solidFill>
                <a:srgbClr val="0000FF"/>
              </a:solidFill>
              <a:latin typeface="Arial" panose="020b0604020202020204" pitchFamily="34" charset="0"/>
            </a:endParaRPr>
          </a:p>
          <a:p>
            <a:pPr eaLnBrk="0" hangingPunct="0">
              <a:lnSpc>
                <a:spcPct val="150000"/>
              </a:lnSpc>
            </a:pPr>
            <a:r>
              <a:rPr lang="zh-CN" altLang="en-US" sz="2800" b="1">
                <a:solidFill>
                  <a:srgbClr val="0000FF"/>
                </a:solidFill>
                <a:latin typeface="Arial" panose="020b0604020202020204" pitchFamily="34" charset="0"/>
              </a:rPr>
              <a:t>意境中的情态；凸现了杜诗中描写自然风物诗歌的意境之美，表现了作</a:t>
            </a:r>
            <a:endParaRPr lang="en-US" altLang="zh-CN" sz="2800" b="1">
              <a:solidFill>
                <a:srgbClr val="0000FF"/>
              </a:solidFill>
              <a:latin typeface="Arial" panose="020b0604020202020204" pitchFamily="34" charset="0"/>
            </a:endParaRPr>
          </a:p>
          <a:p>
            <a:pPr eaLnBrk="0" hangingPunct="0">
              <a:lnSpc>
                <a:spcPct val="150000"/>
              </a:lnSpc>
            </a:pPr>
            <a:r>
              <a:rPr lang="zh-CN" altLang="en-US" sz="2800" b="1">
                <a:solidFill>
                  <a:srgbClr val="0000FF"/>
                </a:solidFill>
                <a:latin typeface="Arial" panose="020b0604020202020204" pitchFamily="34" charset="0"/>
              </a:rPr>
              <a:t>者对杜诗的新感受。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5329" name="Rectangle 2"/>
          <p:cNvSpPr>
            <a:spLocks noGrp="1"/>
          </p:cNvSpPr>
          <p:nvPr>
            <p:ph idx="1"/>
          </p:nvPr>
        </p:nvSpPr>
        <p:spPr>
          <a:xfrm>
            <a:off x="433388" y="195263"/>
            <a:ext cx="11307762" cy="2044700"/>
          </a:xfrm>
        </p:spPr>
        <p:txBody>
          <a:bodyPr wrap="square" lIns="91440" tIns="45720" rIns="91440" bIns="45720" anchor="t"/>
          <a:lstStyle/>
          <a:p>
            <a:pPr eaLnBrk="1" hangingPunct="1">
              <a:buNone/>
            </a:pPr>
            <a:r>
              <a:rPr lang="zh-CN" altLang="en-US" sz="2400" b="1">
                <a:solidFill>
                  <a:srgbClr val="0000FF"/>
                </a:solidFill>
              </a:rPr>
              <a:t>巩固强化</a:t>
            </a:r>
            <a:r>
              <a:rPr lang="en-US" altLang="zh-CN" sz="2400" b="1">
                <a:solidFill>
                  <a:srgbClr val="0000FF"/>
                </a:solidFill>
              </a:rPr>
              <a:t>2</a:t>
            </a:r>
            <a:r>
              <a:rPr lang="zh-CN" altLang="en-US" sz="2400" b="1">
                <a:solidFill>
                  <a:srgbClr val="0000FF"/>
                </a:solidFill>
              </a:rPr>
              <a:t>：</a:t>
            </a:r>
            <a:r>
              <a:rPr lang="en-US" altLang="zh-CN" sz="2400" b="1">
                <a:solidFill>
                  <a:srgbClr val="0000FF"/>
                </a:solidFill>
              </a:rPr>
              <a:t>2014</a:t>
            </a:r>
            <a:r>
              <a:rPr lang="zh-CN" altLang="en-US" sz="2400" b="1">
                <a:solidFill>
                  <a:srgbClr val="0000FF"/>
                </a:solidFill>
              </a:rPr>
              <a:t>年安徽卷</a:t>
            </a:r>
            <a:r>
              <a:rPr lang="en-US" altLang="zh-CN" sz="2400" b="1">
                <a:solidFill>
                  <a:srgbClr val="0000FF"/>
                </a:solidFill>
              </a:rPr>
              <a:t>《</a:t>
            </a:r>
            <a:r>
              <a:rPr lang="zh-CN" altLang="en-US" sz="2400" b="1">
                <a:solidFill>
                  <a:srgbClr val="0000FF"/>
                </a:solidFill>
              </a:rPr>
              <a:t>独木舟之道</a:t>
            </a:r>
            <a:r>
              <a:rPr lang="en-US" altLang="zh-CN" sz="2400" b="1">
                <a:solidFill>
                  <a:srgbClr val="0000FF"/>
                </a:solidFill>
              </a:rPr>
              <a:t>》</a:t>
            </a:r>
          </a:p>
          <a:p>
            <a:pPr eaLnBrk="1" hangingPunct="1">
              <a:buNone/>
            </a:pPr>
            <a:r>
              <a:rPr lang="zh-CN" altLang="en-US" sz="2400" b="1"/>
              <a:t>解释下列两句话在文中的含意</a:t>
            </a:r>
            <a:r>
              <a:rPr lang="zh-CN" altLang="en-US" sz="2400" b="1">
                <a:sym typeface="Wingdings" panose="05000000000000000000" pitchFamily="2" charset="2"/>
              </a:rPr>
              <a:t>（</a:t>
            </a:r>
            <a:r>
              <a:rPr lang="en-US" altLang="zh-CN" sz="2400" b="1">
                <a:sym typeface="Wingdings" panose="05000000000000000000" pitchFamily="2" charset="2"/>
              </a:rPr>
              <a:t>6</a:t>
            </a:r>
            <a:r>
              <a:rPr lang="zh-CN" altLang="en-US" sz="2400" b="1">
                <a:sym typeface="Wingdings" panose="05000000000000000000" pitchFamily="2" charset="2"/>
              </a:rPr>
              <a:t>分）</a:t>
            </a:r>
            <a:endParaRPr lang="en-US" altLang="zh-CN" sz="2400" b="1"/>
          </a:p>
          <a:p>
            <a:pPr eaLnBrk="1" hangingPunct="1">
              <a:buNone/>
            </a:pPr>
            <a:r>
              <a:rPr lang="en-US" altLang="zh-CN" sz="2400" b="1"/>
              <a:t>1</a:t>
            </a:r>
            <a:r>
              <a:rPr lang="zh-CN" altLang="en-US" sz="2400" b="1"/>
              <a:t>、船桨是他延长的手臂，一如手臂是他身体的器官。</a:t>
            </a:r>
            <a:endParaRPr lang="en-US" altLang="zh-CN" sz="2400" b="1"/>
          </a:p>
          <a:p>
            <a:pPr eaLnBrk="1" hangingPunct="1">
              <a:buNone/>
            </a:pPr>
            <a:r>
              <a:rPr lang="en-US" altLang="zh-CN" sz="2400" b="1"/>
              <a:t>2</a:t>
            </a:r>
            <a:r>
              <a:rPr lang="zh-CN" altLang="en-US" sz="2400" b="1"/>
              <a:t>、当你背着行囊穿过这些小路时，你与历史上曾走过这里的无数旅者结伴而行。</a:t>
            </a:r>
          </a:p>
        </p:txBody>
      </p:sp>
      <p:sp>
        <p:nvSpPr>
          <p:cNvPr id="2" name="文本框 1"/>
          <p:cNvSpPr txBox="1"/>
          <p:nvPr/>
        </p:nvSpPr>
        <p:spPr>
          <a:xfrm>
            <a:off x="433388" y="2239963"/>
            <a:ext cx="11204575" cy="138430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1</a:t>
            </a:r>
            <a:r>
              <a:rPr lang="zh-CN" altLang="en-US" sz="2800" b="1">
                <a:solidFill>
                  <a:srgbClr val="0000FF"/>
                </a:solidFill>
                <a:latin typeface="Arial" panose="020b0604020202020204" pitchFamily="34" charset="0"/>
              </a:rPr>
              <a:t>、荡舟人划桨灵活自如，得心应手，船桨犹如荡舟人身体的一部分；</a:t>
            </a:r>
            <a:endParaRPr lang="en-US" altLang="zh-CN" sz="2800" b="1">
              <a:solidFill>
                <a:srgbClr val="0000FF"/>
              </a:solidFill>
              <a:latin typeface="Arial" panose="020b0604020202020204" pitchFamily="34" charset="0"/>
            </a:endParaRPr>
          </a:p>
          <a:p>
            <a:pPr eaLnBrk="0" hangingPunct="0">
              <a:lnSpc>
                <a:spcPct val="150000"/>
              </a:lnSpc>
            </a:pPr>
            <a:r>
              <a:rPr lang="en-US" altLang="zh-CN" sz="28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人舟和谐，融为一体。</a:t>
            </a:r>
          </a:p>
        </p:txBody>
      </p:sp>
      <p:sp>
        <p:nvSpPr>
          <p:cNvPr id="3" name="文本框 2"/>
          <p:cNvSpPr txBox="1"/>
          <p:nvPr/>
        </p:nvSpPr>
        <p:spPr>
          <a:xfrm>
            <a:off x="433388" y="3851275"/>
            <a:ext cx="11204575" cy="1301750"/>
          </a:xfrm>
          <a:prstGeom prst="rect">
            <a:avLst/>
          </a:prstGeom>
          <a:noFill/>
          <a:ln w="9525">
            <a:noFill/>
          </a:ln>
        </p:spPr>
        <p:txBody>
          <a:bodyPr wrap="none">
            <a:spAutoFit/>
          </a:bodyPr>
          <a:lstStyle/>
          <a:p>
            <a:pPr eaLnBrk="0" hangingPunct="0">
              <a:lnSpc>
                <a:spcPct val="150000"/>
              </a:lnSpc>
            </a:pPr>
            <a:r>
              <a:rPr lang="en-US" altLang="zh-CN" sz="2800" b="1">
                <a:solidFill>
                  <a:srgbClr val="0000FF"/>
                </a:solidFill>
                <a:latin typeface="Arial" panose="020b0604020202020204" pitchFamily="34" charset="0"/>
              </a:rPr>
              <a:t>2</a:t>
            </a:r>
            <a:r>
              <a:rPr lang="zh-CN" altLang="en-US" sz="2800" b="1">
                <a:solidFill>
                  <a:srgbClr val="0000FF"/>
                </a:solidFill>
                <a:latin typeface="Arial" panose="020b0604020202020204" pitchFamily="34" charset="0"/>
              </a:rPr>
              <a:t>、长满荒草的小路，是通向历史、连接传统的路；荡舟人走过时便与</a:t>
            </a:r>
            <a:endParaRPr lang="en-US" altLang="zh-CN" sz="2800" b="1">
              <a:solidFill>
                <a:srgbClr val="0000FF"/>
              </a:solidFill>
              <a:latin typeface="Arial" panose="020b0604020202020204" pitchFamily="34" charset="0"/>
            </a:endParaRPr>
          </a:p>
          <a:p>
            <a:pPr eaLnBrk="0" hangingPunct="0">
              <a:lnSpc>
                <a:spcPct val="150000"/>
              </a:lnSpc>
            </a:pPr>
            <a:r>
              <a:rPr lang="en-US" altLang="zh-CN" sz="28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往昔旅者心灵相通，并从他们那里得到精神的鼓舞。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6353"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56354"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56355" name="Text Box 5"/>
          <p:cNvSpPr txBox="1"/>
          <p:nvPr/>
        </p:nvSpPr>
        <p:spPr>
          <a:xfrm>
            <a:off x="2971800" y="2498725"/>
            <a:ext cx="6429375" cy="830263"/>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（二）剖析句子作用</a:t>
            </a:r>
            <a:r>
              <a:rPr lang="zh-CN" altLang="en-US" sz="4800" b="1">
                <a:solidFill>
                  <a:srgbClr val="0000FF"/>
                </a:solidFill>
                <a:latin typeface="楷体_GB2312" pitchFamily="49" charset="-122"/>
                <a:ea typeface="楷体_GB2312" pitchFamily="49" charset="-122"/>
              </a:rPr>
              <a:t> </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1057" name="Rectangle 4"/>
          <p:cNvSpPr/>
          <p:nvPr/>
        </p:nvSpPr>
        <p:spPr>
          <a:xfrm>
            <a:off x="1524000" y="595313"/>
            <a:ext cx="8893175" cy="5016500"/>
          </a:xfrm>
          <a:prstGeom prst="rect">
            <a:avLst/>
          </a:prstGeom>
          <a:noFill/>
          <a:ln w="9525">
            <a:noFill/>
          </a:ln>
        </p:spPr>
        <p:txBody>
          <a:bodyPr anchor="ctr">
            <a:spAutoFit/>
          </a:bodyPr>
          <a:lstStyle/>
          <a:p>
            <a:br>
              <a:rPr lang="en-US" altLang="zh-CN" sz="3200">
                <a:solidFill>
                  <a:srgbClr val="000000"/>
                </a:solidFill>
                <a:latin typeface="Arial" panose="020b0604020202020204" pitchFamily="34" charset="0"/>
              </a:rPr>
            </a:br>
            <a:r>
              <a:rPr lang="en-US" altLang="zh-CN" sz="3200" b="1">
                <a:solidFill>
                  <a:srgbClr val="000000"/>
                </a:solidFill>
                <a:latin typeface="Arial" panose="020b0604020202020204" pitchFamily="34" charset="0"/>
              </a:rPr>
              <a:t>      </a:t>
            </a:r>
            <a:r>
              <a:rPr lang="zh-CN" altLang="en-US" sz="3200" b="1">
                <a:solidFill>
                  <a:srgbClr val="000000"/>
                </a:solidFill>
                <a:latin typeface="Arial" panose="020b0604020202020204" pitchFamily="34" charset="0"/>
              </a:rPr>
              <a:t>“</a:t>
            </a:r>
            <a:r>
              <a:rPr lang="zh-CN" altLang="en-US" sz="3200" b="1">
                <a:solidFill>
                  <a:srgbClr val="FF3399"/>
                </a:solidFill>
                <a:latin typeface="Arial" panose="020b0604020202020204" pitchFamily="34" charset="0"/>
              </a:rPr>
              <a:t>形散而神不散</a:t>
            </a:r>
            <a:r>
              <a:rPr lang="zh-CN" altLang="en-US" sz="3200" b="1">
                <a:solidFill>
                  <a:srgbClr val="000000"/>
                </a:solidFill>
                <a:latin typeface="Arial" panose="020b0604020202020204" pitchFamily="34" charset="0"/>
              </a:rPr>
              <a:t>”这是散文的重要特点。</a:t>
            </a:r>
            <a:endParaRPr lang="en-US" altLang="zh-CN" sz="3200" b="1">
              <a:solidFill>
                <a:srgbClr val="000000"/>
              </a:solidFill>
              <a:latin typeface="宋体" pitchFamily="2" charset="-122"/>
            </a:endParaRPr>
          </a:p>
          <a:p>
            <a:r>
              <a:rPr lang="zh-CN" altLang="en-US" sz="3200" b="1">
                <a:solidFill>
                  <a:srgbClr val="000000"/>
                </a:solidFill>
                <a:latin typeface="宋体" panose="02010600030101010101" pitchFamily="2" charset="-122"/>
              </a:rPr>
              <a:t>   “</a:t>
            </a:r>
            <a:r>
              <a:rPr lang="zh-CN" altLang="en-US" sz="3200" b="1">
                <a:solidFill>
                  <a:srgbClr val="FF3399"/>
                </a:solidFill>
                <a:latin typeface="宋体" panose="02010600030101010101" pitchFamily="2" charset="-122"/>
              </a:rPr>
              <a:t>形散</a:t>
            </a:r>
            <a:r>
              <a:rPr lang="zh-CN" altLang="en-US" sz="3200" b="1">
                <a:solidFill>
                  <a:srgbClr val="000000"/>
                </a:solidFill>
                <a:latin typeface="宋体" panose="02010600030101010101" pitchFamily="2" charset="-122"/>
              </a:rPr>
              <a:t>”，主要指散文的</a:t>
            </a:r>
            <a:r>
              <a:rPr lang="zh-CN" altLang="en-US" sz="3200" b="1">
                <a:solidFill>
                  <a:srgbClr val="6600CC"/>
                </a:solidFill>
                <a:latin typeface="宋体" panose="02010600030101010101" pitchFamily="2" charset="-122"/>
              </a:rPr>
              <a:t>取材</a:t>
            </a:r>
            <a:r>
              <a:rPr lang="zh-CN" altLang="en-US" sz="3200" b="1">
                <a:solidFill>
                  <a:srgbClr val="000000"/>
                </a:solidFill>
                <a:latin typeface="宋体" panose="02010600030101010101" pitchFamily="2" charset="-122"/>
              </a:rPr>
              <a:t>十分广泛自由，不受时间和空间的限制。形散还指它的</a:t>
            </a:r>
            <a:r>
              <a:rPr lang="zh-CN" altLang="en-US" sz="3200" b="1">
                <a:solidFill>
                  <a:srgbClr val="6600CC"/>
                </a:solidFill>
                <a:latin typeface="宋体" panose="02010600030101010101" pitchFamily="2" charset="-122"/>
              </a:rPr>
              <a:t>表现方法</a:t>
            </a:r>
            <a:r>
              <a:rPr lang="zh-CN" altLang="en-US" sz="3200" b="1">
                <a:solidFill>
                  <a:srgbClr val="000000"/>
                </a:solidFill>
                <a:latin typeface="宋体" panose="02010600030101010101" pitchFamily="2" charset="-122"/>
              </a:rPr>
              <a:t>不拘一格。</a:t>
            </a:r>
            <a:r>
              <a:rPr lang="zh-CN" altLang="en-US" sz="3200" b="1">
                <a:solidFill>
                  <a:srgbClr val="6600CC"/>
                </a:solidFill>
                <a:latin typeface="宋体" panose="02010600030101010101" pitchFamily="2" charset="-122"/>
              </a:rPr>
              <a:t>组织材料，结构成篇</a:t>
            </a:r>
            <a:r>
              <a:rPr lang="zh-CN" altLang="en-US" sz="3200" b="1">
                <a:solidFill>
                  <a:srgbClr val="000000"/>
                </a:solidFill>
                <a:latin typeface="宋体" panose="02010600030101010101" pitchFamily="2" charset="-122"/>
              </a:rPr>
              <a:t>也比较自由。</a:t>
            </a:r>
            <a:endParaRPr lang="en-US" altLang="zh-CN" sz="3200" b="1">
              <a:solidFill>
                <a:srgbClr val="000000"/>
              </a:solidFill>
              <a:latin typeface="宋体" panose="02010600030101010101" pitchFamily="2" charset="-122"/>
            </a:endParaRPr>
          </a:p>
          <a:p>
            <a:r>
              <a:rPr lang="zh-CN" altLang="en-US" sz="3200" b="1">
                <a:solidFill>
                  <a:srgbClr val="000000"/>
                </a:solidFill>
                <a:latin typeface="宋体" panose="02010600030101010101" pitchFamily="2" charset="-122"/>
              </a:rPr>
              <a:t>   “</a:t>
            </a:r>
            <a:r>
              <a:rPr lang="zh-CN" altLang="en-US" sz="3200" b="1">
                <a:solidFill>
                  <a:srgbClr val="FF3399"/>
                </a:solidFill>
                <a:latin typeface="宋体" panose="02010600030101010101" pitchFamily="2" charset="-122"/>
              </a:rPr>
              <a:t>神不散</a:t>
            </a:r>
            <a:r>
              <a:rPr lang="zh-CN" altLang="en-US" sz="3200" b="1">
                <a:solidFill>
                  <a:srgbClr val="000000"/>
                </a:solidFill>
                <a:latin typeface="宋体" panose="02010600030101010101" pitchFamily="2" charset="-122"/>
              </a:rPr>
              <a:t>”，主要是从散文的</a:t>
            </a:r>
            <a:r>
              <a:rPr lang="zh-CN" altLang="en-US" sz="3200" b="1">
                <a:solidFill>
                  <a:srgbClr val="6600CC"/>
                </a:solidFill>
                <a:latin typeface="宋体" panose="02010600030101010101" pitchFamily="2" charset="-122"/>
              </a:rPr>
              <a:t>立意</a:t>
            </a:r>
            <a:r>
              <a:rPr lang="zh-CN" altLang="en-US" sz="3200" b="1">
                <a:solidFill>
                  <a:srgbClr val="000000"/>
                </a:solidFill>
                <a:latin typeface="宋体" panose="02010600030101010101" pitchFamily="2" charset="-122"/>
              </a:rPr>
              <a:t>方面说的，即散文所要表达的主题必须明确而集中，无论散文的内容多么广泛，表现手法多么灵活，无不为更好的表达</a:t>
            </a:r>
            <a:r>
              <a:rPr lang="zh-CN" altLang="en-US" sz="3200" b="1">
                <a:solidFill>
                  <a:srgbClr val="6600CC"/>
                </a:solidFill>
                <a:latin typeface="宋体" panose="02010600030101010101" pitchFamily="2" charset="-122"/>
              </a:rPr>
              <a:t>主题</a:t>
            </a:r>
            <a:r>
              <a:rPr lang="zh-CN" altLang="en-US" sz="3200" b="1">
                <a:solidFill>
                  <a:srgbClr val="000000"/>
                </a:solidFill>
                <a:latin typeface="宋体" panose="02010600030101010101" pitchFamily="2" charset="-122"/>
              </a:rPr>
              <a:t>服务。</a:t>
            </a:r>
            <a:br>
              <a:rPr lang="zh-CN" altLang="en-US" sz="3200" b="1">
                <a:solidFill>
                  <a:srgbClr val="000000"/>
                </a:solidFill>
                <a:latin typeface="宋体" panose="02010600030101010101" pitchFamily="2" charset="-122"/>
              </a:rPr>
            </a:br>
            <a:endParaRPr lang="zh-CN" altLang="en-US" sz="3200" b="1">
              <a:solidFill>
                <a:srgbClr val="000000"/>
              </a:solidFill>
              <a:latin typeface="宋体" pitchFamily="2" charset="-122"/>
            </a:endParaRPr>
          </a:p>
        </p:txBody>
      </p:sp>
      <p:sp>
        <p:nvSpPr>
          <p:cNvPr id="301058" name="Text Box 5"/>
          <p:cNvSpPr txBox="1"/>
          <p:nvPr/>
        </p:nvSpPr>
        <p:spPr>
          <a:xfrm>
            <a:off x="1536700" y="271463"/>
            <a:ext cx="5999163" cy="646112"/>
          </a:xfrm>
          <a:prstGeom prst="rect">
            <a:avLst/>
          </a:prstGeom>
          <a:noFill/>
          <a:ln w="9525">
            <a:noFill/>
          </a:ln>
        </p:spPr>
        <p:txBody>
          <a:bodyPr>
            <a:spAutoFit/>
          </a:bodyPr>
          <a:lstStyle/>
          <a:p>
            <a:r>
              <a:rPr lang="zh-CN" altLang="en-US" sz="3600" b="1">
                <a:solidFill>
                  <a:srgbClr val="FF0000"/>
                </a:solidFill>
                <a:latin typeface="Arial" panose="020b0604020202020204" pitchFamily="34" charset="0"/>
                <a:ea typeface="黑体" panose="02010609060101010101" pitchFamily="2" charset="-122"/>
              </a:rPr>
              <a:t>三、散文的显著特点：</a:t>
            </a:r>
          </a:p>
        </p:txBody>
      </p:sp>
      <p:pic>
        <p:nvPicPr>
          <p:cNvPr id="301059" name="Picture 6" descr="046"/>
          <p:cNvPicPr>
            <a:picLocks noChangeAspect="1"/>
          </p:cNvPicPr>
          <p:nvPr/>
        </p:nvPicPr>
        <p:blipFill>
          <a:blip r:embed="rId2"/>
          <a:stretch>
            <a:fillRect/>
          </a:stretch>
        </p:blipFill>
        <p:spPr>
          <a:xfrm>
            <a:off x="6456363" y="5483225"/>
            <a:ext cx="4211637" cy="1042988"/>
          </a:xfrm>
          <a:prstGeom prst="rect">
            <a:avLst/>
          </a:prstGeom>
          <a:noFill/>
          <a:ln w="9525">
            <a:noFill/>
          </a:ln>
        </p:spPr>
      </p:pic>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737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graphicFrame>
        <p:nvGraphicFramePr>
          <p:cNvPr id="246786" name="Group 2"/>
          <p:cNvGraphicFramePr>
            <a:graphicFrameLocks noGrp="1"/>
          </p:cNvGraphicFramePr>
          <p:nvPr/>
        </p:nvGraphicFramePr>
        <p:xfrm>
          <a:off x="1739900" y="908050"/>
          <a:ext cx="8928100" cy="5668964"/>
        </p:xfrm>
        <a:graphic>
          <a:graphicData uri="http://schemas.openxmlformats.org/drawingml/2006/table">
            <a:tbl>
              <a:tblPr/>
              <a:tblGrid>
                <a:gridCol w="2411413"/>
                <a:gridCol w="6516687"/>
              </a:tblGrid>
              <a:tr h="2050992">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   开头句子</a:t>
                      </a:r>
                      <a:endParaRPr kumimoji="0" lang="zh-CN" altLang="en-US" sz="2800" b="0"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txBody>
                  <a:tcPr marT="45719" marB="457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7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开篇点题，统领全文；开门见山，呼应标题；开门不见山，荡开一笔，设置悬念；故设疑问，引发思索；引出下文，或为下文作铺垫；渲染气氛，奠定基调</a:t>
                      </a:r>
                      <a:r>
                        <a:rPr kumimoji="0" lang="zh-CN" altLang="en-US" sz="2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en-US" altLang="zh-CN" sz="2700" b="0" i="0" u="none" strike="noStrike" cap="none" normalizeH="0" baseline="0" smtClean="0">
                        <a:ln>
                          <a:noFill/>
                        </a:ln>
                        <a:solidFill>
                          <a:schemeClr val="tx1"/>
                        </a:solidFill>
                        <a:effectLst/>
                        <a:latin typeface="Times New Roman" pitchFamily="18" charset="0"/>
                        <a:ea typeface="宋体" pitchFamily="2" charset="-122"/>
                      </a:endParaRPr>
                    </a:p>
                  </a:txBody>
                  <a:tcPr marT="45719" marB="457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63622">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p>
                      <a:pPr marL="0" marR="0" lvl="0" indent="0" algn="l" defTabSz="914400" rtl="0" eaLnBrk="1" fontAlgn="base" latinLnBrk="0" hangingPunct="1">
                        <a:lnSpc>
                          <a:spcPct val="115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   </a:t>
                      </a: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中间句子</a:t>
                      </a:r>
                      <a:endParaRPr kumimoji="0" lang="zh-CN" altLang="en-US" sz="2800" b="0"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txBody>
                  <a:tcPr marT="45719" marB="457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承上启下，总结上文，引领下文；呼应开头，为结尾做铺垫；呼应标题，深化主旨；</a:t>
                      </a:r>
                      <a:endParaRPr kumimoji="0" lang="en-US" altLang="zh-CN" sz="2800" b="0"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endParaRPr>
                    </a:p>
                  </a:txBody>
                  <a:tcPr marT="45719" marB="457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54350">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    </a:t>
                      </a: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结尾句子</a:t>
                      </a:r>
                      <a:endParaRPr kumimoji="0" lang="zh-CN" altLang="en-US" sz="2800" b="0"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endParaRPr>
                    </a:p>
                  </a:txBody>
                  <a:tcPr marT="45719" marB="457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总结全文，归结主旨；呼应开头，使文章浑然一体；卒章显志，点明题旨；强化作者情感，深化或升华主旨；言有尽而意无穷，引发读者思考。 </a:t>
                      </a:r>
                      <a:endParaRPr kumimoji="0" lang="en-US" altLang="zh-CN" sz="2800" b="1" i="0" u="none" strike="noStrike" cap="none" normalizeH="0" baseline="0" smtClean="0">
                        <a:ln>
                          <a:noFill/>
                        </a:ln>
                        <a:solidFill>
                          <a:schemeClr val="tx1"/>
                        </a:solidFill>
                        <a:effectLst/>
                        <a:latin typeface="Times New Roman" pitchFamily="18" charset="0"/>
                        <a:ea typeface="宋体" pitchFamily="2" charset="-122"/>
                      </a:endParaRPr>
                    </a:p>
                  </a:txBody>
                  <a:tcPr marT="45719" marB="457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7392" name="Rectangle 16"/>
          <p:cNvSpPr/>
          <p:nvPr/>
        </p:nvSpPr>
        <p:spPr>
          <a:xfrm>
            <a:off x="1847850" y="158750"/>
            <a:ext cx="8570913" cy="641350"/>
          </a:xfrm>
          <a:prstGeom prst="rect">
            <a:avLst/>
          </a:prstGeom>
          <a:noFill/>
          <a:ln w="9525">
            <a:noFill/>
          </a:ln>
        </p:spPr>
        <p:txBody>
          <a:bodyPr anchor="ctr">
            <a:spAutoFit/>
          </a:bodyPr>
          <a:lstStyle/>
          <a:p>
            <a:r>
              <a:rPr lang="zh-CN" altLang="en-US" sz="3200">
                <a:solidFill>
                  <a:srgbClr val="FF0000"/>
                </a:solidFill>
                <a:latin typeface="方正姚体" panose="02010601030101010101" charset="-122"/>
                <a:ea typeface="方正姚体" panose="02010601030101010101" charset="-122"/>
              </a:rPr>
              <a:t> </a:t>
            </a:r>
            <a:r>
              <a:rPr lang="zh-CN" altLang="en-US" sz="3600">
                <a:solidFill>
                  <a:srgbClr val="000099"/>
                </a:solidFill>
                <a:latin typeface="黑体" panose="02010609060101010101" pitchFamily="2" charset="-122"/>
                <a:ea typeface="方正姚体" panose="02010601030101010101" charset="-122"/>
              </a:rPr>
              <a:t>知识储备</a:t>
            </a:r>
            <a:r>
              <a:rPr lang="zh-CN" altLang="en-US" sz="3600">
                <a:solidFill>
                  <a:srgbClr val="FF0000"/>
                </a:solidFill>
                <a:latin typeface="黑体" panose="02010609060101010101" pitchFamily="2" charset="-122"/>
                <a:ea typeface="方正姚体" panose="02010601030101010101" charset="-122"/>
              </a:rPr>
              <a:t>   特殊句子在文章中的作用</a:t>
            </a: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0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graphicFrame>
        <p:nvGraphicFramePr>
          <p:cNvPr id="245762" name="Group 2"/>
          <p:cNvGraphicFramePr>
            <a:graphicFrameLocks noGrp="1"/>
          </p:cNvGraphicFramePr>
          <p:nvPr/>
        </p:nvGraphicFramePr>
        <p:xfrm>
          <a:off x="1739900" y="1244600"/>
          <a:ext cx="8748713" cy="5205413"/>
        </p:xfrm>
        <a:graphic>
          <a:graphicData uri="http://schemas.openxmlformats.org/drawingml/2006/table">
            <a:tbl>
              <a:tblPr/>
              <a:tblGrid>
                <a:gridCol w="2305050"/>
                <a:gridCol w="6443663"/>
              </a:tblGrid>
              <a:tr h="2078269">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插入</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语句</a:t>
                      </a:r>
                    </a:p>
                  </a:txBody>
                  <a:tcPr marT="45652" marB="45652"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与上下文构成虚实相应、正反对照、层进烘托、总分关系；对全文中心起强化突出作用；在结构上宕开一笔，形成波澜。</a:t>
                      </a:r>
                    </a:p>
                  </a:txBody>
                  <a:tcPr marT="45652" marB="45652"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2816">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变式句</a:t>
                      </a:r>
                    </a:p>
                  </a:txBody>
                  <a:tcPr marT="45652" marB="45652"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这样的句子往往有强调的意味</a:t>
                      </a:r>
                      <a:r>
                        <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强调的点就在位置改变的那一部分上。</a:t>
                      </a:r>
                    </a:p>
                  </a:txBody>
                  <a:tcPr marT="45652" marB="45652"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54328">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反复出现</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endParaRPr>
                    </a:p>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的语句</a:t>
                      </a:r>
                    </a:p>
                  </a:txBody>
                  <a:tcPr marT="45652" marB="45652"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15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rPr>
                        <a:t>在内容上，有突出内容主旨、强化情感等作用；在结构上，有交代线索、前后呼应等作用；在表达上，运用了反复的修辞，有强化或一唱三叹之效。</a:t>
                      </a:r>
                    </a:p>
                  </a:txBody>
                  <a:tcPr marT="45652" marB="45652"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8416" name="Rectangle 19"/>
          <p:cNvSpPr/>
          <p:nvPr/>
        </p:nvSpPr>
        <p:spPr>
          <a:xfrm>
            <a:off x="2855913" y="330200"/>
            <a:ext cx="4800600" cy="585788"/>
          </a:xfrm>
          <a:prstGeom prst="rect">
            <a:avLst/>
          </a:prstGeom>
          <a:noFill/>
          <a:ln w="9525">
            <a:noFill/>
          </a:ln>
        </p:spPr>
        <p:txBody>
          <a:bodyPr wrap="none" anchor="ctr">
            <a:spAutoFit/>
          </a:bodyPr>
          <a:lstStyle/>
          <a:p>
            <a:r>
              <a:rPr lang="zh-CN" altLang="en-US" sz="3200">
                <a:solidFill>
                  <a:srgbClr val="FF0000"/>
                </a:solidFill>
                <a:latin typeface="方正姚体" panose="02010601030101010101" charset="-122"/>
                <a:ea typeface="方正姚体" panose="02010601030101010101" charset="-122"/>
              </a:rPr>
              <a:t> 特殊句子在文章中的作用</a:t>
            </a: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942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317625" y="763588"/>
            <a:ext cx="9771063" cy="5330825"/>
          </a:xfrm>
        </p:spPr>
        <p:txBody>
          <a:bodyPr wrap="square" lIns="91440" tIns="45720" rIns="91440" bIns="45720" anchor="t"/>
          <a:lstStyle/>
          <a:p>
            <a:pPr marL="0" indent="0" eaLnBrk="1" hangingPunct="1">
              <a:lnSpc>
                <a:spcPts val="3700"/>
              </a:lnSpc>
              <a:spcBef>
                <a:spcPct val="0"/>
              </a:spcBef>
              <a:buClrTx/>
              <a:buNone/>
            </a:pPr>
            <a:r>
              <a:rPr lang="zh-CN" altLang="en-US" sz="2800" b="1">
                <a:solidFill>
                  <a:srgbClr val="FF0000"/>
                </a:solidFill>
                <a:latin typeface="黑体" panose="02010609060101010101" pitchFamily="2" charset="-122"/>
              </a:rPr>
              <a:t>例题</a:t>
            </a:r>
            <a:r>
              <a:rPr lang="zh-CN" altLang="en-US" sz="2800" b="1">
                <a:solidFill>
                  <a:srgbClr val="000000"/>
                </a:solidFill>
                <a:latin typeface="黑体" panose="02010609060101010101" pitchFamily="2" charset="-122"/>
              </a:rPr>
              <a:t>：大纲卷</a:t>
            </a:r>
            <a:r>
              <a:rPr lang="en-US" altLang="zh-CN" sz="2800" b="1">
                <a:solidFill>
                  <a:srgbClr val="000000"/>
                </a:solidFill>
                <a:latin typeface="黑体" panose="02010609060101010101" pitchFamily="2" charset="-122"/>
              </a:rPr>
              <a:t>《</a:t>
            </a:r>
            <a:r>
              <a:rPr lang="zh-CN" altLang="en-US" sz="2800" b="1">
                <a:solidFill>
                  <a:srgbClr val="000000"/>
                </a:solidFill>
                <a:latin typeface="黑体" panose="02010609060101010101" pitchFamily="2" charset="-122"/>
              </a:rPr>
              <a:t>听雨</a:t>
            </a:r>
            <a:r>
              <a:rPr lang="en-US" altLang="zh-CN" sz="2800" b="1">
                <a:solidFill>
                  <a:srgbClr val="000000"/>
                </a:solidFill>
                <a:latin typeface="黑体" panose="02010609060101010101" pitchFamily="2" charset="-122"/>
              </a:rPr>
              <a:t>》</a:t>
            </a:r>
            <a:r>
              <a:rPr lang="en-US" altLang="zh-CN" sz="2800" b="1">
                <a:latin typeface="黑体" panose="02010609060101010101" pitchFamily="2" charset="-122"/>
              </a:rPr>
              <a:t>14</a:t>
            </a:r>
            <a:r>
              <a:rPr lang="zh-CN" altLang="en-US" sz="2800" b="1">
                <a:latin typeface="黑体" panose="02010609060101010101" pitchFamily="2" charset="-122"/>
              </a:rPr>
              <a:t>．文章为什么在开头一段就说“雨，大概是古典的”？请谈谈你的理解。（</a:t>
            </a:r>
            <a:r>
              <a:rPr lang="en-US" altLang="zh-CN" sz="2800" b="1">
                <a:latin typeface="黑体" panose="02010609060101010101" pitchFamily="2" charset="-122"/>
              </a:rPr>
              <a:t>4</a:t>
            </a:r>
            <a:r>
              <a:rPr lang="zh-CN" altLang="en-US" sz="2800" b="1">
                <a:latin typeface="黑体" panose="02010609060101010101" pitchFamily="2" charset="-122"/>
              </a:rPr>
              <a:t>分）</a:t>
            </a:r>
            <a:endParaRPr lang="en-US" altLang="zh-CN" sz="2800" b="1">
              <a:latin typeface="黑体" panose="02010609060101010101" pitchFamily="2" charset="-122"/>
            </a:endParaRPr>
          </a:p>
          <a:p>
            <a:pPr marL="0" indent="0" eaLnBrk="1" hangingPunct="1">
              <a:lnSpc>
                <a:spcPts val="3700"/>
              </a:lnSpc>
              <a:spcBef>
                <a:spcPct val="0"/>
              </a:spcBef>
              <a:buClrTx/>
              <a:buNone/>
            </a:pPr>
            <a:endParaRPr lang="en-US" altLang="zh-CN" sz="2800" b="1">
              <a:latin typeface="黑体" panose="02010609060101010101" pitchFamily="2" charset="-122"/>
            </a:endParaRPr>
          </a:p>
          <a:p>
            <a:pPr marL="0" indent="0" eaLnBrk="1" hangingPunct="1">
              <a:lnSpc>
                <a:spcPts val="3700"/>
              </a:lnSpc>
              <a:spcBef>
                <a:spcPct val="0"/>
              </a:spcBef>
              <a:buClrTx/>
              <a:buNone/>
            </a:pP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答案</a:t>
            </a:r>
            <a:r>
              <a:rPr lang="en-US" altLang="zh-CN" sz="2800" b="1">
                <a:solidFill>
                  <a:srgbClr val="0000FF"/>
                </a:solidFill>
                <a:latin typeface="黑体" panose="02010609060101010101" pitchFamily="2" charset="-122"/>
              </a:rPr>
              <a:t>] ①</a:t>
            </a:r>
            <a:r>
              <a:rPr lang="zh-CN" altLang="en-US" sz="2800" b="1">
                <a:solidFill>
                  <a:srgbClr val="0000FF"/>
                </a:solidFill>
                <a:latin typeface="黑体" panose="02010609060101010101" pitchFamily="2" charset="-122"/>
              </a:rPr>
              <a:t>从文章结构上说，呼应题目，引出话题；</a:t>
            </a:r>
            <a:r>
              <a:rPr lang="zh-CN" altLang="en-US" sz="2800" b="1">
                <a:latin typeface="黑体" panose="02010609060101010101" pitchFamily="2" charset="-122"/>
              </a:rPr>
              <a:t>（</a:t>
            </a:r>
            <a:r>
              <a:rPr lang="zh-CN" altLang="en-US" sz="2800" b="1">
                <a:solidFill>
                  <a:srgbClr val="FF0000"/>
                </a:solidFill>
                <a:latin typeface="黑体" panose="02010609060101010101" pitchFamily="2" charset="-122"/>
              </a:rPr>
              <a:t>结构上</a:t>
            </a:r>
            <a:r>
              <a:rPr lang="zh-CN" altLang="en-US" sz="2800" b="1">
                <a:latin typeface="黑体" panose="02010609060101010101" pitchFamily="2" charset="-122"/>
              </a:rPr>
              <a:t>）</a:t>
            </a:r>
            <a:r>
              <a:rPr lang="zh-CN" altLang="en-US" sz="2800" b="1">
                <a:solidFill>
                  <a:srgbClr val="0000FF"/>
                </a:solidFill>
                <a:latin typeface="黑体" panose="02010609060101010101" pitchFamily="2" charset="-122"/>
              </a:rPr>
              <a:t>②从文章主题上来看，暗示现代人已经难得有听雨的闲情逸致了。</a:t>
            </a:r>
            <a:r>
              <a:rPr lang="zh-CN" altLang="en-US" sz="2800" b="1">
                <a:latin typeface="黑体" panose="02010609060101010101" pitchFamily="2" charset="-122"/>
              </a:rPr>
              <a:t>（</a:t>
            </a:r>
            <a:r>
              <a:rPr lang="zh-CN" altLang="en-US" sz="2800" b="1">
                <a:solidFill>
                  <a:srgbClr val="FF0000"/>
                </a:solidFill>
                <a:latin typeface="黑体" panose="02010609060101010101" pitchFamily="2" charset="-122"/>
              </a:rPr>
              <a:t>内容上</a:t>
            </a:r>
            <a:r>
              <a:rPr lang="zh-CN" altLang="en-US" sz="2800" b="1">
                <a:latin typeface="黑体" panose="02010609060101010101" pitchFamily="2" charset="-122"/>
              </a:rPr>
              <a:t>）</a:t>
            </a:r>
            <a:endParaRPr lang="en-US" altLang="zh-CN" sz="2800" b="1">
              <a:latin typeface="黑体" panose="02010609060101010101" pitchFamily="2" charset="-122"/>
            </a:endParaRPr>
          </a:p>
          <a:p>
            <a:pPr marL="0" indent="0" eaLnBrk="1" hangingPunct="1">
              <a:lnSpc>
                <a:spcPts val="3700"/>
              </a:lnSpc>
              <a:spcBef>
                <a:spcPct val="0"/>
              </a:spcBef>
              <a:buClrTx/>
              <a:buNone/>
            </a:pPr>
            <a:endParaRPr lang="en-US" altLang="zh-CN" sz="2800" b="1">
              <a:solidFill>
                <a:srgbClr val="FF0000"/>
              </a:solidFill>
              <a:latin typeface="黑体" panose="02010609060101010101" pitchFamily="2" charset="-122"/>
            </a:endParaRPr>
          </a:p>
          <a:p>
            <a:pPr marL="0" indent="0" eaLnBrk="1" hangingPunct="1">
              <a:lnSpc>
                <a:spcPts val="3700"/>
              </a:lnSpc>
              <a:spcBef>
                <a:spcPct val="0"/>
              </a:spcBef>
              <a:buClrTx/>
              <a:buNone/>
            </a:pPr>
            <a:r>
              <a:rPr lang="zh-CN" altLang="en-US" b="1">
                <a:solidFill>
                  <a:srgbClr val="FF0000"/>
                </a:solidFill>
                <a:latin typeface="黑体" panose="02010609060101010101" pitchFamily="2" charset="-122"/>
              </a:rPr>
              <a:t>答题模式：结构＋内容</a:t>
            </a:r>
          </a:p>
          <a:p>
            <a:pPr marL="0" indent="0" eaLnBrk="1" hangingPunct="1">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4" end="4"/>
                                            </p:txEl>
                                          </p:spTgt>
                                        </p:tgtEl>
                                        <p:attrNameLst>
                                          <p:attrName>style.visibility</p:attrName>
                                        </p:attrNameLst>
                                      </p:cBhvr>
                                      <p:to>
                                        <p:strVal val="visible"/>
                                      </p:to>
                                    </p:set>
                                    <p:anim calcmode="lin" valueType="num">
                                      <p:cBhvr additive="base">
                                        <p:cTn id="13"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044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531813" y="0"/>
            <a:ext cx="10698162" cy="685800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0000FF"/>
                </a:solidFill>
                <a:latin typeface="黑体" panose="02010609060101010101" pitchFamily="2" charset="-122"/>
              </a:rPr>
              <a:t>练习：</a:t>
            </a:r>
            <a:r>
              <a:rPr lang="zh-CN" altLang="en-US" sz="2800" b="1">
                <a:solidFill>
                  <a:srgbClr val="000000"/>
                </a:solidFill>
                <a:latin typeface="黑体" panose="02010609060101010101" pitchFamily="2" charset="-122"/>
              </a:rPr>
              <a:t>安徽卷</a:t>
            </a:r>
            <a:r>
              <a:rPr lang="en-US" altLang="zh-CN" sz="2800" b="1">
                <a:solidFill>
                  <a:srgbClr val="000000"/>
                </a:solidFill>
                <a:latin typeface="黑体" panose="02010609060101010101" pitchFamily="2" charset="-122"/>
              </a:rPr>
              <a:t>《</a:t>
            </a:r>
            <a:r>
              <a:rPr lang="zh-CN" altLang="en-US" sz="2800" b="1">
                <a:solidFill>
                  <a:srgbClr val="000000"/>
                </a:solidFill>
                <a:latin typeface="黑体" panose="02010609060101010101" pitchFamily="2" charset="-122"/>
              </a:rPr>
              <a:t>独木舟之道</a:t>
            </a:r>
            <a:r>
              <a:rPr lang="en-US" altLang="zh-CN" sz="2800" b="1">
                <a:solidFill>
                  <a:srgbClr val="000000"/>
                </a:solidFill>
                <a:latin typeface="黑体" panose="02010609060101010101" pitchFamily="2" charset="-122"/>
              </a:rPr>
              <a:t>》</a:t>
            </a:r>
            <a:r>
              <a:rPr lang="en-US" altLang="zh-CN" sz="2800" b="1">
                <a:latin typeface="黑体" panose="02010609060101010101" pitchFamily="2" charset="-122"/>
              </a:rPr>
              <a:t>13</a:t>
            </a:r>
            <a:r>
              <a:rPr lang="zh-CN" altLang="en-US" sz="2800" b="1">
                <a:latin typeface="黑体" panose="02010609060101010101" pitchFamily="2" charset="-122"/>
              </a:rPr>
              <a:t>．有人认为第⑤段在文中作用不大，可以删去；也有人认为这一段有重要作用，不可删去。你认同哪一种观点？请说明具体理由。</a:t>
            </a:r>
            <a:r>
              <a:rPr lang="en-US" altLang="zh-CN" sz="2800" b="1">
                <a:latin typeface="黑体" panose="02010609060101010101" pitchFamily="2" charset="-122"/>
              </a:rPr>
              <a:t>(6</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20000"/>
              </a:lnSpc>
              <a:spcBef>
                <a:spcPct val="0"/>
              </a:spcBef>
              <a:buClrTx/>
              <a:buNone/>
            </a:pP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r>
              <a:rPr lang="zh-CN" altLang="en-US" sz="2800" b="1">
                <a:solidFill>
                  <a:srgbClr val="FF0000"/>
                </a:solidFill>
                <a:latin typeface="黑体" panose="02010609060101010101" pitchFamily="2" charset="-122"/>
              </a:rPr>
              <a:t>示例：</a:t>
            </a: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不可删。</a:t>
            </a:r>
            <a:r>
              <a:rPr lang="zh-CN" altLang="en-US" sz="2800" b="1">
                <a:solidFill>
                  <a:srgbClr val="FF0000"/>
                </a:solidFill>
                <a:latin typeface="黑体" panose="02010609060101010101" pitchFamily="2" charset="-122"/>
              </a:rPr>
              <a:t>结构上</a:t>
            </a:r>
            <a:r>
              <a:rPr lang="zh-CN" altLang="en-US" sz="2800" b="1">
                <a:solidFill>
                  <a:srgbClr val="0000FF"/>
                </a:solidFill>
                <a:latin typeface="黑体" panose="02010609060101010101" pitchFamily="2" charset="-122"/>
              </a:rPr>
              <a:t>，第⑤段承接上文对急流中荡舟之乐的描述，并由此转入下文对独木舟之道的阐发，衔接顺畅自然；</a:t>
            </a:r>
            <a:r>
              <a:rPr lang="zh-CN" altLang="en-US" sz="2800" b="1">
                <a:solidFill>
                  <a:srgbClr val="FF0000"/>
                </a:solidFill>
                <a:latin typeface="黑体" panose="02010609060101010101" pitchFamily="2" charset="-122"/>
              </a:rPr>
              <a:t>内容上</a:t>
            </a:r>
            <a:r>
              <a:rPr lang="zh-CN" altLang="en-US" sz="2800" b="1">
                <a:solidFill>
                  <a:srgbClr val="0000FF"/>
                </a:solidFill>
                <a:latin typeface="黑体" panose="02010609060101010101" pitchFamily="2" charset="-122"/>
              </a:rPr>
              <a:t>，第⑤段所强调的敢想敢做的探险精神，是独木舟之道内涵的一个重要方面，也是上文内容的深化。</a:t>
            </a:r>
          </a:p>
          <a:p>
            <a:pPr marL="0" indent="0" eaLnBrk="1" hangingPunct="1">
              <a:lnSpc>
                <a:spcPct val="120000"/>
              </a:lnSpc>
              <a:spcBef>
                <a:spcPct val="0"/>
              </a:spcBef>
              <a:buClrTx/>
              <a:buNone/>
            </a:pP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可删。</a:t>
            </a:r>
            <a:r>
              <a:rPr lang="zh-CN" altLang="en-US" sz="2800" b="1">
                <a:solidFill>
                  <a:srgbClr val="FF0000"/>
                </a:solidFill>
                <a:latin typeface="黑体" panose="02010609060101010101" pitchFamily="2" charset="-122"/>
              </a:rPr>
              <a:t>结构上</a:t>
            </a:r>
            <a:r>
              <a:rPr lang="zh-CN" altLang="en-US" sz="2800" b="1">
                <a:solidFill>
                  <a:srgbClr val="0000FF"/>
                </a:solidFill>
                <a:latin typeface="黑体" panose="02010609060101010101" pitchFamily="2" charset="-122"/>
              </a:rPr>
              <a:t>，第⑥段首句可直接上承第④段，删去第⑤段，上下文联系更为紧密；</a:t>
            </a:r>
            <a:r>
              <a:rPr lang="zh-CN" altLang="en-US" sz="2800" b="1">
                <a:solidFill>
                  <a:srgbClr val="FF0000"/>
                </a:solidFill>
                <a:latin typeface="黑体" panose="02010609060101010101" pitchFamily="2" charset="-122"/>
              </a:rPr>
              <a:t>内容上</a:t>
            </a:r>
            <a:r>
              <a:rPr lang="zh-CN" altLang="en-US" sz="2800" b="1">
                <a:solidFill>
                  <a:srgbClr val="0000FF"/>
                </a:solidFill>
                <a:latin typeface="黑体" panose="02010609060101010101" pitchFamily="2" charset="-122"/>
              </a:rPr>
              <a:t>，第⑤段意在强调荡舟体现的探险精神，而这种意思已蕴含在上文关于荡舟之乐的描写之中，删去不影响文章内涵，且使文章意味蕴藉。</a:t>
            </a:r>
          </a:p>
          <a:p>
            <a:pPr marL="0" indent="0" eaLnBrk="1" hangingPunct="1">
              <a:lnSpc>
                <a:spcPts val="3700"/>
              </a:lnSpc>
              <a:spcBef>
                <a:spcPct val="0"/>
              </a:spcBef>
              <a:buClrTx/>
              <a:buNone/>
            </a:pPr>
            <a:endParaRPr lang="en-US" altLang="zh-CN" sz="2800" b="1">
              <a:solidFill>
                <a:srgbClr val="FF0000"/>
              </a:solidFill>
              <a:latin typeface="黑体" panose="02010609060101010101" pitchFamily="2" charset="-122"/>
            </a:endParaRPr>
          </a:p>
          <a:p>
            <a:pPr marL="0" indent="0" eaLnBrk="1" hangingPunct="1">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4" end="4"/>
                                            </p:txEl>
                                          </p:spTgt>
                                        </p:tgtEl>
                                        <p:attrNameLst>
                                          <p:attrName>style.visibility</p:attrName>
                                        </p:attrNameLst>
                                      </p:cBhvr>
                                      <p:to>
                                        <p:strVal val="visible"/>
                                      </p:to>
                                    </p:set>
                                    <p:anim calcmode="lin" valueType="num">
                                      <p:cBhvr additive="base">
                                        <p:cTn id="13"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1473"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61474"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61475" name="Text Box 5"/>
          <p:cNvSpPr txBox="1"/>
          <p:nvPr/>
        </p:nvSpPr>
        <p:spPr>
          <a:xfrm>
            <a:off x="2971800" y="2498725"/>
            <a:ext cx="6429375" cy="830263"/>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（三）解读人物情感</a:t>
            </a:r>
            <a:endParaRPr lang="zh-CN" altLang="en-US" sz="4800" b="1">
              <a:solidFill>
                <a:srgbClr val="0000FF"/>
              </a:solidFill>
              <a:latin typeface="楷体_GB2312" panose="02010609030101010101" pitchFamily="49" charset="-122"/>
              <a:ea typeface="楷体_GB2312" panose="02010609030101010101" pitchFamily="49" charset="-122"/>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249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415925" y="493713"/>
            <a:ext cx="11360150" cy="5329237"/>
          </a:xfrm>
        </p:spPr>
        <p:txBody>
          <a:bodyPr wrap="square" lIns="91440" tIns="45720" rIns="91440" bIns="45720" anchor="t"/>
          <a:lstStyle/>
          <a:p>
            <a:pPr marL="0" indent="0" eaLnBrk="1" hangingPunct="1">
              <a:lnSpc>
                <a:spcPct val="150000"/>
              </a:lnSpc>
              <a:spcBef>
                <a:spcPct val="0"/>
              </a:spcBef>
              <a:buClrTx/>
              <a:buNone/>
            </a:pPr>
            <a:r>
              <a:rPr lang="zh-CN" altLang="en-US" b="1">
                <a:solidFill>
                  <a:srgbClr val="FF0000"/>
                </a:solidFill>
                <a:latin typeface="黑体" panose="02010609060101010101" pitchFamily="2" charset="-122"/>
              </a:rPr>
              <a:t>例题</a:t>
            </a:r>
            <a:r>
              <a:rPr lang="zh-CN" altLang="en-US" b="1">
                <a:solidFill>
                  <a:srgbClr val="000000"/>
                </a:solidFill>
                <a:latin typeface="黑体" panose="02010609060101010101" pitchFamily="2" charset="-122"/>
              </a:rPr>
              <a:t>：天津卷</a:t>
            </a:r>
            <a:r>
              <a:rPr lang="en-US" altLang="zh-CN" b="1">
                <a:solidFill>
                  <a:srgbClr val="000000"/>
                </a:solidFill>
                <a:latin typeface="黑体" panose="02010609060101010101" pitchFamily="2" charset="-122"/>
              </a:rPr>
              <a:t>《</a:t>
            </a:r>
            <a:r>
              <a:rPr lang="zh-CN" altLang="en-US" b="1">
                <a:solidFill>
                  <a:srgbClr val="000000"/>
                </a:solidFill>
                <a:latin typeface="黑体" panose="02010609060101010101" pitchFamily="2" charset="-122"/>
              </a:rPr>
              <a:t>枣香醉人</a:t>
            </a:r>
            <a:r>
              <a:rPr lang="en-US" altLang="zh-CN" b="1">
                <a:solidFill>
                  <a:srgbClr val="000000"/>
                </a:solidFill>
                <a:latin typeface="黑体" panose="02010609060101010101" pitchFamily="2" charset="-122"/>
              </a:rPr>
              <a:t>》</a:t>
            </a:r>
          </a:p>
          <a:p>
            <a:pPr marL="0" indent="0" eaLnBrk="1" hangingPunct="1">
              <a:lnSpc>
                <a:spcPct val="150000"/>
              </a:lnSpc>
              <a:spcBef>
                <a:spcPct val="0"/>
              </a:spcBef>
              <a:buClrTx/>
              <a:buNone/>
            </a:pPr>
            <a:r>
              <a:rPr lang="en-US" altLang="zh-CN" b="1">
                <a:latin typeface="黑体" panose="02010609060101010101" pitchFamily="2" charset="-122"/>
              </a:rPr>
              <a:t>17</a:t>
            </a:r>
            <a:r>
              <a:rPr lang="zh-CN" altLang="en-US" b="1">
                <a:latin typeface="黑体" panose="02010609060101010101" pitchFamily="2" charset="-122"/>
              </a:rPr>
              <a:t>．“哎，这棵枣树也老了！”这句话表达了奶奶怎样的情感？（</a:t>
            </a:r>
            <a:r>
              <a:rPr lang="en-US" altLang="zh-CN" b="1">
                <a:latin typeface="黑体" panose="02010609060101010101" pitchFamily="2" charset="-122"/>
              </a:rPr>
              <a:t>3</a:t>
            </a:r>
            <a:r>
              <a:rPr lang="zh-CN" altLang="en-US" b="1">
                <a:latin typeface="黑体" panose="02010609060101010101" pitchFamily="2" charset="-122"/>
              </a:rPr>
              <a:t>分）</a:t>
            </a:r>
            <a:endParaRPr lang="en-US" altLang="zh-CN" b="1">
              <a:latin typeface="黑体" panose="02010609060101010101" pitchFamily="2" charset="-122"/>
            </a:endParaRPr>
          </a:p>
          <a:p>
            <a:pPr marL="0" indent="0" eaLnBrk="1" hangingPunct="1">
              <a:lnSpc>
                <a:spcPct val="150000"/>
              </a:lnSpc>
              <a:spcBef>
                <a:spcPct val="0"/>
              </a:spcBef>
              <a:buClrTx/>
              <a:buNone/>
            </a:pPr>
            <a:r>
              <a:rPr lang="en-US" altLang="zh-CN" b="1">
                <a:solidFill>
                  <a:srgbClr val="0000FF"/>
                </a:solidFill>
                <a:latin typeface="黑体" panose="02010609060101010101" pitchFamily="2" charset="-122"/>
              </a:rPr>
              <a:t>[</a:t>
            </a:r>
            <a:r>
              <a:rPr lang="zh-CN" altLang="en-US" b="1">
                <a:solidFill>
                  <a:srgbClr val="0000FF"/>
                </a:solidFill>
                <a:latin typeface="黑体" panose="02010609060101010101" pitchFamily="2" charset="-122"/>
              </a:rPr>
              <a:t>答案</a:t>
            </a:r>
            <a:r>
              <a:rPr lang="en-US" altLang="zh-CN" b="1">
                <a:solidFill>
                  <a:srgbClr val="0000FF"/>
                </a:solidFill>
                <a:latin typeface="黑体" panose="02010609060101010101" pitchFamily="2" charset="-122"/>
              </a:rPr>
              <a:t>] </a:t>
            </a:r>
            <a:r>
              <a:rPr lang="zh-CN" altLang="en-US" b="1">
                <a:solidFill>
                  <a:srgbClr val="0000FF"/>
                </a:solidFill>
                <a:latin typeface="黑体" panose="02010609060101010101" pitchFamily="2" charset="-122"/>
              </a:rPr>
              <a:t>叹惜枣树的老去，体现了奶奶对老树的深厚感情；</a:t>
            </a:r>
            <a:endParaRPr lang="en-US" altLang="zh-CN" b="1">
              <a:solidFill>
                <a:srgbClr val="0000FF"/>
              </a:solidFill>
              <a:latin typeface="黑体" panose="02010609060101010101" pitchFamily="2" charset="-122"/>
            </a:endParaRPr>
          </a:p>
          <a:p>
            <a:pPr marL="0" indent="0" eaLnBrk="1" hangingPunct="1">
              <a:lnSpc>
                <a:spcPct val="150000"/>
              </a:lnSpc>
              <a:spcBef>
                <a:spcPct val="0"/>
              </a:spcBef>
              <a:buClrTx/>
              <a:buNone/>
            </a:pPr>
            <a:r>
              <a:rPr lang="en-US" altLang="zh-CN" b="1">
                <a:solidFill>
                  <a:srgbClr val="0000FF"/>
                </a:solidFill>
                <a:latin typeface="黑体" panose="02010609060101010101" pitchFamily="2" charset="-122"/>
              </a:rPr>
              <a:t>       </a:t>
            </a:r>
            <a:r>
              <a:rPr lang="zh-CN" altLang="en-US" b="1">
                <a:solidFill>
                  <a:srgbClr val="0000FF"/>
                </a:solidFill>
                <a:latin typeface="黑体" panose="02010609060101010101" pitchFamily="2" charset="-122"/>
              </a:rPr>
              <a:t>奶奶借枣树的老去感慨自己的衰老。</a:t>
            </a:r>
            <a:endParaRPr lang="en-US" altLang="zh-CN" b="1">
              <a:solidFill>
                <a:srgbClr val="FF0000"/>
              </a:solidFill>
              <a:latin typeface="黑体" panose="02010609060101010101" pitchFamily="2" charset="-122"/>
            </a:endParaRPr>
          </a:p>
          <a:p>
            <a:pPr marL="0" indent="0" eaLnBrk="1" hangingPunct="1">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352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415925" y="171450"/>
            <a:ext cx="10634663" cy="668655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练习</a:t>
            </a:r>
            <a:r>
              <a:rPr kumimoji="0" lang="zh-CN" altLang="en-US" sz="3200" b="1" i="0" u="none" strike="noStrike" kern="1200" cap="none" spc="0" normalizeH="0" baseline="0" noProof="0" smtClean="0">
                <a:ln>
                  <a:noFill/>
                </a:ln>
                <a:solidFill>
                  <a:srgbClr val="000000"/>
                </a:solidFill>
                <a:effectLst/>
                <a:uLnTx/>
                <a:uFillTx/>
                <a:latin typeface="+mn-ea"/>
                <a:ea typeface="+mn-ea"/>
                <a:cs typeface="+mn-cs"/>
              </a:rPr>
              <a:t>：广东卷</a:t>
            </a:r>
            <a:r>
              <a:rPr kumimoji="0" lang="en-US" altLang="zh-CN" sz="3200" b="1" i="0" u="none" strike="noStrike" kern="1200" cap="none" spc="0" normalizeH="0" baseline="0" noProof="0" smtClean="0">
                <a:ln>
                  <a:noFill/>
                </a:ln>
                <a:solidFill>
                  <a:srgbClr val="000000"/>
                </a:solidFill>
                <a:effectLst/>
                <a:uLnTx/>
                <a:uFillTx/>
                <a:latin typeface="+mn-ea"/>
                <a:ea typeface="+mn-ea"/>
                <a:cs typeface="+mn-cs"/>
              </a:rPr>
              <a:t>《</a:t>
            </a:r>
            <a:r>
              <a:rPr kumimoji="0" lang="zh-CN" altLang="en-US" sz="3200" b="1" i="0" u="none" strike="noStrike" kern="1200" cap="none" spc="0" normalizeH="0" baseline="0" noProof="0" smtClean="0">
                <a:ln>
                  <a:noFill/>
                </a:ln>
                <a:solidFill>
                  <a:srgbClr val="000000"/>
                </a:solidFill>
                <a:effectLst/>
                <a:uLnTx/>
                <a:uFillTx/>
                <a:latin typeface="+mn-ea"/>
                <a:ea typeface="+mn-ea"/>
                <a:cs typeface="+mn-cs"/>
              </a:rPr>
              <a:t>鹤</a:t>
            </a:r>
            <a:r>
              <a:rPr kumimoji="0" lang="en-US" altLang="zh-CN" sz="3200" b="1" i="0" u="none" strike="noStrike" kern="1200" cap="none" spc="0" normalizeH="0" baseline="0" noProof="0" smtClean="0">
                <a:ln>
                  <a:noFill/>
                </a:ln>
                <a:solidFill>
                  <a:srgbClr val="000000"/>
                </a:solidFill>
                <a:effectLst/>
                <a:uLnTx/>
                <a:uFillTx/>
                <a:latin typeface="+mn-ea"/>
                <a:ea typeface="+mn-ea"/>
                <a:cs typeface="+mn-cs"/>
              </a:rPr>
              <a:t>》</a:t>
            </a: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en-US" altLang="zh-CN" sz="3200" b="1" i="0" u="none" strike="noStrike" kern="1200" cap="none" spc="0" normalizeH="0" baseline="0" noProof="0" smtClean="0">
                <a:ln>
                  <a:noFill/>
                </a:ln>
                <a:solidFill>
                  <a:schemeClr val="tx1"/>
                </a:solidFill>
                <a:effectLst/>
                <a:uLnTx/>
                <a:uFillTx/>
                <a:latin typeface="+mn-ea"/>
                <a:ea typeface="+mn-ea"/>
                <a:cs typeface="+mn-cs"/>
              </a:rPr>
              <a:t>17</a:t>
            </a: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．文中两处划线句分别体现了“我”怎样的心情？请结合上下文分析（</a:t>
            </a:r>
            <a:r>
              <a:rPr kumimoji="0" lang="en-US" altLang="zh-CN" sz="3200" b="1" i="0" u="none" strike="noStrike" kern="1200" cap="none" spc="0" normalizeH="0" baseline="0" noProof="0" smtClean="0">
                <a:ln>
                  <a:noFill/>
                </a:ln>
                <a:solidFill>
                  <a:schemeClr val="tx1"/>
                </a:solidFill>
                <a:effectLst/>
                <a:uLnTx/>
                <a:uFillTx/>
                <a:latin typeface="+mn-ea"/>
                <a:ea typeface="+mn-ea"/>
                <a:cs typeface="+mn-cs"/>
              </a:rPr>
              <a:t>6</a:t>
            </a: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分）</a:t>
            </a:r>
            <a:endParaRPr kumimoji="0" lang="en-US" altLang="zh-CN" sz="3200" b="1" i="0" u="none" strike="noStrike" kern="1200" cap="none" spc="0" normalizeH="0" baseline="0" noProof="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a:t>
            </a:r>
            <a:r>
              <a:rPr kumimoji="0" lang="en-US" altLang="zh-CN" sz="3200" b="1" i="0" u="none" strike="noStrike" kern="1200" cap="none" spc="0" normalizeH="0" baseline="0" noProof="0" smtClean="0">
                <a:ln>
                  <a:noFill/>
                </a:ln>
                <a:solidFill>
                  <a:schemeClr val="tx1"/>
                </a:solidFill>
                <a:effectLst/>
                <a:uLnTx/>
                <a:uFillTx/>
                <a:latin typeface="+mn-ea"/>
                <a:ea typeface="+mn-ea"/>
                <a:cs typeface="+mn-cs"/>
              </a:rPr>
              <a:t>1</a:t>
            </a: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）啊！我的鹤！</a:t>
            </a:r>
            <a:endParaRPr kumimoji="0" lang="en-US" altLang="zh-CN" sz="3200" b="1" i="0" u="none" strike="noStrike" kern="1200" cap="none" spc="0" normalizeH="0" baseline="0" noProof="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en-US" altLang="zh-CN" sz="3200" b="1" i="0" u="none" strike="noStrike" kern="1200" cap="none" spc="0" normalizeH="0" baseline="0" noProof="0" smtClean="0">
                <a:ln>
                  <a:noFill/>
                </a:ln>
                <a:solidFill>
                  <a:srgbClr val="0000FF"/>
                </a:solidFill>
                <a:effectLst/>
                <a:uLnTx/>
                <a:uFillTx/>
                <a:latin typeface="+mn-ea"/>
                <a:ea typeface="+mn-ea"/>
                <a:cs typeface="+mn-cs"/>
              </a:rPr>
              <a:t>[</a:t>
            </a: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答案</a:t>
            </a:r>
            <a:r>
              <a:rPr kumimoji="0" lang="en-US" altLang="zh-CN" sz="3200" b="1" i="0" u="none" strike="noStrike" kern="1200" cap="none" spc="0" normalizeH="0" baseline="0" noProof="0" smtClean="0">
                <a:ln>
                  <a:noFill/>
                </a:ln>
                <a:solidFill>
                  <a:srgbClr val="0000FF"/>
                </a:solidFill>
                <a:effectLst/>
                <a:uLnTx/>
                <a:uFillTx/>
                <a:latin typeface="+mn-ea"/>
                <a:ea typeface="+mn-ea"/>
                <a:cs typeface="+mn-cs"/>
              </a:rPr>
              <a:t>] </a:t>
            </a: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此处为心理描写。体现了“我”惊讶、失望与懊恼的心情。我本以为所养的鸟是鹤，但现在发现它不是。自以为清高、风雅的虚荣心也随之受到打击，震惊之后是深深的失望。</a:t>
            </a:r>
            <a:endParaRPr kumimoji="0" lang="en-US" altLang="zh-CN" sz="3200" b="1" i="0" u="none" strike="noStrike" kern="1200" cap="none" spc="0" normalizeH="0" baseline="0" noProof="0" smtClean="0">
              <a:ln>
                <a:noFill/>
              </a:ln>
              <a:solidFill>
                <a:srgbClr val="0000FF"/>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a:t>
            </a:r>
            <a:r>
              <a:rPr kumimoji="0" lang="en-US" altLang="zh-CN" sz="3200" b="1" i="0" u="none" strike="noStrike" kern="1200" cap="none" spc="0" normalizeH="0" baseline="0" noProof="0" smtClean="0">
                <a:ln>
                  <a:noFill/>
                </a:ln>
                <a:solidFill>
                  <a:schemeClr val="tx1"/>
                </a:solidFill>
                <a:effectLst/>
                <a:uLnTx/>
                <a:uFillTx/>
                <a:latin typeface="+mn-ea"/>
                <a:ea typeface="+mn-ea"/>
                <a:cs typeface="+mn-cs"/>
              </a:rPr>
              <a:t>2</a:t>
            </a:r>
            <a:r>
              <a:rPr kumimoji="0" lang="zh-CN" altLang="en-US" sz="3200" b="1" i="0" u="none" strike="noStrike" kern="1200" cap="none" spc="0" normalizeH="0" baseline="0" noProof="0" smtClean="0">
                <a:ln>
                  <a:noFill/>
                </a:ln>
                <a:solidFill>
                  <a:schemeClr val="tx1"/>
                </a:solidFill>
                <a:effectLst/>
                <a:uLnTx/>
                <a:uFillTx/>
                <a:latin typeface="+mn-ea"/>
                <a:ea typeface="+mn-ea"/>
                <a:cs typeface="+mn-cs"/>
              </a:rPr>
              <a:t>）“不要，我要活的。”</a:t>
            </a:r>
            <a:endParaRPr kumimoji="0" lang="en-US" altLang="zh-CN" sz="3200" b="1" i="0" u="none" strike="noStrike" kern="1200" cap="none" spc="0" normalizeH="0" baseline="0" noProof="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defRPr/>
            </a:pPr>
            <a:r>
              <a:rPr kumimoji="0" lang="en-US" altLang="zh-CN" sz="3200" b="1" i="0" u="none" strike="noStrike" kern="1200" cap="none" spc="0" normalizeH="0" baseline="0" noProof="0" smtClean="0">
                <a:ln>
                  <a:noFill/>
                </a:ln>
                <a:solidFill>
                  <a:srgbClr val="0000FF"/>
                </a:solidFill>
                <a:effectLst/>
                <a:uLnTx/>
                <a:uFillTx/>
                <a:latin typeface="+mn-ea"/>
                <a:ea typeface="+mn-ea"/>
                <a:cs typeface="+mn-cs"/>
              </a:rPr>
              <a:t>[</a:t>
            </a: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答案</a:t>
            </a:r>
            <a:r>
              <a:rPr kumimoji="0" lang="en-US" altLang="zh-CN" sz="3200" b="1" i="0" u="none" strike="noStrike" kern="1200" cap="none" spc="0" normalizeH="0" baseline="0" noProof="0" smtClean="0">
                <a:ln>
                  <a:noFill/>
                </a:ln>
                <a:solidFill>
                  <a:srgbClr val="0000FF"/>
                </a:solidFill>
                <a:effectLst/>
                <a:uLnTx/>
                <a:uFillTx/>
                <a:latin typeface="+mn-ea"/>
                <a:ea typeface="+mn-ea"/>
                <a:cs typeface="+mn-cs"/>
              </a:rPr>
              <a:t>] </a:t>
            </a: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此处为语言描写。体现了“我”内疚、后悔、自责的心情。白鹭因为我而误读了猎人的凶残，因“我</a:t>
            </a:r>
            <a:r>
              <a:rPr kumimoji="0" lang="en-US" altLang="zh-CN" sz="3200" b="1" i="0" u="none" strike="noStrike" kern="1200" cap="none" spc="0" normalizeH="0" baseline="0" noProof="0" smtClean="0">
                <a:ln>
                  <a:noFill/>
                </a:ln>
                <a:solidFill>
                  <a:srgbClr val="0000FF"/>
                </a:solidFill>
                <a:effectLst/>
                <a:uLnTx/>
                <a:uFillTx/>
                <a:latin typeface="+mn-ea"/>
                <a:ea typeface="+mn-ea"/>
                <a:cs typeface="+mn-cs"/>
              </a:rPr>
              <a:t>”</a:t>
            </a:r>
            <a:r>
              <a:rPr kumimoji="0" lang="zh-CN" altLang="en-US" sz="3200" b="1" i="0" u="none" strike="noStrike" kern="1200" cap="none" spc="0" normalizeH="0" baseline="0" noProof="0" smtClean="0">
                <a:ln>
                  <a:noFill/>
                </a:ln>
                <a:solidFill>
                  <a:srgbClr val="0000FF"/>
                </a:solidFill>
                <a:effectLst/>
                <a:uLnTx/>
                <a:uFillTx/>
                <a:latin typeface="+mn-ea"/>
                <a:ea typeface="+mn-ea"/>
                <a:cs typeface="+mn-cs"/>
              </a:rPr>
              <a:t>的驱赶而惨遭猎人枪杀。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3" end="3"/>
                                            </p:txEl>
                                          </p:spTgt>
                                        </p:tgtEl>
                                        <p:attrNameLst>
                                          <p:attrName>style.visibility</p:attrName>
                                        </p:attrNameLst>
                                      </p:cBhvr>
                                      <p:to>
                                        <p:strVal val="visible"/>
                                      </p:to>
                                    </p:set>
                                    <p:anim calcmode="lin" valueType="num">
                                      <p:cBhvr additive="base">
                                        <p:cTn id="7"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5" end="5"/>
                                            </p:txEl>
                                          </p:spTgt>
                                        </p:tgtEl>
                                        <p:attrNameLst>
                                          <p:attrName>style.visibility</p:attrName>
                                        </p:attrNameLst>
                                      </p:cBhvr>
                                      <p:to>
                                        <p:strVal val="visible"/>
                                      </p:to>
                                    </p:set>
                                    <p:anim calcmode="lin" valueType="num">
                                      <p:cBhvr additive="base">
                                        <p:cTn id="13"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4545"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64546"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64547" name="Text Box 5"/>
          <p:cNvSpPr txBox="1"/>
          <p:nvPr/>
        </p:nvSpPr>
        <p:spPr>
          <a:xfrm>
            <a:off x="3009900" y="2498725"/>
            <a:ext cx="6429375" cy="830263"/>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（四）语句赏析</a:t>
            </a:r>
            <a:endParaRPr lang="zh-CN" altLang="en-US" sz="4800" b="1">
              <a:solidFill>
                <a:srgbClr val="0000FF"/>
              </a:solidFill>
              <a:latin typeface="楷体_GB2312" pitchFamily="49" charset="-122"/>
              <a:ea typeface="楷体_GB2312" pitchFamily="49" charset="-122"/>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556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52227" name="内容占位符 2"/>
          <p:cNvSpPr>
            <a:spLocks noGrp="1"/>
          </p:cNvSpPr>
          <p:nvPr>
            <p:ph idx="1"/>
          </p:nvPr>
        </p:nvSpPr>
        <p:spPr>
          <a:xfrm>
            <a:off x="1304925" y="688975"/>
            <a:ext cx="10312400" cy="4824413"/>
          </a:xfrm>
        </p:spPr>
        <p:txBody>
          <a:bodyPr wrap="square" lIns="91440" tIns="45720" rIns="91440" bIns="45720" anchor="t"/>
          <a:lstStyle/>
          <a:p>
            <a:pPr marL="0" indent="0" eaLnBrk="1" hangingPunct="1">
              <a:lnSpc>
                <a:spcPct val="125000"/>
              </a:lnSpc>
              <a:spcBef>
                <a:spcPct val="0"/>
              </a:spcBef>
              <a:buClrTx/>
              <a:buNone/>
            </a:pPr>
            <a:r>
              <a:rPr lang="zh-CN" altLang="en-US" b="1">
                <a:solidFill>
                  <a:srgbClr val="FF3300"/>
                </a:solidFill>
                <a:latin typeface="黑体" panose="02010609060101010101" pitchFamily="2" charset="-122"/>
              </a:rPr>
              <a:t>提问方式</a:t>
            </a:r>
            <a:r>
              <a:rPr lang="zh-CN" altLang="en-US" b="1">
                <a:latin typeface="黑体" panose="02010609060101010101" pitchFamily="2" charset="-122"/>
              </a:rPr>
              <a:t>：</a:t>
            </a:r>
            <a:r>
              <a:rPr lang="en-US" altLang="zh-CN" b="1">
                <a:solidFill>
                  <a:srgbClr val="000000"/>
                </a:solidFill>
                <a:latin typeface="黑体" panose="02010609060101010101" pitchFamily="2" charset="-122"/>
              </a:rPr>
              <a:t> </a:t>
            </a:r>
          </a:p>
          <a:p>
            <a:pPr marL="0" indent="0" eaLnBrk="1" hangingPunct="1">
              <a:lnSpc>
                <a:spcPct val="125000"/>
              </a:lnSpc>
              <a:spcBef>
                <a:spcPct val="0"/>
              </a:spcBef>
              <a:buClrTx/>
              <a:buNone/>
            </a:pPr>
            <a:r>
              <a:rPr lang="en-US" altLang="zh-CN" b="1">
                <a:latin typeface="黑体" panose="02010609060101010101" pitchFamily="2" charset="-122"/>
              </a:rPr>
              <a:t>1.</a:t>
            </a:r>
            <a:r>
              <a:rPr lang="zh-CN" altLang="en-US" b="1">
                <a:solidFill>
                  <a:srgbClr val="FF0000"/>
                </a:solidFill>
                <a:latin typeface="黑体" panose="02010609060101010101" pitchFamily="2" charset="-122"/>
              </a:rPr>
              <a:t>赏析</a:t>
            </a:r>
            <a:r>
              <a:rPr lang="zh-CN" altLang="en-US" b="1">
                <a:latin typeface="黑体" panose="02010609060101010101" pitchFamily="2" charset="-122"/>
              </a:rPr>
              <a:t>“</a:t>
            </a:r>
            <a:r>
              <a:rPr lang="en-US" altLang="zh-CN" b="1">
                <a:latin typeface="黑体" panose="02010609060101010101" pitchFamily="2" charset="-122"/>
              </a:rPr>
              <a:t>……”</a:t>
            </a:r>
            <a:r>
              <a:rPr lang="zh-CN" altLang="en-US" b="1">
                <a:latin typeface="黑体" panose="02010609060101010101" pitchFamily="2" charset="-122"/>
              </a:rPr>
              <a:t>这句话的修辞方法，并分析其</a:t>
            </a:r>
            <a:r>
              <a:rPr lang="zh-CN" altLang="en-US" b="1">
                <a:solidFill>
                  <a:srgbClr val="FF0000"/>
                </a:solidFill>
                <a:latin typeface="黑体" panose="02010609060101010101" pitchFamily="2" charset="-122"/>
              </a:rPr>
              <a:t>表达效果</a:t>
            </a:r>
            <a:r>
              <a:rPr lang="zh-CN" altLang="en-US" b="1">
                <a:latin typeface="黑体" panose="02010609060101010101" pitchFamily="2" charset="-122"/>
              </a:rPr>
              <a:t>。</a:t>
            </a:r>
          </a:p>
          <a:p>
            <a:pPr marL="0" indent="0" eaLnBrk="1" hangingPunct="1">
              <a:lnSpc>
                <a:spcPct val="125000"/>
              </a:lnSpc>
              <a:spcBef>
                <a:spcPct val="0"/>
              </a:spcBef>
              <a:buClrTx/>
              <a:buNone/>
            </a:pPr>
            <a:r>
              <a:rPr lang="en-US" altLang="zh-CN" b="1">
                <a:latin typeface="黑体" panose="02010609060101010101" pitchFamily="2" charset="-122"/>
              </a:rPr>
              <a:t>2.</a:t>
            </a:r>
            <a:r>
              <a:rPr lang="zh-CN" altLang="en-US" b="1">
                <a:latin typeface="黑体" panose="02010609060101010101" pitchFamily="2" charset="-122"/>
              </a:rPr>
              <a:t>文中画线句子在</a:t>
            </a:r>
            <a:r>
              <a:rPr lang="zh-CN" altLang="en-US" b="1">
                <a:solidFill>
                  <a:srgbClr val="FF0000"/>
                </a:solidFill>
                <a:latin typeface="黑体" panose="02010609060101010101" pitchFamily="2" charset="-122"/>
              </a:rPr>
              <a:t>表达上</a:t>
            </a:r>
            <a:r>
              <a:rPr lang="zh-CN" altLang="en-US" b="1">
                <a:latin typeface="黑体" panose="02010609060101010101" pitchFamily="2" charset="-122"/>
              </a:rPr>
              <a:t>有什么</a:t>
            </a:r>
            <a:r>
              <a:rPr lang="zh-CN" altLang="en-US" b="1">
                <a:solidFill>
                  <a:srgbClr val="FF0000"/>
                </a:solidFill>
                <a:latin typeface="黑体" panose="02010609060101010101" pitchFamily="2" charset="-122"/>
              </a:rPr>
              <a:t>特点</a:t>
            </a:r>
            <a:r>
              <a:rPr lang="zh-CN" altLang="en-US" b="1">
                <a:latin typeface="黑体" panose="02010609060101010101" pitchFamily="2" charset="-122"/>
              </a:rPr>
              <a:t>，请做简要赏析。</a:t>
            </a:r>
            <a:endParaRPr lang="en-US" altLang="zh-CN" b="1">
              <a:latin typeface="黑体" panose="02010609060101010101" pitchFamily="2" charset="-122"/>
            </a:endParaRPr>
          </a:p>
          <a:p>
            <a:pPr marL="0" indent="0" eaLnBrk="1" hangingPunct="1">
              <a:lnSpc>
                <a:spcPct val="125000"/>
              </a:lnSpc>
              <a:spcBef>
                <a:spcPct val="0"/>
              </a:spcBef>
              <a:buClrTx/>
              <a:buNone/>
            </a:pPr>
            <a:r>
              <a:rPr lang="en-US" altLang="zh-CN" b="1">
                <a:latin typeface="黑体" panose="02010609060101010101" pitchFamily="2" charset="-122"/>
              </a:rPr>
              <a:t>3.</a:t>
            </a:r>
            <a:r>
              <a:rPr lang="zh-CN" altLang="en-US" b="1">
                <a:latin typeface="黑体" panose="02010609060101010101" pitchFamily="2" charset="-122"/>
              </a:rPr>
              <a:t>请分析画线句子的</a:t>
            </a:r>
            <a:r>
              <a:rPr lang="zh-CN" altLang="en-US" b="1">
                <a:solidFill>
                  <a:srgbClr val="FF0000"/>
                </a:solidFill>
                <a:latin typeface="黑体" panose="02010609060101010101" pitchFamily="2" charset="-122"/>
              </a:rPr>
              <a:t>妙处</a:t>
            </a:r>
            <a:r>
              <a:rPr lang="zh-CN" altLang="en-US" b="1">
                <a:latin typeface="黑体" panose="02010609060101010101" pitchFamily="2" charset="-122"/>
              </a:rPr>
              <a:t>。</a:t>
            </a:r>
          </a:p>
          <a:p>
            <a:pPr marL="0" indent="0" eaLnBrk="1" hangingPunct="1">
              <a:lnSpc>
                <a:spcPct val="125000"/>
              </a:lnSpc>
              <a:spcBef>
                <a:spcPct val="0"/>
              </a:spcBef>
              <a:buNone/>
            </a:pPr>
            <a:endParaRPr lang="en-US" altLang="zh-CN" b="1">
              <a:solidFill>
                <a:srgbClr val="FF3300"/>
              </a:solidFill>
              <a:latin typeface="黑体" panose="02010609060101010101" pitchFamily="2" charset="-122"/>
            </a:endParaRPr>
          </a:p>
          <a:p>
            <a:pPr marL="0" indent="0" eaLnBrk="1" hangingPunct="1">
              <a:lnSpc>
                <a:spcPct val="125000"/>
              </a:lnSpc>
              <a:spcBef>
                <a:spcPct val="0"/>
              </a:spcBef>
              <a:buNone/>
            </a:pPr>
            <a:r>
              <a:rPr lang="zh-CN" altLang="en-US" b="1">
                <a:solidFill>
                  <a:srgbClr val="FF0000"/>
                </a:solidFill>
                <a:latin typeface="黑体" panose="02010609060101010101" pitchFamily="2" charset="-122"/>
              </a:rPr>
              <a:t>思路导引</a:t>
            </a:r>
            <a:r>
              <a:rPr lang="zh-CN" altLang="en-US" b="1">
                <a:solidFill>
                  <a:srgbClr val="000000"/>
                </a:solidFill>
                <a:latin typeface="黑体" panose="02010609060101010101" pitchFamily="2" charset="-122"/>
              </a:rPr>
              <a:t>：</a:t>
            </a:r>
            <a:r>
              <a:rPr lang="zh-CN" altLang="en-US" b="1">
                <a:solidFill>
                  <a:srgbClr val="FF0000"/>
                </a:solidFill>
              </a:rPr>
              <a:t>手法＋效果＋句子内涵＋情感</a:t>
            </a:r>
            <a:endParaRPr lang="zh-CN" altLang="en-US" b="1">
              <a:solidFill>
                <a:srgbClr val="FF0000"/>
              </a:solidFill>
              <a:latin typeface="Times New Roman" pitchFamily="18" charset="0"/>
            </a:endParaRPr>
          </a:p>
          <a:p>
            <a:pPr marL="0" indent="0" eaLnBrk="1" hangingPunct="1">
              <a:lnSpc>
                <a:spcPct val="125000"/>
              </a:lnSpc>
              <a:buNone/>
            </a:pPr>
            <a:endParaRPr lang="zh-CN" altLang="en-US"/>
          </a:p>
          <a:p>
            <a:pPr marL="0" indent="0" eaLnBrk="1" hangingPunct="1">
              <a:lnSpc>
                <a:spcPts val="3600"/>
              </a:lnSpc>
              <a:spcBef>
                <a:spcPct val="0"/>
              </a:spcBef>
              <a:buClrTx/>
              <a:buNone/>
            </a:pPr>
            <a:endParaRPr lang="en-US" altLang="zh-CN" b="1">
              <a:solidFill>
                <a:srgbClr val="FF0000"/>
              </a:solidFill>
              <a:latin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2227">
                                            <p:txEl>
                                              <p:pRg st="5" end="5"/>
                                            </p:txEl>
                                          </p:spTgt>
                                        </p:tgtEl>
                                        <p:attrNameLst>
                                          <p:attrName>style.visibility</p:attrName>
                                        </p:attrNameLst>
                                      </p:cBhvr>
                                      <p:to>
                                        <p:strVal val="visible"/>
                                      </p:to>
                                    </p:set>
                                    <p:animEffect transition="in" filter="barn(inVertical)">
                                      <p:cBhvr>
                                        <p:cTn id="7" dur="500"/>
                                        <p:tgtEl>
                                          <p:spTgt spid="522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6593"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415925" y="1073150"/>
            <a:ext cx="11360150" cy="5329238"/>
          </a:xfrm>
        </p:spPr>
        <p:txBody>
          <a:bodyPr wrap="square" lIns="91440" tIns="45720" rIns="91440" bIns="45720" anchor="t"/>
          <a:lstStyle/>
          <a:p>
            <a:pPr marL="0" indent="0" eaLnBrk="1" hangingPunct="1">
              <a:lnSpc>
                <a:spcPct val="150000"/>
              </a:lnSpc>
              <a:spcBef>
                <a:spcPct val="0"/>
              </a:spcBef>
              <a:buClrTx/>
              <a:buNone/>
            </a:pPr>
            <a:r>
              <a:rPr lang="zh-CN" altLang="en-US" b="1">
                <a:solidFill>
                  <a:srgbClr val="FF0000"/>
                </a:solidFill>
                <a:latin typeface="黑体" panose="02010609060101010101" pitchFamily="2" charset="-122"/>
              </a:rPr>
              <a:t>例题</a:t>
            </a:r>
            <a:r>
              <a:rPr lang="zh-CN" altLang="en-US" b="1">
                <a:solidFill>
                  <a:srgbClr val="000000"/>
                </a:solidFill>
                <a:latin typeface="黑体" panose="02010609060101010101" pitchFamily="2" charset="-122"/>
              </a:rPr>
              <a:t>：天津卷</a:t>
            </a:r>
            <a:r>
              <a:rPr lang="en-US" altLang="zh-CN" b="1">
                <a:solidFill>
                  <a:srgbClr val="000000"/>
                </a:solidFill>
                <a:latin typeface="黑体" panose="02010609060101010101" pitchFamily="2" charset="-122"/>
              </a:rPr>
              <a:t>《</a:t>
            </a:r>
            <a:r>
              <a:rPr lang="zh-CN" altLang="en-US" b="1">
                <a:solidFill>
                  <a:srgbClr val="000000"/>
                </a:solidFill>
                <a:latin typeface="黑体" panose="02010609060101010101" pitchFamily="2" charset="-122"/>
              </a:rPr>
              <a:t>枣香醉人</a:t>
            </a:r>
            <a:r>
              <a:rPr lang="en-US" altLang="zh-CN" b="1">
                <a:solidFill>
                  <a:srgbClr val="000000"/>
                </a:solidFill>
                <a:latin typeface="黑体" panose="02010609060101010101" pitchFamily="2" charset="-122"/>
              </a:rPr>
              <a:t>》</a:t>
            </a:r>
          </a:p>
          <a:p>
            <a:pPr marL="0" indent="0" eaLnBrk="1" hangingPunct="1">
              <a:lnSpc>
                <a:spcPct val="150000"/>
              </a:lnSpc>
              <a:spcBef>
                <a:spcPct val="0"/>
              </a:spcBef>
              <a:buClrTx/>
              <a:buNone/>
            </a:pPr>
            <a:r>
              <a:rPr lang="en-US" altLang="zh-CN" b="1">
                <a:latin typeface="黑体" panose="02010609060101010101" pitchFamily="2" charset="-122"/>
              </a:rPr>
              <a:t>18</a:t>
            </a:r>
            <a:r>
              <a:rPr lang="zh-CN" altLang="en-US" b="1">
                <a:latin typeface="黑体" panose="02010609060101010101" pitchFamily="2" charset="-122"/>
              </a:rPr>
              <a:t>．请赏析文中画线的语句。（</a:t>
            </a:r>
            <a:r>
              <a:rPr lang="en-US" altLang="zh-CN" b="1">
                <a:latin typeface="黑体" panose="02010609060101010101" pitchFamily="2" charset="-122"/>
              </a:rPr>
              <a:t>6</a:t>
            </a:r>
            <a:r>
              <a:rPr lang="zh-CN" altLang="en-US" b="1">
                <a:latin typeface="黑体" panose="02010609060101010101" pitchFamily="2" charset="-122"/>
              </a:rPr>
              <a:t>分）</a:t>
            </a:r>
            <a:endParaRPr lang="en-US" altLang="zh-CN" b="1">
              <a:latin typeface="黑体" panose="02010609060101010101" pitchFamily="2" charset="-122"/>
            </a:endParaRPr>
          </a:p>
          <a:p>
            <a:pPr marL="0" indent="0" eaLnBrk="1" hangingPunct="1">
              <a:lnSpc>
                <a:spcPct val="150000"/>
              </a:lnSpc>
              <a:spcBef>
                <a:spcPct val="0"/>
              </a:spcBef>
              <a:buClrTx/>
              <a:buNone/>
            </a:pPr>
            <a:r>
              <a:rPr lang="en-US" altLang="zh-CN" b="1">
                <a:solidFill>
                  <a:srgbClr val="FF0000"/>
                </a:solidFill>
                <a:latin typeface="黑体" panose="02010609060101010101" pitchFamily="2" charset="-122"/>
              </a:rPr>
              <a:t>[</a:t>
            </a:r>
            <a:r>
              <a:rPr lang="zh-CN" altLang="en-US" b="1">
                <a:solidFill>
                  <a:srgbClr val="FF0000"/>
                </a:solidFill>
                <a:latin typeface="黑体" panose="02010609060101010101" pitchFamily="2" charset="-122"/>
              </a:rPr>
              <a:t>答案</a:t>
            </a:r>
            <a:r>
              <a:rPr lang="en-US" altLang="zh-CN" b="1">
                <a:solidFill>
                  <a:srgbClr val="FF0000"/>
                </a:solidFill>
                <a:latin typeface="黑体" panose="02010609060101010101" pitchFamily="2" charset="-122"/>
              </a:rPr>
              <a:t>] </a:t>
            </a:r>
            <a:r>
              <a:rPr lang="zh-CN" altLang="en-US" b="1">
                <a:solidFill>
                  <a:srgbClr val="0000FF"/>
                </a:solidFill>
                <a:latin typeface="黑体" panose="02010609060101010101" pitchFamily="2" charset="-122"/>
              </a:rPr>
              <a:t>运用了排比、反复、衬托的手法，使句式整齐，语意层进，情感浓烈；借枣树感念爷爷奶奶日复一日的辛勤付出，表达了对他们日益衰老的感叹之情。</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2081" name="Rectangle 2"/>
          <p:cNvSpPr>
            <a:spLocks noGrp="1"/>
          </p:cNvSpPr>
          <p:nvPr>
            <p:ph type="title"/>
          </p:nvPr>
        </p:nvSpPr>
        <p:spPr>
          <a:xfrm>
            <a:off x="2208213" y="-531812"/>
            <a:ext cx="7772400" cy="1752600"/>
          </a:xfrm>
        </p:spPr>
        <p:txBody>
          <a:bodyPr wrap="square" lIns="91440" tIns="45720" rIns="91440" bIns="45720" anchor="ctr"/>
          <a:lstStyle/>
          <a:p>
            <a:pPr eaLnBrk="1" hangingPunct="1"/>
            <a:r>
              <a:rPr lang="zh-CN" altLang="en-US" sz="4800" b="1">
                <a:solidFill>
                  <a:srgbClr val="FF0000"/>
                </a:solidFill>
              </a:rPr>
              <a:t>四、阅读方法</a:t>
            </a:r>
          </a:p>
        </p:txBody>
      </p:sp>
      <p:sp>
        <p:nvSpPr>
          <p:cNvPr id="240643" name="Rectangle 3"/>
          <p:cNvSpPr>
            <a:spLocks noGrp="1"/>
          </p:cNvSpPr>
          <p:nvPr>
            <p:ph idx="1"/>
          </p:nvPr>
        </p:nvSpPr>
        <p:spPr>
          <a:xfrm>
            <a:off x="2035175" y="1087438"/>
            <a:ext cx="9069388" cy="4970462"/>
          </a:xfrm>
        </p:spPr>
        <p:txBody>
          <a:bodyPr wrap="square" lIns="91440" tIns="45720" rIns="91440" bIns="45720" anchor="t"/>
          <a:lstStyle/>
          <a:p>
            <a:pPr eaLnBrk="1" hangingPunct="1"/>
            <a:r>
              <a:rPr lang="en-US" altLang="zh-CN" b="1">
                <a:latin typeface="黑体" panose="02010609060101010101" pitchFamily="2" charset="-122"/>
                <a:ea typeface="黑体" panose="02010609060101010101" pitchFamily="2" charset="-122"/>
              </a:rPr>
              <a:t>1</a:t>
            </a:r>
            <a:r>
              <a:rPr lang="zh-CN" altLang="en-US" b="1">
                <a:latin typeface="黑体" panose="02010609060101010101" pitchFamily="2" charset="-122"/>
                <a:ea typeface="黑体" panose="02010609060101010101" pitchFamily="2" charset="-122"/>
              </a:rPr>
              <a:t>、梳理文脉（整体把握）</a:t>
            </a:r>
          </a:p>
          <a:p>
            <a:pPr eaLnBrk="1" hangingPunct="1"/>
            <a:r>
              <a:rPr lang="zh-CN" altLang="en-US" b="1">
                <a:latin typeface="黑体" panose="02010609060101010101" pitchFamily="2" charset="-122"/>
                <a:ea typeface="黑体" panose="02010609060101010101" pitchFamily="2" charset="-122"/>
              </a:rPr>
              <a:t>   找到线索，线索正是把文中各个部分的材料串起来的那根</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红线</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。它可以是事件、景物，也可以是作者的情感。以写景散文为例，写景散文一般以</a:t>
            </a:r>
            <a:r>
              <a:rPr lang="zh-CN" altLang="en-US" b="1" u="sng">
                <a:solidFill>
                  <a:srgbClr val="FF0000"/>
                </a:solidFill>
                <a:latin typeface="黑体" panose="02010609060101010101" pitchFamily="2" charset="-122"/>
                <a:ea typeface="黑体" panose="02010609060101010101" pitchFamily="2" charset="-122"/>
              </a:rPr>
              <a:t>游踪或某一景物</a:t>
            </a:r>
            <a:r>
              <a:rPr lang="zh-CN" altLang="en-US" b="1">
                <a:latin typeface="黑体" panose="02010609060101010101" pitchFamily="2" charset="-122"/>
                <a:ea typeface="黑体" panose="02010609060101010101" pitchFamily="2" charset="-122"/>
              </a:rPr>
              <a:t>为线索。例如：</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荷塘月色</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以游踪为线索，</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故乡的榕树</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以</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故乡的榕树</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为线索。所以阅读时，理清文中的事件、景物、人物及线索，才能整体把握文章的内容。</a:t>
            </a:r>
            <a:r>
              <a:rPr lang="zh-CN" altLang="en-US"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0643">
                                            <p:txEl>
                                              <p:pRg st="0" end="0"/>
                                            </p:txEl>
                                          </p:spTgt>
                                        </p:tgtEl>
                                        <p:attrNameLst>
                                          <p:attrName>style.visibility</p:attrName>
                                        </p:attrNameLst>
                                      </p:cBhvr>
                                      <p:to>
                                        <p:strVal val="visible"/>
                                      </p:to>
                                    </p:set>
                                    <p:anim calcmode="lin" valueType="num">
                                      <p:cBhvr additive="base">
                                        <p:cTn id="7" dur="500" fill="hold"/>
                                        <p:tgtEl>
                                          <p:spTgt spid="2406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06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0643">
                                            <p:txEl>
                                              <p:pRg st="1" end="1"/>
                                            </p:txEl>
                                          </p:spTgt>
                                        </p:tgtEl>
                                        <p:attrNameLst>
                                          <p:attrName>style.visibility</p:attrName>
                                        </p:attrNameLst>
                                      </p:cBhvr>
                                      <p:to>
                                        <p:strVal val="visible"/>
                                      </p:to>
                                    </p:set>
                                    <p:anim calcmode="lin" valueType="num">
                                      <p:cBhvr additive="base">
                                        <p:cTn id="13" dur="500" fill="hold"/>
                                        <p:tgtEl>
                                          <p:spTgt spid="2406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064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7617" name="Picture 4" descr="图片0010"/>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367618" name="内容占位符 2"/>
          <p:cNvSpPr>
            <a:spLocks noGrp="1"/>
          </p:cNvSpPr>
          <p:nvPr>
            <p:ph idx="1"/>
          </p:nvPr>
        </p:nvSpPr>
        <p:spPr>
          <a:xfrm>
            <a:off x="1739900" y="366713"/>
            <a:ext cx="8928100" cy="5881687"/>
          </a:xfrm>
        </p:spPr>
        <p:txBody>
          <a:bodyPr wrap="square" lIns="91440" tIns="45720" rIns="91440" bIns="45720" anchor="t"/>
          <a:lstStyle/>
          <a:p>
            <a:pPr marL="0" indent="0" eaLnBrk="1" hangingPunct="1">
              <a:lnSpc>
                <a:spcPct val="105000"/>
              </a:lnSpc>
              <a:buNone/>
            </a:pPr>
            <a:r>
              <a:rPr lang="zh-CN" altLang="en-US" b="1">
                <a:solidFill>
                  <a:srgbClr val="000099"/>
                </a:solidFill>
                <a:latin typeface="黑体" panose="02010609060101010101" pitchFamily="2" charset="-122"/>
              </a:rPr>
              <a:t>赏析较长语段的思考角度：</a:t>
            </a:r>
            <a:endParaRPr lang="en-US" altLang="zh-CN" b="1">
              <a:solidFill>
                <a:srgbClr val="000099"/>
              </a:solidFill>
              <a:latin typeface="黑体" panose="02010609060101010101" pitchFamily="2" charset="-122"/>
            </a:endParaRP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1</a:t>
            </a:r>
            <a:r>
              <a:rPr lang="zh-CN" altLang="en-US" b="1">
                <a:latin typeface="黑体" panose="02010609060101010101" pitchFamily="2" charset="-122"/>
              </a:rPr>
              <a:t>）用何</a:t>
            </a:r>
            <a:r>
              <a:rPr lang="zh-CN" altLang="en-US" b="1">
                <a:solidFill>
                  <a:srgbClr val="FF0000"/>
                </a:solidFill>
                <a:latin typeface="黑体" panose="02010609060101010101" pitchFamily="2" charset="-122"/>
              </a:rPr>
              <a:t>手法</a:t>
            </a:r>
            <a:r>
              <a:rPr lang="zh-CN" altLang="en-US" b="1">
                <a:latin typeface="黑体" panose="02010609060101010101" pitchFamily="2" charset="-122"/>
              </a:rPr>
              <a:t>，写了</a:t>
            </a:r>
            <a:r>
              <a:rPr lang="en-US" altLang="zh-CN" b="1">
                <a:latin typeface="黑体" panose="02010609060101010101" pitchFamily="2" charset="-122"/>
              </a:rPr>
              <a:t>……</a:t>
            </a: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2</a:t>
            </a:r>
            <a:r>
              <a:rPr lang="zh-CN" altLang="en-US" b="1">
                <a:latin typeface="黑体" panose="02010609060101010101" pitchFamily="2" charset="-122"/>
              </a:rPr>
              <a:t>）在</a:t>
            </a:r>
            <a:r>
              <a:rPr lang="zh-CN" altLang="en-US" b="1">
                <a:solidFill>
                  <a:srgbClr val="FF0000"/>
                </a:solidFill>
                <a:latin typeface="黑体" panose="02010609060101010101" pitchFamily="2" charset="-122"/>
              </a:rPr>
              <a:t>结构</a:t>
            </a:r>
            <a:r>
              <a:rPr lang="zh-CN" altLang="en-US" b="1">
                <a:latin typeface="黑体" panose="02010609060101010101" pitchFamily="2" charset="-122"/>
              </a:rPr>
              <a:t>上与上下文的关系如何</a:t>
            </a:r>
            <a:endParaRPr lang="en-US" altLang="zh-CN" b="1">
              <a:latin typeface="黑体" panose="02010609060101010101" pitchFamily="2" charset="-122"/>
            </a:endParaRP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3</a:t>
            </a:r>
            <a:r>
              <a:rPr lang="zh-CN" altLang="en-US" b="1">
                <a:latin typeface="黑体" panose="02010609060101010101" pitchFamily="2" charset="-122"/>
              </a:rPr>
              <a:t>）</a:t>
            </a:r>
            <a:r>
              <a:rPr lang="zh-CN" altLang="en-US" b="1">
                <a:solidFill>
                  <a:srgbClr val="FF0000"/>
                </a:solidFill>
                <a:latin typeface="黑体" panose="02010609060101010101" pitchFamily="2" charset="-122"/>
              </a:rPr>
              <a:t>用词上</a:t>
            </a:r>
            <a:r>
              <a:rPr lang="zh-CN" altLang="en-US" b="1">
                <a:latin typeface="黑体" panose="02010609060101010101" pitchFamily="2" charset="-122"/>
              </a:rPr>
              <a:t>：多用叠词、拟声词、色彩词、数量词、动词、形容词、名词、文言词、多用口语、正反对比词等，有何好处。</a:t>
            </a:r>
            <a:endParaRPr lang="en-US" altLang="zh-CN" b="1">
              <a:latin typeface="黑体" panose="02010609060101010101" pitchFamily="2" charset="-122"/>
            </a:endParaRP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4</a:t>
            </a:r>
            <a:r>
              <a:rPr lang="zh-CN" altLang="en-US" b="1">
                <a:latin typeface="黑体" panose="02010609060101010101" pitchFamily="2" charset="-122"/>
              </a:rPr>
              <a:t>）</a:t>
            </a:r>
            <a:r>
              <a:rPr lang="zh-CN" altLang="en-US" b="1">
                <a:solidFill>
                  <a:srgbClr val="FF0000"/>
                </a:solidFill>
                <a:latin typeface="黑体" panose="02010609060101010101" pitchFamily="2" charset="-122"/>
              </a:rPr>
              <a:t>句式上</a:t>
            </a:r>
            <a:r>
              <a:rPr lang="zh-CN" altLang="en-US" b="1">
                <a:latin typeface="黑体" panose="02010609060101010101" pitchFamily="2" charset="-122"/>
              </a:rPr>
              <a:t>：整散结合、长短结合、多用</a:t>
            </a:r>
            <a:r>
              <a:rPr lang="zh-CN" altLang="en-US" b="1">
                <a:solidFill>
                  <a:srgbClr val="FF0000"/>
                </a:solidFill>
                <a:latin typeface="黑体" panose="02010609060101010101" pitchFamily="2" charset="-122"/>
              </a:rPr>
              <a:t>短句</a:t>
            </a:r>
            <a:endParaRPr lang="en-US" altLang="zh-CN" b="1">
              <a:solidFill>
                <a:srgbClr val="FF0000"/>
              </a:solidFill>
              <a:latin typeface="黑体" panose="02010609060101010101" pitchFamily="2" charset="-122"/>
            </a:endParaRP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5</a:t>
            </a:r>
            <a:r>
              <a:rPr lang="zh-CN" altLang="en-US" b="1">
                <a:latin typeface="黑体" panose="02010609060101010101" pitchFamily="2" charset="-122"/>
              </a:rPr>
              <a:t>）</a:t>
            </a:r>
            <a:r>
              <a:rPr lang="zh-CN" altLang="en-US" b="1">
                <a:solidFill>
                  <a:srgbClr val="FF0000"/>
                </a:solidFill>
                <a:latin typeface="黑体" panose="02010609060101010101" pitchFamily="2" charset="-122"/>
              </a:rPr>
              <a:t>人称</a:t>
            </a:r>
            <a:r>
              <a:rPr lang="zh-CN" altLang="en-US" b="1">
                <a:latin typeface="黑体" panose="02010609060101010101" pitchFamily="2" charset="-122"/>
              </a:rPr>
              <a:t>效果</a:t>
            </a:r>
            <a:endParaRPr lang="en-US" altLang="zh-CN" b="1">
              <a:latin typeface="黑体" panose="02010609060101010101" pitchFamily="2" charset="-122"/>
            </a:endParaRPr>
          </a:p>
          <a:p>
            <a:pPr marL="0" indent="0" eaLnBrk="1" hangingPunct="1">
              <a:lnSpc>
                <a:spcPct val="105000"/>
              </a:lnSpc>
              <a:buNone/>
            </a:pPr>
            <a:r>
              <a:rPr lang="zh-CN" altLang="en-US" b="1">
                <a:latin typeface="黑体" panose="02010609060101010101" pitchFamily="2" charset="-122"/>
              </a:rPr>
              <a:t>（</a:t>
            </a:r>
            <a:r>
              <a:rPr lang="en-US" altLang="zh-CN" b="1">
                <a:latin typeface="黑体" panose="02010609060101010101" pitchFamily="2" charset="-122"/>
              </a:rPr>
              <a:t>6</a:t>
            </a:r>
            <a:r>
              <a:rPr lang="zh-CN" altLang="en-US" b="1">
                <a:latin typeface="黑体" panose="02010609060101010101" pitchFamily="2" charset="-122"/>
              </a:rPr>
              <a:t>）</a:t>
            </a:r>
            <a:r>
              <a:rPr lang="zh-CN" altLang="en-US" b="1">
                <a:solidFill>
                  <a:srgbClr val="FF0000"/>
                </a:solidFill>
                <a:latin typeface="黑体" panose="02010609060101010101" pitchFamily="2" charset="-122"/>
              </a:rPr>
              <a:t>整体语言特色</a:t>
            </a:r>
            <a:r>
              <a:rPr lang="zh-CN" altLang="en-US" b="1">
                <a:latin typeface="黑体" panose="02010609060101010101" pitchFamily="2" charset="-122"/>
              </a:rPr>
              <a:t>：清新明丽、委婉含蓄、明白朴实、诙谐幽默等。</a:t>
            </a:r>
          </a:p>
          <a:p>
            <a:pPr marL="0" indent="0" eaLnBrk="1" hangingPunct="1">
              <a:lnSpc>
                <a:spcPct val="105000"/>
              </a:lnSpc>
              <a:buNone/>
            </a:pPr>
            <a:endParaRPr lang="zh-CN" altLang="en-US" b="1">
              <a:latin typeface="黑体" panose="02010609060101010101" pitchFamily="2" charset="-122"/>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4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236538" y="198438"/>
            <a:ext cx="11358562" cy="5329237"/>
          </a:xfrm>
        </p:spPr>
        <p:txBody>
          <a:bodyPr wrap="square" lIns="91440" tIns="45720" rIns="91440" bIns="45720" anchor="t"/>
          <a:lstStyle/>
          <a:p>
            <a:pPr marL="0" indent="0" eaLnBrk="1" hangingPunct="1">
              <a:lnSpc>
                <a:spcPct val="150000"/>
              </a:lnSpc>
              <a:spcBef>
                <a:spcPct val="0"/>
              </a:spcBef>
              <a:buClrTx/>
              <a:buNone/>
            </a:pPr>
            <a:r>
              <a:rPr lang="zh-CN" altLang="en-US" b="1">
                <a:solidFill>
                  <a:srgbClr val="0000FF"/>
                </a:solidFill>
                <a:latin typeface="黑体" panose="02010609060101010101" pitchFamily="2" charset="-122"/>
              </a:rPr>
              <a:t>例题：</a:t>
            </a:r>
            <a:r>
              <a:rPr lang="zh-CN" altLang="en-US" b="1">
                <a:latin typeface="黑体" panose="02010609060101010101" pitchFamily="2" charset="-122"/>
              </a:rPr>
              <a:t>湖南</a:t>
            </a:r>
            <a:r>
              <a:rPr lang="zh-CN" altLang="en-US" b="1">
                <a:solidFill>
                  <a:srgbClr val="000000"/>
                </a:solidFill>
                <a:latin typeface="黑体" panose="02010609060101010101" pitchFamily="2" charset="-122"/>
              </a:rPr>
              <a:t>卷</a:t>
            </a:r>
            <a:r>
              <a:rPr lang="en-US" altLang="zh-CN" b="1">
                <a:solidFill>
                  <a:srgbClr val="000000"/>
                </a:solidFill>
                <a:latin typeface="黑体" panose="02010609060101010101" pitchFamily="2" charset="-122"/>
              </a:rPr>
              <a:t>《</a:t>
            </a:r>
            <a:r>
              <a:rPr lang="zh-CN" altLang="en-US" b="1">
                <a:solidFill>
                  <a:srgbClr val="000000"/>
                </a:solidFill>
                <a:latin typeface="黑体" panose="02010609060101010101" pitchFamily="2" charset="-122"/>
              </a:rPr>
              <a:t>粮食</a:t>
            </a:r>
            <a:r>
              <a:rPr lang="en-US" altLang="zh-CN" b="1">
                <a:solidFill>
                  <a:srgbClr val="000000"/>
                </a:solidFill>
                <a:latin typeface="黑体" panose="02010609060101010101" pitchFamily="2" charset="-122"/>
              </a:rPr>
              <a:t>》</a:t>
            </a:r>
          </a:p>
          <a:p>
            <a:pPr marL="0" indent="0" eaLnBrk="1" hangingPunct="1">
              <a:lnSpc>
                <a:spcPct val="150000"/>
              </a:lnSpc>
              <a:spcBef>
                <a:spcPct val="0"/>
              </a:spcBef>
              <a:buClrTx/>
              <a:buNone/>
            </a:pPr>
            <a:r>
              <a:rPr lang="en-US" altLang="zh-CN" b="1">
                <a:latin typeface="黑体" panose="02010609060101010101" pitchFamily="2" charset="-122"/>
              </a:rPr>
              <a:t>17</a:t>
            </a:r>
            <a:r>
              <a:rPr lang="zh-CN" altLang="en-US" b="1">
                <a:latin typeface="黑体" panose="02010609060101010101" pitchFamily="2" charset="-122"/>
              </a:rPr>
              <a:t>．赏析文中“养猪送猪”的细节。（</a:t>
            </a:r>
            <a:r>
              <a:rPr lang="en-US" altLang="zh-CN" b="1">
                <a:latin typeface="黑体" panose="02010609060101010101" pitchFamily="2" charset="-122"/>
              </a:rPr>
              <a:t>6</a:t>
            </a:r>
            <a:r>
              <a:rPr lang="zh-CN" altLang="en-US" b="1">
                <a:latin typeface="黑体" panose="02010609060101010101" pitchFamily="2" charset="-122"/>
              </a:rPr>
              <a:t>分）</a:t>
            </a:r>
            <a:endParaRPr lang="en-US" altLang="zh-CN" b="1">
              <a:latin typeface="黑体" panose="02010609060101010101" pitchFamily="2" charset="-122"/>
            </a:endParaRPr>
          </a:p>
          <a:p>
            <a:pPr marL="0" indent="0" eaLnBrk="1" hangingPunct="1">
              <a:lnSpc>
                <a:spcPct val="150000"/>
              </a:lnSpc>
              <a:spcBef>
                <a:spcPct val="0"/>
              </a:spcBef>
              <a:buClrTx/>
              <a:buNone/>
            </a:pPr>
            <a:r>
              <a:rPr lang="en-US" altLang="zh-CN" b="1">
                <a:solidFill>
                  <a:srgbClr val="FF0000"/>
                </a:solidFill>
                <a:latin typeface="黑体" panose="02010609060101010101" pitchFamily="2" charset="-122"/>
              </a:rPr>
              <a:t>[</a:t>
            </a:r>
            <a:r>
              <a:rPr lang="zh-CN" altLang="en-US" b="1">
                <a:solidFill>
                  <a:srgbClr val="FF0000"/>
                </a:solidFill>
                <a:latin typeface="黑体" panose="02010609060101010101" pitchFamily="2" charset="-122"/>
              </a:rPr>
              <a:t>答案</a:t>
            </a:r>
            <a:r>
              <a:rPr lang="en-US" altLang="zh-CN" b="1">
                <a:solidFill>
                  <a:srgbClr val="FF0000"/>
                </a:solidFill>
                <a:latin typeface="黑体" panose="02010609060101010101" pitchFamily="2" charset="-122"/>
              </a:rPr>
              <a:t>] </a:t>
            </a:r>
            <a:r>
              <a:rPr lang="zh-CN" altLang="en-US" b="1">
                <a:solidFill>
                  <a:srgbClr val="0000FF"/>
                </a:solidFill>
                <a:latin typeface="黑体" panose="02010609060101010101" pitchFamily="2" charset="-122"/>
              </a:rPr>
              <a:t>（</a:t>
            </a:r>
            <a:r>
              <a:rPr lang="en-US" altLang="zh-CN" b="1">
                <a:solidFill>
                  <a:srgbClr val="0000FF"/>
                </a:solidFill>
                <a:latin typeface="黑体" panose="02010609060101010101" pitchFamily="2" charset="-122"/>
              </a:rPr>
              <a:t>1</a:t>
            </a:r>
            <a:r>
              <a:rPr lang="zh-CN" altLang="en-US" b="1">
                <a:solidFill>
                  <a:srgbClr val="0000FF"/>
                </a:solidFill>
                <a:latin typeface="黑体" panose="02010609060101010101" pitchFamily="2" charset="-122"/>
              </a:rPr>
              <a:t>）综合运用了多种描写手法，如为猪搔痒梳毛、垫麻袋的动作描写，“于心不忍”的心理描写，呼唤“猪娃子”的语言描写，以及猪肥膘颤动晃荡的形象描写等，细腻逼真，生动形象；（</a:t>
            </a:r>
            <a:r>
              <a:rPr lang="en-US" altLang="zh-CN" b="1">
                <a:solidFill>
                  <a:srgbClr val="0000FF"/>
                </a:solidFill>
                <a:latin typeface="黑体" panose="02010609060101010101" pitchFamily="2" charset="-122"/>
              </a:rPr>
              <a:t>2</a:t>
            </a:r>
            <a:r>
              <a:rPr lang="zh-CN" altLang="en-US" b="1">
                <a:solidFill>
                  <a:srgbClr val="0000FF"/>
                </a:solidFill>
                <a:latin typeface="黑体" panose="02010609060101010101" pitchFamily="2" charset="-122"/>
              </a:rPr>
              <a:t>）细节具体而形象地呈现出人们参与粮食生产的完整过程及与粮食的密切联系，表现了爷爷奶奶对猪的深厚感情，与后文大机器时代人们对粮食的态度形成鲜明对比。</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9665" name="Text Box 4"/>
          <p:cNvSpPr txBox="1"/>
          <p:nvPr/>
        </p:nvSpPr>
        <p:spPr>
          <a:xfrm>
            <a:off x="206375" y="1911350"/>
            <a:ext cx="11539538" cy="1939925"/>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                  第五课时</a:t>
            </a:r>
            <a:endParaRPr lang="en-US" altLang="zh-CN" sz="6000" b="1">
              <a:solidFill>
                <a:srgbClr val="0000FF"/>
              </a:solidFill>
              <a:latin typeface="Arial" panose="020b0604020202020204" pitchFamily="34" charset="0"/>
            </a:endParaRPr>
          </a:p>
          <a:p>
            <a:r>
              <a:rPr lang="zh-CN" altLang="en-US" sz="6000" b="1">
                <a:solidFill>
                  <a:srgbClr val="0000FF"/>
                </a:solidFill>
                <a:latin typeface="楷体" pitchFamily="49" charset="-122"/>
                <a:ea typeface="楷体" pitchFamily="49" charset="-122"/>
              </a:rPr>
              <a:t> 题型三：筛选整合与归纳概括题</a:t>
            </a:r>
          </a:p>
        </p:txBody>
      </p:sp>
      <p:pic>
        <p:nvPicPr>
          <p:cNvPr id="369666"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0689" name="Picture 4" descr="图片0010"/>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370690" name="Rectangle 2"/>
          <p:cNvSpPr/>
          <p:nvPr/>
        </p:nvSpPr>
        <p:spPr>
          <a:xfrm>
            <a:off x="1630363" y="188913"/>
            <a:ext cx="8713787" cy="6245225"/>
          </a:xfrm>
          <a:prstGeom prst="rect">
            <a:avLst/>
          </a:prstGeom>
          <a:noFill/>
          <a:ln w="9525">
            <a:noFill/>
          </a:ln>
        </p:spPr>
        <p:txBody>
          <a:bodyPr>
            <a:spAutoFit/>
          </a:bodyPr>
          <a:lstStyle/>
          <a:p>
            <a:pPr>
              <a:lnSpc>
                <a:spcPct val="120000"/>
              </a:lnSpc>
            </a:pPr>
            <a:r>
              <a:rPr lang="zh-CN" altLang="en-US" sz="2800" b="1">
                <a:solidFill>
                  <a:srgbClr val="FF0000"/>
                </a:solidFill>
                <a:latin typeface="黑体" panose="02010609060101010101" pitchFamily="2" charset="-122"/>
                <a:ea typeface="黑体" panose="02010609060101010101" pitchFamily="2" charset="-122"/>
              </a:rPr>
              <a:t>设题模式</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1.</a:t>
            </a:r>
            <a:r>
              <a:rPr lang="zh-CN" altLang="en-US" sz="2800" b="1">
                <a:solidFill>
                  <a:srgbClr val="000000"/>
                </a:solidFill>
                <a:latin typeface="华文中宋" panose="02010600040101010101" pitchFamily="2" charset="-122"/>
                <a:ea typeface="华文中宋" panose="02010600040101010101" pitchFamily="2" charset="-122"/>
              </a:rPr>
              <a:t>请分点概括“</a:t>
            </a:r>
            <a:r>
              <a:rPr lang="en-US" altLang="zh-CN"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rPr>
              <a:t>的具体内容。</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2.</a:t>
            </a:r>
            <a:r>
              <a:rPr lang="zh-CN" altLang="en-US" sz="2800" b="1">
                <a:solidFill>
                  <a:srgbClr val="000000"/>
                </a:solidFill>
                <a:latin typeface="华文中宋" panose="02010600040101010101" pitchFamily="2" charset="-122"/>
                <a:ea typeface="华文中宋" panose="02010600040101010101" pitchFamily="2" charset="-122"/>
              </a:rPr>
              <a:t>本文具体描写“</a:t>
            </a:r>
            <a:r>
              <a:rPr lang="en-US" altLang="zh-CN"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rPr>
              <a:t>请分类列出。</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3.</a:t>
            </a:r>
            <a:r>
              <a:rPr lang="zh-CN" altLang="en-US" sz="2800" b="1">
                <a:solidFill>
                  <a:srgbClr val="000000"/>
                </a:solidFill>
                <a:latin typeface="华文中宋" panose="02010600040101010101" pitchFamily="2" charset="-122"/>
                <a:ea typeface="华文中宋" panose="02010600040101010101" pitchFamily="2" charset="-122"/>
              </a:rPr>
              <a:t> 这里所说“</a:t>
            </a:r>
            <a:r>
              <a:rPr lang="en-US" altLang="zh-CN"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rPr>
              <a:t> 表现在哪些方面</a:t>
            </a:r>
            <a:r>
              <a:rPr lang="en-US" altLang="zh-CN" sz="2800" b="1">
                <a:solidFill>
                  <a:srgbClr val="000000"/>
                </a:solidFill>
                <a:latin typeface="华文中宋" panose="02010600040101010101" pitchFamily="2" charset="-122"/>
                <a:ea typeface="华文中宋" panose="02010600040101010101" pitchFamily="2" charset="-122"/>
              </a:rPr>
              <a:t>?</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4.</a:t>
            </a:r>
            <a:r>
              <a:rPr lang="zh-CN" altLang="en-US" sz="2800" b="1">
                <a:solidFill>
                  <a:srgbClr val="000000"/>
                </a:solidFill>
                <a:latin typeface="华文中宋" panose="02010600040101010101" pitchFamily="2" charset="-122"/>
                <a:ea typeface="华文中宋" panose="02010600040101010101" pitchFamily="2" charset="-122"/>
              </a:rPr>
              <a:t>本文描写的“</a:t>
            </a:r>
            <a:r>
              <a:rPr lang="en-US" altLang="zh-CN"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rPr>
              <a:t>有哪些特点？ </a:t>
            </a:r>
          </a:p>
          <a:p>
            <a:pPr>
              <a:lnSpc>
                <a:spcPct val="120000"/>
              </a:lnSpc>
            </a:pPr>
            <a:endParaRPr lang="zh-CN" altLang="en-US" sz="2800" b="1">
              <a:solidFill>
                <a:srgbClr val="000000"/>
              </a:solidFill>
              <a:latin typeface="华文中宋" pitchFamily="2" charset="-122"/>
              <a:ea typeface="华文中宋" pitchFamily="2" charset="-122"/>
            </a:endParaRP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5.</a:t>
            </a:r>
            <a:r>
              <a:rPr lang="zh-CN" altLang="en-US" sz="2800" b="1">
                <a:solidFill>
                  <a:srgbClr val="000000"/>
                </a:solidFill>
                <a:latin typeface="华文中宋" panose="02010600040101010101" pitchFamily="2" charset="-122"/>
                <a:ea typeface="华文中宋" panose="02010600040101010101" pitchFamily="2" charset="-122"/>
              </a:rPr>
              <a:t>联系全文，概括写出本文的主旨。</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6.</a:t>
            </a:r>
            <a:r>
              <a:rPr lang="zh-CN" altLang="en-US" sz="2800" b="1">
                <a:solidFill>
                  <a:srgbClr val="000000"/>
                </a:solidFill>
                <a:latin typeface="华文中宋" panose="02010600040101010101" pitchFamily="2" charset="-122"/>
                <a:ea typeface="华文中宋" panose="02010600040101010101" pitchFamily="2" charset="-122"/>
              </a:rPr>
              <a:t>文章寄托了什么样的思想情感？</a:t>
            </a:r>
          </a:p>
          <a:p>
            <a:pPr>
              <a:lnSpc>
                <a:spcPct val="120000"/>
              </a:lnSpc>
            </a:pPr>
            <a:r>
              <a:rPr lang="zh-CN" altLang="en-US" sz="2800" b="1">
                <a:solidFill>
                  <a:srgbClr val="000000"/>
                </a:solidFill>
                <a:latin typeface="华文中宋" panose="02010600040101010101" pitchFamily="2" charset="-122"/>
                <a:ea typeface="华文中宋" panose="02010600040101010101" pitchFamily="2" charset="-122"/>
              </a:rPr>
              <a:t>请简要分析。</a:t>
            </a:r>
          </a:p>
          <a:p>
            <a:pPr>
              <a:lnSpc>
                <a:spcPct val="120000"/>
              </a:lnSpc>
            </a:pPr>
            <a:r>
              <a:rPr lang="en-US" altLang="zh-CN" sz="2800" b="1">
                <a:solidFill>
                  <a:srgbClr val="000000"/>
                </a:solidFill>
                <a:latin typeface="华文中宋" panose="02010600040101010101" pitchFamily="2" charset="-122"/>
                <a:ea typeface="华文中宋" panose="02010600040101010101" pitchFamily="2" charset="-122"/>
              </a:rPr>
              <a:t>7. </a:t>
            </a:r>
            <a:r>
              <a:rPr lang="zh-CN" altLang="en-US" sz="2800" b="1">
                <a:solidFill>
                  <a:srgbClr val="000000"/>
                </a:solidFill>
                <a:latin typeface="华文中宋" panose="02010600040101010101" pitchFamily="2" charset="-122"/>
                <a:ea typeface="华文中宋" panose="02010600040101010101" pitchFamily="2" charset="-122"/>
              </a:rPr>
              <a:t>用自己的话概括某段主要内容及</a:t>
            </a:r>
          </a:p>
          <a:p>
            <a:pPr>
              <a:lnSpc>
                <a:spcPct val="120000"/>
              </a:lnSpc>
            </a:pPr>
            <a:r>
              <a:rPr lang="zh-CN" altLang="en-US" sz="2800" b="1">
                <a:solidFill>
                  <a:srgbClr val="000000"/>
                </a:solidFill>
                <a:latin typeface="华文中宋" panose="02010600040101010101" pitchFamily="2" charset="-122"/>
                <a:ea typeface="华文中宋" panose="02010600040101010101" pitchFamily="2" charset="-122"/>
              </a:rPr>
              <a:t>作者所要表达的意思。</a:t>
            </a:r>
          </a:p>
          <a:p>
            <a:pPr>
              <a:lnSpc>
                <a:spcPct val="120000"/>
              </a:lnSpc>
            </a:pPr>
            <a:endParaRPr lang="zh-CN" altLang="en-US" sz="2800" b="1">
              <a:solidFill>
                <a:srgbClr val="000000"/>
              </a:solidFill>
              <a:latin typeface="华文中宋" panose="02010600040101010101" pitchFamily="2" charset="-122"/>
              <a:ea typeface="华文中宋" panose="02010600040101010101" pitchFamily="2" charset="-122"/>
            </a:endParaRPr>
          </a:p>
        </p:txBody>
      </p:sp>
      <p:sp>
        <p:nvSpPr>
          <p:cNvPr id="370691" name="AutoShape 3"/>
          <p:cNvSpPr/>
          <p:nvPr/>
        </p:nvSpPr>
        <p:spPr>
          <a:xfrm>
            <a:off x="7824788" y="765175"/>
            <a:ext cx="368300" cy="2087563"/>
          </a:xfrm>
          <a:prstGeom prst="rightBrace">
            <a:avLst>
              <a:gd name="adj1" fmla="val 47207"/>
              <a:gd name="adj2" fmla="val 50000"/>
            </a:avLst>
          </a:prstGeom>
          <a:noFill/>
          <a:ln w="57150" cap="flat" cmpd="sng">
            <a:solidFill>
              <a:schemeClr val="tx1"/>
            </a:solidFill>
            <a:prstDash val="solid"/>
            <a:headEnd type="none" w="med" len="med"/>
            <a:tailEnd type="none" w="med" len="med"/>
          </a:ln>
        </p:spPr>
        <p:txBody>
          <a:bodyPr wrap="none" anchor="ctr"/>
          <a:lstStyle/>
          <a:p>
            <a:pPr algn="ctr"/>
            <a:endParaRPr lang="zh-CN" altLang="en-US" sz="2400">
              <a:solidFill>
                <a:srgbClr val="FF0000"/>
              </a:solidFill>
              <a:latin typeface="Forte" panose="03060902040502070203" pitchFamily="66" charset="0"/>
            </a:endParaRPr>
          </a:p>
        </p:txBody>
      </p:sp>
      <p:sp>
        <p:nvSpPr>
          <p:cNvPr id="370692" name="Text Box 4"/>
          <p:cNvSpPr txBox="1"/>
          <p:nvPr/>
        </p:nvSpPr>
        <p:spPr>
          <a:xfrm>
            <a:off x="8183563" y="1125538"/>
            <a:ext cx="2339975" cy="1570037"/>
          </a:xfrm>
          <a:prstGeom prst="rect">
            <a:avLst/>
          </a:prstGeom>
          <a:noFill/>
          <a:ln w="9525">
            <a:noFill/>
          </a:ln>
        </p:spPr>
        <p:txBody>
          <a:bodyPr>
            <a:spAutoFit/>
          </a:bodyPr>
          <a:lstStyle/>
          <a:p>
            <a:r>
              <a:rPr lang="zh-CN" altLang="en-US" sz="3200" b="1">
                <a:solidFill>
                  <a:srgbClr val="0000CC"/>
                </a:solidFill>
                <a:latin typeface="Forte" panose="03060902040502070203" pitchFamily="66" charset="0"/>
              </a:rPr>
              <a:t>提取具体</a:t>
            </a:r>
          </a:p>
          <a:p>
            <a:r>
              <a:rPr lang="zh-CN" altLang="en-US" sz="3200" b="1">
                <a:solidFill>
                  <a:srgbClr val="0000CC"/>
                </a:solidFill>
                <a:latin typeface="Forte" panose="03060902040502070203" pitchFamily="66" charset="0"/>
              </a:rPr>
              <a:t>内容要点</a:t>
            </a:r>
            <a:br>
              <a:rPr lang="zh-CN" altLang="en-US" sz="3200" b="1">
                <a:solidFill>
                  <a:srgbClr val="0000CC"/>
                </a:solidFill>
                <a:latin typeface="Forte" panose="03060902040502070203" pitchFamily="66" charset="0"/>
              </a:rPr>
            </a:br>
            <a:endParaRPr lang="zh-CN" altLang="en-US" sz="3200" b="1">
              <a:solidFill>
                <a:srgbClr val="0000CC"/>
              </a:solidFill>
              <a:latin typeface="Forte" panose="03060902040502070203" pitchFamily="66" charset="0"/>
            </a:endParaRPr>
          </a:p>
        </p:txBody>
      </p:sp>
      <p:sp>
        <p:nvSpPr>
          <p:cNvPr id="370693" name="Text Box 5"/>
          <p:cNvSpPr txBox="1"/>
          <p:nvPr/>
        </p:nvSpPr>
        <p:spPr>
          <a:xfrm>
            <a:off x="8040688" y="3875088"/>
            <a:ext cx="2843212" cy="1066800"/>
          </a:xfrm>
          <a:prstGeom prst="rect">
            <a:avLst/>
          </a:prstGeom>
          <a:noFill/>
          <a:ln w="9525">
            <a:noFill/>
          </a:ln>
        </p:spPr>
        <p:txBody>
          <a:bodyPr>
            <a:spAutoFit/>
          </a:bodyPr>
          <a:lstStyle/>
          <a:p>
            <a:r>
              <a:rPr lang="zh-CN" altLang="en-US" sz="3200" b="1">
                <a:solidFill>
                  <a:srgbClr val="0000CC"/>
                </a:solidFill>
                <a:latin typeface="Forte" panose="03060902040502070203" pitchFamily="66" charset="0"/>
              </a:rPr>
              <a:t>概括文章</a:t>
            </a:r>
          </a:p>
          <a:p>
            <a:r>
              <a:rPr lang="zh-CN" altLang="en-US" sz="3200" b="1">
                <a:solidFill>
                  <a:srgbClr val="0000CC"/>
                </a:solidFill>
                <a:latin typeface="Forte" panose="03060902040502070203" pitchFamily="66" charset="0"/>
              </a:rPr>
              <a:t>主旨段意</a:t>
            </a:r>
          </a:p>
        </p:txBody>
      </p:sp>
      <p:sp>
        <p:nvSpPr>
          <p:cNvPr id="370694" name="AutoShape 6"/>
          <p:cNvSpPr/>
          <p:nvPr/>
        </p:nvSpPr>
        <p:spPr>
          <a:xfrm>
            <a:off x="7319963" y="3429000"/>
            <a:ext cx="720725" cy="2211388"/>
          </a:xfrm>
          <a:prstGeom prst="rightBrace">
            <a:avLst>
              <a:gd name="adj1" fmla="val 25554"/>
              <a:gd name="adj2" fmla="val 50000"/>
            </a:avLst>
          </a:prstGeom>
          <a:noFill/>
          <a:ln w="57150" cap="flat" cmpd="sng">
            <a:solidFill>
              <a:schemeClr val="tx1"/>
            </a:solidFill>
            <a:prstDash val="solid"/>
            <a:headEnd type="none" w="med" len="med"/>
            <a:tailEnd type="none" w="med" len="med"/>
          </a:ln>
        </p:spPr>
        <p:txBody>
          <a:bodyPr wrap="none" anchor="ctr"/>
          <a:lstStyle/>
          <a:p>
            <a:pPr algn="ctr"/>
            <a:endParaRPr lang="zh-CN" altLang="en-US" sz="2400">
              <a:solidFill>
                <a:srgbClr val="FF0000"/>
              </a:solidFill>
              <a:latin typeface="Forte" panose="03060902040502070203" pitchFamily="66" charset="0"/>
            </a:endParaRPr>
          </a:p>
        </p:txBody>
      </p:sp>
      <p:sp>
        <p:nvSpPr>
          <p:cNvPr id="370695" name="Rectangle 7"/>
          <p:cNvSpPr/>
          <p:nvPr/>
        </p:nvSpPr>
        <p:spPr>
          <a:xfrm>
            <a:off x="1558925" y="5876925"/>
            <a:ext cx="8569325" cy="519113"/>
          </a:xfrm>
          <a:prstGeom prst="rect">
            <a:avLst/>
          </a:prstGeom>
          <a:noFill/>
          <a:ln w="9525">
            <a:noFill/>
          </a:ln>
        </p:spPr>
        <p:txBody>
          <a:bodyPr>
            <a:spAutoFit/>
          </a:bodyPr>
          <a:lstStyle/>
          <a:p>
            <a:r>
              <a:rPr lang="zh-CN" altLang="en-US" sz="2800" b="1">
                <a:solidFill>
                  <a:srgbClr val="2F2F2F"/>
                </a:solidFill>
                <a:latin typeface="Forte" panose="03060902040502070203" pitchFamily="66" charset="0"/>
                <a:ea typeface="方正姚体" panose="02010601030101010101" charset="-122"/>
              </a:rPr>
              <a:t>（</a:t>
            </a:r>
            <a:r>
              <a:rPr lang="zh-CN" altLang="en-US" sz="2800" b="1">
                <a:solidFill>
                  <a:srgbClr val="000099"/>
                </a:solidFill>
                <a:latin typeface="Forte" panose="03060902040502070203" pitchFamily="66" charset="0"/>
                <a:ea typeface="方正姚体" panose="02010601030101010101" charset="-122"/>
              </a:rPr>
              <a:t>注：大分值的情感理解题多是概括主旨题的变型）</a:t>
            </a: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1713"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71714"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71715" name="Text Box 5"/>
          <p:cNvSpPr txBox="1"/>
          <p:nvPr/>
        </p:nvSpPr>
        <p:spPr>
          <a:xfrm>
            <a:off x="3009900" y="2498725"/>
            <a:ext cx="6429375" cy="830263"/>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（一）概括内容要点</a:t>
            </a:r>
            <a:endParaRPr lang="zh-CN" altLang="en-US" sz="4800" b="1">
              <a:solidFill>
                <a:srgbClr val="0000FF"/>
              </a:solidFill>
              <a:latin typeface="楷体_GB2312" pitchFamily="49" charset="-122"/>
              <a:ea typeface="楷体_GB2312" pitchFamily="49"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273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358563" cy="676275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FF0000"/>
                </a:solidFill>
                <a:latin typeface="黑体" panose="02010609060101010101" pitchFamily="2" charset="-122"/>
              </a:rPr>
              <a:t>例题：</a:t>
            </a:r>
            <a:r>
              <a:rPr lang="zh-CN" altLang="en-US" sz="2800" b="1">
                <a:latin typeface="黑体" panose="02010609060101010101" pitchFamily="2" charset="-122"/>
              </a:rPr>
              <a:t>大纲卷</a:t>
            </a:r>
            <a:r>
              <a:rPr lang="en-US" altLang="zh-CN" sz="2800" b="1">
                <a:latin typeface="黑体" panose="02010609060101010101" pitchFamily="2" charset="-122"/>
              </a:rPr>
              <a:t>《</a:t>
            </a:r>
            <a:r>
              <a:rPr lang="zh-CN" altLang="en-US" sz="2800" b="1">
                <a:latin typeface="黑体" panose="02010609060101010101" pitchFamily="2" charset="-122"/>
              </a:rPr>
              <a:t>听雨</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latin typeface="黑体" panose="02010609060101010101" pitchFamily="2" charset="-122"/>
              </a:rPr>
              <a:t>17</a:t>
            </a:r>
            <a:r>
              <a:rPr lang="zh-CN" altLang="en-US" sz="2800" b="1">
                <a:latin typeface="黑体" panose="02010609060101010101" pitchFamily="2" charset="-122"/>
              </a:rPr>
              <a:t>．“雨”给作者留下了哪些难忘的记忆？ “听雨”让他明白了什么道理？请根据全文进行分析。</a:t>
            </a:r>
            <a:r>
              <a:rPr lang="en-US" altLang="zh-CN" sz="2800" b="1">
                <a:latin typeface="黑体" panose="02010609060101010101" pitchFamily="2" charset="-122"/>
              </a:rPr>
              <a:t>(8</a:t>
            </a:r>
            <a:r>
              <a:rPr lang="zh-CN" altLang="en-US" sz="2800" b="1">
                <a:latin typeface="黑体" panose="02010609060101010101" pitchFamily="2" charset="-122"/>
              </a:rPr>
              <a:t>分</a:t>
            </a:r>
            <a:r>
              <a:rPr lang="en-US" altLang="zh-CN" sz="2800" b="1">
                <a:latin typeface="黑体" panose="02010609060101010101" pitchFamily="2" charset="-122"/>
              </a:rPr>
              <a:t>) </a:t>
            </a: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解析</a:t>
            </a:r>
            <a:r>
              <a:rPr lang="en-US" altLang="zh-CN" sz="2800" b="1">
                <a:solidFill>
                  <a:srgbClr val="FF0000"/>
                </a:solidFill>
                <a:latin typeface="黑体" panose="02010609060101010101" pitchFamily="2" charset="-122"/>
              </a:rPr>
              <a:t>] </a:t>
            </a:r>
            <a:r>
              <a:rPr lang="zh-CN" altLang="en-US" sz="2800" b="1">
                <a:solidFill>
                  <a:srgbClr val="0000FF"/>
                </a:solidFill>
                <a:latin typeface="黑体" panose="02010609060101010101" pitchFamily="2" charset="-122"/>
              </a:rPr>
              <a:t>此题考查对文题、文章内容、文章主题的理解的能力。</a:t>
            </a: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r>
              <a:rPr lang="zh-CN" altLang="en-US" sz="2800" b="1">
                <a:solidFill>
                  <a:srgbClr val="0000FF"/>
                </a:solidFill>
                <a:latin typeface="黑体" panose="02010609060101010101" pitchFamily="2" charset="-122"/>
              </a:rPr>
              <a:t>    第一问为概括归纳题，答案应力求完备。首先要给文章分出层次，不同地点</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南方老城、川滇边界、陕北高原</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的雨给作者留下了不同的记忆和感受。然后找出每一部分的关键词，如“漏湿了童年”“让人心怵”“灰色”“苦味”“温馨”“带着土味和草味的快乐”等。最后进行梳理整合。</a:t>
            </a: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r>
              <a:rPr lang="zh-CN" altLang="en-US" sz="2800" b="1">
                <a:solidFill>
                  <a:srgbClr val="0000FF"/>
                </a:solidFill>
                <a:latin typeface="黑体" panose="02010609060101010101" pitchFamily="2" charset="-122"/>
              </a:rPr>
              <a:t>    第二问考查对文章主题的把握，答题时应注意关键句。如对文末“听雨，是听时间的脚步声，只是各人有各人的雨声，这是我刚刚想明白的”这样的议论、抒情句段，要特别关注。</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 calcmode="lin" valueType="num">
                                      <p:cBhvr additive="base">
                                        <p:cTn id="1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376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358563" cy="6762750"/>
          </a:xfrm>
        </p:spPr>
        <p:txBody>
          <a:bodyPr wrap="square" lIns="91440" tIns="45720" rIns="91440" bIns="45720" anchor="t"/>
          <a:lstStyle/>
          <a:p>
            <a:pPr marL="0" indent="0" eaLnBrk="1" hangingPunct="1">
              <a:lnSpc>
                <a:spcPct val="150000"/>
              </a:lnSpc>
              <a:spcBef>
                <a:spcPct val="0"/>
              </a:spcBef>
              <a:buClrTx/>
              <a:buNone/>
            </a:pPr>
            <a:r>
              <a:rPr lang="zh-CN" altLang="en-US" sz="2800" b="1">
                <a:solidFill>
                  <a:srgbClr val="FF0000"/>
                </a:solidFill>
                <a:latin typeface="黑体" panose="02010609060101010101" pitchFamily="2" charset="-122"/>
              </a:rPr>
              <a:t>例题：</a:t>
            </a:r>
            <a:r>
              <a:rPr lang="zh-CN" altLang="en-US" sz="2800" b="1">
                <a:latin typeface="黑体" panose="02010609060101010101" pitchFamily="2" charset="-122"/>
              </a:rPr>
              <a:t>大纲卷</a:t>
            </a:r>
            <a:r>
              <a:rPr lang="en-US" altLang="zh-CN" sz="2800" b="1">
                <a:latin typeface="黑体" panose="02010609060101010101" pitchFamily="2" charset="-122"/>
              </a:rPr>
              <a:t>《</a:t>
            </a:r>
            <a:r>
              <a:rPr lang="zh-CN" altLang="en-US" sz="2800" b="1">
                <a:latin typeface="黑体" panose="02010609060101010101" pitchFamily="2" charset="-122"/>
              </a:rPr>
              <a:t>听雨</a:t>
            </a:r>
            <a:r>
              <a:rPr lang="en-US" altLang="zh-CN" sz="2800" b="1">
                <a:latin typeface="黑体" panose="02010609060101010101" pitchFamily="2" charset="-122"/>
              </a:rPr>
              <a:t>》</a:t>
            </a:r>
          </a:p>
          <a:p>
            <a:pPr marL="0" indent="0" eaLnBrk="1" hangingPunct="1">
              <a:lnSpc>
                <a:spcPct val="150000"/>
              </a:lnSpc>
              <a:spcBef>
                <a:spcPct val="0"/>
              </a:spcBef>
              <a:buClrTx/>
              <a:buNone/>
            </a:pPr>
            <a:r>
              <a:rPr lang="en-US" altLang="zh-CN" sz="2800" b="1">
                <a:latin typeface="黑体" panose="02010609060101010101" pitchFamily="2" charset="-122"/>
              </a:rPr>
              <a:t>17</a:t>
            </a:r>
            <a:r>
              <a:rPr lang="zh-CN" altLang="en-US" sz="2800" b="1">
                <a:latin typeface="黑体" panose="02010609060101010101" pitchFamily="2" charset="-122"/>
              </a:rPr>
              <a:t>．“雨”给作者留下了哪些难忘的记忆？ “听雨”让他明白了什么道理？请根据全文进行分析。</a:t>
            </a:r>
            <a:r>
              <a:rPr lang="en-US" altLang="zh-CN" sz="2800" b="1">
                <a:latin typeface="黑体" panose="02010609060101010101" pitchFamily="2" charset="-122"/>
              </a:rPr>
              <a:t>(8</a:t>
            </a:r>
            <a:r>
              <a:rPr lang="zh-CN" altLang="en-US" sz="2800" b="1">
                <a:latin typeface="黑体" panose="02010609060101010101" pitchFamily="2" charset="-122"/>
              </a:rPr>
              <a:t>分</a:t>
            </a:r>
            <a:r>
              <a:rPr lang="en-US" altLang="zh-CN" sz="2800" b="1">
                <a:latin typeface="黑体" panose="02010609060101010101" pitchFamily="2" charset="-122"/>
              </a:rPr>
              <a:t>) </a:t>
            </a:r>
          </a:p>
          <a:p>
            <a:pPr marL="0" indent="0" eaLnBrk="1" hangingPunct="1">
              <a:lnSpc>
                <a:spcPct val="15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r>
              <a:rPr lang="zh-CN" altLang="en-US" sz="2800" b="1">
                <a:solidFill>
                  <a:srgbClr val="0000FF"/>
                </a:solidFill>
                <a:latin typeface="黑体" panose="02010609060101010101" pitchFamily="2" charset="-122"/>
              </a:rPr>
              <a:t>第一问：</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①南方老城的雨，给他留下了古旧、神秘的童年记忆；   </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②川滇边界山区的雨，给他留下了特殊年代苦味的记忆；</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③陕北高原的雨，给他留下了农村生活绿草般温馨的记忆。</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第二问：</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听雨就是听一个人的心声，听一个时代发展变化的脚步声。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 calcmode="lin" valueType="num">
                                      <p:cBhvr additive="base">
                                        <p:cTn id="1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555">
                                            <p:txEl>
                                              <p:pRg st="5" end="5"/>
                                            </p:txEl>
                                          </p:spTgt>
                                        </p:tgtEl>
                                        <p:attrNameLst>
                                          <p:attrName>style.visibility</p:attrName>
                                        </p:attrNameLst>
                                      </p:cBhvr>
                                      <p:to>
                                        <p:strVal val="visible"/>
                                      </p:to>
                                    </p:set>
                                    <p:anim calcmode="lin" valueType="num">
                                      <p:cBhvr additive="base">
                                        <p:cTn id="19"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anim calcmode="lin" valueType="num">
                                      <p:cBhvr additive="base">
                                        <p:cTn id="25"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3555">
                                            <p:txEl>
                                              <p:pRg st="7" end="7"/>
                                            </p:txEl>
                                          </p:spTgt>
                                        </p:tgtEl>
                                        <p:attrNameLst>
                                          <p:attrName>style.visibility</p:attrName>
                                        </p:attrNameLst>
                                      </p:cBhvr>
                                      <p:to>
                                        <p:strVal val="visible"/>
                                      </p:to>
                                    </p:set>
                                    <p:anim calcmode="lin" valueType="num">
                                      <p:cBhvr additive="base">
                                        <p:cTn id="29" dur="500" fill="hold"/>
                                        <p:tgtEl>
                                          <p:spTgt spid="23555">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355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478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317625" y="1177925"/>
            <a:ext cx="11358563" cy="6761163"/>
          </a:xfrm>
        </p:spPr>
        <p:txBody>
          <a:bodyPr wrap="square" lIns="91440" tIns="45720" rIns="91440" bIns="45720" anchor="t"/>
          <a:lstStyle/>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广东卷</a:t>
            </a:r>
            <a:r>
              <a:rPr lang="en-US" altLang="zh-CN" sz="2800" b="1">
                <a:latin typeface="黑体" panose="02010609060101010101" pitchFamily="2" charset="-122"/>
              </a:rPr>
              <a:t>《</a:t>
            </a:r>
            <a:r>
              <a:rPr lang="zh-CN" altLang="en-US" sz="2800" b="1">
                <a:latin typeface="黑体" panose="02010609060101010101" pitchFamily="2" charset="-122"/>
              </a:rPr>
              <a:t>鹤</a:t>
            </a:r>
            <a:r>
              <a:rPr lang="en-US" altLang="zh-CN" sz="2800" b="1">
                <a:latin typeface="黑体" panose="02010609060101010101" pitchFamily="2" charset="-122"/>
              </a:rPr>
              <a:t>》</a:t>
            </a:r>
          </a:p>
          <a:p>
            <a:pPr marL="0" indent="0" eaLnBrk="1" hangingPunct="1">
              <a:lnSpc>
                <a:spcPct val="150000"/>
              </a:lnSpc>
              <a:spcBef>
                <a:spcPct val="0"/>
              </a:spcBef>
              <a:buClrTx/>
              <a:buNone/>
            </a:pPr>
            <a:r>
              <a:rPr lang="en-US" altLang="zh-CN" sz="2800" b="1">
                <a:latin typeface="黑体" panose="02010609060101010101" pitchFamily="2" charset="-122"/>
              </a:rPr>
              <a:t>16</a:t>
            </a:r>
            <a:r>
              <a:rPr lang="zh-CN" altLang="en-US" sz="2800" b="1">
                <a:latin typeface="黑体" panose="02010609060101010101" pitchFamily="2" charset="-122"/>
              </a:rPr>
              <a:t>．“我”为什么会以白鹭为“鹤”？（</a:t>
            </a:r>
            <a:r>
              <a:rPr lang="en-US" altLang="zh-CN" sz="2800" b="1">
                <a:latin typeface="黑体" panose="02010609060101010101" pitchFamily="2" charset="-122"/>
              </a:rPr>
              <a:t>3</a:t>
            </a:r>
            <a:r>
              <a:rPr lang="zh-CN" altLang="en-US" sz="2800" b="1">
                <a:latin typeface="黑体" panose="02010609060101010101" pitchFamily="2" charset="-122"/>
              </a:rPr>
              <a:t>分）</a:t>
            </a:r>
            <a:endParaRPr lang="en-US" altLang="zh-CN" sz="2800" b="1">
              <a:latin typeface="黑体" panose="02010609060101010101" pitchFamily="2" charset="-122"/>
            </a:endParaRPr>
          </a:p>
          <a:p>
            <a:pPr marL="0" indent="0" eaLnBrk="1" hangingPunct="1">
              <a:lnSpc>
                <a:spcPct val="150000"/>
              </a:lnSpc>
              <a:spcBef>
                <a:spcPct val="0"/>
              </a:spcBef>
              <a:buClrTx/>
              <a:buNone/>
            </a:pPr>
            <a:r>
              <a:rPr lang="zh-CN" altLang="en-US" sz="2400" b="1">
                <a:solidFill>
                  <a:srgbClr val="0000FF"/>
                </a:solidFill>
                <a:latin typeface="黑体" panose="02010609060101010101" pitchFamily="2" charset="-122"/>
              </a:rPr>
              <a:t> </a:t>
            </a: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①</a:t>
            </a:r>
            <a:r>
              <a:rPr lang="zh-CN" altLang="en-US" sz="2800" b="1">
                <a:solidFill>
                  <a:srgbClr val="0000FF"/>
                </a:solidFill>
                <a:latin typeface="黑体" panose="02010609060101010101" pitchFamily="2" charset="-122"/>
              </a:rPr>
              <a:t>“我”从未见过白鹤；</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②根据书本上和商标上的图画推测和想象；</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③</a:t>
            </a:r>
            <a:r>
              <a:rPr lang="zh-CN" altLang="en-US" sz="2800" b="1">
                <a:solidFill>
                  <a:srgbClr val="0000FF"/>
                </a:solidFill>
                <a:latin typeface="黑体" panose="02010609060101010101" pitchFamily="2" charset="-122"/>
              </a:rPr>
              <a:t>这只白鹭耿介不屈的样子跟鹤清高的形象相似；</a:t>
            </a: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endParaRPr lang="zh-CN" altLang="en-US" sz="2400" b="1">
              <a:solidFill>
                <a:srgbClr val="0000FF"/>
              </a:solidFill>
              <a:latin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 calcmode="lin" valueType="num">
                                      <p:cBhvr additive="base">
                                        <p:cTn id="1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555">
                                            <p:txEl>
                                              <p:pRg st="5" end="5"/>
                                            </p:txEl>
                                          </p:spTgt>
                                        </p:tgtEl>
                                        <p:attrNameLst>
                                          <p:attrName>style.visibility</p:attrName>
                                        </p:attrNameLst>
                                      </p:cBhvr>
                                      <p:to>
                                        <p:strVal val="visible"/>
                                      </p:to>
                                    </p:set>
                                    <p:anim calcmode="lin" valueType="num">
                                      <p:cBhvr additive="base">
                                        <p:cTn id="19"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580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358563" cy="676275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北京卷</a:t>
            </a:r>
            <a:r>
              <a:rPr lang="en-US" altLang="zh-CN" sz="2800" b="1">
                <a:latin typeface="黑体" panose="02010609060101010101" pitchFamily="2" charset="-122"/>
              </a:rPr>
              <a:t>《</a:t>
            </a:r>
            <a:r>
              <a:rPr lang="zh-CN" altLang="en-US" sz="2800" b="1">
                <a:latin typeface="黑体" panose="02010609060101010101" pitchFamily="2" charset="-122"/>
              </a:rPr>
              <a:t>废墟之美</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latin typeface="黑体" panose="02010609060101010101" pitchFamily="2" charset="-122"/>
              </a:rPr>
              <a:t>20</a:t>
            </a:r>
            <a:r>
              <a:rPr lang="zh-CN" altLang="en-US" sz="2800" b="1">
                <a:latin typeface="黑体" panose="02010609060101010101" pitchFamily="2" charset="-122"/>
              </a:rPr>
              <a:t>．文章勾勒了欧洲自近代以来理解“废墟”过程中的三个重要历史节点。请分别概括三个节点中人们对“废墟”的不同审美感悟。</a:t>
            </a:r>
            <a:r>
              <a:rPr lang="en-US" altLang="zh-CN" sz="2800" b="1">
                <a:latin typeface="黑体" panose="02010609060101010101" pitchFamily="2" charset="-122"/>
              </a:rPr>
              <a:t>(6</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400" b="1">
                <a:solidFill>
                  <a:srgbClr val="0000FF"/>
                </a:solidFill>
                <a:latin typeface="黑体" panose="02010609060101010101" pitchFamily="2" charset="-122"/>
              </a:rPr>
              <a:t>[</a:t>
            </a:r>
            <a:r>
              <a:rPr lang="zh-CN" altLang="en-US" sz="2400" b="1">
                <a:solidFill>
                  <a:srgbClr val="0000FF"/>
                </a:solidFill>
                <a:latin typeface="黑体" panose="02010609060101010101" pitchFamily="2" charset="-122"/>
              </a:rPr>
              <a:t>解析</a:t>
            </a:r>
            <a:r>
              <a:rPr lang="en-US" altLang="zh-CN" sz="2400" b="1">
                <a:solidFill>
                  <a:srgbClr val="0000FF"/>
                </a:solidFill>
                <a:latin typeface="黑体" panose="02010609060101010101" pitchFamily="2" charset="-122"/>
              </a:rPr>
              <a:t>] </a:t>
            </a:r>
            <a:r>
              <a:rPr lang="zh-CN" altLang="en-US" sz="2400" b="1">
                <a:solidFill>
                  <a:srgbClr val="0000FF"/>
                </a:solidFill>
                <a:latin typeface="黑体" panose="02010609060101010101" pitchFamily="2" charset="-122"/>
              </a:rPr>
              <a:t>本题考查对文本内容的归纳和概括的能力。首先审题，答案核心是“对‘废墟’的不同审美感悟”，明确要求答出三个重要历史节点中人们对废墟的不同审美感悟。阅读区间为文章第二段至第四段，作者很明显地将时间分为三个阶段，考生只要从这三段中分别提取有关“审美感悟”的信息即可。</a:t>
            </a:r>
            <a:endParaRPr lang="en-US" altLang="zh-CN" sz="2400" b="1">
              <a:solidFill>
                <a:srgbClr val="0000FF"/>
              </a:solidFill>
              <a:latin typeface="黑体" panose="02010609060101010101" pitchFamily="2" charset="-122"/>
            </a:endParaRP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20000"/>
              </a:lnSpc>
              <a:spcBef>
                <a:spcPct val="0"/>
              </a:spcBef>
              <a:buClrTx/>
              <a:buNone/>
            </a:pP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文艺复兴时期</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人们从废墟中引发了思古的幽情和创造的热情，生成了  残缺美意识。</a:t>
            </a:r>
          </a:p>
          <a:p>
            <a:pPr marL="0" indent="0" eaLnBrk="1" hangingPunct="1">
              <a:lnSpc>
                <a:spcPct val="120000"/>
              </a:lnSpc>
              <a:spcBef>
                <a:spcPct val="0"/>
              </a:spcBef>
              <a:buClrTx/>
              <a:buNone/>
            </a:pP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浪漫主义运动阶段</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人们在废墟中寄托了缅怀田园，喜好远古，追求神奇和神秘的审美理想。</a:t>
            </a:r>
          </a:p>
          <a:p>
            <a:pPr marL="0" indent="0" eaLnBrk="1" hangingPunct="1">
              <a:lnSpc>
                <a:spcPct val="120000"/>
              </a:lnSpc>
              <a:spcBef>
                <a:spcPct val="0"/>
              </a:spcBef>
              <a:buClrTx/>
              <a:buNone/>
            </a:pPr>
            <a:r>
              <a:rPr lang="en-US" altLang="zh-CN" sz="2800" b="1">
                <a:solidFill>
                  <a:srgbClr val="0000FF"/>
                </a:solidFill>
                <a:latin typeface="黑体" panose="02010609060101010101" pitchFamily="2" charset="-122"/>
              </a:rPr>
              <a:t>(1820</a:t>
            </a:r>
            <a:r>
              <a:rPr lang="zh-CN" altLang="en-US" sz="2800" b="1">
                <a:solidFill>
                  <a:srgbClr val="0000FF"/>
                </a:solidFill>
                <a:latin typeface="黑体" panose="02010609060101010101" pitchFamily="2" charset="-122"/>
              </a:rPr>
              <a:t>年“断臂维纳斯”的发现</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使人们深化了对废墟残缺美的认知。</a:t>
            </a:r>
          </a:p>
          <a:p>
            <a:pPr marL="0" indent="0" eaLnBrk="1" hangingPunct="1">
              <a:lnSpc>
                <a:spcPct val="120000"/>
              </a:lnSpc>
              <a:spcBef>
                <a:spcPct val="0"/>
              </a:spcBef>
              <a:buClrTx/>
              <a:buNone/>
            </a:pPr>
            <a:endParaRPr lang="zh-CN" altLang="en-US" sz="2400" b="1">
              <a:solidFill>
                <a:srgbClr val="0000FF"/>
              </a:solidFill>
              <a:latin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5">
                                            <p:txEl>
                                              <p:pRg st="4" end="4"/>
                                            </p:txEl>
                                          </p:spTgt>
                                        </p:tgtEl>
                                        <p:attrNameLst>
                                          <p:attrName>style.visibility</p:attrName>
                                        </p:attrNameLst>
                                      </p:cBhvr>
                                      <p:to>
                                        <p:strVal val="visible"/>
                                      </p:to>
                                    </p:set>
                                    <p:anim calcmode="lin" valueType="num">
                                      <p:cBhvr additive="base">
                                        <p:cTn id="17"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 calcmode="lin" valueType="num">
                                      <p:cBhvr additive="base">
                                        <p:cTn id="2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555">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anim calcmode="lin" valueType="num">
                                      <p:cBhvr additive="base">
                                        <p:cTn id="25"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6833"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358563" cy="6762750"/>
          </a:xfrm>
        </p:spPr>
        <p:txBody>
          <a:bodyPr wrap="square" lIns="91440" tIns="45720" rIns="91440" bIns="45720" anchor="t"/>
          <a:lstStyle/>
          <a:p>
            <a:pPr marL="0" indent="0" eaLnBrk="1" hangingPunct="1">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3</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山东卷</a:t>
            </a:r>
            <a:r>
              <a:rPr lang="en-US" altLang="zh-CN" sz="2800" b="1">
                <a:latin typeface="黑体" panose="02010609060101010101" pitchFamily="2" charset="-122"/>
              </a:rPr>
              <a:t>《</a:t>
            </a:r>
            <a:r>
              <a:rPr lang="zh-CN" altLang="en-US" sz="2800" b="1">
                <a:latin typeface="黑体" panose="02010609060101010101" pitchFamily="2" charset="-122"/>
              </a:rPr>
              <a:t>浣花草堂</a:t>
            </a:r>
            <a:r>
              <a:rPr lang="en-US" altLang="zh-CN" sz="2800" b="1">
                <a:latin typeface="黑体" panose="02010609060101010101" pitchFamily="2" charset="-122"/>
              </a:rPr>
              <a:t>》</a:t>
            </a:r>
          </a:p>
          <a:p>
            <a:pPr marL="0" indent="0" eaLnBrk="1" hangingPunct="1">
              <a:spcBef>
                <a:spcPct val="0"/>
              </a:spcBef>
              <a:buClrTx/>
              <a:buNone/>
            </a:pPr>
            <a:r>
              <a:rPr lang="en-US" altLang="zh-CN" sz="2800" b="1">
                <a:latin typeface="黑体" panose="02010609060101010101" pitchFamily="2" charset="-122"/>
              </a:rPr>
              <a:t>21</a:t>
            </a:r>
            <a:r>
              <a:rPr lang="zh-CN" altLang="en-US" sz="2800" b="1">
                <a:latin typeface="黑体" panose="02010609060101010101" pitchFamily="2" charset="-122"/>
              </a:rPr>
              <a:t>．文中作者对杜甫有哪些新的认识？请加以概括。</a:t>
            </a:r>
            <a:r>
              <a:rPr lang="en-US" altLang="zh-CN" sz="2800" b="1">
                <a:latin typeface="黑体" panose="02010609060101010101" pitchFamily="2" charset="-122"/>
              </a:rPr>
              <a:t>(4</a:t>
            </a:r>
            <a:r>
              <a:rPr lang="zh-CN" altLang="en-US" sz="2800" b="1">
                <a:latin typeface="黑体" panose="02010609060101010101" pitchFamily="2" charset="-122"/>
              </a:rPr>
              <a:t>分</a:t>
            </a:r>
            <a:r>
              <a:rPr lang="en-US" altLang="zh-CN" sz="2800" b="1">
                <a:latin typeface="黑体" panose="02010609060101010101" pitchFamily="2" charset="-122"/>
              </a:rPr>
              <a:t>) </a:t>
            </a:r>
          </a:p>
          <a:p>
            <a:pPr marL="0" indent="0" eaLnBrk="1" hangingPunct="1">
              <a:spcBef>
                <a:spcPct val="0"/>
              </a:spcBef>
              <a:buClrTx/>
              <a:buNone/>
            </a:pPr>
            <a:r>
              <a:rPr lang="en-US" altLang="zh-CN" sz="2400" b="1">
                <a:solidFill>
                  <a:srgbClr val="FF0000"/>
                </a:solidFill>
                <a:latin typeface="黑体" panose="02010609060101010101" pitchFamily="2" charset="-122"/>
              </a:rPr>
              <a:t>[</a:t>
            </a:r>
            <a:r>
              <a:rPr lang="zh-CN" altLang="en-US" sz="2400" b="1">
                <a:solidFill>
                  <a:srgbClr val="FF0000"/>
                </a:solidFill>
                <a:latin typeface="黑体" panose="02010609060101010101" pitchFamily="2" charset="-122"/>
              </a:rPr>
              <a:t>解析</a:t>
            </a:r>
            <a:r>
              <a:rPr lang="en-US" altLang="zh-CN" sz="2400" b="1">
                <a:solidFill>
                  <a:srgbClr val="FF0000"/>
                </a:solidFill>
                <a:latin typeface="黑体" panose="02010609060101010101" pitchFamily="2" charset="-122"/>
              </a:rPr>
              <a:t>] </a:t>
            </a:r>
            <a:r>
              <a:rPr lang="zh-CN" altLang="en-US" sz="2400" b="1">
                <a:solidFill>
                  <a:srgbClr val="0000FF"/>
                </a:solidFill>
                <a:latin typeface="黑体" panose="02010609060101010101" pitchFamily="2" charset="-122"/>
              </a:rPr>
              <a:t>本题的答案区间在第一段、第九段和最后一段。第一段开头写在蜀道上重读杜诗给作者带来更加新鲜的感受：“诗人的写景抒情、用字遣词，有时候也只有面对真实的山川风物才体会得出那严肃的创作态度和可贵的才华。”第九段，概括了草堂的环境：“草堂简朴却也不失规模，给人一种清疏而幽峭的感觉，和杜甫当年居处的风格是近似的。”由此作者得到对杜甫的新的认识。最后一段的“老杜是一个多么勤恳的诗人！”“他的诗里有丰富的人民生活的写照，可是也不缺乏自然风物的描写”“杜甫写出了多么美好的自然景色，多么可爱的和平环境！”等语句也是写作者对杜甫的新的认识。</a:t>
            </a:r>
            <a:endParaRPr lang="en-US" altLang="zh-CN" sz="2400" b="1">
              <a:solidFill>
                <a:srgbClr val="0000FF"/>
              </a:solidFill>
              <a:latin typeface="黑体" panose="02010609060101010101" pitchFamily="2" charset="-122"/>
            </a:endParaRP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20000"/>
              </a:lnSpc>
              <a:spcBef>
                <a:spcPct val="0"/>
              </a:spcBef>
              <a:buClrTx/>
              <a:buNone/>
            </a:pPr>
            <a:r>
              <a:rPr lang="en-US" altLang="zh-CN" sz="2800" b="1">
                <a:solidFill>
                  <a:srgbClr val="0000FF"/>
                </a:solidFill>
                <a:latin typeface="黑体" panose="02010609060101010101" pitchFamily="2" charset="-122"/>
              </a:rPr>
              <a:t>①</a:t>
            </a:r>
            <a:r>
              <a:rPr lang="zh-CN" altLang="en-US" sz="2800" b="1">
                <a:solidFill>
                  <a:srgbClr val="0000FF"/>
                </a:solidFill>
                <a:latin typeface="黑体" panose="02010609060101010101" pitchFamily="2" charset="-122"/>
              </a:rPr>
              <a:t>杜甫有惊人的才华和严肃的创作态度。②杜甫具有清疏、朴实的精神气质。③杜甫是一个勤恳的诗人。④杜甫热爱美好的大自然与安宁和平的生活。⑤杜甫描写自然风物的诗歌同样具有巨大成就。</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答出其中任意</a:t>
            </a:r>
            <a:r>
              <a:rPr lang="en-US" altLang="zh-CN" sz="2800" b="1">
                <a:solidFill>
                  <a:srgbClr val="0000FF"/>
                </a:solidFill>
                <a:latin typeface="黑体" panose="02010609060101010101" pitchFamily="2" charset="-122"/>
              </a:rPr>
              <a:t>4</a:t>
            </a:r>
            <a:r>
              <a:rPr lang="zh-CN" altLang="en-US" sz="2800" b="1">
                <a:solidFill>
                  <a:srgbClr val="0000FF"/>
                </a:solidFill>
                <a:latin typeface="黑体" panose="02010609060101010101" pitchFamily="2" charset="-122"/>
              </a:rPr>
              <a:t>点即可</a:t>
            </a:r>
            <a:r>
              <a:rPr lang="en-US" altLang="zh-CN" sz="2800" b="1">
                <a:solidFill>
                  <a:srgbClr val="0000FF"/>
                </a:solidFill>
                <a:latin typeface="黑体" panose="02010609060101010101" pitchFamily="2" charset="-122"/>
              </a:rPr>
              <a:t>)</a:t>
            </a:r>
            <a:endParaRPr lang="zh-CN" altLang="en-US" sz="2400" b="1">
              <a:solidFill>
                <a:srgbClr val="0000FF"/>
              </a:solidFill>
              <a:latin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5">
                                            <p:txEl>
                                              <p:pRg st="4" end="4"/>
                                            </p:txEl>
                                          </p:spTgt>
                                        </p:tgtEl>
                                        <p:attrNameLst>
                                          <p:attrName>style.visibility</p:attrName>
                                        </p:attrNameLst>
                                      </p:cBhvr>
                                      <p:to>
                                        <p:strVal val="visible"/>
                                      </p:to>
                                    </p:set>
                                    <p:anim calcmode="lin" valueType="num">
                                      <p:cBhvr additive="base">
                                        <p:cTn id="17"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1666" name="Rectangle 2"/>
          <p:cNvSpPr>
            <a:spLocks noGrp="1"/>
          </p:cNvSpPr>
          <p:nvPr>
            <p:ph idx="1"/>
          </p:nvPr>
        </p:nvSpPr>
        <p:spPr>
          <a:xfrm>
            <a:off x="1141413" y="485775"/>
            <a:ext cx="9342437" cy="5403850"/>
          </a:xfrm>
        </p:spPr>
        <p:txBody>
          <a:bodyPr wrap="square" lIns="91440" tIns="45720" rIns="91440" bIns="45720" anchor="t"/>
          <a:lstStyle/>
          <a:p>
            <a:pPr eaLnBrk="1" hangingPunct="1"/>
            <a:r>
              <a:rPr lang="en-US" altLang="zh-CN" sz="2800" b="1">
                <a:latin typeface="黑体" panose="02010609060101010101" pitchFamily="2" charset="-122"/>
                <a:ea typeface="黑体" panose="02010609060101010101" pitchFamily="2" charset="-122"/>
              </a:rPr>
              <a:t>2</a:t>
            </a:r>
            <a:r>
              <a:rPr lang="zh-CN" altLang="en-US" sz="2800" b="1">
                <a:latin typeface="黑体" panose="02010609060101010101" pitchFamily="2" charset="-122"/>
                <a:ea typeface="黑体" panose="02010609060101010101" pitchFamily="2" charset="-122"/>
              </a:rPr>
              <a:t>、寻找</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endParaRPr lang="zh-CN" altLang="en-US" sz="2800" b="1">
              <a:latin typeface="黑体" panose="02010609060101010101" pitchFamily="2" charset="-122"/>
              <a:ea typeface="黑体" panose="02010609060101010101" pitchFamily="2" charset="-122"/>
            </a:endParaRPr>
          </a:p>
          <a:p>
            <a:pPr eaLnBrk="1" hangingPunct="1"/>
            <a:r>
              <a:rPr lang="zh-CN" altLang="en-US" sz="2800" b="1">
                <a:latin typeface="黑体" panose="02010609060101010101" pitchFamily="2" charset="-122"/>
                <a:ea typeface="黑体" panose="02010609060101010101" pitchFamily="2" charset="-122"/>
              </a:rPr>
              <a:t>   优秀的散文大多有</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a:t>
            </a:r>
            <a:r>
              <a:rPr lang="zh-CN" altLang="en-US" sz="2800" b="1" u="sng">
                <a:solidFill>
                  <a:srgbClr val="FF0000"/>
                </a:solidFill>
                <a:ea typeface="黑体" panose="02010609060101010101" pitchFamily="2" charset="-122"/>
              </a:rPr>
              <a:t>“</a:t>
            </a:r>
            <a:r>
              <a:rPr lang="zh-CN" altLang="en-US" sz="2800" b="1" u="sng">
                <a:solidFill>
                  <a:srgbClr val="FF0000"/>
                </a:solidFill>
                <a:latin typeface="黑体" panose="02010609060101010101" pitchFamily="2" charset="-122"/>
                <a:ea typeface="黑体" panose="02010609060101010101" pitchFamily="2" charset="-122"/>
              </a:rPr>
              <a:t>文眼</a:t>
            </a:r>
            <a:r>
              <a:rPr lang="zh-CN" altLang="en-US" sz="2800" b="1" u="sng">
                <a:solidFill>
                  <a:srgbClr val="FF0000"/>
                </a:solidFill>
                <a:ea typeface="黑体" panose="02010609060101010101" pitchFamily="2" charset="-122"/>
              </a:rPr>
              <a:t>”</a:t>
            </a:r>
            <a:r>
              <a:rPr lang="zh-CN" altLang="en-US" sz="2800" b="1" u="sng">
                <a:solidFill>
                  <a:srgbClr val="FF0000"/>
                </a:solidFill>
                <a:latin typeface="黑体" panose="02010609060101010101" pitchFamily="2" charset="-122"/>
                <a:ea typeface="黑体" panose="02010609060101010101" pitchFamily="2" charset="-122"/>
              </a:rPr>
              <a:t>往往是文中最精彩、最耐人寻味的地方</a:t>
            </a:r>
            <a:r>
              <a:rPr lang="en-US" altLang="zh-CN" sz="2800" b="1" u="sng">
                <a:solidFill>
                  <a:srgbClr val="FF0000"/>
                </a:solidFill>
                <a:latin typeface="黑体" panose="02010609060101010101" pitchFamily="2" charset="-122"/>
                <a:ea typeface="黑体" panose="02010609060101010101" pitchFamily="2" charset="-122"/>
              </a:rPr>
              <a:t>,</a:t>
            </a:r>
            <a:r>
              <a:rPr lang="zh-CN" altLang="en-US" sz="2800" b="1" u="sng">
                <a:solidFill>
                  <a:srgbClr val="FF0000"/>
                </a:solidFill>
                <a:latin typeface="黑体" panose="02010609060101010101" pitchFamily="2" charset="-122"/>
                <a:ea typeface="黑体" panose="02010609060101010101" pitchFamily="2" charset="-122"/>
              </a:rPr>
              <a:t>是反映主题思想、创作意图的关键词句。</a:t>
            </a:r>
            <a:r>
              <a:rPr lang="zh-CN" altLang="en-US" sz="2800" b="1">
                <a:latin typeface="黑体" panose="02010609060101010101" pitchFamily="2" charset="-122"/>
                <a:ea typeface="黑体" panose="02010609060101010101" pitchFamily="2" charset="-122"/>
              </a:rPr>
              <a:t>抓住了</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就抓住了全文的关键</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找准了理解、把握全文的突破口。朱自清的</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荷塘月色</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文首的</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心里颇不宁静</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，是揭示全文主旨的</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。鉴赏散文时，要全力找出 </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，以便领会作者为文的缘由与目的。寻找</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文眼</a:t>
            </a:r>
            <a:r>
              <a:rPr lang="zh-CN" altLang="en-US" sz="2800" b="1">
                <a:ea typeface="黑体" panose="02010609060101010101" pitchFamily="2" charset="-122"/>
              </a:rPr>
              <a:t>”</a:t>
            </a:r>
            <a:r>
              <a:rPr lang="zh-CN" altLang="en-US" sz="2800" b="1">
                <a:latin typeface="黑体" panose="02010609060101010101" pitchFamily="2" charset="-122"/>
                <a:ea typeface="黑体" panose="02010609060101010101" pitchFamily="2" charset="-122"/>
              </a:rPr>
              <a:t>，即把文中叙述、描写基础上的</a:t>
            </a:r>
            <a:r>
              <a:rPr lang="zh-CN" altLang="en-US" sz="2800" b="1" u="sng">
                <a:solidFill>
                  <a:srgbClr val="FF0000"/>
                </a:solidFill>
                <a:latin typeface="黑体" panose="02010609060101010101" pitchFamily="2" charset="-122"/>
                <a:ea typeface="黑体" panose="02010609060101010101" pitchFamily="2" charset="-122"/>
              </a:rPr>
              <a:t>议论抒情句、文中反复出现的词句、首尾照应的句子</a:t>
            </a:r>
            <a:r>
              <a:rPr lang="zh-CN" altLang="en-US" sz="2800" b="1">
                <a:latin typeface="黑体" panose="02010609060101010101" pitchFamily="2" charset="-122"/>
                <a:ea typeface="黑体" panose="02010609060101010101" pitchFamily="2" charset="-122"/>
              </a:rPr>
              <a:t>等找出来加以体悟，因为这些句子往往直接透露出作者的思想感情、观点倾向、写作目的。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1666">
                                            <p:txEl>
                                              <p:pRg st="0" end="0"/>
                                            </p:txEl>
                                          </p:spTgt>
                                        </p:tgtEl>
                                        <p:attrNameLst>
                                          <p:attrName>style.visibility</p:attrName>
                                        </p:attrNameLst>
                                      </p:cBhvr>
                                      <p:to>
                                        <p:strVal val="visible"/>
                                      </p:to>
                                    </p:set>
                                    <p:anim calcmode="lin" valueType="num">
                                      <p:cBhvr additive="base">
                                        <p:cTn id="7" dur="500" fill="hold"/>
                                        <p:tgtEl>
                                          <p:spTgt spid="2416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16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1666">
                                            <p:txEl>
                                              <p:pRg st="1" end="1"/>
                                            </p:txEl>
                                          </p:spTgt>
                                        </p:tgtEl>
                                        <p:attrNameLst>
                                          <p:attrName>style.visibility</p:attrName>
                                        </p:attrNameLst>
                                      </p:cBhvr>
                                      <p:to>
                                        <p:strVal val="visible"/>
                                      </p:to>
                                    </p:set>
                                    <p:anim calcmode="lin" valueType="num">
                                      <p:cBhvr additive="base">
                                        <p:cTn id="13" dur="500" fill="hold"/>
                                        <p:tgtEl>
                                          <p:spTgt spid="2416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785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018838" cy="6762750"/>
          </a:xfrm>
        </p:spPr>
        <p:txBody>
          <a:bodyPr wrap="square" lIns="91440" tIns="45720" rIns="91440" bIns="45720" anchor="t"/>
          <a:lstStyle/>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4</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四川卷</a:t>
            </a:r>
            <a:r>
              <a:rPr lang="en-US" altLang="zh-CN" sz="2800" b="1">
                <a:latin typeface="黑体" panose="02010609060101010101" pitchFamily="2" charset="-122"/>
              </a:rPr>
              <a:t>《</a:t>
            </a:r>
            <a:r>
              <a:rPr lang="zh-CN" altLang="en-US" sz="2800" b="1">
                <a:latin typeface="黑体" panose="02010609060101010101" pitchFamily="2" charset="-122"/>
              </a:rPr>
              <a:t>山水及自然景物的欣赏</a:t>
            </a:r>
            <a:r>
              <a:rPr lang="en-US" altLang="zh-CN" sz="2800" b="1">
                <a:latin typeface="黑体" panose="02010609060101010101" pitchFamily="2" charset="-122"/>
              </a:rPr>
              <a:t>》</a:t>
            </a:r>
          </a:p>
          <a:p>
            <a:pPr marL="0" indent="0" eaLnBrk="1" hangingPunct="1">
              <a:lnSpc>
                <a:spcPct val="130000"/>
              </a:lnSpc>
              <a:spcBef>
                <a:spcPct val="0"/>
              </a:spcBef>
              <a:buClrTx/>
              <a:buNone/>
            </a:pPr>
            <a:r>
              <a:rPr lang="en-US" altLang="zh-CN" sz="2800" b="1">
                <a:latin typeface="黑体" panose="02010609060101010101" pitchFamily="2" charset="-122"/>
              </a:rPr>
              <a:t>16</a:t>
            </a:r>
            <a:r>
              <a:rPr lang="zh-CN" altLang="en-US" sz="2800" b="1">
                <a:latin typeface="黑体" panose="02010609060101010101" pitchFamily="2" charset="-122"/>
              </a:rPr>
              <a:t>．作者认为应该如何欣赏山水及自然景物？请结合全文简要概括。</a:t>
            </a:r>
            <a:r>
              <a:rPr lang="en-US" altLang="zh-CN" sz="2800" b="1">
                <a:latin typeface="黑体" panose="02010609060101010101" pitchFamily="2" charset="-122"/>
              </a:rPr>
              <a:t>(6</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3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解析</a:t>
            </a:r>
            <a:r>
              <a:rPr lang="en-US" altLang="zh-CN" sz="2800" b="1">
                <a:solidFill>
                  <a:srgbClr val="FF0000"/>
                </a:solidFill>
                <a:latin typeface="黑体" panose="02010609060101010101" pitchFamily="2" charset="-122"/>
              </a:rPr>
              <a:t>] </a:t>
            </a:r>
            <a:r>
              <a:rPr lang="zh-CN" altLang="en-US" sz="2800" b="1">
                <a:solidFill>
                  <a:srgbClr val="0000FF"/>
                </a:solidFill>
                <a:latin typeface="黑体" panose="02010609060101010101" pitchFamily="2" charset="-122"/>
              </a:rPr>
              <a:t>此题考查归纳内容要点，概括中心意思的能力。做此题首先要回归原文</a:t>
            </a:r>
            <a:r>
              <a:rPr lang="zh-CN" altLang="en-US" sz="2800" b="1">
                <a:solidFill>
                  <a:srgbClr val="FF0000"/>
                </a:solidFill>
                <a:latin typeface="黑体" panose="02010609060101010101" pitchFamily="2" charset="-122"/>
              </a:rPr>
              <a:t>“截”</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截取重要的语段和语句</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，然后</a:t>
            </a:r>
            <a:r>
              <a:rPr lang="zh-CN" altLang="en-US" sz="2800" b="1">
                <a:solidFill>
                  <a:srgbClr val="FF0000"/>
                </a:solidFill>
                <a:latin typeface="黑体" panose="02010609060101010101" pitchFamily="2" charset="-122"/>
              </a:rPr>
              <a:t>“删”</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删掉不重要的句子或词语，使答案精炼</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，最后</a:t>
            </a:r>
            <a:r>
              <a:rPr lang="zh-CN" altLang="en-US" sz="2800" b="1">
                <a:solidFill>
                  <a:srgbClr val="FF0000"/>
                </a:solidFill>
                <a:latin typeface="黑体" panose="02010609060101010101" pitchFamily="2" charset="-122"/>
              </a:rPr>
              <a:t>“改”</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将原文中的话转化为自己的话</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a:t>
            </a:r>
            <a:endParaRPr lang="en-US" altLang="zh-CN" sz="2800" b="1">
              <a:solidFill>
                <a:srgbClr val="0000FF"/>
              </a:solidFill>
              <a:latin typeface="黑体" panose="02010609060101010101" pitchFamily="2" charset="-122"/>
            </a:endParaRPr>
          </a:p>
          <a:p>
            <a:pPr marL="0" indent="0" eaLnBrk="1" hangingPunct="1">
              <a:lnSpc>
                <a:spcPct val="13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①留意自然的丰富与变化，做有准备的欣赏者；</a:t>
            </a:r>
            <a:endParaRPr lang="en-US" altLang="zh-CN" sz="2800" b="1">
              <a:solidFill>
                <a:srgbClr val="0000FF"/>
              </a:solidFill>
              <a:latin typeface="黑体" panose="02010609060101010101" pitchFamily="2" charset="-122"/>
            </a:endParaRPr>
          </a:p>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②不为世俗所累，主动寻访山水佳处；</a:t>
            </a:r>
            <a:endParaRPr lang="en-US" altLang="zh-CN" sz="2800" b="1">
              <a:solidFill>
                <a:srgbClr val="0000FF"/>
              </a:solidFill>
              <a:latin typeface="黑体" panose="02010609060101010101" pitchFamily="2" charset="-122"/>
            </a:endParaRPr>
          </a:p>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③保存美好本性，在生活中欣赏自然。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5">
                                            <p:txEl>
                                              <p:pRg st="4" end="4"/>
                                            </p:txEl>
                                          </p:spTgt>
                                        </p:tgtEl>
                                        <p:attrNameLst>
                                          <p:attrName>style.visibility</p:attrName>
                                        </p:attrNameLst>
                                      </p:cBhvr>
                                      <p:to>
                                        <p:strVal val="visible"/>
                                      </p:to>
                                    </p:set>
                                    <p:anim calcmode="lin" valueType="num">
                                      <p:cBhvr additive="base">
                                        <p:cTn id="17"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 calcmode="lin" valueType="num">
                                      <p:cBhvr additive="base">
                                        <p:cTn id="2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555">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anim calcmode="lin" valueType="num">
                                      <p:cBhvr additive="base">
                                        <p:cTn id="25"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81" name="Text Box 2"/>
          <p:cNvSpPr txBox="1"/>
          <p:nvPr/>
        </p:nvSpPr>
        <p:spPr>
          <a:xfrm>
            <a:off x="4479925" y="3328988"/>
            <a:ext cx="527050" cy="420687"/>
          </a:xfrm>
          <a:prstGeom prst="rect">
            <a:avLst/>
          </a:prstGeom>
          <a:noFill/>
          <a:ln w="9525">
            <a:noFill/>
          </a:ln>
        </p:spPr>
        <p:txBody>
          <a:bodyPr wrap="none">
            <a:spAutoFit/>
          </a:bodyPr>
          <a:lstStyle/>
          <a:p>
            <a:pPr marL="342900" indent="-342900">
              <a:lnSpc>
                <a:spcPct val="90000"/>
              </a:lnSpc>
              <a:spcBef>
                <a:spcPct val="2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78882" name="Text Box 4"/>
          <p:cNvSpPr txBox="1"/>
          <p:nvPr/>
        </p:nvSpPr>
        <p:spPr>
          <a:xfrm>
            <a:off x="2819400" y="990600"/>
            <a:ext cx="5943600" cy="420688"/>
          </a:xfrm>
          <a:prstGeom prst="rect">
            <a:avLst/>
          </a:prstGeom>
          <a:noFill/>
          <a:ln w="9525">
            <a:noFill/>
          </a:ln>
        </p:spPr>
        <p:txBody>
          <a:bodyPr>
            <a:spAutoFit/>
          </a:bodyPr>
          <a:lstStyle/>
          <a:p>
            <a:pPr marL="342900" indent="-342900">
              <a:lnSpc>
                <a:spcPct val="90000"/>
              </a:lnSpc>
              <a:spcBef>
                <a:spcPct val="50000"/>
              </a:spcBef>
              <a:buFont typeface="Arial" panose="020b0604020202020204" pitchFamily="34" charset="0"/>
              <a:buChar char="•"/>
            </a:pPr>
            <a:endParaRPr lang="zh-CN" altLang="zh-CN" sz="2400" b="1">
              <a:solidFill>
                <a:srgbClr val="000000"/>
              </a:solidFill>
              <a:latin typeface="Arial" panose="020b0604020202020204" pitchFamily="34" charset="0"/>
            </a:endParaRPr>
          </a:p>
        </p:txBody>
      </p:sp>
      <p:sp>
        <p:nvSpPr>
          <p:cNvPr id="378883" name="Text Box 5"/>
          <p:cNvSpPr txBox="1"/>
          <p:nvPr/>
        </p:nvSpPr>
        <p:spPr>
          <a:xfrm>
            <a:off x="2138363" y="2498725"/>
            <a:ext cx="7300912" cy="1938338"/>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隶书" panose="02010509060101010101" pitchFamily="49" charset="-122"/>
                <a:ea typeface="隶书" panose="02010509060101010101" pitchFamily="49" charset="-122"/>
              </a:rPr>
              <a:t>（二）概括文章主旨</a:t>
            </a:r>
            <a:endParaRPr lang="en-US" altLang="zh-CN" sz="4800" b="1">
              <a:solidFill>
                <a:srgbClr val="FF0000"/>
              </a:solidFill>
              <a:latin typeface="隶书" panose="02010509060101010101" pitchFamily="49" charset="-122"/>
              <a:ea typeface="隶书" panose="02010509060101010101" pitchFamily="49" charset="-122"/>
            </a:endParaRPr>
          </a:p>
          <a:p>
            <a:pPr>
              <a:spcBef>
                <a:spcPct val="50000"/>
              </a:spcBef>
            </a:pPr>
            <a:r>
              <a:rPr lang="zh-CN" altLang="en-US" sz="4800" b="1">
                <a:solidFill>
                  <a:srgbClr val="FF0000"/>
                </a:solidFill>
                <a:latin typeface="隶书" panose="02010509060101010101" pitchFamily="49" charset="-122"/>
                <a:ea typeface="隶书" panose="02010509060101010101" pitchFamily="49" charset="-122"/>
              </a:rPr>
              <a:t>（第二课时已经学习）</a:t>
            </a:r>
            <a:endParaRPr lang="zh-CN" altLang="en-US" sz="4800" b="1">
              <a:solidFill>
                <a:srgbClr val="0000FF"/>
              </a:solidFill>
              <a:latin typeface="楷体_GB2312" pitchFamily="49" charset="-122"/>
              <a:ea typeface="楷体_GB2312" pitchFamily="49"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9905" name="Text Box 4"/>
          <p:cNvSpPr txBox="1"/>
          <p:nvPr/>
        </p:nvSpPr>
        <p:spPr>
          <a:xfrm>
            <a:off x="206375" y="1911350"/>
            <a:ext cx="11539538" cy="1939925"/>
          </a:xfrm>
          <a:prstGeom prst="rect">
            <a:avLst/>
          </a:prstGeom>
          <a:noFill/>
          <a:ln w="9525">
            <a:noFill/>
          </a:ln>
        </p:spPr>
        <p:txBody>
          <a:bodyPr>
            <a:spAutoFit/>
          </a:bodyPr>
          <a:lstStyle/>
          <a:p>
            <a:r>
              <a:rPr lang="zh-CN" altLang="en-US" sz="6000" b="1">
                <a:solidFill>
                  <a:srgbClr val="0000FF"/>
                </a:solidFill>
                <a:latin typeface="Arial" panose="020b0604020202020204" pitchFamily="34" charset="0"/>
              </a:rPr>
              <a:t>                  第六课时</a:t>
            </a:r>
            <a:endParaRPr lang="en-US" altLang="zh-CN" sz="6000" b="1">
              <a:solidFill>
                <a:srgbClr val="0000FF"/>
              </a:solidFill>
              <a:latin typeface="Arial" panose="020b0604020202020204" pitchFamily="34" charset="0"/>
            </a:endParaRPr>
          </a:p>
          <a:p>
            <a:r>
              <a:rPr lang="zh-CN" altLang="en-US" sz="6000" b="1">
                <a:solidFill>
                  <a:srgbClr val="0000FF"/>
                </a:solidFill>
                <a:latin typeface="楷体" pitchFamily="49" charset="-122"/>
                <a:ea typeface="楷体" pitchFamily="49" charset="-122"/>
              </a:rPr>
              <a:t>     题型四：鉴赏评价题</a:t>
            </a:r>
          </a:p>
        </p:txBody>
      </p:sp>
      <p:pic>
        <p:nvPicPr>
          <p:cNvPr id="379906" name="Picture 5" descr="046"/>
          <p:cNvPicPr>
            <a:picLocks noChangeAspect="1"/>
          </p:cNvPicPr>
          <p:nvPr/>
        </p:nvPicPr>
        <p:blipFill>
          <a:blip r:embed="rId2"/>
          <a:stretch>
            <a:fillRect/>
          </a:stretch>
        </p:blipFill>
        <p:spPr>
          <a:xfrm>
            <a:off x="7967663" y="260350"/>
            <a:ext cx="2700337" cy="865188"/>
          </a:xfrm>
          <a:prstGeom prst="rect">
            <a:avLst/>
          </a:prstGeom>
          <a:noFill/>
          <a:ln w="9525">
            <a:noFill/>
          </a:ln>
        </p:spPr>
      </p:pic>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0929" name="Picture 4" descr="图片0010"/>
          <p:cNvPicPr>
            <a:picLocks noChangeAspect="1"/>
          </p:cNvPicPr>
          <p:nvPr/>
        </p:nvPicPr>
        <p:blipFill>
          <a:blip r:embed="rId2"/>
          <a:stretch>
            <a:fillRect/>
          </a:stretch>
        </p:blipFill>
        <p:spPr>
          <a:xfrm>
            <a:off x="0" y="0"/>
            <a:ext cx="12234863" cy="7161213"/>
          </a:xfrm>
          <a:prstGeom prst="rect">
            <a:avLst/>
          </a:prstGeom>
          <a:noFill/>
          <a:ln w="9525">
            <a:noFill/>
          </a:ln>
        </p:spPr>
      </p:pic>
      <p:sp>
        <p:nvSpPr>
          <p:cNvPr id="380930" name="Rectangle 2"/>
          <p:cNvSpPr/>
          <p:nvPr/>
        </p:nvSpPr>
        <p:spPr>
          <a:xfrm>
            <a:off x="1630363" y="55563"/>
            <a:ext cx="8713787" cy="6891337"/>
          </a:xfrm>
          <a:prstGeom prst="rect">
            <a:avLst/>
          </a:prstGeom>
          <a:noFill/>
          <a:ln w="9525">
            <a:noFill/>
          </a:ln>
        </p:spPr>
        <p:txBody>
          <a:bodyPr>
            <a:spAutoFit/>
          </a:bodyPr>
          <a:lstStyle/>
          <a:p>
            <a:pPr>
              <a:lnSpc>
                <a:spcPct val="120000"/>
              </a:lnSpc>
            </a:pPr>
            <a:r>
              <a:rPr lang="zh-CN" altLang="en-US" sz="4000" b="1">
                <a:solidFill>
                  <a:srgbClr val="C47546"/>
                </a:solidFill>
                <a:latin typeface="黑体" panose="02010609060101010101" pitchFamily="2" charset="-122"/>
                <a:ea typeface="黑体" panose="02010609060101010101" pitchFamily="2" charset="-122"/>
              </a:rPr>
              <a:t>    </a:t>
            </a:r>
            <a:r>
              <a:rPr lang="zh-CN" altLang="en-US" sz="4000" b="1">
                <a:solidFill>
                  <a:srgbClr val="0000FF"/>
                </a:solidFill>
                <a:latin typeface="黑体" panose="02010609060101010101" pitchFamily="2" charset="-122"/>
                <a:ea typeface="黑体" panose="02010609060101010101" pitchFamily="2" charset="-122"/>
              </a:rPr>
              <a:t>（一）鉴赏题</a:t>
            </a:r>
            <a:r>
              <a:rPr lang="zh-CN" altLang="en-US" sz="4000" b="1">
                <a:solidFill>
                  <a:srgbClr val="0000CC"/>
                </a:solidFill>
                <a:latin typeface="黑体" panose="02010609060101010101" pitchFamily="2" charset="-122"/>
                <a:ea typeface="黑体" panose="02010609060101010101" pitchFamily="2" charset="-122"/>
              </a:rPr>
              <a:t>设题模式</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1.</a:t>
            </a:r>
            <a:r>
              <a:rPr lang="zh-CN" altLang="en-US" sz="2800" b="1">
                <a:solidFill>
                  <a:srgbClr val="000000"/>
                </a:solidFill>
                <a:latin typeface="黑体" panose="02010609060101010101" pitchFamily="2" charset="-122"/>
                <a:ea typeface="黑体" panose="02010609060101010101" pitchFamily="2" charset="-122"/>
              </a:rPr>
              <a:t>请从修辞手法（</a:t>
            </a:r>
            <a:r>
              <a:rPr lang="zh-CN" altLang="en-US" sz="2800" b="1">
                <a:solidFill>
                  <a:srgbClr val="FF0000"/>
                </a:solidFill>
                <a:latin typeface="黑体" panose="02010609060101010101" pitchFamily="2" charset="-122"/>
                <a:ea typeface="黑体" panose="02010609060101010101" pitchFamily="2" charset="-122"/>
              </a:rPr>
              <a:t>表现手法或表达效果</a:t>
            </a:r>
            <a:r>
              <a:rPr lang="zh-CN" altLang="en-US" sz="2800" b="1">
                <a:solidFill>
                  <a:srgbClr val="000000"/>
                </a:solidFill>
                <a:latin typeface="黑体" panose="02010609060101010101" pitchFamily="2" charset="-122"/>
                <a:ea typeface="黑体" panose="02010609060101010101" pitchFamily="2" charset="-122"/>
              </a:rPr>
              <a:t>）</a:t>
            </a:r>
          </a:p>
          <a:p>
            <a:pPr>
              <a:lnSpc>
                <a:spcPct val="120000"/>
              </a:lnSpc>
            </a:pPr>
            <a:r>
              <a:rPr lang="zh-CN" altLang="en-US" sz="2800" b="1">
                <a:solidFill>
                  <a:srgbClr val="000000"/>
                </a:solidFill>
                <a:latin typeface="黑体" panose="02010609060101010101" pitchFamily="2" charset="-122"/>
                <a:ea typeface="黑体" panose="02010609060101010101" pitchFamily="2" charset="-122"/>
              </a:rPr>
              <a:t>方面对</a:t>
            </a:r>
            <a:r>
              <a:rPr lang="zh-CN" altLang="en-US" sz="2800" b="1">
                <a:solidFill>
                  <a:srgbClr val="000000"/>
                </a:solidFill>
                <a:latin typeface="华文中宋" panose="02010600040101010101" pitchFamily="2" charset="-122"/>
                <a:ea typeface="黑体" panose="02010609060101010101" pitchFamily="2" charset="-122"/>
              </a:rPr>
              <a:t>“</a:t>
            </a:r>
            <a:r>
              <a:rPr lang="en-US" altLang="zh-CN" sz="2800" b="1">
                <a:solidFill>
                  <a:srgbClr val="000000"/>
                </a:solidFill>
                <a:latin typeface="华文中宋" panose="02010600040101010101" pitchFamily="2" charset="-122"/>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加以</a:t>
            </a:r>
            <a:r>
              <a:rPr lang="zh-CN" altLang="en-US" sz="2800" b="1">
                <a:solidFill>
                  <a:srgbClr val="FF0000"/>
                </a:solidFill>
                <a:latin typeface="黑体" panose="02010609060101010101" pitchFamily="2" charset="-122"/>
                <a:ea typeface="黑体" panose="02010609060101010101" pitchFamily="2" charset="-122"/>
              </a:rPr>
              <a:t>赏析</a:t>
            </a:r>
            <a:r>
              <a:rPr lang="zh-CN" altLang="en-US" sz="2800" b="1">
                <a:solidFill>
                  <a:srgbClr val="000000"/>
                </a:solidFill>
                <a:latin typeface="黑体" panose="02010609060101010101" pitchFamily="2" charset="-122"/>
                <a:ea typeface="黑体" panose="02010609060101010101" pitchFamily="2" charset="-122"/>
              </a:rPr>
              <a:t> 。</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2.</a:t>
            </a:r>
            <a:r>
              <a:rPr lang="zh-CN" altLang="en-US" sz="2800" b="1">
                <a:solidFill>
                  <a:srgbClr val="000000"/>
                </a:solidFill>
                <a:latin typeface="黑体" panose="02010609060101010101" pitchFamily="2" charset="-122"/>
                <a:ea typeface="黑体" panose="02010609060101010101" pitchFamily="2" charset="-122"/>
              </a:rPr>
              <a:t>文章在表达方式的选择上有何</a:t>
            </a:r>
            <a:r>
              <a:rPr lang="zh-CN" altLang="en-US" sz="2800" b="1">
                <a:solidFill>
                  <a:srgbClr val="FF0000"/>
                </a:solidFill>
                <a:latin typeface="黑体" panose="02010609060101010101" pitchFamily="2" charset="-122"/>
                <a:ea typeface="黑体" panose="02010609060101010101" pitchFamily="2" charset="-122"/>
              </a:rPr>
              <a:t>特色</a:t>
            </a:r>
            <a:r>
              <a:rPr lang="zh-CN" altLang="en-US" sz="2800" b="1">
                <a:solidFill>
                  <a:srgbClr val="000000"/>
                </a:solidFill>
                <a:latin typeface="黑体" panose="02010609060101010101" pitchFamily="2" charset="-122"/>
                <a:ea typeface="黑体" panose="02010609060101010101" pitchFamily="2" charset="-122"/>
              </a:rPr>
              <a:t>？ </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3.</a:t>
            </a:r>
            <a:r>
              <a:rPr lang="zh-CN" altLang="en-US" sz="2800" b="1">
                <a:solidFill>
                  <a:srgbClr val="000000"/>
                </a:solidFill>
                <a:latin typeface="黑体" panose="02010609060101010101" pitchFamily="2" charset="-122"/>
                <a:ea typeface="黑体" panose="02010609060101010101" pitchFamily="2" charset="-122"/>
              </a:rPr>
              <a:t>本文</a:t>
            </a:r>
            <a:r>
              <a:rPr lang="zh-CN" altLang="en-US" sz="2800" b="1">
                <a:solidFill>
                  <a:srgbClr val="000000"/>
                </a:solidFill>
                <a:latin typeface="Forte" panose="03060902040502070203" pitchFamily="66" charset="0"/>
                <a:ea typeface="黑体" panose="02010609060101010101" pitchFamily="2" charset="-122"/>
              </a:rPr>
              <a:t>“</a:t>
            </a:r>
            <a:r>
              <a:rPr lang="en-US" altLang="zh-CN" sz="2800" b="1">
                <a:solidFill>
                  <a:srgbClr val="000000"/>
                </a:solidFill>
                <a:latin typeface="Forte" panose="03060902040502070203" pitchFamily="66" charset="0"/>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的场景描写有哪些</a:t>
            </a:r>
            <a:r>
              <a:rPr lang="zh-CN" altLang="en-US" sz="2800" b="1">
                <a:solidFill>
                  <a:srgbClr val="FF0000"/>
                </a:solidFill>
                <a:latin typeface="黑体" panose="02010609060101010101" pitchFamily="2" charset="-122"/>
                <a:ea typeface="黑体" panose="02010609060101010101" pitchFamily="2" charset="-122"/>
              </a:rPr>
              <a:t>特点</a:t>
            </a:r>
            <a:r>
              <a:rPr lang="zh-CN" altLang="en-US" sz="2800" b="1">
                <a:solidFill>
                  <a:srgbClr val="000000"/>
                </a:solidFill>
                <a:latin typeface="黑体" panose="02010609060101010101" pitchFamily="2" charset="-122"/>
                <a:ea typeface="黑体" panose="02010609060101010101" pitchFamily="2" charset="-122"/>
              </a:rPr>
              <a:t>，</a:t>
            </a:r>
          </a:p>
          <a:p>
            <a:r>
              <a:rPr lang="zh-CN" altLang="en-US" sz="2800" b="1">
                <a:solidFill>
                  <a:srgbClr val="000000"/>
                </a:solidFill>
                <a:latin typeface="黑体" panose="02010609060101010101" pitchFamily="2" charset="-122"/>
                <a:ea typeface="黑体" panose="02010609060101010101" pitchFamily="2" charset="-122"/>
              </a:rPr>
              <a:t>这样写有什么好处 ？</a:t>
            </a:r>
            <a:endParaRPr lang="en-US" altLang="zh-CN" sz="2800" b="1">
              <a:solidFill>
                <a:srgbClr val="000000"/>
              </a:solidFill>
              <a:latin typeface="黑体" panose="02010609060101010101" pitchFamily="2" charset="-122"/>
              <a:ea typeface="黑体" panose="02010609060101010101" pitchFamily="2" charset="-122"/>
            </a:endParaRPr>
          </a:p>
          <a:p>
            <a:pPr>
              <a:lnSpc>
                <a:spcPct val="120000"/>
              </a:lnSpc>
            </a:pPr>
            <a:endParaRPr lang="zh-CN" altLang="en-US" sz="2800" b="1">
              <a:solidFill>
                <a:srgbClr val="000000"/>
              </a:solidFill>
              <a:latin typeface="黑体" panose="02010609060101010101" pitchFamily="2" charset="-122"/>
              <a:ea typeface="黑体" panose="02010609060101010101" pitchFamily="2" charset="-122"/>
            </a:endParaRP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4</a:t>
            </a:r>
            <a:r>
              <a:rPr lang="zh-CN" altLang="en-US" sz="2800" b="1">
                <a:solidFill>
                  <a:srgbClr val="000000"/>
                </a:solidFill>
                <a:latin typeface="黑体" panose="02010609060101010101" pitchFamily="2" charset="-122"/>
                <a:ea typeface="黑体" panose="02010609060101010101" pitchFamily="2" charset="-122"/>
              </a:rPr>
              <a:t>．本文是怎样谋局布篇的？</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5.</a:t>
            </a:r>
            <a:r>
              <a:rPr lang="zh-CN" altLang="en-US" sz="2800" b="1">
                <a:solidFill>
                  <a:srgbClr val="000000"/>
                </a:solidFill>
                <a:latin typeface="黑体" panose="02010609060101010101" pitchFamily="2" charset="-122"/>
                <a:ea typeface="黑体" panose="02010609060101010101" pitchFamily="2" charset="-122"/>
              </a:rPr>
              <a:t>文章开头（结尾</a:t>
            </a:r>
            <a:r>
              <a:rPr lang="zh-CN" altLang="en-US" sz="2800" b="1">
                <a:solidFill>
                  <a:srgbClr val="000000"/>
                </a:solidFill>
                <a:latin typeface="华文中宋" panose="02010600040101010101" pitchFamily="2" charset="-122"/>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写</a:t>
            </a:r>
            <a:r>
              <a:rPr lang="zh-CN" altLang="en-US" sz="2800" b="1">
                <a:solidFill>
                  <a:srgbClr val="000000"/>
                </a:solidFill>
                <a:latin typeface="华文中宋" panose="02010600040101010101" pitchFamily="2" charset="-122"/>
                <a:ea typeface="黑体" panose="02010609060101010101" pitchFamily="2" charset="-122"/>
              </a:rPr>
              <a:t>“</a:t>
            </a:r>
            <a:r>
              <a:rPr lang="en-US" altLang="zh-CN" sz="2800" b="1">
                <a:solidFill>
                  <a:srgbClr val="000000"/>
                </a:solidFill>
                <a:latin typeface="华文中宋" panose="02010600040101010101" pitchFamily="2" charset="-122"/>
                <a:ea typeface="黑体" panose="02010609060101010101" pitchFamily="2" charset="-122"/>
              </a:rPr>
              <a:t>……”</a:t>
            </a:r>
            <a:r>
              <a:rPr lang="zh-CN" altLang="en-US" sz="2800" b="1">
                <a:solidFill>
                  <a:srgbClr val="000000"/>
                </a:solidFill>
                <a:latin typeface="黑体" panose="02010609060101010101" pitchFamily="2" charset="-122"/>
                <a:ea typeface="黑体" panose="02010609060101010101" pitchFamily="2" charset="-122"/>
              </a:rPr>
              <a:t>，</a:t>
            </a:r>
          </a:p>
          <a:p>
            <a:pPr>
              <a:lnSpc>
                <a:spcPct val="120000"/>
              </a:lnSpc>
            </a:pPr>
            <a:r>
              <a:rPr lang="zh-CN" altLang="en-US" sz="2800" b="1">
                <a:solidFill>
                  <a:srgbClr val="000000"/>
                </a:solidFill>
                <a:latin typeface="黑体" panose="02010609060101010101" pitchFamily="2" charset="-122"/>
                <a:ea typeface="黑体" panose="02010609060101010101" pitchFamily="2" charset="-122"/>
              </a:rPr>
              <a:t>这样写有什么好处？</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6.</a:t>
            </a:r>
            <a:r>
              <a:rPr lang="zh-CN" altLang="en-US" sz="2800" b="1">
                <a:solidFill>
                  <a:srgbClr val="000000"/>
                </a:solidFill>
                <a:latin typeface="黑体" panose="02010609060101010101" pitchFamily="2" charset="-122"/>
                <a:ea typeface="黑体" panose="02010609060101010101" pitchFamily="2" charset="-122"/>
              </a:rPr>
              <a:t>文章是如何逐层表现主旨的？</a:t>
            </a:r>
          </a:p>
          <a:p>
            <a:pPr>
              <a:lnSpc>
                <a:spcPct val="120000"/>
              </a:lnSpc>
            </a:pPr>
            <a:r>
              <a:rPr lang="en-US" altLang="zh-CN" sz="2800" b="1">
                <a:solidFill>
                  <a:srgbClr val="000000"/>
                </a:solidFill>
                <a:latin typeface="黑体" panose="02010609060101010101" pitchFamily="2" charset="-122"/>
                <a:ea typeface="黑体" panose="02010609060101010101" pitchFamily="2" charset="-122"/>
              </a:rPr>
              <a:t>7.</a:t>
            </a:r>
            <a:r>
              <a:rPr lang="zh-CN" altLang="en-US" sz="2800" b="1">
                <a:solidFill>
                  <a:srgbClr val="000000"/>
                </a:solidFill>
                <a:latin typeface="黑体" panose="02010609060101010101" pitchFamily="2" charset="-122"/>
                <a:ea typeface="黑体" panose="02010609060101010101" pitchFamily="2" charset="-122"/>
              </a:rPr>
              <a:t>第</a:t>
            </a:r>
            <a:r>
              <a:rPr lang="en-US" altLang="zh-CN" sz="2800" b="1">
                <a:solidFill>
                  <a:srgbClr val="000000"/>
                </a:solidFill>
                <a:latin typeface="黑体" panose="02010609060101010101" pitchFamily="2" charset="-122"/>
                <a:ea typeface="黑体" panose="02010609060101010101" pitchFamily="2" charset="-122"/>
              </a:rPr>
              <a:t>X</a:t>
            </a:r>
            <a:r>
              <a:rPr lang="zh-CN" altLang="en-US" sz="2800" b="1">
                <a:solidFill>
                  <a:srgbClr val="000000"/>
                </a:solidFill>
                <a:latin typeface="黑体" panose="02010609060101010101" pitchFamily="2" charset="-122"/>
                <a:ea typeface="黑体" panose="02010609060101010101" pitchFamily="2" charset="-122"/>
              </a:rPr>
              <a:t>段和地</a:t>
            </a:r>
            <a:r>
              <a:rPr lang="en-US" altLang="zh-CN" sz="2800" b="1">
                <a:solidFill>
                  <a:srgbClr val="000000"/>
                </a:solidFill>
                <a:latin typeface="黑体" panose="02010609060101010101" pitchFamily="2" charset="-122"/>
                <a:ea typeface="黑体" panose="02010609060101010101" pitchFamily="2" charset="-122"/>
              </a:rPr>
              <a:t>Y</a:t>
            </a:r>
            <a:r>
              <a:rPr lang="zh-CN" altLang="en-US" sz="2800" b="1">
                <a:solidFill>
                  <a:srgbClr val="000000"/>
                </a:solidFill>
                <a:latin typeface="黑体" panose="02010609060101010101" pitchFamily="2" charset="-122"/>
                <a:ea typeface="黑体" panose="02010609060101010101" pitchFamily="2" charset="-122"/>
              </a:rPr>
              <a:t>段各有什么侧重，</a:t>
            </a:r>
          </a:p>
          <a:p>
            <a:pPr>
              <a:lnSpc>
                <a:spcPct val="120000"/>
              </a:lnSpc>
            </a:pPr>
            <a:r>
              <a:rPr lang="zh-CN" altLang="en-US" sz="2800" b="1">
                <a:solidFill>
                  <a:srgbClr val="000000"/>
                </a:solidFill>
                <a:latin typeface="黑体" panose="02010609060101010101" pitchFamily="2" charset="-122"/>
                <a:ea typeface="黑体" panose="02010609060101010101" pitchFamily="2" charset="-122"/>
              </a:rPr>
              <a:t>在内容上有什么关系？</a:t>
            </a:r>
          </a:p>
        </p:txBody>
      </p:sp>
      <p:sp>
        <p:nvSpPr>
          <p:cNvPr id="380931" name="AutoShape 3"/>
          <p:cNvSpPr/>
          <p:nvPr/>
        </p:nvSpPr>
        <p:spPr>
          <a:xfrm>
            <a:off x="8040688" y="844550"/>
            <a:ext cx="576262" cy="2376488"/>
          </a:xfrm>
          <a:prstGeom prst="rightBrace">
            <a:avLst>
              <a:gd name="adj1" fmla="val 34347"/>
              <a:gd name="adj2" fmla="val 50000"/>
            </a:avLst>
          </a:prstGeom>
          <a:noFill/>
          <a:ln w="57150" cap="flat" cmpd="sng">
            <a:solidFill>
              <a:schemeClr val="tx1"/>
            </a:solidFill>
            <a:prstDash val="solid"/>
            <a:headEnd type="none" w="med" len="med"/>
            <a:tailEnd type="none" w="med" len="med"/>
          </a:ln>
        </p:spPr>
        <p:txBody>
          <a:bodyPr wrap="none" anchor="ctr"/>
          <a:lstStyle/>
          <a:p>
            <a:pPr algn="ctr"/>
            <a:endParaRPr lang="zh-CN" altLang="en-US" sz="2400">
              <a:solidFill>
                <a:srgbClr val="FF0000"/>
              </a:solidFill>
              <a:latin typeface="Forte" panose="03060902040502070203" pitchFamily="66" charset="0"/>
            </a:endParaRPr>
          </a:p>
        </p:txBody>
      </p:sp>
      <p:sp>
        <p:nvSpPr>
          <p:cNvPr id="380932" name="Text Box 4"/>
          <p:cNvSpPr txBox="1"/>
          <p:nvPr/>
        </p:nvSpPr>
        <p:spPr>
          <a:xfrm>
            <a:off x="8580438" y="1412875"/>
            <a:ext cx="2339975" cy="1570038"/>
          </a:xfrm>
          <a:prstGeom prst="rect">
            <a:avLst/>
          </a:prstGeom>
          <a:noFill/>
          <a:ln w="9525">
            <a:noFill/>
          </a:ln>
        </p:spPr>
        <p:txBody>
          <a:bodyPr>
            <a:spAutoFit/>
          </a:bodyPr>
          <a:lstStyle/>
          <a:p>
            <a:r>
              <a:rPr lang="zh-CN" altLang="en-US" sz="3200" b="1">
                <a:solidFill>
                  <a:srgbClr val="0000CC"/>
                </a:solidFill>
                <a:latin typeface="Forte" panose="03060902040502070203" pitchFamily="66" charset="0"/>
              </a:rPr>
              <a:t>赏析作品</a:t>
            </a:r>
          </a:p>
          <a:p>
            <a:r>
              <a:rPr lang="zh-CN" altLang="en-US" sz="3200" b="1">
                <a:solidFill>
                  <a:srgbClr val="0000CC"/>
                </a:solidFill>
                <a:latin typeface="Forte" panose="03060902040502070203" pitchFamily="66" charset="0"/>
              </a:rPr>
              <a:t>艺术手法</a:t>
            </a:r>
            <a:r>
              <a:rPr lang="zh-CN" altLang="en-US" sz="2400">
                <a:solidFill>
                  <a:srgbClr val="000000"/>
                </a:solidFill>
                <a:latin typeface="Cooper Black" panose="0208090404030b020404" pitchFamily="18" charset="0"/>
              </a:rPr>
              <a:t> </a:t>
            </a:r>
            <a:br>
              <a:rPr lang="zh-CN" altLang="en-US" sz="3200" b="1">
                <a:solidFill>
                  <a:srgbClr val="0000CC"/>
                </a:solidFill>
                <a:latin typeface="Forte" panose="03060902040502070203" pitchFamily="66" charset="0"/>
              </a:rPr>
            </a:br>
            <a:endParaRPr lang="zh-CN" altLang="en-US" sz="3200" b="1">
              <a:solidFill>
                <a:srgbClr val="0000CC"/>
              </a:solidFill>
              <a:latin typeface="Forte" panose="03060902040502070203" pitchFamily="66" charset="0"/>
            </a:endParaRPr>
          </a:p>
        </p:txBody>
      </p:sp>
      <p:sp>
        <p:nvSpPr>
          <p:cNvPr id="380933" name="Text Box 5"/>
          <p:cNvSpPr txBox="1"/>
          <p:nvPr/>
        </p:nvSpPr>
        <p:spPr>
          <a:xfrm>
            <a:off x="8445500" y="4670425"/>
            <a:ext cx="2843213" cy="1066800"/>
          </a:xfrm>
          <a:prstGeom prst="rect">
            <a:avLst/>
          </a:prstGeom>
          <a:noFill/>
          <a:ln w="9525">
            <a:noFill/>
          </a:ln>
        </p:spPr>
        <p:txBody>
          <a:bodyPr>
            <a:spAutoFit/>
          </a:bodyPr>
          <a:lstStyle/>
          <a:p>
            <a:r>
              <a:rPr lang="zh-CN" altLang="en-US" sz="3200" b="1">
                <a:solidFill>
                  <a:srgbClr val="0000CC"/>
                </a:solidFill>
                <a:latin typeface="Forte" panose="03060902040502070203" pitchFamily="66" charset="0"/>
              </a:rPr>
              <a:t>鉴赏作品</a:t>
            </a:r>
          </a:p>
          <a:p>
            <a:r>
              <a:rPr lang="zh-CN" altLang="en-US" sz="3200" b="1">
                <a:solidFill>
                  <a:srgbClr val="0000CC"/>
                </a:solidFill>
                <a:latin typeface="Forte" panose="03060902040502070203" pitchFamily="66" charset="0"/>
              </a:rPr>
              <a:t>思路结构 </a:t>
            </a:r>
          </a:p>
        </p:txBody>
      </p:sp>
      <p:sp>
        <p:nvSpPr>
          <p:cNvPr id="380934" name="AutoShape 6"/>
          <p:cNvSpPr/>
          <p:nvPr/>
        </p:nvSpPr>
        <p:spPr>
          <a:xfrm>
            <a:off x="7608888" y="3833813"/>
            <a:ext cx="720725" cy="3024187"/>
          </a:xfrm>
          <a:prstGeom prst="rightBrace">
            <a:avLst>
              <a:gd name="adj1" fmla="val 34947"/>
              <a:gd name="adj2" fmla="val 50000"/>
            </a:avLst>
          </a:prstGeom>
          <a:noFill/>
          <a:ln w="57150" cap="flat" cmpd="sng">
            <a:solidFill>
              <a:schemeClr val="tx1"/>
            </a:solidFill>
            <a:prstDash val="solid"/>
            <a:headEnd type="none" w="med" len="med"/>
            <a:tailEnd type="none" w="med" len="med"/>
          </a:ln>
        </p:spPr>
        <p:txBody>
          <a:bodyPr wrap="none" anchor="ctr"/>
          <a:lstStyle/>
          <a:p>
            <a:pPr algn="ctr"/>
            <a:endParaRPr lang="zh-CN" altLang="en-US" sz="2400">
              <a:solidFill>
                <a:srgbClr val="FF0000"/>
              </a:solidFill>
              <a:latin typeface="Forte" panose="03060902040502070203" pitchFamily="66" charset="0"/>
            </a:endParaRP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297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7950" y="95250"/>
            <a:ext cx="11358563" cy="676275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FF0000"/>
                </a:solidFill>
                <a:latin typeface="黑体" panose="02010609060101010101" pitchFamily="2" charset="-122"/>
              </a:rPr>
              <a:t>例题：</a:t>
            </a:r>
            <a:r>
              <a:rPr lang="zh-CN" altLang="en-US" sz="2800" b="1">
                <a:latin typeface="黑体" panose="02010609060101010101" pitchFamily="2" charset="-122"/>
              </a:rPr>
              <a:t>山东卷</a:t>
            </a:r>
            <a:r>
              <a:rPr lang="en-US" altLang="zh-CN" sz="2800" b="1">
                <a:latin typeface="黑体" panose="02010609060101010101" pitchFamily="2" charset="-122"/>
              </a:rPr>
              <a:t>《</a:t>
            </a:r>
            <a:r>
              <a:rPr lang="zh-CN" altLang="en-US" sz="2800" b="1">
                <a:latin typeface="黑体" panose="02010609060101010101" pitchFamily="2" charset="-122"/>
              </a:rPr>
              <a:t>浣花草堂</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latin typeface="黑体" panose="02010609060101010101" pitchFamily="2" charset="-122"/>
              </a:rPr>
              <a:t>19</a:t>
            </a:r>
            <a:r>
              <a:rPr lang="zh-CN" altLang="en-US" sz="2800" b="1">
                <a:latin typeface="黑体" panose="02010609060101010101" pitchFamily="2" charset="-122"/>
              </a:rPr>
              <a:t>．这篇游记为什么从杜诗写起？</a:t>
            </a:r>
            <a:r>
              <a:rPr lang="en-US" altLang="zh-CN" sz="2800" b="1">
                <a:latin typeface="黑体" panose="02010609060101010101" pitchFamily="2" charset="-122"/>
              </a:rPr>
              <a:t>(4</a:t>
            </a:r>
            <a:r>
              <a:rPr lang="zh-CN" altLang="en-US" sz="2800" b="1">
                <a:latin typeface="黑体" panose="02010609060101010101" pitchFamily="2" charset="-122"/>
              </a:rPr>
              <a:t>分</a:t>
            </a:r>
            <a:r>
              <a:rPr lang="en-US" altLang="zh-CN" sz="2800" b="1">
                <a:latin typeface="黑体" panose="02010609060101010101" pitchFamily="2" charset="-122"/>
              </a:rPr>
              <a:t>) </a:t>
            </a: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解析</a:t>
            </a:r>
            <a:r>
              <a:rPr lang="en-US" altLang="zh-CN" sz="2800" b="1">
                <a:solidFill>
                  <a:srgbClr val="FF0000"/>
                </a:solidFill>
                <a:latin typeface="黑体" panose="02010609060101010101" pitchFamily="2" charset="-122"/>
              </a:rPr>
              <a:t>] </a:t>
            </a:r>
            <a:r>
              <a:rPr lang="zh-CN" altLang="en-US" sz="2800" b="1">
                <a:solidFill>
                  <a:srgbClr val="0000FF"/>
                </a:solidFill>
                <a:latin typeface="黑体" panose="02010609060101010101" pitchFamily="2" charset="-122"/>
              </a:rPr>
              <a:t>本题考查分析作品结构，概括作品主题的能力。分析作者写这篇游记以杜诗开头的原因，这类试题，一般可以从结构和内容两个维度去思考。就本题来说，分析内容上的作用时，需注意杜甫的身份和后文描写的内容；分析结构上的作用时，要注意这篇游记所写的杜诗位于文章的开头部分，文章起始句段的作用一般是统摄全文，或引出下文。</a:t>
            </a:r>
            <a:endParaRPr lang="en-US" altLang="zh-CN" sz="2800" b="1">
              <a:solidFill>
                <a:srgbClr val="0000FF"/>
              </a:solidFill>
              <a:latin typeface="黑体" panose="02010609060101010101" pitchFamily="2" charset="-122"/>
            </a:endParaRPr>
          </a:p>
          <a:p>
            <a:pPr marL="0" indent="0" eaLnBrk="1" hangingPunct="1">
              <a:lnSpc>
                <a:spcPct val="120000"/>
              </a:lnSpc>
              <a:spcBef>
                <a:spcPct val="0"/>
              </a:spcBef>
              <a:buClrTx/>
              <a:buNone/>
            </a:pPr>
            <a:r>
              <a:rPr lang="en-US" altLang="zh-CN" sz="2800" b="1">
                <a:solidFill>
                  <a:srgbClr val="FF0000"/>
                </a:solidFill>
              </a:rPr>
              <a:t>[</a:t>
            </a:r>
            <a:r>
              <a:rPr lang="zh-CN" altLang="en-US" sz="2800" b="1">
                <a:solidFill>
                  <a:srgbClr val="FF0000"/>
                </a:solidFill>
              </a:rPr>
              <a:t>答案</a:t>
            </a:r>
            <a:r>
              <a:rPr lang="en-US" altLang="zh-CN" sz="2800" b="1">
                <a:solidFill>
                  <a:srgbClr val="FF0000"/>
                </a:solidFill>
              </a:rPr>
              <a:t>]</a:t>
            </a:r>
          </a:p>
          <a:p>
            <a:pPr marL="0" indent="0" eaLnBrk="1" hangingPunct="1">
              <a:lnSpc>
                <a:spcPct val="120000"/>
              </a:lnSpc>
              <a:spcBef>
                <a:spcPct val="0"/>
              </a:spcBef>
              <a:buClrTx/>
              <a:buNone/>
            </a:pPr>
            <a:r>
              <a:rPr lang="en-US" altLang="zh-CN" sz="2800" b="1">
                <a:solidFill>
                  <a:srgbClr val="0000FF"/>
                </a:solidFill>
              </a:rPr>
              <a:t>①</a:t>
            </a:r>
            <a:r>
              <a:rPr lang="zh-CN" altLang="en-US" sz="2800" b="1">
                <a:solidFill>
                  <a:srgbClr val="0000FF"/>
                </a:solidFill>
              </a:rPr>
              <a:t>符合浣花草堂主人杜甫的诗人身份；</a:t>
            </a:r>
            <a:endParaRPr lang="en-US" altLang="zh-CN" sz="2800" b="1">
              <a:solidFill>
                <a:srgbClr val="0000FF"/>
              </a:solidFill>
            </a:endParaRPr>
          </a:p>
          <a:p>
            <a:pPr marL="0" indent="0" eaLnBrk="1" hangingPunct="1">
              <a:lnSpc>
                <a:spcPct val="120000"/>
              </a:lnSpc>
              <a:spcBef>
                <a:spcPct val="0"/>
              </a:spcBef>
              <a:buClrTx/>
              <a:buNone/>
            </a:pPr>
            <a:r>
              <a:rPr lang="zh-CN" altLang="en-US" sz="2800" b="1">
                <a:solidFill>
                  <a:srgbClr val="0000FF"/>
                </a:solidFill>
              </a:rPr>
              <a:t>②杜诗中那些描写山川风物的诗，引发了作者更为新鲜的感受，以此统领全文；</a:t>
            </a:r>
            <a:endParaRPr lang="en-US" altLang="zh-CN" sz="2800" b="1">
              <a:solidFill>
                <a:srgbClr val="0000FF"/>
              </a:solidFill>
            </a:endParaRPr>
          </a:p>
          <a:p>
            <a:pPr marL="0" indent="0" eaLnBrk="1" hangingPunct="1">
              <a:lnSpc>
                <a:spcPct val="120000"/>
              </a:lnSpc>
              <a:spcBef>
                <a:spcPct val="0"/>
              </a:spcBef>
              <a:buClrTx/>
              <a:buNone/>
            </a:pPr>
            <a:r>
              <a:rPr lang="zh-CN" altLang="en-US" sz="2800" b="1">
                <a:solidFill>
                  <a:srgbClr val="0000FF"/>
                </a:solidFill>
              </a:rPr>
              <a:t>③引出浣花草堂。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5">
                                            <p:txEl>
                                              <p:pRg st="4" end="4"/>
                                            </p:txEl>
                                          </p:spTgt>
                                        </p:tgtEl>
                                        <p:attrNameLst>
                                          <p:attrName>style.visibility</p:attrName>
                                        </p:attrNameLst>
                                      </p:cBhvr>
                                      <p:to>
                                        <p:strVal val="visible"/>
                                      </p:to>
                                    </p:set>
                                    <p:anim calcmode="lin" valueType="num">
                                      <p:cBhvr additive="base">
                                        <p:cTn id="17"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 calcmode="lin" valueType="num">
                                      <p:cBhvr additive="base">
                                        <p:cTn id="2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555">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anim calcmode="lin" valueType="num">
                                      <p:cBhvr additive="base">
                                        <p:cTn id="25"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400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554038" y="287338"/>
            <a:ext cx="11083925" cy="6705600"/>
          </a:xfrm>
        </p:spPr>
        <p:txBody>
          <a:bodyPr wrap="square" lIns="91440" tIns="45720" rIns="91440" bIns="45720" anchor="t"/>
          <a:lstStyle/>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湖南</a:t>
            </a:r>
            <a:r>
              <a:rPr lang="zh-CN" altLang="en-US" sz="2800" b="1">
                <a:solidFill>
                  <a:srgbClr val="000000"/>
                </a:solidFill>
                <a:latin typeface="黑体" panose="02010609060101010101" pitchFamily="2" charset="-122"/>
              </a:rPr>
              <a:t>卷</a:t>
            </a:r>
            <a:r>
              <a:rPr lang="en-US" altLang="zh-CN" sz="2800" b="1">
                <a:solidFill>
                  <a:srgbClr val="000000"/>
                </a:solidFill>
                <a:latin typeface="黑体" panose="02010609060101010101" pitchFamily="2" charset="-122"/>
              </a:rPr>
              <a:t>《</a:t>
            </a:r>
            <a:r>
              <a:rPr lang="zh-CN" altLang="en-US" sz="2800" b="1">
                <a:solidFill>
                  <a:srgbClr val="000000"/>
                </a:solidFill>
                <a:latin typeface="黑体" panose="02010609060101010101" pitchFamily="2" charset="-122"/>
              </a:rPr>
              <a:t>粮食</a:t>
            </a:r>
            <a:r>
              <a:rPr lang="en-US" altLang="zh-CN" sz="2800" b="1">
                <a:solidFill>
                  <a:srgbClr val="000000"/>
                </a:solidFill>
                <a:latin typeface="黑体" panose="02010609060101010101" pitchFamily="2" charset="-122"/>
              </a:rPr>
              <a:t>》</a:t>
            </a:r>
          </a:p>
          <a:p>
            <a:pPr marL="0" indent="0" eaLnBrk="1" hangingPunct="1">
              <a:lnSpc>
                <a:spcPct val="130000"/>
              </a:lnSpc>
              <a:spcBef>
                <a:spcPct val="0"/>
              </a:spcBef>
              <a:buClrTx/>
              <a:buNone/>
            </a:pPr>
            <a:r>
              <a:rPr lang="en-US" altLang="zh-CN" sz="2800" b="1">
                <a:latin typeface="黑体" panose="02010609060101010101" pitchFamily="2" charset="-122"/>
              </a:rPr>
              <a:t>15</a:t>
            </a:r>
            <a:r>
              <a:rPr lang="zh-CN" altLang="en-US" sz="2800" b="1">
                <a:latin typeface="黑体" panose="02010609060101010101" pitchFamily="2" charset="-122"/>
              </a:rPr>
              <a:t>．文章第一自然段在写法上有哪些特点？</a:t>
            </a:r>
            <a:r>
              <a:rPr lang="en-US" altLang="zh-CN" sz="2800" b="1">
                <a:latin typeface="黑体" panose="02010609060101010101" pitchFamily="2" charset="-122"/>
              </a:rPr>
              <a:t>(4</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30000"/>
              </a:lnSpc>
              <a:spcBef>
                <a:spcPct val="0"/>
              </a:spcBef>
              <a:buClrTx/>
              <a:buNone/>
            </a:pPr>
            <a:r>
              <a:rPr lang="en-US" altLang="zh-CN" sz="2400" b="1">
                <a:solidFill>
                  <a:srgbClr val="FF0000"/>
                </a:solidFill>
                <a:latin typeface="黑体" panose="02010609060101010101" pitchFamily="2" charset="-122"/>
              </a:rPr>
              <a:t>[</a:t>
            </a:r>
            <a:r>
              <a:rPr lang="zh-CN" altLang="en-US" sz="2400" b="1">
                <a:solidFill>
                  <a:srgbClr val="FF0000"/>
                </a:solidFill>
                <a:latin typeface="黑体" panose="02010609060101010101" pitchFamily="2" charset="-122"/>
              </a:rPr>
              <a:t>解析</a:t>
            </a:r>
            <a:r>
              <a:rPr lang="en-US" altLang="zh-CN" sz="2400" b="1">
                <a:solidFill>
                  <a:srgbClr val="FF0000"/>
                </a:solidFill>
                <a:latin typeface="黑体" panose="02010609060101010101" pitchFamily="2" charset="-122"/>
              </a:rPr>
              <a:t>]</a:t>
            </a:r>
            <a:r>
              <a:rPr lang="zh-CN" altLang="en-US" sz="2400" b="1">
                <a:solidFill>
                  <a:srgbClr val="0000FF"/>
                </a:solidFill>
                <a:latin typeface="黑体" panose="02010609060101010101" pitchFamily="2" charset="-122"/>
              </a:rPr>
              <a:t>本题考查“分析作品体裁的基本特征和主要表现手法” “品味精彩的语言表达艺术”。本题首先要明确具体写法，第一段写了人与人见面的问候语，然后写了不同的人对待问候语的不同态度，有的人认为“土”，而乡下人“依旧这样问着”。显然本段在写法上，一是运用了问候语，二是运用了对比。然后要明确运用这些写法的具体作用：用问候语开篇自然亲切；用对比是为了引出话题“粮食”，表明作者对粮食的态度，突出了粮食的重要性</a:t>
            </a:r>
            <a:r>
              <a:rPr lang="en-US" altLang="zh-CN" sz="2400" b="1">
                <a:solidFill>
                  <a:srgbClr val="0000FF"/>
                </a:solidFill>
                <a:latin typeface="黑体" panose="02010609060101010101" pitchFamily="2" charset="-122"/>
              </a:rPr>
              <a:t>——“</a:t>
            </a:r>
            <a:r>
              <a:rPr lang="zh-CN" altLang="en-US" sz="2400" b="1">
                <a:solidFill>
                  <a:srgbClr val="0000FF"/>
                </a:solidFill>
                <a:latin typeface="黑体" panose="02010609060101010101" pitchFamily="2" charset="-122"/>
              </a:rPr>
              <a:t>生命中不可或缺”。</a:t>
            </a:r>
            <a:endParaRPr lang="en-US" altLang="zh-CN" sz="2400" b="1">
              <a:solidFill>
                <a:srgbClr val="0000FF"/>
              </a:solidFill>
              <a:latin typeface="黑体" panose="02010609060101010101" pitchFamily="2" charset="-122"/>
            </a:endParaRPr>
          </a:p>
          <a:p>
            <a:pPr marL="0" indent="0" eaLnBrk="1" hangingPunct="1">
              <a:lnSpc>
                <a:spcPct val="13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30000"/>
              </a:lnSpc>
              <a:spcBef>
                <a:spcPct val="0"/>
              </a:spcBef>
              <a:buClrTx/>
              <a:buNone/>
            </a:pPr>
            <a:r>
              <a:rPr lang="en-US" altLang="zh-CN" sz="2800" b="1">
                <a:solidFill>
                  <a:srgbClr val="0000FF"/>
                </a:solidFill>
                <a:latin typeface="黑体" panose="02010609060101010101" pitchFamily="2" charset="-122"/>
              </a:rPr>
              <a:t>①</a:t>
            </a:r>
            <a:r>
              <a:rPr lang="zh-CN" altLang="en-US" sz="2800" b="1">
                <a:solidFill>
                  <a:srgbClr val="0000FF"/>
                </a:solidFill>
                <a:latin typeface="黑体" panose="02010609060101010101" pitchFamily="2" charset="-122"/>
              </a:rPr>
              <a:t>以人们日常见面最常用的问候语开篇，亲切自然。</a:t>
            </a:r>
            <a:endParaRPr lang="en-US" altLang="zh-CN" sz="2800" b="1">
              <a:solidFill>
                <a:srgbClr val="0000FF"/>
              </a:solidFill>
              <a:latin typeface="黑体" panose="02010609060101010101" pitchFamily="2" charset="-122"/>
            </a:endParaRPr>
          </a:p>
          <a:p>
            <a:pPr marL="0" indent="0" eaLnBrk="1" hangingPunct="1">
              <a:lnSpc>
                <a:spcPct val="130000"/>
              </a:lnSpc>
              <a:spcBef>
                <a:spcPct val="0"/>
              </a:spcBef>
              <a:buClrTx/>
              <a:buNone/>
            </a:pPr>
            <a:r>
              <a:rPr lang="zh-CN" altLang="en-US" sz="2800" b="1">
                <a:solidFill>
                  <a:srgbClr val="0000FF"/>
                </a:solidFill>
                <a:latin typeface="黑体" panose="02010609060101010101" pitchFamily="2" charset="-122"/>
              </a:rPr>
              <a:t>②通过对这种问候语不同态度的对比，引出粮食话题，突出其重要性。</a:t>
            </a:r>
            <a:endParaRPr lang="zh-CN" altLang="en-US" sz="280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additive="base">
                                        <p:cTn id="13"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5">
                                            <p:txEl>
                                              <p:pRg st="4" end="4"/>
                                            </p:txEl>
                                          </p:spTgt>
                                        </p:tgtEl>
                                        <p:attrNameLst>
                                          <p:attrName>style.visibility</p:attrName>
                                        </p:attrNameLst>
                                      </p:cBhvr>
                                      <p:to>
                                        <p:strVal val="visible"/>
                                      </p:to>
                                    </p:set>
                                    <p:anim calcmode="lin" valueType="num">
                                      <p:cBhvr additive="base">
                                        <p:cTn id="17"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 calcmode="lin" valueType="num">
                                      <p:cBhvr additive="base">
                                        <p:cTn id="2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502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1008063" y="763588"/>
            <a:ext cx="9707562" cy="5330825"/>
          </a:xfrm>
        </p:spPr>
        <p:txBody>
          <a:bodyPr wrap="square" lIns="91440" tIns="45720" rIns="91440" bIns="45720" anchor="t"/>
          <a:lstStyle/>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天津</a:t>
            </a:r>
            <a:r>
              <a:rPr lang="zh-CN" altLang="en-US" sz="2800" b="1">
                <a:solidFill>
                  <a:srgbClr val="000000"/>
                </a:solidFill>
                <a:latin typeface="黑体" panose="02010609060101010101" pitchFamily="2" charset="-122"/>
              </a:rPr>
              <a:t>卷</a:t>
            </a:r>
            <a:r>
              <a:rPr lang="en-US" altLang="zh-CN" sz="2800" b="1">
                <a:solidFill>
                  <a:srgbClr val="000000"/>
                </a:solidFill>
                <a:latin typeface="黑体" panose="02010609060101010101" pitchFamily="2" charset="-122"/>
              </a:rPr>
              <a:t>《</a:t>
            </a:r>
            <a:r>
              <a:rPr lang="zh-CN" altLang="en-US" sz="2800" b="1">
                <a:solidFill>
                  <a:srgbClr val="000000"/>
                </a:solidFill>
                <a:latin typeface="黑体" panose="02010609060101010101" pitchFamily="2" charset="-122"/>
              </a:rPr>
              <a:t>枣香醉人</a:t>
            </a:r>
            <a:r>
              <a:rPr lang="en-US" altLang="zh-CN" sz="2800" b="1">
                <a:solidFill>
                  <a:srgbClr val="000000"/>
                </a:solidFill>
                <a:latin typeface="黑体" panose="02010609060101010101" pitchFamily="2" charset="-122"/>
              </a:rPr>
              <a:t>》</a:t>
            </a:r>
          </a:p>
          <a:p>
            <a:pPr marL="0" indent="0" eaLnBrk="1" hangingPunct="1">
              <a:lnSpc>
                <a:spcPct val="150000"/>
              </a:lnSpc>
              <a:spcBef>
                <a:spcPct val="0"/>
              </a:spcBef>
              <a:buClrTx/>
              <a:buNone/>
            </a:pPr>
            <a:r>
              <a:rPr lang="en-US" altLang="zh-CN" sz="2800" b="1">
                <a:latin typeface="黑体" panose="02010609060101010101" pitchFamily="2" charset="-122"/>
              </a:rPr>
              <a:t>16</a:t>
            </a:r>
            <a:r>
              <a:rPr lang="zh-CN" altLang="en-US" sz="2800" b="1">
                <a:latin typeface="黑体" panose="02010609060101010101" pitchFamily="2" charset="-122"/>
              </a:rPr>
              <a:t>．文中插叙“童年打枣”的场景有什么作用？（</a:t>
            </a:r>
            <a:r>
              <a:rPr lang="en-US" altLang="zh-CN" sz="2800" b="1">
                <a:latin typeface="黑体" panose="02010609060101010101" pitchFamily="2" charset="-122"/>
              </a:rPr>
              <a:t>4</a:t>
            </a:r>
            <a:r>
              <a:rPr lang="zh-CN" altLang="en-US" sz="2800" b="1">
                <a:latin typeface="黑体" panose="02010609060101010101" pitchFamily="2" charset="-122"/>
              </a:rPr>
              <a:t>分）</a:t>
            </a:r>
            <a:endParaRPr lang="en-US" altLang="zh-CN" sz="2800" b="1">
              <a:latin typeface="黑体" panose="02010609060101010101" pitchFamily="2" charset="-122"/>
            </a:endParaRPr>
          </a:p>
          <a:p>
            <a:pPr marL="0" indent="0" eaLnBrk="1" hangingPunct="1">
              <a:lnSpc>
                <a:spcPct val="150000"/>
              </a:lnSpc>
              <a:spcBef>
                <a:spcPct val="0"/>
              </a:spcBef>
              <a:buClrTx/>
              <a:buNone/>
            </a:pPr>
            <a:endParaRPr lang="en-US" altLang="zh-CN" sz="2800" b="1">
              <a:latin typeface="黑体" panose="02010609060101010101" pitchFamily="2" charset="-122"/>
            </a:endParaRPr>
          </a:p>
          <a:p>
            <a:pPr marL="0" indent="0" eaLnBrk="1" hangingPunct="1">
              <a:lnSpc>
                <a:spcPct val="15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a:t>
            </a: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回忆童年的快乐，表现浓浓的亲情，增添生活气息；</a:t>
            </a:r>
            <a:endParaRPr lang="en-US" altLang="zh-CN" sz="2800" b="1">
              <a:solidFill>
                <a:srgbClr val="0000FF"/>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叙写昔日的热闹，反衬出爷爷奶奶晚年的冷清。</a:t>
            </a:r>
            <a:endParaRPr lang="en-US" altLang="zh-CN" sz="2800" b="1">
              <a:solidFill>
                <a:srgbClr val="FF0000"/>
              </a:solidFill>
              <a:latin typeface="黑体" panose="02010609060101010101" pitchFamily="2" charset="-122"/>
            </a:endParaRPr>
          </a:p>
          <a:p>
            <a:pPr marL="0" indent="0" eaLnBrk="1" hangingPunct="1">
              <a:lnSpc>
                <a:spcPct val="150000"/>
              </a:lnSpc>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3" end="3"/>
                                            </p:txEl>
                                          </p:spTgt>
                                        </p:tgtEl>
                                        <p:attrNameLst>
                                          <p:attrName>style.visibility</p:attrName>
                                        </p:attrNameLst>
                                      </p:cBhvr>
                                      <p:to>
                                        <p:strVal val="visible"/>
                                      </p:to>
                                    </p:set>
                                    <p:anim calcmode="lin" valueType="num">
                                      <p:cBhvr additive="base">
                                        <p:cTn id="7"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4" end="4"/>
                                            </p:txEl>
                                          </p:spTgt>
                                        </p:tgtEl>
                                        <p:attrNameLst>
                                          <p:attrName>style.visibility</p:attrName>
                                        </p:attrNameLst>
                                      </p:cBhvr>
                                      <p:to>
                                        <p:strVal val="visible"/>
                                      </p:to>
                                    </p:set>
                                    <p:anim calcmode="lin" valueType="num">
                                      <p:cBhvr additive="base">
                                        <p:cTn id="11"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555">
                                            <p:txEl>
                                              <p:pRg st="5" end="5"/>
                                            </p:txEl>
                                          </p:spTgt>
                                        </p:tgtEl>
                                        <p:attrNameLst>
                                          <p:attrName>style.visibility</p:attrName>
                                        </p:attrNameLst>
                                      </p:cBhvr>
                                      <p:to>
                                        <p:strVal val="visible"/>
                                      </p:to>
                                    </p:set>
                                    <p:anim calcmode="lin" valueType="num">
                                      <p:cBhvr additive="base">
                                        <p:cTn id="15"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604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814388" y="544513"/>
            <a:ext cx="9707562" cy="5330825"/>
          </a:xfrm>
        </p:spPr>
        <p:txBody>
          <a:bodyPr wrap="square" lIns="91440" tIns="45720" rIns="91440" bIns="45720" anchor="t"/>
          <a:lstStyle/>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3</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四川</a:t>
            </a:r>
            <a:r>
              <a:rPr lang="zh-CN" altLang="en-US" sz="2800" b="1">
                <a:solidFill>
                  <a:srgbClr val="000000"/>
                </a:solidFill>
                <a:latin typeface="黑体" panose="02010609060101010101" pitchFamily="2" charset="-122"/>
              </a:rPr>
              <a:t>卷</a:t>
            </a:r>
            <a:r>
              <a:rPr lang="en-US" altLang="zh-CN" sz="2800" b="1">
                <a:solidFill>
                  <a:srgbClr val="000000"/>
                </a:solidFill>
                <a:latin typeface="黑体" panose="02010609060101010101" pitchFamily="2" charset="-122"/>
              </a:rPr>
              <a:t>《</a:t>
            </a:r>
            <a:r>
              <a:rPr lang="zh-CN" altLang="en-US" sz="2800" b="1">
                <a:solidFill>
                  <a:srgbClr val="000000"/>
                </a:solidFill>
                <a:latin typeface="黑体" panose="02010609060101010101" pitchFamily="2" charset="-122"/>
              </a:rPr>
              <a:t>山水及自然景物的欣赏</a:t>
            </a:r>
            <a:r>
              <a:rPr lang="en-US" altLang="zh-CN" sz="2800" b="1">
                <a:solidFill>
                  <a:srgbClr val="000000"/>
                </a:solidFill>
                <a:latin typeface="黑体" panose="02010609060101010101" pitchFamily="2" charset="-122"/>
              </a:rPr>
              <a:t>》</a:t>
            </a:r>
          </a:p>
          <a:p>
            <a:pPr marL="0" indent="0" eaLnBrk="1" hangingPunct="1">
              <a:lnSpc>
                <a:spcPct val="150000"/>
              </a:lnSpc>
              <a:spcBef>
                <a:spcPct val="0"/>
              </a:spcBef>
              <a:buClrTx/>
              <a:buNone/>
            </a:pPr>
            <a:r>
              <a:rPr lang="en-US" altLang="zh-CN" sz="2800" b="1">
                <a:latin typeface="黑体" panose="02010609060101010101" pitchFamily="2" charset="-122"/>
              </a:rPr>
              <a:t>17</a:t>
            </a:r>
            <a:r>
              <a:rPr lang="zh-CN" altLang="en-US" sz="2800" b="1">
                <a:latin typeface="黑体" panose="02010609060101010101" pitchFamily="2" charset="-122"/>
              </a:rPr>
              <a:t>．文章第⑧段写“我”在濑户内海旅行，有什么作用？请简要分析。</a:t>
            </a:r>
            <a:r>
              <a:rPr lang="en-US" altLang="zh-CN" sz="2800" b="1">
                <a:latin typeface="黑体" panose="02010609060101010101" pitchFamily="2" charset="-122"/>
              </a:rPr>
              <a:t>(6</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5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a:t>
            </a: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①</a:t>
            </a:r>
            <a:r>
              <a:rPr lang="zh-CN" altLang="en-US" sz="2800" b="1">
                <a:solidFill>
                  <a:srgbClr val="0000FF"/>
                </a:solidFill>
                <a:latin typeface="黑体" panose="02010609060101010101" pitchFamily="2" charset="-122"/>
              </a:rPr>
              <a:t>生动表现物我两忘的感受，突出自然的伟大；②以个人体验进一步印证山水佳处对心灵的陶冶作用，亲切自然，更具说服力；③上承古人游览经历，下与登临崂山等相呼应，行文详略有致，富于变化。</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7073"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87074" name="Text Box 2"/>
          <p:cNvSpPr txBox="1"/>
          <p:nvPr/>
        </p:nvSpPr>
        <p:spPr>
          <a:xfrm>
            <a:off x="1828800" y="0"/>
            <a:ext cx="8413750" cy="6740525"/>
          </a:xfrm>
          <a:prstGeom prst="rect">
            <a:avLst/>
          </a:prstGeom>
          <a:noFill/>
          <a:ln w="9525">
            <a:noFill/>
          </a:ln>
        </p:spPr>
        <p:txBody>
          <a:bodyPr>
            <a:spAutoFit/>
          </a:bodyPr>
          <a:lstStyle/>
          <a:p>
            <a:r>
              <a:rPr lang="zh-CN" altLang="en-US" sz="4000" b="1">
                <a:solidFill>
                  <a:srgbClr val="000000"/>
                </a:solidFill>
                <a:latin typeface="黑体" panose="02010609060101010101" pitchFamily="2" charset="-122"/>
                <a:ea typeface="黑体" panose="02010609060101010101" pitchFamily="2" charset="-122"/>
              </a:rPr>
              <a:t>        </a:t>
            </a:r>
            <a:r>
              <a:rPr lang="zh-CN" altLang="en-US" sz="4000" b="1">
                <a:solidFill>
                  <a:srgbClr val="0000FF"/>
                </a:solidFill>
                <a:latin typeface="黑体" panose="02010609060101010101" pitchFamily="2" charset="-122"/>
                <a:ea typeface="黑体" panose="02010609060101010101" pitchFamily="2" charset="-122"/>
              </a:rPr>
              <a:t>（二）评价探究题</a:t>
            </a:r>
          </a:p>
          <a:p>
            <a:r>
              <a:rPr lang="zh-CN" altLang="en-US" sz="3200" b="1">
                <a:solidFill>
                  <a:srgbClr val="000000"/>
                </a:solidFill>
                <a:latin typeface="黑体" panose="02010609060101010101" pitchFamily="2" charset="-122"/>
                <a:ea typeface="黑体" panose="02010609060101010101" pitchFamily="2" charset="-122"/>
              </a:rPr>
              <a:t>探究性试题特点：</a:t>
            </a:r>
          </a:p>
          <a:p>
            <a:r>
              <a:rPr lang="zh-CN" altLang="en-US" sz="3200" b="1">
                <a:solidFill>
                  <a:srgbClr val="FF0000"/>
                </a:solidFill>
                <a:latin typeface="黑体" panose="02010609060101010101" pitchFamily="2" charset="-122"/>
                <a:ea typeface="黑体" panose="02010609060101010101" pitchFamily="2" charset="-122"/>
              </a:rPr>
              <a:t>①开放性</a:t>
            </a:r>
          </a:p>
          <a:p>
            <a:r>
              <a:rPr lang="zh-CN" altLang="en-US" sz="3200" b="1">
                <a:solidFill>
                  <a:srgbClr val="000000"/>
                </a:solidFill>
                <a:latin typeface="黑体" panose="02010609060101010101" pitchFamily="2" charset="-122"/>
                <a:ea typeface="黑体" panose="02010609060101010101" pitchFamily="2" charset="-122"/>
              </a:rPr>
              <a:t>  </a:t>
            </a:r>
            <a:r>
              <a:rPr lang="en-US" altLang="zh-CN" sz="3200" b="1">
                <a:solidFill>
                  <a:srgbClr val="0000CC"/>
                </a:solidFill>
                <a:latin typeface="黑体" panose="02010609060101010101" pitchFamily="2" charset="-122"/>
                <a:ea typeface="黑体" panose="02010609060101010101" pitchFamily="2" charset="-122"/>
              </a:rPr>
              <a:t>A</a:t>
            </a:r>
            <a:r>
              <a:rPr lang="zh-CN" altLang="en-US" sz="3200" b="1">
                <a:solidFill>
                  <a:srgbClr val="0000CC"/>
                </a:solidFill>
                <a:latin typeface="黑体" panose="02010609060101010101" pitchFamily="2" charset="-122"/>
                <a:ea typeface="黑体" panose="02010609060101010101" pitchFamily="2" charset="-122"/>
              </a:rPr>
              <a:t>、见解独到     </a:t>
            </a:r>
            <a:r>
              <a:rPr lang="en-US" altLang="zh-CN" sz="3200" b="1">
                <a:solidFill>
                  <a:srgbClr val="0000CC"/>
                </a:solidFill>
                <a:latin typeface="黑体" panose="02010609060101010101" pitchFamily="2" charset="-122"/>
                <a:ea typeface="黑体" panose="02010609060101010101" pitchFamily="2" charset="-122"/>
              </a:rPr>
              <a:t>B</a:t>
            </a:r>
            <a:r>
              <a:rPr lang="zh-CN" altLang="en-US" sz="3200" b="1">
                <a:solidFill>
                  <a:srgbClr val="0000CC"/>
                </a:solidFill>
                <a:latin typeface="黑体" panose="02010609060101010101" pitchFamily="2" charset="-122"/>
                <a:ea typeface="黑体" panose="02010609060101010101" pitchFamily="2" charset="-122"/>
              </a:rPr>
              <a:t>、观点深刻</a:t>
            </a:r>
          </a:p>
          <a:p>
            <a:r>
              <a:rPr lang="zh-CN" altLang="en-US" sz="3200" b="1">
                <a:solidFill>
                  <a:srgbClr val="FF0000"/>
                </a:solidFill>
                <a:latin typeface="黑体" panose="02010609060101010101" pitchFamily="2" charset="-122"/>
                <a:ea typeface="黑体" panose="02010609060101010101" pitchFamily="2" charset="-122"/>
              </a:rPr>
              <a:t>②限制性</a:t>
            </a:r>
          </a:p>
          <a:p>
            <a:r>
              <a:rPr lang="zh-CN" altLang="en-US" sz="3200" b="1">
                <a:solidFill>
                  <a:srgbClr val="000000"/>
                </a:solidFill>
                <a:latin typeface="黑体" panose="02010609060101010101" pitchFamily="2" charset="-122"/>
                <a:ea typeface="黑体" panose="02010609060101010101" pitchFamily="2" charset="-122"/>
              </a:rPr>
              <a:t>  </a:t>
            </a:r>
            <a:r>
              <a:rPr lang="en-US" altLang="zh-CN" sz="3200" b="1">
                <a:solidFill>
                  <a:srgbClr val="0000CC"/>
                </a:solidFill>
                <a:latin typeface="黑体" panose="02010609060101010101" pitchFamily="2" charset="-122"/>
                <a:ea typeface="黑体" panose="02010609060101010101" pitchFamily="2" charset="-122"/>
              </a:rPr>
              <a:t>A</a:t>
            </a:r>
            <a:r>
              <a:rPr lang="zh-CN" altLang="en-US" sz="3200" b="1">
                <a:solidFill>
                  <a:srgbClr val="0000CC"/>
                </a:solidFill>
                <a:latin typeface="黑体" panose="02010609060101010101" pitchFamily="2" charset="-122"/>
                <a:ea typeface="黑体" panose="02010609060101010101" pitchFamily="2" charset="-122"/>
              </a:rPr>
              <a:t>、关注显性信息（题干中明确规定了的答题要求，如答题方向、字数限制等。 ）</a:t>
            </a:r>
          </a:p>
          <a:p>
            <a:r>
              <a:rPr lang="zh-CN" altLang="en-US" sz="3200" b="1">
                <a:solidFill>
                  <a:srgbClr val="0000CC"/>
                </a:solidFill>
                <a:latin typeface="黑体" panose="02010609060101010101" pitchFamily="2" charset="-122"/>
                <a:ea typeface="黑体" panose="02010609060101010101" pitchFamily="2" charset="-122"/>
              </a:rPr>
              <a:t>  </a:t>
            </a:r>
            <a:r>
              <a:rPr lang="en-US" altLang="zh-CN" sz="3200" b="1">
                <a:solidFill>
                  <a:srgbClr val="0000CC"/>
                </a:solidFill>
                <a:latin typeface="黑体" panose="02010609060101010101" pitchFamily="2" charset="-122"/>
                <a:ea typeface="黑体" panose="02010609060101010101" pitchFamily="2" charset="-122"/>
              </a:rPr>
              <a:t>B</a:t>
            </a:r>
            <a:r>
              <a:rPr lang="zh-CN" altLang="en-US" sz="3200" b="1">
                <a:solidFill>
                  <a:srgbClr val="0000CC"/>
                </a:solidFill>
                <a:latin typeface="黑体" panose="02010609060101010101" pitchFamily="2" charset="-122"/>
                <a:ea typeface="黑体" panose="02010609060101010101" pitchFamily="2" charset="-122"/>
              </a:rPr>
              <a:t>、挖掘隐性信息（如：联系本文）</a:t>
            </a:r>
          </a:p>
          <a:p>
            <a:r>
              <a:rPr lang="zh-CN" altLang="en-US" sz="3200" b="1">
                <a:solidFill>
                  <a:srgbClr val="FF0000"/>
                </a:solidFill>
                <a:latin typeface="黑体" panose="02010609060101010101" pitchFamily="2" charset="-122"/>
                <a:ea typeface="黑体" panose="02010609060101010101" pitchFamily="2" charset="-122"/>
              </a:rPr>
              <a:t>探究性性试题回答要注意</a:t>
            </a:r>
            <a:r>
              <a:rPr lang="zh-CN" altLang="en-US" sz="3200" b="1">
                <a:solidFill>
                  <a:srgbClr val="000000"/>
                </a:solidFill>
                <a:latin typeface="黑体" panose="02010609060101010101" pitchFamily="2" charset="-122"/>
                <a:ea typeface="黑体" panose="02010609060101010101" pitchFamily="2" charset="-122"/>
              </a:rPr>
              <a:t>：</a:t>
            </a:r>
          </a:p>
          <a:p>
            <a:r>
              <a:rPr lang="zh-CN" altLang="en-US" sz="3200" b="1">
                <a:solidFill>
                  <a:srgbClr val="0000CC"/>
                </a:solidFill>
                <a:latin typeface="黑体" panose="02010609060101010101" pitchFamily="2" charset="-122"/>
                <a:ea typeface="黑体" panose="02010609060101010101" pitchFamily="2" charset="-122"/>
              </a:rPr>
              <a:t>（</a:t>
            </a:r>
            <a:r>
              <a:rPr lang="en-US" altLang="zh-CN" sz="3200" b="1">
                <a:solidFill>
                  <a:srgbClr val="0000CC"/>
                </a:solidFill>
                <a:latin typeface="黑体" panose="02010609060101010101" pitchFamily="2" charset="-122"/>
                <a:ea typeface="黑体" panose="02010609060101010101" pitchFamily="2" charset="-122"/>
              </a:rPr>
              <a:t>1</a:t>
            </a:r>
            <a:r>
              <a:rPr lang="zh-CN" altLang="en-US" sz="3200" b="1">
                <a:solidFill>
                  <a:srgbClr val="0000CC"/>
                </a:solidFill>
                <a:latin typeface="黑体" panose="02010609060101010101" pitchFamily="2" charset="-122"/>
                <a:ea typeface="黑体" panose="02010609060101010101" pitchFamily="2" charset="-122"/>
              </a:rPr>
              <a:t>）有明确的观点。</a:t>
            </a:r>
          </a:p>
          <a:p>
            <a:r>
              <a:rPr lang="zh-CN" altLang="en-US" sz="3200" b="1">
                <a:solidFill>
                  <a:srgbClr val="0000CC"/>
                </a:solidFill>
                <a:latin typeface="黑体" panose="02010609060101010101" pitchFamily="2" charset="-122"/>
                <a:ea typeface="黑体" panose="02010609060101010101" pitchFamily="2" charset="-122"/>
              </a:rPr>
              <a:t>（</a:t>
            </a:r>
            <a:r>
              <a:rPr lang="en-US" altLang="zh-CN" sz="3200" b="1">
                <a:solidFill>
                  <a:srgbClr val="0000CC"/>
                </a:solidFill>
                <a:latin typeface="黑体" panose="02010609060101010101" pitchFamily="2" charset="-122"/>
                <a:ea typeface="黑体" panose="02010609060101010101" pitchFamily="2" charset="-122"/>
              </a:rPr>
              <a:t>2</a:t>
            </a:r>
            <a:r>
              <a:rPr lang="zh-CN" altLang="en-US" sz="3200" b="1">
                <a:solidFill>
                  <a:srgbClr val="0000CC"/>
                </a:solidFill>
                <a:latin typeface="黑体" panose="02010609060101010101" pitchFamily="2" charset="-122"/>
                <a:ea typeface="黑体" panose="02010609060101010101" pitchFamily="2" charset="-122"/>
              </a:rPr>
              <a:t>）分点列出事实依据。</a:t>
            </a:r>
          </a:p>
          <a:p>
            <a:r>
              <a:rPr lang="zh-CN" altLang="en-US" sz="3200" b="1">
                <a:solidFill>
                  <a:srgbClr val="0000CC"/>
                </a:solidFill>
                <a:latin typeface="黑体" panose="02010609060101010101" pitchFamily="2" charset="-122"/>
                <a:ea typeface="黑体" panose="02010609060101010101" pitchFamily="2" charset="-122"/>
              </a:rPr>
              <a:t>（</a:t>
            </a:r>
            <a:r>
              <a:rPr lang="en-US" altLang="zh-CN" sz="3200" b="1">
                <a:solidFill>
                  <a:srgbClr val="0000CC"/>
                </a:solidFill>
                <a:latin typeface="黑体" panose="02010609060101010101" pitchFamily="2" charset="-122"/>
                <a:ea typeface="黑体" panose="02010609060101010101" pitchFamily="2" charset="-122"/>
              </a:rPr>
              <a:t>3</a:t>
            </a:r>
            <a:r>
              <a:rPr lang="zh-CN" altLang="en-US" sz="3200" b="1">
                <a:solidFill>
                  <a:srgbClr val="0000CC"/>
                </a:solidFill>
                <a:latin typeface="黑体" panose="02010609060101010101" pitchFamily="2" charset="-122"/>
                <a:ea typeface="黑体" panose="02010609060101010101" pitchFamily="2" charset="-122"/>
              </a:rPr>
              <a:t>）结合文本或文本的具体事例作合理分析。（</a:t>
            </a:r>
            <a:r>
              <a:rPr lang="en-US" altLang="zh-CN" sz="3200" b="1">
                <a:solidFill>
                  <a:srgbClr val="0000CC"/>
                </a:solidFill>
                <a:latin typeface="黑体" panose="02010609060101010101" pitchFamily="2" charset="-122"/>
                <a:ea typeface="黑体" panose="02010609060101010101" pitchFamily="2" charset="-122"/>
              </a:rPr>
              <a:t>4</a:t>
            </a:r>
            <a:r>
              <a:rPr lang="zh-CN" altLang="en-US" sz="3200" b="1">
                <a:solidFill>
                  <a:srgbClr val="0000CC"/>
                </a:solidFill>
                <a:latin typeface="黑体" panose="02010609060101010101" pitchFamily="2" charset="-122"/>
                <a:ea typeface="黑体" panose="02010609060101010101" pitchFamily="2" charset="-122"/>
              </a:rPr>
              <a:t>）语言通顺流畅，规范表述，书写工整。</a:t>
            </a:r>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8097"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88098" name="内容占位符 2"/>
          <p:cNvSpPr>
            <a:spLocks noGrp="1"/>
          </p:cNvSpPr>
          <p:nvPr>
            <p:ph idx="1"/>
          </p:nvPr>
        </p:nvSpPr>
        <p:spPr>
          <a:xfrm>
            <a:off x="261938" y="95250"/>
            <a:ext cx="11358562" cy="676275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FF0000"/>
                </a:solidFill>
                <a:latin typeface="黑体" panose="02010609060101010101" pitchFamily="2" charset="-122"/>
              </a:rPr>
              <a:t>例题：</a:t>
            </a:r>
            <a:r>
              <a:rPr lang="zh-CN" altLang="en-US" sz="2800" b="1">
                <a:latin typeface="黑体" panose="02010609060101010101" pitchFamily="2" charset="-122"/>
              </a:rPr>
              <a:t>四川卷</a:t>
            </a:r>
            <a:r>
              <a:rPr lang="en-US" altLang="zh-CN" sz="2800" b="1">
                <a:latin typeface="黑体" panose="02010609060101010101" pitchFamily="2" charset="-122"/>
              </a:rPr>
              <a:t>《</a:t>
            </a:r>
            <a:r>
              <a:rPr lang="zh-CN" altLang="en-US" sz="2800" b="1">
                <a:latin typeface="黑体" panose="02010609060101010101" pitchFamily="2" charset="-122"/>
              </a:rPr>
              <a:t>山水及自然景物的欣赏</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latin typeface="黑体" panose="02010609060101010101" pitchFamily="2" charset="-122"/>
              </a:rPr>
              <a:t>18</a:t>
            </a:r>
            <a:r>
              <a:rPr lang="zh-CN" altLang="en-US" sz="2800" b="1">
                <a:latin typeface="黑体" panose="02010609060101010101" pitchFamily="2" charset="-122"/>
              </a:rPr>
              <a:t>．文中说：“欣赏山水以及自然景物的心情，就是欣赏艺术与人生的心情。”请结合本文和下面的材料谈谈你对这句话的思考。要求观点明确，阐述合理，有说服力。</a:t>
            </a:r>
            <a:r>
              <a:rPr lang="en-US" altLang="zh-CN" sz="2800" b="1">
                <a:latin typeface="黑体" panose="02010609060101010101" pitchFamily="2" charset="-122"/>
              </a:rPr>
              <a:t>(6</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20000"/>
              </a:lnSpc>
              <a:spcBef>
                <a:spcPct val="0"/>
              </a:spcBef>
              <a:buClrTx/>
              <a:buNone/>
            </a:pPr>
            <a:r>
              <a:rPr lang="zh-CN" altLang="en-US" sz="2800" b="1">
                <a:latin typeface="楷体" pitchFamily="49" charset="-122"/>
                <a:ea typeface="楷体" pitchFamily="49" charset="-122"/>
              </a:rPr>
              <a:t>①扫街的在树影下一阵扫后，灰土上留下来的一条条扫帚的丝纹，看起来既觉得细腻，又觉得清闲，潜意识下并且还觉得有点儿落寞，古人所说的梧桐一叶而天下知秋的遥想，大约也就在这些深沉的地方。      </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郁达夫</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故都的秋</a:t>
            </a:r>
            <a:r>
              <a:rPr lang="en-US" altLang="zh-CN" sz="2800" b="1">
                <a:latin typeface="楷体" pitchFamily="49" charset="-122"/>
                <a:ea typeface="楷体" pitchFamily="49" charset="-122"/>
              </a:rPr>
              <a:t>》)</a:t>
            </a:r>
          </a:p>
          <a:p>
            <a:pPr marL="0" indent="0" eaLnBrk="1" hangingPunct="1">
              <a:lnSpc>
                <a:spcPct val="120000"/>
              </a:lnSpc>
              <a:spcBef>
                <a:spcPct val="0"/>
              </a:spcBef>
              <a:buClrTx/>
              <a:buNone/>
            </a:pPr>
            <a:r>
              <a:rPr lang="en-US" altLang="zh-CN" sz="2800" b="1">
                <a:latin typeface="楷体" pitchFamily="49" charset="-122"/>
                <a:ea typeface="楷体" pitchFamily="49" charset="-122"/>
              </a:rPr>
              <a:t>②</a:t>
            </a:r>
            <a:r>
              <a:rPr lang="zh-CN" altLang="en-US" sz="2800" b="1">
                <a:latin typeface="楷体" pitchFamily="49" charset="-122"/>
                <a:ea typeface="楷体" pitchFamily="49" charset="-122"/>
              </a:rPr>
              <a:t>陶渊明、谢灵运这般人的山水诗那样的好，是由于他们对于自然有那一股新鲜发现时身入化境浓酣忘我的趣味；他们随手写来，都成妙谛，境与神会，真气扑人。</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宗白华</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论</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世说新语</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和晋人的美</a:t>
            </a:r>
            <a:r>
              <a:rPr lang="en-US" altLang="zh-CN" sz="2800" b="1">
                <a:latin typeface="楷体" pitchFamily="49" charset="-122"/>
                <a:ea typeface="楷体" pitchFamily="49" charset="-122"/>
              </a:rPr>
              <a:t>》)</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2690" name="Rectangle 2"/>
          <p:cNvSpPr>
            <a:spLocks noGrp="1"/>
          </p:cNvSpPr>
          <p:nvPr>
            <p:ph idx="1"/>
          </p:nvPr>
        </p:nvSpPr>
        <p:spPr>
          <a:xfrm>
            <a:off x="1668463" y="911225"/>
            <a:ext cx="8458200" cy="5403850"/>
          </a:xfrm>
        </p:spPr>
        <p:txBody>
          <a:bodyPr wrap="square" lIns="91440" tIns="45720" rIns="91440" bIns="45720" anchor="t"/>
          <a:lstStyle/>
          <a:p>
            <a:pPr eaLnBrk="1" hangingPunct="1"/>
            <a:r>
              <a:rPr lang="en-US" altLang="zh-CN" b="1">
                <a:latin typeface="黑体" panose="02010609060101010101" pitchFamily="2" charset="-122"/>
                <a:ea typeface="黑体" panose="02010609060101010101" pitchFamily="2" charset="-122"/>
              </a:rPr>
              <a:t>3</a:t>
            </a:r>
            <a:r>
              <a:rPr lang="zh-CN" altLang="en-US" b="1">
                <a:latin typeface="黑体" panose="02010609060101010101" pitchFamily="2" charset="-122"/>
                <a:ea typeface="黑体" panose="02010609060101010101" pitchFamily="2" charset="-122"/>
              </a:rPr>
              <a:t>、概括主题</a:t>
            </a:r>
          </a:p>
          <a:p>
            <a:pPr eaLnBrk="1" hangingPunct="1"/>
            <a:r>
              <a:rPr lang="zh-CN" altLang="en-US" b="1">
                <a:latin typeface="黑体" panose="02010609060101010101" pitchFamily="2" charset="-122"/>
                <a:ea typeface="黑体" panose="02010609060101010101" pitchFamily="2" charset="-122"/>
              </a:rPr>
              <a:t>   一篇优秀散文，无论是选材谋篇，还是遣词造句，无论是运用修辞，都是为表现主旨服务的。如果成功地把握散文主旨思考问题，那么我们就不难找出需要的答案来。但是，散文的主旨并不都是直露的，需要我们体会概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2690">
                                            <p:txEl>
                                              <p:pRg st="0" end="0"/>
                                            </p:txEl>
                                          </p:spTgt>
                                        </p:tgtEl>
                                        <p:attrNameLst>
                                          <p:attrName>style.visibility</p:attrName>
                                        </p:attrNameLst>
                                      </p:cBhvr>
                                      <p:to>
                                        <p:strVal val="visible"/>
                                      </p:to>
                                    </p:set>
                                    <p:anim calcmode="lin" valueType="num">
                                      <p:cBhvr additive="base">
                                        <p:cTn id="7" dur="500" fill="hold"/>
                                        <p:tgtEl>
                                          <p:spTgt spid="2426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26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2690">
                                            <p:txEl>
                                              <p:pRg st="1" end="1"/>
                                            </p:txEl>
                                          </p:spTgt>
                                        </p:tgtEl>
                                        <p:attrNameLst>
                                          <p:attrName>style.visibility</p:attrName>
                                        </p:attrNameLst>
                                      </p:cBhvr>
                                      <p:to>
                                        <p:strVal val="visible"/>
                                      </p:to>
                                    </p:set>
                                    <p:anim calcmode="lin" valueType="num">
                                      <p:cBhvr additive="base">
                                        <p:cTn id="13" dur="500" fill="hold"/>
                                        <p:tgtEl>
                                          <p:spTgt spid="2426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269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21"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89122" name="内容占位符 2"/>
          <p:cNvSpPr>
            <a:spLocks noGrp="1"/>
          </p:cNvSpPr>
          <p:nvPr>
            <p:ph idx="1"/>
          </p:nvPr>
        </p:nvSpPr>
        <p:spPr>
          <a:xfrm>
            <a:off x="0" y="0"/>
            <a:ext cx="12192000" cy="7199313"/>
          </a:xfrm>
        </p:spPr>
        <p:txBody>
          <a:bodyPr wrap="square" lIns="91440" tIns="45720" rIns="91440" bIns="45720" anchor="t"/>
          <a:lstStyle/>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p>
          <a:p>
            <a:pPr marL="0" indent="0" eaLnBrk="1" hangingPunct="1">
              <a:lnSpc>
                <a:spcPct val="120000"/>
              </a:lnSpc>
              <a:spcBef>
                <a:spcPct val="0"/>
              </a:spcBef>
              <a:buClrTx/>
              <a:buNone/>
            </a:pPr>
            <a:r>
              <a:rPr lang="zh-CN" altLang="en-US" sz="2800" b="1">
                <a:solidFill>
                  <a:srgbClr val="FF0000"/>
                </a:solidFill>
                <a:latin typeface="黑体" panose="02010609060101010101" pitchFamily="2" charset="-122"/>
              </a:rPr>
              <a:t>示例一：</a:t>
            </a:r>
            <a:r>
              <a:rPr lang="zh-CN" altLang="en-US" sz="2800" b="1">
                <a:solidFill>
                  <a:srgbClr val="0000FF"/>
                </a:solidFill>
                <a:latin typeface="黑体" panose="02010609060101010101" pitchFamily="2" charset="-122"/>
              </a:rPr>
              <a:t>这句话点明了自然山水与艺术、人生的紧密关系。山水以及自然景物，会影响艺术与人生；而对待艺术和人生的态度，同样会使自然山水染上人化的色彩。陶渊明、谢灵运等人，能发现自然的美好，忘却尘世的烦忧，因而写出“悠然见南山”“池塘生春草，园柳变鸣禽”等清新自然的诗行。郁达夫</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故都的秋</a:t>
            </a:r>
            <a:r>
              <a:rPr lang="en-US" altLang="zh-CN" sz="2800" b="1">
                <a:solidFill>
                  <a:srgbClr val="0000FF"/>
                </a:solidFill>
                <a:latin typeface="黑体" panose="02010609060101010101" pitchFamily="2" charset="-122"/>
              </a:rPr>
              <a:t>》</a:t>
            </a:r>
            <a:r>
              <a:rPr lang="zh-CN" altLang="en-US" sz="2800" b="1">
                <a:solidFill>
                  <a:srgbClr val="0000FF"/>
                </a:solidFill>
                <a:latin typeface="黑体" panose="02010609060101010101" pitchFamily="2" charset="-122"/>
              </a:rPr>
              <a:t>中写“扫帚的丝纹”，细腻、清闲却不免有些落寞，自然外物因为点染上他独特的情绪色彩，具有生命的气息。</a:t>
            </a:r>
          </a:p>
          <a:p>
            <a:pPr marL="0" indent="0" eaLnBrk="1" hangingPunct="1">
              <a:lnSpc>
                <a:spcPct val="120000"/>
              </a:lnSpc>
              <a:spcBef>
                <a:spcPct val="0"/>
              </a:spcBef>
              <a:buClrTx/>
              <a:buNone/>
            </a:pPr>
            <a:r>
              <a:rPr lang="zh-CN" altLang="en-US" sz="2800" b="1">
                <a:solidFill>
                  <a:srgbClr val="FF0000"/>
                </a:solidFill>
                <a:latin typeface="黑体" panose="02010609060101010101" pitchFamily="2" charset="-122"/>
              </a:rPr>
              <a:t>示例二：</a:t>
            </a:r>
            <a:r>
              <a:rPr lang="zh-CN" altLang="en-US" sz="2800" b="1">
                <a:solidFill>
                  <a:srgbClr val="0000FF"/>
                </a:solidFill>
                <a:latin typeface="黑体" panose="02010609060101010101" pitchFamily="2" charset="-122"/>
              </a:rPr>
              <a:t>欣赏山水自然的心情与欣赏艺术、人生的心情是同一的。因为艺术与人生是山水自然的映照，人对于山水自然的欣赏态度也恰恰是人对于艺术与人生的态度。能认识山水自然之美好、博大与威力的人，对于艺术与人生才能获得超越世俗的认识，才能如孔夫子、太史公那样领悟人生、寻求精神价值的实现，才能像陶渊明、谢灵运、郁达夫那样在山水自然的流连忘返中物我两忘，写出“境与神会，真气扑人”的佳作。</a:t>
            </a:r>
          </a:p>
        </p:txBody>
      </p:sp>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0145"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261938" y="95250"/>
            <a:ext cx="11358562" cy="6762750"/>
          </a:xfrm>
        </p:spPr>
        <p:txBody>
          <a:bodyPr wrap="square" lIns="91440" tIns="45720" rIns="91440" bIns="45720" anchor="t"/>
          <a:lstStyle/>
          <a:p>
            <a:pPr marL="0" indent="0" eaLnBrk="1" hangingPunct="1">
              <a:lnSpc>
                <a:spcPct val="12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安徽卷</a:t>
            </a:r>
            <a:r>
              <a:rPr lang="en-US" altLang="zh-CN" sz="2800" b="1">
                <a:latin typeface="黑体" panose="02010609060101010101" pitchFamily="2" charset="-122"/>
              </a:rPr>
              <a:t>《</a:t>
            </a:r>
            <a:r>
              <a:rPr lang="zh-CN" altLang="en-US" sz="2800" b="1">
                <a:latin typeface="黑体" panose="02010609060101010101" pitchFamily="2" charset="-122"/>
              </a:rPr>
              <a:t>独木舟之道</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latin typeface="黑体" panose="02010609060101010101" pitchFamily="2" charset="-122"/>
              </a:rPr>
              <a:t>14</a:t>
            </a:r>
            <a:r>
              <a:rPr lang="zh-CN" altLang="en-US" sz="2800" b="1">
                <a:latin typeface="黑体" panose="02010609060101010101" pitchFamily="2" charset="-122"/>
              </a:rPr>
              <a:t>．在本文中，“独木舟之道”不仅指独木舟行驶的水路与划独木舟的技巧，更指由荡舟引发的诸多感悟。请结合文本，从两个不同的角度谈谈你所悟到的“独木舟之道”。</a:t>
            </a:r>
            <a:r>
              <a:rPr lang="en-US" altLang="zh-CN" sz="2800" b="1">
                <a:latin typeface="黑体" panose="02010609060101010101" pitchFamily="2" charset="-122"/>
              </a:rPr>
              <a:t>(8</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2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r>
              <a:rPr lang="zh-CN" altLang="en-US" sz="2800" b="1">
                <a:solidFill>
                  <a:srgbClr val="FF0000"/>
                </a:solidFill>
                <a:latin typeface="黑体" panose="02010609060101010101" pitchFamily="2" charset="-122"/>
              </a:rPr>
              <a:t>示例：</a:t>
            </a:r>
            <a:endParaRPr lang="en-US" altLang="zh-CN" sz="2800" b="1">
              <a:solidFill>
                <a:srgbClr val="FF0000"/>
              </a:solidFill>
              <a:latin typeface="黑体" panose="02010609060101010101" pitchFamily="2" charset="-122"/>
            </a:endParaRP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(1)</a:t>
            </a:r>
            <a:r>
              <a:rPr lang="zh-CN" altLang="en-US" sz="2800" b="1">
                <a:solidFill>
                  <a:srgbClr val="0000FF"/>
                </a:solidFill>
                <a:latin typeface="黑体" panose="02010609060101010101" pitchFamily="2" charset="-122"/>
              </a:rPr>
              <a:t>独木舟之道即自然之道，体现了人与自然的和谐之美。划独木舟有一种与大地和睦相处、融为一体的感觉；荡舟的过程中既能感受荡舟之乐，欣赏自然之美，也能从自然中获得精神启迪。</a:t>
            </a: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独木舟之道即生存之道，体现了一种朴素的生活哲学。荡舟人背着行囊，远离家园，漂流荒野，就能直面生活的本质，懂得简单就是幸福，从而获得精神的充实与内心的宁静。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 calcmode="lin" valueType="num">
                                      <p:cBhvr additive="base">
                                        <p:cTn id="1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1169"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391170" name="内容占位符 2"/>
          <p:cNvSpPr>
            <a:spLocks noGrp="1"/>
          </p:cNvSpPr>
          <p:nvPr>
            <p:ph idx="1"/>
          </p:nvPr>
        </p:nvSpPr>
        <p:spPr>
          <a:xfrm>
            <a:off x="25400" y="515938"/>
            <a:ext cx="11874500" cy="7197725"/>
          </a:xfrm>
        </p:spPr>
        <p:txBody>
          <a:bodyPr wrap="square" lIns="91440" tIns="45720" rIns="91440" bIns="45720" anchor="t"/>
          <a:lstStyle/>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(3)</a:t>
            </a:r>
            <a:r>
              <a:rPr lang="zh-CN" altLang="en-US" sz="2800" b="1">
                <a:solidFill>
                  <a:srgbClr val="0000FF"/>
                </a:solidFill>
                <a:latin typeface="黑体" panose="02010609060101010101" pitchFamily="2" charset="-122"/>
              </a:rPr>
              <a:t>独木舟之道即探险之道，就是崇尚一种敢想敢做的挑战精神。狂风暴雨和急流中，充满着变化多端、无法预测的险情，荡舟其中，能够真正感受自然的力量，激发出置生死于度外、抗争命运的勇气与豪情。</a:t>
            </a: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(4)</a:t>
            </a:r>
            <a:r>
              <a:rPr lang="zh-CN" altLang="en-US" sz="2800" b="1">
                <a:solidFill>
                  <a:srgbClr val="0000FF"/>
                </a:solidFill>
                <a:latin typeface="黑体" panose="02010609060101010101" pitchFamily="2" charset="-122"/>
              </a:rPr>
              <a:t>独木舟之道即自由之道，就是追求一种超越限制、摆脱羁绊的自由境界。独木舟小巧灵活，不受水域限制，荡舟人可以到达任何心驰神往的地方，充分享受划独木舟带来的自在与乐趣，体验到无拘无束的心灵自由。</a:t>
            </a:r>
          </a:p>
          <a:p>
            <a:pPr marL="0" indent="0" eaLnBrk="1" hangingPunct="1">
              <a:lnSpc>
                <a:spcPct val="150000"/>
              </a:lnSpc>
              <a:spcBef>
                <a:spcPct val="0"/>
              </a:spcBef>
              <a:buClrTx/>
              <a:buNone/>
            </a:pPr>
            <a:r>
              <a:rPr lang="en-US" altLang="zh-CN" sz="2800" b="1">
                <a:solidFill>
                  <a:srgbClr val="0000FF"/>
                </a:solidFill>
                <a:latin typeface="黑体" panose="02010609060101010101" pitchFamily="2" charset="-122"/>
              </a:rPr>
              <a:t>(5)</a:t>
            </a:r>
            <a:r>
              <a:rPr lang="zh-CN" altLang="en-US" sz="2800" b="1">
                <a:solidFill>
                  <a:srgbClr val="0000FF"/>
                </a:solidFill>
                <a:latin typeface="黑体" panose="02010609060101010101" pitchFamily="2" charset="-122"/>
              </a:rPr>
              <a:t>独木舟之道即传统之道，就是通过体验传统生活方式来反思现代工业文明。当独木舟穿行于渐趋荒僻的水道时，荡舟人与往昔旅者精神相通，感慨古老明智的生活传统的逝去，并对现代人远离自然的生活方式进行反思。</a:t>
            </a:r>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2193" name="Picture 4" descr="图片0010"/>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3555" name="内容占位符 2"/>
          <p:cNvSpPr>
            <a:spLocks noGrp="1"/>
          </p:cNvSpPr>
          <p:nvPr>
            <p:ph idx="1"/>
          </p:nvPr>
        </p:nvSpPr>
        <p:spPr>
          <a:xfrm>
            <a:off x="288925" y="868363"/>
            <a:ext cx="11358563" cy="6762750"/>
          </a:xfrm>
        </p:spPr>
        <p:txBody>
          <a:bodyPr wrap="square" lIns="91440" tIns="45720" rIns="91440" bIns="45720" anchor="t"/>
          <a:lstStyle/>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练习</a:t>
            </a:r>
            <a:r>
              <a:rPr lang="en-US" altLang="zh-CN" sz="2800" b="1">
                <a:solidFill>
                  <a:srgbClr val="0000FF"/>
                </a:solidFill>
                <a:latin typeface="黑体" panose="02010609060101010101" pitchFamily="2" charset="-122"/>
              </a:rPr>
              <a:t>2</a:t>
            </a:r>
            <a:r>
              <a:rPr lang="zh-CN" altLang="en-US" sz="2800" b="1">
                <a:solidFill>
                  <a:srgbClr val="0000FF"/>
                </a:solidFill>
                <a:latin typeface="黑体" panose="02010609060101010101" pitchFamily="2" charset="-122"/>
              </a:rPr>
              <a:t>：</a:t>
            </a:r>
            <a:r>
              <a:rPr lang="zh-CN" altLang="en-US" sz="2800" b="1">
                <a:latin typeface="黑体" panose="02010609060101010101" pitchFamily="2" charset="-122"/>
              </a:rPr>
              <a:t>北京卷</a:t>
            </a:r>
            <a:r>
              <a:rPr lang="en-US" altLang="zh-CN" sz="2800" b="1">
                <a:latin typeface="黑体" panose="02010609060101010101" pitchFamily="2" charset="-122"/>
              </a:rPr>
              <a:t>《</a:t>
            </a:r>
            <a:r>
              <a:rPr lang="zh-CN" altLang="en-US" sz="2800" b="1">
                <a:latin typeface="黑体" panose="02010609060101010101" pitchFamily="2" charset="-122"/>
              </a:rPr>
              <a:t>废墟之美</a:t>
            </a:r>
            <a:r>
              <a:rPr lang="en-US" altLang="zh-CN" sz="2800" b="1">
                <a:latin typeface="黑体" panose="02010609060101010101" pitchFamily="2" charset="-122"/>
              </a:rPr>
              <a:t>》</a:t>
            </a:r>
          </a:p>
          <a:p>
            <a:pPr marL="0" indent="0" eaLnBrk="1" hangingPunct="1">
              <a:lnSpc>
                <a:spcPct val="150000"/>
              </a:lnSpc>
              <a:spcBef>
                <a:spcPct val="0"/>
              </a:spcBef>
              <a:buClrTx/>
              <a:buNone/>
            </a:pPr>
            <a:r>
              <a:rPr lang="en-US" altLang="zh-CN" sz="2800" b="1">
                <a:latin typeface="黑体" panose="02010609060101010101" pitchFamily="2" charset="-122"/>
              </a:rPr>
              <a:t>21</a:t>
            </a:r>
            <a:r>
              <a:rPr lang="zh-CN" altLang="en-US" sz="2800" b="1">
                <a:latin typeface="黑体" panose="02010609060101010101" pitchFamily="2" charset="-122"/>
              </a:rPr>
              <a:t>．本文认为，已成废墟的圆明园遗址不应重修。你是否同意这种意见？说明你的理由。</a:t>
            </a:r>
            <a:r>
              <a:rPr lang="en-US" altLang="zh-CN" sz="2800" b="1">
                <a:latin typeface="黑体" panose="02010609060101010101" pitchFamily="2" charset="-122"/>
              </a:rPr>
              <a:t>(5</a:t>
            </a:r>
            <a:r>
              <a:rPr lang="zh-CN" altLang="en-US" sz="2800" b="1">
                <a:latin typeface="黑体" panose="02010609060101010101" pitchFamily="2" charset="-122"/>
              </a:rPr>
              <a:t>分</a:t>
            </a:r>
            <a:r>
              <a:rPr lang="en-US" altLang="zh-CN" sz="2800" b="1">
                <a:latin typeface="黑体" panose="02010609060101010101" pitchFamily="2" charset="-122"/>
              </a:rPr>
              <a:t>)</a:t>
            </a:r>
          </a:p>
          <a:p>
            <a:pPr marL="0" indent="0" eaLnBrk="1" hangingPunct="1">
              <a:lnSpc>
                <a:spcPct val="150000"/>
              </a:lnSpc>
              <a:spcBef>
                <a:spcPct val="0"/>
              </a:spcBef>
              <a:buClrTx/>
              <a:buNone/>
            </a:pPr>
            <a:r>
              <a:rPr lang="en-US" altLang="zh-CN" sz="2800" b="1">
                <a:solidFill>
                  <a:srgbClr val="FF0000"/>
                </a:solidFill>
                <a:latin typeface="黑体" panose="02010609060101010101" pitchFamily="2" charset="-122"/>
              </a:rPr>
              <a:t>[</a:t>
            </a:r>
            <a:r>
              <a:rPr lang="zh-CN" altLang="en-US" sz="2800" b="1">
                <a:solidFill>
                  <a:srgbClr val="FF0000"/>
                </a:solidFill>
                <a:latin typeface="黑体" panose="02010609060101010101" pitchFamily="2" charset="-122"/>
              </a:rPr>
              <a:t>答案</a:t>
            </a:r>
            <a:r>
              <a:rPr lang="en-US" altLang="zh-CN" sz="2800" b="1">
                <a:solidFill>
                  <a:srgbClr val="FF0000"/>
                </a:solidFill>
                <a:latin typeface="黑体" panose="02010609060101010101" pitchFamily="2" charset="-122"/>
              </a:rPr>
              <a:t>] </a:t>
            </a:r>
            <a:r>
              <a:rPr lang="zh-CN" altLang="en-US" sz="2800" b="1">
                <a:solidFill>
                  <a:srgbClr val="FF0000"/>
                </a:solidFill>
                <a:latin typeface="黑体" panose="02010609060101010101" pitchFamily="2" charset="-122"/>
              </a:rPr>
              <a:t>示例：</a:t>
            </a:r>
            <a:endParaRPr lang="en-US" altLang="zh-CN" sz="2800" b="1">
              <a:solidFill>
                <a:srgbClr val="FF0000"/>
              </a:solidFill>
              <a:latin typeface="黑体" panose="02010609060101010101" pitchFamily="2" charset="-122"/>
            </a:endParaRPr>
          </a:p>
          <a:p>
            <a:pPr marL="0" indent="0" eaLnBrk="1" hangingPunct="1">
              <a:lnSpc>
                <a:spcPct val="150000"/>
              </a:lnSpc>
              <a:spcBef>
                <a:spcPct val="0"/>
              </a:spcBef>
              <a:buClrTx/>
              <a:buNone/>
            </a:pPr>
            <a:r>
              <a:rPr lang="zh-CN" altLang="en-US" sz="2800" b="1">
                <a:solidFill>
                  <a:srgbClr val="0000FF"/>
                </a:solidFill>
                <a:latin typeface="黑体" panose="02010609060101010101" pitchFamily="2" charset="-122"/>
              </a:rPr>
              <a:t> 同意。圆明园凝聚着前人非凡的智慧和巨大的辛劳，残缺的圆明园能引起人们的痛惜，让人产生心灵的震撼和共鸣，它带着岁月的沧桑，能唤起人们“悟性的陶醉”，重修圆明园是对国民文物意识的严重误导。</a:t>
            </a:r>
          </a:p>
        </p:txBody>
      </p:sp>
      <p:pic>
        <p:nvPicPr>
          <p:cNvPr id="392195" name="New picture" hidden="1"/>
          <p:cNvPicPr/>
          <p:nvPr/>
        </p:nvPicPr>
        <p:blipFill>
          <a:blip r:embed="rId3"/>
          <a:stretch>
            <a:fillRect/>
          </a:stretch>
        </p:blipFill>
        <p:spPr>
          <a:xfrm>
            <a:off x="11950700" y="12103100"/>
            <a:ext cx="431800" cy="4445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5">
                                            <p:txEl>
                                              <p:pRg st="3" end="3"/>
                                            </p:txEl>
                                          </p:spTgt>
                                        </p:tgtEl>
                                        <p:attrNameLst>
                                          <p:attrName>style.visibility</p:attrName>
                                        </p:attrNameLst>
                                      </p:cBhvr>
                                      <p:to>
                                        <p:strVal val="visible"/>
                                      </p:to>
                                    </p:set>
                                    <p:anim calcmode="lin" valueType="num">
                                      <p:cBhvr additive="base">
                                        <p:cTn id="11"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_rels/theme10.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11.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1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18.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19.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20.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21.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2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2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24.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_rels/theme9.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jpeg" /></Relationships>
</file>

<file path=ppt/theme/theme1.xml><?xml version="1.0" encoding="utf-8"?>
<a:theme xmlns:r="http://schemas.openxmlformats.org/officeDocument/2006/relationships"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Arial"/>
      </a:majorFont>
      <a:minorFont>
        <a:latin typeface="Comic Sans MS"/>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2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3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17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12_默认设计模板">
  <a:themeElements>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2D2015"/>
        </a:dk1>
        <a:lt1>
          <a:srgbClr val="FFFFFF"/>
        </a:lt1>
        <a:dk2>
          <a:srgbClr val="EF7227"/>
        </a:dk2>
        <a:lt2>
          <a:srgbClr val="DFC08D"/>
        </a:lt2>
        <a:accent1>
          <a:srgbClr val="8C7B70"/>
        </a:accent1>
        <a:accent2>
          <a:srgbClr val="8F5F2F"/>
        </a:accent2>
        <a:accent3>
          <a:srgbClr val="F6BC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4">
        <a:dk1>
          <a:srgbClr val="2D2015"/>
        </a:dk1>
        <a:lt1>
          <a:srgbClr val="FFFFFF"/>
        </a:lt1>
        <a:dk2>
          <a:srgbClr val="73654F"/>
        </a:dk2>
        <a:lt2>
          <a:srgbClr val="DFC08D"/>
        </a:lt2>
        <a:accent1>
          <a:srgbClr val="8C7B70"/>
        </a:accent1>
        <a:accent2>
          <a:srgbClr val="8F5F2F"/>
        </a:accent2>
        <a:accent3>
          <a:srgbClr val="BCB8B2"/>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5">
        <a:dk1>
          <a:srgbClr val="000000"/>
        </a:dk1>
        <a:lt1>
          <a:srgbClr val="B7F3DF"/>
        </a:lt1>
        <a:dk2>
          <a:srgbClr val="000000"/>
        </a:dk2>
        <a:lt2>
          <a:srgbClr val="777777"/>
        </a:lt2>
        <a:accent1>
          <a:srgbClr val="FFFFF7"/>
        </a:accent1>
        <a:accent2>
          <a:srgbClr val="33CCCC"/>
        </a:accent2>
        <a:accent3>
          <a:srgbClr val="D8F8EC"/>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16">
        <a:dk1>
          <a:srgbClr val="000000"/>
        </a:dk1>
        <a:lt1>
          <a:srgbClr val="CCEAAC"/>
        </a:lt1>
        <a:dk2>
          <a:srgbClr val="000000"/>
        </a:dk2>
        <a:lt2>
          <a:srgbClr val="777777"/>
        </a:lt2>
        <a:accent1>
          <a:srgbClr val="FFFFF7"/>
        </a:accent1>
        <a:accent2>
          <a:srgbClr val="33CCCC"/>
        </a:accent2>
        <a:accent3>
          <a:srgbClr val="E2F3D2"/>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r="http://schemas.openxmlformats.org/officeDocument/2006/relationships" xmlns:a="http://schemas.openxmlformats.org/drawingml/2006/main" name="3_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r="http://schemas.openxmlformats.org/officeDocument/2006/relationships" xmlns:a="http://schemas.openxmlformats.org/drawingml/2006/main" name="1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r="http://schemas.openxmlformats.org/officeDocument/2006/relationships" xmlns:a="http://schemas.openxmlformats.org/drawingml/2006/main" name="4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r="http://schemas.openxmlformats.org/officeDocument/2006/relationships" xmlns:a="http://schemas.openxmlformats.org/drawingml/2006/main" name="5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r="http://schemas.openxmlformats.org/officeDocument/2006/relationships" xmlns:a="http://schemas.openxmlformats.org/drawingml/2006/main" name="6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r="http://schemas.openxmlformats.org/officeDocument/2006/relationships" xmlns:a="http://schemas.openxmlformats.org/drawingml/2006/main" name="7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r="http://schemas.openxmlformats.org/officeDocument/2006/relationships" xmlns:a="http://schemas.openxmlformats.org/drawingml/2006/main" name="8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r="http://schemas.openxmlformats.org/officeDocument/2006/relationships" xmlns:a="http://schemas.openxmlformats.org/drawingml/2006/main" name="9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r="http://schemas.openxmlformats.org/officeDocument/2006/relationships" xmlns:a="http://schemas.openxmlformats.org/drawingml/2006/main" name="10_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6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19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暗香扑面">
  <a:themeElements>
    <a:clrScheme name="暗香扑面">
      <a:dk1>
        <a:sysClr val="windowText" lastClr="000000"/>
      </a:dk1>
      <a:lt1>
        <a:sysClr val="window" lastClr="CAEACE"/>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469</Paragraphs>
  <Slides>93</Slides>
  <Notes>0</Notes>
  <TotalTime>1</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93</vt:i4>
      </vt:variant>
    </vt:vector>
  </HeadingPairs>
  <TitlesOfParts>
    <vt:vector baseType="lpstr" size="114">
      <vt:lpstr>Arial</vt:lpstr>
      <vt:lpstr>Comic Sans MS</vt:lpstr>
      <vt:lpstr>宋体</vt:lpstr>
      <vt:lpstr>Forte</vt:lpstr>
      <vt:lpstr>Franklin Gothic Medium</vt:lpstr>
      <vt:lpstr>微软雅黑</vt:lpstr>
      <vt:lpstr>Wingdings 2</vt:lpstr>
      <vt:lpstr>Franklin Gothic Book</vt:lpstr>
      <vt:lpstr>Times New Roman</vt:lpstr>
      <vt:lpstr>Arial Black</vt:lpstr>
      <vt:lpstr>Wingdings</vt:lpstr>
      <vt:lpstr>黑体</vt:lpstr>
      <vt:lpstr>楷体</vt:lpstr>
      <vt:lpstr>楷体_GB2312</vt:lpstr>
      <vt:lpstr>华文细黑</vt:lpstr>
      <vt:lpstr>华文中宋</vt:lpstr>
      <vt:lpstr>隶书</vt:lpstr>
      <vt:lpstr>方正姚体</vt:lpstr>
      <vt:lpstr>仿宋_GB2312</vt:lpstr>
      <vt:lpstr>Cooper Black</vt:lpstr>
      <vt:lpstr>Crayons</vt:lpstr>
      <vt:lpstr>PowerPoint Presentation</vt:lpstr>
      <vt:lpstr>PowerPoint Presentation</vt:lpstr>
      <vt:lpstr>PowerPoint Presentation</vt:lpstr>
      <vt:lpstr>PowerPoint Presentation</vt:lpstr>
      <vt:lpstr>PowerPoint Presentation</vt:lpstr>
      <vt:lpstr>PowerPoint Presentation</vt:lpstr>
      <vt:lpstr>四、阅读方法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理解文中重要字词的含义基本思路</vt:lpstr>
      <vt:lpstr>PowerPoint Presentation</vt:lpstr>
      <vt:lpstr>PowerPoint Presentation</vt:lpstr>
      <vt:lpstr>PowerPoint Presentation</vt:lpstr>
      <vt:lpstr>PowerPoint Presentation</vt:lpstr>
      <vt:lpstr>文章标题的理解或赏析</vt:lpstr>
      <vt:lpstr>PowerPoint Presentation</vt:lpstr>
      <vt:lpstr>PowerPoint Presentation</vt:lpstr>
      <vt:lpstr>PowerPoint Presentation</vt:lpstr>
      <vt:lpstr>PowerPoint Presentation</vt:lpstr>
      <vt:lpstr>      所谓重要的句子，是指在文中起着重要作用的关键性句子。</vt:lpstr>
      <vt:lpstr>常见的命题形式 </vt:lpstr>
      <vt:lpstr>PowerPoint Presentation</vt:lpstr>
      <vt:lpstr>   学习目标</vt:lpstr>
      <vt:lpstr>PowerPoint Presentation</vt:lpstr>
      <vt:lpstr>理解重要句子的含义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lenovo</dc:creator>
  <cp:lastModifiedBy>Administrator</cp:lastModifiedBy>
  <cp:revision>106</cp:revision>
  <dcterms:created xsi:type="dcterms:W3CDTF">2015-01-04T12:48:00Z</dcterms:created>
  <dcterms:modified xsi:type="dcterms:W3CDTF">2021-01-03T04:24:26Z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2052-11.1.0.9584</vt:lpwstr>
  </property>
</Properties>
</file>