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306" r:id="rId4"/>
    <p:sldId id="257" r:id="rId5"/>
    <p:sldId id="260" r:id="rId6"/>
    <p:sldId id="282" r:id="rId7"/>
    <p:sldId id="261" r:id="rId8"/>
    <p:sldId id="262" r:id="rId9"/>
    <p:sldId id="263" r:id="rId10"/>
    <p:sldId id="264" r:id="rId11"/>
    <p:sldId id="266" r:id="rId12"/>
    <p:sldId id="267" r:id="rId13"/>
    <p:sldId id="297" r:id="rId14"/>
    <p:sldId id="298" r:id="rId15"/>
    <p:sldId id="299" r:id="rId16"/>
    <p:sldId id="300" r:id="rId17"/>
    <p:sldId id="268" r:id="rId18"/>
    <p:sldId id="303" r:id="rId19"/>
    <p:sldId id="304" r:id="rId20"/>
    <p:sldId id="271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52D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152" y="-78"/>
      </p:cViewPr>
      <p:guideLst>
        <p:guide orient="horz" pos="2198"/>
        <p:guide pos="29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C25B22-8C63-417D-AB47-6D2CAF65F9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2019/9/26 Thursday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C25B22-8C63-417D-AB47-6D2CAF65F9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2019/9/26 Thursday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C25B22-8C63-417D-AB47-6D2CAF65F9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2019/9/26 Thursday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C25B22-8C63-417D-AB47-6D2CAF65F9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2019/9/26 Thursday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C25B22-8C63-417D-AB47-6D2CAF65F9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2019/9/26 Thursday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C25B22-8C63-417D-AB47-6D2CAF65F9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2019/9/26 Thursday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C25B22-8C63-417D-AB47-6D2CAF65F9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2019/9/26 Thursday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C25B22-8C63-417D-AB47-6D2CAF65F9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2019/9/26 Thursday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C25B22-8C63-417D-AB47-6D2CAF65F9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2019/9/26 Thursday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C25B22-8C63-417D-AB47-6D2CAF65F9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2019/9/26 Thursday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C25B22-8C63-417D-AB47-6D2CAF65F9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2019/9/26 Thursday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C25B22-8C63-417D-AB47-6D2CAF65F9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2019/9/26 Thursday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pPr lvl="0" eaLnBrk="1" hangingPunct="1">
                <a:buNone/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1160" y="569595"/>
            <a:ext cx="8357304" cy="2602230"/>
          </a:xfrm>
          <a:prstGeom prst="rect">
            <a:avLst/>
          </a:prstGeom>
          <a:solidFill>
            <a:srgbClr val="BBE0E3">
              <a:alpha val="0"/>
            </a:srgbClr>
          </a:solidFill>
        </p:spPr>
        <p:txBody>
          <a:bodyPr wrap="squar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4400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itchFamily="49" charset="-122"/>
                <a:ea typeface="仿宋" pitchFamily="49" charset="-122"/>
              </a:rPr>
              <a:t>高三一轮复习·小说阅读专题</a:t>
            </a:r>
            <a:endParaRPr kumimoji="0" lang="zh-CN" altLang="en-US" sz="4400" kern="1200" cap="none" spc="0" normalizeH="0" baseline="0" noProof="0" dirty="0">
              <a:ln w="10160">
                <a:solidFill>
                  <a:schemeClr val="accent5"/>
                </a:solidFill>
                <a:prstDash val="solid"/>
              </a:ln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仿宋" pitchFamily="49" charset="-122"/>
              <a:ea typeface="仿宋" pitchFamily="49" charset="-122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4400" kern="1200" cap="none" spc="0" normalizeH="0" baseline="0" noProof="0" dirty="0">
                <a:solidFill>
                  <a:srgbClr val="00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仿宋" pitchFamily="49" charset="-122"/>
                <a:ea typeface="仿宋" pitchFamily="49" charset="-122"/>
              </a:rPr>
              <a:t>        </a:t>
            </a: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4400" kern="1200" cap="none" spc="0" normalizeH="0" baseline="0" noProof="0" dirty="0">
                <a:solidFill>
                  <a:srgbClr val="00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anose="020B0604020202020204"/>
                <a:ea typeface="+mn-ea"/>
                <a:cs typeface="+mn-cs"/>
              </a:rPr>
              <a:t>          </a:t>
            </a:r>
            <a:r>
              <a:rPr kumimoji="0" lang="zh-CN" altLang="en-US" sz="1320" kern="1200" cap="none" spc="0" normalizeH="0" baseline="0" noProof="0" dirty="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
</a:t>
            </a: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9150" y="2465070"/>
            <a:ext cx="7569200" cy="22650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5150" y="429895"/>
            <a:ext cx="4707255" cy="318770"/>
          </a:xfrm>
          <a:prstGeom prst="rect">
            <a:avLst/>
          </a:prstGeom>
          <a:solidFill>
            <a:srgbClr val="BBE0E3">
              <a:alpha val="392"/>
            </a:srgbClr>
          </a:solidFill>
        </p:spPr>
        <p:txBody>
          <a:bodyPr wrap="squar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sz="1475" kern="1200" cap="none" spc="0" normalizeH="0" baseline="0" noProof="0">
              <a:solidFill>
                <a:srgbClr val="FF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0365" y="196850"/>
            <a:ext cx="8013065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/>
              <a:t>      </a:t>
            </a:r>
            <a:r>
              <a:rPr lang="en-US" altLang="zh-CN" sz="3200" b="1"/>
              <a:t> </a:t>
            </a:r>
            <a:r>
              <a:rPr lang="zh-CN" altLang="en-US" sz="3200" b="1" noProof="0">
                <a:solidFill>
                  <a:srgbClr val="FF0000"/>
                </a:solidFill>
                <a:latin typeface="+mn-lt"/>
                <a:sym typeface="+mn-ea"/>
              </a:rPr>
              <a:t>做客中</a:t>
            </a:r>
            <a:endParaRPr kumimoji="0" lang="zh-CN" altLang="en-US" sz="2400" kern="1200" cap="none" spc="0" normalizeH="0" baseline="0" noProof="0">
              <a:solidFill>
                <a:srgbClr val="FF0000"/>
              </a:solidFill>
              <a:latin typeface="+mn-lt"/>
              <a:ea typeface="宋体" panose="02010600030101010101" pitchFamily="2" charset="-122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zh-CN" altLang="en-US" sz="2400"/>
              <a:t>      </a:t>
            </a:r>
            <a:r>
              <a:rPr lang="zh-CN" altLang="en-US" sz="2400" b="1"/>
              <a:t>他一路相跟随着和润叶姐进了县革委会的大门。进了大门后，他两只眼睛紧张地扫视着这个神圣的地方。县革委会一层层窑洞沿着一个小斜坡一行行排上去，最上面蹲着一座大礼堂，给人一种非常壮观的景象。在晚上，要是所有的窑洞都亮起灯火，简直就像一座宏伟的大厦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65150" y="3590290"/>
            <a:ext cx="764349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3200" b="1" noProof="0">
                <a:solidFill>
                  <a:srgbClr val="FF0000"/>
                </a:solidFill>
                <a:latin typeface="+mn-lt"/>
                <a:sym typeface="+mn-ea"/>
              </a:rPr>
              <a:t>做客后</a:t>
            </a:r>
            <a:endParaRPr kumimoji="0" lang="zh-CN" altLang="en-US" sz="2400" b="1" kern="1200" cap="none" spc="0" normalizeH="0" baseline="0" noProof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  <a:p>
            <a:pPr marR="0" algn="l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2400" b="1" noProof="0">
                <a:solidFill>
                  <a:srgbClr val="000000"/>
                </a:solidFill>
                <a:latin typeface="+mn-lt"/>
                <a:sym typeface="+mn-ea"/>
              </a:rPr>
              <a:t>     城市的四面八方，灯火已经闪闪烁烁。风温和地抚摸着人的脸颊。隐隐地可以嗅到一种泥土和青草芽的新鲜味道。多么好呀，春夜。</a:t>
            </a:r>
            <a:endParaRPr kumimoji="0" lang="zh-CN" altLang="en-US" sz="2400" b="1" kern="1200" cap="none" spc="0" normalizeH="0" baseline="0" noProof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  <a:p>
            <a:pPr marR="0" algn="l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sz="2400" b="1"/>
          </a:p>
        </p:txBody>
      </p:sp>
      <p:sp>
        <p:nvSpPr>
          <p:cNvPr id="6" name="文本框 5"/>
          <p:cNvSpPr txBox="1"/>
          <p:nvPr/>
        </p:nvSpPr>
        <p:spPr>
          <a:xfrm>
            <a:off x="7583805" y="3213100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1552D1"/>
                </a:solidFill>
              </a:rPr>
              <a:t>紧张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95655" y="6137275"/>
            <a:ext cx="4827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作用：烘托人物心情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660005" y="5553710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1552D1"/>
                </a:solidFill>
              </a:rPr>
              <a:t>舒畅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8" grpId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573016"/>
            <a:ext cx="3384376" cy="3145476"/>
          </a:xfrm>
          <a:prstGeom prst="rect">
            <a:avLst/>
          </a:prstGeom>
          <a:solidFill>
            <a:srgbClr val="BBE0E3">
              <a:alpha val="0"/>
            </a:srgbClr>
          </a:solidFill>
        </p:spPr>
        <p:txBody>
          <a:bodyPr wrap="square">
            <a:spAutoFit/>
          </a:bodyPr>
          <a:lstStyle/>
          <a:p>
            <a:pPr marR="0" algn="l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 dirty="0" smtClean="0">
                <a:solidFill>
                  <a:srgbClr val="0000FF"/>
                </a:solidFill>
                <a:latin typeface="+mn-lt"/>
                <a:ea typeface="黑体" panose="02010600030101010101" pitchFamily="49" charset="-122"/>
                <a:cs typeface="+mn-cs"/>
              </a:rPr>
              <a:t>1.</a:t>
            </a:r>
            <a:r>
              <a:rPr kumimoji="0" lang="zh-CN" altLang="en-US" sz="2400" b="1" kern="1200" cap="none" spc="0" normalizeH="0" baseline="0" noProof="0" dirty="0" smtClean="0">
                <a:solidFill>
                  <a:srgbClr val="0000FF"/>
                </a:solidFill>
                <a:latin typeface="+mn-lt"/>
                <a:ea typeface="黑体" panose="02010600030101010101" pitchFamily="49" charset="-122"/>
                <a:cs typeface="+mn-cs"/>
              </a:rPr>
              <a:t>交</a:t>
            </a:r>
            <a:r>
              <a:rPr kumimoji="0" lang="zh-CN" altLang="en-US" sz="2400" b="1" kern="1200" cap="none" spc="0" normalizeH="0" baseline="0" noProof="0" dirty="0">
                <a:solidFill>
                  <a:srgbClr val="0000FF"/>
                </a:solidFill>
                <a:latin typeface="+mn-lt"/>
                <a:ea typeface="黑体" panose="02010600030101010101" pitchFamily="49" charset="-122"/>
                <a:cs typeface="+mn-cs"/>
              </a:rPr>
              <a:t>代故事发</a:t>
            </a:r>
            <a:r>
              <a:rPr kumimoji="0" lang="zh-CN" altLang="en-US" sz="2400" b="1" kern="1200" cap="none" spc="0" normalizeH="0" baseline="0" noProof="0" dirty="0" smtClean="0">
                <a:solidFill>
                  <a:srgbClr val="0000FF"/>
                </a:solidFill>
                <a:latin typeface="+mn-lt"/>
                <a:ea typeface="黑体" panose="02010600030101010101" pitchFamily="49" charset="-122"/>
                <a:cs typeface="+mn-cs"/>
              </a:rPr>
              <a:t>生</a:t>
            </a:r>
            <a:endParaRPr kumimoji="0" lang="en-US" altLang="zh-CN" sz="2400" b="1" kern="1200" cap="none" spc="0" normalizeH="0" baseline="0" noProof="0" dirty="0" smtClean="0">
              <a:solidFill>
                <a:srgbClr val="0000FF"/>
              </a:solidFill>
              <a:latin typeface="+mn-lt"/>
              <a:ea typeface="黑体" panose="02010600030101010101" pitchFamily="49" charset="-122"/>
              <a:cs typeface="+mn-cs"/>
            </a:endParaRPr>
          </a:p>
          <a:p>
            <a:pPr marR="0" algn="l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 dirty="0" smtClean="0">
                <a:solidFill>
                  <a:srgbClr val="0000FF"/>
                </a:solidFill>
                <a:latin typeface="+mn-lt"/>
                <a:ea typeface="黑体" panose="02010600030101010101" pitchFamily="49" charset="-122"/>
                <a:cs typeface="+mn-cs"/>
              </a:rPr>
              <a:t>的</a:t>
            </a:r>
            <a:r>
              <a:rPr kumimoji="0" lang="zh-CN" altLang="en-US" sz="2400" b="1" kern="1200" cap="none" spc="0" normalizeH="0" baseline="0" noProof="0" dirty="0">
                <a:solidFill>
                  <a:srgbClr val="0000FF"/>
                </a:solidFill>
                <a:latin typeface="+mn-lt"/>
                <a:ea typeface="黑体" panose="02010600030101010101" pitchFamily="49" charset="-122"/>
                <a:cs typeface="+mn-cs"/>
              </a:rPr>
              <a:t>时间或地点</a:t>
            </a:r>
          </a:p>
          <a:p>
            <a:pPr marR="0" algn="l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 dirty="0" smtClean="0">
                <a:solidFill>
                  <a:srgbClr val="0000FF"/>
                </a:solidFill>
                <a:latin typeface="+mn-lt"/>
                <a:ea typeface="黑体" panose="02010600030101010101" pitchFamily="49" charset="-122"/>
                <a:cs typeface="+mn-cs"/>
              </a:rPr>
              <a:t>2.</a:t>
            </a:r>
            <a:r>
              <a:rPr kumimoji="0" lang="zh-CN" altLang="en-US" sz="2400" b="1" kern="1200" cap="none" spc="0" normalizeH="0" baseline="0" noProof="0" dirty="0" smtClean="0">
                <a:solidFill>
                  <a:srgbClr val="0000FF"/>
                </a:solidFill>
                <a:latin typeface="+mn-lt"/>
                <a:ea typeface="黑体" panose="02010600030101010101" pitchFamily="49" charset="-122"/>
                <a:cs typeface="+mn-cs"/>
              </a:rPr>
              <a:t>暗</a:t>
            </a:r>
            <a:r>
              <a:rPr kumimoji="0" lang="zh-CN" altLang="en-US" sz="2400" b="1" kern="1200" cap="none" spc="0" normalizeH="0" baseline="0" noProof="0" dirty="0">
                <a:solidFill>
                  <a:srgbClr val="0000FF"/>
                </a:solidFill>
                <a:latin typeface="+mn-lt"/>
                <a:ea typeface="黑体" panose="02010600030101010101" pitchFamily="49" charset="-122"/>
                <a:cs typeface="+mn-cs"/>
              </a:rPr>
              <a:t>示社会环境（背景、习俗、思想观念、人与人之间的关系）</a:t>
            </a:r>
          </a:p>
          <a:p>
            <a:pPr marR="0" algn="l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 dirty="0" smtClean="0">
                <a:solidFill>
                  <a:srgbClr val="0000FF"/>
                </a:solidFill>
                <a:latin typeface="+mn-lt"/>
                <a:ea typeface="黑体" panose="02010600030101010101" pitchFamily="49" charset="-122"/>
                <a:cs typeface="+mn-cs"/>
              </a:rPr>
              <a:t>3.</a:t>
            </a:r>
            <a:r>
              <a:rPr kumimoji="0" lang="zh-CN" altLang="en-US" sz="2400" b="1" kern="1200" cap="none" spc="0" normalizeH="0" baseline="0" noProof="0" dirty="0" smtClean="0">
                <a:solidFill>
                  <a:srgbClr val="0000FF"/>
                </a:solidFill>
                <a:latin typeface="+mn-lt"/>
                <a:ea typeface="黑体" panose="02010600030101010101" pitchFamily="49" charset="-122"/>
                <a:cs typeface="+mn-cs"/>
              </a:rPr>
              <a:t>为人物出场提供背景</a:t>
            </a:r>
            <a:endParaRPr kumimoji="0" lang="en-US" altLang="zh-CN" sz="2400" b="1" kern="1200" cap="none" spc="0" normalizeH="0" baseline="0" noProof="0" dirty="0" smtClean="0">
              <a:solidFill>
                <a:srgbClr val="0000FF"/>
              </a:solidFill>
              <a:latin typeface="+mn-lt"/>
              <a:ea typeface="黑体" panose="02010600030101010101" pitchFamily="49" charset="-122"/>
              <a:cs typeface="+mn-cs"/>
            </a:endParaRPr>
          </a:p>
          <a:p>
            <a:pPr marR="0" algn="l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 dirty="0" smtClean="0">
                <a:solidFill>
                  <a:srgbClr val="0000FF"/>
                </a:solidFill>
                <a:latin typeface="+mn-lt"/>
                <a:ea typeface="黑体" panose="02010600030101010101" pitchFamily="49" charset="-122"/>
                <a:cs typeface="+mn-cs"/>
              </a:rPr>
              <a:t>4.</a:t>
            </a:r>
            <a:r>
              <a:rPr kumimoji="0" lang="zh-CN" altLang="en-US" sz="2400" b="1" kern="1200" cap="none" spc="0" normalizeH="0" baseline="0" noProof="0" dirty="0" smtClean="0">
                <a:solidFill>
                  <a:srgbClr val="0000FF"/>
                </a:solidFill>
                <a:latin typeface="+mn-lt"/>
                <a:ea typeface="黑体" panose="02010600030101010101" pitchFamily="49" charset="-122"/>
                <a:cs typeface="+mn-cs"/>
              </a:rPr>
              <a:t>渲</a:t>
            </a:r>
            <a:r>
              <a:rPr kumimoji="0" lang="zh-CN" altLang="en-US" sz="2400" b="1" kern="1200" cap="none" spc="0" normalizeH="0" baseline="0" noProof="0" dirty="0">
                <a:solidFill>
                  <a:srgbClr val="0000FF"/>
                </a:solidFill>
                <a:latin typeface="+mn-lt"/>
                <a:ea typeface="黑体" panose="02010600030101010101" pitchFamily="49" charset="-122"/>
                <a:cs typeface="+mn-cs"/>
              </a:rPr>
              <a:t>染气氛</a:t>
            </a:r>
            <a:r>
              <a:rPr kumimoji="0" lang="zh-CN" altLang="en-US" sz="2800" b="1" kern="1200" cap="none" spc="0" normalizeH="0" baseline="0" noProof="0" dirty="0">
                <a:solidFill>
                  <a:srgbClr val="1552D1"/>
                </a:solidFill>
                <a:latin typeface="+mn-lt"/>
                <a:ea typeface="黑体" panose="02010600030101010101" pitchFamily="49" charset="-122"/>
                <a:cs typeface="+mn-cs"/>
              </a:rPr>
              <a:t> </a:t>
            </a:r>
            <a:endParaRPr kumimoji="0" lang="en-US" altLang="zh-CN" sz="2800" b="1" kern="1200" cap="none" spc="0" normalizeH="0" baseline="0" noProof="0" dirty="0" smtClean="0">
              <a:solidFill>
                <a:srgbClr val="1552D1"/>
              </a:solidFill>
              <a:latin typeface="+mn-lt"/>
              <a:ea typeface="黑体" panose="02010600030101010101" pitchFamily="49" charset="-122"/>
              <a:cs typeface="+mn-cs"/>
            </a:endParaRPr>
          </a:p>
          <a:p>
            <a:pPr marR="0" algn="l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sz="1320" b="1" kern="1200" cap="none" spc="0" normalizeH="0" baseline="0" noProof="0" dirty="0">
              <a:solidFill>
                <a:srgbClr val="1552D1"/>
              </a:solidFill>
              <a:latin typeface="+mn-lt"/>
              <a:ea typeface="黑体" panose="02010600030101010101" pitchFamily="49" charset="-122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sz="1320" b="1" kern="1200" cap="none" spc="0" normalizeH="0" baseline="0" noProof="0" dirty="0">
              <a:solidFill>
                <a:srgbClr val="1552D1"/>
              </a:solidFill>
              <a:latin typeface="+mn-lt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93913" y="1936750"/>
            <a:ext cx="1031875" cy="570865"/>
          </a:xfrm>
          <a:prstGeom prst="rect">
            <a:avLst/>
          </a:prstGeom>
          <a:solidFill>
            <a:srgbClr val="BBE0E3">
              <a:alpha val="0"/>
            </a:srgb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sz="1320" b="1" kern="1200" cap="none" spc="0" normalizeH="0" baseline="0" noProof="0">
              <a:solidFill>
                <a:srgbClr val="FF0000"/>
              </a:solidFill>
              <a:latin typeface="+mn-lt"/>
              <a:ea typeface="黑体" panose="02010600030101010101" pitchFamily="49" charset="-122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2420888"/>
            <a:ext cx="1298575" cy="1007745"/>
          </a:xfrm>
          <a:prstGeom prst="rect">
            <a:avLst/>
          </a:prstGeom>
          <a:solidFill>
            <a:srgbClr val="BBE0E3"/>
          </a:solidFill>
          <a:ln w="9525" cap="flat" cmpd="sng" algn="ctr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790" kern="1200" cap="none" spc="0" normalizeH="0" baseline="0" noProof="0">
                <a:solidFill>
                  <a:srgbClr val="000000"/>
                </a:solidFill>
                <a:latin typeface="Times New Roman" panose="02020603050405020304"/>
                <a:ea typeface="+mn-ea"/>
                <a:cs typeface="+mn-cs"/>
              </a:rPr>
              <a:t> </a:t>
            </a: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370" b="1" kern="1200" cap="none" spc="0" normalizeH="0" baseline="0" noProof="0">
                <a:solidFill>
                  <a:srgbClr val="000000"/>
                </a:solidFill>
                <a:latin typeface="+mn-lt"/>
                <a:ea typeface="黑体" panose="02010600030101010101" pitchFamily="49" charset="-122"/>
                <a:cs typeface="+mn-cs"/>
              </a:rPr>
              <a:t> 环</a:t>
            </a:r>
            <a:r>
              <a:rPr kumimoji="0" lang="zh-CN" altLang="en-US" sz="2370" b="1" kern="1200" cap="none" spc="0" normalizeH="0" baseline="0" noProof="0">
                <a:solidFill>
                  <a:srgbClr val="000000"/>
                </a:solidFill>
                <a:latin typeface="Times New Roman" panose="02020603050405020304"/>
                <a:ea typeface="+mn-ea"/>
                <a:cs typeface="+mn-cs"/>
              </a:rPr>
              <a:t>  </a:t>
            </a:r>
            <a:r>
              <a:rPr kumimoji="0" lang="zh-CN" altLang="en-US" sz="2370" b="1" kern="1200" cap="none" spc="0" normalizeH="0" baseline="0" noProof="0">
                <a:solidFill>
                  <a:srgbClr val="000000"/>
                </a:solidFill>
                <a:latin typeface="+mn-lt"/>
                <a:ea typeface="黑体" panose="02010600030101010101" pitchFamily="49" charset="-122"/>
                <a:cs typeface="+mn-cs"/>
              </a:rPr>
              <a:t>境</a:t>
            </a: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1412776"/>
            <a:ext cx="1152128" cy="1186479"/>
          </a:xfrm>
          <a:prstGeom prst="rect">
            <a:avLst/>
          </a:prstGeom>
          <a:solidFill>
            <a:srgbClr val="BBE0E3"/>
          </a:solidFill>
          <a:ln w="9525" cap="flat" cmpd="sng" algn="ctr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sz="2370" b="1" kern="1200" cap="none" spc="0" normalizeH="0" baseline="0" noProof="0">
              <a:solidFill>
                <a:srgbClr val="FFFFFF"/>
              </a:solidFill>
              <a:latin typeface="+mn-lt"/>
              <a:ea typeface="黑体" panose="02010600030101010101" pitchFamily="49" charset="-122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370" b="1" kern="1200" cap="none" spc="0" normalizeH="0" baseline="0" noProof="0">
                <a:solidFill>
                  <a:srgbClr val="FFFFFF"/>
                </a:solidFill>
                <a:latin typeface="+mn-lt"/>
                <a:ea typeface="黑体" panose="02010600030101010101" pitchFamily="49" charset="-122"/>
                <a:cs typeface="+mn-cs"/>
              </a:rPr>
              <a:t> </a:t>
            </a:r>
            <a:r>
              <a:rPr kumimoji="0" lang="zh-CN" altLang="en-US" sz="2370" b="1" kern="1200" cap="none" spc="0" normalizeH="0" baseline="0" noProof="0">
                <a:solidFill>
                  <a:schemeClr val="tx1"/>
                </a:solidFill>
                <a:latin typeface="+mn-lt"/>
                <a:ea typeface="黑体" panose="02010600030101010101" pitchFamily="49" charset="-122"/>
                <a:cs typeface="+mn-cs"/>
              </a:rPr>
              <a:t>情</a:t>
            </a:r>
            <a:r>
              <a:rPr kumimoji="0" lang="zh-CN" altLang="en-US" sz="2370" b="1" kern="1200" cap="none" spc="0" normalizeH="0" baseline="0" noProof="0">
                <a:solidFill>
                  <a:schemeClr val="tx1"/>
                </a:solidFill>
                <a:latin typeface="Times New Roman" panose="02020603050405020304"/>
                <a:ea typeface="+mn-ea"/>
                <a:cs typeface="+mn-cs"/>
              </a:rPr>
              <a:t>  </a:t>
            </a:r>
            <a:r>
              <a:rPr kumimoji="0" lang="zh-CN" altLang="en-US" sz="2370" b="1" kern="1200" cap="none" spc="0" normalizeH="0" baseline="0" noProof="0">
                <a:solidFill>
                  <a:schemeClr val="tx1"/>
                </a:solidFill>
                <a:latin typeface="+mn-lt"/>
                <a:ea typeface="黑体" panose="02010600030101010101" pitchFamily="49" charset="-122"/>
                <a:cs typeface="+mn-cs"/>
              </a:rPr>
              <a:t>节</a:t>
            </a: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sz="2370" b="1" kern="1200" cap="none" spc="0" normalizeH="0" baseline="0" noProof="0">
              <a:solidFill>
                <a:schemeClr val="tx1"/>
              </a:solidFill>
              <a:latin typeface="+mn-lt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63888" y="2852936"/>
            <a:ext cx="1152128" cy="1186479"/>
          </a:xfrm>
          <a:prstGeom prst="rect">
            <a:avLst/>
          </a:prstGeom>
          <a:solidFill>
            <a:srgbClr val="BBE0E3"/>
          </a:solidFill>
          <a:ln w="9525" cap="flat" cmpd="sng" algn="ctr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sz="2370" kern="1200" cap="none" spc="0" normalizeH="0" baseline="0" noProof="0" dirty="0">
              <a:solidFill>
                <a:schemeClr val="tx1"/>
              </a:solidFill>
              <a:latin typeface="+mn-lt"/>
              <a:ea typeface="黑体" panose="02010600030101010101" pitchFamily="49" charset="-122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370" kern="1200" cap="none" spc="0" normalizeH="0" baseline="0" noProof="0" dirty="0">
                <a:solidFill>
                  <a:schemeClr val="tx1"/>
                </a:solidFill>
                <a:latin typeface="+mn-lt"/>
                <a:ea typeface="黑体" panose="02010600030101010101" pitchFamily="49" charset="-122"/>
                <a:cs typeface="+mn-cs"/>
              </a:rPr>
              <a:t>人</a:t>
            </a:r>
            <a:r>
              <a:rPr kumimoji="0" lang="zh-CN" altLang="en-US" sz="2370" kern="1200" cap="none" spc="0" normalizeH="0" baseline="0" noProof="0" dirty="0">
                <a:solidFill>
                  <a:schemeClr val="tx1"/>
                </a:solidFill>
                <a:latin typeface="Times New Roman" panose="02020603050405020304"/>
                <a:ea typeface="+mn-ea"/>
                <a:cs typeface="+mn-cs"/>
              </a:rPr>
              <a:t>  </a:t>
            </a:r>
            <a:r>
              <a:rPr kumimoji="0" lang="zh-CN" altLang="en-US" sz="2370" kern="1200" cap="none" spc="0" normalizeH="0" baseline="0" noProof="0" dirty="0">
                <a:solidFill>
                  <a:schemeClr val="tx1"/>
                </a:solidFill>
                <a:latin typeface="+mn-lt"/>
                <a:ea typeface="黑体" panose="02010600030101010101" pitchFamily="49" charset="-122"/>
                <a:cs typeface="+mn-cs"/>
              </a:rPr>
              <a:t>物</a:t>
            </a: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sz="2370" kern="1200" cap="none" spc="0" normalizeH="0" baseline="0" noProof="0" dirty="0">
              <a:solidFill>
                <a:schemeClr val="tx1"/>
              </a:solidFill>
              <a:latin typeface="+mn-lt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3888" y="4221088"/>
            <a:ext cx="1152128" cy="1098762"/>
          </a:xfrm>
          <a:prstGeom prst="rect">
            <a:avLst/>
          </a:prstGeom>
          <a:solidFill>
            <a:srgbClr val="BBE0E3"/>
          </a:solidFill>
          <a:ln w="9525" cap="flat" cmpd="sng" algn="ctr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2370" kern="1200" cap="none" spc="0" normalizeH="0" baseline="0" noProof="0">
                <a:solidFill>
                  <a:schemeClr val="tx1"/>
                </a:solidFill>
                <a:latin typeface="+mn-lt"/>
                <a:ea typeface="黑体" panose="02010600030101010101" pitchFamily="49" charset="-122"/>
                <a:cs typeface="+mn-cs"/>
              </a:rPr>
              <a:t> </a:t>
            </a: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370" kern="1200" cap="none" spc="0" normalizeH="0" baseline="0" noProof="0">
                <a:solidFill>
                  <a:schemeClr val="tx1"/>
                </a:solidFill>
                <a:latin typeface="+mn-lt"/>
                <a:ea typeface="黑体" panose="02010600030101010101" pitchFamily="49" charset="-122"/>
                <a:cs typeface="+mn-cs"/>
              </a:rPr>
              <a:t>主</a:t>
            </a:r>
            <a:r>
              <a:rPr kumimoji="0" lang="zh-CN" altLang="en-US" sz="2370" kern="1200" cap="none" spc="0" normalizeH="0" baseline="0" noProof="0">
                <a:solidFill>
                  <a:schemeClr val="tx1"/>
                </a:solidFill>
                <a:latin typeface="Times New Roman" panose="02020603050405020304"/>
                <a:ea typeface="+mn-ea"/>
                <a:cs typeface="+mn-cs"/>
              </a:rPr>
              <a:t>  </a:t>
            </a:r>
            <a:r>
              <a:rPr kumimoji="0" lang="zh-CN" altLang="en-US" sz="2370" kern="1200" cap="none" spc="0" normalizeH="0" baseline="0" noProof="0">
                <a:solidFill>
                  <a:schemeClr val="tx1"/>
                </a:solidFill>
                <a:latin typeface="+mn-lt"/>
                <a:ea typeface="黑体" panose="02010600030101010101" pitchFamily="49" charset="-122"/>
                <a:cs typeface="+mn-cs"/>
              </a:rPr>
              <a:t>题</a:t>
            </a:r>
            <a:endParaRPr kumimoji="0" lang="zh-CN" altLang="en-US" sz="2370" b="1" kern="1200" cap="none" spc="0" normalizeH="0" baseline="0" noProof="0">
              <a:solidFill>
                <a:srgbClr val="FFFFFF"/>
              </a:solidFill>
              <a:latin typeface="+mn-lt"/>
              <a:ea typeface="黑体" panose="02010600030101010101" pitchFamily="49" charset="-122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60032" y="2852936"/>
            <a:ext cx="2416175" cy="1383665"/>
          </a:xfrm>
          <a:prstGeom prst="rect">
            <a:avLst/>
          </a:prstGeom>
          <a:solidFill>
            <a:srgbClr val="BBE0E3">
              <a:alpha val="0"/>
            </a:srgb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黑体" panose="02010600030101010101" pitchFamily="49" charset="-122"/>
                <a:cs typeface="+mn-cs"/>
              </a:rPr>
              <a:t>烘托人物心情</a:t>
            </a: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黑体" panose="02010600030101010101" pitchFamily="49" charset="-122"/>
                <a:cs typeface="+mn-cs"/>
              </a:rPr>
              <a:t>衬托人物性格</a:t>
            </a: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sz="28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99992" y="836712"/>
            <a:ext cx="3403600" cy="2245360"/>
          </a:xfrm>
          <a:prstGeom prst="rect">
            <a:avLst/>
          </a:prstGeom>
          <a:solidFill>
            <a:srgbClr val="BBE0E3">
              <a:alpha val="0"/>
            </a:srgbClr>
          </a:solidFill>
        </p:spPr>
        <p:txBody>
          <a:bodyPr wrap="square">
            <a:spAutoFit/>
          </a:bodyPr>
          <a:lstStyle/>
          <a:p>
            <a:pPr marR="0" algn="l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黑体" panose="02010600030101010101" pitchFamily="49" charset="-122"/>
                <a:cs typeface="+mn-cs"/>
              </a:rPr>
              <a:t>  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黑体" panose="02010600030101010101" pitchFamily="49" charset="-122"/>
                <a:cs typeface="+mn-cs"/>
              </a:rPr>
              <a:t>线索</a:t>
            </a:r>
          </a:p>
          <a:p>
            <a:pPr marR="0" algn="l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黑体" panose="02010600030101010101" pitchFamily="49" charset="-122"/>
                <a:cs typeface="+mn-cs"/>
              </a:rPr>
              <a:t>暗示或推动情节发展</a:t>
            </a:r>
          </a:p>
          <a:p>
            <a:pPr marR="0" algn="l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黑体" panose="02010600030101010101" pitchFamily="49" charset="-122"/>
                <a:cs typeface="+mn-cs"/>
              </a:rPr>
              <a:t>为下文作铺垫</a:t>
            </a:r>
          </a:p>
          <a:p>
            <a:pPr marR="0" algn="l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黑体" panose="02010600030101010101" pitchFamily="49" charset="-122"/>
                <a:cs typeface="+mn-cs"/>
              </a:rPr>
              <a:t>相互照应</a:t>
            </a: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sz="28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6016" y="4365104"/>
            <a:ext cx="3486150" cy="1076325"/>
          </a:xfrm>
          <a:prstGeom prst="rect">
            <a:avLst/>
          </a:prstGeom>
          <a:solidFill>
            <a:srgbClr val="BBE0E3">
              <a:alpha val="0"/>
            </a:srgbClr>
          </a:solidFill>
        </p:spPr>
        <p:txBody>
          <a:bodyPr wrap="squar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+mn-lt"/>
                <a:ea typeface="黑体" panose="02010600030101010101" pitchFamily="49" charset="-122"/>
                <a:cs typeface="+mn-cs"/>
              </a:rPr>
              <a:t>揭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黑体" panose="02010600030101010101" pitchFamily="49" charset="-122"/>
              </a:rPr>
              <a:t>示、暗示、深化</a:t>
            </a: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黑体" panose="02010600030101010101" pitchFamily="49" charset="-122"/>
                <a:ea typeface="+mn-ea"/>
                <a:cs typeface="+mn-cs"/>
              </a:rPr>
              <a:t> </a:t>
            </a: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sz="32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0" y="260648"/>
            <a:ext cx="3665855" cy="923330"/>
          </a:xfrm>
          <a:prstGeom prst="rect">
            <a:avLst/>
          </a:prstGeom>
          <a:solidFill>
            <a:srgbClr val="BBE0E3">
              <a:alpha val="392"/>
            </a:srgbClr>
          </a:solidFill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5400" kern="1200" cap="none" spc="0" normalizeH="0" baseline="0" noProof="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  <a:t>  归纳总结</a:t>
            </a:r>
            <a:endParaRPr kumimoji="0" lang="zh-CN" altLang="en-US" sz="4400" kern="1200" cap="none" spc="0" normalizeH="0" baseline="0" noProof="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2123728" y="2276872"/>
            <a:ext cx="1085721" cy="936103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2123728" y="3212976"/>
            <a:ext cx="1224136" cy="72008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2123728" y="3212976"/>
            <a:ext cx="1367785" cy="1223769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8487410" y="548680"/>
            <a:ext cx="656590" cy="6123940"/>
          </a:xfrm>
          <a:prstGeom prst="rect">
            <a:avLst/>
          </a:prstGeom>
          <a:solidFill>
            <a:srgbClr val="BBE0E3">
              <a:alpha val="392"/>
            </a:srgbClr>
          </a:solidFill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C00000"/>
                </a:solidFill>
                <a:effectLst/>
                <a:latin typeface="+mn-lt"/>
                <a:ea typeface="宋体" panose="02010600030101010101" pitchFamily="2" charset="-122"/>
                <a:cs typeface="+mn-cs"/>
              </a:rPr>
              <a:t>环境描写作用的四个思维角度</a:t>
            </a:r>
            <a:endParaRPr kumimoji="0" lang="zh-CN" altLang="en-US" sz="2800" b="1" kern="1200" cap="none" spc="0" normalizeH="0" baseline="0" noProof="0" dirty="0">
              <a:solidFill>
                <a:srgbClr val="C00000"/>
              </a:solidFill>
              <a:latin typeface="+mn-lt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sz="2800" b="1" kern="1200" cap="none" spc="0" normalizeH="0" baseline="0" noProof="0" dirty="0">
              <a:solidFill>
                <a:schemeClr val="accent4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3528" y="2348880"/>
            <a:ext cx="828103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小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说极力描写海浪和风雪之大，这样描写有哪些作用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？请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结合作品简要说明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《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海边的雪</a:t>
            </a:r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》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第一次月考小说阅读）</a:t>
            </a:r>
          </a:p>
          <a:p>
            <a:pPr algn="l"/>
            <a:endParaRPr lang="zh-CN" altLang="en-US" sz="2800" dirty="0"/>
          </a:p>
        </p:txBody>
      </p:sp>
      <p:sp>
        <p:nvSpPr>
          <p:cNvPr id="4" name="TextBox 4"/>
          <p:cNvSpPr txBox="1"/>
          <p:nvPr/>
        </p:nvSpPr>
        <p:spPr>
          <a:xfrm>
            <a:off x="611560" y="836712"/>
            <a:ext cx="3665855" cy="922020"/>
          </a:xfrm>
          <a:prstGeom prst="rect">
            <a:avLst/>
          </a:prstGeom>
          <a:solidFill>
            <a:srgbClr val="BBE0E3">
              <a:alpha val="392"/>
            </a:srgbClr>
          </a:solidFill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5400" kern="1200" cap="none" spc="0" normalizeH="0" baseline="0" noProof="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  <a:t>  规范作答</a:t>
            </a:r>
            <a:endParaRPr kumimoji="0" lang="zh-CN" altLang="en-US" sz="4400" kern="1200" cap="none" spc="0" normalizeH="0" baseline="0" noProof="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一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10" y="689610"/>
            <a:ext cx="9060180" cy="53270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二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764704"/>
            <a:ext cx="9070340" cy="53695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三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90" y="525949"/>
            <a:ext cx="9126220" cy="54629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4"/>
          <p:cNvSpPr/>
          <p:nvPr/>
        </p:nvSpPr>
        <p:spPr>
          <a:xfrm>
            <a:off x="251520" y="692696"/>
            <a:ext cx="8136904" cy="5909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latin typeface="Arial" panose="020B0604020202020204" pitchFamily="34" charset="0"/>
              </a:rPr>
              <a:t>①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渲染气氛</a:t>
            </a:r>
            <a:r>
              <a:rPr lang="zh-CN" altLang="en-US" sz="2800" b="1" dirty="0" smtClean="0">
                <a:latin typeface="Arial" panose="020B0604020202020204" pitchFamily="34" charset="0"/>
              </a:rPr>
              <a:t>。</a:t>
            </a:r>
            <a:r>
              <a:rPr lang="zh-CN" altLang="zh-CN" sz="2800" b="1" dirty="0" smtClean="0">
                <a:latin typeface="Arial" panose="020B0604020202020204" pitchFamily="34" charset="0"/>
              </a:rPr>
              <a:t>海</a:t>
            </a:r>
            <a:r>
              <a:rPr lang="zh-CN" altLang="zh-CN" sz="2800" b="1" dirty="0">
                <a:latin typeface="Arial" panose="020B0604020202020204" pitchFamily="34" charset="0"/>
              </a:rPr>
              <a:t>浪风雪之大，能表现天气的寒冷、恶劣</a:t>
            </a:r>
            <a:r>
              <a:rPr lang="zh-CN" altLang="zh-CN" sz="2800" b="1" dirty="0" smtClean="0">
                <a:latin typeface="Arial" panose="020B0604020202020204" pitchFamily="34" charset="0"/>
              </a:rPr>
              <a:t>，</a:t>
            </a:r>
            <a:r>
              <a:rPr lang="zh-CN" altLang="en-US" sz="2800" b="1" dirty="0" smtClean="0"/>
              <a:t>渲染出</a:t>
            </a:r>
            <a:r>
              <a:rPr lang="zh-CN" altLang="zh-CN" sz="2800" b="1" dirty="0" smtClean="0">
                <a:latin typeface="Arial" panose="020B0604020202020204" pitchFamily="34" charset="0"/>
              </a:rPr>
              <a:t>紧</a:t>
            </a:r>
            <a:r>
              <a:rPr lang="zh-CN" altLang="zh-CN" sz="2800" b="1" dirty="0">
                <a:latin typeface="Arial" panose="020B0604020202020204" pitchFamily="34" charset="0"/>
              </a:rPr>
              <a:t>张、凶险的氛</a:t>
            </a:r>
            <a:r>
              <a:rPr lang="zh-CN" altLang="zh-CN" sz="2800" b="1" dirty="0" smtClean="0">
                <a:latin typeface="Arial" panose="020B0604020202020204" pitchFamily="34" charset="0"/>
              </a:rPr>
              <a:t>围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zh-CN" sz="2800" b="1" dirty="0" smtClean="0"/>
              <a:t>②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推动情节的发展</a:t>
            </a:r>
            <a:r>
              <a:rPr lang="zh-CN" altLang="zh-CN" sz="2800" b="1" dirty="0" smtClean="0"/>
              <a:t>。因</a:t>
            </a:r>
            <a:r>
              <a:rPr lang="zh-CN" altLang="zh-CN" sz="2800" b="1" dirty="0">
                <a:latin typeface="Arial" panose="020B0604020202020204" pitchFamily="34" charset="0"/>
              </a:rPr>
              <a:t>海浪风雪越大，落水者和迷路者才找不到方向，才需要大火指引方</a:t>
            </a:r>
            <a:r>
              <a:rPr lang="zh-CN" altLang="zh-CN" sz="2800" b="1" dirty="0" smtClean="0">
                <a:latin typeface="Arial" panose="020B0604020202020204" pitchFamily="34" charset="0"/>
              </a:rPr>
              <a:t>向。</a:t>
            </a:r>
            <a:endParaRPr lang="en-US" altLang="zh-CN" sz="2800" b="1" dirty="0" smtClean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latin typeface="Arial" panose="020B0604020202020204" pitchFamily="34" charset="0"/>
              </a:rPr>
              <a:t>③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衬托人物形象</a:t>
            </a:r>
            <a:r>
              <a:rPr lang="zh-CN" altLang="en-US" sz="2800" b="1" dirty="0" smtClean="0">
                <a:latin typeface="Arial" panose="020B0604020202020204" pitchFamily="34" charset="0"/>
              </a:rPr>
              <a:t>。</a:t>
            </a:r>
            <a:r>
              <a:rPr lang="zh-CN" altLang="zh-CN" sz="2800" b="1" dirty="0" smtClean="0">
                <a:latin typeface="Arial" panose="020B0604020202020204" pitchFamily="34" charset="0"/>
              </a:rPr>
              <a:t>海</a:t>
            </a:r>
            <a:r>
              <a:rPr lang="zh-CN" altLang="zh-CN" sz="2800" b="1" dirty="0">
                <a:latin typeface="Arial" panose="020B0604020202020204" pitchFamily="34" charset="0"/>
              </a:rPr>
              <a:t>浪风雪之大</a:t>
            </a:r>
            <a:r>
              <a:rPr lang="zh-CN" altLang="zh-CN" sz="2800" b="1" dirty="0" smtClean="0">
                <a:latin typeface="Arial" panose="020B0604020202020204" pitchFamily="34" charset="0"/>
              </a:rPr>
              <a:t>，从</a:t>
            </a:r>
            <a:r>
              <a:rPr lang="zh-CN" altLang="zh-CN" sz="2800" b="1" dirty="0">
                <a:latin typeface="Arial" panose="020B0604020202020204" pitchFamily="34" charset="0"/>
              </a:rPr>
              <a:t>侧面烘托两位老人舍弃个人利益，点燃铺子救人的品质</a:t>
            </a:r>
            <a:r>
              <a:rPr lang="zh-CN" altLang="zh-CN" sz="2800" b="1" dirty="0" smtClean="0">
                <a:latin typeface="Arial" panose="020B0604020202020204" pitchFamily="34" charset="0"/>
              </a:rPr>
              <a:t>。</a:t>
            </a:r>
            <a:endParaRPr lang="en-US" altLang="zh-CN" sz="2800" b="1" dirty="0" smtClean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latin typeface="Arial" panose="020B0604020202020204" pitchFamily="34" charset="0"/>
              </a:rPr>
              <a:t>④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揭示小说主旨</a:t>
            </a:r>
            <a:r>
              <a:rPr lang="zh-CN" altLang="en-US" sz="2800" b="1" dirty="0" smtClean="0"/>
              <a:t>。</a:t>
            </a:r>
            <a:r>
              <a:rPr lang="zh-CN" altLang="zh-CN" sz="2800" b="1" dirty="0" smtClean="0">
                <a:latin typeface="Arial" panose="020B0604020202020204" pitchFamily="34" charset="0"/>
              </a:rPr>
              <a:t>因</a:t>
            </a:r>
            <a:r>
              <a:rPr lang="zh-CN" altLang="zh-CN" sz="2800" b="1" dirty="0">
                <a:latin typeface="Arial" panose="020B0604020202020204" pitchFamily="34" charset="0"/>
              </a:rPr>
              <a:t>海浪风雪之大，点燃铺子救人的举措也无意救了他们儿子的命，凸显“帮助别人就是帮助自己”</a:t>
            </a:r>
            <a:r>
              <a:rPr lang="zh-CN" altLang="zh-CN" sz="2800" b="1" dirty="0" smtClean="0">
                <a:latin typeface="Arial" panose="020B0604020202020204" pitchFamily="34" charset="0"/>
              </a:rPr>
              <a:t>的主</a:t>
            </a:r>
            <a:r>
              <a:rPr lang="zh-CN" altLang="zh-CN" sz="2800" b="1" dirty="0">
                <a:latin typeface="Arial" panose="020B0604020202020204" pitchFamily="34" charset="0"/>
              </a:rPr>
              <a:t>题。</a:t>
            </a:r>
            <a:r>
              <a:rPr lang="en-US" altLang="zh-CN" sz="2800" b="1" dirty="0">
                <a:latin typeface="Arial" panose="020B0604020202020204" pitchFamily="34" charset="0"/>
              </a:rPr>
              <a:t>   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5868145" y="1340768"/>
            <a:ext cx="2232248" cy="5794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b="1" u="none" dirty="0">
                <a:solidFill>
                  <a:srgbClr val="FF0000"/>
                </a:solidFill>
                <a:ea typeface="黑体" panose="02010600030101010101" pitchFamily="49" charset="-122"/>
              </a:rPr>
              <a:t>  </a:t>
            </a:r>
            <a:r>
              <a:rPr lang="zh-CN" altLang="en-US" sz="2800" b="1" u="none" dirty="0">
                <a:solidFill>
                  <a:srgbClr val="1552D1"/>
                </a:solidFill>
                <a:ea typeface="黑体" panose="02010600030101010101" pitchFamily="49" charset="-122"/>
              </a:rPr>
              <a:t>环境角度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020272" y="2708920"/>
            <a:ext cx="1944216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b="1" u="none" dirty="0">
                <a:solidFill>
                  <a:srgbClr val="FF0000"/>
                </a:solidFill>
                <a:ea typeface="黑体" panose="02010600030101010101" pitchFamily="49" charset="-122"/>
              </a:rPr>
              <a:t>  </a:t>
            </a:r>
            <a:r>
              <a:rPr lang="zh-CN" altLang="en-US" sz="2800" b="1" dirty="0" smtClean="0">
                <a:solidFill>
                  <a:srgbClr val="1552D1"/>
                </a:solidFill>
                <a:ea typeface="黑体" panose="02010600030101010101" pitchFamily="49" charset="-122"/>
              </a:rPr>
              <a:t>情节</a:t>
            </a:r>
            <a:r>
              <a:rPr lang="zh-CN" altLang="en-US" sz="2800" b="1" u="none" dirty="0" smtClean="0">
                <a:solidFill>
                  <a:srgbClr val="1552D1"/>
                </a:solidFill>
                <a:ea typeface="黑体" panose="02010600030101010101" pitchFamily="49" charset="-122"/>
              </a:rPr>
              <a:t>角</a:t>
            </a:r>
            <a:r>
              <a:rPr lang="zh-CN" altLang="en-US" sz="2800" b="1" u="none" dirty="0">
                <a:solidFill>
                  <a:srgbClr val="1552D1"/>
                </a:solidFill>
                <a:ea typeface="黑体" panose="02010600030101010101" pitchFamily="49" charset="-122"/>
              </a:rPr>
              <a:t>度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020272" y="3933056"/>
            <a:ext cx="1944216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b="1" u="none" dirty="0">
                <a:solidFill>
                  <a:srgbClr val="FF0000"/>
                </a:solidFill>
                <a:ea typeface="黑体" panose="02010600030101010101" pitchFamily="49" charset="-122"/>
              </a:rPr>
              <a:t>  </a:t>
            </a:r>
            <a:r>
              <a:rPr lang="zh-CN" altLang="en-US" sz="2800" b="1" dirty="0" smtClean="0">
                <a:solidFill>
                  <a:srgbClr val="1552D1"/>
                </a:solidFill>
                <a:ea typeface="黑体" panose="02010600030101010101" pitchFamily="49" charset="-122"/>
              </a:rPr>
              <a:t>人物</a:t>
            </a:r>
            <a:r>
              <a:rPr lang="zh-CN" altLang="en-US" sz="2800" b="1" u="none" dirty="0" smtClean="0">
                <a:solidFill>
                  <a:srgbClr val="1552D1"/>
                </a:solidFill>
                <a:ea typeface="黑体" panose="02010600030101010101" pitchFamily="49" charset="-122"/>
              </a:rPr>
              <a:t>角</a:t>
            </a:r>
            <a:r>
              <a:rPr lang="zh-CN" altLang="en-US" sz="2800" b="1" u="none" dirty="0">
                <a:solidFill>
                  <a:srgbClr val="1552D1"/>
                </a:solidFill>
                <a:ea typeface="黑体" panose="02010600030101010101" pitchFamily="49" charset="-122"/>
              </a:rPr>
              <a:t>度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60032" y="5877272"/>
            <a:ext cx="2123728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b="1" u="none" dirty="0">
                <a:solidFill>
                  <a:srgbClr val="FF0000"/>
                </a:solidFill>
                <a:ea typeface="黑体" panose="02010600030101010101" pitchFamily="49" charset="-122"/>
              </a:rPr>
              <a:t>  </a:t>
            </a:r>
            <a:r>
              <a:rPr lang="zh-CN" altLang="en-US" sz="2800" b="1" dirty="0" smtClean="0">
                <a:solidFill>
                  <a:srgbClr val="1552D1"/>
                </a:solidFill>
                <a:ea typeface="黑体" panose="02010600030101010101" pitchFamily="49" charset="-122"/>
              </a:rPr>
              <a:t>主旨</a:t>
            </a:r>
            <a:r>
              <a:rPr lang="zh-CN" altLang="en-US" sz="2800" b="1" u="none" dirty="0" smtClean="0">
                <a:solidFill>
                  <a:srgbClr val="1552D1"/>
                </a:solidFill>
                <a:ea typeface="黑体" panose="02010600030101010101" pitchFamily="49" charset="-122"/>
              </a:rPr>
              <a:t>角</a:t>
            </a:r>
            <a:r>
              <a:rPr lang="zh-CN" altLang="en-US" sz="2800" b="1" u="none" dirty="0">
                <a:solidFill>
                  <a:srgbClr val="1552D1"/>
                </a:solidFill>
                <a:ea typeface="黑体" panose="02010600030101010101" pitchFamily="49" charset="-122"/>
              </a:rPr>
              <a:t>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484784"/>
            <a:ext cx="7920880" cy="5078313"/>
          </a:xfrm>
          <a:prstGeom prst="rect">
            <a:avLst/>
          </a:prstGeom>
          <a:solidFill>
            <a:srgbClr val="BBE0E3">
              <a:alpha val="392"/>
            </a:srgbClr>
          </a:solidFill>
        </p:spPr>
        <p:txBody>
          <a:bodyPr wrap="square">
            <a:spAutoFit/>
          </a:bodyPr>
          <a:lstStyle/>
          <a:p>
            <a:pPr marR="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宋体" panose="02010600030101010101" pitchFamily="2" charset="-122"/>
              </a:rPr>
              <a:t>1.</a:t>
            </a:r>
            <a:r>
              <a:rPr kumimoji="0" lang="zh-CN" altLang="en-US" sz="36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多</a:t>
            </a:r>
            <a:r>
              <a:rPr kumimoji="0" lang="zh-CN" altLang="en-US" sz="36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角度意识</a:t>
            </a:r>
            <a:r>
              <a:rPr kumimoji="0" lang="zh-CN" altLang="en-US" sz="36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宋体" panose="02010600030101010101" pitchFamily="2" charset="-122"/>
              </a:rPr>
              <a:t>。从环境、人物、情节、主题四个角度考虑。</a:t>
            </a:r>
          </a:p>
          <a:p>
            <a:pPr marR="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宋体" panose="02010600030101010101" pitchFamily="2" charset="-122"/>
              </a:rPr>
              <a:t>2</a:t>
            </a:r>
            <a:r>
              <a:rPr kumimoji="0" lang="en-US" altLang="zh-CN" sz="3600" b="1" kern="1200" cap="none" spc="0" normalizeH="0" baseline="0" noProof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宋体" panose="02010600030101010101" pitchFamily="2" charset="-122"/>
              </a:rPr>
              <a:t>.</a:t>
            </a:r>
            <a:r>
              <a:rPr lang="zh-CN" altLang="en-US" sz="3600" b="1" noProof="0" dirty="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分点作</a:t>
            </a:r>
            <a:r>
              <a:rPr lang="zh-CN" altLang="en-US" sz="3600" b="1" noProof="0" dirty="0" smtClean="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答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。</a:t>
            </a:r>
            <a:endParaRPr lang="en-US" altLang="zh-CN" sz="3600" b="1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600" b="1" kern="1200" cap="none" spc="0" normalizeH="0" baseline="0" noProof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3.</a:t>
            </a:r>
            <a:r>
              <a:rPr kumimoji="0" lang="zh-CN" altLang="en-US" sz="3600" b="1" kern="1200" cap="none" spc="0" normalizeH="0" baseline="0" noProof="0" dirty="0" smtClean="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语言</a:t>
            </a:r>
            <a:r>
              <a:rPr lang="zh-CN" altLang="en-US" sz="3600" b="1" noProof="0" dirty="0" smtClean="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精准</a:t>
            </a:r>
            <a:r>
              <a:rPr kumimoji="0" lang="zh-CN" altLang="en-US" sz="3600" b="1" kern="1200" cap="none" spc="0" normalizeH="0" baseline="0" noProof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宋体" panose="02010600030101010101" pitchFamily="2" charset="-122"/>
              </a:rPr>
              <a:t>。</a:t>
            </a:r>
            <a:r>
              <a:rPr lang="zh-CN" altLang="en-US" sz="3600" b="1" noProof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运用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与</a:t>
            </a:r>
            <a:r>
              <a:rPr lang="zh-CN" altLang="en-US" sz="3600" b="1" noProof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环境描写作用相关</a:t>
            </a:r>
            <a:r>
              <a:rPr lang="zh-CN" altLang="en-US" sz="36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zh-CN" altLang="en-US" sz="3600" b="1" noProof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鉴</a:t>
            </a:r>
            <a:r>
              <a:rPr lang="zh-CN" altLang="en-US" sz="3600" b="1" noProof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赏术语。</a:t>
            </a:r>
            <a:endParaRPr kumimoji="0" lang="en-US" altLang="zh-CN" sz="3600" b="1" kern="1200" cap="none" spc="0" normalizeH="0" baseline="0" noProof="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cs typeface="宋体" panose="02010600030101010101" pitchFamily="2" charset="-122"/>
            </a:endParaRPr>
          </a:p>
          <a:p>
            <a:pPr marR="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宋体" panose="02010600030101010101" pitchFamily="2" charset="-122"/>
              </a:rPr>
              <a:t>4.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分析内容应与要点一致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宋体" panose="02010600030101010101" pitchFamily="2" charset="-122"/>
              </a:rPr>
              <a:t>。</a:t>
            </a:r>
            <a:endParaRPr kumimoji="0" lang="zh-CN" altLang="en-US" sz="3600" b="1" kern="1200" cap="none" spc="0" normalizeH="0" baseline="0" noProof="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cs typeface="宋体" panose="02010600030101010101" pitchFamily="2" charset="-122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1667510" y="321945"/>
            <a:ext cx="3665855" cy="922020"/>
          </a:xfrm>
          <a:prstGeom prst="rect">
            <a:avLst/>
          </a:prstGeom>
          <a:solidFill>
            <a:srgbClr val="BBE0E3">
              <a:alpha val="392"/>
            </a:srgbClr>
          </a:solidFill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5400" kern="1200" cap="none" spc="0" normalizeH="0" baseline="0" noProof="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  <a:t>  规范作答</a:t>
            </a:r>
            <a:endParaRPr kumimoji="0" lang="zh-CN" altLang="en-US" sz="4400" kern="1200" cap="none" spc="0" normalizeH="0" baseline="0" noProof="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75656" y="1700808"/>
            <a:ext cx="604867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dirty="0" smtClean="0">
                <a:ln w="19050">
                  <a:solidFill>
                    <a:srgbClr val="00B050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拓展训练</a:t>
            </a:r>
            <a:endParaRPr lang="zh-CN" altLang="en-US" sz="9600" b="1" cap="none" spc="0" dirty="0">
              <a:ln w="19050">
                <a:solidFill>
                  <a:srgbClr val="00B050"/>
                </a:solidFill>
                <a:prstDash val="solid"/>
              </a:ln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1196752"/>
            <a:ext cx="8136904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①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烘托人物心情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。“乌云阴沉沉地压在头顶”烘托他的烦闷；“清风吹过，乌云散去，太阳出来，天蓝云白”烘托他的轻松舒畅。 </a:t>
            </a:r>
            <a:b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②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推动情节发展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。“乌云阴沉沉地压在头顶”才有了后来寄放钥匙的情节。 </a:t>
            </a:r>
            <a:b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③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暗示了小说主旨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3" y="404665"/>
            <a:ext cx="3888432" cy="1200329"/>
          </a:xfrm>
          <a:prstGeom prst="rect">
            <a:avLst/>
          </a:prstGeom>
          <a:solidFill>
            <a:srgbClr val="BBE0E3">
              <a:alpha val="392"/>
            </a:srgbClr>
          </a:solidFill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5400" kern="1200" cap="none" spc="0" normalizeH="0" baseline="0" noProof="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4800" kern="1200" cap="none" spc="0" normalizeH="0" baseline="0" noProof="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  <a:t>知 识 回 顾</a:t>
            </a: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132856"/>
            <a:ext cx="5761038" cy="2062163"/>
          </a:xfrm>
          <a:prstGeom prst="rect">
            <a:avLst/>
          </a:prstGeom>
          <a:solidFill>
            <a:srgbClr val="BBE0E3">
              <a:alpha val="392"/>
            </a:srgb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4800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 什么是环境描写？</a:t>
            </a: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sz="4000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sz="4000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550" y="3141663"/>
            <a:ext cx="7200850" cy="2585323"/>
          </a:xfrm>
          <a:prstGeom prst="rect">
            <a:avLst/>
          </a:prstGeom>
          <a:solidFill>
            <a:srgbClr val="BBE0E3">
              <a:alpha val="392"/>
            </a:srgbClr>
          </a:solidFill>
        </p:spPr>
        <p:txBody>
          <a:bodyPr wrap="squar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4800" kern="1200" cap="none" spc="0" normalizeH="0" baseline="0" noProof="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  <a:t>        对人物所处的具体的</a:t>
            </a:r>
            <a:r>
              <a:rPr kumimoji="0" lang="zh-CN" altLang="en-US" sz="4800" kern="1200" cap="none" spc="0" normalizeH="0" baseline="0" noProof="0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自然环境和社会环境</a:t>
            </a:r>
            <a:r>
              <a:rPr kumimoji="0" lang="zh-CN" altLang="en-US" sz="4800" kern="1200" cap="none" spc="0" normalizeH="0" baseline="0" noProof="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  <a:t>的描写</a:t>
            </a: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9190" y="998220"/>
            <a:ext cx="490982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4800" noProof="0" smtClean="0">
                <a:solidFill>
                  <a:srgbClr val="0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50" endPos="85000" dir="5400000" sy="-100000" algn="bl" rotWithShape="0"/>
                </a:effectLst>
                <a:uFillTx/>
                <a:latin typeface="+mn-lt"/>
                <a:sym typeface="+mn-ea"/>
              </a:rPr>
              <a:t>记忆口诀</a:t>
            </a:r>
            <a:endParaRPr kumimoji="0" lang="zh-CN" altLang="en-US" sz="4800" baseline="0" noProof="0" smtClean="0">
              <a:solidFill>
                <a:srgbClr val="00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50" endPos="85000" dir="5400000" sy="-100000" algn="bl" rotWithShape="0"/>
              </a:effectLst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sz="4800" baseline="0" noProof="0" smtClean="0">
              <a:solidFill>
                <a:srgbClr val="00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50" endPos="85000" dir="5400000" sy="-100000" algn="bl" rotWithShape="0"/>
              </a:effectLst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9175" y="2221865"/>
            <a:ext cx="685419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3200" b="1" noProof="0" smtClean="0">
                <a:solidFill>
                  <a:srgbClr val="FF0000"/>
                </a:solidFill>
                <a:latin typeface="+mn-lt"/>
                <a:sym typeface="+mn-ea"/>
              </a:rPr>
              <a:t>环境描写有妙用，渲染气氛见背景。</a:t>
            </a:r>
            <a:endParaRPr kumimoji="0" lang="zh-CN" altLang="en-US" sz="3200" b="1" kern="1200" cap="none" spc="0" normalizeH="0" baseline="0" noProof="0" smtClean="0">
              <a:solidFill>
                <a:srgbClr val="FF0000"/>
              </a:solidFill>
              <a:latin typeface="+mn-lt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3200" b="1" noProof="0" smtClean="0">
                <a:solidFill>
                  <a:srgbClr val="FF0000"/>
                </a:solidFill>
                <a:latin typeface="+mn-lt"/>
                <a:sym typeface="+mn-ea"/>
              </a:rPr>
              <a:t>交代内容时地人，推动情节促发展。</a:t>
            </a:r>
            <a:endParaRPr kumimoji="0" lang="zh-CN" altLang="en-US" sz="3200" b="1" kern="1200" cap="none" spc="0" normalizeH="0" baseline="0" noProof="0" smtClean="0">
              <a:solidFill>
                <a:srgbClr val="FF0000"/>
              </a:solidFill>
              <a:latin typeface="+mn-lt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3200" b="1" noProof="0" smtClean="0">
                <a:solidFill>
                  <a:srgbClr val="FF0000"/>
                </a:solidFill>
                <a:latin typeface="+mn-lt"/>
                <a:sym typeface="+mn-ea"/>
              </a:rPr>
              <a:t>人物性格它烘托，后面行文它铺垫。</a:t>
            </a:r>
            <a:endParaRPr kumimoji="0" lang="zh-CN" altLang="en-US" sz="3200" b="1" kern="1200" cap="none" spc="0" normalizeH="0" baseline="0" noProof="0" smtClean="0">
              <a:solidFill>
                <a:srgbClr val="FF0000"/>
              </a:solidFill>
              <a:latin typeface="+mn-lt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3200" b="1" noProof="0" smtClean="0">
                <a:solidFill>
                  <a:srgbClr val="FF0000"/>
                </a:solidFill>
                <a:latin typeface="+mn-lt"/>
                <a:sym typeface="+mn-ea"/>
              </a:rPr>
              <a:t>主题思想来深化，小说阅读不用怕。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5650" y="620713"/>
            <a:ext cx="3273425" cy="1328738"/>
          </a:xfrm>
          <a:prstGeom prst="rect">
            <a:avLst/>
          </a:prstGeom>
          <a:solidFill>
            <a:srgbClr val="BBE0E3">
              <a:alpha val="0"/>
            </a:srgbClr>
          </a:solidFill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、自然环境</a:t>
            </a:r>
          </a:p>
          <a:p>
            <a:r>
              <a:rPr lang="zh-CN" altLang="en-US" sz="1300" dirty="0">
                <a:solidFill>
                  <a:srgbClr val="000000"/>
                </a:solidFill>
                <a:latin typeface="Arial" panose="020B0604020202020204" pitchFamily="34" charset="0"/>
              </a:rPr>
              <a:t>
</a:t>
            </a:r>
          </a:p>
          <a:p>
            <a:endParaRPr lang="zh-CN" altLang="en-US" dirty="0"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6613" y="1565275"/>
            <a:ext cx="7704138" cy="2708275"/>
          </a:xfrm>
          <a:prstGeom prst="rect">
            <a:avLst/>
          </a:prstGeom>
          <a:solidFill>
            <a:srgbClr val="BBE0E3">
              <a:alpha val="0"/>
            </a:srgbClr>
          </a:solidFill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latin typeface="Calibri" pitchFamily="34" charset="0"/>
              </a:rPr>
              <a:t>      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日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月星辰、山川河流、花草树木、鸟兽鱼虫、时序节令、风雨雪霜等自然景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物。</a:t>
            </a:r>
            <a:r>
              <a:rPr lang="zh-CN" altLang="en-US" sz="4000" dirty="0">
                <a:solidFill>
                  <a:srgbClr val="000000"/>
                </a:solidFill>
                <a:latin typeface="Arial" panose="020B0604020202020204" pitchFamily="34" charset="0"/>
              </a:rPr>
              <a:t>
</a:t>
            </a:r>
          </a:p>
          <a:p>
            <a:endParaRPr lang="zh-CN" altLang="en-US" dirty="0"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3568" y="3501008"/>
            <a:ext cx="4679950" cy="1328738"/>
          </a:xfrm>
          <a:prstGeom prst="rect">
            <a:avLst/>
          </a:prstGeom>
          <a:solidFill>
            <a:srgbClr val="BBE0E3">
              <a:alpha val="0"/>
            </a:srgbClr>
          </a:solidFill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Calibri" pitchFamily="34" charset="0"/>
              </a:rPr>
              <a:t>、社会环境</a:t>
            </a:r>
          </a:p>
          <a:p>
            <a:r>
              <a:rPr lang="zh-CN" altLang="en-US" sz="1300" dirty="0">
                <a:solidFill>
                  <a:srgbClr val="000000"/>
                </a:solidFill>
                <a:latin typeface="Arial" panose="020B0604020202020204" pitchFamily="34" charset="0"/>
              </a:rPr>
              <a:t>
</a:t>
            </a:r>
          </a:p>
          <a:p>
            <a:endParaRPr lang="zh-CN" altLang="en-US" dirty="0">
              <a:latin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1560" y="4365104"/>
            <a:ext cx="7956550" cy="1679575"/>
          </a:xfrm>
          <a:prstGeom prst="rect">
            <a:avLst/>
          </a:prstGeom>
          <a:solidFill>
            <a:srgbClr val="BBE0E3">
              <a:alpha val="0"/>
            </a:srgbClr>
          </a:solidFill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latin typeface="Calibri" pitchFamily="34" charset="0"/>
              </a:rPr>
              <a:t>     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一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定历史时期的社会情态、生活风尚、风土人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情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的。</a:t>
            </a: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
</a:t>
            </a:r>
          </a:p>
          <a:p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4" grpId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388" y="1773238"/>
            <a:ext cx="8064500" cy="2933700"/>
          </a:xfrm>
          <a:prstGeom prst="rect">
            <a:avLst/>
          </a:prstGeom>
          <a:solidFill>
            <a:srgbClr val="BBE0E3">
              <a:alpha val="0"/>
            </a:srgbClr>
          </a:solidFill>
        </p:spPr>
        <p:txBody>
          <a:bodyPr>
            <a:spAutoFit/>
          </a:bodyPr>
          <a:lstStyle/>
          <a:p>
            <a:pPr marR="0" defTabSz="914400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3200" b="1" kern="1200" cap="none" spc="0" normalizeH="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</a:rPr>
              <a:t>小说中</a:t>
            </a:r>
            <a:r>
              <a:rPr kumimoji="0" lang="zh-CN" altLang="en-US" sz="3200" b="1" kern="1200" cap="none" spc="0" normalizeH="0" baseline="0" noProof="0" dirty="0">
                <a:solidFill>
                  <a:srgbClr val="C00000"/>
                </a:solidFill>
                <a:latin typeface="+mj-ea"/>
                <a:ea typeface="+mj-ea"/>
                <a:cs typeface="+mn-cs"/>
              </a:rPr>
              <a:t>卢森堡公园苗圃</a:t>
            </a:r>
            <a:r>
              <a:rPr kumimoji="0" lang="zh-CN" altLang="en-US" sz="3200" b="1" kern="1200" cap="none" spc="0" normalizeH="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</a:rPr>
              <a:t>在情节发展中有重要作用，</a:t>
            </a:r>
            <a:r>
              <a:rPr kumimoji="0" lang="zh-CN" altLang="en-US" sz="3200" b="1" kern="1200" cap="none" spc="0" normalizeH="0" baseline="0" noProof="0" dirty="0">
                <a:solidFill>
                  <a:srgbClr val="C00000"/>
                </a:solidFill>
                <a:latin typeface="+mj-ea"/>
                <a:ea typeface="+mj-ea"/>
                <a:cs typeface="+mn-cs"/>
              </a:rPr>
              <a:t>这种作用体现在哪些方面</a:t>
            </a:r>
            <a:r>
              <a:rPr kumimoji="0" lang="zh-CN" altLang="en-US" sz="3200" b="1" kern="1200" cap="none" spc="0" normalizeH="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cs"/>
              </a:rPr>
              <a:t>？请结合作品简要分析</a:t>
            </a:r>
            <a:r>
              <a:rPr kumimoji="0" lang="zh-CN" altLang="en-US" sz="3200" kern="1200" cap="none" spc="0" normalizeH="0" baseline="0" noProof="0" dirty="0">
                <a:solidFill>
                  <a:srgbClr val="000000"/>
                </a:solidFill>
                <a:latin typeface="+mj-ea"/>
                <a:ea typeface="+mj-ea"/>
                <a:cs typeface="+mn-cs"/>
              </a:rPr>
              <a:t>。</a:t>
            </a:r>
            <a:endParaRPr kumimoji="0" lang="en-US" altLang="zh-CN" sz="3200" kern="1200" cap="none" spc="0" normalizeH="0" baseline="0" noProof="0" dirty="0">
              <a:solidFill>
                <a:srgbClr val="000000"/>
              </a:solidFill>
              <a:latin typeface="+mj-ea"/>
              <a:ea typeface="+mj-ea"/>
              <a:cs typeface="+mn-cs"/>
            </a:endParaRPr>
          </a:p>
          <a:p>
            <a:pPr marR="0" defTabSz="914400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3200" kern="1200" cap="none" spc="0" normalizeH="0" baseline="0" noProof="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3200" kern="1200" cap="none" spc="0" normalizeH="0" baseline="0" noProof="0" dirty="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2019</a:t>
            </a:r>
            <a:r>
              <a:rPr kumimoji="0" lang="zh-CN" altLang="en-US" sz="3200" kern="1200" cap="none" spc="0" normalizeH="0" baseline="0" noProof="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  <a:t>年全国二卷</a:t>
            </a:r>
            <a:r>
              <a:rPr kumimoji="0" lang="en-US" altLang="zh-CN" sz="3200" kern="1200" cap="none" spc="0" normalizeH="0" baseline="0" noProof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3200" kern="1200" cap="none" spc="0" normalizeH="0" baseline="0" noProof="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  <a:t>小步舞</a:t>
            </a:r>
            <a:r>
              <a:rPr kumimoji="0" lang="en-US" altLang="zh-CN" sz="3200" kern="1200" cap="none" spc="0" normalizeH="0" baseline="0" noProof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3200" kern="1200" cap="none" spc="0" normalizeH="0" baseline="0" noProof="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  <a:t>莫泊桑）</a:t>
            </a: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850" y="4437063"/>
            <a:ext cx="7993063" cy="1630045"/>
          </a:xfrm>
          <a:prstGeom prst="rect">
            <a:avLst/>
          </a:prstGeom>
          <a:solidFill>
            <a:srgbClr val="BBE0E3">
              <a:alpha val="0"/>
            </a:srgb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+mn-lt"/>
                <a:ea typeface="宋体" panose="02010600030101010101" pitchFamily="2" charset="-122"/>
                <a:cs typeface="+mn-cs"/>
              </a:rPr>
              <a:t>小说中有多处</a:t>
            </a: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景物描写</a:t>
            </a:r>
            <a:r>
              <a:rPr kumimoji="0" lang="zh-CN" altLang="en-US" sz="3200" b="1" kern="120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+mn-lt"/>
                <a:ea typeface="宋体" panose="02010600030101010101" pitchFamily="2" charset="-122"/>
                <a:cs typeface="+mn-cs"/>
              </a:rPr>
              <a:t>，请分析其</a:t>
            </a:r>
            <a:r>
              <a:rPr kumimoji="0" lang="zh-CN" altLang="en-US" sz="3200" b="1" kern="1200" cap="none" spc="0" normalizeH="0" baseline="0" noProof="0" dirty="0">
                <a:solidFill>
                  <a:srgbClr val="C00000"/>
                </a:solidFill>
                <a:latin typeface="+mn-lt"/>
                <a:ea typeface="宋体" panose="02010600030101010101" pitchFamily="2" charset="-122"/>
                <a:cs typeface="+mn-cs"/>
              </a:rPr>
              <a:t>功能</a:t>
            </a:r>
            <a:r>
              <a:rPr kumimoji="0" lang="zh-CN" altLang="en-US" sz="3200" kern="1200" cap="none" spc="0" normalizeH="0" baseline="0" noProof="0" dirty="0">
                <a:solidFill>
                  <a:srgbClr val="C00000"/>
                </a:solidFill>
                <a:latin typeface="+mn-lt"/>
                <a:ea typeface="宋体" panose="02010600030101010101" pitchFamily="2" charset="-122"/>
                <a:cs typeface="+mn-cs"/>
              </a:rPr>
              <a:t>。</a:t>
            </a:r>
            <a:r>
              <a:rPr kumimoji="0" lang="zh-CN" altLang="en-US" sz="3200" kern="120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+mn-lt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3200" kern="120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Arial" panose="020B0604020202020204"/>
                <a:ea typeface="+mn-ea"/>
                <a:cs typeface="+mn-cs"/>
              </a:rPr>
              <a:t>2019</a:t>
            </a:r>
            <a:r>
              <a:rPr kumimoji="0" lang="zh-CN" altLang="en-US" sz="3200" kern="120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+mn-lt"/>
                <a:ea typeface="宋体" panose="02010600030101010101" pitchFamily="2" charset="-122"/>
                <a:cs typeface="+mn-cs"/>
              </a:rPr>
              <a:t>年全国三卷</a:t>
            </a:r>
            <a:r>
              <a:rPr kumimoji="0" lang="en-US" altLang="zh-CN" sz="3200" kern="120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3200" kern="120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+mn-lt"/>
                <a:ea typeface="宋体" panose="02010600030101010101" pitchFamily="2" charset="-122"/>
                <a:cs typeface="+mn-cs"/>
              </a:rPr>
              <a:t>到梨花屯去</a:t>
            </a:r>
            <a:r>
              <a:rPr kumimoji="0" lang="en-US" altLang="zh-CN" sz="3200" kern="120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3200" kern="120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+mn-lt"/>
                <a:ea typeface="宋体" panose="02010600030101010101" pitchFamily="2" charset="-122"/>
                <a:cs typeface="+mn-cs"/>
              </a:rPr>
              <a:t>何士光）</a:t>
            </a: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1035" y="107950"/>
            <a:ext cx="4427855" cy="12846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8313" y="1254443"/>
            <a:ext cx="8496300" cy="5446395"/>
          </a:xfrm>
          <a:prstGeom prst="rect">
            <a:avLst/>
          </a:prstGeom>
          <a:solidFill>
            <a:srgbClr val="BBE0E3">
              <a:alpha val="0"/>
            </a:srgbClr>
          </a:solidFill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1552D1"/>
                </a:solidFill>
                <a:latin typeface="宋体" panose="02010600030101010101" pitchFamily="2" charset="-122"/>
              </a:rPr>
              <a:t>开头</a:t>
            </a:r>
            <a:endParaRPr lang="zh-CN" altLang="en-US" sz="2400" dirty="0">
              <a:solidFill>
                <a:srgbClr val="222222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262626"/>
                </a:solidFill>
                <a:latin typeface="Calibri" pitchFamily="34" charset="0"/>
              </a:rPr>
              <a:t>旧历的年底毕竟最像年底，村镇上不必说，就在天空中也显出将到的气象来。灰白色的沉重的晚云中间时时发出闪光，接着一声钝响，是送灶的爆竹；近处燃放的可就更强烈了</a:t>
            </a:r>
            <a:r>
              <a:rPr lang="en-US" altLang="zh-CN" sz="2400" b="1" dirty="0">
                <a:solidFill>
                  <a:srgbClr val="262626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400" b="1" dirty="0">
                <a:solidFill>
                  <a:srgbClr val="262626"/>
                </a:solidFill>
                <a:latin typeface="Calibri" pitchFamily="34" charset="0"/>
              </a:rPr>
              <a:t>震耳的大音还没有息，空气里已经散满了幽微的火药香。我是正在这一夜回到我的故乡鲁镇的。                   </a:t>
            </a:r>
            <a:r>
              <a:rPr lang="en-US" altLang="zh-CN" sz="2400" dirty="0">
                <a:solidFill>
                  <a:srgbClr val="262626"/>
                </a:solidFill>
                <a:latin typeface="Calibri" pitchFamily="34" charset="0"/>
                <a:sym typeface="+mn-ea"/>
              </a:rPr>
              <a:t>——</a:t>
            </a:r>
            <a:r>
              <a:rPr lang="zh-CN" altLang="en-US" sz="2400" dirty="0">
                <a:solidFill>
                  <a:srgbClr val="262626"/>
                </a:solidFill>
                <a:latin typeface="Calibri" pitchFamily="34" charset="0"/>
                <a:sym typeface="+mn-ea"/>
              </a:rPr>
              <a:t>鲁迅的</a:t>
            </a:r>
            <a:r>
              <a:rPr lang="en-US" altLang="zh-CN" sz="2400" dirty="0">
                <a:solidFill>
                  <a:srgbClr val="262626"/>
                </a:solidFill>
                <a:latin typeface="Calibri" pitchFamily="34" charset="0"/>
                <a:sym typeface="+mn-ea"/>
              </a:rPr>
              <a:t>《</a:t>
            </a:r>
            <a:r>
              <a:rPr lang="zh-CN" altLang="en-US" sz="2400" dirty="0">
                <a:solidFill>
                  <a:srgbClr val="262626"/>
                </a:solidFill>
                <a:latin typeface="Calibri" pitchFamily="34" charset="0"/>
                <a:sym typeface="+mn-ea"/>
              </a:rPr>
              <a:t>祝福</a:t>
            </a:r>
            <a:r>
              <a:rPr lang="en-US" altLang="zh-CN" sz="2400" dirty="0">
                <a:solidFill>
                  <a:srgbClr val="262626"/>
                </a:solidFill>
                <a:latin typeface="Calibri" pitchFamily="34" charset="0"/>
                <a:sym typeface="+mn-ea"/>
              </a:rPr>
              <a:t>》</a:t>
            </a:r>
            <a:endParaRPr lang="en-US" altLang="zh-CN" sz="2400" dirty="0">
              <a:solidFill>
                <a:srgbClr val="262626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rgbClr val="262626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262626"/>
                </a:solidFill>
                <a:latin typeface="Arial" panose="020B0604020202020204" pitchFamily="34" charset="0"/>
              </a:rPr>
              <a:t>                                                            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</a:rPr>
              <a:t>
</a:t>
            </a:r>
          </a:p>
          <a:p>
            <a:endParaRPr lang="zh-CN" altLang="en-US" sz="2400" dirty="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288" y="5084763"/>
            <a:ext cx="8497888" cy="2014855"/>
          </a:xfrm>
          <a:prstGeom prst="rect">
            <a:avLst/>
          </a:prstGeom>
          <a:solidFill>
            <a:srgbClr val="BBE0E3">
              <a:alpha val="0"/>
            </a:srgbClr>
          </a:solidFill>
        </p:spPr>
        <p:txBody>
          <a:bodyPr>
            <a:spAutoFit/>
          </a:bodyPr>
          <a:lstStyle/>
          <a:p>
            <a:endParaRPr lang="zh-CN" altLang="en-US" sz="1100" dirty="0">
              <a:solidFill>
                <a:srgbClr val="000000"/>
              </a:solidFill>
              <a:latin typeface="Calibri" pitchFamily="34" charset="0"/>
            </a:endParaRPr>
          </a:p>
          <a:p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Calibri" pitchFamily="34" charset="0"/>
              </a:rPr>
              <a:t>、暗示了当时的社会环境</a:t>
            </a:r>
            <a:r>
              <a:rPr lang="zh-CN" altLang="en-US" sz="2400" b="1" dirty="0" smtClean="0">
                <a:solidFill>
                  <a:srgbClr val="000000"/>
                </a:solidFill>
                <a:latin typeface="Calibri" pitchFamily="34" charset="0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Calibri" pitchFamily="34" charset="0"/>
            </a:endParaRPr>
          </a:p>
          <a:p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Calibri" pitchFamily="34" charset="0"/>
              </a:rPr>
              <a:t>、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营造了沉闷压抑的氛围。</a:t>
            </a:r>
            <a:endParaRPr lang="zh-CN" altLang="en-US" sz="2400" b="1" dirty="0">
              <a:solidFill>
                <a:srgbClr val="000000"/>
              </a:solidFill>
              <a:latin typeface="Calibri" pitchFamily="34" charset="0"/>
            </a:endParaRPr>
          </a:p>
          <a:p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Calibri" pitchFamily="34" charset="0"/>
              </a:rPr>
              <a:t>、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为祥林嫂的悲剧作了铺垫。 
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zh-CN" altLang="en-US" dirty="0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332657"/>
            <a:ext cx="6120680" cy="922020"/>
          </a:xfrm>
          <a:prstGeom prst="rect">
            <a:avLst/>
          </a:prstGeom>
          <a:solidFill>
            <a:srgbClr val="BBE0E3">
              <a:alpha val="392"/>
            </a:srgbClr>
          </a:solidFill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5400" kern="1200" cap="none" spc="0" normalizeH="0" baseline="0" noProof="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4400" dirty="0" smtClean="0">
                <a:solidFill>
                  <a:srgbClr val="000000"/>
                </a:solidFill>
                <a:latin typeface="+mn-lt"/>
              </a:rPr>
              <a:t>课文引路</a:t>
            </a:r>
            <a:r>
              <a:rPr kumimoji="0" lang="zh-CN" altLang="en-US" sz="4400" kern="1200" cap="none" spc="0" normalizeH="0" baseline="0" noProof="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en-US" sz="4400" kern="1200" cap="none" spc="0" normalizeH="0" baseline="0" noProof="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  <a:t>总结方法</a:t>
            </a:r>
          </a:p>
        </p:txBody>
      </p:sp>
      <p:sp>
        <p:nvSpPr>
          <p:cNvPr id="6151" name="TextBox 5"/>
          <p:cNvSpPr txBox="1"/>
          <p:nvPr/>
        </p:nvSpPr>
        <p:spPr>
          <a:xfrm>
            <a:off x="539750" y="4652963"/>
            <a:ext cx="41338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这段环境描写的作用是：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  <p:bldP spid="6151" grpId="0"/>
      <p:bldP spid="615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3745" y="1069975"/>
            <a:ext cx="728789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rgbClr val="262626"/>
                </a:solidFill>
                <a:latin typeface="Calibri" pitchFamily="34" charset="0"/>
              </a:rPr>
              <a:t>      </a:t>
            </a:r>
            <a:r>
              <a:rPr lang="zh-CN" altLang="en-US" sz="2400" b="1" dirty="0">
                <a:solidFill>
                  <a:srgbClr val="262626"/>
                </a:solidFill>
                <a:latin typeface="Calibri" pitchFamily="34" charset="0"/>
              </a:rPr>
              <a:t>我给那些因为在近旁而极响的爆竹声惊醒，看见豆一般大的黄色的灯火光，接着又听得毕毕剥剥的鞭炮，是四叔家正在“祝福”了；知道已是五更将近时候。我在蒙胧中，又隐约听到远处的爆竹声连绵不断，似乎合成一天音响的浓云，夹着团团飞舞的雪花，拥抱了全市镇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26490" y="66294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1552D1"/>
                </a:solidFill>
              </a:rPr>
              <a:t>结尾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53745" y="4485005"/>
            <a:ext cx="41154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这段环境描写的作用是：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3745" y="5090795"/>
            <a:ext cx="68859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与开头相呼应，使小说的结构更完整。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深化了文章的主题。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 descr="图片2.bmp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84265" y="4282440"/>
            <a:ext cx="2910840" cy="2552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07975" y="123190"/>
            <a:ext cx="8591550" cy="4246245"/>
          </a:xfrm>
          <a:prstGeom prst="rect">
            <a:avLst/>
          </a:prstGeom>
          <a:solidFill>
            <a:srgbClr val="BBE0E3">
              <a:alpha val="0"/>
            </a:srgbClr>
          </a:solidFill>
        </p:spPr>
        <p:txBody>
          <a:bodyPr wrap="squar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kern="1200" cap="none" spc="0" normalizeH="0" baseline="0" noProof="0">
              <a:latin typeface="+mn-lt"/>
              <a:ea typeface="+mn-ea"/>
              <a:cs typeface="+mn-cs"/>
            </a:endParaRPr>
          </a:p>
          <a:p>
            <a:pPr marR="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0">
                <a:solidFill>
                  <a:srgbClr val="222222"/>
                </a:solidFill>
                <a:latin typeface="+mn-lt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2800" b="1" kern="1200" cap="none" spc="0" normalizeH="0" baseline="0" noProof="0">
                <a:solidFill>
                  <a:srgbClr val="222222"/>
                </a:solidFill>
                <a:latin typeface="+mn-lt"/>
                <a:ea typeface="宋体" panose="02010600030101010101" pitchFamily="2" charset="-122"/>
                <a:cs typeface="+mn-cs"/>
              </a:rPr>
              <a:t>正是严冬天气，彤云密布，朔风渐起，却早纷纷扬扬卷下一天大雪来。</a:t>
            </a:r>
          </a:p>
          <a:p>
            <a:pPr marR="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0">
                <a:solidFill>
                  <a:srgbClr val="222222"/>
                </a:solidFill>
                <a:latin typeface="Arial" panose="020B0604020202020204"/>
                <a:ea typeface="+mn-ea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>
                <a:solidFill>
                  <a:srgbClr val="222222"/>
                </a:solidFill>
                <a:latin typeface="+mn-lt"/>
                <a:ea typeface="宋体" panose="02010600030101010101" pitchFamily="2" charset="-122"/>
                <a:cs typeface="+mn-cs"/>
              </a:rPr>
              <a:t>、雪地里踏着碎琼乱玉，迤逦背着北风而行。那雪正下得紧。</a:t>
            </a:r>
          </a:p>
          <a:p>
            <a:pPr marR="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222222"/>
                </a:solidFill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altLang="zh-CN" sz="2800" b="1" kern="1200" cap="none" spc="0" normalizeH="0" baseline="0" noProof="0">
                <a:solidFill>
                  <a:srgbClr val="222222"/>
                </a:solidFill>
                <a:latin typeface="Arial" panose="020B0604020202020204"/>
                <a:ea typeface="+mn-ea"/>
                <a:cs typeface="+mn-cs"/>
              </a:rPr>
              <a:t>3</a:t>
            </a:r>
            <a:r>
              <a:rPr kumimoji="0" lang="zh-CN" altLang="en-US" sz="2800" b="1" kern="1200" cap="none" spc="0" normalizeH="0" baseline="0" noProof="0">
                <a:solidFill>
                  <a:srgbClr val="222222"/>
                </a:solidFill>
                <a:latin typeface="+mn-lt"/>
                <a:ea typeface="宋体" panose="02010600030101010101" pitchFamily="2" charset="-122"/>
                <a:cs typeface="+mn-cs"/>
              </a:rPr>
              <a:t>、看那雪到晚越下得紧了。</a:t>
            </a:r>
          </a:p>
          <a:p>
            <a:pPr marR="0" algn="r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0">
                <a:solidFill>
                  <a:srgbClr val="222222"/>
                </a:solidFill>
                <a:latin typeface="+mn-lt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2800" b="1" kern="1200" cap="none" spc="0" normalizeH="0" baseline="0" noProof="0">
                <a:solidFill>
                  <a:srgbClr val="222222"/>
                </a:solidFill>
                <a:latin typeface="+mn-lt"/>
                <a:ea typeface="宋体" panose="02010600030101010101" pitchFamily="2" charset="-122"/>
                <a:cs typeface="+mn-cs"/>
              </a:rPr>
              <a:t>《林教头风雪山神庙》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55955" y="4216400"/>
            <a:ext cx="47720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三次</a:t>
            </a:r>
            <a:r>
              <a:rPr lang="en-US" altLang="zh-CN" sz="3600" b="1">
                <a:solidFill>
                  <a:srgbClr val="FF0000"/>
                </a:solidFill>
              </a:rPr>
              <a:t>“</a:t>
            </a:r>
            <a:r>
              <a:rPr lang="zh-CN" altLang="en-US" sz="3600" b="1">
                <a:solidFill>
                  <a:srgbClr val="FF0000"/>
                </a:solidFill>
              </a:rPr>
              <a:t>风雪</a:t>
            </a:r>
            <a:r>
              <a:rPr lang="en-US" altLang="zh-CN" sz="3600" b="1">
                <a:solidFill>
                  <a:srgbClr val="FF0000"/>
                </a:solidFill>
              </a:rPr>
              <a:t>”</a:t>
            </a:r>
            <a:r>
              <a:rPr lang="zh-CN" altLang="en-US" sz="3600" b="1">
                <a:solidFill>
                  <a:srgbClr val="FF0000"/>
                </a:solidFill>
              </a:rPr>
              <a:t>的作用是：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916832"/>
            <a:ext cx="4425950" cy="1076325"/>
          </a:xfrm>
          <a:prstGeom prst="rect">
            <a:avLst/>
          </a:prstGeom>
          <a:solidFill>
            <a:srgbClr val="BBE0E3">
              <a:alpha val="0"/>
            </a:srgb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3200" kern="1200" cap="none" spc="0" normalizeH="0" baseline="0" noProof="0" dirty="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2.</a:t>
            </a:r>
            <a:r>
              <a:rPr kumimoji="0" lang="zh-CN" altLang="en-US" sz="3200" b="1" kern="1200" cap="none" spc="0" normalizeH="0" baseline="0" noProof="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  <a:t>推动情节发</a:t>
            </a:r>
            <a:r>
              <a:rPr kumimoji="0" lang="zh-CN" altLang="en-US" sz="3200" b="1" kern="1200" cap="none" spc="0" normalizeH="0" baseline="0" noProof="0" dirty="0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  <a:t>展。</a:t>
            </a:r>
            <a:endParaRPr kumimoji="0" lang="zh-CN" altLang="en-US" sz="3200" b="1" kern="1200" cap="none" spc="0" normalizeH="0" baseline="0" noProof="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sz="32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6145" y="608330"/>
            <a:ext cx="50289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algn="l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3200" noProof="0" dirty="0">
                <a:solidFill>
                  <a:srgbClr val="000000"/>
                </a:solidFill>
                <a:latin typeface="+mn-lt"/>
                <a:sym typeface="+mn-ea"/>
              </a:rPr>
              <a:t>1.</a:t>
            </a:r>
            <a:r>
              <a:rPr lang="zh-CN" altLang="en-US" sz="3200" b="1" noProof="0" dirty="0">
                <a:solidFill>
                  <a:srgbClr val="000000"/>
                </a:solidFill>
                <a:latin typeface="+mn-lt"/>
                <a:sym typeface="+mn-ea"/>
              </a:rPr>
              <a:t>营造了一种紧张的氛</a:t>
            </a:r>
            <a:r>
              <a:rPr lang="zh-CN" altLang="en-US" sz="3200" b="1" noProof="0" dirty="0" smtClean="0">
                <a:solidFill>
                  <a:srgbClr val="000000"/>
                </a:solidFill>
                <a:latin typeface="+mn-lt"/>
                <a:sym typeface="+mn-ea"/>
              </a:rPr>
              <a:t>围</a:t>
            </a:r>
            <a:r>
              <a:rPr lang="zh-CN" altLang="en-US" sz="3200" b="1" dirty="0" smtClean="0">
                <a:solidFill>
                  <a:srgbClr val="000000"/>
                </a:solidFill>
                <a:latin typeface="+mn-lt"/>
                <a:sym typeface="+mn-ea"/>
              </a:rPr>
              <a:t>。</a:t>
            </a:r>
            <a:endParaRPr lang="zh-CN" altLang="en-US" sz="32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899592" y="3212976"/>
            <a:ext cx="38122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algn="l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3600" noProof="0" dirty="0">
                <a:solidFill>
                  <a:srgbClr val="000000"/>
                </a:solidFill>
                <a:uFillTx/>
                <a:latin typeface="Arial" panose="020B0604020202020204"/>
                <a:ea typeface="+mn-ea"/>
                <a:sym typeface="+mn-ea"/>
              </a:rPr>
              <a:t>3.</a:t>
            </a:r>
            <a:r>
              <a:rPr lang="zh-CN" altLang="en-US" sz="3600" b="1" noProof="0" dirty="0">
                <a:solidFill>
                  <a:srgbClr val="000000"/>
                </a:solidFill>
                <a:uFillTx/>
                <a:latin typeface="+mn-lt"/>
                <a:sym typeface="+mn-ea"/>
              </a:rPr>
              <a:t>烘托人物性</a:t>
            </a:r>
            <a:r>
              <a:rPr lang="zh-CN" altLang="en-US" sz="3600" b="1" noProof="0" dirty="0" smtClean="0">
                <a:solidFill>
                  <a:srgbClr val="000000"/>
                </a:solidFill>
                <a:uFillTx/>
                <a:latin typeface="+mn-lt"/>
                <a:sym typeface="+mn-ea"/>
              </a:rPr>
              <a:t>格。</a:t>
            </a:r>
            <a:endParaRPr lang="zh-CN" altLang="en-US" sz="3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/>
      <p:bldP spid="15" grpId="1"/>
      <p:bldP spid="15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9275" y="367030"/>
            <a:ext cx="8045450" cy="6062345"/>
          </a:xfrm>
          <a:prstGeom prst="rect">
            <a:avLst/>
          </a:prstGeom>
          <a:solidFill>
            <a:srgbClr val="BBE0E3">
              <a:alpha val="392"/>
            </a:srgbClr>
          </a:solidFill>
        </p:spPr>
        <p:txBody>
          <a:bodyPr wrap="squar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sz="2400" kern="1200" cap="none" spc="0" normalizeH="0" baseline="0" noProof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ts val="2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400" kern="1200" cap="none" spc="0" normalizeH="0" baseline="0" noProof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  <a:t>开篇</a:t>
            </a:r>
            <a:r>
              <a:rPr kumimoji="0" lang="zh-CN" altLang="en-US" sz="2400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+mn-ea"/>
                <a:cs typeface="+mn-cs"/>
              </a:rPr>
              <a:t>     </a:t>
            </a:r>
          </a:p>
          <a:p>
            <a:pPr marR="0" defTabSz="914400" fontAlgn="auto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2400" kern="1200" cap="none" spc="0" normalizeH="0" baseline="0" noProof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kern="1200" cap="none" spc="0" normalizeH="0" baseline="0" noProof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+mn-cs"/>
              </a:rPr>
              <a:t>段：</a:t>
            </a:r>
            <a:r>
              <a:rPr kumimoji="0" lang="zh-CN" altLang="en-US" sz="24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惊蛰过后的很长一段日子，尽管节令也已经又越过了春分，但连绵的黄土高原依然是冬天的面貌。山野里草木枯黑，一片荒凉。</a:t>
            </a:r>
          </a:p>
          <a:p>
            <a:pPr marR="0" defTabSz="914400" fontAlgn="auto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0" lang="zh-CN" altLang="en-US" sz="24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段：清明那一天，黄风停了。但天空仍然弥漫着尘埃，灰漠漠一片笼罩着天地。</a:t>
            </a:r>
          </a:p>
          <a:p>
            <a:pPr marR="0" defTabSz="914400" fontAlgn="auto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kumimoji="0" lang="zh-CN" altLang="en-US" sz="24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段：人们惊异地发现，街头和河岸边的柳树不知不觉地抽出了绿丝；桃杏树的枝头也已经缀满了粉红的花蕾。如果留心细看，那向阳山坡的枯草间，已经冒出了一些青草的嫩芽。</a:t>
            </a:r>
          </a:p>
          <a:p>
            <a:pPr marR="0" defTabSz="914400" fontAlgn="auto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sz="2400" b="1" kern="1200" cap="none" spc="0" normalizeH="0" baseline="0" noProof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R="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b="1" kern="1200" cap="none" spc="0" normalizeH="0" baseline="0" noProof="0">
              <a:latin typeface="+mn-lt"/>
              <a:ea typeface="+mn-ea"/>
              <a:cs typeface="+mn-cs"/>
            </a:endParaRPr>
          </a:p>
          <a:p>
            <a:pPr marR="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b="1" kern="1200" cap="none" spc="0" normalizeH="0" baseline="0" noProof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b="1" kern="1200" cap="none" spc="0" normalizeH="0" baseline="0" noProof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zh-CN" altLang="en-US" b="1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0410" y="4707255"/>
            <a:ext cx="4272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noProof="0">
                <a:solidFill>
                  <a:srgbClr val="FF0000"/>
                </a:solidFill>
                <a:latin typeface="+mn-lt"/>
                <a:sym typeface="+mn-ea"/>
              </a:rPr>
              <a:t>此部分环境描写的作用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9275" y="5403215"/>
            <a:ext cx="72377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3600" b="1" noProof="0" dirty="0">
                <a:solidFill>
                  <a:srgbClr val="000000"/>
                </a:solidFill>
                <a:latin typeface="+mn-lt"/>
                <a:sym typeface="+mn-ea"/>
              </a:rPr>
              <a:t>1.</a:t>
            </a:r>
            <a:r>
              <a:rPr lang="zh-CN" altLang="en-US" sz="3600" b="1" noProof="0" dirty="0">
                <a:solidFill>
                  <a:srgbClr val="000000"/>
                </a:solidFill>
                <a:latin typeface="+mn-lt"/>
                <a:sym typeface="+mn-ea"/>
              </a:rPr>
              <a:t>展现了黄土高原特有的风</a:t>
            </a:r>
            <a:r>
              <a:rPr lang="zh-CN" altLang="en-US" sz="3600" b="1" noProof="0" dirty="0" smtClean="0">
                <a:solidFill>
                  <a:srgbClr val="000000"/>
                </a:solidFill>
                <a:latin typeface="+mn-lt"/>
                <a:sym typeface="+mn-ea"/>
              </a:rPr>
              <a:t>光。</a:t>
            </a:r>
            <a:endParaRPr kumimoji="0" lang="zh-CN" altLang="en-US" sz="3600" b="1" kern="1200" cap="none" spc="0" normalizeH="0" baseline="0" noProof="0" dirty="0">
              <a:solidFill>
                <a:srgbClr val="000000"/>
              </a:solidFill>
              <a:latin typeface="+mn-lt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3600" b="1" noProof="0" dirty="0">
                <a:solidFill>
                  <a:srgbClr val="000000"/>
                </a:solidFill>
                <a:latin typeface="+mn-lt"/>
                <a:sym typeface="+mn-ea"/>
              </a:rPr>
              <a:t>2.</a:t>
            </a:r>
            <a:r>
              <a:rPr lang="zh-CN" altLang="en-US" sz="3600" b="1" noProof="0" dirty="0">
                <a:solidFill>
                  <a:srgbClr val="000000"/>
                </a:solidFill>
                <a:latin typeface="+mn-lt"/>
                <a:sym typeface="+mn-ea"/>
              </a:rPr>
              <a:t>烘托孙少平此时的心</a:t>
            </a:r>
            <a:r>
              <a:rPr lang="zh-CN" altLang="en-US" sz="3600" b="1" noProof="0" dirty="0" smtClean="0">
                <a:solidFill>
                  <a:srgbClr val="000000"/>
                </a:solidFill>
                <a:latin typeface="+mn-lt"/>
                <a:sym typeface="+mn-ea"/>
              </a:rPr>
              <a:t>情。</a:t>
            </a:r>
            <a:endParaRPr lang="zh-CN" altLang="en-US" sz="36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953135" y="95250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《</a:t>
            </a:r>
            <a:r>
              <a:rPr lang="zh-CN" altLang="en-US" sz="280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做客》（路遥《平凡的世界》）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5" grpId="0"/>
      <p:bldP spid="5" grpId="1"/>
      <p:bldP spid="7" grpId="0"/>
      <p:bldP spid="7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1717</Words>
  <Application>Microsoft Office PowerPoint</Application>
  <PresentationFormat>全屏显示(4:3)</PresentationFormat>
  <Paragraphs>103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42</cp:revision>
  <dcterms:created xsi:type="dcterms:W3CDTF">2019-09-13T07:47:00Z</dcterms:created>
  <dcterms:modified xsi:type="dcterms:W3CDTF">2019-09-26T06:58:30Z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