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3" r:id="rId2"/>
  </p:sldMasterIdLst>
  <p:notesMasterIdLst>
    <p:notesMasterId r:id="rId3"/>
  </p:notesMasterIdLst>
  <p:sldIdLst>
    <p:sldId id="274" r:id="rId4"/>
    <p:sldId id="269" r:id="rId5"/>
    <p:sldId id="289" r:id="rId6"/>
    <p:sldId id="290" r:id="rId7"/>
    <p:sldId id="291" r:id="rId8"/>
    <p:sldId id="292" r:id="rId9"/>
    <p:sldId id="293" r:id="rId10"/>
    <p:sldId id="294" r:id="rId11"/>
    <p:sldId id="295" r:id="rId12"/>
    <p:sldId id="296" r:id="rId13"/>
    <p:sldId id="297" r:id="rId14"/>
    <p:sldId id="298" r:id="rId15"/>
    <p:sldId id="299" r:id="rId16"/>
    <p:sldId id="300" r:id="rId17"/>
    <p:sldId id="301" r:id="rId18"/>
    <p:sldId id="302" r:id="rId19"/>
    <p:sldId id="303" r:id="rId20"/>
    <p:sldId id="304" r:id="rId21"/>
    <p:sldId id="305" r:id="rId22"/>
    <p:sldId id="306" r:id="rId23"/>
    <p:sldId id="307" r:id="rId24"/>
    <p:sldId id="308" r:id="rId25"/>
    <p:sldId id="309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-684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tags" Target="tags/tag2.xml" /><Relationship Id="rId28" Type="http://schemas.openxmlformats.org/officeDocument/2006/relationships/presProps" Target="presProps.xml" /><Relationship Id="rId29" Type="http://schemas.openxmlformats.org/officeDocument/2006/relationships/viewProps" Target="viewProps.xml" /><Relationship Id="rId3" Type="http://schemas.openxmlformats.org/officeDocument/2006/relationships/notesMaster" Target="notesMasters/notesMaster1.xml" /><Relationship Id="rId30" Type="http://schemas.openxmlformats.org/officeDocument/2006/relationships/theme" Target="theme/theme1.xml" /><Relationship Id="rId31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64581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3DD4FB-3593-48A4-B4C0-D4B58689DBAD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0E761A-E474-4F00-A4F8-AF16842B3DF1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869491-26EF-4F93-BB59-94438B4225FC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7A1EE-C3D8-4B47-87EB-1C180B1A9169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312F9-A4AF-41A7-9652-1DEA8F6FA722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77F2B-F331-47A6-8C94-E1240FC9DC8A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05538-61E4-4C4C-8D9D-3AC5FA68E955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2CB77C-91AF-49D6-B357-CAB79DEA2349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EA278-F2B7-408B-A383-6C1D3D26A05E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82A79-E9A7-48BA-8D8D-3B09BBB0D176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CDD07-CA30-4921-BE48-2F5DAB029347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5A5EB2-CC42-4C38-9E78-152E0DDE5740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79BF28-8EF0-4420-83A2-E7CA48270987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0840C1-9DAF-41FE-B33F-2691EF2EEA4A}" type="slidenum">
              <a:rPr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image" Target="../media/image1.jpe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slideLayout" Target="../slideLayouts/slideLayout22.xml" /><Relationship Id="rId11" Type="http://schemas.openxmlformats.org/officeDocument/2006/relationships/slideLayout" Target="../slideLayouts/slideLayout23.xml" /><Relationship Id="rId12" Type="http://schemas.openxmlformats.org/officeDocument/2006/relationships/slideLayout" Target="../slideLayouts/slideLayout24.xml" /><Relationship Id="rId13" Type="http://schemas.openxmlformats.org/officeDocument/2006/relationships/slideLayout" Target="../slideLayouts/slideLayout25.xml" /><Relationship Id="rId14" Type="http://schemas.openxmlformats.org/officeDocument/2006/relationships/slideLayout" Target="../slideLayouts/slideLayout26.xml" /><Relationship Id="rId15" Type="http://schemas.openxmlformats.org/officeDocument/2006/relationships/slideLayout" Target="../slideLayouts/slideLayout27.xml" /><Relationship Id="rId16" Type="http://schemas.openxmlformats.org/officeDocument/2006/relationships/image" Target="../media/image1.jpeg" /><Relationship Id="rId17" Type="http://schemas.openxmlformats.org/officeDocument/2006/relationships/theme" Target="../theme/theme2.xml" /><Relationship Id="rId2" Type="http://schemas.openxmlformats.org/officeDocument/2006/relationships/slideLayout" Target="../slideLayouts/slideLayout14.xml" /><Relationship Id="rId3" Type="http://schemas.openxmlformats.org/officeDocument/2006/relationships/slideLayout" Target="../slideLayouts/slideLayout15.xml" /><Relationship Id="rId4" Type="http://schemas.openxmlformats.org/officeDocument/2006/relationships/slideLayout" Target="../slideLayouts/slideLayout16.xml" /><Relationship Id="rId5" Type="http://schemas.openxmlformats.org/officeDocument/2006/relationships/slideLayout" Target="../slideLayouts/slideLayout17.xml" /><Relationship Id="rId6" Type="http://schemas.openxmlformats.org/officeDocument/2006/relationships/slideLayout" Target="../slideLayouts/slideLayout18.xml" /><Relationship Id="rId7" Type="http://schemas.openxmlformats.org/officeDocument/2006/relationships/slideLayout" Target="../slideLayouts/slideLayout19.xml" /><Relationship Id="rId8" Type="http://schemas.openxmlformats.org/officeDocument/2006/relationships/slideLayout" Target="../slideLayouts/slideLayout20.xml" /><Relationship Id="rId9" Type="http://schemas.openxmlformats.org/officeDocument/2006/relationships/slideLayout" Target="../slideLayouts/slideLayout2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0">
          <a:blip r:embed="rId1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2021-02-27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blipFill dpi="0" rotWithShape="0">
          <a:blip r:embed="rId1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C233CCD-24BC-453C-9208-91F82C45D6C1}" type="slidenum">
              <a:rPr altLang="en-US">
                <a:ea typeface="宋体" panose="02010600030101010101" pitchFamily="2" charset="-122"/>
              </a:r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78" r:id="rId15"/>
  </p:sldLayoutIdLst>
  <p:transition/>
  <p:timing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0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1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2.png" /><Relationship Id="rId3" Type="http://schemas.openxmlformats.org/officeDocument/2006/relationships/image" Target="../media/image13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4.png" /><Relationship Id="rId3" Type="http://schemas.openxmlformats.org/officeDocument/2006/relationships/image" Target="../media/image15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6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7.png" /><Relationship Id="rId3" Type="http://schemas.openxmlformats.org/officeDocument/2006/relationships/image" Target="../media/image18.png" /><Relationship Id="rId4" Type="http://schemas.openxmlformats.org/officeDocument/2006/relationships/image" Target="../media/image19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.png" /><Relationship Id="rId3" Type="http://schemas.openxmlformats.org/officeDocument/2006/relationships/tags" Target="../tags/tag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3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4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Relationship Id="rId4" Type="http://schemas.openxmlformats.org/officeDocument/2006/relationships/image" Target="../media/image7.png" /><Relationship Id="rId5" Type="http://schemas.openxmlformats.org/officeDocument/2006/relationships/image" Target="../media/image8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矩形 35"/>
          <p:cNvSpPr>
            <a:spLocks noChangeArrowheads="1"/>
          </p:cNvSpPr>
          <p:nvPr/>
        </p:nvSpPr>
        <p:spPr bwMode="auto">
          <a:xfrm>
            <a:off x="5786595" y="1772920"/>
            <a:ext cx="5770880" cy="19380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4000">
                <a:solidFill>
                  <a:srgbClr val="E7E6E6">
                    <a:lumMod val="25000"/>
                  </a:srgb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第一单元 </a:t>
            </a:r>
          </a:p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lang="zh-CN" altLang="en-US" sz="400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1 社会历史的决定性基础</a:t>
            </a:r>
          </a:p>
        </p:txBody>
      </p:sp>
      <p:sp>
        <p:nvSpPr>
          <p:cNvPr id="37" name="文本占位符 5"/>
          <p:cNvSpPr txBox="1">
            <a:spLocks noChangeArrowheads="1"/>
          </p:cNvSpPr>
          <p:nvPr/>
        </p:nvSpPr>
        <p:spPr bwMode="auto">
          <a:xfrm>
            <a:off x="7764780" y="5810250"/>
            <a:ext cx="4286250" cy="423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smtClean="0">
                <a:solidFill>
                  <a:srgbClr val="00865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统编版 选择性必修 中册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91440" y="600710"/>
            <a:ext cx="1168146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【</a:t>
            </a:r>
            <a:r>
              <a:rPr lang="zh-CN" altLang="en-US" sz="2800" b="1">
                <a:solidFill>
                  <a:srgbClr val="FF0000"/>
                </a:solidFill>
              </a:rPr>
              <a:t>题解</a:t>
            </a:r>
            <a:r>
              <a:rPr lang="zh-CN" altLang="en-US" sz="2800" b="1"/>
              <a:t>】</a:t>
            </a:r>
            <a:endParaRPr lang="en-US" altLang="zh-CN" sz="2800" b="1"/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《社会历史的决定性基础》选自《马克思恩格斯选集》第四卷（人民出版社2012年版）。本文是</a:t>
            </a:r>
            <a:r>
              <a:rPr lang="zh-CN" altLang="en-US" sz="2800" b="1">
                <a:solidFill>
                  <a:srgbClr val="FF0000"/>
                </a:solidFill>
              </a:rPr>
              <a:t>恩格斯给瓦尔特·博尔吉乌斯的回信</a:t>
            </a:r>
            <a:r>
              <a:rPr lang="zh-CN" altLang="en-US" sz="2800" b="1"/>
              <a:t>。题目简明扼要，直接亮出了本文所要阐述的问题——社会历史的决定性基础。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所谓论著,就是带有研究性的著作。科学与文化论著是指自然科学和社会科学论文、著作。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一是</a:t>
            </a:r>
            <a:r>
              <a:rPr lang="zh-CN" altLang="en-US" sz="2800" b="1">
                <a:solidFill>
                  <a:srgbClr val="FF0000"/>
                </a:solidFill>
              </a:rPr>
              <a:t>社会科学论著</a:t>
            </a:r>
            <a:r>
              <a:rPr lang="zh-CN" altLang="en-US" sz="2800" b="1"/>
              <a:t>,主要由分析推理而得,往往具有</a:t>
            </a:r>
            <a:r>
              <a:rPr lang="zh-CN" altLang="en-US" sz="2800" b="1">
                <a:solidFill>
                  <a:srgbClr val="FF0000"/>
                </a:solidFill>
              </a:rPr>
              <a:t>抽象性</a:t>
            </a:r>
            <a:r>
              <a:rPr lang="zh-CN" altLang="en-US" sz="2800" b="1"/>
              <a:t>;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二是</a:t>
            </a:r>
            <a:r>
              <a:rPr lang="zh-CN" altLang="en-US" sz="2800" b="1">
                <a:solidFill>
                  <a:srgbClr val="FF0000"/>
                </a:solidFill>
              </a:rPr>
              <a:t>自然科学论著</a:t>
            </a:r>
            <a:r>
              <a:rPr lang="zh-CN" altLang="en-US" sz="2800" b="1"/>
              <a:t>,主要通过实验研究而得,往往具有</a:t>
            </a:r>
            <a:r>
              <a:rPr lang="zh-CN" altLang="en-US" sz="2800" b="1">
                <a:solidFill>
                  <a:srgbClr val="FF0000"/>
                </a:solidFill>
              </a:rPr>
              <a:t>实证性</a:t>
            </a:r>
            <a:r>
              <a:rPr lang="zh-CN" altLang="en-US" sz="2800" b="1"/>
              <a:t>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51770" y="4011930"/>
            <a:ext cx="1840865" cy="254317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244975" y="781685"/>
            <a:ext cx="7371715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</a:rPr>
              <a:t>【</a:t>
            </a:r>
            <a:r>
              <a:rPr lang="zh-CN" altLang="en-US" sz="3200" b="1">
                <a:solidFill>
                  <a:srgbClr val="FF0000"/>
                </a:solidFill>
              </a:rPr>
              <a:t>自读课文</a:t>
            </a:r>
            <a:r>
              <a:rPr lang="en-US" altLang="zh-CN" sz="3200" b="1">
                <a:solidFill>
                  <a:srgbClr val="FF0000"/>
                </a:solidFill>
              </a:rPr>
              <a:t>·</a:t>
            </a:r>
            <a:r>
              <a:rPr lang="zh-CN" altLang="en-US" sz="3200" b="1">
                <a:solidFill>
                  <a:srgbClr val="FF0000"/>
                </a:solidFill>
              </a:rPr>
              <a:t>整体感知</a:t>
            </a:r>
            <a:r>
              <a:rPr lang="zh-CN" altLang="en-US" sz="3200" b="1">
                <a:solidFill>
                  <a:schemeClr val="tx1"/>
                </a:solidFill>
              </a:rPr>
              <a:t>】</a:t>
            </a:r>
          </a:p>
          <a:p>
            <a:pPr algn="ctr" fontAlgn="auto">
              <a:lnSpc>
                <a:spcPct val="150000"/>
              </a:lnSpc>
            </a:pPr>
            <a:endParaRPr lang="zh-CN" altLang="en-US" sz="3200" b="1">
              <a:solidFill>
                <a:schemeClr val="tx1"/>
              </a:solidFill>
            </a:endParaRPr>
          </a:p>
          <a:p>
            <a:pPr algn="ctr" fontAlgn="auto">
              <a:lnSpc>
                <a:spcPct val="150000"/>
              </a:lnSpc>
            </a:pPr>
            <a:endParaRPr lang="zh-CN" altLang="en-US" sz="2800" b="1">
              <a:solidFill>
                <a:schemeClr val="tx1"/>
              </a:solidFill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自由阅读课文，同桌合作完成任务：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</a:rPr>
              <a:t>	1.</a:t>
            </a:r>
            <a:r>
              <a:rPr lang="zh-CN" altLang="en-US" sz="2800" b="1">
                <a:solidFill>
                  <a:schemeClr val="tx1"/>
                </a:solidFill>
              </a:rPr>
              <a:t>本文写了几部分内容？分清层次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</a:rPr>
              <a:t>	2.</a:t>
            </a:r>
            <a:r>
              <a:rPr lang="zh-CN" altLang="en-US" sz="2800" b="1">
                <a:solidFill>
                  <a:schemeClr val="tx1"/>
                </a:solidFill>
              </a:rPr>
              <a:t>每部分的主要是什么？简要概括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955" y="1027430"/>
            <a:ext cx="3677285" cy="411607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85750" y="568325"/>
            <a:ext cx="1162050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/>
              <a:t>本文共分为三个部分：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第一部分（</a:t>
            </a:r>
            <a:r>
              <a:rPr lang="zh-CN" altLang="en-US" sz="2800" b="1">
                <a:solidFill>
                  <a:srgbClr val="FF0000"/>
                </a:solidFill>
              </a:rPr>
              <a:t>1-2段</a:t>
            </a:r>
            <a:r>
              <a:rPr lang="zh-CN" altLang="en-US" sz="2800" b="1"/>
              <a:t>）：论述经济关系决定上层建筑。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第二部分（</a:t>
            </a:r>
            <a:r>
              <a:rPr lang="zh-CN" altLang="en-US" sz="2800" b="1">
                <a:solidFill>
                  <a:srgbClr val="FF0000"/>
                </a:solidFill>
              </a:rPr>
              <a:t>3-6段</a:t>
            </a:r>
            <a:r>
              <a:rPr lang="zh-CN" altLang="en-US" sz="2800" b="1"/>
              <a:t>）：经济条件制约着历史发展，不应忽视两点。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第三部分（</a:t>
            </a:r>
            <a:r>
              <a:rPr lang="zh-CN" altLang="en-US" sz="2800" b="1">
                <a:solidFill>
                  <a:srgbClr val="FF0000"/>
                </a:solidFill>
              </a:rPr>
              <a:t>7-9段</a:t>
            </a:r>
            <a:r>
              <a:rPr lang="zh-CN" altLang="en-US" sz="2800" b="1"/>
              <a:t>）：指出正确理解历史的障碍，推荐著作，说明理解这封信的方法。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8355" y="3420745"/>
            <a:ext cx="5215255" cy="320103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85750" y="916305"/>
            <a:ext cx="11620500" cy="4707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200" b="1">
                <a:sym typeface="+mn-ea"/>
              </a:rPr>
              <a:t>【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合作探究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·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精读课文</a:t>
            </a:r>
            <a:r>
              <a:rPr lang="zh-CN" altLang="en-US" sz="3200" b="1">
                <a:sym typeface="+mn-ea"/>
              </a:rPr>
              <a:t>】</a:t>
            </a:r>
          </a:p>
          <a:p>
            <a:pPr algn="l" fontAlgn="auto">
              <a:lnSpc>
                <a:spcPct val="150000"/>
              </a:lnSpc>
            </a:pPr>
            <a:r>
              <a:rPr lang="zh-CN" altLang="en-US" sz="2800" b="1">
                <a:sym typeface="+mn-ea"/>
              </a:rPr>
              <a:t>小组合作，分析课文，思考问题：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2800" b="1">
                <a:sym typeface="+mn-ea"/>
              </a:rPr>
              <a:t>	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1.恩格斯为什么要给德国的这个青年大学生写这封回信？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sym typeface="+mn-ea"/>
              </a:rPr>
              <a:t>	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2.请阐释“种族本身就是一种经济因素”这句话的含意。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sym typeface="+mn-ea"/>
              </a:rPr>
              <a:t>	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3.在“在所有这样的社会里，都是那种以偶然性为其补充和表现形式的必然性占统治地位”一句中，“偶然性”和“必然性”分别指什么？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sym typeface="+mn-ea"/>
              </a:rPr>
              <a:t>	</a:t>
            </a:r>
            <a:r>
              <a:rPr lang="zh-CN" altLang="en-US" sz="2800" b="1">
                <a:solidFill>
                  <a:schemeClr val="tx1"/>
                </a:solidFill>
                <a:sym typeface="+mn-ea"/>
              </a:rPr>
              <a:t>4.恩格斯在回信中阐明了哪几个方面的内容？</a:t>
            </a: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624965" y="487045"/>
            <a:ext cx="894207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sym typeface="+mn-ea"/>
              </a:rPr>
              <a:t>【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精讲点拨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·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归纳总结</a:t>
            </a:r>
            <a:r>
              <a:rPr lang="zh-CN" altLang="en-US" sz="3200" b="1">
                <a:sym typeface="+mn-ea"/>
              </a:rPr>
              <a:t>】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sym typeface="+mn-ea"/>
              </a:rPr>
              <a:t>各组代表发言，取长补短</a:t>
            </a:r>
          </a:p>
          <a:p>
            <a:pPr algn="ctr" fontAlgn="auto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sym typeface="+mn-ea"/>
              </a:rPr>
              <a:t>教师反馈指导，明确答案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4965" y="2794000"/>
            <a:ext cx="4298950" cy="37553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0010" y="2793365"/>
            <a:ext cx="4478655" cy="375285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85750" y="797560"/>
            <a:ext cx="1162050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1.恩格斯为什么要给德国的这个青年大学生写这封回信？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马克思曾指出，经济基础决定社会的上层建筑，制约着历史的发展。19世纪90年代，一些资产阶级理论家歪曲了马克思的观点，篡改历史唯物主义的基本原理，把马克思关于经济因素的决定性作用的观点歪曲为“经济决定一切”、经济是制约历史发展的唯一因素，造成当时</a:t>
            </a:r>
            <a:r>
              <a:rPr lang="zh-CN" altLang="en-US" sz="2800" b="1">
                <a:solidFill>
                  <a:srgbClr val="FF0000"/>
                </a:solidFill>
              </a:rPr>
              <a:t>德国青年极大的思想混乱</a:t>
            </a:r>
            <a:r>
              <a:rPr lang="zh-CN" altLang="en-US" sz="2800" b="1"/>
              <a:t>，他们当中有不少人写信向恩格斯请教，瓦尔特·博尔吉乌斯就是其中一位。针对这种情况，思格斯给瓦尔特·博尔吉乌斯写了这封回信，</a:t>
            </a:r>
            <a:r>
              <a:rPr lang="zh-CN" altLang="en-US" sz="2800" b="1">
                <a:solidFill>
                  <a:srgbClr val="FF0000"/>
                </a:solidFill>
              </a:rPr>
              <a:t>澄清了一些重大理论问题</a:t>
            </a:r>
            <a:r>
              <a:rPr lang="zh-CN" altLang="en-US" sz="2800" b="1"/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85750" y="765175"/>
            <a:ext cx="1162050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2.请阐释“种族本身就是一种经济因素”这句话的含意。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这句话</a:t>
            </a:r>
            <a:r>
              <a:rPr lang="zh-CN" altLang="en-US" sz="2800" b="1">
                <a:solidFill>
                  <a:srgbClr val="FF0000"/>
                </a:solidFill>
              </a:rPr>
              <a:t>强调了经济因素对历史发展的重要作用</a:t>
            </a:r>
            <a:r>
              <a:rPr lang="zh-CN" altLang="en-US" sz="2800" b="1"/>
              <a:t>。种族又称人种，是具有共同起源和共同遗传特征的人群。</a:t>
            </a:r>
            <a:r>
              <a:rPr lang="zh-CN" altLang="en-US" sz="2800" b="1">
                <a:solidFill>
                  <a:srgbClr val="FF0000"/>
                </a:solidFill>
              </a:rPr>
              <a:t>种族的形成和人类的物质文明息息相关。</a:t>
            </a:r>
            <a:r>
              <a:rPr lang="zh-CN" altLang="en-US" sz="2800" b="1"/>
              <a:t>正是基于这一点，恩格斯才说“种族本身就是一种经济因素”。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9715" y="3669665"/>
            <a:ext cx="2905760" cy="2847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5265" y="3597275"/>
            <a:ext cx="2573655" cy="29203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85750" y="614680"/>
            <a:ext cx="1162050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/>
              <a:t>3.在“在所有这样的社会里，都是那种以偶然性为其补充和表现形式的必然性占统治地位”一句中，</a:t>
            </a:r>
            <a:r>
              <a:rPr lang="zh-CN" altLang="en-US" sz="2800" b="1">
                <a:solidFill>
                  <a:srgbClr val="FF0000"/>
                </a:solidFill>
              </a:rPr>
              <a:t>“偶然性”和“必然性”分别指什么？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“偶然性”指</a:t>
            </a:r>
            <a:r>
              <a:rPr lang="zh-CN" altLang="en-US" sz="2800" b="1">
                <a:solidFill>
                  <a:srgbClr val="FF0000"/>
                </a:solidFill>
              </a:rPr>
              <a:t>看似偶然发生的某种历史现象</a:t>
            </a:r>
            <a:r>
              <a:rPr lang="zh-CN" altLang="en-US" sz="2800" b="1"/>
              <a:t>，如某个历史人物的出现等；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“必然性”指</a:t>
            </a:r>
            <a:r>
              <a:rPr lang="zh-CN" altLang="en-US" sz="2800" b="1">
                <a:solidFill>
                  <a:srgbClr val="FF0000"/>
                </a:solidFill>
              </a:rPr>
              <a:t>产生这种历史现象的经济基础</a:t>
            </a:r>
            <a:r>
              <a:rPr lang="zh-CN" altLang="en-US" sz="2800" b="1"/>
              <a:t>。某种历史现象的产生看似偶然，实则是经济基础在发挥作用，从这个角度而言，历史现象的产生又具有必然性。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85750" y="797560"/>
            <a:ext cx="1162050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4.恩格斯在回信中阐明了哪几个方面的内容？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①经济关系是社会历史的决定性基础。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②政治、法、哲学、宗教、文学、艺术等上层建筑的发展是以经济发展为基础的，而它们又都互相作用并对经济基础发生作用。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③社会历史发展过程中必然性和偶然性的关系，以及伟大人物在历史上的作用。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④要正确理解历史就必须重视经济史，要从马克思主义的原著中学习历史唯物主义。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85750" y="591185"/>
            <a:ext cx="11620500" cy="4061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</a:rPr>
              <a:t>【品读课文</a:t>
            </a:r>
            <a:r>
              <a:rPr lang="en-US" altLang="zh-CN" sz="3200" b="1">
                <a:solidFill>
                  <a:srgbClr val="FF0000"/>
                </a:solidFill>
              </a:rPr>
              <a:t>·</a:t>
            </a:r>
            <a:r>
              <a:rPr lang="zh-CN" altLang="en-US" sz="3200" b="1">
                <a:solidFill>
                  <a:srgbClr val="FF0000"/>
                </a:solidFill>
              </a:rPr>
              <a:t>中心思想】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请同学们再读课文，独立概括本文的中心思想？</a:t>
            </a:r>
            <a:endParaRPr lang="en-US" altLang="zh-CN" sz="2800" b="1"/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本文针对当时资产阶级理论家对马克思思想的歪曲，以丰富的历史知识和辩证的理论分析，论述了经济因素与历史发展、上层建筑的关系，并指明了正确理解、把握马克思主义唯物史观的方法，解答了当时德国青年学生的疑惑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2740" y="3961130"/>
            <a:ext cx="3602355" cy="25006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66700" y="386715"/>
            <a:ext cx="11639550" cy="5815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b="1"/>
              <a:t>课件命名中前缀数字编码说明：</a:t>
            </a:r>
          </a:p>
          <a:p>
            <a:pPr fontAlgn="auto">
              <a:lnSpc>
                <a:spcPct val="150000"/>
              </a:lnSpc>
            </a:pPr>
            <a:r>
              <a:rPr lang="zh-CN" altLang="en-US" sz="4800" b="1">
                <a:solidFill>
                  <a:srgbClr val="FF0000"/>
                </a:solidFill>
              </a:rPr>
              <a:t>2.2.1.1.1.1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第一个数字：标识</a:t>
            </a:r>
            <a:r>
              <a:rPr lang="zh-CN" altLang="en-US" sz="2800" b="1">
                <a:solidFill>
                  <a:srgbClr val="FF0000"/>
                </a:solidFill>
              </a:rPr>
              <a:t>系列，必修为</a:t>
            </a:r>
            <a:r>
              <a:rPr lang="en-US" altLang="zh-CN" sz="2800" b="1">
                <a:solidFill>
                  <a:srgbClr val="FF0000"/>
                </a:solidFill>
              </a:rPr>
              <a:t>1</a:t>
            </a:r>
            <a:r>
              <a:rPr lang="zh-CN" altLang="en-US" sz="2800" b="1">
                <a:solidFill>
                  <a:srgbClr val="FF0000"/>
                </a:solidFill>
              </a:rPr>
              <a:t>，选择性必修为</a:t>
            </a:r>
            <a:r>
              <a:rPr lang="en-US" altLang="zh-CN" sz="2800" b="1">
                <a:solidFill>
                  <a:srgbClr val="FF0000"/>
                </a:solidFill>
              </a:rPr>
              <a:t>2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第二个数字：标识</a:t>
            </a:r>
            <a:r>
              <a:rPr lang="zh-CN" altLang="en-US" sz="2800" b="1">
                <a:solidFill>
                  <a:srgbClr val="FF0000"/>
                </a:solidFill>
              </a:rPr>
              <a:t>教材，</a:t>
            </a:r>
            <a:r>
              <a:rPr lang="zh-CN" altLang="en-US" sz="2800" b="1">
                <a:solidFill>
                  <a:schemeClr val="tx1"/>
                </a:solidFill>
              </a:rPr>
              <a:t>选择性必修，</a:t>
            </a:r>
            <a:r>
              <a:rPr lang="zh-CN" altLang="en-US" sz="2800" b="1">
                <a:solidFill>
                  <a:srgbClr val="FF0000"/>
                </a:solidFill>
              </a:rPr>
              <a:t>上册为</a:t>
            </a:r>
            <a:r>
              <a:rPr lang="en-US" altLang="zh-CN" sz="2800" b="1">
                <a:solidFill>
                  <a:srgbClr val="FF0000"/>
                </a:solidFill>
              </a:rPr>
              <a:t>1</a:t>
            </a:r>
            <a:r>
              <a:rPr lang="zh-CN" altLang="en-US" sz="2800" b="1">
                <a:solidFill>
                  <a:srgbClr val="FF0000"/>
                </a:solidFill>
              </a:rPr>
              <a:t>，中册为</a:t>
            </a:r>
            <a:r>
              <a:rPr lang="en-US" altLang="zh-CN" sz="2800" b="1">
                <a:solidFill>
                  <a:srgbClr val="FF0000"/>
                </a:solidFill>
              </a:rPr>
              <a:t>2</a:t>
            </a:r>
            <a:r>
              <a:rPr lang="zh-CN" altLang="en-US" sz="2800" b="1">
                <a:solidFill>
                  <a:srgbClr val="FF0000"/>
                </a:solidFill>
              </a:rPr>
              <a:t>，下册为</a:t>
            </a:r>
            <a:r>
              <a:rPr lang="en-US" altLang="zh-CN" sz="2800" b="1">
                <a:solidFill>
                  <a:srgbClr val="FF0000"/>
                </a:solidFill>
              </a:rPr>
              <a:t>3</a:t>
            </a:r>
            <a:endParaRPr lang="en-US" altLang="zh-CN" sz="2800" b="1"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第三个数字：标识</a:t>
            </a:r>
            <a:r>
              <a:rPr lang="zh-CN" altLang="en-US" sz="2800" b="1">
                <a:solidFill>
                  <a:srgbClr val="FF0000"/>
                </a:solidFill>
              </a:rPr>
              <a:t>单元</a:t>
            </a:r>
            <a:r>
              <a:rPr lang="zh-CN" altLang="en-US" sz="2800" b="1">
                <a:solidFill>
                  <a:schemeClr val="tx1"/>
                </a:solidFill>
              </a:rPr>
              <a:t>，第一单元为</a:t>
            </a:r>
            <a:r>
              <a:rPr lang="en-US" altLang="zh-CN" sz="2800" b="1">
                <a:solidFill>
                  <a:schemeClr val="tx1"/>
                </a:solidFill>
              </a:rPr>
              <a:t>1</a:t>
            </a:r>
            <a:r>
              <a:rPr lang="zh-CN" altLang="en-US" sz="2800" b="1">
                <a:solidFill>
                  <a:schemeClr val="tx1"/>
                </a:solidFill>
              </a:rPr>
              <a:t>，第二单元为</a:t>
            </a:r>
            <a:r>
              <a:rPr lang="en-US" altLang="zh-CN" sz="2800" b="1">
                <a:solidFill>
                  <a:schemeClr val="tx1"/>
                </a:solidFill>
              </a:rPr>
              <a:t>2</a:t>
            </a:r>
            <a:endParaRPr lang="zh-CN" altLang="en-US" sz="2800" b="1"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第四个数字：标识</a:t>
            </a:r>
            <a:r>
              <a:rPr lang="zh-CN" altLang="en-US" sz="2800" b="1">
                <a:solidFill>
                  <a:srgbClr val="FF0000"/>
                </a:solidFill>
              </a:rPr>
              <a:t>课节</a:t>
            </a:r>
            <a:r>
              <a:rPr lang="zh-CN" altLang="en-US" sz="2800" b="1">
                <a:solidFill>
                  <a:schemeClr val="tx1"/>
                </a:solidFill>
              </a:rPr>
              <a:t>，</a:t>
            </a:r>
            <a:r>
              <a:rPr lang="zh-CN" altLang="en-US" sz="2800" b="1">
                <a:solidFill>
                  <a:srgbClr val="FF0000"/>
                </a:solidFill>
              </a:rPr>
              <a:t>第一课为</a:t>
            </a:r>
            <a:r>
              <a:rPr lang="en-US" altLang="zh-CN" sz="2800" b="1">
                <a:solidFill>
                  <a:srgbClr val="FF0000"/>
                </a:solidFill>
              </a:rPr>
              <a:t>1</a:t>
            </a:r>
            <a:r>
              <a:rPr lang="zh-CN" altLang="en-US" sz="2800" b="1">
                <a:solidFill>
                  <a:srgbClr val="FF0000"/>
                </a:solidFill>
              </a:rPr>
              <a:t>，第二课为</a:t>
            </a:r>
            <a:r>
              <a:rPr lang="en-US" altLang="zh-CN" sz="2800" b="1">
                <a:solidFill>
                  <a:srgbClr val="FF0000"/>
                </a:solidFill>
              </a:rPr>
              <a:t>2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第五个数字：标识</a:t>
            </a:r>
            <a:r>
              <a:rPr lang="zh-CN" altLang="en-US" sz="2800" b="1">
                <a:solidFill>
                  <a:srgbClr val="FF0000"/>
                </a:solidFill>
              </a:rPr>
              <a:t>文章</a:t>
            </a:r>
            <a:r>
              <a:rPr lang="zh-CN" altLang="en-US" sz="2800" b="1">
                <a:solidFill>
                  <a:schemeClr val="tx1"/>
                </a:solidFill>
              </a:rPr>
              <a:t>，某课</a:t>
            </a:r>
            <a:r>
              <a:rPr lang="zh-CN" altLang="en-US" sz="2800" b="1">
                <a:solidFill>
                  <a:srgbClr val="FF0000"/>
                </a:solidFill>
              </a:rPr>
              <a:t>第一篇文章为</a:t>
            </a:r>
            <a:r>
              <a:rPr lang="en-US" altLang="zh-CN" sz="2800" b="1">
                <a:solidFill>
                  <a:srgbClr val="FF0000"/>
                </a:solidFill>
              </a:rPr>
              <a:t>1</a:t>
            </a:r>
            <a:r>
              <a:rPr lang="zh-CN" altLang="en-US" sz="2800" b="1">
                <a:solidFill>
                  <a:srgbClr val="FF0000"/>
                </a:solidFill>
              </a:rPr>
              <a:t>，第二篇文章为</a:t>
            </a:r>
            <a:r>
              <a:rPr lang="en-US" altLang="zh-CN" sz="2800" b="1">
                <a:solidFill>
                  <a:srgbClr val="FF0000"/>
                </a:solidFill>
              </a:rPr>
              <a:t>2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</a:rPr>
              <a:t>第六个数字：标识</a:t>
            </a:r>
            <a:r>
              <a:rPr lang="zh-CN" altLang="en-US" sz="2800" b="1">
                <a:solidFill>
                  <a:srgbClr val="FF0000"/>
                </a:solidFill>
              </a:rPr>
              <a:t>课时</a:t>
            </a:r>
            <a:r>
              <a:rPr lang="zh-CN" altLang="en-US" sz="2800" b="1">
                <a:solidFill>
                  <a:schemeClr val="tx1"/>
                </a:solidFill>
              </a:rPr>
              <a:t>，某篇文章</a:t>
            </a:r>
            <a:r>
              <a:rPr lang="zh-CN" altLang="en-US" sz="2800" b="1">
                <a:solidFill>
                  <a:srgbClr val="FF0000"/>
                </a:solidFill>
              </a:rPr>
              <a:t>第一课时为</a:t>
            </a:r>
            <a:r>
              <a:rPr lang="en-US" altLang="zh-CN" sz="2800" b="1">
                <a:solidFill>
                  <a:srgbClr val="FF0000"/>
                </a:solidFill>
              </a:rPr>
              <a:t>1</a:t>
            </a:r>
            <a:r>
              <a:rPr lang="zh-CN" altLang="en-US" sz="2800" b="1">
                <a:solidFill>
                  <a:srgbClr val="FF0000"/>
                </a:solidFill>
              </a:rPr>
              <a:t>，第二课时为</a:t>
            </a:r>
            <a:r>
              <a:rPr lang="en-US" altLang="zh-CN" sz="2800" b="1">
                <a:solidFill>
                  <a:srgbClr val="FF0000"/>
                </a:solidFill>
              </a:rPr>
              <a:t>2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85750" y="520700"/>
            <a:ext cx="11620500" cy="5815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sym typeface="+mn-ea"/>
              </a:rPr>
              <a:t>【品读课文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·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语言特色】</a:t>
            </a:r>
            <a:endParaRPr lang="zh-CN" altLang="en-US" sz="3200" b="1">
              <a:solidFill>
                <a:srgbClr val="FF0000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</a:rPr>
              <a:t>1.语言准确严谨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b="1"/>
              <a:t>	</a:t>
            </a:r>
            <a:r>
              <a:rPr lang="zh-CN" altLang="en-US" sz="2400" b="1"/>
              <a:t>作者在阐述观点时，大量使用修饰词语，使语言表达十分准确、有分寸感。如“我们把经济条件看作归根到底制约着历史发展的东西”，在动词“制约”前面加上“归根到底”，准确地表明这种“制约”不是一般意义上的，而是最根本的。又如“请您不要过分推敲上面所说的每一句话”中，“过分”一词使用严谨，强调了“推敲”的程度。再如“这种技术，照我们的观点看来，也决定着产品的交换方式以及分配方式”中，“照我们的观点看来”这一修饰成分把作者的观点界定得非常准确，让人感到作者只是在表明自己的观点，没有把自已的观点强加给别人，这反而拉近了读者与作者的距离，让读者更容易接受。</a:t>
            </a: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85750" y="798195"/>
            <a:ext cx="1162050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2.语言表达严密而富有逻辑性。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这主要体现在文中较多地使用了复句。如“如果像您所说的，技术在很大程度上依赖于科学状况，那么，科学则在更大得多的程度上依赖于技术的状况和需要。社会一旦有技术上的需要，这种需要就会比十所大学更能把科学推向前进”，以“假设复句”和“条件复句”来分析说理，语言表达十分周密，可谓天衣无缝。此外，文中还多处用到因果复句、并列复句、转折复句、递进复句等。这些复句，使句子之间的关系更为紧密，使内容的表达更加准确，无疑增强了文章说理的周密性与逻辑性。</a:t>
            </a: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85750" y="474980"/>
            <a:ext cx="11620500" cy="5908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【课时总结】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本文是恩格斯给瓦尔特·博尔吉乌斯的回信。恩格斯针对当时资产阶级理论家对马克思“经济基础决定上层建筑”思想的歪曲，以丰富的历史知识和辩证的理论分析，论述了经济因素与历史发展、上层建筑的关系，指出经济关系是“社会历史的决定性基础”“归根到底制约着历史发展”；政治、法、哲学、宗教、文学、艺术等上层建筑的发展是“以经济发展为基础的”，但“它们又都互相作用并对经济基础发生作用”；经济不是制约历史发展和上层建筑的唯一因素，因为其还受很多偶然性的影响，但经济的必然性起决定作用。</a:t>
            </a: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3877310"/>
            <a:ext cx="3308985" cy="27597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0510" y="369570"/>
            <a:ext cx="11651615" cy="3507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【课时作业】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800" b="1"/>
              <a:t>1.完成常规作业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</a:rPr>
              <a:t>2.</a:t>
            </a:r>
            <a:r>
              <a:rPr lang="zh-CN" altLang="en-US" sz="2800" b="1">
                <a:solidFill>
                  <a:schemeClr val="tx1"/>
                </a:solidFill>
              </a:rPr>
              <a:t>马克思早就说过：“经济基础决定上层建筑。”恩格斯在《社会历史的决定性基础》中再次阐释，经济关系是社会历史的决定性基础。读过本文，你有什么看法呢？请写一段文字，表达你的看法。不少于200字。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5075" y="4560570"/>
            <a:ext cx="2066925" cy="2076450"/>
          </a:xfrm>
          <a:prstGeom prst="rect">
            <a:avLst/>
          </a:prstGeom>
        </p:spPr>
      </p:pic>
      <p:pic>
        <p:nvPicPr>
          <p:cNvPr id="5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2077700" y="12484100"/>
            <a:ext cx="3302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04165" y="1148715"/>
            <a:ext cx="6379845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【学习目标】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1.了解理性思考的内涵及特点。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2.通过学习借鉴优秀文章提升理性思考的品质能力。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3.结合写作实践，能够有理有据地把道理说清楚。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258685" y="114935"/>
            <a:ext cx="4933315" cy="662749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32715" y="382905"/>
            <a:ext cx="11620500" cy="60928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【核心素养】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语言建构与运用</a:t>
            </a:r>
            <a:r>
              <a:rPr lang="zh-CN" altLang="en-US" sz="2800" b="1"/>
              <a:t>：结合语境理解文中含意深刻、富有表现力的语段，体会</a:t>
            </a:r>
            <a:r>
              <a:rPr lang="en-US" altLang="zh-CN" sz="2800" b="1"/>
              <a:t>			 </a:t>
            </a:r>
            <a:r>
              <a:rPr lang="zh-CN" altLang="en-US" sz="2800" b="1"/>
              <a:t>语言运用准确、鲜明的特点。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思维发展与提升</a:t>
            </a:r>
            <a:r>
              <a:rPr lang="zh-CN" altLang="en-US" sz="2800" b="1"/>
              <a:t>：抓住主要概念，把握核心观点，理清论述思路，体会论</a:t>
            </a:r>
            <a:r>
              <a:rPr lang="en-US" altLang="zh-CN" sz="2800" b="1"/>
              <a:t>			 </a:t>
            </a:r>
            <a:r>
              <a:rPr lang="zh-CN" altLang="en-US" sz="2800" b="1"/>
              <a:t>证、论辩艺术。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审美鉴赏与创造</a:t>
            </a:r>
            <a:r>
              <a:rPr lang="zh-CN" altLang="en-US" sz="2800" b="1"/>
              <a:t>：能理性、有条理地表达自己的观点，平等商讨，有针对</a:t>
            </a:r>
            <a:r>
              <a:rPr lang="en-US" altLang="zh-CN" sz="2800" b="1"/>
              <a:t>			 </a:t>
            </a:r>
            <a:r>
              <a:rPr lang="zh-CN" altLang="en-US" sz="2800" b="1"/>
              <a:t>性、有风度、有礼貌地进行辩驳。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</a:rPr>
              <a:t>文化传承与理解</a:t>
            </a:r>
            <a:r>
              <a:rPr lang="zh-CN" altLang="en-US" sz="2800" b="1"/>
              <a:t>：加深对社会、历史、人生的认识，形成辩证唯物主义的</a:t>
            </a:r>
            <a:r>
              <a:rPr lang="en-US" altLang="zh-CN" sz="2800" b="1"/>
              <a:t>			 </a:t>
            </a:r>
            <a:r>
              <a:rPr lang="zh-CN" altLang="en-US" sz="2800" b="1"/>
              <a:t>世界观和方法论。</a:t>
            </a: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39420" y="1014730"/>
            <a:ext cx="11620500" cy="3876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【教学重难点】</a:t>
            </a:r>
            <a:endParaRPr lang="zh-CN" altLang="en-US" sz="2800" b="1">
              <a:solidFill>
                <a:srgbClr val="FF0000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</a:rPr>
              <a:t>重点：</a:t>
            </a:r>
          </a:p>
          <a:p>
            <a:pPr fontAlgn="auto">
              <a:lnSpc>
                <a:spcPct val="150000"/>
              </a:lnSpc>
            </a:pPr>
            <a:r>
              <a:rPr lang="en-US" altLang="zh-CN" sz="3200" b="1"/>
              <a:t>	</a:t>
            </a:r>
            <a:r>
              <a:rPr lang="zh-CN" altLang="en-US" sz="3200" b="1"/>
              <a:t>体会本文论述的针对性、辩证性以及严密的逻辑性。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</a:rPr>
              <a:t>难点：</a:t>
            </a:r>
          </a:p>
          <a:p>
            <a:pPr fontAlgn="auto">
              <a:lnSpc>
                <a:spcPct val="150000"/>
              </a:lnSpc>
            </a:pPr>
            <a:r>
              <a:rPr lang="en-US" altLang="zh-CN" sz="3200" b="1"/>
              <a:t>	</a:t>
            </a:r>
            <a:r>
              <a:rPr lang="zh-CN" altLang="en-US" sz="3200" b="1"/>
              <a:t>体会本文语言的准确性、专业性。</a:t>
            </a: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290" y="3353435"/>
            <a:ext cx="5686425" cy="32099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44170" y="811530"/>
            <a:ext cx="11195685" cy="3507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【导入新课】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理论对于实践有着巨大的指导意义，一个人理论素养越高，就越能在实践中见微知著，行稳致远，提高理论素养的重要途径之一是努力学习经典理论著作，特别是马克思主义理论著作，今天我们走进</a:t>
            </a:r>
            <a:r>
              <a:rPr lang="zh-CN" altLang="en-US" sz="2800" b="1">
                <a:solidFill>
                  <a:srgbClr val="FF0000"/>
                </a:solidFill>
              </a:rPr>
              <a:t>恩格斯的作品《社会历史的决定性基础》</a:t>
            </a:r>
            <a:r>
              <a:rPr lang="zh-CN" altLang="en-US" sz="2800" b="1"/>
              <a:t>。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605655"/>
            <a:ext cx="12192000" cy="20701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01295" y="-106045"/>
            <a:ext cx="11863705" cy="4799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【作者介绍】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恩格斯（1820-1895），德国思想家、哲学家、革命家、教育学家、军事理论家，是全世界无产阶级和劳动人民的伟大导师，</a:t>
            </a:r>
            <a:r>
              <a:rPr lang="zh-CN" altLang="en-US" sz="2800" b="1">
                <a:solidFill>
                  <a:srgbClr val="FF0000"/>
                </a:solidFill>
              </a:rPr>
              <a:t>马克思主义创始人之一</a:t>
            </a:r>
            <a:r>
              <a:rPr lang="zh-CN" altLang="en-US" sz="2800" b="1"/>
              <a:t>。出生于</a:t>
            </a:r>
            <a:r>
              <a:rPr lang="zh-CN" altLang="en-US" sz="2800" b="1">
                <a:solidFill>
                  <a:srgbClr val="FF0000"/>
                </a:solidFill>
              </a:rPr>
              <a:t>德国巴门</a:t>
            </a:r>
            <a:r>
              <a:rPr lang="zh-CN" altLang="en-US" sz="2800" b="1"/>
              <a:t>市（时属普鲁士王国，今伍珀塔尔市），早年批判</a:t>
            </a:r>
            <a:r>
              <a:rPr lang="zh-CN" altLang="en-US" sz="2800" b="1">
                <a:solidFill>
                  <a:srgbClr val="FF0000"/>
                </a:solidFill>
              </a:rPr>
              <a:t>谢林</a:t>
            </a:r>
            <a:r>
              <a:rPr lang="zh-CN" altLang="en-US" sz="2800" b="1"/>
              <a:t>的神秘主义哲学，并接受</a:t>
            </a:r>
            <a:r>
              <a:rPr lang="zh-CN" altLang="en-US" sz="2800" b="1">
                <a:solidFill>
                  <a:srgbClr val="FF0000"/>
                </a:solidFill>
              </a:rPr>
              <a:t>费尔巴哈</a:t>
            </a:r>
            <a:r>
              <a:rPr lang="zh-CN" altLang="en-US" sz="2800" b="1"/>
              <a:t>的唯物主义思想，是坚定的革命民主主义者。之后他和马克思共同撰写了</a:t>
            </a:r>
            <a:r>
              <a:rPr lang="zh-CN" altLang="en-US" sz="2800" b="1">
                <a:solidFill>
                  <a:srgbClr val="FF0000"/>
                </a:solidFill>
              </a:rPr>
              <a:t>《共产党宣言》</a:t>
            </a:r>
            <a:r>
              <a:rPr lang="zh-CN" altLang="en-US" sz="2800" b="1"/>
              <a:t>，创立了科学共产主义理论。马克思逝世后，他整理出版了</a:t>
            </a:r>
            <a:r>
              <a:rPr lang="zh-CN" altLang="en-US" sz="2800" b="1">
                <a:solidFill>
                  <a:srgbClr val="FF0000"/>
                </a:solidFill>
              </a:rPr>
              <a:t>《资本论》第2、3卷</a:t>
            </a:r>
            <a:r>
              <a:rPr lang="zh-CN" altLang="en-US" sz="2800" b="1"/>
              <a:t>。</a:t>
            </a: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32080" y="612775"/>
            <a:ext cx="11817350" cy="2214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【主要作品】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/>
              <a:t>	</a:t>
            </a:r>
            <a:r>
              <a:rPr lang="zh-CN" altLang="en-US" sz="2800" b="1"/>
              <a:t>有《英国工人阶级状况》《自然辩证法》《反杜林论》《共产党宣言》等。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78785"/>
            <a:ext cx="5114925" cy="2857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1845" y="2950210"/>
            <a:ext cx="2247900" cy="2914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7075" y="2869565"/>
            <a:ext cx="2076450" cy="3076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24365" y="2750185"/>
            <a:ext cx="2286000" cy="33147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79705" y="672465"/>
            <a:ext cx="11832590" cy="5815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</a:rPr>
              <a:t>【写作背景】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b="1"/>
              <a:t>	</a:t>
            </a:r>
            <a:r>
              <a:rPr lang="zh-CN" altLang="en-US" sz="2400" b="1"/>
              <a:t>1883年马克思逝世以后，恩格斯是“</a:t>
            </a:r>
            <a:r>
              <a:rPr lang="zh-CN" altLang="en-US" sz="2400" b="1">
                <a:solidFill>
                  <a:srgbClr val="FF0000"/>
                </a:solidFill>
              </a:rPr>
              <a:t>整个文明世界中最卓越的学者和现代无产阶级的道士</a:t>
            </a:r>
            <a:r>
              <a:rPr lang="zh-CN" altLang="en-US" sz="2400" b="1"/>
              <a:t>”，许多国家的社会主义者都向他请教书信，成为恩格斯阐述马克思主义理论的一种重要形式。19世纪末，马克思主义继续在欧洲广泛传播，而1890年德国废除反社会主义的特别法，使人们的思想更为活跃，但是人们甚至有些社会民主党党员对马克思主义的理解水平降低了，他们受德国资产阶级学者</a:t>
            </a:r>
            <a:r>
              <a:rPr lang="zh-CN" altLang="en-US" sz="2400" b="1">
                <a:solidFill>
                  <a:srgbClr val="FF0000"/>
                </a:solidFill>
              </a:rPr>
              <a:t>巴尔特和“青年派”的影响，反马克思主义思潮在大学生中有所泛滥，他们中的一些人对马克思主义唯物史观产生了误解。</a:t>
            </a:r>
            <a:r>
              <a:rPr lang="zh-CN" altLang="en-US" sz="2400" b="1"/>
              <a:t>有一些大学生给恩格斯写信，提出了一些问题，请恩格斯予以解答。为了有针对性的解决疑惑，</a:t>
            </a:r>
            <a:r>
              <a:rPr lang="zh-CN" altLang="en-US" sz="2400" b="1">
                <a:solidFill>
                  <a:srgbClr val="FF0000"/>
                </a:solidFill>
              </a:rPr>
              <a:t>坚持马克思主义，反击机会主义对马克思主义的歪曲，批判资产阶级学者的反马克思主义论调，进一步发展马克思理论，恩格斯给部分大学生回了信。</a:t>
            </a: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UNIT_PLACING_PICTURE_USER_VIEWPORT" val="{&quot;height&quot;:5805,&quot;width&quot;:4080}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81</Paragraphs>
  <Slides>23</Slides>
  <Notes>2</Notes>
  <TotalTime>0</TotalTime>
  <HiddenSlides>1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baseType="lpstr" size="30">
      <vt:lpstr>Arial</vt:lpstr>
      <vt:lpstr>Calibri</vt:lpstr>
      <vt:lpstr>宋体</vt:lpstr>
      <vt:lpstr>Calibri Light</vt:lpstr>
      <vt:lpstr>思源黑体 CN Bold</vt:lpstr>
      <vt:lpstr>微软雅黑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2021-02-27T14:57:35.176</cp:lastPrinted>
  <dcterms:created xsi:type="dcterms:W3CDTF">2021-02-27T14:57:35Z</dcterms:created>
  <dcterms:modified xsi:type="dcterms:W3CDTF">2021-02-27T06:57:36Z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