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0" r:id="rId3"/>
    <p:sldId id="286" r:id="rId4"/>
    <p:sldId id="260" r:id="rId5"/>
    <p:sldId id="271" r:id="rId6"/>
    <p:sldId id="288" r:id="rId7"/>
    <p:sldId id="287" r:id="rId8"/>
    <p:sldId id="289" r:id="rId9"/>
    <p:sldId id="295" r:id="rId10"/>
    <p:sldId id="296" r:id="rId11"/>
    <p:sldId id="297" r:id="rId12"/>
    <p:sldId id="298" r:id="rId13"/>
    <p:sldId id="266" r:id="rId14"/>
    <p:sldId id="302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.jpeg"/><Relationship Id="rId7" Type="http://schemas.openxmlformats.org/officeDocument/2006/relationships/hyperlink" Target="https://baike.baidu.com/item/%E6%9D%9C%E7%94%AB/63508" TargetMode="External"/><Relationship Id="rId6" Type="http://schemas.openxmlformats.org/officeDocument/2006/relationships/hyperlink" Target="https://baike.baidu.com/item/%E7%94%B0%E5%9B%AD%E8%AF%97/1990031" TargetMode="External"/><Relationship Id="rId5" Type="http://schemas.openxmlformats.org/officeDocument/2006/relationships/hyperlink" Target="https://baike.baidu.com/item/%E6%80%80%E5%8F%A4/9208275" TargetMode="External"/><Relationship Id="rId4" Type="http://schemas.openxmlformats.org/officeDocument/2006/relationships/hyperlink" Target="https://baike.baidu.com/item/%E5%BE%8B%E4%BD%93/9879280" TargetMode="External"/><Relationship Id="rId3" Type="http://schemas.openxmlformats.org/officeDocument/2006/relationships/hyperlink" Target="https://baike.baidu.com/item/%E6%99%9A%E5%94%90/457783" TargetMode="External"/><Relationship Id="rId2" Type="http://schemas.openxmlformats.org/officeDocument/2006/relationships/hyperlink" Target="https://baike.baidu.com/item/%E4%B8%B9%E9%98%B3/74720" TargetMode="External"/><Relationship Id="rId1" Type="http://schemas.openxmlformats.org/officeDocument/2006/relationships/hyperlink" Target="https://baike.baidu.com/item/%E6%B1%9F%E8%8B%8F/154268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timg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" y="20955"/>
            <a:ext cx="12097385" cy="67875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15770" y="-143192"/>
            <a:ext cx="9144000" cy="2387600"/>
          </a:xfrm>
        </p:spPr>
        <p:txBody>
          <a:bodyPr/>
          <a:p>
            <a:r>
              <a:rPr lang="zh-CN" altLang="en-US" sz="8000">
                <a:solidFill>
                  <a:srgbClr val="FFFF00"/>
                </a:solidFill>
              </a:rPr>
              <a:t>咸阳城东楼</a:t>
            </a:r>
            <a:endParaRPr lang="zh-CN" altLang="en-US" sz="8000">
              <a:solidFill>
                <a:srgbClr val="FFFF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 sz="8000">
                <a:solidFill>
                  <a:srgbClr val="FFFF00"/>
                </a:solidFill>
              </a:rPr>
              <a:t>许浑</a:t>
            </a:r>
            <a:endParaRPr lang="zh-CN" altLang="en-US" sz="80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47015" y="310515"/>
            <a:ext cx="11520805" cy="1655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ts val="6100"/>
              </a:lnSpc>
            </a:pPr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、简要赏析《咸阳城东楼》颈联的表达效果。</a:t>
            </a:r>
            <a:endParaRPr lang="zh-CN" altLang="en-US" sz="4800" b="1"/>
          </a:p>
        </p:txBody>
      </p:sp>
      <p:sp>
        <p:nvSpPr>
          <p:cNvPr id="5" name="文本框 4"/>
          <p:cNvSpPr txBox="1"/>
          <p:nvPr/>
        </p:nvSpPr>
        <p:spPr>
          <a:xfrm>
            <a:off x="246380" y="2096770"/>
            <a:ext cx="11521440" cy="32918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颈联晚眺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近景，虚实结合，通过视觉和听觉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描写强调过去的禁苑深宫，现今只是绿芜遍地，黄叶满林，</a:t>
            </a:r>
            <a:r>
              <a:rPr lang="zh-CN" altLang="en-US" sz="4000" b="1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绿芜、黄叶来渲染，勾勒出一个萧条凄凉的意境，借秦苑、汉宫的荒废，抒发了对家国衰败的无限感慨。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今昔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对比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吊古之情油然而生。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9875" y="5629910"/>
            <a:ext cx="11652250" cy="7067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l"/>
            <a:r>
              <a:rPr lang="zh-CN" altLang="en-US" sz="4000" b="1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sym typeface="+mn-ea"/>
              </a:rPr>
              <a:t>历史的演进，王朝的更替，世事的变化沧桑</a:t>
            </a:r>
            <a:endParaRPr lang="zh-CN" altLang="en-US" sz="4000" b="1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47015" y="310515"/>
            <a:ext cx="1152080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、根据《咸阳城东楼》内容，概括作者“愁”的原因。</a:t>
            </a:r>
            <a:endParaRPr lang="zh-CN" altLang="en-US" sz="4800" b="1"/>
          </a:p>
        </p:txBody>
      </p:sp>
      <p:sp>
        <p:nvSpPr>
          <p:cNvPr id="5" name="文本框 4"/>
          <p:cNvSpPr txBox="1"/>
          <p:nvPr/>
        </p:nvSpPr>
        <p:spPr>
          <a:xfrm>
            <a:off x="247015" y="1750695"/>
            <a:ext cx="11521440" cy="23069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官宦在外，思念家乡；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国势动荡，危机四伏；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江山依旧，世事沧桑。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1445" y="1253490"/>
            <a:ext cx="11869420" cy="4351655"/>
          </a:xfrm>
        </p:spPr>
        <p:txBody>
          <a:bodyPr>
            <a:noAutofit/>
          </a:bodyPr>
          <a:p>
            <a:r>
              <a:rPr lang="zh-CN" altLang="en-US" sz="6000" b="1"/>
              <a:t>许浑的《咸阳城东楼》属于（      ）</a:t>
            </a:r>
            <a:endParaRPr lang="zh-CN" altLang="en-US" sz="6000" b="1"/>
          </a:p>
          <a:p>
            <a:r>
              <a:rPr lang="zh-CN" altLang="en-US" sz="6000" b="1"/>
              <a:t>Ａ、政治讽谕诗</a:t>
            </a:r>
            <a:endParaRPr lang="zh-CN" altLang="en-US" sz="6000" b="1"/>
          </a:p>
          <a:p>
            <a:r>
              <a:rPr lang="zh-CN" altLang="en-US" sz="6000" b="1"/>
              <a:t>Ｂ、咏史怀古诗</a:t>
            </a:r>
            <a:endParaRPr lang="zh-CN" altLang="en-US" sz="6000" b="1"/>
          </a:p>
          <a:p>
            <a:r>
              <a:rPr lang="zh-CN" altLang="en-US" sz="6000" b="1"/>
              <a:t>Ｃ、山水诗</a:t>
            </a:r>
            <a:endParaRPr lang="zh-CN" altLang="en-US" sz="6000" b="1"/>
          </a:p>
          <a:p>
            <a:r>
              <a:rPr lang="zh-CN" altLang="en-US" sz="6000" b="1"/>
              <a:t>Ｄ、田园诗</a:t>
            </a:r>
            <a:endParaRPr lang="zh-CN" altLang="en-US" sz="6000" b="1"/>
          </a:p>
        </p:txBody>
      </p:sp>
      <p:sp>
        <p:nvSpPr>
          <p:cNvPr id="4" name="文本框 3"/>
          <p:cNvSpPr txBox="1"/>
          <p:nvPr/>
        </p:nvSpPr>
        <p:spPr>
          <a:xfrm>
            <a:off x="10454005" y="1253490"/>
            <a:ext cx="948055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000" b="1">
                <a:solidFill>
                  <a:srgbClr val="FF0000"/>
                </a:solidFill>
                <a:sym typeface="+mn-ea"/>
              </a:rPr>
              <a:t>Ｂ</a:t>
            </a:r>
            <a:endParaRPr lang="zh-CN" altLang="en-US" sz="6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435" y="167005"/>
            <a:ext cx="353568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巩固练习</a:t>
            </a:r>
            <a:endParaRPr lang="zh-CN" altLang="en-US" sz="6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timg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" y="20955"/>
            <a:ext cx="12097385" cy="67875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8000">
                <a:solidFill>
                  <a:srgbClr val="FFFF00"/>
                </a:solidFill>
              </a:rPr>
              <a:t>咸阳城东楼</a:t>
            </a:r>
            <a:endParaRPr lang="zh-CN" altLang="en-US" sz="8000">
              <a:solidFill>
                <a:srgbClr val="FFFF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 sz="8000">
                <a:solidFill>
                  <a:srgbClr val="FFFF00"/>
                </a:solidFill>
              </a:rPr>
              <a:t>许浑</a:t>
            </a:r>
            <a:endParaRPr lang="zh-CN" altLang="en-US" sz="8000">
              <a:solidFill>
                <a:srgbClr val="FFFF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435" y="167005"/>
            <a:ext cx="353568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诗歌背诵</a:t>
            </a:r>
            <a:endParaRPr lang="zh-CN" altLang="en-US" sz="6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154805" y="167005"/>
            <a:ext cx="7813675" cy="6503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lvl="0" indent="0" algn="l" defTabSz="914400" rtl="0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None/>
              <a:defRPr/>
            </a:pPr>
            <a:r>
              <a:rPr lang="zh-CN" altLang="en-US" sz="40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许浑（约</a:t>
            </a:r>
            <a:r>
              <a:rPr lang="en-US" altLang="zh-CN" sz="40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791</a:t>
            </a:r>
            <a:r>
              <a:rPr lang="zh-CN" altLang="en-US" sz="40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～约</a:t>
            </a:r>
            <a:r>
              <a:rPr lang="en-US" altLang="zh-CN" sz="40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858</a:t>
            </a:r>
            <a:r>
              <a:rPr lang="zh-CN" altLang="en-US" sz="40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），字</a:t>
            </a:r>
            <a:r>
              <a:rPr lang="zh-CN" altLang="en-US" sz="40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用晦</a:t>
            </a:r>
            <a:r>
              <a:rPr lang="zh-CN" altLang="en-US" sz="40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（一作仲晦），</a:t>
            </a:r>
            <a:r>
              <a:rPr lang="zh-CN" altLang="en-US" sz="40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唐代</a:t>
            </a:r>
            <a:r>
              <a:rPr lang="zh-CN" altLang="en-US" sz="40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诗人，润州丹阳（今</a:t>
            </a:r>
            <a:r>
              <a:rPr lang="zh-CN" altLang="en-US" sz="40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  <a:hlinkClick r:id="rId1"/>
              </a:rPr>
              <a:t>江苏</a:t>
            </a:r>
            <a:r>
              <a:rPr lang="zh-CN" altLang="en-US" sz="40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  <a:hlinkClick r:id="rId2"/>
              </a:rPr>
              <a:t>丹阳</a:t>
            </a:r>
            <a:r>
              <a:rPr lang="zh-CN" altLang="en-US" sz="40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）人。</a:t>
            </a:r>
            <a:r>
              <a:rPr lang="zh-CN" altLang="en-US" sz="40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  <a:hlinkClick r:id="rId3"/>
              </a:rPr>
              <a:t>晚唐</a:t>
            </a:r>
            <a:r>
              <a:rPr lang="zh-CN" altLang="en-US" sz="40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最具影响力的诗人之一，其一生不作古诗，专攻</a:t>
            </a:r>
            <a:r>
              <a:rPr lang="zh-CN" altLang="en-US" sz="40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  <a:hlinkClick r:id="rId4"/>
              </a:rPr>
              <a:t>律体</a:t>
            </a:r>
            <a:r>
              <a:rPr lang="zh-CN" altLang="en-US" sz="40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；题材以</a:t>
            </a:r>
            <a:r>
              <a:rPr lang="zh-CN" altLang="en-US" sz="40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  <a:hlinkClick r:id="rId5"/>
              </a:rPr>
              <a:t>怀古</a:t>
            </a:r>
            <a:r>
              <a:rPr lang="zh-CN" altLang="en-US" sz="40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40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  <a:hlinkClick r:id="rId6"/>
              </a:rPr>
              <a:t>田园诗</a:t>
            </a:r>
            <a:r>
              <a:rPr lang="zh-CN" altLang="en-US" sz="40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为佳，艺术则以偶对整密、诗律纯熟为特色。唯诗中多描写水、雨之景，后人拟之与诗圣</a:t>
            </a:r>
            <a:r>
              <a:rPr lang="zh-CN" altLang="en-US" sz="40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  <a:hlinkClick r:id="rId7"/>
              </a:rPr>
              <a:t>杜甫</a:t>
            </a:r>
            <a:r>
              <a:rPr lang="zh-CN" altLang="en-US" sz="40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齐名，并以</a:t>
            </a:r>
            <a:r>
              <a:rPr lang="zh-CN" altLang="en-US" sz="40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“许浑千首诗，杜甫一生愁”</a:t>
            </a:r>
            <a:r>
              <a:rPr lang="zh-CN" altLang="en-US" sz="40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评价之。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435" y="167005"/>
            <a:ext cx="353568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作者简介</a:t>
            </a:r>
            <a:endParaRPr lang="zh-CN" altLang="en-US" sz="6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pic>
        <p:nvPicPr>
          <p:cNvPr id="2" name="图片 1" descr="timg (4)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185" y="1273810"/>
            <a:ext cx="4070985" cy="539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xfrm>
            <a:off x="278765" y="129540"/>
            <a:ext cx="10515600" cy="1325563"/>
          </a:xfrm>
        </p:spPr>
        <p:txBody>
          <a:bodyPr vert="horz" wrap="square" anchor="ctr"/>
          <a:p>
            <a:pPr algn="ctr"/>
            <a:r>
              <a:rPr lang="zh-CN" altLang="en-US" sz="6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写作背景</a:t>
            </a:r>
            <a:endParaRPr lang="zh-CN" altLang="en-US" sz="6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415" y="1301115"/>
            <a:ext cx="11662410" cy="5139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6560"/>
              </a:lnSpc>
            </a:pPr>
            <a:r>
              <a:rPr lang="en-US" altLang="zh-CN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此诗大约是许浑于唐宣宗大中三年（</a:t>
            </a:r>
            <a:r>
              <a:rPr lang="en-US" altLang="zh-CN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849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年）任监察御史的时候所写。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此时大唐王朝已经处于风雨飘摇之际，政治非常腐败，农民起义此起彼伏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。一个秋天的傍晚，诗人登上咸阳古城楼观赏风景，即兴写下了这首七律。</a:t>
            </a:r>
            <a:endParaRPr lang="en-US" altLang="zh-CN" sz="4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35" y="-30480"/>
            <a:ext cx="12120880" cy="690435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9935" y="129540"/>
            <a:ext cx="10515600" cy="1325563"/>
          </a:xfrm>
        </p:spPr>
        <p:txBody>
          <a:bodyPr>
            <a:normAutofit/>
          </a:bodyPr>
          <a:p>
            <a:r>
              <a:rPr lang="en-US" altLang="zh-CN" sz="5400">
                <a:sym typeface="+mn-ea"/>
              </a:rPr>
              <a:t>                       </a:t>
            </a:r>
            <a:r>
              <a:rPr lang="zh-CN" altLang="en-US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咸阳城东楼</a:t>
            </a:r>
            <a:endParaRPr lang="zh-CN" altLang="en-US" sz="5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77975"/>
            <a:ext cx="10515600" cy="4351338"/>
          </a:xfrm>
        </p:spPr>
        <p:txBody>
          <a:bodyPr>
            <a:normAutofit fontScale="60000"/>
          </a:bodyPr>
          <a:p>
            <a:pPr fontAlgn="auto">
              <a:lnSpc>
                <a:spcPts val="6060"/>
              </a:lnSpc>
            </a:pPr>
            <a:r>
              <a:rPr lang="en-US" altLang="zh-CN" sz="8000"/>
              <a:t> </a:t>
            </a:r>
            <a:r>
              <a:rPr lang="zh-CN" altLang="en-US" sz="8000" b="1"/>
              <a:t>一上高城万里愁，蒹葭杨柳似汀洲。</a:t>
            </a:r>
            <a:endParaRPr lang="zh-CN" altLang="en-US" sz="8000" b="1"/>
          </a:p>
          <a:p>
            <a:pPr fontAlgn="auto">
              <a:lnSpc>
                <a:spcPts val="6060"/>
              </a:lnSpc>
            </a:pPr>
            <a:r>
              <a:rPr lang="zh-CN" altLang="en-US" sz="8000" b="1"/>
              <a:t>溪云初起日沉阁，山雨欲来风满楼。</a:t>
            </a:r>
            <a:endParaRPr lang="zh-CN" altLang="en-US" sz="8000" b="1"/>
          </a:p>
          <a:p>
            <a:pPr fontAlgn="auto">
              <a:lnSpc>
                <a:spcPts val="6060"/>
              </a:lnSpc>
            </a:pPr>
            <a:r>
              <a:rPr lang="zh-CN" altLang="en-US" sz="8000" b="1"/>
              <a:t>鸟下绿芜秦苑夕，蝉鸣黄叶汉宫秋。</a:t>
            </a:r>
            <a:endParaRPr lang="zh-CN" altLang="en-US" sz="8000" b="1"/>
          </a:p>
          <a:p>
            <a:pPr fontAlgn="auto">
              <a:lnSpc>
                <a:spcPts val="6060"/>
              </a:lnSpc>
            </a:pPr>
            <a:r>
              <a:rPr lang="zh-CN" altLang="en-US" sz="8000" b="1"/>
              <a:t>行人莫问当年事，故国东来渭水流。 </a:t>
            </a:r>
            <a:endParaRPr lang="zh-CN" altLang="en-US" sz="8000" b="1"/>
          </a:p>
        </p:txBody>
      </p:sp>
      <p:sp>
        <p:nvSpPr>
          <p:cNvPr id="5" name="文本框 4"/>
          <p:cNvSpPr txBox="1"/>
          <p:nvPr/>
        </p:nvSpPr>
        <p:spPr>
          <a:xfrm>
            <a:off x="305435" y="167005"/>
            <a:ext cx="353568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听读朗读</a:t>
            </a:r>
            <a:endParaRPr lang="zh-CN" altLang="en-US" sz="6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330" y="998220"/>
            <a:ext cx="10515600" cy="1325563"/>
          </a:xfrm>
        </p:spPr>
        <p:txBody>
          <a:bodyPr>
            <a:normAutofit/>
          </a:bodyPr>
          <a:p>
            <a:r>
              <a:rPr lang="en-US" altLang="zh-CN" sz="5400">
                <a:sym typeface="+mn-ea"/>
              </a:rPr>
              <a:t>                       </a:t>
            </a:r>
            <a:r>
              <a:rPr lang="zh-CN" altLang="en-US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咸阳城东楼</a:t>
            </a:r>
            <a:endParaRPr lang="zh-CN" altLang="en-US" sz="5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435" y="167005"/>
            <a:ext cx="353568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读懂诗意</a:t>
            </a:r>
            <a:endParaRPr lang="zh-CN" altLang="en-US" sz="6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9310" y="2054225"/>
            <a:ext cx="1053401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4800" b="1">
                <a:sym typeface="+mn-ea"/>
              </a:rPr>
              <a:t>一上高城万里愁，蒹葭杨柳似汀洲。</a:t>
            </a:r>
            <a:endParaRPr lang="zh-CN" altLang="en-US" sz="4800" b="1"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endParaRPr lang="zh-CN" altLang="en-US" sz="4800" b="1"/>
          </a:p>
          <a:p>
            <a:pPr marL="0" indent="0" fontAlgn="auto">
              <a:lnSpc>
                <a:spcPct val="100000"/>
              </a:lnSpc>
              <a:buNone/>
            </a:pPr>
            <a:endParaRPr lang="zh-CN" altLang="en-US" sz="4800" b="1"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4800" b="1">
                <a:sym typeface="+mn-ea"/>
              </a:rPr>
              <a:t>溪云初起日沉阁，山雨欲来风满楼。</a:t>
            </a:r>
            <a:endParaRPr lang="zh-CN" altLang="en-US" sz="4800"/>
          </a:p>
        </p:txBody>
      </p:sp>
      <p:sp>
        <p:nvSpPr>
          <p:cNvPr id="7" name="文本框 6"/>
          <p:cNvSpPr txBox="1"/>
          <p:nvPr/>
        </p:nvSpPr>
        <p:spPr>
          <a:xfrm>
            <a:off x="887730" y="3039110"/>
            <a:ext cx="104178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翻译：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登上百尺高楼，引我万里乡愁。芦苇杨柳丛生，好似江中沙洲。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7085" y="5217795"/>
            <a:ext cx="105562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翻译：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乌云刚刚浮起在磻溪上，夕阳已经沉落楼阁后面。山雨即将来临，满楼风声飒飒。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2615" y="895350"/>
            <a:ext cx="10515600" cy="1325563"/>
          </a:xfrm>
        </p:spPr>
        <p:txBody>
          <a:bodyPr>
            <a:normAutofit/>
          </a:bodyPr>
          <a:p>
            <a:r>
              <a:rPr lang="en-US" altLang="zh-CN" sz="5400">
                <a:sym typeface="+mn-ea"/>
              </a:rPr>
              <a:t>                       </a:t>
            </a:r>
            <a:r>
              <a:rPr lang="zh-CN" altLang="en-US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咸阳城东楼</a:t>
            </a:r>
            <a:endParaRPr lang="zh-CN" altLang="en-US" sz="5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435" y="167005"/>
            <a:ext cx="353568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读懂诗意</a:t>
            </a:r>
            <a:endParaRPr lang="zh-CN" altLang="en-US" sz="6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9310" y="2054225"/>
            <a:ext cx="1053401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00000"/>
              </a:lnSpc>
            </a:pPr>
            <a:r>
              <a:rPr lang="zh-CN" altLang="en-US" sz="4800" b="1">
                <a:sym typeface="+mn-ea"/>
              </a:rPr>
              <a:t>鸟下绿芜秦苑夕，蝉鸣黄叶汉宫秋。</a:t>
            </a:r>
            <a:endParaRPr lang="zh-CN" altLang="en-US" sz="4800" b="1">
              <a:sym typeface="+mn-ea"/>
            </a:endParaRPr>
          </a:p>
          <a:p>
            <a:pPr fontAlgn="auto">
              <a:lnSpc>
                <a:spcPct val="100000"/>
              </a:lnSpc>
            </a:pPr>
            <a:endParaRPr lang="zh-CN" altLang="en-US" sz="4800" b="1">
              <a:sym typeface="+mn-ea"/>
            </a:endParaRPr>
          </a:p>
          <a:p>
            <a:pPr fontAlgn="auto">
              <a:lnSpc>
                <a:spcPct val="100000"/>
              </a:lnSpc>
            </a:pPr>
            <a:endParaRPr lang="zh-CN" altLang="en-US" sz="4800" b="1"/>
          </a:p>
          <a:p>
            <a:pPr fontAlgn="auto">
              <a:lnSpc>
                <a:spcPct val="100000"/>
              </a:lnSpc>
            </a:pPr>
            <a:r>
              <a:rPr lang="zh-CN" altLang="en-US" sz="4800" b="1">
                <a:sym typeface="+mn-ea"/>
              </a:rPr>
              <a:t>行人莫问当年事，故国东来渭水流。</a:t>
            </a:r>
            <a:endParaRPr lang="zh-CN" altLang="en-US" sz="4800"/>
          </a:p>
        </p:txBody>
      </p:sp>
      <p:sp>
        <p:nvSpPr>
          <p:cNvPr id="7" name="文本框 6"/>
          <p:cNvSpPr txBox="1"/>
          <p:nvPr/>
        </p:nvSpPr>
        <p:spPr>
          <a:xfrm>
            <a:off x="1020445" y="2890520"/>
            <a:ext cx="1009713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翻译：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秦苑汉宫，一片荒凉。</a:t>
            </a:r>
            <a:r>
              <a:rPr lang="zh-CN" altLang="en-US" sz="32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夕照下，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鸟儿落入丛生的杂草之中，秋蝉在枯黄叶间鸣叫。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0445" y="5100320"/>
            <a:ext cx="1025334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翻译：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羁旅过客还是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自己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不要追问秦、汉灭亡的往事，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故国咸阳，连遗址都寻不着，只有渭水还像昔日一样长流不止而已。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05435" y="167005"/>
            <a:ext cx="353568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合作探究</a:t>
            </a:r>
            <a:endParaRPr lang="zh-CN" altLang="en-US" sz="6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0175" y="1273810"/>
            <a:ext cx="11856720" cy="4784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ts val="6100"/>
              </a:lnSpc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、分析“一上高楼万里愁”的“愁”含义和作用。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ts val="6100"/>
              </a:lnSpc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、《诗境浅说》评“山雨欲来风满楼”可谓“绝妙好词”， 试从内容角度赏析。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ts val="6100"/>
              </a:lnSpc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、简要赏析《咸阳城东楼》颈联的表达效果。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6100"/>
              </a:lnSpc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、根据《咸阳城东楼》内容，概括作者“愁”的原因。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47015" y="310515"/>
            <a:ext cx="1152080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分析“一上高楼万里愁”的“愁”含义和作用。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6380" y="2096770"/>
            <a:ext cx="11521440" cy="30460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含义：愁，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思乡，怀古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作用：一个“愁”字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奠定全诗的感情基调。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以“愁”开篇，其后交待“愁”的缘由（用首句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引出下文情感的抒发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47015" y="310515"/>
            <a:ext cx="1152080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、《诗境浅说》评“山雨欲来风满楼”可谓“绝妙好词”， 试从内容角度赏析。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altLang="en-US" sz="4800" b="1"/>
          </a:p>
        </p:txBody>
      </p:sp>
      <p:sp>
        <p:nvSpPr>
          <p:cNvPr id="5" name="文本框 4"/>
          <p:cNvSpPr txBox="1"/>
          <p:nvPr/>
        </p:nvSpPr>
        <p:spPr>
          <a:xfrm>
            <a:off x="246380" y="2096770"/>
            <a:ext cx="11521440" cy="28613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+mn-ea"/>
              </a:rPr>
              <a:t>全句只有寥寥七个字，十分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形象地写出山城暴雨即将来临的情景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+mn-ea"/>
              </a:rPr>
              <a:t>，使读者仿佛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身临其境。</a:t>
            </a:r>
            <a:endParaRPr lang="zh-CN" altLang="en-US"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+mn-ea"/>
              </a:rPr>
              <a:t>   同时还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预示着唐皇朝的统治，已经面临着崩溃在即的危机。</a:t>
            </a:r>
            <a:endParaRPr lang="zh-CN" altLang="en-US"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6380" y="5202555"/>
            <a:ext cx="11396345" cy="13220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4000" b="1" dirty="0">
                <a:sym typeface="+mn-ea"/>
              </a:rPr>
              <a:t>此联常用来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比喻重大事件发生前的紧张气氛</a:t>
            </a:r>
            <a:r>
              <a:rPr lang="zh-CN" altLang="en-US" sz="4000" b="1" dirty="0">
                <a:sym typeface="+mn-ea"/>
              </a:rPr>
              <a:t>，是千古传咏的名句。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1243</Words>
  <Application>WPS 演示</Application>
  <PresentationFormat>宽屏</PresentationFormat>
  <Paragraphs>95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Wingdings 2</vt:lpstr>
      <vt:lpstr>楷体</vt:lpstr>
      <vt:lpstr>等线</vt:lpstr>
      <vt:lpstr>Calibri Light</vt:lpstr>
      <vt:lpstr>Calibri</vt:lpstr>
      <vt:lpstr>微软雅黑</vt:lpstr>
      <vt:lpstr>Arial Unicode MS</vt:lpstr>
      <vt:lpstr>Wingdings</vt:lpstr>
      <vt:lpstr>Office 主题</vt:lpstr>
      <vt:lpstr>咸阳城东楼</vt:lpstr>
      <vt:lpstr>PowerPoint 演示文稿</vt:lpstr>
      <vt:lpstr>写作背景</vt:lpstr>
      <vt:lpstr>                       咸阳城东楼</vt:lpstr>
      <vt:lpstr>                       咸阳城东楼</vt:lpstr>
      <vt:lpstr>                       咸阳城东楼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咸阳城东楼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micky</cp:lastModifiedBy>
  <cp:revision>14</cp:revision>
  <dcterms:created xsi:type="dcterms:W3CDTF">2018-09-27T11:03:00Z</dcterms:created>
  <dcterms:modified xsi:type="dcterms:W3CDTF">2018-10-21T21:59:29Z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