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58" r:id="rId2"/>
    <p:sldId id="359" r:id="rId3"/>
    <p:sldId id="360" r:id="rId4"/>
    <p:sldId id="361" r:id="rId5"/>
    <p:sldId id="362" r:id="rId6"/>
    <p:sldId id="363" r:id="rId7"/>
    <p:sldId id="364" r:id="rId8"/>
    <p:sldId id="324" r:id="rId9"/>
    <p:sldId id="326" r:id="rId10"/>
    <p:sldId id="327" r:id="rId11"/>
    <p:sldId id="365" r:id="rId12"/>
    <p:sldId id="329" r:id="rId13"/>
    <p:sldId id="332" r:id="rId14"/>
    <p:sldId id="333" r:id="rId15"/>
    <p:sldId id="334" r:id="rId16"/>
    <p:sldId id="335" r:id="rId17"/>
    <p:sldId id="336" r:id="rId18"/>
    <p:sldId id="340" r:id="rId19"/>
    <p:sldId id="366" r:id="rId20"/>
    <p:sldId id="341" r:id="rId21"/>
    <p:sldId id="342" r:id="rId22"/>
    <p:sldId id="343" r:id="rId23"/>
    <p:sldId id="344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5" r:id="rId33"/>
    <p:sldId id="270" r:id="rId34"/>
    <p:sldId id="271" r:id="rId35"/>
    <p:sldId id="295" r:id="rId36"/>
    <p:sldId id="279" r:id="rId37"/>
    <p:sldId id="357" r:id="rId38"/>
    <p:sldId id="356" r:id="rId39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0000"/>
    <a:srgbClr val="33CC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1"/>
    <p:restoredTop sz="94660"/>
  </p:normalViewPr>
  <p:slideViewPr>
    <p:cSldViewPr showGuides="1">
      <p:cViewPr varScale="1">
        <p:scale>
          <a:sx n="78" d="100"/>
          <a:sy n="78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页眉占位符 1075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07523" name="日期占位符 1075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107523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0752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107526" name="页脚占位符 1075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07527" name="灯片编号占位符 1075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Garamond" pitchFamily="18" charset="0"/>
                <a:ea typeface="宋体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41087319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2769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1" name="组合 32770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052" name="任意多边形 32771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0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E3DAC0"/>
                  </a:gs>
                </a:gsLst>
                <a:lin ang="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" name="任意多边形 32772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E3DAC0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4" name="任意多边形 32773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C5AD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任意多边形 32774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任意多边形 32775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BD3B9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7" name="任意多边形 32776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D3CBB3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任意多边形 32777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9" name="标题 32778"/>
          <p:cNvSpPr>
            <a:spLocks noGrp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 sz="60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2780" name="副标题 32779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0000"/>
              <a:buFont typeface="Wingdings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70000"/>
              <a:buFont typeface="Wingdings" pitchFamily="2" charset="2"/>
              <a:buNone/>
              <a:defRPr/>
            </a:lvl2pPr>
            <a:lvl3pPr marL="914400" lvl="2" indent="0" algn="ctr">
              <a:buClr>
                <a:schemeClr val="tx2"/>
              </a:buClr>
              <a:buSzPct val="70000"/>
              <a:buFont typeface="Wingdings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70000"/>
              <a:buFont typeface="Wingdings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70000"/>
              <a:buFont typeface="Wingdings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32781" name="日期占位符 32780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fontAlgn="base"/>
            <a:fld id="{BB962C8B-B14F-4D97-AF65-F5344CB8AC3E}" type="datetime1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2020-12-4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2782" name="页脚占位符 32781"/>
          <p:cNvSpPr>
            <a:spLocks noGrp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2783" name="灯片编号占位符 32782"/>
          <p:cNvSpPr>
            <a:spLocks noGrp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日期占位符 31745"/>
          <p:cNvSpPr>
            <a:spLocks noGrp="1"/>
          </p:cNvSpPr>
          <p:nvPr>
            <p:ph type="dt" sz="half" idx="2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1747" name="灯片编号占位符 3174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  <p:grpSp>
        <p:nvGrpSpPr>
          <p:cNvPr id="1028" name="组合 31747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29" name="组合 31748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30" name="任意多边形 31749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0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E3DAC0"/>
                  </a:gs>
                </a:gsLst>
                <a:lin ang="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" name="任意多边形 31750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E3DAC0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" name="任意多边形 31751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C5AD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" name="任意多边形 31752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" name="任意多边形 31753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BD3B9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5" name="任意多边形 31754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D3CBB3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任意多边形 31755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7" name="标题 31756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1758" name="页脚占位符 317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1759" name="文本占位符 3175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Garamond" pitchFamily="18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标题 145409"/>
          <p:cNvSpPr>
            <a:spLocks noGrp="1"/>
          </p:cNvSpPr>
          <p:nvPr>
            <p:ph type="ctrTitle" sz="quarter"/>
          </p:nvPr>
        </p:nvSpPr>
        <p:spPr>
          <a:xfrm>
            <a:off x="179388" y="836613"/>
            <a:ext cx="8785225" cy="2663825"/>
          </a:xfrm>
        </p:spPr>
        <p:txBody>
          <a:bodyPr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隶书" pitchFamily="49" charset="-122"/>
                <a:cs typeface="+mj-cs"/>
              </a:rPr>
              <a:t>文言文阅读</a:t>
            </a:r>
            <a:r>
              <a:rPr lang="zh-CN" altLang="en-US" sz="5400" kern="1200" baseline="0">
                <a:latin typeface="Garamond" pitchFamily="18" charset="0"/>
                <a:ea typeface="宋体" pitchFamily="2" charset="-122"/>
              </a:rPr>
              <a:t/>
            </a:r>
            <a:br>
              <a:rPr lang="zh-CN" altLang="en-US" sz="5400" kern="1200" baseline="0">
                <a:latin typeface="Garamond" pitchFamily="18" charset="0"/>
                <a:ea typeface="宋体" pitchFamily="2" charset="-122"/>
              </a:rPr>
            </a:br>
            <a:r>
              <a:rPr kumimoji="0" lang="zh-CN" altLang="en-US" sz="6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华文新魏" pitchFamily="2" charset="-122"/>
                <a:cs typeface="+mj-cs"/>
              </a:rPr>
              <a:t>理解并翻译文中的句子</a:t>
            </a:r>
          </a:p>
        </p:txBody>
      </p:sp>
      <p:sp>
        <p:nvSpPr>
          <p:cNvPr id="145411" name="副标题 145410"/>
          <p:cNvSpPr>
            <a:spLocks noGrp="1"/>
          </p:cNvSpPr>
          <p:nvPr>
            <p:ph type="subTitle" sz="quarter" idx="1"/>
          </p:nvPr>
        </p:nvSpPr>
        <p:spPr>
          <a:xfrm>
            <a:off x="1403350" y="4724400"/>
            <a:ext cx="6400800" cy="792163"/>
          </a:xfrm>
        </p:spPr>
        <p:txBody>
          <a:bodyPr anchor="t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33C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鲁山一高语文组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  <p:bldP spid="145411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文本框 112641"/>
          <p:cNvSpPr txBox="1"/>
          <p:nvPr/>
        </p:nvSpPr>
        <p:spPr>
          <a:xfrm>
            <a:off x="395288" y="1700213"/>
            <a:ext cx="53609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第一招：字字落实</a:t>
            </a:r>
          </a:p>
        </p:txBody>
      </p:sp>
      <p:sp>
        <p:nvSpPr>
          <p:cNvPr id="112643" name="文本框 112642"/>
          <p:cNvSpPr txBox="1"/>
          <p:nvPr/>
        </p:nvSpPr>
        <p:spPr>
          <a:xfrm>
            <a:off x="395288" y="3860800"/>
            <a:ext cx="54006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第二招：文从句顺</a:t>
            </a:r>
          </a:p>
        </p:txBody>
      </p:sp>
      <p:sp>
        <p:nvSpPr>
          <p:cNvPr id="112644" name="文本框 112643"/>
          <p:cNvSpPr txBox="1"/>
          <p:nvPr/>
        </p:nvSpPr>
        <p:spPr>
          <a:xfrm>
            <a:off x="179388" y="2781300"/>
            <a:ext cx="89646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    </a:t>
            </a:r>
            <a:r>
              <a:rPr lang="zh-CN" altLang="en-US" sz="40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忠实于原文意思，不遗漏，不多余。</a:t>
            </a:r>
            <a:endParaRPr lang="zh-CN" altLang="en-US" sz="40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2645" name="文本框 112644"/>
          <p:cNvSpPr txBox="1"/>
          <p:nvPr/>
        </p:nvSpPr>
        <p:spPr>
          <a:xfrm>
            <a:off x="250825" y="4724400"/>
            <a:ext cx="85344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   </a:t>
            </a:r>
            <a:r>
              <a:rPr lang="zh-CN" altLang="en-US" sz="40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明白通顺，合乎现代汉语的表达习惯，没有语病。</a:t>
            </a:r>
            <a:endParaRPr lang="zh-CN" altLang="en-US" sz="40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7" name="文本框 112646"/>
          <p:cNvSpPr txBox="1"/>
          <p:nvPr/>
        </p:nvSpPr>
        <p:spPr>
          <a:xfrm>
            <a:off x="468313" y="404813"/>
            <a:ext cx="82073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latin typeface="Garamond" pitchFamily="18" charset="0"/>
                <a:ea typeface="宋体" pitchFamily="2" charset="-122"/>
              </a:rPr>
              <a:t>3</a:t>
            </a:r>
            <a:r>
              <a:rPr lang="zh-CN" altLang="en-US" sz="5400" b="1">
                <a:latin typeface="Garamond" pitchFamily="18" charset="0"/>
                <a:ea typeface="宋体" pitchFamily="2" charset="-122"/>
              </a:rPr>
              <a:t>、 翻译句子的两大招数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3" grpId="1"/>
      <p:bldP spid="112644" grpId="2"/>
      <p:bldP spid="112645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52579"/>
          <p:cNvSpPr/>
          <p:nvPr/>
        </p:nvSpPr>
        <p:spPr>
          <a:xfrm>
            <a:off x="1979613" y="1477963"/>
            <a:ext cx="5080000" cy="3751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b="1">
                <a:solidFill>
                  <a:srgbClr val="FF3300"/>
                </a:solidFill>
                <a:latin typeface="Garamond" pitchFamily="18" charset="0"/>
                <a:ea typeface="宋体" pitchFamily="2" charset="-122"/>
              </a:rPr>
              <a:t>  </a:t>
            </a:r>
            <a:r>
              <a:rPr lang="zh-CN" altLang="en-US" sz="9600" b="1">
                <a:solidFill>
                  <a:srgbClr val="FF3300"/>
                </a:solidFill>
                <a:latin typeface="Garamond" pitchFamily="18" charset="0"/>
                <a:ea typeface="宋体" pitchFamily="2" charset="-122"/>
              </a:rPr>
              <a:t>第一招</a:t>
            </a:r>
          </a:p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  <a:latin typeface="Garamond" pitchFamily="18" charset="0"/>
                <a:ea typeface="黑体" pitchFamily="2" charset="-122"/>
              </a:rPr>
              <a:t>字字落实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14689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15362" name="文本框 114690"/>
          <p:cNvSpPr txBox="1"/>
          <p:nvPr/>
        </p:nvSpPr>
        <p:spPr>
          <a:xfrm>
            <a:off x="0" y="1412875"/>
            <a:ext cx="9144000" cy="1128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赵惠文王十六年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廉颇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为赵将伐齐，大破之，取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阳晋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，拜为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上卿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，以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勇气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闻于诸侯。</a:t>
            </a:r>
            <a:r>
              <a:rPr lang="en-US" altLang="zh-CN" sz="2000" b="1"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000" b="1">
                <a:latin typeface="Arial" pitchFamily="34" charset="0"/>
                <a:ea typeface="宋体" pitchFamily="2" charset="-122"/>
              </a:rPr>
              <a:t>廉蔺列传</a:t>
            </a:r>
            <a:r>
              <a:rPr lang="en-US" altLang="zh-CN" sz="2000" b="1">
                <a:latin typeface="Arial" pitchFamily="34" charset="0"/>
                <a:ea typeface="宋体" pitchFamily="2" charset="-122"/>
              </a:rPr>
              <a:t>》</a:t>
            </a:r>
            <a:r>
              <a:rPr lang="en-US" altLang="zh-CN" sz="36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14692" name="文本框 114691"/>
          <p:cNvSpPr txBox="1"/>
          <p:nvPr/>
        </p:nvSpPr>
        <p:spPr>
          <a:xfrm>
            <a:off x="0" y="3357563"/>
            <a:ext cx="8964613" cy="1739900"/>
          </a:xfrm>
          <a:prstGeom prst="rect">
            <a:avLst/>
          </a:prstGeom>
          <a:solidFill>
            <a:srgbClr val="CCFFFF">
              <a:alpha val="83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600" b="1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赵惠文王十六年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廉颇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作为赵国的将领征讨齐国，大败齐军，夺取了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阳晋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，被封为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上卿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，他凭借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勇气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闻名于诸侯各国。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5364" name="文本框 114692"/>
          <p:cNvSpPr txBox="1"/>
          <p:nvPr/>
        </p:nvSpPr>
        <p:spPr>
          <a:xfrm>
            <a:off x="233363" y="5227638"/>
            <a:ext cx="89646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得楚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和氏璧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。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14694" name="文本框 114693"/>
          <p:cNvSpPr txBox="1"/>
          <p:nvPr/>
        </p:nvSpPr>
        <p:spPr>
          <a:xfrm>
            <a:off x="0" y="5949950"/>
            <a:ext cx="5832475" cy="641350"/>
          </a:xfrm>
          <a:prstGeom prst="rect">
            <a:avLst/>
          </a:prstGeom>
          <a:solidFill>
            <a:srgbClr val="CCFFFF">
              <a:alpha val="72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>
                <a:solidFill>
                  <a:srgbClr val="441CD6"/>
                </a:solidFill>
                <a:latin typeface="Arial" pitchFamily="34" charset="0"/>
                <a:ea typeface="黑体" pitchFamily="2" charset="-122"/>
              </a:rPr>
              <a:t>译：</a:t>
            </a:r>
            <a:r>
              <a:rPr lang="zh-CN" altLang="en-US" sz="3600" b="1">
                <a:latin typeface="Arial" pitchFamily="34" charset="0"/>
                <a:ea typeface="黑体" pitchFamily="2" charset="-122"/>
              </a:rPr>
              <a:t>得到了楚国的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和氏璧</a:t>
            </a:r>
            <a:r>
              <a:rPr lang="zh-CN" altLang="en-US" sz="3600" b="1">
                <a:latin typeface="Arial" pitchFamily="34" charset="0"/>
                <a:ea typeface="黑体" pitchFamily="2" charset="-122"/>
              </a:rPr>
              <a:t>。</a:t>
            </a:r>
            <a:r>
              <a:rPr lang="zh-CN" altLang="en-US" sz="36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14695" name="椭圆形标注 114694"/>
          <p:cNvSpPr/>
          <p:nvPr/>
        </p:nvSpPr>
        <p:spPr>
          <a:xfrm>
            <a:off x="323850" y="692150"/>
            <a:ext cx="3240088" cy="690563"/>
          </a:xfrm>
          <a:prstGeom prst="wedgeEllipseCallout">
            <a:avLst>
              <a:gd name="adj1" fmla="val -22269"/>
              <a:gd name="adj2" fmla="val 679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人名</a:t>
            </a:r>
            <a:r>
              <a:rPr lang="zh-CN" altLang="en-US" sz="32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、年号</a:t>
            </a:r>
          </a:p>
        </p:txBody>
      </p:sp>
      <p:sp>
        <p:nvSpPr>
          <p:cNvPr id="114696" name="椭圆形标注 114695"/>
          <p:cNvSpPr/>
          <p:nvPr/>
        </p:nvSpPr>
        <p:spPr>
          <a:xfrm>
            <a:off x="4211638" y="620713"/>
            <a:ext cx="1873250" cy="546100"/>
          </a:xfrm>
          <a:prstGeom prst="wedgeEllipseCallout">
            <a:avLst>
              <a:gd name="adj1" fmla="val -53644"/>
              <a:gd name="adj2" fmla="val 9825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人名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4697" name="椭圆形标注 114696"/>
          <p:cNvSpPr/>
          <p:nvPr/>
        </p:nvSpPr>
        <p:spPr>
          <a:xfrm>
            <a:off x="250825" y="2565400"/>
            <a:ext cx="1655763" cy="576263"/>
          </a:xfrm>
          <a:prstGeom prst="wedgeEllipseCallout">
            <a:avLst>
              <a:gd name="adj1" fmla="val -34278"/>
              <a:gd name="adj2" fmla="val -7066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地名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4698" name="椭圆形标注 114697"/>
          <p:cNvSpPr/>
          <p:nvPr/>
        </p:nvSpPr>
        <p:spPr>
          <a:xfrm>
            <a:off x="2339975" y="2636838"/>
            <a:ext cx="1584325" cy="720725"/>
          </a:xfrm>
          <a:prstGeom prst="wedgeEllipseCallout">
            <a:avLst>
              <a:gd name="adj1" fmla="val -34769"/>
              <a:gd name="adj2" fmla="val -7995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官名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4699" name="椭圆形标注 114698"/>
          <p:cNvSpPr/>
          <p:nvPr/>
        </p:nvSpPr>
        <p:spPr>
          <a:xfrm>
            <a:off x="4427538" y="2565400"/>
            <a:ext cx="4321175" cy="690563"/>
          </a:xfrm>
          <a:prstGeom prst="wedgeEllipseCallout">
            <a:avLst>
              <a:gd name="adj1" fmla="val -52167"/>
              <a:gd name="adj2" fmla="val -7459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与现代汉语义同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4700" name="椭圆形标注 114699"/>
          <p:cNvSpPr/>
          <p:nvPr/>
        </p:nvSpPr>
        <p:spPr>
          <a:xfrm>
            <a:off x="3563938" y="5157788"/>
            <a:ext cx="2303462" cy="719137"/>
          </a:xfrm>
          <a:prstGeom prst="wedgeEllipseCallout">
            <a:avLst>
              <a:gd name="adj1" fmla="val -85977"/>
              <a:gd name="adj2" fmla="val -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器物名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nimBg="1"/>
      <p:bldP spid="114694" grpId="1" animBg="1"/>
      <p:bldP spid="114695" grpId="2" animBg="1"/>
      <p:bldP spid="114696" grpId="3" animBg="1"/>
      <p:bldP spid="114697" grpId="4" animBg="1"/>
      <p:bldP spid="114698" grpId="5" animBg="1"/>
      <p:bldP spid="114699" grpId="6" animBg="1"/>
      <p:bldP spid="114700" grpId="7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文本框 117763"/>
          <p:cNvSpPr txBox="1"/>
          <p:nvPr/>
        </p:nvSpPr>
        <p:spPr>
          <a:xfrm>
            <a:off x="0" y="162877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sz="32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7767" name="矩形 117766"/>
          <p:cNvSpPr/>
          <p:nvPr/>
        </p:nvSpPr>
        <p:spPr>
          <a:xfrm>
            <a:off x="6516688" y="4365625"/>
            <a:ext cx="1800225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留</a:t>
            </a:r>
          </a:p>
        </p:txBody>
      </p:sp>
      <p:sp>
        <p:nvSpPr>
          <p:cNvPr id="16387" name="文本框 117767"/>
          <p:cNvSpPr txBox="1"/>
          <p:nvPr/>
        </p:nvSpPr>
        <p:spPr>
          <a:xfrm>
            <a:off x="323850" y="476250"/>
            <a:ext cx="85693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Arial" pitchFamily="34" charset="0"/>
                <a:ea typeface="宋体" pitchFamily="2" charset="-122"/>
              </a:rPr>
              <a:t>3.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明年，复攻赵，杀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二万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人。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17769" name="文本框 117768"/>
          <p:cNvSpPr txBox="1"/>
          <p:nvPr/>
        </p:nvSpPr>
        <p:spPr>
          <a:xfrm>
            <a:off x="250825" y="1196975"/>
            <a:ext cx="8569325" cy="641350"/>
          </a:xfrm>
          <a:prstGeom prst="rect">
            <a:avLst/>
          </a:prstGeom>
          <a:solidFill>
            <a:srgbClr val="CCFFFF">
              <a:alpha val="82001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第二年，秦国再次攻赵，杀死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二万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人。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17770" name="椭圆形标注 117769"/>
          <p:cNvSpPr/>
          <p:nvPr/>
        </p:nvSpPr>
        <p:spPr>
          <a:xfrm>
            <a:off x="5795963" y="0"/>
            <a:ext cx="2951162" cy="576263"/>
          </a:xfrm>
          <a:prstGeom prst="wedgeEllipseCallout">
            <a:avLst>
              <a:gd name="adj1" fmla="val -94431"/>
              <a:gd name="adj2" fmla="val 7479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数量词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7771" name="文本框 117770"/>
          <p:cNvSpPr txBox="1"/>
          <p:nvPr/>
        </p:nvSpPr>
        <p:spPr>
          <a:xfrm>
            <a:off x="395288" y="2276475"/>
            <a:ext cx="7667625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Arial" pitchFamily="34" charset="0"/>
                <a:ea typeface="华文隶书" pitchFamily="2" charset="-122"/>
              </a:rPr>
              <a:t> </a:t>
            </a:r>
            <a:r>
              <a:rPr lang="zh-CN" altLang="en-US" sz="4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字字落实第一式</a:t>
            </a:r>
            <a:r>
              <a:rPr lang="en-US" altLang="zh-CN" sz="4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lang="zh-CN" altLang="en-US" sz="4000" b="1">
                <a:solidFill>
                  <a:srgbClr val="3366FF"/>
                </a:solidFill>
                <a:latin typeface="黑体" pitchFamily="2" charset="-122"/>
                <a:ea typeface="黑体" pitchFamily="2" charset="-122"/>
              </a:rPr>
              <a:t>凡国名、地名、人名、官名、帝号、年号、器物名、朝代、度量衡等专有名词</a:t>
            </a:r>
          </a:p>
          <a:p>
            <a:r>
              <a:rPr lang="zh-CN" altLang="en-US" sz="4000" b="1">
                <a:solidFill>
                  <a:srgbClr val="3366FF"/>
                </a:solidFill>
                <a:latin typeface="黑体" pitchFamily="2" charset="-122"/>
                <a:ea typeface="黑体" pitchFamily="2" charset="-122"/>
              </a:rPr>
              <a:t>或现代汉语也通用的词，</a:t>
            </a:r>
          </a:p>
          <a:p>
            <a:r>
              <a:rPr lang="zh-CN" altLang="en-US" sz="4000" b="1">
                <a:solidFill>
                  <a:srgbClr val="3366FF"/>
                </a:solidFill>
                <a:latin typeface="黑体" pitchFamily="2" charset="-122"/>
                <a:ea typeface="黑体" pitchFamily="2" charset="-122"/>
              </a:rPr>
              <a:t>皆保留不动。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  <p:bldP spid="117769" grpId="1" animBg="1"/>
      <p:bldP spid="117770" grpId="2" animBg="1"/>
      <p:bldP spid="117771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18785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17410" name="文本框 118786"/>
          <p:cNvSpPr txBox="1"/>
          <p:nvPr/>
        </p:nvSpPr>
        <p:spPr>
          <a:xfrm>
            <a:off x="0" y="90805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师道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之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不传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也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久矣</a:t>
            </a:r>
          </a:p>
        </p:txBody>
      </p:sp>
      <p:sp>
        <p:nvSpPr>
          <p:cNvPr id="118788" name="文本框 118787"/>
          <p:cNvSpPr txBox="1"/>
          <p:nvPr/>
        </p:nvSpPr>
        <p:spPr>
          <a:xfrm>
            <a:off x="250825" y="2708275"/>
            <a:ext cx="7956550" cy="588963"/>
          </a:xfrm>
          <a:prstGeom prst="rect">
            <a:avLst/>
          </a:prstGeom>
          <a:solidFill>
            <a:srgbClr val="CCFFFF">
              <a:alpha val="82001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从师的风尚不流传已经很久了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。</a:t>
            </a:r>
          </a:p>
        </p:txBody>
      </p:sp>
      <p:sp>
        <p:nvSpPr>
          <p:cNvPr id="118789" name="文本框 118788"/>
          <p:cNvSpPr txBox="1"/>
          <p:nvPr/>
        </p:nvSpPr>
        <p:spPr>
          <a:xfrm>
            <a:off x="0" y="4292600"/>
            <a:ext cx="89646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夫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圣人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者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，不凝滞于物，而能与世推移。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18790" name="文本框 118789"/>
          <p:cNvSpPr txBox="1"/>
          <p:nvPr/>
        </p:nvSpPr>
        <p:spPr>
          <a:xfrm>
            <a:off x="323850" y="5719763"/>
            <a:ext cx="8388350" cy="1138237"/>
          </a:xfrm>
          <a:prstGeom prst="rect">
            <a:avLst/>
          </a:prstGeom>
          <a:solidFill>
            <a:srgbClr val="CCFFFF">
              <a:alpha val="81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道德修养达到最高境界的人，不为事物所拘束，而能够随世事转变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（自己的想法）。</a:t>
            </a:r>
            <a:r>
              <a:rPr lang="zh-CN" altLang="en-US" sz="36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18791" name="椭圆形标注 118790"/>
          <p:cNvSpPr/>
          <p:nvPr/>
        </p:nvSpPr>
        <p:spPr>
          <a:xfrm>
            <a:off x="2700338" y="188913"/>
            <a:ext cx="6443662" cy="1152525"/>
          </a:xfrm>
          <a:prstGeom prst="wedgeEllipseCallout">
            <a:avLst>
              <a:gd name="adj1" fmla="val -68870"/>
              <a:gd name="adj2" fmla="val 2135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结构助词</a:t>
            </a:r>
            <a:r>
              <a:rPr lang="en-US" altLang="zh-CN" sz="32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,</a:t>
            </a:r>
            <a:r>
              <a:rPr lang="zh-CN" altLang="en-US" sz="32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主谓之间取消句子独立性，删去</a:t>
            </a:r>
          </a:p>
        </p:txBody>
      </p:sp>
      <p:sp>
        <p:nvSpPr>
          <p:cNvPr id="118792" name="椭圆形标注 118791"/>
          <p:cNvSpPr/>
          <p:nvPr/>
        </p:nvSpPr>
        <p:spPr>
          <a:xfrm>
            <a:off x="1116013" y="3429000"/>
            <a:ext cx="4140200" cy="719138"/>
          </a:xfrm>
          <a:prstGeom prst="wedgeEllipseCallout">
            <a:avLst>
              <a:gd name="adj1" fmla="val -59162"/>
              <a:gd name="adj2" fmla="val 7273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发语词，删去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8793" name="椭圆形标注 118792"/>
          <p:cNvSpPr/>
          <p:nvPr/>
        </p:nvSpPr>
        <p:spPr>
          <a:xfrm>
            <a:off x="1476375" y="4868863"/>
            <a:ext cx="6408738" cy="647700"/>
          </a:xfrm>
          <a:prstGeom prst="wedgeEllipseCallout">
            <a:avLst>
              <a:gd name="adj1" fmla="val -43907"/>
              <a:gd name="adj2" fmla="val -852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助词，表提顿，删去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8794" name="椭圆形标注 118793"/>
          <p:cNvSpPr/>
          <p:nvPr/>
        </p:nvSpPr>
        <p:spPr>
          <a:xfrm>
            <a:off x="1476375" y="1628775"/>
            <a:ext cx="7667625" cy="936625"/>
          </a:xfrm>
          <a:prstGeom prst="wedgeEllipseCallout">
            <a:avLst>
              <a:gd name="adj1" fmla="val -34884"/>
              <a:gd name="adj2" fmla="val -835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10800" rIns="36000" bIns="10800" anchor="t"/>
          <a:lstStyle/>
          <a:p>
            <a:pPr algn="ctr"/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语助，句中表停顿，以舒缓语气，删去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 animBg="1"/>
      <p:bldP spid="118790" grpId="1" animBg="1"/>
      <p:bldP spid="118791" grpId="2" animBg="1"/>
      <p:bldP spid="118792" grpId="3" animBg="1"/>
      <p:bldP spid="118793" grpId="4" animBg="1"/>
      <p:bldP spid="118794" grpId="5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19809"/>
          <p:cNvSpPr txBox="1"/>
          <p:nvPr/>
        </p:nvSpPr>
        <p:spPr>
          <a:xfrm>
            <a:off x="0" y="981075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3.</a:t>
            </a: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盖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忠臣执义，无有二心。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2400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>
                <a:latin typeface="Arial" pitchFamily="34" charset="0"/>
                <a:ea typeface="宋体" pitchFamily="2" charset="-122"/>
              </a:rPr>
              <a:t>2007</a:t>
            </a:r>
            <a:r>
              <a:rPr lang="zh-CN" altLang="en-US" sz="2400">
                <a:latin typeface="Arial" pitchFamily="34" charset="0"/>
                <a:ea typeface="宋体" pitchFamily="2" charset="-122"/>
              </a:rPr>
              <a:t>全国卷</a:t>
            </a:r>
            <a:r>
              <a:rPr lang="en-US" altLang="zh-CN" sz="2400"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400">
                <a:latin typeface="Arial" pitchFamily="34" charset="0"/>
                <a:ea typeface="宋体" pitchFamily="2" charset="-122"/>
              </a:rPr>
              <a:t>）</a:t>
            </a:r>
          </a:p>
        </p:txBody>
      </p:sp>
      <p:sp>
        <p:nvSpPr>
          <p:cNvPr id="119811" name="文本框 119810"/>
          <p:cNvSpPr txBox="1"/>
          <p:nvPr/>
        </p:nvSpPr>
        <p:spPr>
          <a:xfrm>
            <a:off x="0" y="1700213"/>
            <a:ext cx="8388350" cy="641350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600">
                <a:solidFill>
                  <a:srgbClr val="441CD6"/>
                </a:solidFill>
                <a:latin typeface="Arial" pitchFamily="34" charset="0"/>
                <a:ea typeface="黑体" pitchFamily="2" charset="-122"/>
              </a:rPr>
              <a:t>译：</a:t>
            </a:r>
            <a:r>
              <a:rPr lang="zh-CN" altLang="en-US" sz="3600" b="1">
                <a:latin typeface="Arial" pitchFamily="34" charset="0"/>
                <a:ea typeface="黑体" pitchFamily="2" charset="-122"/>
              </a:rPr>
              <a:t>忠心的臣子坚持道义，没有二心。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19814" name="椭圆形标注 119813"/>
          <p:cNvSpPr/>
          <p:nvPr/>
        </p:nvSpPr>
        <p:spPr>
          <a:xfrm>
            <a:off x="527685" y="189230"/>
            <a:ext cx="8616315" cy="575945"/>
          </a:xfrm>
          <a:prstGeom prst="wedgeEllipseCallout">
            <a:avLst>
              <a:gd name="adj1" fmla="val -52653"/>
              <a:gd name="adj2" fmla="val 10206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 anchor="t"/>
          <a:lstStyle/>
          <a:p>
            <a:pPr algn="ctr"/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助词</a:t>
            </a:r>
            <a:r>
              <a:rPr lang="en-US" altLang="zh-CN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,</a:t>
            </a:r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用于句首，表示要发议论，删去</a:t>
            </a:r>
          </a:p>
        </p:txBody>
      </p:sp>
      <p:sp>
        <p:nvSpPr>
          <p:cNvPr id="119816" name="文本框 119815"/>
          <p:cNvSpPr txBox="1"/>
          <p:nvPr/>
        </p:nvSpPr>
        <p:spPr>
          <a:xfrm>
            <a:off x="250825" y="2565400"/>
            <a:ext cx="608488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字字落实第二式</a:t>
            </a:r>
            <a:r>
              <a:rPr lang="en-US" altLang="zh-CN" sz="44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:</a:t>
            </a:r>
          </a:p>
        </p:txBody>
      </p:sp>
      <p:sp>
        <p:nvSpPr>
          <p:cNvPr id="119817" name="矩形 119816"/>
          <p:cNvSpPr/>
          <p:nvPr/>
        </p:nvSpPr>
        <p:spPr>
          <a:xfrm>
            <a:off x="6156325" y="4652963"/>
            <a:ext cx="2376488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删</a:t>
            </a:r>
          </a:p>
        </p:txBody>
      </p:sp>
      <p:sp>
        <p:nvSpPr>
          <p:cNvPr id="119818" name="文本框 119817"/>
          <p:cNvSpPr txBox="1"/>
          <p:nvPr/>
        </p:nvSpPr>
        <p:spPr>
          <a:xfrm>
            <a:off x="179388" y="3429000"/>
            <a:ext cx="7669212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48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把无意义或没必要译出的虚词删去。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animBg="1"/>
      <p:bldP spid="119814" grpId="1" animBg="1"/>
      <p:bldP spid="119816" grpId="2"/>
      <p:bldP spid="119818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20833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19458" name="文本框 120834"/>
          <p:cNvSpPr txBox="1"/>
          <p:nvPr/>
        </p:nvSpPr>
        <p:spPr>
          <a:xfrm>
            <a:off x="0" y="98107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卒使上官大夫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短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屈原于顷襄王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0836" name="文本框 120835"/>
          <p:cNvSpPr txBox="1"/>
          <p:nvPr/>
        </p:nvSpPr>
        <p:spPr>
          <a:xfrm>
            <a:off x="179388" y="1844675"/>
            <a:ext cx="8748712" cy="579438"/>
          </a:xfrm>
          <a:prstGeom prst="rect">
            <a:avLst/>
          </a:prstGeom>
          <a:solidFill>
            <a:srgbClr val="CCFFFF">
              <a:alpha val="74001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最终让上官大夫去在顷襄王前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诋毁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屈原。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9460" name="文本框 120837"/>
          <p:cNvSpPr txBox="1"/>
          <p:nvPr/>
        </p:nvSpPr>
        <p:spPr>
          <a:xfrm>
            <a:off x="0" y="3429000"/>
            <a:ext cx="85328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0840" name="椭圆形标注 120839"/>
          <p:cNvSpPr/>
          <p:nvPr/>
        </p:nvSpPr>
        <p:spPr>
          <a:xfrm>
            <a:off x="3203575" y="188913"/>
            <a:ext cx="5545138" cy="647700"/>
          </a:xfrm>
          <a:prstGeom prst="wedgeEllipseCallout">
            <a:avLst>
              <a:gd name="adj1" fmla="val -50370"/>
              <a:gd name="adj2" fmla="val 865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词类活用，形作动</a:t>
            </a:r>
          </a:p>
        </p:txBody>
      </p:sp>
      <p:sp>
        <p:nvSpPr>
          <p:cNvPr id="19462" name="文本框 120840"/>
          <p:cNvSpPr txBox="1"/>
          <p:nvPr/>
        </p:nvSpPr>
        <p:spPr>
          <a:xfrm>
            <a:off x="0" y="2636838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卒</a:t>
            </a:r>
            <a:r>
              <a:rPr lang="zh-CN" altLang="en-US" sz="3200" b="1">
                <a:solidFill>
                  <a:srgbClr val="333333"/>
                </a:solidFill>
                <a:latin typeface="Garamond" pitchFamily="18" charset="0"/>
                <a:ea typeface="宋体" pitchFamily="2" charset="-122"/>
              </a:rPr>
              <a:t>然问曰：“天下恶乎定？” </a:t>
            </a:r>
            <a:endParaRPr lang="zh-CN" altLang="en-US" sz="3200" b="1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20842" name="文本框 120841"/>
          <p:cNvSpPr txBox="1"/>
          <p:nvPr/>
        </p:nvSpPr>
        <p:spPr>
          <a:xfrm>
            <a:off x="179388" y="4508500"/>
            <a:ext cx="7777162" cy="579438"/>
          </a:xfrm>
          <a:prstGeom prst="rect">
            <a:avLst/>
          </a:prstGeom>
          <a:solidFill>
            <a:srgbClr val="CCFFFF">
              <a:alpha val="77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突然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问道：“天下怎么样才能安定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?”</a:t>
            </a:r>
          </a:p>
        </p:txBody>
      </p:sp>
      <p:sp>
        <p:nvSpPr>
          <p:cNvPr id="120843" name="椭圆形标注 120842"/>
          <p:cNvSpPr/>
          <p:nvPr/>
        </p:nvSpPr>
        <p:spPr>
          <a:xfrm flipV="1">
            <a:off x="971550" y="3500438"/>
            <a:ext cx="3527425" cy="503237"/>
          </a:xfrm>
          <a:prstGeom prst="wedgeEllipseCallout">
            <a:avLst>
              <a:gd name="adj1" fmla="val -61074"/>
              <a:gd name="adj2" fmla="val 148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endParaRPr lang="zh-CN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20844" name="文本框 120843"/>
          <p:cNvSpPr txBox="1"/>
          <p:nvPr/>
        </p:nvSpPr>
        <p:spPr>
          <a:xfrm>
            <a:off x="1476375" y="3500438"/>
            <a:ext cx="25654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通假字，卒</a:t>
            </a:r>
            <a:r>
              <a:rPr lang="en-US" altLang="zh-CN" sz="2800" b="1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--</a:t>
            </a:r>
            <a:r>
              <a:rPr lang="zh-CN" altLang="en-US" sz="2800" b="1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animBg="1"/>
      <p:bldP spid="120840" grpId="1" animBg="1"/>
      <p:bldP spid="120842" grpId="2" animBg="1"/>
      <p:bldP spid="120843" grpId="3" animBg="1"/>
      <p:bldP spid="120844" grpId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文本框 121857"/>
          <p:cNvSpPr txBox="1"/>
          <p:nvPr/>
        </p:nvSpPr>
        <p:spPr>
          <a:xfrm>
            <a:off x="0" y="2781300"/>
            <a:ext cx="88201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字字落实第三式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endParaRPr lang="en-US" altLang="zh-CN" sz="3600" b="1">
              <a:solidFill>
                <a:srgbClr val="3366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1859" name="矩形 121858"/>
          <p:cNvSpPr/>
          <p:nvPr/>
        </p:nvSpPr>
        <p:spPr>
          <a:xfrm>
            <a:off x="6877050" y="5013325"/>
            <a:ext cx="1798638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换</a:t>
            </a:r>
          </a:p>
        </p:txBody>
      </p:sp>
      <p:sp>
        <p:nvSpPr>
          <p:cNvPr id="20483" name="文本框 121859"/>
          <p:cNvSpPr txBox="1"/>
          <p:nvPr/>
        </p:nvSpPr>
        <p:spPr>
          <a:xfrm>
            <a:off x="0" y="765175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3.</a:t>
            </a:r>
            <a:r>
              <a:rPr lang="zh-CN" altLang="en-US" sz="3600" b="1">
                <a:latin typeface="Garamond" pitchFamily="18" charset="0"/>
                <a:ea typeface="宋体" pitchFamily="2" charset="-122"/>
              </a:rPr>
              <a:t>前辟四窗，垣墙周庭。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861" name="文本框 121860"/>
          <p:cNvSpPr txBox="1"/>
          <p:nvPr/>
        </p:nvSpPr>
        <p:spPr>
          <a:xfrm>
            <a:off x="179388" y="1412875"/>
            <a:ext cx="8640762" cy="1066800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黑体" pitchFamily="2" charset="-122"/>
              </a:rPr>
              <a:t>译：</a:t>
            </a:r>
            <a:r>
              <a:rPr lang="zh-CN" altLang="en-US" sz="3200" b="1">
                <a:latin typeface="Garamond" pitchFamily="18" charset="0"/>
                <a:ea typeface="黑体" pitchFamily="2" charset="-122"/>
              </a:rPr>
              <a:t>前面开辟四个窗子，在庭院的周围砌上短墙。</a:t>
            </a:r>
          </a:p>
        </p:txBody>
      </p:sp>
      <p:sp>
        <p:nvSpPr>
          <p:cNvPr id="121862" name="文本框 121861"/>
          <p:cNvSpPr txBox="1"/>
          <p:nvPr/>
        </p:nvSpPr>
        <p:spPr>
          <a:xfrm>
            <a:off x="240665" y="2781300"/>
            <a:ext cx="87312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                            </a:t>
            </a:r>
            <a:r>
              <a:rPr lang="zh-CN" altLang="en-US" sz="3600" b="1">
                <a:solidFill>
                  <a:srgbClr val="3366FF"/>
                </a:solidFill>
                <a:latin typeface="Times New Roman" pitchFamily="18" charset="0"/>
                <a:ea typeface="宋体" pitchFamily="2" charset="-122"/>
              </a:rPr>
              <a:t>词类活用词换成活用后的词，通假字换成本字，将单音词换成双音词。</a:t>
            </a:r>
            <a:r>
              <a:rPr lang="zh-CN" altLang="en-US" sz="3600" b="1">
                <a:latin typeface="黑体" pitchFamily="2" charset="-122"/>
                <a:ea typeface="黑体" pitchFamily="2" charset="-122"/>
                <a:cs typeface="黑体" panose="02010609060101010101" pitchFamily="2" charset="-122"/>
              </a:rPr>
              <a:t>换言之，留的留下，删的删去，其他的都是“换”的对象了，这是字词翻译的重点所在。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  <p:bldP spid="121861" grpId="1" animBg="1"/>
      <p:bldP spid="121862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文本框 125953"/>
          <p:cNvSpPr txBox="1"/>
          <p:nvPr/>
        </p:nvSpPr>
        <p:spPr>
          <a:xfrm>
            <a:off x="3708400" y="1412875"/>
            <a:ext cx="382746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字字落实</a:t>
            </a:r>
          </a:p>
        </p:txBody>
      </p:sp>
      <p:sp>
        <p:nvSpPr>
          <p:cNvPr id="125955" name="文本框 125954"/>
          <p:cNvSpPr txBox="1"/>
          <p:nvPr/>
        </p:nvSpPr>
        <p:spPr>
          <a:xfrm>
            <a:off x="468313" y="476250"/>
            <a:ext cx="511175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itchFamily="18" charset="0"/>
                <a:ea typeface="黑体" pitchFamily="2" charset="-122"/>
              </a:rPr>
              <a:t>翻译句子第一招：</a:t>
            </a:r>
          </a:p>
        </p:txBody>
      </p:sp>
      <p:sp>
        <p:nvSpPr>
          <p:cNvPr id="125956" name="文本框 125955"/>
          <p:cNvSpPr txBox="1"/>
          <p:nvPr/>
        </p:nvSpPr>
        <p:spPr>
          <a:xfrm>
            <a:off x="755650" y="2492375"/>
            <a:ext cx="338296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Times New Roman" pitchFamily="18" charset="0"/>
                <a:ea typeface="宋体" pitchFamily="2" charset="-122"/>
              </a:rPr>
              <a:t>分三式：</a:t>
            </a:r>
          </a:p>
        </p:txBody>
      </p:sp>
      <p:sp>
        <p:nvSpPr>
          <p:cNvPr id="125957" name="文本框 125956"/>
          <p:cNvSpPr txBox="1"/>
          <p:nvPr/>
        </p:nvSpPr>
        <p:spPr>
          <a:xfrm>
            <a:off x="3635375" y="3284538"/>
            <a:ext cx="43926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留 删 换</a:t>
            </a:r>
            <a:r>
              <a:rPr lang="zh-CN" altLang="en-US" sz="60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5" grpId="1"/>
      <p:bldP spid="125956" grpId="2"/>
      <p:bldP spid="125957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53603"/>
          <p:cNvSpPr/>
          <p:nvPr/>
        </p:nvSpPr>
        <p:spPr>
          <a:xfrm>
            <a:off x="2195513" y="1620838"/>
            <a:ext cx="5080000" cy="3751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b="1">
                <a:solidFill>
                  <a:srgbClr val="FF3300"/>
                </a:solidFill>
                <a:latin typeface="Garamond" pitchFamily="18" charset="0"/>
                <a:ea typeface="宋体" pitchFamily="2" charset="-122"/>
              </a:rPr>
              <a:t>  </a:t>
            </a:r>
            <a:r>
              <a:rPr lang="zh-CN" altLang="en-US" sz="9600" b="1">
                <a:solidFill>
                  <a:srgbClr val="FF3300"/>
                </a:solidFill>
                <a:latin typeface="Garamond" pitchFamily="18" charset="0"/>
                <a:ea typeface="宋体" pitchFamily="2" charset="-122"/>
              </a:rPr>
              <a:t>第二招</a:t>
            </a:r>
          </a:p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  <a:latin typeface="Garamond" pitchFamily="18" charset="0"/>
                <a:ea typeface="黑体" pitchFamily="2" charset="-122"/>
              </a:rPr>
              <a:t>文从句顺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标题 146433"/>
          <p:cNvSpPr>
            <a:spLocks noGrp="1" noRot="1"/>
          </p:cNvSpPr>
          <p:nvPr>
            <p:ph type="title"/>
          </p:nvPr>
        </p:nvSpPr>
        <p:spPr>
          <a:xfrm>
            <a:off x="611188" y="476250"/>
            <a:ext cx="8075613" cy="1439863"/>
          </a:xfrm>
        </p:spPr>
        <p:txBody>
          <a:bodyPr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华文新魏" pitchFamily="2" charset="-122"/>
                <a:cs typeface="+mj-cs"/>
              </a:rPr>
              <a:t>教学目的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46435" name="文本占位符 146434"/>
          <p:cNvSpPr>
            <a:spLocks noGrp="1"/>
          </p:cNvSpPr>
          <p:nvPr>
            <p:ph idx="1"/>
          </p:nvPr>
        </p:nvSpPr>
        <p:spPr>
          <a:xfrm>
            <a:off x="323850" y="1844675"/>
            <a:ext cx="8640763" cy="4824413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44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准确理解文意并译成现代汉语。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5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华文新魏" pitchFamily="2" charset="-122"/>
                <a:cs typeface="+mn-cs"/>
              </a:rPr>
              <a:t>教学重点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44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如何准确地翻译成现代汉语。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5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华文新魏" pitchFamily="2" charset="-122"/>
                <a:cs typeface="+mn-cs"/>
              </a:rPr>
              <a:t>教学难点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44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准确地理解文意。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26977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23554" name="文本框 126978"/>
          <p:cNvSpPr txBox="1"/>
          <p:nvPr/>
        </p:nvSpPr>
        <p:spPr>
          <a:xfrm>
            <a:off x="0" y="98107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拜送书于廷</a:t>
            </a:r>
          </a:p>
        </p:txBody>
      </p:sp>
      <p:sp>
        <p:nvSpPr>
          <p:cNvPr id="126980" name="文本框 126979"/>
          <p:cNvSpPr txBox="1"/>
          <p:nvPr/>
        </p:nvSpPr>
        <p:spPr>
          <a:xfrm>
            <a:off x="0" y="1628775"/>
            <a:ext cx="6408738" cy="579438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在殿堂上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恭敬地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)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拜送国书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23556" name="文本框 126980"/>
          <p:cNvSpPr txBox="1"/>
          <p:nvPr/>
        </p:nvSpPr>
        <p:spPr>
          <a:xfrm>
            <a:off x="0" y="2636838"/>
            <a:ext cx="87137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人又谁能以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身之察察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，受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物之汶汶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者乎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？</a:t>
            </a:r>
          </a:p>
        </p:txBody>
      </p:sp>
      <p:sp>
        <p:nvSpPr>
          <p:cNvPr id="126982" name="文本框 126981"/>
          <p:cNvSpPr txBox="1"/>
          <p:nvPr/>
        </p:nvSpPr>
        <p:spPr>
          <a:xfrm>
            <a:off x="0" y="3500438"/>
            <a:ext cx="8964613" cy="1066800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人们又有谁愿意以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清白之身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，而受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浑浊的外物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的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玷污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)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呢？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6983" name="椭圆形标注 126982"/>
          <p:cNvSpPr/>
          <p:nvPr/>
        </p:nvSpPr>
        <p:spPr>
          <a:xfrm>
            <a:off x="5940425" y="1700213"/>
            <a:ext cx="3203575" cy="762000"/>
          </a:xfrm>
          <a:prstGeom prst="wedgeEllipseCallout">
            <a:avLst>
              <a:gd name="adj1" fmla="val -30426"/>
              <a:gd name="adj2" fmla="val 85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定语后置句</a:t>
            </a:r>
          </a:p>
        </p:txBody>
      </p:sp>
      <p:sp>
        <p:nvSpPr>
          <p:cNvPr id="126984" name="椭圆形标注 126983"/>
          <p:cNvSpPr/>
          <p:nvPr/>
        </p:nvSpPr>
        <p:spPr>
          <a:xfrm>
            <a:off x="3419475" y="476250"/>
            <a:ext cx="4824413" cy="688975"/>
          </a:xfrm>
          <a:prstGeom prst="wedgeEllipseCallout">
            <a:avLst>
              <a:gd name="adj1" fmla="val -68162"/>
              <a:gd name="adj2" fmla="val 6037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介词结构后置句</a:t>
            </a:r>
          </a:p>
        </p:txBody>
      </p:sp>
      <p:sp>
        <p:nvSpPr>
          <p:cNvPr id="23560" name="文本框 126984"/>
          <p:cNvSpPr txBox="1"/>
          <p:nvPr/>
        </p:nvSpPr>
        <p:spPr>
          <a:xfrm>
            <a:off x="0" y="5157788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3.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安在公子能急人之困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也！ </a:t>
            </a:r>
          </a:p>
        </p:txBody>
      </p:sp>
      <p:sp>
        <p:nvSpPr>
          <p:cNvPr id="126986" name="文本框 126985"/>
          <p:cNvSpPr txBox="1"/>
          <p:nvPr/>
        </p:nvSpPr>
        <p:spPr>
          <a:xfrm>
            <a:off x="0" y="5949950"/>
            <a:ext cx="9144000" cy="579438"/>
          </a:xfrm>
          <a:prstGeom prst="rect">
            <a:avLst/>
          </a:prstGeom>
          <a:solidFill>
            <a:srgbClr val="CCFFFF">
              <a:alpha val="81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公子能帮助别人摆脱危难又表现在哪里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呢！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6987" name="椭圆形标注 126986"/>
          <p:cNvSpPr/>
          <p:nvPr/>
        </p:nvSpPr>
        <p:spPr>
          <a:xfrm>
            <a:off x="827088" y="4581525"/>
            <a:ext cx="3095625" cy="504825"/>
          </a:xfrm>
          <a:prstGeom prst="wedgeEllipseCallout">
            <a:avLst>
              <a:gd name="adj1" fmla="val -58819"/>
              <a:gd name="adj2" fmla="val 7578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宾语前置</a:t>
            </a:r>
          </a:p>
        </p:txBody>
      </p:sp>
      <p:sp>
        <p:nvSpPr>
          <p:cNvPr id="126988" name="椭圆形标注 126987"/>
          <p:cNvSpPr/>
          <p:nvPr/>
        </p:nvSpPr>
        <p:spPr>
          <a:xfrm>
            <a:off x="5292725" y="4365625"/>
            <a:ext cx="3382963" cy="576263"/>
          </a:xfrm>
          <a:prstGeom prst="wedgeEllipseCallout">
            <a:avLst>
              <a:gd name="adj1" fmla="val -96458"/>
              <a:gd name="adj2" fmla="val 11005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主谓倒装句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 animBg="1"/>
      <p:bldP spid="126982" grpId="1" animBg="1"/>
      <p:bldP spid="126983" grpId="2" animBg="1"/>
      <p:bldP spid="126984" grpId="3" animBg="1"/>
      <p:bldP spid="126986" grpId="4" animBg="1"/>
      <p:bldP spid="126987" grpId="5" animBg="1"/>
      <p:bldP spid="126988" grpId="6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28001"/>
          <p:cNvSpPr txBox="1"/>
          <p:nvPr/>
        </p:nvSpPr>
        <p:spPr>
          <a:xfrm>
            <a:off x="0" y="1052513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4.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不如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忍怨于无若我何之百姓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。</a:t>
            </a:r>
            <a:endParaRPr lang="en-US" altLang="zh-CN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8003" name="文本框 128002"/>
          <p:cNvSpPr txBox="1"/>
          <p:nvPr/>
        </p:nvSpPr>
        <p:spPr>
          <a:xfrm>
            <a:off x="0" y="2420938"/>
            <a:ext cx="8964613" cy="1066800"/>
          </a:xfrm>
          <a:prstGeom prst="rect">
            <a:avLst/>
          </a:prstGeom>
          <a:solidFill>
            <a:srgbClr val="CCFFFF">
              <a:alpha val="82001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黑体" pitchFamily="2" charset="-122"/>
              </a:rPr>
              <a:t>译：</a:t>
            </a:r>
            <a:r>
              <a:rPr lang="zh-CN" altLang="en-US" sz="3200" b="1">
                <a:latin typeface="Arial" pitchFamily="34" charset="0"/>
                <a:ea typeface="黑体" pitchFamily="2" charset="-122"/>
              </a:rPr>
              <a:t>不如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在不能把我怎么样的百姓（那里）忍受怨恨。</a:t>
            </a:r>
            <a:r>
              <a:rPr lang="zh-CN" altLang="en-US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8004" name="椭圆形标注 128003"/>
          <p:cNvSpPr/>
          <p:nvPr/>
        </p:nvSpPr>
        <p:spPr>
          <a:xfrm>
            <a:off x="3059113" y="0"/>
            <a:ext cx="5545137" cy="762000"/>
          </a:xfrm>
          <a:prstGeom prst="wedgeEllipseCallout">
            <a:avLst>
              <a:gd name="adj1" fmla="val -50343"/>
              <a:gd name="adj2" fmla="val 9645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介词结构后置句</a:t>
            </a:r>
          </a:p>
        </p:txBody>
      </p:sp>
      <p:sp>
        <p:nvSpPr>
          <p:cNvPr id="128005" name="文本框 128004"/>
          <p:cNvSpPr txBox="1"/>
          <p:nvPr/>
        </p:nvSpPr>
        <p:spPr>
          <a:xfrm>
            <a:off x="0" y="3716338"/>
            <a:ext cx="84963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itchFamily="34" charset="0"/>
                <a:ea typeface="华文新魏" pitchFamily="2" charset="-122"/>
              </a:rPr>
              <a:t>文从句顺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第一式</a:t>
            </a:r>
            <a:r>
              <a:rPr lang="en-US" altLang="zh-CN" sz="36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endParaRPr lang="en-US" altLang="zh-CN" sz="4000" b="1">
              <a:solidFill>
                <a:srgbClr val="3366FF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28006" name="矩形 128005"/>
          <p:cNvSpPr/>
          <p:nvPr/>
        </p:nvSpPr>
        <p:spPr>
          <a:xfrm>
            <a:off x="6588125" y="5300663"/>
            <a:ext cx="1728788" cy="1298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调</a:t>
            </a:r>
          </a:p>
        </p:txBody>
      </p:sp>
      <p:sp>
        <p:nvSpPr>
          <p:cNvPr id="128007" name="文本框 128006"/>
          <p:cNvSpPr txBox="1"/>
          <p:nvPr/>
        </p:nvSpPr>
        <p:spPr>
          <a:xfrm>
            <a:off x="0" y="3644900"/>
            <a:ext cx="8604250" cy="2349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solidFill>
                  <a:srgbClr val="3366FF"/>
                </a:solidFill>
                <a:latin typeface="Times New Roman" pitchFamily="18" charset="0"/>
                <a:ea typeface="华文新魏" pitchFamily="2" charset="-122"/>
              </a:rPr>
              <a:t>                            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把文言句中的谓语前置句</a:t>
            </a:r>
            <a:r>
              <a:rPr lang="zh-CN" altLang="en-US" sz="3600" b="1">
                <a:solidFill>
                  <a:srgbClr val="0000FF"/>
                </a:solidFill>
                <a:latin typeface="Arial" pitchFamily="34" charset="0"/>
                <a:ea typeface="华文新魏" pitchFamily="2" charset="-122"/>
              </a:rPr>
              <a:t>、宾语前置句、定语后置句、介词结构后置句及其它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特殊句式，按现代汉语的要求调整过来。</a:t>
            </a:r>
          </a:p>
        </p:txBody>
      </p:sp>
      <p:sp>
        <p:nvSpPr>
          <p:cNvPr id="128008" name="椭圆形标注 128007"/>
          <p:cNvSpPr/>
          <p:nvPr/>
        </p:nvSpPr>
        <p:spPr>
          <a:xfrm>
            <a:off x="1979613" y="1628775"/>
            <a:ext cx="6985000" cy="762000"/>
          </a:xfrm>
          <a:prstGeom prst="wedgeEllipseCallout">
            <a:avLst>
              <a:gd name="adj1" fmla="val -32296"/>
              <a:gd name="adj2" fmla="val -5562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若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……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何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: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把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……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怎么样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animBg="1"/>
      <p:bldP spid="128004" grpId="1" animBg="1"/>
      <p:bldP spid="128005" grpId="2"/>
      <p:bldP spid="128007" grpId="3"/>
      <p:bldP spid="128008" grpId="4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29025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25602" name="文本框 129026"/>
          <p:cNvSpPr txBox="1"/>
          <p:nvPr/>
        </p:nvSpPr>
        <p:spPr>
          <a:xfrm>
            <a:off x="0" y="981075"/>
            <a:ext cx="88931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公子闻之，往请，欲遗之，不肯受，曰：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……</a:t>
            </a:r>
            <a:r>
              <a:rPr lang="en-US" altLang="zh-CN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9028" name="文本框 129027"/>
          <p:cNvSpPr txBox="1"/>
          <p:nvPr/>
        </p:nvSpPr>
        <p:spPr>
          <a:xfrm>
            <a:off x="0" y="1628775"/>
            <a:ext cx="8964613" cy="1066800"/>
          </a:xfrm>
          <a:prstGeom prst="rect">
            <a:avLst/>
          </a:prstGeom>
          <a:solidFill>
            <a:srgbClr val="CCFFFF">
              <a:alpha val="74001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公子听说了这个人，就派人去拜见，并想送给他一份厚礼。但是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侯嬴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不肯接受，说：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……</a:t>
            </a:r>
            <a:r>
              <a:rPr lang="en-US" altLang="zh-CN" sz="32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25604" name="文本框 129028"/>
          <p:cNvSpPr txBox="1"/>
          <p:nvPr/>
        </p:nvSpPr>
        <p:spPr>
          <a:xfrm>
            <a:off x="0" y="2997200"/>
            <a:ext cx="87137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不如因而厚遇之，使归赵</a:t>
            </a:r>
            <a:endParaRPr lang="zh-CN" altLang="en-US" sz="32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30" name="文本框 129029"/>
          <p:cNvSpPr txBox="1"/>
          <p:nvPr/>
        </p:nvSpPr>
        <p:spPr>
          <a:xfrm>
            <a:off x="0" y="3573463"/>
            <a:ext cx="8964613" cy="579437"/>
          </a:xfrm>
          <a:prstGeom prst="rect">
            <a:avLst/>
          </a:prstGeom>
          <a:solidFill>
            <a:srgbClr val="CCFFFF">
              <a:alpha val="83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不如趁此好好款待他，让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他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回到赵国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29031" name="椭圆形标注 129030"/>
          <p:cNvSpPr/>
          <p:nvPr/>
        </p:nvSpPr>
        <p:spPr>
          <a:xfrm>
            <a:off x="4319588" y="260350"/>
            <a:ext cx="4356100" cy="688975"/>
          </a:xfrm>
          <a:prstGeom prst="wedgeEllipseCallout">
            <a:avLst>
              <a:gd name="adj1" fmla="val -29120"/>
              <a:gd name="adj2" fmla="val 7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省略主语：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侯嬴</a:t>
            </a:r>
          </a:p>
        </p:txBody>
      </p:sp>
      <p:sp>
        <p:nvSpPr>
          <p:cNvPr id="25607" name="文本框 129031"/>
          <p:cNvSpPr txBox="1"/>
          <p:nvPr/>
        </p:nvSpPr>
        <p:spPr>
          <a:xfrm>
            <a:off x="0" y="450850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3.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又因厚币用事者靳尚 ，而设诡辩于怀王之宠姬郑袖。</a:t>
            </a:r>
          </a:p>
        </p:txBody>
      </p:sp>
      <p:sp>
        <p:nvSpPr>
          <p:cNvPr id="129033" name="文本框 129032"/>
          <p:cNvSpPr txBox="1"/>
          <p:nvPr/>
        </p:nvSpPr>
        <p:spPr>
          <a:xfrm>
            <a:off x="0" y="5734050"/>
            <a:ext cx="8964613" cy="1066800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又用丰厚的礼物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贿赂（楚国）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当权的靳尚，（让他）在怀王的宠姬郑袖面前编造谎言。</a:t>
            </a:r>
          </a:p>
        </p:txBody>
      </p:sp>
      <p:sp>
        <p:nvSpPr>
          <p:cNvPr id="129034" name="椭圆形标注 129033"/>
          <p:cNvSpPr/>
          <p:nvPr/>
        </p:nvSpPr>
        <p:spPr>
          <a:xfrm>
            <a:off x="3059430" y="4942205"/>
            <a:ext cx="4014470" cy="718820"/>
          </a:xfrm>
          <a:prstGeom prst="wedgeEllipseCallout">
            <a:avLst>
              <a:gd name="adj1" fmla="val -78491"/>
              <a:gd name="adj2" fmla="val -431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省略谓语：赂</a:t>
            </a:r>
          </a:p>
        </p:txBody>
      </p:sp>
      <p:sp>
        <p:nvSpPr>
          <p:cNvPr id="129035" name="椭圆形标注 129034"/>
          <p:cNvSpPr/>
          <p:nvPr/>
        </p:nvSpPr>
        <p:spPr>
          <a:xfrm>
            <a:off x="3203575" y="2205355"/>
            <a:ext cx="4996815" cy="688975"/>
          </a:xfrm>
          <a:prstGeom prst="wedgeEllipseCallout">
            <a:avLst>
              <a:gd name="adj1" fmla="val -31144"/>
              <a:gd name="adj2" fmla="val 7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省略兼语：之，他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animBg="1"/>
      <p:bldP spid="129030" grpId="1" animBg="1"/>
      <p:bldP spid="129031" grpId="2" animBg="1"/>
      <p:bldP spid="129033" grpId="3" animBg="1"/>
      <p:bldP spid="129034" grpId="4" animBg="1"/>
      <p:bldP spid="129035" grpId="5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30049"/>
          <p:cNvSpPr txBox="1"/>
          <p:nvPr/>
        </p:nvSpPr>
        <p:spPr>
          <a:xfrm>
            <a:off x="0" y="188913"/>
            <a:ext cx="88931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4.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私见张良，具告以事。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0051" name="文本框 130050"/>
          <p:cNvSpPr txBox="1"/>
          <p:nvPr/>
        </p:nvSpPr>
        <p:spPr>
          <a:xfrm>
            <a:off x="0" y="1125538"/>
            <a:ext cx="8964613" cy="579437"/>
          </a:xfrm>
          <a:prstGeom prst="rect">
            <a:avLst/>
          </a:prstGeom>
          <a:solidFill>
            <a:srgbClr val="CCFFFF">
              <a:alpha val="78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私下会见了张良，把事情全都告诉了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他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30052" name="椭圆形标注 130051"/>
          <p:cNvSpPr/>
          <p:nvPr/>
        </p:nvSpPr>
        <p:spPr>
          <a:xfrm>
            <a:off x="4053840" y="260350"/>
            <a:ext cx="5090160" cy="688975"/>
          </a:xfrm>
          <a:prstGeom prst="wedgeEllipseCallout">
            <a:avLst>
              <a:gd name="adj1" fmla="val -62241"/>
              <a:gd name="adj2" fmla="val 62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省略宾语：之，他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0053" name="文本框 130052"/>
          <p:cNvSpPr txBox="1"/>
          <p:nvPr/>
        </p:nvSpPr>
        <p:spPr>
          <a:xfrm>
            <a:off x="0" y="2565400"/>
            <a:ext cx="608488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54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文从句顺第二式：</a:t>
            </a:r>
            <a:endParaRPr lang="zh-CN" altLang="en-US" sz="5400" b="1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0054" name="矩形 130053"/>
          <p:cNvSpPr/>
          <p:nvPr/>
        </p:nvSpPr>
        <p:spPr>
          <a:xfrm>
            <a:off x="6588125" y="4508500"/>
            <a:ext cx="2087563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补</a:t>
            </a:r>
          </a:p>
        </p:txBody>
      </p:sp>
      <p:sp>
        <p:nvSpPr>
          <p:cNvPr id="130058" name="文本框 130057"/>
          <p:cNvSpPr txBox="1"/>
          <p:nvPr/>
        </p:nvSpPr>
        <p:spPr>
          <a:xfrm>
            <a:off x="323850" y="3500438"/>
            <a:ext cx="6084888" cy="2559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5400" b="1">
                <a:latin typeface="黑体" pitchFamily="2" charset="-122"/>
                <a:ea typeface="黑体" pitchFamily="2" charset="-122"/>
              </a:rPr>
              <a:t>在文言文翻译时，结合语境补出省略的成分。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animBg="1"/>
      <p:bldP spid="130052" grpId="1" animBg="1"/>
      <p:bldP spid="130053" grpId="2"/>
      <p:bldP spid="130058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31073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27650" name="文本框 131074"/>
          <p:cNvSpPr txBox="1"/>
          <p:nvPr/>
        </p:nvSpPr>
        <p:spPr>
          <a:xfrm>
            <a:off x="0" y="981075"/>
            <a:ext cx="88931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200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1076" name="文本框 131075"/>
          <p:cNvSpPr txBox="1"/>
          <p:nvPr/>
        </p:nvSpPr>
        <p:spPr>
          <a:xfrm>
            <a:off x="0" y="1628775"/>
            <a:ext cx="8964613" cy="579438"/>
          </a:xfrm>
          <a:prstGeom prst="rect">
            <a:avLst/>
          </a:prstGeom>
          <a:solidFill>
            <a:srgbClr val="CCFFFF">
              <a:alpha val="75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于是派蒙恬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在北边筑起长城来把守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边疆</a:t>
            </a:r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27652" name="文本框 131076"/>
          <p:cNvSpPr txBox="1"/>
          <p:nvPr/>
        </p:nvSpPr>
        <p:spPr>
          <a:xfrm>
            <a:off x="0" y="2997200"/>
            <a:ext cx="87137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误落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尘网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中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，一去三十年。</a:t>
            </a:r>
          </a:p>
        </p:txBody>
      </p:sp>
      <p:sp>
        <p:nvSpPr>
          <p:cNvPr id="131078" name="文本框 131077"/>
          <p:cNvSpPr txBox="1"/>
          <p:nvPr/>
        </p:nvSpPr>
        <p:spPr>
          <a:xfrm>
            <a:off x="0" y="3573463"/>
            <a:ext cx="8964613" cy="579437"/>
          </a:xfrm>
          <a:prstGeom prst="rect">
            <a:avLst/>
          </a:prstGeom>
          <a:solidFill>
            <a:srgbClr val="CCFFFF">
              <a:alpha val="82001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误入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污浊的官场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，一离开就是三十年。</a:t>
            </a:r>
          </a:p>
        </p:txBody>
      </p:sp>
      <p:sp>
        <p:nvSpPr>
          <p:cNvPr id="131079" name="椭圆形标注 131078"/>
          <p:cNvSpPr/>
          <p:nvPr/>
        </p:nvSpPr>
        <p:spPr>
          <a:xfrm>
            <a:off x="4319588" y="260350"/>
            <a:ext cx="4356100" cy="688975"/>
          </a:xfrm>
          <a:prstGeom prst="wedgeEllipseCallout">
            <a:avLst>
              <a:gd name="adj1" fmla="val -29120"/>
              <a:gd name="adj2" fmla="val 7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借喻：喻指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边疆</a:t>
            </a:r>
          </a:p>
        </p:txBody>
      </p:sp>
      <p:sp>
        <p:nvSpPr>
          <p:cNvPr id="131080" name="椭圆形标注 131079"/>
          <p:cNvSpPr/>
          <p:nvPr/>
        </p:nvSpPr>
        <p:spPr>
          <a:xfrm>
            <a:off x="900113" y="2205038"/>
            <a:ext cx="6840537" cy="688975"/>
          </a:xfrm>
          <a:prstGeom prst="wedgeEllipseCallout">
            <a:avLst>
              <a:gd name="adj1" fmla="val -36704"/>
              <a:gd name="adj2" fmla="val 7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借喻：喻指污浊的官场</a:t>
            </a:r>
          </a:p>
        </p:txBody>
      </p:sp>
      <p:sp>
        <p:nvSpPr>
          <p:cNvPr id="131081" name="文本框 131080"/>
          <p:cNvSpPr txBox="1"/>
          <p:nvPr/>
        </p:nvSpPr>
        <p:spPr>
          <a:xfrm>
            <a:off x="0" y="4797425"/>
            <a:ext cx="8748713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（一）借喻的译法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600" b="1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译为它所比喻的事物，即把喻体还原成本体。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 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 animBg="1"/>
      <p:bldP spid="131078" grpId="1" animBg="1"/>
      <p:bldP spid="131079" grpId="2" animBg="1"/>
      <p:bldP spid="131080" grpId="3" animBg="1"/>
      <p:bldP spid="131081" grpId="4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文本框 133121"/>
          <p:cNvSpPr txBox="1"/>
          <p:nvPr/>
        </p:nvSpPr>
        <p:spPr>
          <a:xfrm>
            <a:off x="179388" y="1557338"/>
            <a:ext cx="8964612" cy="1066800"/>
          </a:xfrm>
          <a:prstGeom prst="rect">
            <a:avLst/>
          </a:prstGeom>
          <a:solidFill>
            <a:srgbClr val="CCFFFF">
              <a:alpha val="72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魏忠贤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也迟疑不决，害怕正义，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篡位的阴谋难于立刻发动。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33123" name="文本框 133122"/>
          <p:cNvSpPr txBox="1"/>
          <p:nvPr/>
        </p:nvSpPr>
        <p:spPr>
          <a:xfrm>
            <a:off x="0" y="4149725"/>
            <a:ext cx="8964613" cy="1066800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黑体" pitchFamily="2" charset="-122"/>
              </a:rPr>
              <a:t>译：</a:t>
            </a:r>
            <a:r>
              <a:rPr lang="zh-CN" altLang="en-US" sz="3200" b="1">
                <a:latin typeface="Arial" pitchFamily="34" charset="0"/>
                <a:ea typeface="黑体" pitchFamily="2" charset="-122"/>
              </a:rPr>
              <a:t>等到李牧因为谗言被杀害，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赵国</a:t>
            </a:r>
            <a:r>
              <a:rPr lang="zh-CN" altLang="en-US" sz="3200" b="1">
                <a:latin typeface="Arial" pitchFamily="34" charset="0"/>
                <a:ea typeface="黑体" pitchFamily="2" charset="-122"/>
              </a:rPr>
              <a:t>成了秦国的一个郡。</a:t>
            </a:r>
          </a:p>
        </p:txBody>
      </p:sp>
      <p:sp>
        <p:nvSpPr>
          <p:cNvPr id="133124" name="椭圆形标注 133123"/>
          <p:cNvSpPr/>
          <p:nvPr/>
        </p:nvSpPr>
        <p:spPr>
          <a:xfrm>
            <a:off x="3276600" y="0"/>
            <a:ext cx="5867400" cy="688975"/>
          </a:xfrm>
          <a:prstGeom prst="wedgeEllipseCallout">
            <a:avLst>
              <a:gd name="adj1" fmla="val -84903"/>
              <a:gd name="adj2" fmla="val 10046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借代：代指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魏忠贤</a:t>
            </a:r>
          </a:p>
        </p:txBody>
      </p:sp>
      <p:sp>
        <p:nvSpPr>
          <p:cNvPr id="133125" name="椭圆形标注 133124"/>
          <p:cNvSpPr/>
          <p:nvPr/>
        </p:nvSpPr>
        <p:spPr>
          <a:xfrm>
            <a:off x="4067175" y="2205038"/>
            <a:ext cx="4321175" cy="688975"/>
          </a:xfrm>
          <a:prstGeom prst="wedgeEllipseCallout">
            <a:avLst>
              <a:gd name="adj1" fmla="val -63153"/>
              <a:gd name="adj2" fmla="val 131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借代：代指赵国</a:t>
            </a:r>
          </a:p>
        </p:txBody>
      </p:sp>
      <p:sp>
        <p:nvSpPr>
          <p:cNvPr id="133126" name="文本框 133125"/>
          <p:cNvSpPr txBox="1"/>
          <p:nvPr/>
        </p:nvSpPr>
        <p:spPr>
          <a:xfrm>
            <a:off x="0" y="5589588"/>
            <a:ext cx="8458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二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借代的翻法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600" b="1">
                <a:solidFill>
                  <a:srgbClr val="441CD6"/>
                </a:solidFill>
                <a:latin typeface="宋体" pitchFamily="2" charset="-122"/>
                <a:ea typeface="宋体" pitchFamily="2" charset="-122"/>
              </a:rPr>
              <a:t>译为它所代替的人或物。</a:t>
            </a:r>
          </a:p>
        </p:txBody>
      </p:sp>
      <p:sp>
        <p:nvSpPr>
          <p:cNvPr id="28678" name="文本框 133126"/>
          <p:cNvSpPr txBox="1"/>
          <p:nvPr/>
        </p:nvSpPr>
        <p:spPr>
          <a:xfrm>
            <a:off x="0" y="957263"/>
            <a:ext cx="77438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 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.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大阉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亦逡巡畏义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 ，非常之谋难于猝发。</a:t>
            </a:r>
          </a:p>
        </p:txBody>
      </p:sp>
      <p:sp>
        <p:nvSpPr>
          <p:cNvPr id="28679" name="文本框 133127"/>
          <p:cNvSpPr txBox="1"/>
          <p:nvPr/>
        </p:nvSpPr>
        <p:spPr>
          <a:xfrm>
            <a:off x="0" y="3357563"/>
            <a:ext cx="66325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2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. 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洎牧以谗诛，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邯郸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为郡。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六国论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animBg="1"/>
      <p:bldP spid="133123" grpId="1" animBg="1"/>
      <p:bldP spid="133124" grpId="2" animBg="1"/>
      <p:bldP spid="133125" grpId="3" animBg="1"/>
      <p:bldP spid="133126" grpId="4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34145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29698" name="文本框 134146"/>
          <p:cNvSpPr txBox="1"/>
          <p:nvPr/>
        </p:nvSpPr>
        <p:spPr>
          <a:xfrm>
            <a:off x="0" y="1125538"/>
            <a:ext cx="88931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1.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廉者不受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嗟来之食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134148" name="文本框 134147"/>
          <p:cNvSpPr txBox="1"/>
          <p:nvPr/>
        </p:nvSpPr>
        <p:spPr>
          <a:xfrm>
            <a:off x="0" y="1844675"/>
            <a:ext cx="8964613" cy="579438"/>
          </a:xfrm>
          <a:prstGeom prst="rect">
            <a:avLst/>
          </a:prstGeom>
          <a:solidFill>
            <a:srgbClr val="CCFFFF">
              <a:alpha val="66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品行正直的人不接受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侮辱性的施舍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 。</a:t>
            </a:r>
          </a:p>
        </p:txBody>
      </p:sp>
      <p:sp>
        <p:nvSpPr>
          <p:cNvPr id="29700" name="文本框 134148"/>
          <p:cNvSpPr txBox="1"/>
          <p:nvPr/>
        </p:nvSpPr>
        <p:spPr>
          <a:xfrm>
            <a:off x="0" y="3429000"/>
            <a:ext cx="87137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元嘉草草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封狼居胥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，赢得仓皇北顾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4150" name="文本框 134149"/>
          <p:cNvSpPr txBox="1"/>
          <p:nvPr/>
        </p:nvSpPr>
        <p:spPr>
          <a:xfrm>
            <a:off x="0" y="4816475"/>
            <a:ext cx="8964613" cy="2041525"/>
          </a:xfrm>
          <a:prstGeom prst="rect">
            <a:avLst/>
          </a:prstGeom>
          <a:solidFill>
            <a:srgbClr val="CCFFFF">
              <a:alpha val="82001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南朝宋文帝刘义隆在元嘉年间草率出师北伐，本想建立像汉代霍去病封狼居胥那样的功绩，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却落得个望着北方追来的敌军而仓皇南逃的下场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134151" name="椭圆形标注 134150"/>
          <p:cNvSpPr/>
          <p:nvPr/>
        </p:nvSpPr>
        <p:spPr>
          <a:xfrm>
            <a:off x="2555875" y="260350"/>
            <a:ext cx="6588125" cy="688975"/>
          </a:xfrm>
          <a:prstGeom prst="wedgeEllipseCallout">
            <a:avLst>
              <a:gd name="adj1" fmla="val -46287"/>
              <a:gd name="adj2" fmla="val 81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用典：指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侮辱性的施舍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  <a:p>
            <a:pPr algn="ctr"/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4152" name="椭圆形标注 134151"/>
          <p:cNvSpPr/>
          <p:nvPr/>
        </p:nvSpPr>
        <p:spPr>
          <a:xfrm>
            <a:off x="0" y="2492375"/>
            <a:ext cx="4356100" cy="688975"/>
          </a:xfrm>
          <a:prstGeom prst="wedgeEllipseCallout">
            <a:avLst>
              <a:gd name="adj1" fmla="val -20593"/>
              <a:gd name="adj2" fmla="val 10438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指刘义隆北伐事</a:t>
            </a:r>
          </a:p>
        </p:txBody>
      </p:sp>
      <p:sp>
        <p:nvSpPr>
          <p:cNvPr id="134153" name="椭圆形标注 134152"/>
          <p:cNvSpPr/>
          <p:nvPr/>
        </p:nvSpPr>
        <p:spPr>
          <a:xfrm>
            <a:off x="3708400" y="4149725"/>
            <a:ext cx="5435600" cy="688975"/>
          </a:xfrm>
          <a:prstGeom prst="wedgeEllipseCallout">
            <a:avLst>
              <a:gd name="adj1" fmla="val -73102"/>
              <a:gd name="adj2" fmla="val -7603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指霍去病攻打匈奴事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  <p:bldP spid="134150" grpId="1" animBg="1"/>
      <p:bldP spid="134151" grpId="2" animBg="1"/>
      <p:bldP spid="134152" grpId="3" animBg="1"/>
      <p:bldP spid="134153" grpId="4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/>
          <p:nvPr/>
        </p:nvSpPr>
        <p:spPr>
          <a:xfrm>
            <a:off x="0" y="2997200"/>
            <a:ext cx="8964613" cy="579438"/>
          </a:xfrm>
          <a:prstGeom prst="rect">
            <a:avLst/>
          </a:prstGeom>
          <a:solidFill>
            <a:srgbClr val="CCFFFF">
              <a:alpha val="66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陈涉一起义，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而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秦王朝就灭亡了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35171" name="椭圆形标注 135170"/>
          <p:cNvSpPr/>
          <p:nvPr/>
        </p:nvSpPr>
        <p:spPr>
          <a:xfrm>
            <a:off x="1979613" y="188913"/>
            <a:ext cx="5832475" cy="688975"/>
          </a:xfrm>
          <a:prstGeom prst="wedgeEllipseCallout">
            <a:avLst>
              <a:gd name="adj1" fmla="val -60671"/>
              <a:gd name="adj2" fmla="val 13825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用典：指陈涉起义事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5172" name="椭圆形标注 135171"/>
          <p:cNvSpPr/>
          <p:nvPr/>
        </p:nvSpPr>
        <p:spPr>
          <a:xfrm>
            <a:off x="3348038" y="1844675"/>
            <a:ext cx="5472112" cy="904875"/>
          </a:xfrm>
          <a:prstGeom prst="wedgeEllipseCallout">
            <a:avLst>
              <a:gd name="adj1" fmla="val -54644"/>
              <a:gd name="adj2" fmla="val -3737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借代：代指秦王朝</a:t>
            </a:r>
          </a:p>
        </p:txBody>
      </p:sp>
      <p:sp>
        <p:nvSpPr>
          <p:cNvPr id="30724" name="文本框 135172"/>
          <p:cNvSpPr txBox="1"/>
          <p:nvPr/>
        </p:nvSpPr>
        <p:spPr>
          <a:xfrm>
            <a:off x="0" y="1412875"/>
            <a:ext cx="39544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 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.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一夫作难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七庙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隳</a:t>
            </a:r>
            <a:endParaRPr lang="zh-CN" altLang="en-US" sz="32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5174" name="文本框 135173"/>
          <p:cNvSpPr txBox="1"/>
          <p:nvPr/>
        </p:nvSpPr>
        <p:spPr>
          <a:xfrm>
            <a:off x="0" y="4221163"/>
            <a:ext cx="8964613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三</a:t>
            </a: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用典的译法：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古人为了使行文典雅，言简意丰，常或明或暗地引用典故，在翻译时可灵活处理，一般可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译为这个典故所包含的普遍意义。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animBg="1"/>
      <p:bldP spid="135171" grpId="1" animBg="1"/>
      <p:bldP spid="135172" grpId="2" animBg="1"/>
      <p:bldP spid="135174" gr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36193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136195" name="文本框 136194"/>
          <p:cNvSpPr txBox="1"/>
          <p:nvPr/>
        </p:nvSpPr>
        <p:spPr>
          <a:xfrm>
            <a:off x="0" y="1844675"/>
            <a:ext cx="8964613" cy="579438"/>
          </a:xfrm>
          <a:prstGeom prst="rect">
            <a:avLst/>
          </a:prstGeom>
          <a:solidFill>
            <a:srgbClr val="CCFFFF">
              <a:alpha val="69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Arial" pitchFamily="34" charset="0"/>
                <a:ea typeface="黑体" pitchFamily="2" charset="-122"/>
              </a:rPr>
              <a:t>译：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2" charset="-122"/>
              </a:rPr>
              <a:t>季氏将要对颛臾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发动战争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2" charset="-122"/>
              </a:rPr>
              <a:t>。</a:t>
            </a:r>
          </a:p>
        </p:txBody>
      </p:sp>
      <p:sp>
        <p:nvSpPr>
          <p:cNvPr id="136196" name="文本框 136195"/>
          <p:cNvSpPr txBox="1"/>
          <p:nvPr/>
        </p:nvSpPr>
        <p:spPr>
          <a:xfrm>
            <a:off x="0" y="4581525"/>
            <a:ext cx="8964613" cy="1066800"/>
          </a:xfrm>
          <a:prstGeom prst="rect">
            <a:avLst/>
          </a:prstGeom>
          <a:solidFill>
            <a:srgbClr val="CCFFFF">
              <a:alpha val="49001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（我）现在率领八十万水军，将与你在吴地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会（决）战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197" name="椭圆形标注 136196"/>
          <p:cNvSpPr/>
          <p:nvPr/>
        </p:nvSpPr>
        <p:spPr>
          <a:xfrm>
            <a:off x="2555875" y="260350"/>
            <a:ext cx="6588125" cy="688975"/>
          </a:xfrm>
          <a:prstGeom prst="wedgeEllipseCallout">
            <a:avLst>
              <a:gd name="adj1" fmla="val -46287"/>
              <a:gd name="adj2" fmla="val 81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委婉：发动战争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  <a:p>
            <a:pPr algn="ctr"/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749" name="文本框 136197"/>
          <p:cNvSpPr txBox="1"/>
          <p:nvPr/>
        </p:nvSpPr>
        <p:spPr>
          <a:xfrm>
            <a:off x="179388" y="1125538"/>
            <a:ext cx="8064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季氏将</a:t>
            </a: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有事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于颛臾。</a:t>
            </a:r>
            <a:r>
              <a:rPr lang="zh-CN" altLang="en-US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lang="zh-CN" altLang="en-US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论语</a:t>
            </a:r>
            <a:r>
              <a:rPr lang="en-US" altLang="zh-CN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lang="zh-CN" altLang="en-US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000" b="1"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31750" name="文本框 136198"/>
          <p:cNvSpPr txBox="1"/>
          <p:nvPr/>
        </p:nvSpPr>
        <p:spPr>
          <a:xfrm>
            <a:off x="179388" y="2708275"/>
            <a:ext cx="89646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今治水军八十万众，方与将军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会猎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于吴。</a:t>
            </a:r>
            <a:endParaRPr lang="zh-CN" altLang="en-US" sz="36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6200" name="椭圆形标注 136199"/>
          <p:cNvSpPr/>
          <p:nvPr/>
        </p:nvSpPr>
        <p:spPr>
          <a:xfrm>
            <a:off x="2843213" y="3644900"/>
            <a:ext cx="5761037" cy="647700"/>
          </a:xfrm>
          <a:prstGeom prst="wedgeEllipseCallout">
            <a:avLst>
              <a:gd name="adj1" fmla="val 24898"/>
              <a:gd name="adj2" fmla="val -1171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委婉：会（决）战</a:t>
            </a:r>
            <a:endParaRPr lang="zh-CN" altLang="en-US">
              <a:latin typeface="Arial" pitchFamily="34" charset="0"/>
              <a:ea typeface="宋体" pitchFamily="2" charset="-122"/>
            </a:endParaRPr>
          </a:p>
          <a:p>
            <a:pPr algn="ctr"/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nimBg="1"/>
      <p:bldP spid="136196" grpId="1" animBg="1"/>
      <p:bldP spid="136197" grpId="2" animBg="1"/>
      <p:bldP spid="136200" grpId="3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文本框 137217"/>
          <p:cNvSpPr txBox="1"/>
          <p:nvPr/>
        </p:nvSpPr>
        <p:spPr>
          <a:xfrm>
            <a:off x="0" y="2420938"/>
            <a:ext cx="8964613" cy="1066800"/>
          </a:xfrm>
          <a:prstGeom prst="rect">
            <a:avLst/>
          </a:prstGeom>
          <a:solidFill>
            <a:srgbClr val="CCFFFF">
              <a:alpha val="72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有朝一日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您死了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长安君在赵国凭什么使自己安身立足呢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?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37219" name="椭圆形标注 137218"/>
          <p:cNvSpPr/>
          <p:nvPr/>
        </p:nvSpPr>
        <p:spPr>
          <a:xfrm>
            <a:off x="1187450" y="188913"/>
            <a:ext cx="7705725" cy="688975"/>
          </a:xfrm>
          <a:prstGeom prst="wedgeEllipseCallout">
            <a:avLst>
              <a:gd name="adj1" fmla="val -38032"/>
              <a:gd name="adj2" fmla="val 13041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委婉：指地位尊贵人物的死</a:t>
            </a:r>
            <a:endParaRPr lang="zh-CN" altLang="en-US" sz="32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1" name="文本框 137219"/>
          <p:cNvSpPr txBox="1"/>
          <p:nvPr/>
        </p:nvSpPr>
        <p:spPr>
          <a:xfrm>
            <a:off x="0" y="1412875"/>
            <a:ext cx="72056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 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一旦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山陵崩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，长安君何以自托于赵？</a:t>
            </a:r>
          </a:p>
        </p:txBody>
      </p:sp>
      <p:sp>
        <p:nvSpPr>
          <p:cNvPr id="137221" name="文本框 137220"/>
          <p:cNvSpPr txBox="1"/>
          <p:nvPr/>
        </p:nvSpPr>
        <p:spPr>
          <a:xfrm>
            <a:off x="250825" y="3860800"/>
            <a:ext cx="8497888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四</a:t>
            </a:r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委婉的译法：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古人为了避粗俗、避忌讳、图吉利或出于外交的需要，有时故意不直陈其事，把话说得很含蓄，这就是委婉。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翻译时应还原其本来的意思。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nimBg="1"/>
      <p:bldP spid="137219" grpId="1" animBg="1"/>
      <p:bldP spid="137221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标题 147457"/>
          <p:cNvSpPr>
            <a:spLocks noGrp="1" noRot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华文新魏" pitchFamily="2" charset="-122"/>
                <a:cs typeface="+mj-cs"/>
              </a:rPr>
              <a:t>考点解说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47459" name="文本占位符 147458"/>
          <p:cNvSpPr>
            <a:spLocks noGrp="1"/>
          </p:cNvSpPr>
          <p:nvPr>
            <p:ph idx="1"/>
          </p:nvPr>
        </p:nvSpPr>
        <p:spPr>
          <a:xfrm>
            <a:off x="395288" y="1196975"/>
            <a:ext cx="8316913" cy="4968875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考试说明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在文言文阅读方面，对“句子理解”提出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33C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两条要求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：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一是“理解与现代汉语不同的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句式和用法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” 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句式有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判断句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被动句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宾语前置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状语后置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定语后置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成分省略；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            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  用法指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33C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+mn-ea"/>
                <a:cs typeface="+mn-cs"/>
              </a:rPr>
              <a:t>词类的活用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二是“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理解并翻译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文中的句子”。</a:t>
            </a:r>
          </a:p>
        </p:txBody>
      </p:sp>
      <p:sp>
        <p:nvSpPr>
          <p:cNvPr id="147460" name="左大括号 147459"/>
          <p:cNvSpPr/>
          <p:nvPr/>
        </p:nvSpPr>
        <p:spPr>
          <a:xfrm>
            <a:off x="539750" y="3789363"/>
            <a:ext cx="217488" cy="1273175"/>
          </a:xfrm>
          <a:prstGeom prst="leftBrace">
            <a:avLst>
              <a:gd name="adj1" fmla="val 48702"/>
              <a:gd name="adj2" fmla="val 50995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9900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uiExpand="1" build="p"/>
      <p:bldP spid="147460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38241"/>
          <p:cNvSpPr txBox="1"/>
          <p:nvPr/>
        </p:nvSpPr>
        <p:spPr>
          <a:xfrm>
            <a:off x="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138243" name="文本框 138242"/>
          <p:cNvSpPr txBox="1"/>
          <p:nvPr/>
        </p:nvSpPr>
        <p:spPr>
          <a:xfrm>
            <a:off x="0" y="1052513"/>
            <a:ext cx="8964613" cy="579437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b="1"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秦、汉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时的明月，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秦、汉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时的关隘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138244" name="文本框 138243"/>
          <p:cNvSpPr txBox="1"/>
          <p:nvPr/>
        </p:nvSpPr>
        <p:spPr>
          <a:xfrm>
            <a:off x="0" y="2420938"/>
            <a:ext cx="8964613" cy="1066800"/>
          </a:xfrm>
          <a:prstGeom prst="rect">
            <a:avLst/>
          </a:prstGeom>
          <a:solidFill>
            <a:srgbClr val="CCFFFF">
              <a:alpha val="63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441CD6"/>
                </a:solidFill>
                <a:latin typeface="黑体" pitchFamily="2" charset="-122"/>
                <a:ea typeface="黑体" pitchFamily="2" charset="-122"/>
              </a:rPr>
              <a:t>译：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不因为外物的好坏、自己的得失而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喜悦或者悲伤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 。</a:t>
            </a:r>
          </a:p>
        </p:txBody>
      </p:sp>
      <p:sp>
        <p:nvSpPr>
          <p:cNvPr id="33796" name="文本框 138244"/>
          <p:cNvSpPr txBox="1"/>
          <p:nvPr/>
        </p:nvSpPr>
        <p:spPr>
          <a:xfrm>
            <a:off x="179388" y="476250"/>
            <a:ext cx="8064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秦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时明月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汉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时关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20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3797" name="文本框 138245"/>
          <p:cNvSpPr txBox="1"/>
          <p:nvPr/>
        </p:nvSpPr>
        <p:spPr>
          <a:xfrm>
            <a:off x="179388" y="1700213"/>
            <a:ext cx="89646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2.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不以物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喜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，不以己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悲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。</a:t>
            </a:r>
          </a:p>
        </p:txBody>
      </p:sp>
      <p:sp>
        <p:nvSpPr>
          <p:cNvPr id="33798" name="文本框 138248"/>
          <p:cNvSpPr txBox="1"/>
          <p:nvPr/>
        </p:nvSpPr>
        <p:spPr>
          <a:xfrm>
            <a:off x="971550" y="3933825"/>
            <a:ext cx="78486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33799" name="文本框 138249"/>
          <p:cNvSpPr txBox="1"/>
          <p:nvPr/>
        </p:nvSpPr>
        <p:spPr>
          <a:xfrm>
            <a:off x="179388" y="3860800"/>
            <a:ext cx="8208962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五</a:t>
            </a:r>
            <a:r>
              <a:rPr lang="en-US" altLang="zh-CN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互文的译法：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互文又叫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“互文见义”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，前后两句或两个短语意义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相互交叉，互为补充</a:t>
            </a:r>
            <a:r>
              <a:rPr lang="zh-CN" altLang="en-US" sz="32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，翻译时要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把两部分合二为一。</a:t>
            </a:r>
          </a:p>
          <a:p>
            <a:pPr>
              <a:spcBef>
                <a:spcPct val="50000"/>
              </a:spcBef>
            </a:pPr>
            <a:endParaRPr lang="zh-CN" altLang="en-US" sz="320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animBg="1"/>
      <p:bldP spid="13824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文本框 140289"/>
          <p:cNvSpPr txBox="1"/>
          <p:nvPr/>
        </p:nvSpPr>
        <p:spPr>
          <a:xfrm>
            <a:off x="611188" y="1125538"/>
            <a:ext cx="813593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文从句顺第三式</a:t>
            </a:r>
            <a:r>
              <a:rPr lang="en-US" altLang="zh-CN" sz="40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:</a:t>
            </a:r>
            <a:endParaRPr lang="en-US" altLang="zh-CN" sz="4000" b="1">
              <a:solidFill>
                <a:srgbClr val="3366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0291" name="矩形 140290"/>
          <p:cNvSpPr/>
          <p:nvPr/>
        </p:nvSpPr>
        <p:spPr>
          <a:xfrm>
            <a:off x="5364163" y="4652963"/>
            <a:ext cx="2735262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2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贯</a:t>
            </a:r>
          </a:p>
        </p:txBody>
      </p:sp>
      <p:sp>
        <p:nvSpPr>
          <p:cNvPr id="140292" name="文本框 140291"/>
          <p:cNvSpPr txBox="1"/>
          <p:nvPr/>
        </p:nvSpPr>
        <p:spPr>
          <a:xfrm>
            <a:off x="611188" y="1989138"/>
            <a:ext cx="8135937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                                   </a:t>
            </a:r>
            <a:r>
              <a:rPr lang="zh-CN" altLang="en-US" sz="4000" b="1">
                <a:latin typeface="黑体" pitchFamily="2" charset="-122"/>
                <a:ea typeface="黑体" pitchFamily="2" charset="-122"/>
              </a:rPr>
              <a:t>古文中使用借喻、借代、用典、互文等，翻译时要根据上下文灵活、贯通地译出。</a:t>
            </a:r>
            <a:r>
              <a:rPr lang="zh-CN" altLang="en-US" sz="4000" b="1">
                <a:solidFill>
                  <a:srgbClr val="3366FF"/>
                </a:solidFill>
                <a:latin typeface="黑体" pitchFamily="2" charset="-122"/>
                <a:ea typeface="黑体" pitchFamily="2" charset="-122"/>
              </a:rPr>
              <a:t>指要根据上下文语境，灵活贯通地翻译。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文本框 141313"/>
          <p:cNvSpPr txBox="1"/>
          <p:nvPr/>
        </p:nvSpPr>
        <p:spPr>
          <a:xfrm>
            <a:off x="3924300" y="2205038"/>
            <a:ext cx="3455988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3300"/>
                </a:solidFill>
                <a:latin typeface="华文新魏" pitchFamily="2" charset="-122"/>
                <a:ea typeface="黑体" pitchFamily="2" charset="-122"/>
              </a:rPr>
              <a:t>文从句顺</a:t>
            </a:r>
            <a:endParaRPr lang="zh-CN" altLang="en-US" sz="6000" b="1">
              <a:solidFill>
                <a:srgbClr val="FF33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35842" name="文本框 141314"/>
          <p:cNvSpPr txBox="1"/>
          <p:nvPr/>
        </p:nvSpPr>
        <p:spPr>
          <a:xfrm>
            <a:off x="755650" y="1196975"/>
            <a:ext cx="487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黑体" pitchFamily="2" charset="-122"/>
              </a:rPr>
              <a:t>文言翻译第二招：</a:t>
            </a:r>
          </a:p>
        </p:txBody>
      </p:sp>
      <p:sp>
        <p:nvSpPr>
          <p:cNvPr id="141316" name="文本框 141315"/>
          <p:cNvSpPr txBox="1"/>
          <p:nvPr/>
        </p:nvSpPr>
        <p:spPr>
          <a:xfrm>
            <a:off x="1187450" y="4076700"/>
            <a:ext cx="28797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  <a:ea typeface="黑体" pitchFamily="2" charset="-122"/>
              </a:rPr>
              <a:t>分三式：</a:t>
            </a:r>
          </a:p>
        </p:txBody>
      </p:sp>
      <p:sp>
        <p:nvSpPr>
          <p:cNvPr id="141317" name="文本框 141316"/>
          <p:cNvSpPr txBox="1"/>
          <p:nvPr/>
        </p:nvSpPr>
        <p:spPr>
          <a:xfrm>
            <a:off x="3492500" y="3933825"/>
            <a:ext cx="424656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6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调 补 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6" grpId="1"/>
      <p:bldP spid="141317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文本占位符 47106"/>
          <p:cNvSpPr>
            <a:spLocks noGrp="1"/>
          </p:cNvSpPr>
          <p:nvPr>
            <p:ph idx="1"/>
          </p:nvPr>
        </p:nvSpPr>
        <p:spPr>
          <a:xfrm>
            <a:off x="323850" y="333375"/>
            <a:ext cx="8640763" cy="6191250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5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课堂练习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：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翻译下列句子：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en-US" altLang="zh-CN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 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仲尼之徒无道桓文之事者，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是以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后世无传焉，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臣未之闻也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。（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齐桓晋文之事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）</a:t>
            </a:r>
          </a:p>
        </p:txBody>
      </p:sp>
      <p:sp>
        <p:nvSpPr>
          <p:cNvPr id="47109" name="文本框 47108"/>
          <p:cNvSpPr txBox="1"/>
          <p:nvPr/>
        </p:nvSpPr>
        <p:spPr>
          <a:xfrm>
            <a:off x="250825" y="4005263"/>
            <a:ext cx="8893175" cy="1066800"/>
          </a:xfrm>
          <a:prstGeom prst="rect">
            <a:avLst/>
          </a:prstGeom>
          <a:solidFill>
            <a:srgbClr val="CCFFFF">
              <a:alpha val="66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翻译：</a:t>
            </a:r>
            <a:r>
              <a:rPr lang="zh-CN" altLang="en-US" sz="3200" b="1" i="1" u="sng" noProof="1"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仲尼的门徒没有说过齐桓公晋文公称霸的</a:t>
            </a:r>
            <a:endParaRPr lang="zh-CN" altLang="en-US" sz="3200" b="1" i="1" u="sng" noProof="1">
              <a:effectLst>
                <a:outerShdw blurRad="38100" dist="38100" dir="2700000">
                  <a:srgbClr val="000000"/>
                </a:outerShdw>
              </a:effectLst>
              <a:latin typeface="Garamond" pitchFamily="18" charset="0"/>
              <a:ea typeface="黑体" pitchFamily="2" charset="-122"/>
            </a:endParaRPr>
          </a:p>
          <a:p>
            <a:r>
              <a:rPr lang="zh-CN" altLang="en-US" sz="3200" b="1" i="1" u="sng" noProof="1"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事，</a:t>
            </a:r>
            <a:r>
              <a:rPr lang="zh-CN" altLang="en-US" sz="3200" b="1" i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因此</a:t>
            </a:r>
            <a:r>
              <a:rPr lang="zh-CN" altLang="en-US" sz="3200" b="1" i="1" u="sng" noProof="1"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后代没有流传，</a:t>
            </a:r>
            <a:r>
              <a:rPr lang="zh-CN" altLang="en-US" sz="3200" b="1" i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我没有听说过这样的事</a:t>
            </a:r>
            <a:endParaRPr lang="zh-CN" altLang="en-US" sz="3200" b="1" i="1" u="sng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Garamond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uiExpand="1" build="p"/>
      <p:bldP spid="47109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文本占位符 48130"/>
          <p:cNvSpPr>
            <a:spLocks noGrp="1"/>
          </p:cNvSpPr>
          <p:nvPr>
            <p:ph idx="1"/>
          </p:nvPr>
        </p:nvSpPr>
        <p:spPr>
          <a:xfrm>
            <a:off x="323850" y="404813"/>
            <a:ext cx="8424863" cy="6119813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en-US" altLang="zh-CN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、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时大雪，积地丈余。洛阳令身出案行，见人家皆除雪出，有乞食者。至袁安门，无有行路，谓安已死，令人除雪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.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入户见安僵卧。问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: 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何以不出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?”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安曰</a:t>
            </a:r>
            <a:r>
              <a:rPr kumimoji="0" lang="en-US" altLang="zh-CN" sz="3200" b="1" i="0" u="sng" strike="noStrike" kern="1200" cap="none" spc="0" normalizeH="0" baseline="0" noProof="1"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:“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大雪，人比饿，不宜干人</a:t>
            </a:r>
            <a:r>
              <a:rPr kumimoji="0" lang="en-US" altLang="zh-CN" sz="3200" b="0" i="0" u="sng" strike="noStrike" kern="1200" cap="none" spc="0" normalizeH="0" baseline="0" noProof="1"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.”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令以为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CC33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贤</a:t>
            </a:r>
            <a:r>
              <a:rPr kumimoji="0" lang="en-US" altLang="zh-CN" sz="3200" b="1" i="0" u="sng" strike="noStrike" kern="1200" cap="none" spc="0" normalizeH="0" baseline="0" noProof="1">
                <a:solidFill>
                  <a:srgbClr val="33CC33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,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举为</a:t>
            </a:r>
            <a:r>
              <a:rPr kumimoji="0" lang="zh-CN" altLang="en-US" sz="3200" b="1" i="1" u="sng" strike="noStrike" kern="1200" cap="none" spc="0" normalizeH="0" baseline="0" noProof="1">
                <a:solidFill>
                  <a:schemeClr val="tx2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孝廉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。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                      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----《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Arial" pitchFamily="34" charset="0"/>
                <a:ea typeface="黑体" pitchFamily="2" charset="-122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袁安传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+mn-cs"/>
              </a:rPr>
              <a:t>》</a:t>
            </a:r>
          </a:p>
        </p:txBody>
      </p:sp>
      <p:sp>
        <p:nvSpPr>
          <p:cNvPr id="48132" name="矩形 48131"/>
          <p:cNvSpPr/>
          <p:nvPr/>
        </p:nvSpPr>
        <p:spPr>
          <a:xfrm>
            <a:off x="684213" y="4365625"/>
            <a:ext cx="7775575" cy="2286000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Garamond" pitchFamily="18" charset="0"/>
                <a:ea typeface="宋体" pitchFamily="2" charset="-122"/>
              </a:rPr>
              <a:t> 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翻译：袁安答道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:“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天下大雪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人们都在挨饿，不应该再求别人。 洛阳令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认为（袁安）是一个</a:t>
            </a:r>
            <a:r>
              <a:rPr lang="zh-CN" altLang="en-US" sz="3200" b="1">
                <a:solidFill>
                  <a:srgbClr val="33CC33"/>
                </a:solidFill>
                <a:latin typeface="黑体" pitchFamily="2" charset="-122"/>
                <a:ea typeface="黑体" pitchFamily="2" charset="-122"/>
              </a:rPr>
              <a:t>贤明的人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，推荐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他</a:t>
            </a: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做了</a:t>
            </a:r>
            <a:r>
              <a:rPr lang="zh-CN" altLang="en-US" sz="3200" b="1" i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孝廉</a:t>
            </a:r>
            <a:r>
              <a:rPr lang="zh-CN" altLang="en-US" sz="32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uiExpand="1" build="p"/>
      <p:bldP spid="48132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文本占位符 72706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8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．阅读下面一段文字，把画线句子译成现代汉语。</a:t>
            </a:r>
            <a:endParaRPr kumimoji="0" lang="zh-CN" altLang="en-US" sz="3600" b="1" i="0" u="sng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itchFamily="2" charset="-122"/>
              <a:ea typeface="黑体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   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人有卖骏马者，</a:t>
            </a:r>
            <a:r>
              <a:rPr kumimoji="0" lang="zh-CN" altLang="en-US" sz="36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比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三旦立市</a:t>
            </a:r>
            <a:r>
              <a:rPr kumimoji="0" lang="zh-CN" altLang="en-US" sz="36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，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人莫之知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。往见伯乐曰：“臣有骏马，欲卖之，比三旦立于市，人莫与言。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愿子</a:t>
            </a:r>
            <a:r>
              <a:rPr kumimoji="0" lang="zh-CN" altLang="en-US" sz="36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还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而视之，去而</a:t>
            </a:r>
            <a:r>
              <a:rPr kumimoji="0" lang="zh-CN" altLang="en-US" sz="36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顾</a:t>
            </a:r>
            <a:r>
              <a:rPr kumimoji="0" lang="zh-CN" altLang="en-US" sz="36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之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，臣请献一朝之费。”伯乐乃还而视之，去而顾之，一旦而马价十倍。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文本占位符 5632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CCFFFF">
              <a:alpha val="71001"/>
            </a:srgbClr>
          </a:solidFill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）人有卖骏马者，比三旦立于市，人莫之知。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解析：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比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副词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接连地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；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旦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早晨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，这里指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一天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；“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人莫之知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”是“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人莫知之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”的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倒置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，翻译时应注意下文“人莫与言”。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译文：</a:t>
            </a:r>
            <a:r>
              <a:rPr kumimoji="0" lang="zh-CN" altLang="en-US" sz="3600" b="1" i="1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有一个卖骏马的人，连续三天站在集市上，没有人理睬他</a:t>
            </a:r>
            <a:r>
              <a:rPr kumimoji="0" lang="zh-CN" altLang="en-US" sz="3600" b="1" i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。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itchFamily="2" charset="-122"/>
              <a:ea typeface="黑体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）愿子还而视之，去而顾之。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解析：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还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，通“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环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”；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去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离开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；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顾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回头看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黑体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译文：</a:t>
            </a:r>
            <a:r>
              <a:rPr kumimoji="0" lang="zh-CN" altLang="en-US" sz="3600" b="1" i="1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希望您环绕着马察看它，离开时再回头看一下它</a:t>
            </a:r>
            <a:r>
              <a:rPr kumimoji="0" lang="zh-CN" altLang="en-US" sz="3600" b="1" i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。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uiExpand="1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矩形 144386"/>
          <p:cNvSpPr/>
          <p:nvPr/>
        </p:nvSpPr>
        <p:spPr>
          <a:xfrm>
            <a:off x="323850" y="260350"/>
            <a:ext cx="8496300" cy="331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 </a:t>
            </a:r>
            <a:r>
              <a:rPr lang="zh-CN" altLang="en-US" sz="30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曾子</a:t>
            </a:r>
            <a:r>
              <a:rPr lang="zh-CN" altLang="en-US" sz="3200" u="sng"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妻</a:t>
            </a:r>
            <a:r>
              <a:rPr lang="zh-CN" altLang="en-US" sz="3200" u="sng"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市，其子</a:t>
            </a:r>
            <a:r>
              <a:rPr lang="zh-CN" altLang="en-US" sz="3200" b="1" i="1" u="sng">
                <a:latin typeface="黑体" pitchFamily="2" charset="-122"/>
                <a:ea typeface="黑体" pitchFamily="2" charset="-122"/>
              </a:rPr>
              <a:t>随之而泣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。其母曰：“</a:t>
            </a:r>
            <a:r>
              <a:rPr lang="zh-CN" altLang="en-US" sz="3200" u="sng">
                <a:latin typeface="黑体" pitchFamily="2" charset="-122"/>
                <a:ea typeface="黑体" pitchFamily="2" charset="-122"/>
              </a:rPr>
              <a:t>女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还，</a:t>
            </a:r>
            <a:r>
              <a:rPr lang="zh-CN" altLang="en-US" sz="3200" u="sng">
                <a:latin typeface="黑体" pitchFamily="2" charset="-122"/>
                <a:ea typeface="黑体" pitchFamily="2" charset="-122"/>
              </a:rPr>
              <a:t>顾反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为女杀彘</a:t>
            </a:r>
            <a:r>
              <a:rPr lang="zh-CN" altLang="en-US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。”</a:t>
            </a:r>
            <a:r>
              <a:rPr lang="zh-CN" altLang="en-US" sz="3200" u="sng">
                <a:latin typeface="黑体" pitchFamily="2" charset="-122"/>
                <a:ea typeface="黑体" pitchFamily="2" charset="-122"/>
              </a:rPr>
              <a:t>妻适市来，曾子欲捕彘而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杀之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。妻止之曰：“特与婴儿戏耳。”曾子曰：“婴儿非与戏也。婴儿非有知也，待父母而学者也，听父母之教。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今子欺之，是教子</a:t>
            </a:r>
            <a:r>
              <a:rPr lang="zh-CN" altLang="en-US" sz="3200" u="sng">
                <a:latin typeface="黑体" pitchFamily="2" charset="-122"/>
                <a:ea typeface="黑体" pitchFamily="2" charset="-122"/>
              </a:rPr>
              <a:t>欺</a:t>
            </a:r>
            <a:r>
              <a:rPr lang="zh-CN" altLang="en-US" sz="3200" u="sng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也</a:t>
            </a:r>
            <a:r>
              <a:rPr lang="zh-CN" altLang="en-US" sz="3200" u="sng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200">
                <a:latin typeface="黑体" pitchFamily="2" charset="-122"/>
                <a:ea typeface="黑体" pitchFamily="2" charset="-122"/>
              </a:rPr>
              <a:t>母欺子而不信其母，非以成教也。”遂烹彘也</a:t>
            </a:r>
            <a:r>
              <a:rPr lang="zh-CN" altLang="en-US" sz="300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144388" name="矩形 144387"/>
          <p:cNvSpPr/>
          <p:nvPr/>
        </p:nvSpPr>
        <p:spPr>
          <a:xfrm>
            <a:off x="250825" y="3941763"/>
            <a:ext cx="8426450" cy="1143000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000">
                <a:solidFill>
                  <a:srgbClr val="CC3399"/>
                </a:solidFill>
                <a:latin typeface="Arial" pitchFamily="34" charset="0"/>
                <a:ea typeface="黑体" pitchFamily="2" charset="-122"/>
              </a:rPr>
              <a:t>翻译：</a:t>
            </a:r>
            <a:r>
              <a:rPr lang="zh-CN" altLang="en-US" sz="3000">
                <a:latin typeface="Arial" pitchFamily="34" charset="0"/>
                <a:ea typeface="黑体" pitchFamily="2" charset="-122"/>
              </a:rPr>
              <a:t>曾子</a:t>
            </a:r>
            <a:r>
              <a:rPr lang="zh-CN" altLang="en-US" sz="300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的</a:t>
            </a:r>
            <a:r>
              <a:rPr lang="zh-CN" altLang="en-US" sz="3000">
                <a:latin typeface="Arial" pitchFamily="34" charset="0"/>
                <a:ea typeface="黑体" pitchFamily="2" charset="-122"/>
              </a:rPr>
              <a:t>妻子</a:t>
            </a:r>
            <a:r>
              <a:rPr lang="zh-CN" altLang="en-US" sz="3000" u="sng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到</a:t>
            </a:r>
            <a:r>
              <a:rPr lang="zh-CN" altLang="en-US" sz="3000">
                <a:latin typeface="Arial" pitchFamily="34" charset="0"/>
                <a:ea typeface="黑体" pitchFamily="2" charset="-122"/>
              </a:rPr>
              <a:t>集市去，她的儿子</a:t>
            </a:r>
            <a:r>
              <a:rPr lang="zh-CN" altLang="en-US" sz="3000" b="1" i="1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哭着要跟她去。</a:t>
            </a:r>
            <a:endParaRPr lang="zh-CN" altLang="en-US" sz="300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144389" name="矩形 144388"/>
          <p:cNvSpPr/>
          <p:nvPr/>
        </p:nvSpPr>
        <p:spPr>
          <a:xfrm>
            <a:off x="179388" y="5291138"/>
            <a:ext cx="8424862" cy="579437"/>
          </a:xfrm>
          <a:prstGeom prst="rect">
            <a:avLst/>
          </a:prstGeom>
          <a:solidFill>
            <a:srgbClr val="CCFFFF">
              <a:alpha val="73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CC3399"/>
                </a:solidFill>
                <a:latin typeface="Garamond" pitchFamily="18" charset="0"/>
                <a:ea typeface="宋体" pitchFamily="2" charset="-122"/>
              </a:rPr>
              <a:t>翻译：</a:t>
            </a:r>
            <a:r>
              <a:rPr lang="zh-CN" altLang="en-US" sz="3200" b="1" u="sng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你</a:t>
            </a:r>
            <a:r>
              <a:rPr lang="zh-CN" altLang="en-US" sz="3200" b="1" u="sng">
                <a:solidFill>
                  <a:schemeClr val="hlink"/>
                </a:solidFill>
                <a:latin typeface="Garamond" pitchFamily="18" charset="0"/>
                <a:ea typeface="宋体" pitchFamily="2" charset="-122"/>
              </a:rPr>
              <a:t>回去</a:t>
            </a:r>
            <a:r>
              <a:rPr lang="zh-CN" altLang="en-US" sz="3200" b="1">
                <a:latin typeface="Garamond" pitchFamily="18" charset="0"/>
                <a:ea typeface="宋体" pitchFamily="2" charset="-122"/>
              </a:rPr>
              <a:t>，（等我）</a:t>
            </a:r>
            <a:r>
              <a:rPr lang="zh-CN" altLang="en-US" sz="3200" b="1" u="sng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回来</a:t>
            </a:r>
            <a:r>
              <a:rPr lang="zh-CN" altLang="en-US" sz="3200" b="1">
                <a:latin typeface="Garamond" pitchFamily="18" charset="0"/>
                <a:ea typeface="宋体" pitchFamily="2" charset="-122"/>
              </a:rPr>
              <a:t>后给你杀一头猪。</a:t>
            </a:r>
          </a:p>
        </p:txBody>
      </p:sp>
      <p:sp>
        <p:nvSpPr>
          <p:cNvPr id="144390" name="矩形 144389"/>
          <p:cNvSpPr/>
          <p:nvPr/>
        </p:nvSpPr>
        <p:spPr>
          <a:xfrm>
            <a:off x="179388" y="6044565"/>
            <a:ext cx="8497887" cy="579438"/>
          </a:xfrm>
          <a:prstGeom prst="rect">
            <a:avLst/>
          </a:prstGeom>
          <a:solidFill>
            <a:srgbClr val="CCFFFF">
              <a:alpha val="67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CC3399"/>
                </a:solidFill>
                <a:latin typeface="Garamond" pitchFamily="18" charset="0"/>
                <a:ea typeface="宋体" pitchFamily="2" charset="-122"/>
              </a:rPr>
              <a:t>翻译：</a:t>
            </a:r>
            <a:r>
              <a:rPr lang="zh-CN" altLang="en-US" sz="3200" b="1">
                <a:latin typeface="Garamond" pitchFamily="18" charset="0"/>
                <a:ea typeface="宋体" pitchFamily="2" charset="-122"/>
              </a:rPr>
              <a:t>现在</a:t>
            </a:r>
            <a:r>
              <a:rPr lang="zh-CN" altLang="en-US" sz="3200" b="1" u="sng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你</a:t>
            </a:r>
            <a:r>
              <a:rPr lang="zh-CN" altLang="en-US" sz="3200" b="1">
                <a:latin typeface="Garamond" pitchFamily="18" charset="0"/>
                <a:ea typeface="宋体" pitchFamily="2" charset="-122"/>
              </a:rPr>
              <a:t>欺骗他，</a:t>
            </a:r>
            <a:r>
              <a:rPr lang="zh-CN" altLang="en-US" sz="3200" b="1" u="sng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这</a:t>
            </a:r>
            <a:r>
              <a:rPr lang="zh-CN" altLang="en-US" sz="3200" b="1">
                <a:latin typeface="Garamond" pitchFamily="18" charset="0"/>
                <a:ea typeface="宋体" pitchFamily="2" charset="-122"/>
              </a:rPr>
              <a:t>是在教孩子</a:t>
            </a:r>
            <a:r>
              <a:rPr lang="zh-CN" altLang="en-US" sz="3200" b="1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学</a:t>
            </a:r>
            <a:r>
              <a:rPr lang="zh-CN" altLang="en-US" sz="3200" b="1" u="sng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欺骗</a:t>
            </a:r>
            <a:r>
              <a:rPr lang="zh-CN" altLang="en-US" sz="3200" b="1">
                <a:latin typeface="Garamond" pitchFamily="18" charset="0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2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88" grpId="1" animBg="1"/>
      <p:bldP spid="144389" grpId="2" animBg="1"/>
      <p:bldP spid="144390" grpId="3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标题 143361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0" i="0" u="none" strike="noStrike" kern="1200" cap="none" spc="0" normalizeH="0" baseline="0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黑体" pitchFamily="2" charset="-122"/>
                <a:cs typeface="+mj-cs"/>
              </a:rPr>
              <a:t>文言翻译歌诀：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43363" name="文本占位符 143362"/>
          <p:cNvSpPr>
            <a:spLocks noGrp="1"/>
          </p:cNvSpPr>
          <p:nvPr>
            <p:ph idx="1"/>
          </p:nvPr>
        </p:nvSpPr>
        <p:spPr>
          <a:xfrm>
            <a:off x="0" y="2276475"/>
            <a:ext cx="9144000" cy="5400675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en-US" altLang="zh-CN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熟读全文，领会文意；扣住词语，进行翻译。</a:t>
            </a:r>
            <a:r>
              <a:rPr lang="zh-CN" altLang="en-US" b="1">
                <a:solidFill>
                  <a:srgbClr val="0000CC"/>
                </a:solidFill>
                <a:ea typeface="黑体" pitchFamily="2" charset="-122"/>
              </a:rPr>
              <a:t/>
            </a:r>
            <a:br>
              <a:rPr lang="zh-CN" altLang="en-US" b="1">
                <a:solidFill>
                  <a:srgbClr val="0000CC"/>
                </a:solidFill>
                <a:ea typeface="黑体" pitchFamily="2" charset="-122"/>
              </a:rPr>
            </a:br>
            <a:r>
              <a:rPr kumimoji="0" lang="en-US" altLang="zh-CN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 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字字落实，准确第一；单音词语，双音换替。</a:t>
            </a:r>
            <a:r>
              <a:rPr lang="zh-CN" altLang="en-US" b="1">
                <a:solidFill>
                  <a:srgbClr val="0000CC"/>
                </a:solidFill>
                <a:ea typeface="黑体" pitchFamily="2" charset="-122"/>
              </a:rPr>
              <a:t/>
            </a:r>
            <a:br>
              <a:rPr lang="zh-CN" altLang="en-US" b="1">
                <a:solidFill>
                  <a:srgbClr val="0000CC"/>
                </a:solidFill>
                <a:ea typeface="黑体" pitchFamily="2" charset="-122"/>
              </a:rPr>
            </a:br>
            <a:r>
              <a:rPr kumimoji="0" lang="en-US" altLang="zh-CN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 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国年官地，保留不译；遇有省略，补充词语。</a:t>
            </a:r>
            <a:r>
              <a:rPr lang="zh-CN" altLang="en-US" b="1">
                <a:solidFill>
                  <a:srgbClr val="0000CC"/>
                </a:solidFill>
                <a:ea typeface="黑体" pitchFamily="2" charset="-122"/>
              </a:rPr>
              <a:t/>
            </a:r>
            <a:br>
              <a:rPr lang="zh-CN" altLang="en-US" b="1">
                <a:solidFill>
                  <a:srgbClr val="0000CC"/>
                </a:solidFill>
                <a:ea typeface="黑体" pitchFamily="2" charset="-122"/>
              </a:rPr>
            </a:br>
            <a:r>
              <a:rPr kumimoji="0" lang="en-US" altLang="zh-CN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 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调整词序，删去无义；修辞用典，辅以意译。</a:t>
            </a:r>
            <a:r>
              <a:rPr lang="zh-CN" altLang="en-US" b="1">
                <a:solidFill>
                  <a:srgbClr val="0000CC"/>
                </a:solidFill>
                <a:ea typeface="黑体" pitchFamily="2" charset="-122"/>
              </a:rPr>
              <a:t/>
            </a:r>
            <a:br>
              <a:rPr lang="zh-CN" altLang="en-US" b="1">
                <a:solidFill>
                  <a:srgbClr val="0000CC"/>
                </a:solidFill>
                <a:ea typeface="黑体" pitchFamily="2" charset="-122"/>
              </a:rPr>
            </a:br>
            <a:r>
              <a:rPr kumimoji="0" lang="en-US" altLang="zh-CN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 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推断词义，前后联系；字词句篇，连成一气。</a:t>
            </a:r>
            <a:r>
              <a:rPr lang="zh-CN" altLang="en-US" b="1">
                <a:solidFill>
                  <a:srgbClr val="0000CC"/>
                </a:solidFill>
                <a:ea typeface="黑体" pitchFamily="2" charset="-122"/>
              </a:rPr>
              <a:t/>
            </a:r>
            <a:br>
              <a:rPr lang="zh-CN" altLang="en-US" b="1">
                <a:solidFill>
                  <a:srgbClr val="0000CC"/>
                </a:solidFill>
                <a:ea typeface="黑体" pitchFamily="2" charset="-122"/>
              </a:rPr>
            </a:br>
            <a:r>
              <a:rPr kumimoji="0" lang="en-US" altLang="zh-CN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 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带回原文，检查仔细；通达完美，翻译完毕。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文本占位符 148481"/>
          <p:cNvSpPr>
            <a:spLocks noGrp="1"/>
          </p:cNvSpPr>
          <p:nvPr>
            <p:ph idx="1"/>
          </p:nvPr>
        </p:nvSpPr>
        <p:spPr>
          <a:xfrm>
            <a:off x="395288" y="3860800"/>
            <a:ext cx="8497888" cy="2663825"/>
          </a:xfrm>
          <a:solidFill>
            <a:schemeClr val="accent1">
              <a:alpha val="100000"/>
            </a:schemeClr>
          </a:solidFill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en-US" altLang="zh-CN" sz="48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1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．以易求难，推敲关键词语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en-US" altLang="zh-CN" sz="48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2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．转换角度，辨析句式特点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en-US" altLang="zh-CN" sz="48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3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．总览全文，求助于左邻右舍</a:t>
            </a:r>
          </a:p>
        </p:txBody>
      </p:sp>
      <p:sp>
        <p:nvSpPr>
          <p:cNvPr id="148483" name="标题 148482"/>
          <p:cNvSpPr>
            <a:spLocks noGrp="1" noRot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华文新魏" pitchFamily="2" charset="-122"/>
                <a:cs typeface="+mj-cs"/>
              </a:rPr>
              <a:t>一、理解句子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48484" name="左大括号 148483"/>
          <p:cNvSpPr/>
          <p:nvPr/>
        </p:nvSpPr>
        <p:spPr>
          <a:xfrm>
            <a:off x="1763713" y="1412875"/>
            <a:ext cx="215900" cy="1871663"/>
          </a:xfrm>
          <a:prstGeom prst="leftBrace">
            <a:avLst>
              <a:gd name="adj1" fmla="val 72122"/>
              <a:gd name="adj2" fmla="val 51245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48486" name="文本框 148485"/>
          <p:cNvSpPr txBox="1"/>
          <p:nvPr/>
        </p:nvSpPr>
        <p:spPr>
          <a:xfrm>
            <a:off x="2268538" y="1268413"/>
            <a:ext cx="39084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noProof="1"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分析句子本身</a:t>
            </a:r>
            <a:endParaRPr lang="zh-CN" altLang="en-US" sz="4800" b="1" noProof="1">
              <a:effectLst>
                <a:outerShdw blurRad="38100" dist="38100" dir="2700000">
                  <a:srgbClr val="000000"/>
                </a:outerShdw>
              </a:effectLst>
              <a:latin typeface="Garamond" pitchFamily="18" charset="0"/>
              <a:ea typeface="黑体" pitchFamily="2" charset="-122"/>
            </a:endParaRPr>
          </a:p>
        </p:txBody>
      </p:sp>
      <p:sp>
        <p:nvSpPr>
          <p:cNvPr id="148488" name="文本框 148487"/>
          <p:cNvSpPr txBox="1"/>
          <p:nvPr/>
        </p:nvSpPr>
        <p:spPr>
          <a:xfrm>
            <a:off x="2195513" y="2460625"/>
            <a:ext cx="31162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noProof="1"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黑体" pitchFamily="2" charset="-122"/>
                <a:cs typeface="+mn-cs"/>
              </a:rPr>
              <a:t>分析语境</a:t>
            </a:r>
            <a:endParaRPr lang="zh-CN" altLang="en-US" sz="4800" b="1" noProof="1">
              <a:effectLst>
                <a:outerShdw blurRad="38100" dist="38100" dir="2700000">
                  <a:srgbClr val="000000"/>
                </a:outerShdw>
              </a:effectLst>
              <a:latin typeface="Garamond" pitchFamily="18" charset="0"/>
              <a:ea typeface="黑体" pitchFamily="2" charset="-122"/>
            </a:endParaRPr>
          </a:p>
        </p:txBody>
      </p:sp>
      <p:sp>
        <p:nvSpPr>
          <p:cNvPr id="148489" name="文本框 148488"/>
          <p:cNvSpPr txBox="1"/>
          <p:nvPr/>
        </p:nvSpPr>
        <p:spPr>
          <a:xfrm>
            <a:off x="755650" y="1052513"/>
            <a:ext cx="915988" cy="2492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800" b="1">
                <a:latin typeface="Garamond" pitchFamily="18" charset="0"/>
                <a:ea typeface="黑体" pitchFamily="2" charset="-122"/>
              </a:rPr>
              <a:t>理解句子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848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848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8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8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8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8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uiExpand="1" build="p" animBg="1"/>
      <p:bldP spid="148484" grpId="1" animBg="1"/>
      <p:bldP spid="148486" grpId="2"/>
      <p:bldP spid="148488" grpId="3"/>
      <p:bldP spid="148489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文本占位符 149505"/>
          <p:cNvSpPr>
            <a:spLocks noGrp="1"/>
          </p:cNvSpPr>
          <p:nvPr>
            <p:ph idx="1"/>
          </p:nvPr>
        </p:nvSpPr>
        <p:spPr>
          <a:xfrm>
            <a:off x="0" y="260350"/>
            <a:ext cx="9144000" cy="6597650"/>
          </a:xfrm>
          <a:solidFill>
            <a:schemeClr val="accent1">
              <a:alpha val="83000"/>
            </a:schemeClr>
          </a:solidFill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隶书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隶书" pitchFamily="49" charset="-122"/>
                <a:cs typeface="+mn-cs"/>
              </a:rPr>
              <a:t>．以易求难，推敲关键词语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例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（何子平之）母本侧庶，籍（户口册）注失实，年未及养，而籍年已满，便去职归家。时镇军将军顾觊之为州上纲，谓曰：“尊上年实未八十，亲故所知。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州中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差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有微禄，当启相留。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子平曰：“公家正取信黄籍，籍年既至，便应扶持私庭，何容以实年未满，苟冒荣利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楷体_GB2312" pitchFamily="49" charset="-122"/>
                <a:cs typeface="+mn-cs"/>
              </a:rPr>
              <a:t>……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”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全句该理解为：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在州中任职有少许奉禄， （我）将禀告上司挽留你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。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小结：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所谓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C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以易求难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，就是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根据已知的信息寻求未知的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CC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“求”的过程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，就是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对语句作分析的过程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95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9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9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9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9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文本占位符 150529"/>
          <p:cNvSpPr>
            <a:spLocks noGrp="1"/>
          </p:cNvSpPr>
          <p:nvPr>
            <p:ph idx="1"/>
          </p:nvPr>
        </p:nvSpPr>
        <p:spPr>
          <a:xfrm>
            <a:off x="179388" y="188913"/>
            <a:ext cx="8964613" cy="6669088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隶书" pitchFamily="49" charset="-122"/>
                <a:cs typeface="+mn-cs"/>
              </a:rPr>
              <a:t>2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隶书" pitchFamily="49" charset="-122"/>
                <a:cs typeface="+mn-cs"/>
              </a:rPr>
              <a:t>．转换角度，辨析句式特点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例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：（胡）威受之，辞归。每至客舍，自放驴，取樵炊爨（读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cu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楷体_GB2312" pitchFamily="49" charset="-122"/>
                <a:cs typeface="+mn-cs"/>
              </a:rPr>
              <a:t>à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n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） ，食毕，复随旅进道，往还如是。质（胡威之父）帐下都督，素不相识，</a:t>
            </a:r>
            <a:r>
              <a:rPr kumimoji="0" lang="zh-CN" altLang="en-US" sz="3200" b="1" i="1" u="sng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先其将归，请假还家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，阴资装，百余里要之，因与为伴，每事佐其经营之，又少进饮食，行数百里。威疑之，密诱问，乃知其都督也，因取向所赐绢答谢而遣之。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全句的意思是：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在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他将要回去之先，（都督）便请假回家</a:t>
            </a:r>
            <a:r>
              <a:rPr kumimoji="0" lang="zh-CN" altLang="en-US" sz="4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。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小结：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从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分析句式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入手，是理解句子的重要方法。</a:t>
            </a: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kumimoji="0" lang="zh-CN" altLang="en-US" sz="3200" b="1" i="0" u="none" strike="noStrike" kern="1200" cap="none" spc="0" normalizeH="0" baseline="0" noProof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kumimoji="0" lang="zh-CN" altLang="en-US" sz="3200" b="1" i="0" u="none" strike="noStrike" kern="1200" cap="none" spc="0" normalizeH="0" baseline="0" noProof="1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50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500"/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500"/>
                                        <p:tgtEl>
                                          <p:spTgt spid="150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500"/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文本占位符 151553"/>
          <p:cNvSpPr>
            <a:spLocks noGrp="1"/>
          </p:cNvSpPr>
          <p:nvPr>
            <p:ph idx="1"/>
          </p:nvPr>
        </p:nvSpPr>
        <p:spPr>
          <a:xfrm>
            <a:off x="179388" y="333375"/>
            <a:ext cx="8964613" cy="6524625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en-US" altLang="zh-CN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隶书" pitchFamily="49" charset="-122"/>
                <a:cs typeface="+mn-cs"/>
              </a:rPr>
              <a:t>3</a:t>
            </a:r>
            <a:r>
              <a:rPr kumimoji="0" lang="zh-CN" altLang="en-US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隶书" pitchFamily="49" charset="-122"/>
                <a:cs typeface="+mn-cs"/>
              </a:rPr>
              <a:t>．总览全文，求助于左邻右舍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例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裴晋公为相，布衣交友，受恩子弟，报恩奖引不暂忘。大臣中有重德寡言者，忽曰：“某与一二人皆受知裴公。白衣时，约他日显达，彼此引重。某仕宦所得已多，然</a:t>
            </a:r>
            <a:r>
              <a:rPr kumimoji="0" lang="zh-CN" altLang="en-US" sz="32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晋公有异于初，不以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辅助</a:t>
            </a:r>
            <a:r>
              <a:rPr kumimoji="0" lang="zh-CN" altLang="en-US" sz="32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相许。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”晋公闻之，笑曰：“实负初心。”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本句的意思是：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裴晋公与当初不同，不肯答应让我任辅弼之臣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。（</a:t>
            </a:r>
            <a:r>
              <a:rPr kumimoji="0" lang="zh-CN" altLang="en-US" sz="3200" b="1" i="0" u="sng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“相许”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许之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答应我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）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小结：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“理解并翻译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文中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的句子”，这“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文中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”，强调的就是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黑体" pitchFamily="2" charset="-122"/>
                <a:cs typeface="+mn-cs"/>
              </a:rPr>
              <a:t>语境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，不论是“理解”还是“翻译”，离开了具体语境，往往是要出错的。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151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500"/>
                                        <p:tgtEl>
                                          <p:spTgt spid="151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500"/>
                                        <p:tgtEl>
                                          <p:spTgt spid="151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500"/>
                                        <p:tgtEl>
                                          <p:spTgt spid="151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文本框 109570"/>
          <p:cNvSpPr txBox="1"/>
          <p:nvPr/>
        </p:nvSpPr>
        <p:spPr>
          <a:xfrm>
            <a:off x="611188" y="3573463"/>
            <a:ext cx="7921625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600" b="1">
                <a:solidFill>
                  <a:srgbClr val="3333CC"/>
                </a:solidFill>
                <a:latin typeface="Times New Roman" pitchFamily="18" charset="0"/>
                <a:ea typeface="宋体" pitchFamily="2" charset="-122"/>
              </a:rPr>
              <a:t>直译为主   意译为辅</a:t>
            </a:r>
          </a:p>
        </p:txBody>
      </p:sp>
      <p:pic>
        <p:nvPicPr>
          <p:cNvPr id="11266" name="图片 109571" descr="茶"/>
          <p:cNvPicPr>
            <a:picLocks noChangeAspect="1"/>
          </p:cNvPicPr>
          <p:nvPr/>
        </p:nvPicPr>
        <p:blipFill>
          <a:blip r:embed="rId2">
            <a:clrChange>
              <a:clrFrom>
                <a:srgbClr val="F4F5E8"/>
              </a:clrFrom>
              <a:clrTo>
                <a:srgbClr val="F4F5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3525" y="5064125"/>
            <a:ext cx="1920875" cy="126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3" name="文本框 109572"/>
          <p:cNvSpPr txBox="1"/>
          <p:nvPr/>
        </p:nvSpPr>
        <p:spPr>
          <a:xfrm>
            <a:off x="395288" y="2060575"/>
            <a:ext cx="83534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5400" b="1">
                <a:latin typeface="黑体" pitchFamily="2" charset="-122"/>
                <a:ea typeface="黑体" pitchFamily="2" charset="-122"/>
              </a:rPr>
              <a:t>、 翻译句子的一大原则</a:t>
            </a:r>
          </a:p>
        </p:txBody>
      </p:sp>
      <p:sp>
        <p:nvSpPr>
          <p:cNvPr id="11268" name="文本框 109573"/>
          <p:cNvSpPr txBox="1"/>
          <p:nvPr/>
        </p:nvSpPr>
        <p:spPr>
          <a:xfrm>
            <a:off x="1692275" y="333375"/>
            <a:ext cx="6048375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二  翻译句子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0957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11618" descr="茶"/>
          <p:cNvPicPr>
            <a:picLocks noChangeAspect="1"/>
          </p:cNvPicPr>
          <p:nvPr/>
        </p:nvPicPr>
        <p:blipFill>
          <a:blip r:embed="rId2">
            <a:clrChange>
              <a:clrFrom>
                <a:srgbClr val="F4F5E8"/>
              </a:clrFrom>
              <a:clrTo>
                <a:srgbClr val="F4F5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373688"/>
            <a:ext cx="1920875" cy="126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0" name="矩形 111619"/>
          <p:cNvSpPr/>
          <p:nvPr/>
        </p:nvSpPr>
        <p:spPr>
          <a:xfrm>
            <a:off x="1692275" y="2997200"/>
            <a:ext cx="43195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40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信 达 雅</a:t>
            </a:r>
          </a:p>
        </p:txBody>
      </p:sp>
      <p:sp>
        <p:nvSpPr>
          <p:cNvPr id="111621" name="椭圆形标注 111620"/>
          <p:cNvSpPr/>
          <p:nvPr/>
        </p:nvSpPr>
        <p:spPr>
          <a:xfrm>
            <a:off x="468313" y="4292600"/>
            <a:ext cx="2233612" cy="690563"/>
          </a:xfrm>
          <a:prstGeom prst="wedgeEllipseCallout">
            <a:avLst>
              <a:gd name="adj1" fmla="val 18019"/>
              <a:gd name="adj2" fmla="val -14149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3333CC"/>
                </a:solidFill>
                <a:latin typeface="Times New Roman" pitchFamily="18" charset="0"/>
                <a:ea typeface="宋体" pitchFamily="2" charset="-122"/>
              </a:rPr>
              <a:t>准确</a:t>
            </a:r>
            <a:endParaRPr lang="zh-CN" altLang="en-US" sz="3600" b="1">
              <a:solidFill>
                <a:srgbClr val="33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1622" name="椭圆形标注 111621"/>
          <p:cNvSpPr/>
          <p:nvPr/>
        </p:nvSpPr>
        <p:spPr>
          <a:xfrm>
            <a:off x="3059113" y="4292600"/>
            <a:ext cx="2160587" cy="690563"/>
          </a:xfrm>
          <a:prstGeom prst="wedgeEllipseCallout">
            <a:avLst>
              <a:gd name="adj1" fmla="val -13630"/>
              <a:gd name="adj2" fmla="val -1785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3333CC"/>
                </a:solidFill>
                <a:latin typeface="Times New Roman" pitchFamily="18" charset="0"/>
                <a:ea typeface="宋体" pitchFamily="2" charset="-122"/>
              </a:rPr>
              <a:t>通达</a:t>
            </a:r>
            <a:endParaRPr lang="zh-CN" altLang="en-US" sz="3600" b="1">
              <a:solidFill>
                <a:srgbClr val="33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1623" name="椭圆形标注 111622"/>
          <p:cNvSpPr/>
          <p:nvPr/>
        </p:nvSpPr>
        <p:spPr>
          <a:xfrm>
            <a:off x="5651500" y="4221163"/>
            <a:ext cx="2303463" cy="690562"/>
          </a:xfrm>
          <a:prstGeom prst="wedgeEllipseCallout">
            <a:avLst>
              <a:gd name="adj1" fmla="val -44486"/>
              <a:gd name="adj2" fmla="val -1679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b="1">
                <a:solidFill>
                  <a:srgbClr val="3333CC"/>
                </a:solidFill>
                <a:latin typeface="Times New Roman" pitchFamily="18" charset="0"/>
                <a:ea typeface="宋体" pitchFamily="2" charset="-122"/>
              </a:rPr>
              <a:t>有文采</a:t>
            </a:r>
            <a:endParaRPr lang="zh-CN" altLang="en-US" sz="3600" b="1">
              <a:solidFill>
                <a:srgbClr val="33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294" name="文本框 111623"/>
          <p:cNvSpPr txBox="1"/>
          <p:nvPr/>
        </p:nvSpPr>
        <p:spPr>
          <a:xfrm>
            <a:off x="539750" y="1052513"/>
            <a:ext cx="7993063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latin typeface="Garamond" pitchFamily="18" charset="0"/>
                <a:ea typeface="宋体" pitchFamily="2" charset="-122"/>
              </a:rPr>
              <a:t>2 </a:t>
            </a:r>
            <a:r>
              <a:rPr lang="zh-CN" altLang="en-US" sz="5400" b="1">
                <a:latin typeface="Garamond" pitchFamily="18" charset="0"/>
                <a:ea typeface="宋体" pitchFamily="2" charset="-122"/>
              </a:rPr>
              <a:t>、 翻译句子的三大标准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 animBg="1"/>
      <p:bldP spid="111622" grpId="1" animBg="1"/>
      <p:bldP spid="111623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Stream">
  <a:themeElements>
    <a:clrScheme name="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5"/>
      </a:accent3>
      <a:accent4>
        <a:srgbClr val="3F1E00"/>
      </a:accent4>
      <a:accent5>
        <a:srgbClr val="FFFFEE"/>
      </a:accent5>
      <a:accent6>
        <a:srgbClr val="ABAB95"/>
      </a:accent6>
      <a:hlink>
        <a:srgbClr val="7B6D47"/>
      </a:hlink>
      <a:folHlink>
        <a:srgbClr val="A99D2F"/>
      </a:folHlink>
    </a:clrScheme>
    <a:fontScheme name="">
      <a:majorFont>
        <a:latin typeface="Garamond"/>
        <a:ea typeface="宋体"/>
        <a:cs typeface="Arial"/>
      </a:majorFont>
      <a:minorFont>
        <a:latin typeface="Garamond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3399"/>
        </a:lt1>
        <a:dk2>
          <a:srgbClr val="E5E5FF"/>
        </a:dk2>
        <a:lt2>
          <a:srgbClr val="000514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CDCDC"/>
        </a:accent4>
        <a:accent5>
          <a:srgbClr val="AACAE2"/>
        </a:accent5>
        <a:accent6>
          <a:srgbClr val="9678C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FE9"/>
        </a:dk2>
        <a:lt2>
          <a:srgbClr val="3E3E5C"/>
        </a:lt2>
        <a:accent1>
          <a:srgbClr val="CC66FF"/>
        </a:accent1>
        <a:accent2>
          <a:srgbClr val="679ACD"/>
        </a:accent2>
        <a:accent3>
          <a:srgbClr val="B9B9CA"/>
        </a:accent3>
        <a:accent4>
          <a:srgbClr val="DCDCDC"/>
        </a:accent4>
        <a:accent5>
          <a:srgbClr val="E2B9FF"/>
        </a:accent5>
        <a:accent6>
          <a:srgbClr val="5C8AB8"/>
        </a:accent6>
        <a:hlink>
          <a:srgbClr val="CCE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9400"/>
        </a:lt1>
        <a:dk2>
          <a:srgbClr val="BAE8BA"/>
        </a:dk2>
        <a:lt2>
          <a:srgbClr val="2A5400"/>
        </a:lt2>
        <a:accent1>
          <a:srgbClr val="33CC33"/>
        </a:accent1>
        <a:accent2>
          <a:srgbClr val="99CC00"/>
        </a:accent2>
        <a:accent3>
          <a:srgbClr val="B2C8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99FF33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596D"/>
        </a:lt1>
        <a:dk2>
          <a:srgbClr val="DDDDDD"/>
        </a:dk2>
        <a:lt2>
          <a:srgbClr val="000000"/>
        </a:lt2>
        <a:accent1>
          <a:srgbClr val="787E8A"/>
        </a:accent1>
        <a:accent2>
          <a:srgbClr val="339966"/>
        </a:accent2>
        <a:accent3>
          <a:srgbClr val="B3B5BB"/>
        </a:accent3>
        <a:accent4>
          <a:srgbClr val="DCDCDC"/>
        </a:accent4>
        <a:accent5>
          <a:srgbClr val="BEC0C4"/>
        </a:accent5>
        <a:accent6>
          <a:srgbClr val="2D895B"/>
        </a:accent6>
        <a:hlink>
          <a:srgbClr val="00FFFF"/>
        </a:hlink>
        <a:folHlink>
          <a:srgbClr val="74B6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C0000"/>
        </a:lt1>
        <a:dk2>
          <a:srgbClr val="DFD293"/>
        </a:dk2>
        <a:lt2>
          <a:srgbClr val="5C1F00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CDCDC"/>
        </a:accent4>
        <a:accent5>
          <a:srgbClr val="FFB9B1"/>
        </a:accent5>
        <a:accent6>
          <a:srgbClr val="AA6C5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7F3F3"/>
        </a:dk1>
        <a:lt1>
          <a:srgbClr val="8A6362"/>
        </a:lt1>
        <a:dk2>
          <a:srgbClr val="D8C1BA"/>
        </a:dk2>
        <a:lt2>
          <a:srgbClr val="5E4444"/>
        </a:lt2>
        <a:accent1>
          <a:srgbClr val="CC6600"/>
        </a:accent1>
        <a:accent2>
          <a:srgbClr val="C16059"/>
        </a:accent2>
        <a:accent3>
          <a:srgbClr val="C4B8B8"/>
        </a:accent3>
        <a:accent4>
          <a:srgbClr val="D5D1D1"/>
        </a:accent4>
        <a:accent5>
          <a:srgbClr val="E2B9AA"/>
        </a:accent5>
        <a:accent6>
          <a:srgbClr val="AD554F"/>
        </a:accent6>
        <a:hlink>
          <a:srgbClr val="FFCC00"/>
        </a:hlink>
        <a:folHlink>
          <a:srgbClr val="CBB5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BFA673"/>
        </a:lt1>
        <a:dk2>
          <a:srgbClr val="E6E3AA"/>
        </a:dk2>
        <a:lt2>
          <a:srgbClr val="7F6737"/>
        </a:lt2>
        <a:accent1>
          <a:srgbClr val="FFCC00"/>
        </a:accent1>
        <a:accent2>
          <a:srgbClr val="808000"/>
        </a:accent2>
        <a:accent3>
          <a:srgbClr val="DBD0BD"/>
        </a:accent3>
        <a:accent4>
          <a:srgbClr val="DCDCDC"/>
        </a:accent4>
        <a:accent5>
          <a:srgbClr val="FFE2AA"/>
        </a:accent5>
        <a:accent6>
          <a:srgbClr val="727200"/>
        </a:accent6>
        <a:hlink>
          <a:srgbClr val="784700"/>
        </a:hlink>
        <a:folHlink>
          <a:srgbClr val="9A7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5"/>
        </a:accent3>
        <a:accent4>
          <a:srgbClr val="3F1E00"/>
        </a:accent4>
        <a:accent5>
          <a:srgbClr val="FFFFEE"/>
        </a:accent5>
        <a:accent6>
          <a:srgbClr val="ABAB95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9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2903</Words>
  <Application>Microsoft Office PowerPoint</Application>
  <PresentationFormat>全屏显示(4:3)</PresentationFormat>
  <Paragraphs>208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Stream</vt:lpstr>
      <vt:lpstr>文言文阅读 理解并翻译文中的句子</vt:lpstr>
      <vt:lpstr>教学目的 </vt:lpstr>
      <vt:lpstr>考点解说 </vt:lpstr>
      <vt:lpstr>一、理解句子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文言翻译歌诀： 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文言文阅读 理解并翻译文中的句子</dc:title>
  <dc:creator>rbm.xkw.com</dc:creator>
  <cp:lastModifiedBy>hj</cp:lastModifiedBy>
  <cp:revision>2</cp:revision>
  <cp:lastPrinted>2020-10-26T09:06:16Z</cp:lastPrinted>
  <dcterms:created xsi:type="dcterms:W3CDTF">2020-10-26T09:06:16Z</dcterms:created>
  <dcterms:modified xsi:type="dcterms:W3CDTF">2020-12-04T02:47:03Z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