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90" r:id="rId3"/>
    <p:sldId id="319" r:id="rId4"/>
    <p:sldId id="399" r:id="rId6"/>
    <p:sldId id="402" r:id="rId7"/>
    <p:sldId id="403" r:id="rId8"/>
    <p:sldId id="404" r:id="rId9"/>
    <p:sldId id="405" r:id="rId10"/>
    <p:sldId id="406" r:id="rId11"/>
    <p:sldId id="407" r:id="rId12"/>
    <p:sldId id="426" r:id="rId13"/>
    <p:sldId id="408" r:id="rId14"/>
    <p:sldId id="322" r:id="rId15"/>
    <p:sldId id="324" r:id="rId16"/>
    <p:sldId id="409" r:id="rId17"/>
    <p:sldId id="388" r:id="rId18"/>
    <p:sldId id="389" r:id="rId19"/>
    <p:sldId id="390" r:id="rId20"/>
    <p:sldId id="410" r:id="rId21"/>
    <p:sldId id="411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</p:sldIdLst>
  <p:sldSz cx="12192000" cy="6858000"/>
  <p:notesSz cx="6858000" cy="9144000"/>
  <p:embeddedFontLst>
    <p:embeddedFont>
      <p:font typeface="等线 Light" panose="02010600030101010101" pitchFamily="2" charset="-122"/>
      <p:regular r:id="rId34"/>
    </p:embeddedFont>
    <p:embeddedFont>
      <p:font typeface="钟齐段宁行书" panose="02010800040101010101" pitchFamily="2" charset="-122"/>
      <p:regular r:id="rId35"/>
    </p:embeddedFont>
    <p:embeddedFont>
      <p:font typeface="等线" panose="02010600030101010101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  <p:embeddedFont>
      <p:font typeface="方正粗黑宋简体" panose="02000000000000000000" pitchFamily="2" charset="-122"/>
      <p:regular r:id="rId42"/>
    </p:embeddedFont>
    <p:embeddedFont>
      <p:font typeface="SimSun-ExtB" panose="02010609060101010101" pitchFamily="49" charset="-122"/>
      <p:regular r:id="rId43"/>
    </p:embeddedFont>
    <p:embeddedFont>
      <p:font typeface="华文隶书" panose="02010800040101010101" pitchFamily="2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DEFE0"/>
    <a:srgbClr val="E5E8D3"/>
    <a:srgbClr val="BFC695"/>
    <a:srgbClr val="C3C99B"/>
    <a:srgbClr val="E8EADB"/>
    <a:srgbClr val="DCDFC3"/>
    <a:srgbClr val="C4C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56" autoAdjust="0"/>
    <p:restoredTop sz="84916" autoAdjust="0"/>
  </p:normalViewPr>
  <p:slideViewPr>
    <p:cSldViewPr snapToGrid="0">
      <p:cViewPr varScale="1">
        <p:scale>
          <a:sx n="59" d="100"/>
          <a:sy n="59" d="100"/>
        </p:scale>
        <p:origin x="-1320" y="-78"/>
      </p:cViewPr>
      <p:guideLst>
        <p:guide orient="horz" pos="649"/>
        <p:guide orient="horz" pos="3623"/>
        <p:guide pos="1844"/>
        <p:guide pos="69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534249-4A87-447C-8961-7F56C1AE07E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F5BDE69-6636-4DA9-AE7B-C2A05B32D07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3E088-9294-4E35-8BA2-B5F8949A31C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D81E4-D418-4DFB-8A49-4E173F4FF9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83B7-7F73-432B-9ACE-3BA5867712D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A65ED-33B2-40E8-ADC6-30912E8FCC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2F07C-F1D9-4791-A9EF-F7A5A856637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C6CE2-D1BD-4E93-BC23-336DE0BC3C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4B8AF-5153-46EB-A8B8-F18267BC8F5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17166-9C81-4E57-B012-92CC19D72A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CC01A-D9C1-47C4-BF04-2BA64286FB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6157D-D26B-4BE0-A310-8CBFB497CB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DF7D-0A37-43A0-825F-7C8E55D048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7BB21-5D3F-4426-8E4A-F0C224DAE5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BDE78-1C96-4F88-8464-D6D76B32DA6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C0274-A5F9-4CA2-AF84-96E576A0D0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EC82A-B08A-4744-9E0F-2B46BB9E11A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1E574-C689-41EF-9F51-B26FF63089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E4AB-053C-4502-B27F-2F86B06B81A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C48F1-C5FE-47C4-8995-38855485E3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2DCB-DF0C-488A-B29F-13824B1F3B9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4AA51-45CB-43D1-B357-03328A6078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37F52-1324-4924-A8D4-5DB96F51543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F8D25-02CE-49C8-BFB2-12DC9D5907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A71F-33D2-4958-989E-F94C9D09F71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0AF9C-7E98-4A51-90B1-CF8C2FAE3C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078D8D-37C5-4825-B1A8-E87A01E949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849EFB-AB7E-4559-8B39-B5A1C5DF0D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5" descr="101a5eee932a91d147c31177467b008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52750" y="793750"/>
            <a:ext cx="2328863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3" descr="5cf06a324eb5d8757ecc5fbef291b88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-4763"/>
            <a:ext cx="12174537" cy="680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4" descr="1ff5ce9892bb9bdcc0209a2a8089d8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0838" y="3173413"/>
            <a:ext cx="3760787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193675"/>
            <a:ext cx="12174538" cy="6664325"/>
          </a:xfrm>
          <a:prstGeom prst="rect">
            <a:avLst/>
          </a:prstGeom>
          <a:blipFill>
            <a:blip r:embed="rId4">
              <a:alphaModFix amt="16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 descr="b7c57f80ade1fdd6c44f6a65ce8314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146050"/>
            <a:ext cx="6788150" cy="6788150"/>
          </a:xfrm>
          <a:prstGeom prst="rect">
            <a:avLst/>
          </a:prstGeom>
          <a:effectLst>
            <a:innerShdw blurRad="114300" dist="38100">
              <a:schemeClr val="bg1">
                <a:alpha val="100000"/>
              </a:schemeClr>
            </a:inn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6334125" y="1963738"/>
            <a:ext cx="6350" cy="22098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6400" y="1277938"/>
            <a:ext cx="1214438" cy="13223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5F726D">
                <a:alpha val="40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tx2">
                    <a:lumMod val="50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古</a:t>
            </a:r>
            <a:endParaRPr lang="zh-CN" altLang="en-US" sz="8000" dirty="0">
              <a:solidFill>
                <a:schemeClr val="tx2">
                  <a:lumMod val="50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69088" y="2600325"/>
            <a:ext cx="763587" cy="304609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5F726D">
                <a:alpha val="40000"/>
              </a:srgb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800" b="1" dirty="0">
                <a:solidFill>
                  <a:srgbClr val="303B4A"/>
                </a:solidFill>
                <a:effectLst/>
                <a:latin typeface="等线" panose="02010600030101010101" charset="-122"/>
                <a:ea typeface="等线" panose="02010600030101010101" charset="-122"/>
              </a:rPr>
              <a:t>诗词鉴赏</a:t>
            </a:r>
            <a:endParaRPr lang="zh-CN" sz="4800" b="1" dirty="0">
              <a:solidFill>
                <a:srgbClr val="303B4A"/>
              </a:solidFill>
              <a:effectLst/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15369" name="图片 25"/>
          <p:cNvPicPr>
            <a:picLocks noChangeAspect="1"/>
          </p:cNvPicPr>
          <p:nvPr/>
        </p:nvPicPr>
        <p:blipFill>
          <a:blip r:embed="rId6"/>
          <a:srcRect l="3848" t="37050" r="78995" b="14050"/>
          <a:stretch>
            <a:fillRect/>
          </a:stretch>
        </p:blipFill>
        <p:spPr bwMode="auto">
          <a:xfrm>
            <a:off x="6334125" y="3463925"/>
            <a:ext cx="52705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6450" y="890588"/>
            <a:ext cx="17129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6900" y="3821113"/>
            <a:ext cx="1773238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384175" y="220663"/>
            <a:ext cx="10021888" cy="60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222A35"/>
                </a:solidFill>
                <a:latin typeface="宋体" panose="02010600030101010101" pitchFamily="2" charset="-122"/>
              </a:rPr>
              <a:t>例：阅读下面宋词，说说这首词表达了作者怎样的思想感情？</a:t>
            </a:r>
            <a:endParaRPr lang="zh-CN" altLang="en-US" sz="2800" b="1">
              <a:solidFill>
                <a:srgbClr val="222A35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Text Box 8"/>
          <p:cNvSpPr txBox="1">
            <a:spLocks noChangeArrowheads="1"/>
          </p:cNvSpPr>
          <p:nvPr/>
        </p:nvSpPr>
        <p:spPr bwMode="auto">
          <a:xfrm>
            <a:off x="2687638" y="847725"/>
            <a:ext cx="9274175" cy="2122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/>
              <a:t>采桑子   </a:t>
            </a:r>
            <a:endParaRPr lang="zh-CN" altLang="en-US" sz="2800" b="1"/>
          </a:p>
          <a:p>
            <a:pPr algn="ctr"/>
            <a:r>
              <a:rPr lang="zh-CN" altLang="en-US" sz="2800" b="1"/>
              <a:t>欧阳修</a:t>
            </a:r>
            <a:endParaRPr lang="zh-CN" altLang="en-US" sz="2800" b="1"/>
          </a:p>
          <a:p>
            <a:r>
              <a:rPr lang="zh-CN" altLang="en-US" sz="2800" b="1"/>
              <a:t>轻舟短棹西湖好，绿水逶迤，芳草长堤，隐隐笙歌处处随。</a:t>
            </a:r>
            <a:endParaRPr lang="zh-CN" altLang="en-US" sz="2800" b="1"/>
          </a:p>
          <a:p>
            <a:endParaRPr lang="zh-CN" altLang="en-US" sz="2000" b="1"/>
          </a:p>
          <a:p>
            <a:r>
              <a:rPr lang="zh-CN" altLang="en-US" sz="2800" b="1"/>
              <a:t>无风水面琉璃滑，不觉船移，微动涟漪，惊起沙禽掠岸飞。</a:t>
            </a:r>
            <a:endParaRPr lang="zh-CN" altLang="en-US" sz="2800" b="1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876675" y="3462338"/>
            <a:ext cx="7988300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/>
              <a:t>解析：</a:t>
            </a:r>
            <a:r>
              <a:rPr lang="zh-CN" altLang="en-US" sz="2700" b="1">
                <a:solidFill>
                  <a:srgbClr val="222A35"/>
                </a:solidFill>
              </a:rPr>
              <a:t>这是一首写景抒情诗歌。词人感受到的西湖景色是</a:t>
            </a:r>
            <a:r>
              <a:rPr lang="en-US" altLang="zh-CN" sz="2700" b="1">
                <a:solidFill>
                  <a:srgbClr val="222A35"/>
                </a:solidFill>
              </a:rPr>
              <a:t>“</a:t>
            </a:r>
            <a:r>
              <a:rPr lang="zh-CN" altLang="en-US" sz="2700" b="1">
                <a:solidFill>
                  <a:srgbClr val="222A35"/>
                </a:solidFill>
              </a:rPr>
              <a:t>绿水逶迤</a:t>
            </a:r>
            <a:r>
              <a:rPr lang="en-US" altLang="zh-CN" sz="2700" b="1">
                <a:solidFill>
                  <a:srgbClr val="222A35"/>
                </a:solidFill>
              </a:rPr>
              <a:t>”“</a:t>
            </a:r>
            <a:r>
              <a:rPr lang="zh-CN" altLang="en-US" sz="2700" b="1">
                <a:solidFill>
                  <a:srgbClr val="222A35"/>
                </a:solidFill>
              </a:rPr>
              <a:t>芳草长堤</a:t>
            </a:r>
            <a:r>
              <a:rPr lang="en-US" altLang="zh-CN" sz="2700" b="1">
                <a:solidFill>
                  <a:srgbClr val="222A35"/>
                </a:solidFill>
              </a:rPr>
              <a:t>”“</a:t>
            </a:r>
            <a:r>
              <a:rPr lang="zh-CN" altLang="en-US" sz="2700" b="1">
                <a:solidFill>
                  <a:srgbClr val="222A35"/>
                </a:solidFill>
              </a:rPr>
              <a:t>隐隐笙歌</a:t>
            </a:r>
            <a:r>
              <a:rPr lang="en-US" altLang="zh-CN" sz="2700" b="1">
                <a:solidFill>
                  <a:srgbClr val="222A35"/>
                </a:solidFill>
              </a:rPr>
              <a:t>”</a:t>
            </a:r>
            <a:r>
              <a:rPr lang="zh-CN" altLang="en-US" sz="2700" b="1">
                <a:solidFill>
                  <a:srgbClr val="222A35"/>
                </a:solidFill>
              </a:rPr>
              <a:t>，湖水明净澄澈，白云倒映其中，游人沉醉在这</a:t>
            </a:r>
            <a:r>
              <a:rPr lang="en-US" altLang="zh-CN" sz="2700" b="1">
                <a:solidFill>
                  <a:srgbClr val="222A35"/>
                </a:solidFill>
              </a:rPr>
              <a:t>“</a:t>
            </a:r>
            <a:r>
              <a:rPr lang="zh-CN" altLang="en-US" sz="2700" b="1">
                <a:solidFill>
                  <a:srgbClr val="222A35"/>
                </a:solidFill>
              </a:rPr>
              <a:t>琉璃</a:t>
            </a:r>
            <a:r>
              <a:rPr lang="en-US" altLang="zh-CN" sz="2700" b="1">
                <a:solidFill>
                  <a:srgbClr val="222A35"/>
                </a:solidFill>
              </a:rPr>
              <a:t>”</a:t>
            </a:r>
            <a:r>
              <a:rPr lang="zh-CN" altLang="en-US" sz="2700" b="1">
                <a:solidFill>
                  <a:srgbClr val="222A35"/>
                </a:solidFill>
              </a:rPr>
              <a:t>般的世界中，由此可知这首词抒发的是游玩赏景的乐情。</a:t>
            </a:r>
            <a:endParaRPr lang="zh-CN" altLang="en-US" sz="2700" b="1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3876675" y="5567363"/>
            <a:ext cx="7777163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/>
              <a:t>答案：</a:t>
            </a:r>
            <a:r>
              <a:rPr lang="zh-CN" altLang="en-US" sz="2700" b="1">
                <a:solidFill>
                  <a:srgbClr val="FF0000"/>
                </a:solidFill>
              </a:rPr>
              <a:t>这首词表达了词人对西湖的喜爱和赞美之情，抒发了流连山水的愉悦之情。</a:t>
            </a:r>
            <a:endParaRPr lang="zh-CN" altLang="en-US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414463"/>
            <a:ext cx="603250" cy="2306637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700" y="0"/>
            <a:ext cx="11273155" cy="706247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二：体会意境</a:t>
            </a:r>
            <a:endParaRPr lang="en-US" altLang="zh-CN" sz="2800" b="1" spc="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(1)这首诗营造了一种怎样的意境?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(2)这首诗描绘了怎样的画面?表达了诗人怎样的思想感情?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(3)这首诗中的景物有什么特点?展示了一幅怎样的画面?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(4)请用简洁优美的语言描绘出诗歌呈现的画面。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先理解相关诗句，抓住诗中的主要景物，用自己的语言再现画面(描述时要忠实于原诗，还要加上自己的联想和想象进行再创造，语言力求优美)；②概括景物所营造的氛围特点，准确抓住所绘景物特点、情调及作用；③分析意境中蕴含的诗人情感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【答题模板】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描绘了一幅……的画面(图景、景象等)，营造了一种……的氛围(意境)，表达了诗人……的感情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【常用术语】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华美壮丽、清新自然、安谧宁静、雄浑壮阔、明快高旷、萧瑟凄凉、庄严肃穆、奇伟瑰丽、苍茫阔大、雄奇豪健、苍凉悲壮、悲凉凄清、和平静穆、明丽鲜艳、孤寂冷清……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32375" y="1524000"/>
            <a:ext cx="6905625" cy="2147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</a:t>
            </a:r>
            <a:r>
              <a:rPr lang="en-US" altLang="zh-CN" sz="2700" b="1">
                <a:latin typeface="宋体" panose="02010600030101010101" pitchFamily="2" charset="-122"/>
                <a:sym typeface="+mn-ea"/>
              </a:rPr>
              <a:t>解析：解答此题时，要找出诗中出现的各种意象，抓住</a:t>
            </a:r>
            <a:r>
              <a:rPr lang="en-US" altLang="zh-CN" sz="2700" b="1">
                <a:sym typeface="+mn-ea"/>
              </a:rPr>
              <a:t>“迟日”“春风”“花草”“</a:t>
            </a:r>
            <a:r>
              <a:rPr lang="zh-CN" altLang="en-US" sz="2700" b="1">
                <a:sym typeface="+mn-ea"/>
              </a:rPr>
              <a:t>春泥”“燕”</a:t>
            </a:r>
            <a:endParaRPr lang="zh-CN" altLang="en-US" sz="2700" b="1">
              <a:sym typeface="+mn-ea"/>
            </a:endParaRPr>
          </a:p>
          <a:p>
            <a:r>
              <a:rPr lang="zh-CN" altLang="en-US" sz="2700" b="1">
                <a:sym typeface="+mn-ea"/>
              </a:rPr>
              <a:t>“暖沙”“鸳鸯”</a:t>
            </a:r>
            <a:r>
              <a:rPr lang="zh-CN" altLang="en-US" sz="2700" b="1">
                <a:latin typeface="宋体" panose="02010600030101010101" pitchFamily="2" charset="-122"/>
                <a:sym typeface="+mn-ea"/>
              </a:rPr>
              <a:t>等来想象诗人描绘的画面，分析它们共同营造出来的意境，从中体会诗人的感情。</a:t>
            </a:r>
            <a:endParaRPr lang="zh-CN" altLang="en-US" sz="27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35238" y="3994150"/>
            <a:ext cx="8718550" cy="2559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答案：示例一：这首诗描绘了一幅明净、温暖、绚丽，充满勃勃生机的春景图。示例二：此诗通过描绘春天阳光普照，四野青绿，江水映日，春风送来花草的馨香；泥融土湿，燕子正忙着衔泥筑巢；日晒沙暖，鸳鸯在沙洲上静睡不动的画面，展现了一派明丽、温暖、生机勃勃的初春景象。</a:t>
            </a:r>
            <a:endParaRPr lang="en-US" altLang="zh-CN" sz="2700" b="1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9699" name="文本框 1"/>
          <p:cNvSpPr txBox="1">
            <a:spLocks noChangeArrowheads="1"/>
          </p:cNvSpPr>
          <p:nvPr/>
        </p:nvSpPr>
        <p:spPr bwMode="auto">
          <a:xfrm>
            <a:off x="546100" y="330200"/>
            <a:ext cx="10021888" cy="111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222A35"/>
                </a:solidFill>
                <a:latin typeface="宋体" panose="02010600030101010101" pitchFamily="2" charset="-122"/>
              </a:rPr>
              <a:t>例：阅读杜甫</a:t>
            </a:r>
            <a:r>
              <a:rPr lang="en-US" altLang="zh-CN" sz="2800" b="1">
                <a:solidFill>
                  <a:srgbClr val="222A35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222A35"/>
                </a:solidFill>
                <a:latin typeface="宋体" panose="02010600030101010101" pitchFamily="2" charset="-122"/>
              </a:rPr>
              <a:t>绝句二首（其一）</a:t>
            </a:r>
            <a:r>
              <a:rPr lang="en-US" altLang="zh-CN" sz="2800" b="1">
                <a:solidFill>
                  <a:srgbClr val="222A35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rgbClr val="222A35"/>
                </a:solidFill>
                <a:latin typeface="宋体" panose="02010600030101010101" pitchFamily="2" charset="-122"/>
              </a:rPr>
              <a:t>，思考：这首诗营造了一个什么样的意境？</a:t>
            </a:r>
            <a:endParaRPr lang="zh-CN" altLang="en-US" sz="2800" b="1">
              <a:solidFill>
                <a:srgbClr val="222A35"/>
              </a:solidFill>
              <a:latin typeface="宋体" panose="02010600030101010101" pitchFamily="2" charset="-122"/>
            </a:endParaRPr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463550" y="1735138"/>
            <a:ext cx="4427538" cy="214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/>
              <a:t>绝句二首</a:t>
            </a:r>
            <a:r>
              <a:rPr lang="en-US" altLang="zh-CN" sz="2800" b="1">
                <a:latin typeface="宋体" panose="02010600030101010101" pitchFamily="2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</a:rPr>
              <a:t>其一</a:t>
            </a:r>
            <a:r>
              <a:rPr lang="en-US" altLang="zh-CN" sz="2800" b="1">
                <a:latin typeface="宋体" panose="02010600030101010101" pitchFamily="2" charset="-122"/>
              </a:rPr>
              <a:t>)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        杜甫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/>
              <a:t>迟日江山丽，春风花草香。</a:t>
            </a:r>
            <a:endParaRPr lang="zh-CN" altLang="en-US" sz="2800" b="1"/>
          </a:p>
          <a:p>
            <a:pPr>
              <a:lnSpc>
                <a:spcPct val="120000"/>
              </a:lnSpc>
            </a:pPr>
            <a:r>
              <a:rPr lang="zh-CN" altLang="en-US" sz="2800" b="1"/>
              <a:t>泥融飞燕子，沙暖睡鸳鸯。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317500" y="546100"/>
            <a:ext cx="1606550" cy="5191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知识链接</a:t>
            </a:r>
            <a:endParaRPr lang="zh-CN" altLang="en-US" sz="2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6663" y="1690688"/>
            <a:ext cx="9990137" cy="302577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诗</a:t>
            </a:r>
            <a:r>
              <a:rPr lang="zh-CN" altLang="en-US" sz="32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歌的意象</a:t>
            </a:r>
            <a:r>
              <a:rPr lang="zh-CN" altLang="en-US" sz="3200" b="1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：诗</a:t>
            </a:r>
            <a:r>
              <a:rPr lang="en-US" altLang="zh-CN" sz="3200" b="1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是由意象构成意境，再由意境体现诗情的。意象是</a:t>
            </a:r>
            <a:r>
              <a:rPr lang="zh-CN" altLang="en-US" sz="3200" b="1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诗的基础，意境是诗的画面，诗情是诗的内涵。因此，鉴赏古词应注意合理的鉴赏流程，必须从意象着手分析意境，再意境感悟诗情。</a:t>
            </a:r>
            <a:endParaRPr lang="zh-CN" altLang="en-US" sz="3200" b="1">
              <a:solidFill>
                <a:srgbClr val="262626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鉴赏古诗词</a:t>
            </a:r>
            <a:r>
              <a:rPr lang="zh-CN" altLang="en-US" sz="32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顺序</a:t>
            </a:r>
            <a:r>
              <a:rPr lang="zh-CN" altLang="en-US" sz="320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局</a:t>
            </a:r>
            <a:r>
              <a:rPr lang="zh-CN" altLang="en-US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→</a:t>
            </a:r>
            <a:r>
              <a:rPr lang="en-US" altLang="zh-CN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整体</a:t>
            </a:r>
            <a:r>
              <a:rPr lang="zh-CN" altLang="en-US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zh-CN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意象→意境→诗情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不可倒置</a:t>
            </a:r>
            <a:r>
              <a:rPr lang="zh-CN" altLang="en-US" sz="3200" b="1">
                <a:latin typeface="等线 Light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等线 Light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57" name="Group 49"/>
          <p:cNvGraphicFramePr>
            <a:graphicFrameLocks noGrp="1"/>
          </p:cNvGraphicFramePr>
          <p:nvPr>
            <p:ph/>
            <p:custDataLst>
              <p:tags r:id="rId1"/>
            </p:custDataLst>
          </p:nvPr>
        </p:nvGraphicFramePr>
        <p:xfrm>
          <a:off x="0" y="90488"/>
          <a:ext cx="12192000" cy="7043737"/>
        </p:xfrm>
        <a:graphic>
          <a:graphicData uri="http://schemas.openxmlformats.org/drawingml/2006/table">
            <a:tbl>
              <a:tblPr/>
              <a:tblGrid>
                <a:gridCol w="1832610"/>
                <a:gridCol w="10359390"/>
              </a:tblGrid>
              <a:tr h="532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常用意象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思想情感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月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表达离愁别绪；抒发思乡之情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黄昏、夕照夕阳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传达凄凉失落、苍茫沉郁之情；表现感伤的心情意绪、人生迟暮的生命悲叹；表现伤古吊昔的悲凉意蕴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972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流水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抒发人生苦短、命运无常的感慨；表现人生不得意之愁；比喻离别之愁。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532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落花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传达青春易逝、人生无常的深沉感慨和哀愁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5340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羌笛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因其声音凄凉的特点，故借此传达凄切、悲凉的心绪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5327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柳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因“柳”与“留”谐音，故借柳表达惜别之情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4819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梧桐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因雨打梧桐，表现出凄清的景象，故借梧桐表现凄凉悲伤的意绪。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杜鹃子规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因其叫声悲凉，故借此渲染凄凉哀伤的氛围，寄寓离别伤感之情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972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浮云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因其飘忽不定的特点，故借此表达游子的漂泊思乡之情；因其遮挡事物或视线的特点，故借此比喻一切阻碍前进的势力。</a:t>
                      </a:r>
                      <a:endParaRPr kumimoji="0" lang="zh-CN" altLang="en-US" sz="2800" b="1" i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3838" y="1308100"/>
            <a:ext cx="715962" cy="261620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5390" y="365125"/>
            <a:ext cx="10203180" cy="61239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三：赏析艺术技巧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：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(1)这首诗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词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（这句诗词）运用了什么修辞手法？有什么作用？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(2)这首诗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词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运用了什么表现手法？有什么作用？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(3)这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两句诗词运用了什么表达方式？有什么作用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(4)请用简洁优美的语言描绘出诗歌呈现的画面。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：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①先答出具体运用的手法；②再结合诗句内容分析该手法；③最后点出该手法所表达的效果(情感)。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【答题模板】：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本诗(或某句)运用了……的修辞手法，…(该修辞手法的作用术语)地写出了……(诗句解说)，表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达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了诗人……的情感。</a:t>
            </a:r>
            <a:endParaRPr lang="en-US" altLang="zh-CN" sz="24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00150" y="434975"/>
            <a:ext cx="10358438" cy="68580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知识链接</a:t>
            </a:r>
            <a:r>
              <a:rPr lang="zh-CN" altLang="en-US" sz="2000">
                <a:latin typeface="等线" panose="02010600030101010101" charset="-122"/>
                <a:ea typeface="等线" panose="02010600030101010101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诗歌中常见的表现手法(尤其是修辞手法)和表达方式</a:t>
            </a:r>
            <a:endParaRPr lang="zh-CN" altLang="en-US" sz="2800" b="1">
              <a:solidFill>
                <a:srgbClr val="00B05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0" y="1120775"/>
            <a:ext cx="10252075" cy="510095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表达方式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主要有记叙、描写、议论、抒情。</a:t>
            </a:r>
            <a:endParaRPr lang="zh-CN" altLang="en-US" sz="2800" b="1">
              <a:solidFill>
                <a:srgbClr val="C00000"/>
              </a:solidFill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抒情方式：主要是直抒胸臆和间接抒情，而间接抒情又包括借景抒情、情景交融、托物言志等。</a:t>
            </a:r>
            <a:endParaRPr lang="zh-CN" altLang="en-US" sz="2800" b="1">
              <a:solidFill>
                <a:srgbClr val="C00000"/>
              </a:solidFill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srgbClr val="C0000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表现手法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表现手法(写作手法或艺术手法)，主要包括修辞手法(比喻、拟人、对偶、夸张、反复、设问、反问、借代、用典、比兴等)、动静结合、虚实相间、以小见大、以乐写哀、烘托渲染、对比映衬、多角度描写等。</a:t>
            </a:r>
            <a:endParaRPr lang="zh-CN" altLang="en-US" sz="2800" b="1">
              <a:solidFill>
                <a:srgbClr val="C00000"/>
              </a:solidFill>
              <a:latin typeface="+mj-ea"/>
              <a:ea typeface="+mj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0B050"/>
                </a:solidFill>
                <a:latin typeface="+mj-ea"/>
                <a:ea typeface="+mj-ea"/>
                <a:sym typeface="+mn-ea"/>
              </a:rPr>
              <a:t>修辞手法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在诗歌中出现的概率是非常高的，尤其是“用典”。用典可收到言简意赅的效果，但用典表达的意思比较隐晦，因此我们在平时要注意积累和掌握诗歌中常见的一些典故及其含义。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0" y="0"/>
            <a:ext cx="827088" cy="822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effectLst/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知识链接</a:t>
            </a:r>
            <a:endParaRPr lang="zh-CN" altLang="en-US" sz="2400" dirty="0">
              <a:solidFill>
                <a:srgbClr val="FF0000"/>
              </a:solidFill>
              <a:effectLst/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450" y="2940050"/>
            <a:ext cx="3340100" cy="40005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graphicFrame>
        <p:nvGraphicFramePr>
          <p:cNvPr id="32880" name="Group 1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28663" y="0"/>
          <a:ext cx="11463337" cy="6911975"/>
        </p:xfrm>
        <a:graphic>
          <a:graphicData uri="http://schemas.openxmlformats.org/drawingml/2006/table">
            <a:tbl>
              <a:tblPr/>
              <a:tblGrid>
                <a:gridCol w="881062"/>
                <a:gridCol w="2641600"/>
                <a:gridCol w="5181600"/>
                <a:gridCol w="2759075"/>
              </a:tblGrid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典故出处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诗句赏析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青鸟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蓬山此去无多路，青鸟殷勤为探看。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李商隐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无题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》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《山海经》载：西王母每次出行，先让一只青鸾报信。后人便用“青鸾”“青鸟”，借指传递书信的人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含蓄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表达分别后难相见的苦痛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155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红豆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红豆生南国，春来发几枝。愿君多采撷，此物最相思。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王维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红豆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传说古代一位女子，因丈夫死在边疆，哭于树下而死，化为红豆，于是红豆又称“相思豆”。常用于象征爱情或相思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表达相思之苦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194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燕然勒功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浊酒一杯家万里，燕然未勒归无计。(范仲淹《渔家傲·秋思》)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《窦宪传》载：(窦宪)与北单于战于稽落山，大破之，虏众崩溃，单于遁走……去塞三千余里，刻石勒功，纪汉成德。后以“燕然勒功”指把记功文字刻在石上，亦指建立或成就功勋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委婉含蓄地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表达了词人思念家乡却因未建功立业无法回家的矛盾心情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射天狼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会挽雕弓如满月，西北望，射天狼。(苏轼(江城子·密州出猎》)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天狼，星名。传说天狼星“主侵略(《青书·天文志》)”。后以“射天狼”比喻打击侵扰的其他部族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用天狼星借指侵扰的西夏军队，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表现了词人想为国杀敌、报效国家的一腔爱国热情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34851" name="Text Box 75"/>
          <p:cNvSpPr txBox="1">
            <a:spLocks noChangeArrowheads="1"/>
          </p:cNvSpPr>
          <p:nvPr/>
        </p:nvSpPr>
        <p:spPr bwMode="auto">
          <a:xfrm>
            <a:off x="0" y="1414463"/>
            <a:ext cx="620713" cy="330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/>
              <a:t>  常用典故及其含义 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0" y="0"/>
            <a:ext cx="938213" cy="946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知识链接</a:t>
            </a:r>
            <a:endParaRPr lang="zh-CN" altLang="en-US" sz="2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450" y="2940050"/>
            <a:ext cx="3340100" cy="40005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graphicFrame>
        <p:nvGraphicFramePr>
          <p:cNvPr id="35872" name="Group 3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38213" y="0"/>
          <a:ext cx="11253787" cy="6945313"/>
        </p:xfrm>
        <a:graphic>
          <a:graphicData uri="http://schemas.openxmlformats.org/drawingml/2006/table">
            <a:tbl>
              <a:tblPr/>
              <a:tblGrid>
                <a:gridCol w="863600"/>
                <a:gridCol w="2562225"/>
                <a:gridCol w="5948362"/>
                <a:gridCol w="18796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典故出处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诗句赏析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2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折腰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安能摧眉折腰事权贵，使我不得开心颜。(李白《梦游天姥留别》)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陶渊明因不愿为五斗米而向乡里小人折腰，遂辞官归隐。后喻指屈身事人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表现了蔑视权贵、不卑不亢的精神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鸿雁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乡书何处达?归雁洛阳边。(王湾《次北固山下》)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《汉书·苏武传》载：匈奴单于欺骗汉使，称苏武已死，而汉使故意说汉天子打猎时射下一只北方飞来的鸿雁，脚上栓着帛书，是苏武写的。单于只好放了苏武。后来就用“鸿雁”“雁书”“雁足””鱼雁”等指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书信、音讯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表达思乡愁绪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2103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八百里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八百里分麾下炙，五十弦翻塞外声。(辛弃疾《破阵子·为陈同甫赋壮词以寄之》)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据《世说新语》记载，晋王恺以牛“八百里驳”与王济作赌注，王济获胜后杀牛作炙，后人以“八百里”指牛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表现出战前犒劳出征将士的壮观场面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35870" name="Text Box 71"/>
          <p:cNvSpPr txBox="1">
            <a:spLocks noChangeArrowheads="1"/>
          </p:cNvSpPr>
          <p:nvPr/>
        </p:nvSpPr>
        <p:spPr bwMode="auto">
          <a:xfrm>
            <a:off x="0" y="1463675"/>
            <a:ext cx="620713" cy="330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/>
              <a:t>  常用典故及其含义 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0" y="0"/>
            <a:ext cx="938213" cy="946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知识链接</a:t>
            </a:r>
            <a:endParaRPr lang="zh-CN" altLang="en-US" sz="2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450" y="2940050"/>
            <a:ext cx="3340100" cy="40005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graphicFrame>
        <p:nvGraphicFramePr>
          <p:cNvPr id="46175" name="Group 9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27100" y="0"/>
          <a:ext cx="11264900" cy="7077075"/>
        </p:xfrm>
        <a:graphic>
          <a:graphicData uri="http://schemas.openxmlformats.org/drawingml/2006/table">
            <a:tbl>
              <a:tblPr/>
              <a:tblGrid>
                <a:gridCol w="866775"/>
                <a:gridCol w="2152650"/>
                <a:gridCol w="6362700"/>
                <a:gridCol w="1882775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典故出处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诗句赏析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的卢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马作的卢飞快，弓如霹雳弦惊。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的卢是三国时刘备的坐骑，其奔跑速度极快。相传的卢背负刘备跳过阔数丈的檀溪，摆脱追兵，救了刘备一命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表现战场上铁骑飞驰的激烈场面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垂钓碧溪、乘舟梦日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闲来垂钓碧溪上，忽复来舟梦日边。(《行路难》)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相传吕尚(姜太公)未遇周文王前曾在渭水的磻溪垂钓，后辅佐周武王灭商。相传伊尹受商汤任用前，曾梦见乘船经过日月旁边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希望能东山再起，建立一番伟业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闻笛赋、烂柯人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怀旧空吟闻笛赋，到乡翻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似烂柯人。《酬乐天扬州初逢席上见赠》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相传，晋人向秀经过亡友嵇康、吕安旧居，听见邻人吹笛，因而写了《思旧赋》；晋人王质入山打柴，观人下棋，最终发现手中斧柄已烂，回到家中才知已过了百年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抒写怀念亡友之情；书法时局多变，世事全非的感慨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连理枝、比翼鸟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在天愿作比翼鸟，在地愿为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连理枝。(白居易《长恨歌》)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相传古时宋康王夺了随从官韩凭的妻子，囚禁了韩凭。后来夫妻俩双双自杀，康王将他们分葬两处。不久，两座坟上各长出一棵树，两棵树的根和枝交错在一起，树上有鸟一对，相向悲鸣。后用“连理枝”“比翼乌”比喻恩爱夫妻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等线" panose="02010600030101010101" charset="-122"/>
                          <a:ea typeface="等线" panose="02010600030101010101" charset="-122"/>
                        </a:rPr>
                        <a:t>歌颂忠贞不渝的爱情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sp>
        <p:nvSpPr>
          <p:cNvPr id="36899" name="Text Box 71"/>
          <p:cNvSpPr txBox="1">
            <a:spLocks noChangeArrowheads="1"/>
          </p:cNvSpPr>
          <p:nvPr/>
        </p:nvSpPr>
        <p:spPr bwMode="auto">
          <a:xfrm>
            <a:off x="0" y="1463675"/>
            <a:ext cx="620713" cy="330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800" b="1"/>
              <a:t>  常用典故及其含义 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0" descr="5cf06a324eb5d8757ecc5fbef291b88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38" y="-4763"/>
            <a:ext cx="12174537" cy="680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332230" y="1051560"/>
            <a:ext cx="9525635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b="1">
                <a:solidFill>
                  <a:srgbClr val="FF0000"/>
                </a:solidFill>
                <a:latin typeface="+mn-lt"/>
                <a:ea typeface="宋体" panose="02010600030101010101" pitchFamily="2" charset="-122"/>
              </a:rPr>
              <a:t>常见的考点和考查形式分析</a:t>
            </a:r>
            <a:endParaRPr lang="zh-CN" sz="3200" b="1">
              <a:solidFill>
                <a:srgbClr val="FF0000"/>
              </a:solidFill>
              <a:latin typeface="+mn-lt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宋体" panose="02010600030101010101" pitchFamily="2" charset="-122"/>
                <a:cs typeface="宋体" panose="02010600030101010101" pitchFamily="2" charset="-122"/>
              </a:rPr>
              <a:t>.把握情感主旨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问答题；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体会意境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主要问答题；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赏析艺术技巧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主要问答题；</a:t>
            </a:r>
            <a:endParaRPr lang="zh-CN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锤炼语言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问答题；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赏析名句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问答题；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内容理解与鉴赏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考查形式：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问答题；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对比分析，考查两首诗词的情感、内容、写法等的异同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，考查形式：问答题。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65163" y="2451100"/>
            <a:ext cx="10628312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等线" panose="02010600030101010101" charset="-122"/>
                <a:sym typeface="+mn-ea"/>
              </a:rPr>
              <a:t>解析：从颔联中的</a:t>
            </a:r>
            <a:r>
              <a:rPr lang="zh-CN" altLang="en-US" sz="2800" b="1">
                <a:ea typeface="SimSun-ExtB" panose="02010609060101010101" pitchFamily="49" charset="-122"/>
                <a:cs typeface="华文隶书" panose="02010800040101010101" pitchFamily="2" charset="-122"/>
                <a:sym typeface="+mn-ea"/>
              </a:rPr>
              <a:t>“闻笛赋”“烂柯人”</a:t>
            </a:r>
            <a:r>
              <a:rPr lang="zh-CN" altLang="en-US" sz="2800" b="1">
                <a:latin typeface="等线" panose="02010600030101010101" charset="-122"/>
                <a:sym typeface="+mn-ea"/>
              </a:rPr>
              <a:t>可知这两句最突的表现手法是用典</a:t>
            </a:r>
            <a:r>
              <a:rPr lang="zh-CN" altLang="en-US" sz="2800" b="1">
                <a:ea typeface="SimSun-ExtB" panose="02010609060101010101" pitchFamily="49" charset="-122"/>
                <a:sym typeface="+mn-ea"/>
              </a:rPr>
              <a:t>“闻笛赋”</a:t>
            </a:r>
            <a:r>
              <a:rPr lang="zh-CN" altLang="en-US" sz="2800" b="1">
                <a:latin typeface="等线" panose="02010600030101010101" charset="-122"/>
                <a:sym typeface="+mn-ea"/>
              </a:rPr>
              <a:t>用于抒发追怀亡友之情</a:t>
            </a:r>
            <a:r>
              <a:rPr lang="zh-CN" altLang="en-US" sz="2800" b="1">
                <a:sym typeface="+mn-ea"/>
              </a:rPr>
              <a:t>；</a:t>
            </a:r>
            <a:r>
              <a:rPr lang="zh-CN" altLang="en-US" sz="2800" b="1">
                <a:ea typeface="SimSun-ExtB" panose="02010609060101010101" pitchFamily="49" charset="-122"/>
                <a:sym typeface="+mn-ea"/>
              </a:rPr>
              <a:t>“烂柯人”</a:t>
            </a:r>
            <a:r>
              <a:rPr lang="zh-CN" altLang="en-US" sz="2800" b="1">
                <a:latin typeface="等线" panose="02010600030101010101" charset="-122"/>
                <a:sym typeface="+mn-ea"/>
              </a:rPr>
              <a:t>用于感慨时局多变、世事全非。结合这两个典故</a:t>
            </a:r>
            <a:r>
              <a:rPr lang="en-US" altLang="zh-CN" sz="2800" b="1">
                <a:latin typeface="等线 Light" panose="02010600030101010101" pitchFamily="2" charset="-122"/>
                <a:sym typeface="+mn-ea"/>
              </a:rPr>
              <a:t>含义和全诗内容概括作答即可。</a:t>
            </a:r>
            <a:endParaRPr lang="en-US" altLang="zh-CN" sz="2800" b="1">
              <a:latin typeface="等线 Light" panose="02010600030101010101" pitchFamily="2" charset="-122"/>
              <a:sym typeface="+mn-ea"/>
            </a:endParaRPr>
          </a:p>
        </p:txBody>
      </p:sp>
      <p:sp>
        <p:nvSpPr>
          <p:cNvPr id="37890" name="Text Box 7"/>
          <p:cNvSpPr txBox="1">
            <a:spLocks noChangeArrowheads="1"/>
          </p:cNvSpPr>
          <p:nvPr/>
        </p:nvSpPr>
        <p:spPr bwMode="auto">
          <a:xfrm>
            <a:off x="536575" y="1117600"/>
            <a:ext cx="111188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例</a:t>
            </a:r>
            <a:r>
              <a:rPr lang="en-US" altLang="zh-CN" sz="2800" b="1"/>
              <a:t>1</a:t>
            </a:r>
            <a:r>
              <a:rPr lang="zh-CN" altLang="en-US" sz="2800" b="1"/>
              <a:t>：刘禹锡</a:t>
            </a:r>
            <a:r>
              <a:rPr lang="en-US" altLang="zh-CN" sz="2800" b="1"/>
              <a:t>《</a:t>
            </a:r>
            <a:r>
              <a:rPr lang="zh-CN" altLang="en-US" sz="2800" b="1"/>
              <a:t>酬乐天扬州初逢席上见赠</a:t>
            </a:r>
            <a:r>
              <a:rPr lang="en-US" altLang="zh-CN" sz="2800" b="1"/>
              <a:t>》</a:t>
            </a:r>
            <a:r>
              <a:rPr lang="zh-CN" altLang="en-US" sz="2800" b="1"/>
              <a:t>的颔联运用什么艺术手法</a:t>
            </a:r>
            <a:r>
              <a:rPr lang="en-US" altLang="zh-CN" sz="2800" b="1"/>
              <a:t>?</a:t>
            </a:r>
            <a:r>
              <a:rPr lang="zh-CN" altLang="en-US" sz="2800" b="1"/>
              <a:t>表达了诗人怎样的思想感情</a:t>
            </a:r>
            <a:r>
              <a:rPr lang="en-US" altLang="zh-CN" sz="2800" b="1"/>
              <a:t>?</a:t>
            </a:r>
            <a:endParaRPr lang="en-US" altLang="zh-CN" sz="2800" b="1"/>
          </a:p>
        </p:txBody>
      </p:sp>
      <p:sp>
        <p:nvSpPr>
          <p:cNvPr id="2" name="文本框 7"/>
          <p:cNvSpPr txBox="1">
            <a:spLocks noChangeArrowheads="1"/>
          </p:cNvSpPr>
          <p:nvPr/>
        </p:nvSpPr>
        <p:spPr bwMode="auto">
          <a:xfrm>
            <a:off x="782638" y="4356100"/>
            <a:ext cx="106267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答案</a:t>
            </a:r>
            <a:r>
              <a:rPr lang="zh-CN" altLang="en-US" sz="2800" b="1">
                <a:solidFill>
                  <a:srgbClr val="FF0000"/>
                </a:solidFill>
                <a:latin typeface="等线" panose="02010600030101010101" charset="-122"/>
                <a:sym typeface="+mn-ea"/>
              </a:rPr>
              <a:t>：颔联运用了用典的艺术手法，表达了诗人对故友的怀念之情和对岁月流逝、人事变迁的无限感叹。</a:t>
            </a:r>
            <a:endParaRPr lang="en-US" altLang="zh-CN" sz="2800" b="1">
              <a:solidFill>
                <a:srgbClr val="FF0000"/>
              </a:solidFill>
              <a:latin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3875" y="5383213"/>
            <a:ext cx="11171238" cy="1382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答案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：诗人身处岳阳楼，仿佛是在云间下榻、天上喝酒，这里运用了衬托的手法和夸张的修辞手法，写出了岳阳楼高耸入云的情状和气势，抒发了诗人内心的豪迈、奔放与快意。</a:t>
            </a:r>
            <a:endParaRPr lang="zh-CN" altLang="en-US" sz="2800" b="1" spc="600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38914" name="Text Box 7"/>
          <p:cNvSpPr txBox="1">
            <a:spLocks noChangeArrowheads="1"/>
          </p:cNvSpPr>
          <p:nvPr/>
        </p:nvSpPr>
        <p:spPr bwMode="auto">
          <a:xfrm>
            <a:off x="352425" y="0"/>
            <a:ext cx="1111885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例</a:t>
            </a:r>
            <a:r>
              <a:rPr lang="en-US" altLang="zh-CN" sz="2800" b="1"/>
              <a:t>2</a:t>
            </a:r>
            <a:r>
              <a:rPr lang="zh-CN" altLang="en-US" sz="2800" b="1"/>
              <a:t>：阅读下面的古诗，请结合诗意简要分析诗中第三联“云间连下榻，天上接行杯”运用的表现手法及表达作用。</a:t>
            </a:r>
            <a:endParaRPr lang="zh-CN" altLang="en-US" sz="2800" b="1"/>
          </a:p>
        </p:txBody>
      </p:sp>
      <p:sp>
        <p:nvSpPr>
          <p:cNvPr id="38915" name="Text Box 8"/>
          <p:cNvSpPr txBox="1">
            <a:spLocks noChangeArrowheads="1"/>
          </p:cNvSpPr>
          <p:nvPr/>
        </p:nvSpPr>
        <p:spPr bwMode="auto">
          <a:xfrm>
            <a:off x="523875" y="952500"/>
            <a:ext cx="10945813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/>
              <a:t>与夏十二登岳阳楼①    李白</a:t>
            </a:r>
            <a:endParaRPr lang="zh-CN" altLang="en-US" sz="2800" b="1"/>
          </a:p>
          <a:p>
            <a:r>
              <a:rPr lang="zh-CN" altLang="en-US" sz="2800" b="1"/>
              <a:t>楼观岳阳尽，川迥②洞庭开。雁引愁心去，山衔好月来。</a:t>
            </a:r>
            <a:endParaRPr lang="zh-CN" altLang="en-US" sz="2800" b="1"/>
          </a:p>
          <a:p>
            <a:r>
              <a:rPr lang="zh-CN" altLang="en-US" sz="2800" b="1"/>
              <a:t>云间连下榻③，天上接行杯④。醉后凉风起，吹人舞袖回⑤。</a:t>
            </a:r>
            <a:endParaRPr lang="zh-CN" altLang="en-US" sz="2800" b="1"/>
          </a:p>
          <a:p>
            <a:r>
              <a:rPr lang="zh-CN" altLang="en-US" sz="2800" b="1"/>
              <a:t>【注释】①乾元二年(759)，李白流放途中遇赦，回到江陵，南游岳阳而作此诗。夏十二，李白朋友，排行十二。②迥：渺远的样子。 ③下榻：指留宿处。④行杯：传杯饮酒。⑤回：回荡，摆动。</a:t>
            </a:r>
            <a:endParaRPr lang="zh-CN" altLang="en-US" sz="2800" b="1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3875" y="3629025"/>
            <a:ext cx="109474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</a:t>
            </a:r>
            <a:r>
              <a:rPr lang="zh-CN" altLang="en-US" sz="2700" b="1">
                <a:latin typeface="等线" panose="02010600030101010101" charset="-122"/>
                <a:sym typeface="+mn-ea"/>
              </a:rPr>
              <a:t>解析：</a:t>
            </a:r>
            <a:r>
              <a:rPr lang="zh-CN" altLang="en-US" sz="2700" b="1">
                <a:sym typeface="+mn-ea"/>
              </a:rPr>
              <a:t>联系全诗内容和注释交代的写作背景，可知颈联写了诗人兴致勃勃，浮想联翩，恍如置身仙境</a:t>
            </a:r>
            <a:r>
              <a:rPr lang="en-US" altLang="zh-CN" sz="2700" b="1">
                <a:sym typeface="+mn-ea"/>
              </a:rPr>
              <a:t>——</a:t>
            </a:r>
            <a:r>
              <a:rPr lang="zh-CN" altLang="en-US" sz="2700" b="1">
                <a:sym typeface="+mn-ea"/>
              </a:rPr>
              <a:t>在岳阳楼上住宿、饮酒，仿佛在天上云间一般逍遥快意。这里以云和天来衬托岳阳楼之高，夸张地形容其高耸入云的状态，想象奇特，笔法洒脱，表现了诗人内心的快慰与豪放</a:t>
            </a:r>
            <a:r>
              <a:rPr lang="en-US" altLang="zh-CN" sz="2700" b="1">
                <a:latin typeface="等线 Light" panose="02010600030101010101" pitchFamily="2" charset="-122"/>
                <a:sym typeface="+mn-ea"/>
              </a:rPr>
              <a:t>。</a:t>
            </a:r>
            <a:endParaRPr lang="en-US" altLang="zh-CN" sz="2700" b="1">
              <a:latin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238" y="1292225"/>
            <a:ext cx="606425" cy="2614613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880" y="973455"/>
            <a:ext cx="9749790" cy="483108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四：锤炼语言之一：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分析整首诗歌的语言特点、风格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zh-CN" altLang="en-US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(1)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这首诗具有怎样的语言特点？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(2)这首诗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在语言上有什么特色？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①用一两个词准确点明语言特色。如淡雅、平淡自然、浅显易懂、辞藻华丽、委婉含蓄、简洁沉郁顿挫、浑厚雄壮、多用口语、明白如话等。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②用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有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关语句具体分析这种特色。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③指出表达了作者怎样想)感情。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8500" y="3954463"/>
            <a:ext cx="10440988" cy="2157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答案：①全诗语言平淡朴实，不加雕饰，似无意为诗，而诗情自然流露，韵味隽永。②前四句写自己隐居生活的心境和生活的真谛，“心远地自偏”强调的是诗人内心的宁静③后四句对这种隐居生活作了具体描绘。情景交融，言有尽而意无穷。</a:t>
            </a:r>
            <a:endParaRPr lang="zh-CN" altLang="en-US" sz="2800" b="1" spc="600" dirty="0">
              <a:solidFill>
                <a:srgbClr val="C0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390525"/>
            <a:ext cx="9691688" cy="319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例：请分析陶渊明的《饮酒》这首诗的语言特色。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结庐在人境，而无车马喧。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问君何能尔，心远地自偏。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采菊东篱下，悠然见南山。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山气日夕佳，飞鸟相与还。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此中有真意，欲辨已忘言。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5888" y="1789113"/>
            <a:ext cx="663575" cy="2614612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780" y="91440"/>
            <a:ext cx="11411585" cy="667512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四：锤炼语言之二：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品味炼字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①诗中的某个字(词)用得好不好?为什么?某字(词)历来为人称道，你认为它好在哪里?(直接鉴赏关键词)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②诗中的</a:t>
            </a:r>
            <a:r>
              <a:rPr lang="en-US" altLang="zh-CN" sz="2800" b="1" spc="600" dirty="0">
                <a:solidFill>
                  <a:srgbClr val="7030A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“诗眼”“关键字(词)”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是哪一个?为什么?(找出关键字词并进行鉴赏，要么是最富情感、直点主旨，要么是艺术手法最特别)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③此字(词)有另一种版本，某字(词)换为了另外某字(词)，你觉得哪个更好?为什?(比较鉴赏)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①先解释这个字(词)(如是第二种提问方式，就要先找出这个字)；②再明确手法，或描述此字(词)构成的具体场景；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③然后阐述该字(词)的表达效果，是怎样的意境、怎样的感情、怎样的作用。(可归纳为</a:t>
            </a:r>
            <a:r>
              <a:rPr lang="en-US" altLang="zh-CN" sz="2800" b="1" spc="600" dirty="0">
                <a:solidFill>
                  <a:srgbClr val="00B05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“释含义、明手法、说效果”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)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【答题模板】</a:t>
            </a:r>
            <a:endParaRPr lang="en-US" altLang="zh-CN" sz="2800" b="1" spc="600" dirty="0">
              <a:solidFill>
                <a:srgbClr val="00B05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某字(词)在诗句中的意思是……，运用了……的修辞手法(表现手法)，写出了……，表达了诗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人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…的思想感情。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9913" y="4171950"/>
            <a:ext cx="10433050" cy="1641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答案：这两个字运用了拟人的修辞手法，赋予大雁、高山以人的情态，使其充满了人情味，能把诗人的愁心带走，能光诗人把好月送来，表现了李白流放遇赦后忧愁尽却、无限喜悦的心情。</a:t>
            </a:r>
            <a:endParaRPr lang="zh-CN" altLang="en-US" sz="2800" b="1" spc="600" dirty="0">
              <a:solidFill>
                <a:srgbClr val="C0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788" y="180975"/>
            <a:ext cx="10671175" cy="3708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例：李白《与夏十二登岳阳楼》(见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前面第</a:t>
            </a: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22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张)中第二联“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雁引愁心去，山衔好月来”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最妙的当属“引”“衔”二字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，请从</a:t>
            </a:r>
            <a:r>
              <a:rPr lang="zh-CN" altLang="en-US" sz="2800" b="1">
                <a:solidFill>
                  <a:srgbClr val="C00000"/>
                </a:solidFill>
                <a:latin typeface="+mj-ea"/>
                <a:ea typeface="+mj-ea"/>
              </a:rPr>
              <a:t>修辞手法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的角度作简要赏析。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解析：此联两句写仰观天宇所感，是全诗诗眼所在，写得精彩传神。句中的“引”“衔”二字，并不是客观景物的实写而是写诗人此时此景之下的主观感受。鸿雁南飞，月升东山，本是司空见惯的客观景物，但是在特定的环境气氛之中却能够荡人心神，触发人的情怀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9700" y="1574800"/>
            <a:ext cx="590550" cy="261620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4935" y="1247775"/>
            <a:ext cx="9277985" cy="483108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五：赏析名句</a:t>
            </a:r>
            <a:endParaRPr lang="en-US" altLang="zh-CN" sz="2800" b="1" spc="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(1)某诗句历来受到人们的赞赏，试作简要赏析。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(2)这首诗中某句成为了千古名句，请分析因。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(3)请对诗歌中的某句作简要赏析。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spc="600" dirty="0">
              <a:solidFill>
                <a:srgbClr val="00B05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①考虑诗句运用的修辞手法或其他表现手法。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②考虑“炼字”，注意诗句中最有表现力的词语。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C0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③考虑情思或理趣，即看诗句表达了诗人怎样的思想感情或给人怎样的启示或思考。</a:t>
            </a:r>
            <a:endParaRPr lang="en-US" altLang="zh-CN" sz="2800" b="1" spc="600" dirty="0">
              <a:solidFill>
                <a:srgbClr val="C0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74650" y="5532438"/>
            <a:ext cx="11442700" cy="1087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答案：这里用“樱桃”“芭蕉”两种植物暗示了时序，是“流容易把人抛”的形象化诠释，抒发了岁月无情、年华易逝的伤，流露出一个亡国遗民的悲愁。</a:t>
            </a:r>
            <a:endParaRPr lang="zh-CN" altLang="en-US" sz="2700" b="1" spc="600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650" y="0"/>
            <a:ext cx="11442700" cy="2563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例：读下面这首词，说说你对“红了樱桃，绿了芭蕉”两的理解。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剪梅·舟过吴江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①       </a:t>
            </a:r>
            <a:r>
              <a:rPr lang="zh-CN" altLang="en-US" sz="28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蒋捷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        一片春愁待酒浇。江上舟摇，楼上帘招</a:t>
            </a:r>
            <a:r>
              <a:rPr lang="zh-CN" altLang="en-US" sz="260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②</a:t>
            </a:r>
            <a:r>
              <a:rPr lang="zh-CN" altLang="en-US" sz="26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。秋娘渡与泰娘桥，风又飘飘，雨又萧萧。           何日归家洗客袍?银字笙调，心字香烧</a:t>
            </a:r>
            <a:r>
              <a:rPr lang="zh-CN" altLang="en-US" sz="260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sym typeface="+mn-ea"/>
              </a:rPr>
              <a:t>③</a:t>
            </a:r>
            <a:r>
              <a:rPr lang="zh-CN" altLang="en-US" sz="26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。流光容易扣人抛，</a:t>
            </a:r>
            <a:endParaRPr lang="zh-CN" altLang="en-US" sz="26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</a:rPr>
              <a:t>红了樱桃，绿了芭蕉。</a:t>
            </a:r>
            <a:endParaRPr lang="zh-CN" altLang="en-US" sz="2600" b="1">
              <a:solidFill>
                <a:schemeClr val="tx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238" y="2563813"/>
            <a:ext cx="11441112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+mj-ea"/>
                <a:ea typeface="+mj-ea"/>
              </a:rPr>
              <a:t>注释：①词作于南宋亡后作者飘零于姑苏太湖之滨时期。②帘招：指酒旗。③银字笙调，心字香烧：意思是调弄有银字的笙，点熏炉里心字形的香。</a:t>
            </a:r>
            <a:endParaRPr lang="zh-CN" altLang="en-US" sz="2600" b="1">
              <a:latin typeface="+mj-ea"/>
              <a:ea typeface="+mj-ea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>
                <a:latin typeface="+mj-ea"/>
                <a:ea typeface="+mj-ea"/>
              </a:rPr>
              <a:t>解析：词中的一“红”一“绿”，将春光渐渐消逝于初夏的来临中这个过程充分表现了出来。词人抓住夏初樱桃成熟时颜色变红，芭蕉叶子由浅绿变为深绿，把看不见的时光流逝转化为可以捉摸的形象。同时以实写虚，借乐景写哀情</a:t>
            </a:r>
            <a:r>
              <a:rPr lang="zh-CN" altLang="en-US" sz="2600" b="1">
                <a:latin typeface="+mj-ea"/>
                <a:ea typeface="+mj-ea"/>
                <a:sym typeface="+mn-ea"/>
              </a:rPr>
              <a:t>发了岁逝之伤、亡国之悲。</a:t>
            </a:r>
            <a:endParaRPr lang="zh-CN" altLang="en-US" sz="2600" b="1"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6850" y="703263"/>
            <a:ext cx="647700" cy="2614612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 </a:t>
            </a:r>
            <a:r>
              <a:rPr lang="zh-CN" altLang="en-US" sz="3600" b="1" spc="600" dirty="0">
                <a:solidFill>
                  <a:srgbClr val="FF000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方法分析</a:t>
            </a:r>
            <a:endParaRPr lang="zh-CN" altLang="en-US" sz="3600" b="1" spc="600" dirty="0">
              <a:solidFill>
                <a:srgbClr val="FF000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0" y="151765"/>
            <a:ext cx="11220450" cy="655447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考点一</a:t>
            </a:r>
            <a:r>
              <a:rPr lang="zh-CN" altLang="en-US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en-US" altLang="zh-CN" sz="28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把握主旨情感</a:t>
            </a:r>
            <a:endParaRPr lang="en-US" altLang="zh-CN" sz="2800" b="1" spc="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常见</a:t>
            </a:r>
            <a:r>
              <a:rPr lang="zh-CN" altLang="en-US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题型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(1)诗歌(词曲)表达了诗人什么样的思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想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感情(人生理想)?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(2)这首诗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词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的主旨句是哪句?抒发了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诗人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怎样的思想感情?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(3)诗的某一句(两句)表达了作者的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哪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些情感?请结合诗句简要赏析。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</a:t>
            </a:r>
            <a:r>
              <a:rPr lang="en-US" altLang="zh-CN" sz="2800" b="1" spc="600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解题技巧</a:t>
            </a: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】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①先感悟这首诗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词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是乐还是哀(或其他情感类别)；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②再结合内容分析乐与哀(或其他情感类别)的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原因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；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③确定具体的感情(主旨)是什么。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【答题模板】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通过对……的描写(记叙……事情)展现了一幅……的画面(场景)，表达(表现)了诗人…思想感情(主旨)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600" dirty="0">
                <a:solidFill>
                  <a:srgbClr val="00B05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【常用术语】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忧国忧民、怀古伤今、建功立业、忆友怀旧思亲怀乡、寄情山水、怀才不遇、蔑视权贵、相知相惜、离</a:t>
            </a:r>
            <a:r>
              <a:rPr lang="zh-CN" altLang="en-US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情</a:t>
            </a:r>
            <a:r>
              <a:rPr lang="en-US" altLang="zh-CN" sz="2800" b="1" spc="600" dirty="0">
                <a:solidFill>
                  <a:srgbClr val="7030A0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别恨……</a:t>
            </a:r>
            <a:endParaRPr lang="en-US" altLang="zh-CN" sz="2800" b="1" spc="600" dirty="0">
              <a:solidFill>
                <a:srgbClr val="7030A0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4800" b="1">
              <a:solidFill>
                <a:srgbClr val="385723"/>
              </a:solidFill>
              <a:latin typeface="钟齐段宁行书" panose="02010800040101010101" pitchFamily="2" charset="-122"/>
              <a:ea typeface="钟齐段宁行书" panose="02010800040101010101" pitchFamily="2" charset="-122"/>
              <a:sym typeface="+mn-ea"/>
            </a:endParaRPr>
          </a:p>
        </p:txBody>
      </p:sp>
      <p:pic>
        <p:nvPicPr>
          <p:cNvPr id="21506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1511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壹</a:t>
            </a:r>
            <a:r>
              <a:rPr lang="zh-CN" altLang="en-US" sz="4000" b="1">
                <a:solidFill>
                  <a:srgbClr val="262626"/>
                </a:solidFill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山水田园诗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452813" y="1350963"/>
            <a:ext cx="7627937" cy="3567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内容情感：</a:t>
            </a:r>
            <a:r>
              <a:rPr lang="zh-CN" altLang="en-US" sz="2500" b="1"/>
              <a:t>①表达对现实的不满，厌恶官场、远离浊世，对宁静平和的田园生活的向往。</a:t>
            </a:r>
            <a:endParaRPr lang="zh-CN" altLang="en-US" sz="2500" b="1"/>
          </a:p>
          <a:p>
            <a:r>
              <a:rPr lang="zh-CN" altLang="en-US" sz="2500" b="1"/>
              <a:t>②描写美丽的自然风光，表达对壮丽山河的热爱之情。</a:t>
            </a:r>
            <a:endParaRPr lang="zh-CN" altLang="en-US" sz="2500" b="1"/>
          </a:p>
          <a:p>
            <a:r>
              <a:rPr lang="zh-CN" altLang="en-US" sz="2500" b="1"/>
              <a:t>③表现归耕隐居之乐，多抒发质朴、清新、恬淡、闲适、物我两忘的感情，表现不同流俗的清高，追求隐逸，有消极避世的思想。</a:t>
            </a:r>
            <a:endParaRPr lang="zh-CN" altLang="en-US" sz="2500" b="1"/>
          </a:p>
          <a:p>
            <a:r>
              <a:rPr lang="zh-CN" altLang="en-US" sz="2500" b="1"/>
              <a:t>④歌颂劳动生活，表现与农民的深情厚谊，赞扬乡民纯朴好客。</a:t>
            </a:r>
            <a:endParaRPr lang="zh-CN" altLang="en-US" sz="2500" b="1"/>
          </a:p>
          <a:p>
            <a:r>
              <a:rPr lang="zh-CN" altLang="en-US" sz="2500" b="1"/>
              <a:t>⑤反映农村生活与人民生活的贫困，揭露封建剥削。</a:t>
            </a:r>
            <a:endParaRPr lang="zh-CN" altLang="en-US" sz="2500" b="1"/>
          </a:p>
        </p:txBody>
      </p:sp>
      <p:sp>
        <p:nvSpPr>
          <p:cNvPr id="21513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3559175" y="5151438"/>
            <a:ext cx="741045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归隐田园、寄情山水、悠闲快乐、向往自由、悠然自得、闲适淡泊、渴望归隐、厌恶官场等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440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2400">
              <a:solidFill>
                <a:srgbClr val="222A35"/>
              </a:solidFill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2530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2535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 贰</a:t>
            </a:r>
            <a:r>
              <a:rPr lang="zh-CN" altLang="en-US" sz="4000" b="1">
                <a:solidFill>
                  <a:srgbClr val="262626"/>
                </a:solidFill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边塞诗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3479800" y="1582738"/>
            <a:ext cx="7847013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/>
              <a:t>内容情感：</a:t>
            </a:r>
            <a:r>
              <a:rPr lang="zh-CN" altLang="en-US" sz="2700" b="1"/>
              <a:t>①抒发将士杀敌卫国、建功立业的豪情</a:t>
            </a:r>
            <a:endParaRPr lang="zh-CN" altLang="en-US" sz="2700" b="1"/>
          </a:p>
          <a:p>
            <a:pPr>
              <a:lnSpc>
                <a:spcPct val="125000"/>
              </a:lnSpc>
            </a:pPr>
            <a:r>
              <a:rPr lang="zh-CN" altLang="en-US" sz="2700" b="1"/>
              <a:t>②表达征人的离愁别绪、怀乡思亲之情</a:t>
            </a:r>
            <a:endParaRPr lang="zh-CN" altLang="en-US" sz="2700" b="1"/>
          </a:p>
          <a:p>
            <a:pPr>
              <a:lnSpc>
                <a:spcPct val="125000"/>
              </a:lnSpc>
            </a:pPr>
            <a:r>
              <a:rPr lang="zh-CN" altLang="en-US" sz="2700" b="1"/>
              <a:t>③表达对战争的厌恶以及对和平的向往</a:t>
            </a:r>
            <a:endParaRPr lang="zh-CN" altLang="en-US" sz="2700" b="1"/>
          </a:p>
          <a:p>
            <a:pPr>
              <a:lnSpc>
                <a:spcPct val="125000"/>
              </a:lnSpc>
            </a:pPr>
            <a:r>
              <a:rPr lang="zh-CN" altLang="en-US" sz="2700" b="1"/>
              <a:t>④表现边塞的自然风光。</a:t>
            </a:r>
            <a:endParaRPr lang="zh-CN" altLang="en-US" sz="2700" b="1"/>
          </a:p>
        </p:txBody>
      </p:sp>
      <p:sp>
        <p:nvSpPr>
          <p:cNvPr id="22537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3532188" y="4127500"/>
            <a:ext cx="741045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杀敌报国、御敌建功、安边定远、山河沦丧、连年征战、报国无门、归家无望、久戍思乡等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47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2400">
              <a:solidFill>
                <a:srgbClr val="222A35"/>
              </a:solidFill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3554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3559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叁</a:t>
            </a:r>
            <a:r>
              <a:rPr lang="zh-CN" altLang="en-US" sz="4000" b="1">
                <a:solidFill>
                  <a:srgbClr val="262626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送别诗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3479800" y="1582738"/>
            <a:ext cx="6986588" cy="268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/>
              <a:t>内容情感：</a:t>
            </a:r>
            <a:r>
              <a:rPr lang="zh-CN" altLang="en-US" sz="2700" b="1"/>
              <a:t>①表现分别时的依依不舍和别后的孤寂、惆怅</a:t>
            </a:r>
            <a:endParaRPr lang="zh-CN" altLang="en-US" sz="2700" b="1"/>
          </a:p>
          <a:p>
            <a:pPr>
              <a:lnSpc>
                <a:spcPct val="125000"/>
              </a:lnSpc>
            </a:pPr>
            <a:r>
              <a:rPr lang="zh-CN" altLang="en-US" sz="2700" b="1"/>
              <a:t>②表现诗人豁达的胸襟和豪放的气度，寄托对友人诚挚的安慰、劝勉和祝愿</a:t>
            </a:r>
            <a:endParaRPr lang="zh-CN" altLang="en-US" sz="2700" b="1"/>
          </a:p>
          <a:p>
            <a:pPr>
              <a:lnSpc>
                <a:spcPct val="125000"/>
              </a:lnSpc>
            </a:pPr>
            <a:r>
              <a:rPr lang="zh-CN" altLang="en-US" sz="2700" b="1"/>
              <a:t>③抒发人生不得意的感慨</a:t>
            </a:r>
            <a:endParaRPr lang="zh-CN" altLang="en-US" sz="2700" b="1"/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3532188" y="4508500"/>
            <a:ext cx="74104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久戍思乡等依依惜别、情深意长、坦陈心志、相知相思、别恨离愁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491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2400">
              <a:solidFill>
                <a:srgbClr val="222A35"/>
              </a:solidFill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4578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4583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肆</a:t>
            </a:r>
            <a:r>
              <a:rPr lang="zh-CN" altLang="en-US" sz="4000" b="1">
                <a:solidFill>
                  <a:srgbClr val="262626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思乡怀人诗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3479800" y="1582738"/>
            <a:ext cx="4543425" cy="222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/>
              <a:t>内容情感：①表现羁旅愁思</a:t>
            </a:r>
            <a:endParaRPr lang="zh-CN" altLang="en-US" sz="2800" b="1"/>
          </a:p>
          <a:p>
            <a:pPr>
              <a:lnSpc>
                <a:spcPct val="125000"/>
              </a:lnSpc>
            </a:pPr>
            <a:r>
              <a:rPr lang="zh-CN" altLang="en-US" sz="2800" b="1"/>
              <a:t>②表达思乡、思亲之情</a:t>
            </a:r>
            <a:endParaRPr lang="zh-CN" altLang="en-US" sz="2800" b="1"/>
          </a:p>
          <a:p>
            <a:pPr>
              <a:lnSpc>
                <a:spcPct val="125000"/>
              </a:lnSpc>
            </a:pPr>
            <a:r>
              <a:rPr lang="zh-CN" altLang="en-US" sz="2800" b="1"/>
              <a:t>③抒发征人思乡之情</a:t>
            </a:r>
            <a:endParaRPr lang="zh-CN" altLang="en-US" sz="2800" b="1"/>
          </a:p>
          <a:p>
            <a:pPr>
              <a:lnSpc>
                <a:spcPct val="125000"/>
              </a:lnSpc>
            </a:pPr>
            <a:r>
              <a:rPr lang="zh-CN" altLang="en-US" sz="2800" b="1"/>
              <a:t>④表达闺中怀人之情</a:t>
            </a:r>
            <a:endParaRPr lang="zh-CN" altLang="en-US" sz="2800" b="1"/>
          </a:p>
        </p:txBody>
      </p:sp>
      <p:sp>
        <p:nvSpPr>
          <p:cNvPr id="24585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3532188" y="4371975"/>
            <a:ext cx="741045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羁旅愁绪、孤独寂寞、凄凉哀伤、满腔的离愁别绪、幽深的相思、思乡念亲、 游子悲秋等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512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2400">
              <a:solidFill>
                <a:srgbClr val="222A35"/>
              </a:solidFill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5602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5607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伍</a:t>
            </a:r>
            <a:r>
              <a:rPr lang="zh-CN" altLang="en-US" sz="4000" b="1">
                <a:solidFill>
                  <a:srgbClr val="262626"/>
                </a:solidFill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咏史怀古诗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3384550" y="1638300"/>
            <a:ext cx="7969250" cy="2805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内容情感：</a:t>
            </a:r>
            <a:r>
              <a:rPr lang="zh-CN" altLang="en-US" sz="2500" b="1"/>
              <a:t>①对物是人非、昔盛今衰的伤感。</a:t>
            </a:r>
            <a:endParaRPr lang="zh-CN" altLang="en-US" sz="2500" b="1"/>
          </a:p>
          <a:p>
            <a:r>
              <a:rPr lang="zh-CN" altLang="en-US" sz="2500" b="1"/>
              <a:t>②对古代人物悲惨命运的同情，以及由此引发对自己怀才不遇、报国无门悲惨命运的感伤。</a:t>
            </a:r>
            <a:endParaRPr lang="zh-CN" altLang="en-US" sz="2500" b="1"/>
          </a:p>
          <a:p>
            <a:r>
              <a:rPr lang="zh-CN" altLang="en-US" sz="2500" b="1"/>
              <a:t>③对英雄人物的追慕，渴望像他们一样建功立业的豪情壮志。</a:t>
            </a:r>
            <a:endParaRPr lang="zh-CN" altLang="en-US" sz="2500" b="1"/>
          </a:p>
          <a:p>
            <a:r>
              <a:rPr lang="zh-CN" altLang="en-US" sz="2500" b="1"/>
              <a:t>④借古讽今，对统治者的批评或讽谏。</a:t>
            </a:r>
            <a:endParaRPr lang="zh-CN" altLang="en-US" sz="2500" b="1"/>
          </a:p>
          <a:p>
            <a:r>
              <a:rPr lang="zh-CN" altLang="en-US" sz="2500" b="1"/>
              <a:t>⑤对历史、功名利禄、荣华富贵等做冷静的思考与评价。</a:t>
            </a:r>
            <a:endParaRPr lang="zh-CN" altLang="en-US" sz="2500" b="1"/>
          </a:p>
        </p:txBody>
      </p:sp>
      <p:sp>
        <p:nvSpPr>
          <p:cNvPr id="25609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449638" y="4824413"/>
            <a:ext cx="74104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怀古伤今、壮志未酬、孤寂失意、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统治者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荒淫奢侈、感怀身世、怀才不遇等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542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317750" y="206375"/>
            <a:ext cx="5684838" cy="8239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385723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  <a:sym typeface="+mn-ea"/>
              </a:rPr>
              <a:t>古诗词思想感情分类</a:t>
            </a:r>
            <a:endParaRPr lang="zh-CN" altLang="en-US" sz="2400">
              <a:solidFill>
                <a:srgbClr val="222A35"/>
              </a:solidFill>
              <a:latin typeface="钟齐段宁行书" panose="02010800040101010101" pitchFamily="2" charset="-122"/>
              <a:ea typeface="钟齐段宁行书" panose="02010800040101010101" pitchFamily="2" charset="-122"/>
            </a:endParaRPr>
          </a:p>
        </p:txBody>
      </p:sp>
      <p:pic>
        <p:nvPicPr>
          <p:cNvPr id="26626" name="图片 1" descr="66e97c24594d6eb15be0f7c5bc18ea5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17300" y="5751513"/>
            <a:ext cx="7747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椭圆 34"/>
          <p:cNvSpPr/>
          <p:nvPr/>
        </p:nvSpPr>
        <p:spPr>
          <a:xfrm>
            <a:off x="1041400" y="1973263"/>
            <a:ext cx="620713" cy="61753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知</a:t>
            </a:r>
            <a:endParaRPr lang="zh-CN" altLang="en-US" sz="3200" dirty="0">
              <a:latin typeface="+mj-lt"/>
              <a:ea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041400" y="2849563"/>
            <a:ext cx="620713" cy="620712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识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041400" y="3773488"/>
            <a:ext cx="620713" cy="619125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链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41400" y="4603750"/>
            <a:ext cx="620713" cy="62071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25000"/>
                  </a:schemeClr>
                </a:solidFill>
                <a:sym typeface="+mn-ea"/>
              </a:rPr>
              <a:t>接</a:t>
            </a:r>
            <a:endParaRPr lang="zh-CN" altLang="en-US" sz="3200" dirty="0"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6631" name="文本框 9"/>
          <p:cNvSpPr txBox="1">
            <a:spLocks noChangeArrowheads="1"/>
          </p:cNvSpPr>
          <p:nvPr/>
        </p:nvSpPr>
        <p:spPr bwMode="auto">
          <a:xfrm>
            <a:off x="2001838" y="1744663"/>
            <a:ext cx="925512" cy="4111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陆</a:t>
            </a:r>
            <a:r>
              <a:rPr lang="zh-CN" altLang="en-US" sz="4000" b="1">
                <a:solidFill>
                  <a:srgbClr val="262626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zh-CN" altLang="en-US" sz="4000" b="1">
                <a:solidFill>
                  <a:srgbClr val="262626"/>
                </a:solidFill>
                <a:latin typeface="等线 Light" panose="02010600030101010101" pitchFamily="2" charset="-122"/>
                <a:ea typeface="等线 Light" panose="02010600030101010101" pitchFamily="2" charset="-122"/>
                <a:sym typeface="+mn-ea"/>
              </a:rPr>
              <a:t>咏物诗</a:t>
            </a:r>
            <a:endParaRPr lang="zh-CN" altLang="en-US" sz="4000" b="1">
              <a:solidFill>
                <a:srgbClr val="262626"/>
              </a:solidFill>
              <a:latin typeface="等线 Light" panose="02010600030101010101" pitchFamily="2" charset="-122"/>
              <a:ea typeface="等线 Light" panose="02010600030101010101" pitchFamily="2" charset="-122"/>
              <a:sym typeface="+mn-ea"/>
            </a:endParaRP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3479800" y="1582738"/>
            <a:ext cx="6016625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/>
              <a:t>内容情感：①表现某种人生品格或者人生理想；</a:t>
            </a:r>
            <a:endParaRPr lang="zh-CN" altLang="en-US" sz="2800" b="1"/>
          </a:p>
          <a:p>
            <a:pPr>
              <a:lnSpc>
                <a:spcPct val="125000"/>
              </a:lnSpc>
            </a:pPr>
            <a:r>
              <a:rPr lang="en-US" altLang="zh-CN" sz="2800" b="1"/>
              <a:t>②</a:t>
            </a:r>
            <a:r>
              <a:rPr lang="zh-CN" altLang="en-US" sz="2800" b="1"/>
              <a:t>表达自己的人生态度或者思想情感</a:t>
            </a:r>
            <a:endParaRPr lang="zh-CN" altLang="en-US" sz="2800" b="1"/>
          </a:p>
        </p:txBody>
      </p:sp>
      <p:sp>
        <p:nvSpPr>
          <p:cNvPr id="26633" name="Rectangle 10"/>
          <p:cNvSpPr>
            <a:spLocks noChangeArrowheads="1"/>
          </p:cNvSpPr>
          <p:nvPr/>
        </p:nvSpPr>
        <p:spPr bwMode="auto">
          <a:xfrm>
            <a:off x="4208463" y="2459038"/>
            <a:ext cx="77485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/>
              <a:t>                </a:t>
            </a:r>
            <a:endParaRPr lang="zh-CN" altLang="en-US" sz="2400" b="1"/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3505200" y="3867150"/>
            <a:ext cx="74104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常用词汇：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高尚情操、清高孤傲、愁情幽愤、时光易逝、借物喻人等</a:t>
            </a:r>
            <a:endParaRPr lang="zh-CN" altLang="en-US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 bldLvl="0" animBg="1"/>
      <p:bldP spid="38" grpId="0" bldLvl="0" animBg="1"/>
      <p:bldP spid="56329" grpId="0"/>
    </p:bldLst>
  </p:timing>
</p:sld>
</file>

<file path=ppt/tags/tag1.xml><?xml version="1.0" encoding="utf-8"?>
<p:tagLst xmlns:p="http://schemas.openxmlformats.org/presentationml/2006/main">
  <p:tag name="KSO_WM_UNIT_TABLE_BEAUTIFY" val="smartTable{bb2c492d-4af9-49ac-90fe-f0dde2420f38}"/>
</p:tagLst>
</file>

<file path=ppt/tags/tag2.xml><?xml version="1.0" encoding="utf-8"?>
<p:tagLst xmlns:p="http://schemas.openxmlformats.org/presentationml/2006/main">
  <p:tag name="KSO_WM_UNIT_TABLE_BEAUTIFY" val="smartTable{8af9463e-ab62-4295-ab29-ff8099d6cd96}"/>
</p:tagLst>
</file>

<file path=ppt/tags/tag3.xml><?xml version="1.0" encoding="utf-8"?>
<p:tagLst xmlns:p="http://schemas.openxmlformats.org/presentationml/2006/main">
  <p:tag name="KSO_WM_UNIT_TABLE_BEAUTIFY" val="smartTable{8af9463e-ab62-4295-ab29-ff8099d6cd96}"/>
</p:tagLst>
</file>

<file path=ppt/tags/tag4.xml><?xml version="1.0" encoding="utf-8"?>
<p:tagLst xmlns:p="http://schemas.openxmlformats.org/presentationml/2006/main">
  <p:tag name="KSO_WM_UNIT_TABLE_BEAUTIFY" val="smartTable{8af9463e-ab62-4295-ab29-ff8099d6cd9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lang="zh-CN" altLang="en-US" sz="2000">
            <a:solidFill>
              <a:schemeClr val="tx2">
                <a:lumMod val="50000"/>
              </a:schemeClr>
            </a:solidFill>
            <a:latin typeface="+mj-ea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6638</Words>
  <Application>WPS 演示</Application>
  <PresentationFormat>自定义</PresentationFormat>
  <Paragraphs>475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等线 Light</vt:lpstr>
      <vt:lpstr>钟齐段宁行书</vt:lpstr>
      <vt:lpstr>等线</vt:lpstr>
      <vt:lpstr>黑体</vt:lpstr>
      <vt:lpstr>微软雅黑</vt:lpstr>
      <vt:lpstr>Arial Unicode MS</vt:lpstr>
      <vt:lpstr>Calibri</vt:lpstr>
      <vt:lpstr>方正粗黑宋简体</vt:lpstr>
      <vt:lpstr>SimSun-ExtB</vt:lpstr>
      <vt:lpstr>华文隶书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PPTS</cp:keywords>
  <dc:description>PPTS</dc:description>
  <dc:subject>PPTS</dc:subject>
  <cp:category>PPTS</cp:category>
  <cp:lastModifiedBy>Administrator</cp:lastModifiedBy>
  <cp:revision>127</cp:revision>
  <dcterms:created xsi:type="dcterms:W3CDTF">2016-03-27T01:53:00Z</dcterms:created>
  <dcterms:modified xsi:type="dcterms:W3CDTF">2020-06-10T09:15:56Z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