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429" r:id="rId3"/>
    <p:sldId id="298" r:id="rId5"/>
    <p:sldId id="275" r:id="rId6"/>
    <p:sldId id="274" r:id="rId7"/>
    <p:sldId id="300" r:id="rId8"/>
    <p:sldId id="434" r:id="rId9"/>
    <p:sldId id="320" r:id="rId10"/>
    <p:sldId id="319" r:id="rId11"/>
    <p:sldId id="470" r:id="rId12"/>
    <p:sldId id="345" r:id="rId13"/>
    <p:sldId id="321" r:id="rId14"/>
    <p:sldId id="347" r:id="rId15"/>
    <p:sldId id="312" r:id="rId16"/>
    <p:sldId id="313" r:id="rId17"/>
    <p:sldId id="314" r:id="rId18"/>
    <p:sldId id="348" r:id="rId19"/>
    <p:sldId id="412" r:id="rId20"/>
    <p:sldId id="349" r:id="rId21"/>
    <p:sldId id="350" r:id="rId22"/>
    <p:sldId id="478" r:id="rId23"/>
    <p:sldId id="351" r:id="rId24"/>
    <p:sldId id="315" r:id="rId25"/>
    <p:sldId id="493" r:id="rId26"/>
    <p:sldId id="353" r:id="rId27"/>
    <p:sldId id="487" r:id="rId28"/>
    <p:sldId id="488" r:id="rId29"/>
    <p:sldId id="354" r:id="rId30"/>
    <p:sldId id="356" r:id="rId31"/>
    <p:sldId id="295" r:id="rId32"/>
    <p:sldId id="392" r:id="rId33"/>
    <p:sldId id="437" r:id="rId34"/>
    <p:sldId id="463" r:id="rId35"/>
    <p:sldId id="464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  <p:cmAuthor id="0" name="zhaoqingju" initials="z" lastIdx="0" clrIdx="0"/>
  <p:cmAuthor id="4" name="dell" initials="d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F0207"/>
    <a:srgbClr val="2E2E2C"/>
    <a:srgbClr val="1A1F1B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49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215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A887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5355" y="228600"/>
            <a:ext cx="117094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9850">
            <a:solidFill>
              <a:srgbClr val="F5E8D9"/>
            </a:solidFill>
          </a:ln>
          <a:effectLst>
            <a:outerShdw blurRad="177800" sx="102000" sy="102000" algn="ctr" rotWithShape="0">
              <a:prstClr val="black">
                <a:alpha val="28000"/>
              </a:prstClr>
            </a:outerShdw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2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71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image" Target="../media/image6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05.xml"/><Relationship Id="rId11" Type="http://schemas.openxmlformats.org/officeDocument/2006/relationships/image" Target="../media/image28.png"/><Relationship Id="rId10" Type="http://schemas.openxmlformats.org/officeDocument/2006/relationships/tags" Target="../tags/tag104.xml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image" Target="../media/image29.png"/><Relationship Id="rId5" Type="http://schemas.openxmlformats.org/officeDocument/2006/relationships/tags" Target="../tags/tag107.xml"/><Relationship Id="rId4" Type="http://schemas.openxmlformats.org/officeDocument/2006/relationships/image" Target="../media/image6.png"/><Relationship Id="rId3" Type="http://schemas.openxmlformats.org/officeDocument/2006/relationships/tags" Target="../tags/tag106.xml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11.xml"/><Relationship Id="rId5" Type="http://schemas.openxmlformats.org/officeDocument/2006/relationships/image" Target="../media/image30.png"/><Relationship Id="rId4" Type="http://schemas.openxmlformats.org/officeDocument/2006/relationships/image" Target="../media/image6.png"/><Relationship Id="rId3" Type="http://schemas.openxmlformats.org/officeDocument/2006/relationships/tags" Target="../tags/tag110.xml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28.xml"/><Relationship Id="rId15" Type="http://schemas.openxmlformats.org/officeDocument/2006/relationships/tags" Target="../tags/tag127.xml"/><Relationship Id="rId14" Type="http://schemas.openxmlformats.org/officeDocument/2006/relationships/tags" Target="../tags/tag126.xml"/><Relationship Id="rId13" Type="http://schemas.openxmlformats.org/officeDocument/2006/relationships/tags" Target="../tags/tag125.xml"/><Relationship Id="rId12" Type="http://schemas.openxmlformats.org/officeDocument/2006/relationships/tags" Target="../tags/tag124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image" Target="../media/image33.png"/><Relationship Id="rId2" Type="http://schemas.openxmlformats.org/officeDocument/2006/relationships/image" Target="../media/image6.png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image" Target="../media/image33.png"/><Relationship Id="rId2" Type="http://schemas.openxmlformats.org/officeDocument/2006/relationships/image" Target="../media/image6.png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8.xml"/><Relationship Id="rId4" Type="http://schemas.openxmlformats.org/officeDocument/2006/relationships/image" Target="../media/image33.png"/><Relationship Id="rId3" Type="http://schemas.openxmlformats.org/officeDocument/2006/relationships/image" Target="../media/image6.png"/><Relationship Id="rId2" Type="http://schemas.openxmlformats.org/officeDocument/2006/relationships/tags" Target="../tags/tag137.xml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0.xml"/><Relationship Id="rId4" Type="http://schemas.openxmlformats.org/officeDocument/2006/relationships/image" Target="../media/image33.png"/><Relationship Id="rId3" Type="http://schemas.openxmlformats.org/officeDocument/2006/relationships/image" Target="../media/image6.png"/><Relationship Id="rId2" Type="http://schemas.openxmlformats.org/officeDocument/2006/relationships/tags" Target="../tags/tag139.xml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image" Target="../media/image36.png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image" Target="../media/image6.png"/><Relationship Id="rId3" Type="http://schemas.openxmlformats.org/officeDocument/2006/relationships/image" Target="../media/image18.png"/><Relationship Id="rId2" Type="http://schemas.openxmlformats.org/officeDocument/2006/relationships/image" Target="../media/image35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72.xml"/><Relationship Id="rId7" Type="http://schemas.openxmlformats.org/officeDocument/2006/relationships/image" Target="../media/image14.png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51.xml"/><Relationship Id="rId8" Type="http://schemas.openxmlformats.org/officeDocument/2006/relationships/tags" Target="../tags/tag150.xml"/><Relationship Id="rId7" Type="http://schemas.openxmlformats.org/officeDocument/2006/relationships/tags" Target="../tags/tag149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7" Type="http://schemas.openxmlformats.org/officeDocument/2006/relationships/notesSlide" Target="../notesSlides/notesSlide6.xml"/><Relationship Id="rId26" Type="http://schemas.openxmlformats.org/officeDocument/2006/relationships/slideLayout" Target="../slideLayouts/slideLayout2.xml"/><Relationship Id="rId25" Type="http://schemas.openxmlformats.org/officeDocument/2006/relationships/tags" Target="../tags/tag166.xml"/><Relationship Id="rId24" Type="http://schemas.openxmlformats.org/officeDocument/2006/relationships/tags" Target="../tags/tag165.xml"/><Relationship Id="rId23" Type="http://schemas.openxmlformats.org/officeDocument/2006/relationships/tags" Target="../tags/tag164.xml"/><Relationship Id="rId22" Type="http://schemas.openxmlformats.org/officeDocument/2006/relationships/tags" Target="../tags/tag163.xml"/><Relationship Id="rId21" Type="http://schemas.openxmlformats.org/officeDocument/2006/relationships/tags" Target="../tags/tag162.xml"/><Relationship Id="rId20" Type="http://schemas.openxmlformats.org/officeDocument/2006/relationships/tags" Target="../tags/tag161.xml"/><Relationship Id="rId2" Type="http://schemas.openxmlformats.org/officeDocument/2006/relationships/image" Target="../media/image6.png"/><Relationship Id="rId19" Type="http://schemas.openxmlformats.org/officeDocument/2006/relationships/tags" Target="../tags/tag160.xml"/><Relationship Id="rId18" Type="http://schemas.openxmlformats.org/officeDocument/2006/relationships/tags" Target="../tags/tag159.xml"/><Relationship Id="rId17" Type="http://schemas.openxmlformats.org/officeDocument/2006/relationships/tags" Target="../tags/tag158.xml"/><Relationship Id="rId16" Type="http://schemas.openxmlformats.org/officeDocument/2006/relationships/tags" Target="../tags/tag157.xml"/><Relationship Id="rId15" Type="http://schemas.openxmlformats.org/officeDocument/2006/relationships/tags" Target="../tags/tag156.xml"/><Relationship Id="rId14" Type="http://schemas.openxmlformats.org/officeDocument/2006/relationships/tags" Target="../tags/tag155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image" Target="../media/image36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image" Target="../media/image38.png"/><Relationship Id="rId2" Type="http://schemas.openxmlformats.org/officeDocument/2006/relationships/image" Target="../media/image6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74.xml"/><Relationship Id="rId11" Type="http://schemas.openxmlformats.org/officeDocument/2006/relationships/image" Target="../media/image39.jpeg"/><Relationship Id="rId10" Type="http://schemas.openxmlformats.org/officeDocument/2006/relationships/tags" Target="../tags/tag173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image" Target="../media/image38.png"/><Relationship Id="rId2" Type="http://schemas.openxmlformats.org/officeDocument/2006/relationships/image" Target="../media/image6.png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81.xml"/><Relationship Id="rId6" Type="http://schemas.openxmlformats.org/officeDocument/2006/relationships/image" Target="../media/image3.png"/><Relationship Id="rId5" Type="http://schemas.openxmlformats.org/officeDocument/2006/relationships/tags" Target="../tags/tag180.xml"/><Relationship Id="rId4" Type="http://schemas.openxmlformats.org/officeDocument/2006/relationships/image" Target="../media/image41.png"/><Relationship Id="rId3" Type="http://schemas.openxmlformats.org/officeDocument/2006/relationships/image" Target="../media/image40.jpeg"/><Relationship Id="rId2" Type="http://schemas.openxmlformats.org/officeDocument/2006/relationships/image" Target="../media/image6.png"/><Relationship Id="rId1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83.xml"/><Relationship Id="rId6" Type="http://schemas.openxmlformats.org/officeDocument/2006/relationships/image" Target="../media/image42.jpeg"/><Relationship Id="rId5" Type="http://schemas.openxmlformats.org/officeDocument/2006/relationships/image" Target="../media/image3.png"/><Relationship Id="rId4" Type="http://schemas.openxmlformats.org/officeDocument/2006/relationships/tags" Target="../tags/tag182.xml"/><Relationship Id="rId3" Type="http://schemas.openxmlformats.org/officeDocument/2006/relationships/image" Target="../media/image40.jpeg"/><Relationship Id="rId2" Type="http://schemas.openxmlformats.org/officeDocument/2006/relationships/image" Target="../media/image6.png"/><Relationship Id="rId1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85.xml"/><Relationship Id="rId6" Type="http://schemas.openxmlformats.org/officeDocument/2006/relationships/image" Target="../media/image42.jpeg"/><Relationship Id="rId5" Type="http://schemas.openxmlformats.org/officeDocument/2006/relationships/image" Target="../media/image3.png"/><Relationship Id="rId4" Type="http://schemas.openxmlformats.org/officeDocument/2006/relationships/tags" Target="../tags/tag184.xml"/><Relationship Id="rId3" Type="http://schemas.openxmlformats.org/officeDocument/2006/relationships/image" Target="../media/image40.jpeg"/><Relationship Id="rId2" Type="http://schemas.openxmlformats.org/officeDocument/2006/relationships/image" Target="../media/image6.png"/><Relationship Id="rId1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88.xml"/><Relationship Id="rId7" Type="http://schemas.openxmlformats.org/officeDocument/2006/relationships/image" Target="../media/image42.jpeg"/><Relationship Id="rId6" Type="http://schemas.openxmlformats.org/officeDocument/2006/relationships/tags" Target="../tags/tag187.xml"/><Relationship Id="rId5" Type="http://schemas.openxmlformats.org/officeDocument/2006/relationships/image" Target="../media/image3.png"/><Relationship Id="rId4" Type="http://schemas.openxmlformats.org/officeDocument/2006/relationships/tags" Target="../tags/tag186.xml"/><Relationship Id="rId3" Type="http://schemas.openxmlformats.org/officeDocument/2006/relationships/image" Target="../media/image40.jpeg"/><Relationship Id="rId2" Type="http://schemas.openxmlformats.org/officeDocument/2006/relationships/image" Target="../media/image6.png"/><Relationship Id="rId1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90.xml"/><Relationship Id="rId6" Type="http://schemas.openxmlformats.org/officeDocument/2006/relationships/image" Target="../media/image3.png"/><Relationship Id="rId5" Type="http://schemas.openxmlformats.org/officeDocument/2006/relationships/tags" Target="../tags/tag189.xml"/><Relationship Id="rId4" Type="http://schemas.openxmlformats.org/officeDocument/2006/relationships/image" Target="../media/image43.png"/><Relationship Id="rId3" Type="http://schemas.openxmlformats.org/officeDocument/2006/relationships/image" Target="../media/image40.jpeg"/><Relationship Id="rId2" Type="http://schemas.openxmlformats.org/officeDocument/2006/relationships/image" Target="../media/image6.png"/><Relationship Id="rId1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92.xml"/><Relationship Id="rId6" Type="http://schemas.openxmlformats.org/officeDocument/2006/relationships/image" Target="../media/image45.png"/><Relationship Id="rId5" Type="http://schemas.openxmlformats.org/officeDocument/2006/relationships/image" Target="../media/image3.png"/><Relationship Id="rId4" Type="http://schemas.openxmlformats.org/officeDocument/2006/relationships/tags" Target="../tags/tag191.xml"/><Relationship Id="rId3" Type="http://schemas.openxmlformats.org/officeDocument/2006/relationships/image" Target="../media/image40.jpeg"/><Relationship Id="rId2" Type="http://schemas.openxmlformats.org/officeDocument/2006/relationships/image" Target="../media/image6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image" Target="../media/image15.png"/><Relationship Id="rId3" Type="http://schemas.openxmlformats.org/officeDocument/2006/relationships/image" Target="../media/image7.svg"/><Relationship Id="rId21" Type="http://schemas.openxmlformats.org/officeDocument/2006/relationships/notesSlide" Target="../notesSlides/notesSlide2.xml"/><Relationship Id="rId20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9" Type="http://schemas.openxmlformats.org/officeDocument/2006/relationships/tags" Target="../tags/tag87.xml"/><Relationship Id="rId18" Type="http://schemas.openxmlformats.org/officeDocument/2006/relationships/tags" Target="../tags/tag86.xml"/><Relationship Id="rId17" Type="http://schemas.openxmlformats.org/officeDocument/2006/relationships/tags" Target="../tags/tag85.xml"/><Relationship Id="rId16" Type="http://schemas.openxmlformats.org/officeDocument/2006/relationships/tags" Target="../tags/tag84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93.xml"/><Relationship Id="rId5" Type="http://schemas.openxmlformats.org/officeDocument/2006/relationships/image" Target="../media/image46.png"/><Relationship Id="rId4" Type="http://schemas.openxmlformats.org/officeDocument/2006/relationships/image" Target="../media/image12.png"/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2" Type="http://schemas.openxmlformats.org/officeDocument/2006/relationships/slideLayout" Target="../slideLayouts/slideLayout9.xml"/><Relationship Id="rId21" Type="http://schemas.openxmlformats.org/officeDocument/2006/relationships/tags" Target="../tags/tag212.xml"/><Relationship Id="rId20" Type="http://schemas.openxmlformats.org/officeDocument/2006/relationships/tags" Target="../tags/tag211.xml"/><Relationship Id="rId2" Type="http://schemas.openxmlformats.org/officeDocument/2006/relationships/tags" Target="../tags/tag194.xml"/><Relationship Id="rId19" Type="http://schemas.openxmlformats.org/officeDocument/2006/relationships/tags" Target="../tags/tag210.xml"/><Relationship Id="rId18" Type="http://schemas.openxmlformats.org/officeDocument/2006/relationships/tags" Target="../tags/tag209.xml"/><Relationship Id="rId17" Type="http://schemas.openxmlformats.org/officeDocument/2006/relationships/tags" Target="../tags/tag208.xml"/><Relationship Id="rId16" Type="http://schemas.openxmlformats.org/officeDocument/2006/relationships/tags" Target="../tags/tag207.xml"/><Relationship Id="rId15" Type="http://schemas.openxmlformats.org/officeDocument/2006/relationships/tags" Target="../tags/tag206.xml"/><Relationship Id="rId14" Type="http://schemas.openxmlformats.org/officeDocument/2006/relationships/image" Target="../media/image6.png"/><Relationship Id="rId13" Type="http://schemas.openxmlformats.org/officeDocument/2006/relationships/tags" Target="../tags/tag205.xml"/><Relationship Id="rId12" Type="http://schemas.openxmlformats.org/officeDocument/2006/relationships/tags" Target="../tags/tag204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48.png"/><Relationship Id="rId4" Type="http://schemas.openxmlformats.org/officeDocument/2006/relationships/image" Target="../media/image6.png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8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.xml"/><Relationship Id="rId7" Type="http://schemas.microsoft.com/office/2007/relationships/hdphoto" Target="../media/image22.wdp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" Type="http://schemas.openxmlformats.org/officeDocument/2006/relationships/tags" Target="../tags/tag89.xml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0.xml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1.xml"/><Relationship Id="rId3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image" Target="../media/image6.png"/><Relationship Id="rId1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image" Target="../media/image6.png"/><Relationship Id="rId1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3000"/>
          </a:blip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/>
          <p:cNvPicPr/>
          <p:nvPr/>
        </p:nvPicPr>
        <p:blipFill>
          <a:blip r:embed="rId2"/>
        </p:blipFill>
        <p:spPr>
          <a:xfrm>
            <a:off x="0" y="1386205"/>
            <a:ext cx="12184380" cy="6374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6565" y="1386205"/>
            <a:ext cx="12913995" cy="637476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7" name="矩形 6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课前导入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8" name="图片 7" descr="32313539363931343b32313539363637383bbbafd1a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9" name="椭圆 8"/>
          <p:cNvSpPr/>
          <p:nvPr/>
        </p:nvSpPr>
        <p:spPr>
          <a:xfrm>
            <a:off x="41910" y="3567430"/>
            <a:ext cx="711835" cy="1324610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668270" y="3906520"/>
            <a:ext cx="794385" cy="1637030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909445" y="4692015"/>
            <a:ext cx="794385" cy="1637030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390900" y="4250055"/>
            <a:ext cx="713740" cy="2059305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325235" y="4481830"/>
            <a:ext cx="916940" cy="2253615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641340" y="3714750"/>
            <a:ext cx="713740" cy="1605915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633210" y="1421130"/>
            <a:ext cx="702310" cy="1207770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063105" y="3721735"/>
            <a:ext cx="586105" cy="1430020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710295" y="1831975"/>
            <a:ext cx="548005" cy="951865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410700" y="1386205"/>
            <a:ext cx="650240" cy="1184910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452610" y="3915410"/>
            <a:ext cx="640080" cy="1079500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0606405" y="3874135"/>
            <a:ext cx="664210" cy="1064260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948940" y="174625"/>
            <a:ext cx="8890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史上最牛</a:t>
            </a:r>
            <a:r>
              <a:rPr lang="en-US" altLang="zh-CN" sz="3200"/>
              <a:t>“</a:t>
            </a:r>
            <a:r>
              <a:rPr lang="zh-CN" altLang="en-US" sz="3200"/>
              <a:t>朋友圈</a:t>
            </a:r>
            <a:r>
              <a:rPr lang="en-US" altLang="zh-CN" sz="3200"/>
              <a:t>”——1927</a:t>
            </a:r>
            <a:r>
              <a:rPr lang="en-US" altLang="zh-CN" sz="3200">
                <a:highlight>
                  <a:srgbClr val="FFFF00"/>
                </a:highlight>
              </a:rPr>
              <a:t>索尔维量子力学会议</a:t>
            </a:r>
            <a:endParaRPr lang="en-US" altLang="zh-CN" sz="3200">
              <a:highlight>
                <a:srgbClr val="FFFF00"/>
              </a:highlight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54685" y="4594225"/>
            <a:ext cx="815340" cy="1792605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927600" y="4937760"/>
            <a:ext cx="713740" cy="1605915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0015220" y="4676775"/>
            <a:ext cx="758825" cy="1694815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1196955" y="4594225"/>
            <a:ext cx="701040" cy="1612900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526790" y="844550"/>
            <a:ext cx="7743190" cy="4705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图中的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29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位科学家，有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位获得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了诺贝尔奖。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910" y="1358265"/>
            <a:ext cx="12192000" cy="5579110"/>
          </a:xfrm>
          <a:prstGeom prst="rect">
            <a:avLst/>
          </a:prstGeom>
          <a:solidFill>
            <a:schemeClr val="tx1">
              <a:alpha val="78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rcRect l="28775" t="32045" r="63505" b="19364"/>
          <a:stretch>
            <a:fillRect/>
          </a:stretch>
        </p:blipFill>
        <p:spPr>
          <a:xfrm>
            <a:off x="3268345" y="3429000"/>
            <a:ext cx="996950" cy="3097530"/>
          </a:xfrm>
          <a:prstGeom prst="ellipse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4266067" y="3678555"/>
            <a:ext cx="5935320" cy="737870"/>
            <a:chOff x="4340" y="4065"/>
            <a:chExt cx="14415" cy="998"/>
          </a:xfrm>
        </p:grpSpPr>
        <p:sp>
          <p:nvSpPr>
            <p:cNvPr id="36" name="矩形 35"/>
            <p:cNvSpPr/>
            <p:nvPr>
              <p:custDataLst>
                <p:tags r:id="rId6"/>
              </p:custDataLst>
            </p:nvPr>
          </p:nvSpPr>
          <p:spPr>
            <a:xfrm>
              <a:off x="4340" y="4065"/>
              <a:ext cx="14415" cy="99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  <a:alpha val="40000"/>
                  </a:schemeClr>
                </a:gs>
                <a:gs pos="100000">
                  <a:schemeClr val="accent1">
                    <a:lumMod val="10000"/>
                    <a:lumOff val="9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>
                  <a:solidFill>
                    <a:schemeClr val="bg1">
                      <a:lumMod val="95000"/>
                    </a:schemeClr>
                  </a:solidFill>
                  <a:latin typeface="方正正粗黑简体" panose="02000500000000000000" charset="-122"/>
                  <a:ea typeface="方正正粗黑简体" panose="02000500000000000000" charset="-122"/>
                </a:rPr>
                <a:t>第一位获得诺贝尔奖的女科学家</a:t>
              </a:r>
              <a:endParaRPr lang="zh-CN" altLang="en-US" sz="3200">
                <a:solidFill>
                  <a:schemeClr val="bg1">
                    <a:lumMod val="95000"/>
                  </a:schemeClr>
                </a:solidFill>
                <a:latin typeface="方正正粗黑简体" panose="02000500000000000000" charset="-122"/>
                <a:ea typeface="方正正粗黑简体" panose="02000500000000000000" charset="-122"/>
              </a:endParaRPr>
            </a:p>
          </p:txBody>
        </p:sp>
        <p:cxnSp>
          <p:nvCxnSpPr>
            <p:cNvPr id="37" name="直接连接符 36"/>
            <p:cNvCxnSpPr/>
            <p:nvPr>
              <p:custDataLst>
                <p:tags r:id="rId7"/>
              </p:custDataLst>
            </p:nvPr>
          </p:nvCxnSpPr>
          <p:spPr>
            <a:xfrm>
              <a:off x="4571" y="4065"/>
              <a:ext cx="13536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>
              <p:custDataLst>
                <p:tags r:id="rId8"/>
              </p:custDataLst>
            </p:nvPr>
          </p:nvCxnSpPr>
          <p:spPr>
            <a:xfrm flipH="1">
              <a:off x="4571" y="5049"/>
              <a:ext cx="13536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4353560" y="4728210"/>
            <a:ext cx="5573395" cy="737870"/>
            <a:chOff x="4571" y="4065"/>
            <a:chExt cx="13536" cy="998"/>
          </a:xfrm>
        </p:grpSpPr>
        <p:sp>
          <p:nvSpPr>
            <p:cNvPr id="40" name="矩形 39"/>
            <p:cNvSpPr/>
            <p:nvPr>
              <p:custDataLst>
                <p:tags r:id="rId9"/>
              </p:custDataLst>
            </p:nvPr>
          </p:nvSpPr>
          <p:spPr>
            <a:xfrm>
              <a:off x="4571" y="4065"/>
              <a:ext cx="13536" cy="99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  <a:alpha val="40000"/>
                  </a:schemeClr>
                </a:gs>
                <a:gs pos="100000">
                  <a:schemeClr val="accent1">
                    <a:lumMod val="10000"/>
                    <a:lumOff val="9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>
                  <a:solidFill>
                    <a:schemeClr val="bg1">
                      <a:lumMod val="95000"/>
                    </a:schemeClr>
                  </a:solidFill>
                  <a:latin typeface="方正正粗黑简体" panose="02000500000000000000" charset="-122"/>
                  <a:ea typeface="方正正粗黑简体" panose="02000500000000000000" charset="-122"/>
                </a:rPr>
                <a:t>第一个两次获得诺贝尔奖的人</a:t>
              </a:r>
              <a:endParaRPr lang="zh-CN" altLang="en-US" sz="3200">
                <a:solidFill>
                  <a:schemeClr val="bg1">
                    <a:lumMod val="95000"/>
                  </a:schemeClr>
                </a:solidFill>
                <a:latin typeface="方正正粗黑简体" panose="02000500000000000000" charset="-122"/>
                <a:ea typeface="方正正粗黑简体" panose="02000500000000000000" charset="-122"/>
              </a:endParaRPr>
            </a:p>
          </p:txBody>
        </p:sp>
        <p:cxnSp>
          <p:nvCxnSpPr>
            <p:cNvPr id="41" name="直接连接符 40"/>
            <p:cNvCxnSpPr/>
            <p:nvPr>
              <p:custDataLst>
                <p:tags r:id="rId10"/>
              </p:custDataLst>
            </p:nvPr>
          </p:nvCxnSpPr>
          <p:spPr>
            <a:xfrm>
              <a:off x="4571" y="4065"/>
              <a:ext cx="13536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>
              <p:custDataLst>
                <p:tags r:id="rId11"/>
              </p:custDataLst>
            </p:nvPr>
          </p:nvCxnSpPr>
          <p:spPr>
            <a:xfrm flipH="1">
              <a:off x="4571" y="5049"/>
              <a:ext cx="13536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4273550" y="5720080"/>
            <a:ext cx="7565834" cy="737870"/>
            <a:chOff x="4571" y="4065"/>
            <a:chExt cx="18375" cy="998"/>
          </a:xfrm>
        </p:grpSpPr>
        <p:sp>
          <p:nvSpPr>
            <p:cNvPr id="3" name="矩形 2"/>
            <p:cNvSpPr/>
            <p:nvPr>
              <p:custDataLst>
                <p:tags r:id="rId12"/>
              </p:custDataLst>
            </p:nvPr>
          </p:nvSpPr>
          <p:spPr>
            <a:xfrm>
              <a:off x="4571" y="4065"/>
              <a:ext cx="18375" cy="99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  <a:alpha val="40000"/>
                  </a:schemeClr>
                </a:gs>
                <a:gs pos="100000">
                  <a:schemeClr val="accent1">
                    <a:lumMod val="10000"/>
                    <a:lumOff val="9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>
                  <a:solidFill>
                    <a:schemeClr val="bg1">
                      <a:lumMod val="95000"/>
                    </a:schemeClr>
                  </a:solidFill>
                  <a:latin typeface="方正正粗黑简体" panose="02000500000000000000" charset="-122"/>
                  <a:ea typeface="方正正粗黑简体" panose="02000500000000000000" charset="-122"/>
                </a:rPr>
                <a:t>第一个在两个不同领域获得诺贝尔奖的人</a:t>
              </a:r>
              <a:endParaRPr lang="zh-CN" altLang="en-US" sz="3200">
                <a:solidFill>
                  <a:schemeClr val="bg1">
                    <a:lumMod val="95000"/>
                  </a:schemeClr>
                </a:solidFill>
                <a:latin typeface="方正正粗黑简体" panose="02000500000000000000" charset="-122"/>
                <a:ea typeface="方正正粗黑简体" panose="02000500000000000000" charset="-122"/>
              </a:endParaRPr>
            </a:p>
          </p:txBody>
        </p:sp>
        <p:cxnSp>
          <p:nvCxnSpPr>
            <p:cNvPr id="21" name="直接连接符 20"/>
            <p:cNvCxnSpPr/>
            <p:nvPr>
              <p:custDataLst>
                <p:tags r:id="rId13"/>
              </p:custDataLst>
            </p:nvPr>
          </p:nvCxnSpPr>
          <p:spPr>
            <a:xfrm>
              <a:off x="4571" y="4065"/>
              <a:ext cx="13536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14"/>
              </p:custDataLst>
            </p:nvPr>
          </p:nvCxnSpPr>
          <p:spPr>
            <a:xfrm flipH="1">
              <a:off x="4571" y="5049"/>
              <a:ext cx="13536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634365" y="2083435"/>
            <a:ext cx="11031220" cy="13709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mpd="sng">
            <a:noFill/>
            <a:prstDash val="solid"/>
          </a:ln>
        </p:spPr>
        <p:txBody>
          <a:bodyPr wrap="square" rtlCol="0">
            <a:no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FF0000"/>
                </a:solidFill>
                <a:ea typeface="楷体" panose="02010609060101010101" pitchFamily="49" charset="-122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ea typeface="楷体" panose="02010609060101010101" pitchFamily="49" charset="-122"/>
              </a:rPr>
              <a:t>爱因斯坦</a:t>
            </a: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ea typeface="楷体" panose="02010609060101010101" pitchFamily="49" charset="-122"/>
              </a:rPr>
              <a:t>说:“在所有的世界名人当中，她是</a:t>
            </a:r>
            <a:r>
              <a:rPr lang="zh-CN" altLang="en-US" sz="3200" b="1">
                <a:solidFill>
                  <a:srgbClr val="FF0000"/>
                </a:solidFill>
                <a:ea typeface="楷体" panose="02010609060101010101" pitchFamily="49" charset="-122"/>
              </a:rPr>
              <a:t>唯一</a:t>
            </a: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ea typeface="楷体" panose="02010609060101010101" pitchFamily="49" charset="-122"/>
              </a:rPr>
              <a:t>没有被盛名宠坏的人。”</a:t>
            </a:r>
            <a:endParaRPr lang="zh-CN" altLang="en-US" sz="3200" b="1">
              <a:solidFill>
                <a:schemeClr val="accent4">
                  <a:lumMod val="50000"/>
                </a:schemeClr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9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9" grpId="0" bldLvl="0" animBg="1"/>
      <p:bldP spid="20" grpId="0" bldLvl="0" animBg="1"/>
      <p:bldP spid="18" grpId="0" bldLvl="0" animBg="1"/>
      <p:bldP spid="17" grpId="0" bldLvl="0" animBg="1"/>
      <p:bldP spid="9" grpId="1" animBg="1"/>
      <p:bldP spid="10" grpId="1" animBg="1"/>
      <p:bldP spid="11" grpId="1" animBg="1"/>
      <p:bldP spid="12" grpId="1" animBg="1"/>
      <p:bldP spid="13" grpId="1" animBg="1"/>
      <p:bldP spid="14" grpId="1" animBg="1"/>
      <p:bldP spid="15" grpId="1" animBg="1"/>
      <p:bldP spid="16" grpId="1" animBg="1"/>
      <p:bldP spid="19" grpId="1" animBg="1"/>
      <p:bldP spid="20" grpId="1" animBg="1"/>
      <p:bldP spid="18" grpId="1" animBg="1"/>
      <p:bldP spid="17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9" grpId="0" bldLvl="0" animBg="1"/>
      <p:bldP spid="29" grpId="1" animBg="1"/>
      <p:bldP spid="30" grpId="0" bldLvl="0" animBg="1"/>
      <p:bldP spid="30" grpId="1"/>
      <p:bldP spid="33" grpId="0" bldLvl="0" animBg="1"/>
      <p:bldP spid="33" grpId="1" animBg="1"/>
      <p:bldP spid="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-29210" y="75565"/>
            <a:ext cx="3143250" cy="1005205"/>
            <a:chOff x="-46" y="119"/>
            <a:chExt cx="5223" cy="1583"/>
          </a:xfrm>
        </p:grpSpPr>
        <p:sp>
          <p:nvSpPr>
            <p:cNvPr id="3" name="矩形 2"/>
            <p:cNvSpPr/>
            <p:nvPr/>
          </p:nvSpPr>
          <p:spPr>
            <a:xfrm>
              <a:off x="999" y="444"/>
              <a:ext cx="417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感知</a:t>
              </a:r>
              <a:r>
                <a:rPr lang="en-US" altLang="zh-CN" sz="3200" b="1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</a:rPr>
                <a:t>“</a:t>
              </a:r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艰苦</a:t>
              </a:r>
              <a:r>
                <a:rPr lang="en-US" altLang="zh-CN" sz="3200" b="1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</a:rPr>
                <a:t>”</a:t>
              </a:r>
              <a:endParaRPr lang="en-US" altLang="zh-CN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4" name="图片 3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6" name="圆角矩形 5"/>
          <p:cNvSpPr/>
          <p:nvPr/>
        </p:nvSpPr>
        <p:spPr>
          <a:xfrm>
            <a:off x="1229360" y="1034415"/>
            <a:ext cx="9758045" cy="1221740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eaLnBrk="1" hangingPunct="1"/>
            <a:r>
              <a:rPr 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阅读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2-3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自然段，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划出描写居里夫妇工作环境的语句，并概括环境的特点。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5" name="矩形 4"/>
          <p:cNvSpPr/>
          <p:nvPr userDrawn="1">
            <p:custDataLst>
              <p:tags r:id="rId3"/>
            </p:custDataLst>
          </p:nvPr>
        </p:nvSpPr>
        <p:spPr>
          <a:xfrm>
            <a:off x="1228725" y="2397760"/>
            <a:ext cx="9758680" cy="430657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4"/>
            </p:custDataLst>
          </p:nvPr>
        </p:nvGrpSpPr>
        <p:grpSpPr>
          <a:xfrm>
            <a:off x="2545635" y="2554786"/>
            <a:ext cx="2868615" cy="3032593"/>
            <a:chOff x="2182415" y="3366951"/>
            <a:chExt cx="2868615" cy="3032593"/>
          </a:xfrm>
        </p:grpSpPr>
        <p:sp>
          <p:nvSpPr>
            <p:cNvPr id="41" name="矩形: 圆角 3"/>
            <p:cNvSpPr/>
            <p:nvPr>
              <p:custDataLst>
                <p:tags r:id="rId5"/>
              </p:custDataLst>
            </p:nvPr>
          </p:nvSpPr>
          <p:spPr>
            <a:xfrm>
              <a:off x="2182415" y="3366951"/>
              <a:ext cx="2868612" cy="3032593"/>
            </a:xfrm>
            <a:prstGeom prst="roundRect">
              <a:avLst>
                <a:gd name="adj" fmla="val 7499"/>
              </a:avLst>
            </a:prstGeom>
            <a:solidFill>
              <a:schemeClr val="bg1"/>
            </a:solidFill>
            <a:ln w="19050">
              <a:solidFill>
                <a:srgbClr val="68736F"/>
              </a:solidFill>
            </a:ln>
            <a:effectLst>
              <a:reflection blurRad="6350" stA="22000" endPos="16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Text Box 4"/>
            <p:cNvSpPr txBox="1"/>
            <p:nvPr>
              <p:custDataLst>
                <p:tags r:id="rId6"/>
              </p:custDataLst>
            </p:nvPr>
          </p:nvSpPr>
          <p:spPr>
            <a:xfrm>
              <a:off x="2182416" y="3424401"/>
              <a:ext cx="2868614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 eaLnBrk="1" hangingPunct="1">
                <a:spcBef>
                  <a:spcPct val="50000"/>
                </a:spcBef>
                <a:defRPr/>
              </a:pPr>
              <a:r>
                <a:rPr lang="zh-CN" altLang="en-US" sz="28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棚屋破旧</a:t>
              </a:r>
              <a:endParaRPr lang="zh-CN" altLang="en-US" sz="28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3" name="椭圆 42"/>
            <p:cNvSpPr/>
            <p:nvPr>
              <p:custDataLst>
                <p:tags r:id="rId7"/>
              </p:custDataLst>
            </p:nvPr>
          </p:nvSpPr>
          <p:spPr>
            <a:xfrm>
              <a:off x="2389188" y="4029376"/>
              <a:ext cx="1312056" cy="131205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177800" dist="38100" dir="8100000" sx="105000" sy="105000" algn="tr" rotWithShape="0">
                <a:schemeClr val="bg1">
                  <a:lumMod val="6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>
              <p:custDataLst>
                <p:tags r:id="rId8"/>
              </p:custDataLst>
            </p:nvPr>
          </p:nvSpPr>
          <p:spPr>
            <a:xfrm>
              <a:off x="2389425" y="4094026"/>
              <a:ext cx="1252855" cy="1076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 dirty="0">
                  <a:solidFill>
                    <a:srgbClr val="525D6D"/>
                  </a:solidFill>
                  <a:latin typeface="腹黑体" charset="-122"/>
                  <a:ea typeface="腹黑体" charset="-122"/>
                  <a:sym typeface="兰米宋体加粗" panose="02000503000000000000" charset="-122"/>
                </a:rPr>
                <a:t>夏天 燥热</a:t>
              </a:r>
              <a:endParaRPr lang="zh-CN" altLang="en-US" sz="3200" dirty="0">
                <a:solidFill>
                  <a:srgbClr val="525D6D"/>
                </a:solidFill>
                <a:latin typeface="腹黑体" charset="-122"/>
                <a:ea typeface="腹黑体" charset="-122"/>
                <a:sym typeface="兰米宋体加粗" panose="02000503000000000000" charset="-122"/>
              </a:endParaRPr>
            </a:p>
          </p:txBody>
        </p:sp>
        <p:sp>
          <p:nvSpPr>
            <p:cNvPr id="45" name="椭圆 44"/>
            <p:cNvSpPr/>
            <p:nvPr>
              <p:custDataLst>
                <p:tags r:id="rId9"/>
              </p:custDataLst>
            </p:nvPr>
          </p:nvSpPr>
          <p:spPr>
            <a:xfrm>
              <a:off x="3598471" y="4828414"/>
              <a:ext cx="1312056" cy="131205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77800" dist="38100" dir="8100000" sx="105000" sy="105000" algn="tr" rotWithShape="0">
                <a:schemeClr val="bg1">
                  <a:lumMod val="6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>
              <p:custDataLst>
                <p:tags r:id="rId10"/>
              </p:custDataLst>
            </p:nvPr>
          </p:nvSpPr>
          <p:spPr>
            <a:xfrm>
              <a:off x="3659425" y="4977311"/>
              <a:ext cx="1138555" cy="1076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 dirty="0">
                  <a:solidFill>
                    <a:srgbClr val="525D6D"/>
                  </a:solidFill>
                  <a:latin typeface="腹黑体" charset="-122"/>
                  <a:ea typeface="腹黑体" charset="-122"/>
                  <a:sym typeface="兰米宋体加粗" panose="02000503000000000000" charset="-122"/>
                </a:rPr>
                <a:t>冬天冻僵</a:t>
              </a:r>
              <a:endParaRPr lang="zh-CN" altLang="en-US" sz="3200" dirty="0">
                <a:solidFill>
                  <a:srgbClr val="525D6D"/>
                </a:solidFill>
                <a:latin typeface="腹黑体" charset="-122"/>
                <a:ea typeface="腹黑体" charset="-122"/>
                <a:sym typeface="兰米宋体加粗" panose="02000503000000000000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935232" y="2554786"/>
            <a:ext cx="2868615" cy="3032593"/>
            <a:chOff x="7140972" y="3366951"/>
            <a:chExt cx="2868615" cy="3032593"/>
          </a:xfrm>
        </p:grpSpPr>
        <p:sp>
          <p:nvSpPr>
            <p:cNvPr id="50" name="矩形: 圆角 19"/>
            <p:cNvSpPr/>
            <p:nvPr/>
          </p:nvSpPr>
          <p:spPr>
            <a:xfrm>
              <a:off x="7140972" y="3366951"/>
              <a:ext cx="2868612" cy="3032593"/>
            </a:xfrm>
            <a:prstGeom prst="roundRect">
              <a:avLst>
                <a:gd name="adj" fmla="val 7499"/>
              </a:avLst>
            </a:prstGeom>
            <a:solidFill>
              <a:schemeClr val="bg1"/>
            </a:solidFill>
            <a:ln w="19050">
              <a:solidFill>
                <a:srgbClr val="68736F"/>
              </a:solidFill>
            </a:ln>
            <a:effectLst>
              <a:reflection blurRad="6350" stA="22000" endPos="16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Text Box 4"/>
            <p:cNvSpPr txBox="1"/>
            <p:nvPr/>
          </p:nvSpPr>
          <p:spPr>
            <a:xfrm>
              <a:off x="7140973" y="3424401"/>
              <a:ext cx="2868614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>
                <a:spcBef>
                  <a:spcPct val="50000"/>
                </a:spcBef>
                <a:buClrTx/>
                <a:buSzTx/>
                <a:buFontTx/>
                <a:defRPr/>
              </a:pPr>
              <a:r>
                <a:rPr lang="zh-CN" altLang="en-US" sz="2800" b="1" noProof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设备简陋</a:t>
              </a:r>
              <a:endParaRPr lang="zh-CN" altLang="en-US" sz="28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2" name="Text Box 11"/>
            <p:cNvSpPr txBox="1"/>
            <p:nvPr/>
          </p:nvSpPr>
          <p:spPr>
            <a:xfrm>
              <a:off x="7212168" y="5228068"/>
              <a:ext cx="2736456" cy="9772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 eaLnBrk="1" hangingPunct="1"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zh-CN" altLang="en-US" sz="2400" noProof="1">
                  <a:latin typeface="喵喵奶糖" panose="02000503000000000000" charset="-122"/>
                  <a:ea typeface="喵喵奶糖" panose="02000503000000000000" charset="-122"/>
                  <a:cs typeface="喵喵奶糖" panose="02000503000000000000" charset="-122"/>
                  <a:sym typeface="微软雅黑" panose="020B0503020204020204" charset="-122"/>
                </a:rPr>
                <a:t>没有排气扇，只能在室外进行实验</a:t>
              </a:r>
              <a:endParaRPr lang="en-US" altLang="zh-CN" sz="2400" noProof="1">
                <a:latin typeface="喵喵奶糖" panose="02000503000000000000" charset="-122"/>
                <a:ea typeface="喵喵奶糖" panose="02000503000000000000" charset="-122"/>
                <a:cs typeface="喵喵奶糖" panose="02000503000000000000" charset="-122"/>
                <a:sym typeface="微软雅黑" panose="020B0503020204020204" charset="-122"/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6662" y="4129927"/>
              <a:ext cx="1029388" cy="1029388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893572" y="5820229"/>
            <a:ext cx="4527458" cy="687769"/>
            <a:chOff x="10039" y="3943"/>
            <a:chExt cx="5969" cy="1723"/>
          </a:xfrm>
          <a:solidFill>
            <a:schemeClr val="bg1">
              <a:alpha val="96000"/>
            </a:schemeClr>
          </a:solidFill>
        </p:grpSpPr>
        <p:sp>
          <p:nvSpPr>
            <p:cNvPr id="9" name="缺角矩形 8"/>
            <p:cNvSpPr/>
            <p:nvPr/>
          </p:nvSpPr>
          <p:spPr>
            <a:xfrm>
              <a:off x="10039" y="3943"/>
              <a:ext cx="5969" cy="1675"/>
            </a:xfrm>
            <a:prstGeom prst="plaque">
              <a:avLst>
                <a:gd name="adj" fmla="val 6481"/>
              </a:avLst>
            </a:prstGeom>
            <a:grpFill/>
            <a:ln w="9525">
              <a:solidFill>
                <a:schemeClr val="accent1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159" y="4050"/>
              <a:ext cx="5841" cy="1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工作环境</a:t>
              </a:r>
              <a:r>
                <a:rPr lang="zh-CN" altLang="en-US" sz="360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</a:rPr>
                <a:t>恶劣、艰苦</a:t>
              </a:r>
              <a:endPara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  <p:custDataLst>
      <p:tags r:id="rId12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9" name="图片 18" descr="图片2"/>
          <p:cNvPicPr>
            <a:picLocks noChangeAspect="1"/>
          </p:cNvPicPr>
          <p:nvPr/>
        </p:nvPicPr>
        <p:blipFill>
          <a:blip r:embed="rId2">
            <a:alphaModFix amt="42000"/>
          </a:blip>
          <a:srcRect b="15369"/>
          <a:stretch>
            <a:fillRect/>
          </a:stretch>
        </p:blipFill>
        <p:spPr>
          <a:xfrm>
            <a:off x="5080" y="2625090"/>
            <a:ext cx="12192000" cy="4232910"/>
          </a:xfrm>
          <a:prstGeom prst="rect">
            <a:avLst/>
          </a:prstGeom>
        </p:spPr>
      </p:pic>
      <p:sp>
        <p:nvSpPr>
          <p:cNvPr id="39" name="矩形 38"/>
          <p:cNvSpPr/>
          <p:nvPr userDrawn="1">
            <p:custDataLst>
              <p:tags r:id="rId3"/>
            </p:custDataLst>
          </p:nvPr>
        </p:nvSpPr>
        <p:spPr>
          <a:xfrm>
            <a:off x="850265" y="1878330"/>
            <a:ext cx="10767060" cy="117348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29210" y="75565"/>
            <a:ext cx="3143250" cy="1005205"/>
            <a:chOff x="-46" y="119"/>
            <a:chExt cx="5223" cy="1583"/>
          </a:xfrm>
        </p:grpSpPr>
        <p:sp>
          <p:nvSpPr>
            <p:cNvPr id="3" name="矩形 2"/>
            <p:cNvSpPr/>
            <p:nvPr/>
          </p:nvSpPr>
          <p:spPr>
            <a:xfrm>
              <a:off x="999" y="444"/>
              <a:ext cx="417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感知</a:t>
              </a:r>
              <a:r>
                <a:rPr lang="en-US" altLang="zh-CN" sz="3200" b="1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</a:rPr>
                <a:t>“</a:t>
              </a:r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艰苦</a:t>
              </a:r>
              <a:r>
                <a:rPr lang="en-US" altLang="zh-CN" sz="3200" b="1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</a:rPr>
                <a:t>”</a:t>
              </a:r>
              <a:endParaRPr lang="en-US" altLang="zh-CN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4" name="图片 3" descr="32313539363931343b32313539363637383bbbafd1a7"/>
            <p:cNvPicPr>
              <a:picLocks noChangeAspect="1"/>
            </p:cNvPicPr>
            <p:nvPr/>
          </p:nvPicPr>
          <p:blipFill>
            <a:blip r:embed="rId4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623435" y="6076315"/>
            <a:ext cx="2612499" cy="668655"/>
            <a:chOff x="10039" y="3943"/>
            <a:chExt cx="5969" cy="1675"/>
          </a:xfrm>
          <a:solidFill>
            <a:schemeClr val="bg1">
              <a:alpha val="96000"/>
            </a:schemeClr>
          </a:solidFill>
        </p:grpSpPr>
        <p:sp>
          <p:nvSpPr>
            <p:cNvPr id="14" name="缺角矩形 13"/>
            <p:cNvSpPr/>
            <p:nvPr/>
          </p:nvSpPr>
          <p:spPr>
            <a:xfrm>
              <a:off x="10039" y="3943"/>
              <a:ext cx="5969" cy="1675"/>
            </a:xfrm>
            <a:prstGeom prst="plaque">
              <a:avLst>
                <a:gd name="adj" fmla="val 6481"/>
              </a:avLst>
            </a:prstGeom>
            <a:grpFill/>
            <a:ln w="9525">
              <a:solidFill>
                <a:schemeClr val="accent1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167" y="4001"/>
              <a:ext cx="5841" cy="1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</a:rPr>
                <a:t>工作强度大</a:t>
              </a:r>
              <a:endPara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50265" y="1916430"/>
            <a:ext cx="107670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⑹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有时候我整天用差不多和我一般高的铁条，搅动一大堆沸腾着的东西。到了晚上，简直是</a:t>
            </a:r>
            <a:r>
              <a:rPr lang="zh-CN" altLang="zh-CN" sz="32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筋疲力尽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。</a:t>
            </a:r>
            <a:r>
              <a:rPr lang="en-US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3200" kern="10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矩形 16"/>
          <p:cNvSpPr/>
          <p:nvPr userDrawn="1">
            <p:custDataLst>
              <p:tags r:id="rId5"/>
            </p:custDataLst>
          </p:nvPr>
        </p:nvSpPr>
        <p:spPr>
          <a:xfrm>
            <a:off x="621665" y="3201035"/>
            <a:ext cx="11003915" cy="208661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9440" y="3201035"/>
            <a:ext cx="11116945" cy="21056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sz="32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⑼</a:t>
            </a:r>
            <a:r>
              <a:rPr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在这种分工中，玛丽选了“</a:t>
            </a:r>
            <a:r>
              <a:rPr altLang="zh-CN" sz="32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男子的职务</a:t>
            </a:r>
            <a:r>
              <a:rPr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”，做</a:t>
            </a:r>
            <a:endParaRPr altLang="zh-CN" sz="3200" kern="10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的是</a:t>
            </a:r>
            <a:r>
              <a:rPr altLang="zh-CN" sz="32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壮汉的工作</a:t>
            </a:r>
            <a:r>
              <a:rPr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。</a:t>
            </a:r>
            <a:r>
              <a:rPr lang="en-US" sz="3200" kern="1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……</a:t>
            </a:r>
            <a:r>
              <a:rPr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院子里穿着满是尘污和酸</a:t>
            </a:r>
            <a:endParaRPr altLang="zh-CN" sz="3200" kern="10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渍的旧工作服，头发被风吹得飘起来，周围的烟刺激着眼睛和咽喉。</a:t>
            </a:r>
            <a:endParaRPr altLang="zh-CN" sz="3200" kern="10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850900" y="1080770"/>
            <a:ext cx="10494010" cy="648335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eaLnBrk="1" hangingPunct="1"/>
            <a:r>
              <a:rPr 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除了工作环境恶劣，居里夫妇</a:t>
            </a:r>
            <a:r>
              <a:rPr 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在实验中还遇到了哪些困难？</a:t>
            </a:r>
            <a:endParaRPr lang="zh-CN" sz="3200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rcRect b="20908"/>
          <a:stretch>
            <a:fillRect/>
          </a:stretch>
        </p:blipFill>
        <p:spPr>
          <a:xfrm>
            <a:off x="9172575" y="2362835"/>
            <a:ext cx="2778760" cy="207264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文本框 6"/>
          <p:cNvSpPr txBox="1"/>
          <p:nvPr/>
        </p:nvSpPr>
        <p:spPr>
          <a:xfrm>
            <a:off x="4839335" y="75565"/>
            <a:ext cx="6348095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10000"/>
              </a:lnSpc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5" name="矩形 4"/>
          <p:cNvSpPr/>
          <p:nvPr userDrawn="1">
            <p:custDataLst>
              <p:tags r:id="rId7"/>
            </p:custDataLst>
          </p:nvPr>
        </p:nvSpPr>
        <p:spPr>
          <a:xfrm>
            <a:off x="577850" y="5455920"/>
            <a:ext cx="10767060" cy="52006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7850" y="5455920"/>
            <a:ext cx="10767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⒀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工作日变成了工作月，工作月变成了工作年。</a:t>
            </a:r>
            <a:endParaRPr lang="en-US" altLang="zh-CN" sz="3200" kern="10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16" grpId="0"/>
      <p:bldP spid="39" grpId="1" animBg="1"/>
      <p:bldP spid="16" grpId="1"/>
      <p:bldP spid="17" grpId="0" bldLvl="0" animBg="1"/>
      <p:bldP spid="18" grpId="0"/>
      <p:bldP spid="17" grpId="1" animBg="1"/>
      <p:bldP spid="18" grpId="1"/>
      <p:bldP spid="21" grpId="1" animBg="1"/>
      <p:bldP spid="5" grpId="0" bldLvl="0" animBg="1"/>
      <p:bldP spid="5" grpId="1" animBg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9" name="图片 18" descr="图片2"/>
          <p:cNvPicPr>
            <a:picLocks noChangeAspect="1"/>
          </p:cNvPicPr>
          <p:nvPr/>
        </p:nvPicPr>
        <p:blipFill>
          <a:blip r:embed="rId2">
            <a:alphaModFix amt="41000"/>
          </a:blip>
          <a:srcRect b="15369"/>
          <a:stretch>
            <a:fillRect/>
          </a:stretch>
        </p:blipFill>
        <p:spPr>
          <a:xfrm>
            <a:off x="0" y="2625090"/>
            <a:ext cx="12192000" cy="4232910"/>
          </a:xfrm>
          <a:prstGeom prst="rect">
            <a:avLst/>
          </a:prstGeom>
        </p:spPr>
      </p:pic>
      <p:sp>
        <p:nvSpPr>
          <p:cNvPr id="39" name="矩形 38"/>
          <p:cNvSpPr/>
          <p:nvPr userDrawn="1">
            <p:custDataLst>
              <p:tags r:id="rId3"/>
            </p:custDataLst>
          </p:nvPr>
        </p:nvSpPr>
        <p:spPr>
          <a:xfrm>
            <a:off x="461010" y="2820035"/>
            <a:ext cx="11101705" cy="191643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29210" y="75565"/>
            <a:ext cx="3143250" cy="1005205"/>
            <a:chOff x="-46" y="119"/>
            <a:chExt cx="5223" cy="1583"/>
          </a:xfrm>
        </p:grpSpPr>
        <p:sp>
          <p:nvSpPr>
            <p:cNvPr id="3" name="矩形 2"/>
            <p:cNvSpPr/>
            <p:nvPr/>
          </p:nvSpPr>
          <p:spPr>
            <a:xfrm>
              <a:off x="999" y="444"/>
              <a:ext cx="417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感知</a:t>
              </a:r>
              <a:r>
                <a:rPr lang="en-US" altLang="zh-CN" sz="3200" b="1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</a:rPr>
                <a:t>“</a:t>
              </a:r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艰苦</a:t>
              </a:r>
              <a:r>
                <a:rPr lang="en-US" altLang="zh-CN" sz="3200" b="1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</a:rPr>
                <a:t>”</a:t>
              </a:r>
              <a:endParaRPr lang="en-US" altLang="zh-CN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4" name="图片 3" descr="32313539363931343b32313539363637383bbbafd1a7"/>
            <p:cNvPicPr>
              <a:picLocks noChangeAspect="1"/>
            </p:cNvPicPr>
            <p:nvPr/>
          </p:nvPicPr>
          <p:blipFill>
            <a:blip r:embed="rId4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1" name="圆角矩形 10"/>
          <p:cNvSpPr/>
          <p:nvPr/>
        </p:nvSpPr>
        <p:spPr>
          <a:xfrm>
            <a:off x="1598295" y="1080770"/>
            <a:ext cx="8928100" cy="1221740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eaLnBrk="1" hangingPunct="1"/>
            <a:r>
              <a:rPr 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除了工作环境恶劣，居里夫妇</a:t>
            </a:r>
            <a:r>
              <a:rPr 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在实验中还遇到了哪些困难？</a:t>
            </a:r>
            <a:endParaRPr lang="zh-CN" sz="3200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369952" y="5122545"/>
            <a:ext cx="2849388" cy="1134065"/>
            <a:chOff x="9930" y="3943"/>
            <a:chExt cx="6353" cy="2841"/>
          </a:xfrm>
          <a:solidFill>
            <a:schemeClr val="bg1">
              <a:alpha val="96000"/>
            </a:schemeClr>
          </a:solidFill>
        </p:grpSpPr>
        <p:sp>
          <p:nvSpPr>
            <p:cNvPr id="14" name="缺角矩形 13"/>
            <p:cNvSpPr/>
            <p:nvPr/>
          </p:nvSpPr>
          <p:spPr>
            <a:xfrm>
              <a:off x="9930" y="3943"/>
              <a:ext cx="6353" cy="2784"/>
            </a:xfrm>
            <a:prstGeom prst="plaque">
              <a:avLst>
                <a:gd name="adj" fmla="val 6481"/>
              </a:avLst>
            </a:prstGeom>
            <a:grpFill/>
            <a:ln w="9525">
              <a:solidFill>
                <a:schemeClr val="accent1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192" y="4059"/>
              <a:ext cx="5841" cy="2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90000"/>
                </a:lnSpc>
                <a:spcBef>
                  <a:spcPct val="50000"/>
                </a:spcBef>
              </a:pPr>
              <a:r>
                <a:rPr lang="zh-CN" altLang="en-US" sz="360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技术落后，工作难度大</a:t>
              </a:r>
              <a:endPara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61010" y="2974340"/>
            <a:ext cx="111010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⑿</a:t>
            </a:r>
            <a:r>
              <a:rPr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但是镭要保持它的神秘性，丝毫不希望人类认识它。</a:t>
            </a:r>
            <a:r>
              <a:rPr lang="en-US" sz="3200" kern="1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……</a:t>
            </a:r>
            <a:r>
              <a:rPr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最困难的，或者说几乎不可能的，乃是离析这极小含量的物质，使它从与它密切混合着的杂质分离开来。</a:t>
            </a:r>
            <a:endParaRPr altLang="zh-CN" sz="3200" kern="10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 l="5893" t="8597"/>
          <a:stretch>
            <a:fillRect/>
          </a:stretch>
        </p:blipFill>
        <p:spPr>
          <a:xfrm>
            <a:off x="8027670" y="4036695"/>
            <a:ext cx="4361180" cy="282130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803400" y="3468370"/>
            <a:ext cx="8312150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>
            <a:off x="3898900" y="2302510"/>
            <a:ext cx="5121275" cy="861695"/>
          </a:xfrm>
          <a:custGeom>
            <a:avLst/>
            <a:gdLst>
              <a:gd name="connsiteX0" fmla="*/ 0 w 7025"/>
              <a:gd name="connsiteY0" fmla="*/ 137 h 1357"/>
              <a:gd name="connsiteX1" fmla="*/ 265 w 7025"/>
              <a:gd name="connsiteY1" fmla="*/ 0 h 1357"/>
              <a:gd name="connsiteX2" fmla="*/ 1171 w 7025"/>
              <a:gd name="connsiteY2" fmla="*/ 0 h 1357"/>
              <a:gd name="connsiteX3" fmla="*/ 1171 w 7025"/>
              <a:gd name="connsiteY3" fmla="*/ 0 h 1357"/>
              <a:gd name="connsiteX4" fmla="*/ 2927 w 7025"/>
              <a:gd name="connsiteY4" fmla="*/ 0 h 1357"/>
              <a:gd name="connsiteX5" fmla="*/ 6760 w 7025"/>
              <a:gd name="connsiteY5" fmla="*/ 0 h 1357"/>
              <a:gd name="connsiteX6" fmla="*/ 7025 w 7025"/>
              <a:gd name="connsiteY6" fmla="*/ 137 h 1357"/>
              <a:gd name="connsiteX7" fmla="*/ 7025 w 7025"/>
              <a:gd name="connsiteY7" fmla="*/ 479 h 1357"/>
              <a:gd name="connsiteX8" fmla="*/ 7025 w 7025"/>
              <a:gd name="connsiteY8" fmla="*/ 479 h 1357"/>
              <a:gd name="connsiteX9" fmla="*/ 7025 w 7025"/>
              <a:gd name="connsiteY9" fmla="*/ 684 h 1357"/>
              <a:gd name="connsiteX10" fmla="*/ 7025 w 7025"/>
              <a:gd name="connsiteY10" fmla="*/ 684 h 1357"/>
              <a:gd name="connsiteX11" fmla="*/ 6760 w 7025"/>
              <a:gd name="connsiteY11" fmla="*/ 821 h 1357"/>
              <a:gd name="connsiteX12" fmla="*/ 2927 w 7025"/>
              <a:gd name="connsiteY12" fmla="*/ 821 h 1357"/>
              <a:gd name="connsiteX13" fmla="*/ 1862 w 7025"/>
              <a:gd name="connsiteY13" fmla="*/ 1357 h 1357"/>
              <a:gd name="connsiteX14" fmla="*/ 2045 w 7025"/>
              <a:gd name="connsiteY14" fmla="*/ 822 h 1357"/>
              <a:gd name="connsiteX15" fmla="*/ 265 w 7025"/>
              <a:gd name="connsiteY15" fmla="*/ 821 h 1357"/>
              <a:gd name="connsiteX16" fmla="*/ 0 w 7025"/>
              <a:gd name="connsiteY16" fmla="*/ 684 h 1357"/>
              <a:gd name="connsiteX17" fmla="*/ 0 w 7025"/>
              <a:gd name="connsiteY17" fmla="*/ 684 h 1357"/>
              <a:gd name="connsiteX18" fmla="*/ 0 w 7025"/>
              <a:gd name="connsiteY18" fmla="*/ 479 h 1357"/>
              <a:gd name="connsiteX19" fmla="*/ 0 w 7025"/>
              <a:gd name="connsiteY19" fmla="*/ 479 h 1357"/>
              <a:gd name="connsiteX20" fmla="*/ 0 w 7025"/>
              <a:gd name="connsiteY20" fmla="*/ 137 h 1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025" h="1357">
                <a:moveTo>
                  <a:pt x="0" y="137"/>
                </a:moveTo>
                <a:cubicBezTo>
                  <a:pt x="0" y="61"/>
                  <a:pt x="118" y="0"/>
                  <a:pt x="265" y="0"/>
                </a:cubicBezTo>
                <a:lnTo>
                  <a:pt x="1171" y="0"/>
                </a:lnTo>
                <a:lnTo>
                  <a:pt x="1171" y="0"/>
                </a:lnTo>
                <a:lnTo>
                  <a:pt x="2927" y="0"/>
                </a:lnTo>
                <a:lnTo>
                  <a:pt x="6760" y="0"/>
                </a:lnTo>
                <a:cubicBezTo>
                  <a:pt x="6907" y="0"/>
                  <a:pt x="7025" y="61"/>
                  <a:pt x="7025" y="137"/>
                </a:cubicBezTo>
                <a:lnTo>
                  <a:pt x="7025" y="479"/>
                </a:lnTo>
                <a:lnTo>
                  <a:pt x="7025" y="479"/>
                </a:lnTo>
                <a:lnTo>
                  <a:pt x="7025" y="684"/>
                </a:lnTo>
                <a:lnTo>
                  <a:pt x="7025" y="684"/>
                </a:lnTo>
                <a:cubicBezTo>
                  <a:pt x="7025" y="760"/>
                  <a:pt x="6907" y="821"/>
                  <a:pt x="6760" y="821"/>
                </a:cubicBezTo>
                <a:lnTo>
                  <a:pt x="2927" y="821"/>
                </a:lnTo>
                <a:lnTo>
                  <a:pt x="1862" y="1357"/>
                </a:lnTo>
                <a:lnTo>
                  <a:pt x="2045" y="822"/>
                </a:lnTo>
                <a:lnTo>
                  <a:pt x="265" y="821"/>
                </a:lnTo>
                <a:cubicBezTo>
                  <a:pt x="118" y="821"/>
                  <a:pt x="0" y="760"/>
                  <a:pt x="0" y="684"/>
                </a:cubicBezTo>
                <a:lnTo>
                  <a:pt x="0" y="684"/>
                </a:lnTo>
                <a:lnTo>
                  <a:pt x="0" y="479"/>
                </a:lnTo>
                <a:lnTo>
                  <a:pt x="0" y="479"/>
                </a:lnTo>
                <a:lnTo>
                  <a:pt x="0" y="137"/>
                </a:lnTo>
                <a:close/>
              </a:path>
            </a:pathLst>
          </a:custGeom>
          <a:gradFill>
            <a:gsLst>
              <a:gs pos="23000">
                <a:srgbClr val="884106">
                  <a:alpha val="10000"/>
                  <a:lumMod val="48000"/>
                  <a:lumOff val="52000"/>
                </a:srgb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lin ang="3600000" scaled="0"/>
          </a:gradFill>
          <a:ln w="12700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defTabSz="1219200">
              <a:buClrTx/>
              <a:buSzTx/>
              <a:buFontTx/>
            </a:pPr>
            <a:endParaRPr lang="zh-CN" altLang="en-US" sz="2400">
              <a:solidFill>
                <a:prstClr val="white"/>
              </a:solidFill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98900" y="2302510"/>
            <a:ext cx="4968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拟人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，说明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“镭”的难以提取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16" grpId="0"/>
      <p:bldP spid="39" grpId="1" animBg="1"/>
      <p:bldP spid="16" grpId="1"/>
      <p:bldP spid="11" grpId="1" animBg="1"/>
      <p:bldP spid="20" grpId="0"/>
      <p:bldP spid="12" grpId="0" bldLvl="0" animBg="1"/>
      <p:bldP spid="20" grpId="1"/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4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1" name="组合 30"/>
          <p:cNvGrpSpPr/>
          <p:nvPr/>
        </p:nvGrpSpPr>
        <p:grpSpPr>
          <a:xfrm>
            <a:off x="-29210" y="75565"/>
            <a:ext cx="3143250" cy="1005205"/>
            <a:chOff x="-46" y="119"/>
            <a:chExt cx="5223" cy="1583"/>
          </a:xfrm>
        </p:grpSpPr>
        <p:sp>
          <p:nvSpPr>
            <p:cNvPr id="33" name="矩形 32"/>
            <p:cNvSpPr/>
            <p:nvPr/>
          </p:nvSpPr>
          <p:spPr>
            <a:xfrm>
              <a:off x="999" y="444"/>
              <a:ext cx="417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体会</a:t>
              </a:r>
              <a:r>
                <a:rPr lang="en-US" altLang="zh-CN" sz="3200" b="1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</a:rPr>
                <a:t>“</a:t>
              </a:r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快乐</a:t>
              </a:r>
              <a:r>
                <a:rPr lang="en-US" altLang="zh-CN" sz="3200" b="1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</a:rPr>
                <a:t>”</a:t>
              </a:r>
              <a:endParaRPr lang="en-US" altLang="zh-CN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34" name="图片 33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8" name="圆角矩形 17"/>
          <p:cNvSpPr/>
          <p:nvPr/>
        </p:nvSpPr>
        <p:spPr>
          <a:xfrm>
            <a:off x="1228725" y="1322070"/>
            <a:ext cx="9908540" cy="816610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eaLnBrk="1" hangingPunct="1"/>
            <a:r>
              <a:rPr 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面对恶劣的环境、艰苦的工作，居里夫人是怎么说的？</a:t>
            </a:r>
            <a:endParaRPr lang="zh-CN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553085" y="3103880"/>
            <a:ext cx="3535680" cy="403923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13000"/>
              </a:prstClr>
            </a:outerShdw>
          </a:effectLst>
        </p:spPr>
      </p:pic>
      <p:sp>
        <p:nvSpPr>
          <p:cNvPr id="2" name="圆角矩形标注 1"/>
          <p:cNvSpPr/>
          <p:nvPr/>
        </p:nvSpPr>
        <p:spPr>
          <a:xfrm>
            <a:off x="2472690" y="2277110"/>
            <a:ext cx="9230995" cy="988060"/>
          </a:xfrm>
          <a:prstGeom prst="wedgeRoundRectCallout">
            <a:avLst>
              <a:gd name="adj1" fmla="val -55743"/>
              <a:gd name="adj2" fmla="val 5070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80640" y="2277110"/>
            <a:ext cx="91001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0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⑸</a:t>
            </a:r>
            <a:r>
              <a:rPr lang="zh-CN" altLang="en-US" sz="3000" dirty="0" smtClean="0">
                <a:solidFill>
                  <a:schemeClr val="tx1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现在这个时期是我丈夫和我的共同生活中的</a:t>
            </a:r>
            <a:r>
              <a:rPr lang="zh-CN" altLang="en-US" sz="3000" b="1" dirty="0" smtClean="0">
                <a:solidFill>
                  <a:srgbClr val="FF0000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英勇时期</a:t>
            </a:r>
            <a:r>
              <a:rPr lang="zh-CN" altLang="en-US" sz="3000" dirty="0" smtClean="0">
                <a:solidFill>
                  <a:schemeClr val="tx1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。</a:t>
            </a:r>
            <a:endParaRPr lang="zh-CN" altLang="en-US" sz="3000" dirty="0" smtClean="0">
              <a:solidFill>
                <a:schemeClr val="tx1"/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+mn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991360" y="3395980"/>
            <a:ext cx="9822815" cy="945515"/>
          </a:xfrm>
          <a:custGeom>
            <a:avLst/>
            <a:gdLst>
              <a:gd name="connsiteX0" fmla="*/ 932 w 15469"/>
              <a:gd name="connsiteY0" fmla="*/ 187 h 1122"/>
              <a:gd name="connsiteX1" fmla="*/ 1119 w 15469"/>
              <a:gd name="connsiteY1" fmla="*/ 0 h 1122"/>
              <a:gd name="connsiteX2" fmla="*/ 3355 w 15469"/>
              <a:gd name="connsiteY2" fmla="*/ 0 h 1122"/>
              <a:gd name="connsiteX3" fmla="*/ 3355 w 15469"/>
              <a:gd name="connsiteY3" fmla="*/ 0 h 1122"/>
              <a:gd name="connsiteX4" fmla="*/ 6989 w 15469"/>
              <a:gd name="connsiteY4" fmla="*/ 0 h 1122"/>
              <a:gd name="connsiteX5" fmla="*/ 15282 w 15469"/>
              <a:gd name="connsiteY5" fmla="*/ 0 h 1122"/>
              <a:gd name="connsiteX6" fmla="*/ 15469 w 15469"/>
              <a:gd name="connsiteY6" fmla="*/ 187 h 1122"/>
              <a:gd name="connsiteX7" fmla="*/ 15469 w 15469"/>
              <a:gd name="connsiteY7" fmla="*/ 655 h 1122"/>
              <a:gd name="connsiteX8" fmla="*/ 15469 w 15469"/>
              <a:gd name="connsiteY8" fmla="*/ 654 h 1122"/>
              <a:gd name="connsiteX9" fmla="*/ 15469 w 15469"/>
              <a:gd name="connsiteY9" fmla="*/ 935 h 1122"/>
              <a:gd name="connsiteX10" fmla="*/ 15469 w 15469"/>
              <a:gd name="connsiteY10" fmla="*/ 935 h 1122"/>
              <a:gd name="connsiteX11" fmla="*/ 15282 w 15469"/>
              <a:gd name="connsiteY11" fmla="*/ 1122 h 1122"/>
              <a:gd name="connsiteX12" fmla="*/ 6989 w 15469"/>
              <a:gd name="connsiteY12" fmla="*/ 1122 h 1122"/>
              <a:gd name="connsiteX13" fmla="*/ 3355 w 15469"/>
              <a:gd name="connsiteY13" fmla="*/ 1122 h 1122"/>
              <a:gd name="connsiteX14" fmla="*/ 3355 w 15469"/>
              <a:gd name="connsiteY14" fmla="*/ 1122 h 1122"/>
              <a:gd name="connsiteX15" fmla="*/ 1119 w 15469"/>
              <a:gd name="connsiteY15" fmla="*/ 1122 h 1122"/>
              <a:gd name="connsiteX16" fmla="*/ 932 w 15469"/>
              <a:gd name="connsiteY16" fmla="*/ 935 h 1122"/>
              <a:gd name="connsiteX17" fmla="*/ 932 w 15469"/>
              <a:gd name="connsiteY17" fmla="*/ 935 h 1122"/>
              <a:gd name="connsiteX18" fmla="*/ 0 w 15469"/>
              <a:gd name="connsiteY18" fmla="*/ 676 h 1122"/>
              <a:gd name="connsiteX19" fmla="*/ 924 w 15469"/>
              <a:gd name="connsiteY19" fmla="*/ 488 h 1122"/>
              <a:gd name="connsiteX20" fmla="*/ 932 w 15469"/>
              <a:gd name="connsiteY20" fmla="*/ 187 h 1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469" h="1122">
                <a:moveTo>
                  <a:pt x="932" y="187"/>
                </a:moveTo>
                <a:cubicBezTo>
                  <a:pt x="932" y="84"/>
                  <a:pt x="1016" y="0"/>
                  <a:pt x="1119" y="0"/>
                </a:cubicBezTo>
                <a:lnTo>
                  <a:pt x="3355" y="0"/>
                </a:lnTo>
                <a:lnTo>
                  <a:pt x="3355" y="0"/>
                </a:lnTo>
                <a:lnTo>
                  <a:pt x="6989" y="0"/>
                </a:lnTo>
                <a:lnTo>
                  <a:pt x="15282" y="0"/>
                </a:lnTo>
                <a:cubicBezTo>
                  <a:pt x="15385" y="0"/>
                  <a:pt x="15469" y="84"/>
                  <a:pt x="15469" y="187"/>
                </a:cubicBezTo>
                <a:lnTo>
                  <a:pt x="15469" y="655"/>
                </a:lnTo>
                <a:lnTo>
                  <a:pt x="15469" y="654"/>
                </a:lnTo>
                <a:lnTo>
                  <a:pt x="15469" y="935"/>
                </a:lnTo>
                <a:lnTo>
                  <a:pt x="15469" y="935"/>
                </a:lnTo>
                <a:cubicBezTo>
                  <a:pt x="15469" y="1038"/>
                  <a:pt x="15385" y="1122"/>
                  <a:pt x="15282" y="1122"/>
                </a:cubicBezTo>
                <a:lnTo>
                  <a:pt x="6989" y="1122"/>
                </a:lnTo>
                <a:lnTo>
                  <a:pt x="3355" y="1122"/>
                </a:lnTo>
                <a:lnTo>
                  <a:pt x="3355" y="1122"/>
                </a:lnTo>
                <a:lnTo>
                  <a:pt x="1119" y="1122"/>
                </a:lnTo>
                <a:cubicBezTo>
                  <a:pt x="1016" y="1122"/>
                  <a:pt x="932" y="1038"/>
                  <a:pt x="932" y="935"/>
                </a:cubicBezTo>
                <a:lnTo>
                  <a:pt x="932" y="935"/>
                </a:lnTo>
                <a:lnTo>
                  <a:pt x="0" y="676"/>
                </a:lnTo>
                <a:lnTo>
                  <a:pt x="924" y="488"/>
                </a:lnTo>
                <a:lnTo>
                  <a:pt x="932" y="187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46045" y="3347720"/>
            <a:ext cx="90347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0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⑹</a:t>
            </a:r>
            <a:r>
              <a:rPr lang="zh-CN" altLang="en-US" sz="3000" dirty="0" smtClean="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我们生活中</a:t>
            </a:r>
            <a:r>
              <a:rPr lang="zh-CN" altLang="en-US" sz="3000" b="1" dirty="0" smtClean="0">
                <a:solidFill>
                  <a:srgbClr val="FF0000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最美好</a:t>
            </a:r>
            <a:r>
              <a:rPr lang="zh-CN" altLang="en-US" sz="3000" dirty="0" smtClean="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而且</a:t>
            </a:r>
            <a:r>
              <a:rPr lang="zh-CN" altLang="en-US" sz="3000" b="1" dirty="0" smtClean="0">
                <a:solidFill>
                  <a:srgbClr val="FF0000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最快乐</a:t>
            </a:r>
            <a:r>
              <a:rPr lang="zh-CN" altLang="en-US" sz="3000" dirty="0" smtClean="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的几年，还是在这个简陋的旧棚屋中度过的，我们把精力完全用在工作上。</a:t>
            </a:r>
            <a:endParaRPr lang="zh-CN" altLang="en-US" sz="3000" dirty="0" smtClean="0">
              <a:solidFill>
                <a:schemeClr val="tx1"/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+mn-ea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1882140" y="5279390"/>
            <a:ext cx="9862820" cy="1475105"/>
          </a:xfrm>
          <a:custGeom>
            <a:avLst/>
            <a:gdLst>
              <a:gd name="connsiteX0" fmla="*/ 1123 w 15532"/>
              <a:gd name="connsiteY0" fmla="*/ 387 h 2323"/>
              <a:gd name="connsiteX1" fmla="*/ 1308 w 15532"/>
              <a:gd name="connsiteY1" fmla="*/ 0 h 2323"/>
              <a:gd name="connsiteX2" fmla="*/ 3524 w 15532"/>
              <a:gd name="connsiteY2" fmla="*/ 0 h 2323"/>
              <a:gd name="connsiteX3" fmla="*/ 3524 w 15532"/>
              <a:gd name="connsiteY3" fmla="*/ 0 h 2323"/>
              <a:gd name="connsiteX4" fmla="*/ 7126 w 15532"/>
              <a:gd name="connsiteY4" fmla="*/ 0 h 2323"/>
              <a:gd name="connsiteX5" fmla="*/ 15347 w 15532"/>
              <a:gd name="connsiteY5" fmla="*/ 0 h 2323"/>
              <a:gd name="connsiteX6" fmla="*/ 15532 w 15532"/>
              <a:gd name="connsiteY6" fmla="*/ 387 h 2323"/>
              <a:gd name="connsiteX7" fmla="*/ 15532 w 15532"/>
              <a:gd name="connsiteY7" fmla="*/ 387 h 2323"/>
              <a:gd name="connsiteX8" fmla="*/ 15532 w 15532"/>
              <a:gd name="connsiteY8" fmla="*/ 387 h 2323"/>
              <a:gd name="connsiteX9" fmla="*/ 15532 w 15532"/>
              <a:gd name="connsiteY9" fmla="*/ 969 h 2323"/>
              <a:gd name="connsiteX10" fmla="*/ 15532 w 15532"/>
              <a:gd name="connsiteY10" fmla="*/ 1936 h 2323"/>
              <a:gd name="connsiteX11" fmla="*/ 15347 w 15532"/>
              <a:gd name="connsiteY11" fmla="*/ 2323 h 2323"/>
              <a:gd name="connsiteX12" fmla="*/ 7126 w 15532"/>
              <a:gd name="connsiteY12" fmla="*/ 2323 h 2323"/>
              <a:gd name="connsiteX13" fmla="*/ 3524 w 15532"/>
              <a:gd name="connsiteY13" fmla="*/ 2323 h 2323"/>
              <a:gd name="connsiteX14" fmla="*/ 3524 w 15532"/>
              <a:gd name="connsiteY14" fmla="*/ 2323 h 2323"/>
              <a:gd name="connsiteX15" fmla="*/ 1308 w 15532"/>
              <a:gd name="connsiteY15" fmla="*/ 2323 h 2323"/>
              <a:gd name="connsiteX16" fmla="*/ 1123 w 15532"/>
              <a:gd name="connsiteY16" fmla="*/ 1936 h 2323"/>
              <a:gd name="connsiteX17" fmla="*/ 1105 w 15532"/>
              <a:gd name="connsiteY17" fmla="*/ 1149 h 2323"/>
              <a:gd name="connsiteX18" fmla="*/ 0 w 15532"/>
              <a:gd name="connsiteY18" fmla="*/ 122 h 2323"/>
              <a:gd name="connsiteX19" fmla="*/ 1123 w 15532"/>
              <a:gd name="connsiteY19" fmla="*/ 387 h 2323"/>
              <a:gd name="connsiteX20" fmla="*/ 1123 w 15532"/>
              <a:gd name="connsiteY20" fmla="*/ 387 h 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532" h="2323">
                <a:moveTo>
                  <a:pt x="1123" y="387"/>
                </a:moveTo>
                <a:cubicBezTo>
                  <a:pt x="1123" y="174"/>
                  <a:pt x="1206" y="0"/>
                  <a:pt x="1308" y="0"/>
                </a:cubicBezTo>
                <a:lnTo>
                  <a:pt x="3524" y="0"/>
                </a:lnTo>
                <a:lnTo>
                  <a:pt x="3524" y="0"/>
                </a:lnTo>
                <a:lnTo>
                  <a:pt x="7126" y="0"/>
                </a:lnTo>
                <a:lnTo>
                  <a:pt x="15347" y="0"/>
                </a:lnTo>
                <a:cubicBezTo>
                  <a:pt x="15449" y="0"/>
                  <a:pt x="15532" y="174"/>
                  <a:pt x="15532" y="387"/>
                </a:cubicBezTo>
                <a:lnTo>
                  <a:pt x="15532" y="387"/>
                </a:lnTo>
                <a:lnTo>
                  <a:pt x="15532" y="387"/>
                </a:lnTo>
                <a:lnTo>
                  <a:pt x="15532" y="969"/>
                </a:lnTo>
                <a:lnTo>
                  <a:pt x="15532" y="1936"/>
                </a:lnTo>
                <a:cubicBezTo>
                  <a:pt x="15532" y="2149"/>
                  <a:pt x="15449" y="2323"/>
                  <a:pt x="15347" y="2323"/>
                </a:cubicBezTo>
                <a:lnTo>
                  <a:pt x="7126" y="2323"/>
                </a:lnTo>
                <a:lnTo>
                  <a:pt x="3524" y="2323"/>
                </a:lnTo>
                <a:lnTo>
                  <a:pt x="3524" y="2323"/>
                </a:lnTo>
                <a:lnTo>
                  <a:pt x="1308" y="2323"/>
                </a:lnTo>
                <a:cubicBezTo>
                  <a:pt x="1206" y="2323"/>
                  <a:pt x="1123" y="2149"/>
                  <a:pt x="1123" y="1936"/>
                </a:cubicBezTo>
                <a:lnTo>
                  <a:pt x="1105" y="1149"/>
                </a:lnTo>
                <a:lnTo>
                  <a:pt x="0" y="122"/>
                </a:lnTo>
                <a:lnTo>
                  <a:pt x="1123" y="387"/>
                </a:lnTo>
                <a:lnTo>
                  <a:pt x="1123" y="387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656840" y="5313045"/>
            <a:ext cx="90881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0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⒁</a:t>
            </a:r>
            <a:r>
              <a:rPr lang="zh-CN" altLang="en-US" sz="3000" dirty="0" smtClean="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我们</a:t>
            </a:r>
            <a:r>
              <a:rPr lang="zh-CN" altLang="en-US" sz="3000" b="1" dirty="0" smtClean="0">
                <a:solidFill>
                  <a:srgbClr val="FF0000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完全被</a:t>
            </a:r>
            <a:r>
              <a:rPr lang="zh-CN" altLang="en-US" sz="3000" dirty="0" smtClean="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展开在我们面前的新领域</a:t>
            </a:r>
            <a:r>
              <a:rPr lang="zh-CN" altLang="en-US" sz="3000" b="1" dirty="0" smtClean="0">
                <a:solidFill>
                  <a:srgbClr val="FF0000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吸引住了</a:t>
            </a:r>
            <a:r>
              <a:rPr lang="en-US" altLang="zh-CN" sz="3000" dirty="0" smtClean="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……</a:t>
            </a:r>
            <a:endParaRPr lang="en-US" altLang="zh-CN" sz="3000" dirty="0" smtClean="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+mn-ea"/>
            </a:endParaRPr>
          </a:p>
          <a:p>
            <a:r>
              <a:rPr lang="zh-CN" altLang="en-US" sz="3000" dirty="0" smtClean="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虽然我们的工作条件给我们许多困难，但是我们仍然觉得</a:t>
            </a:r>
            <a:r>
              <a:rPr lang="zh-CN" altLang="en-US" sz="3000" b="1" dirty="0" smtClean="0">
                <a:solidFill>
                  <a:srgbClr val="FF0000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很快乐</a:t>
            </a:r>
            <a:r>
              <a:rPr lang="zh-CN" altLang="en-US" sz="3000" dirty="0" smtClean="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。</a:t>
            </a:r>
            <a:endParaRPr lang="zh-CN" altLang="en-US" sz="3000" dirty="0" smtClean="0">
              <a:solidFill>
                <a:schemeClr val="tx1"/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419850" y="4272915"/>
            <a:ext cx="3259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全身心投入的快乐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603365" y="6232525"/>
            <a:ext cx="3259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顽强乐观的快乐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8768080" y="4794885"/>
            <a:ext cx="3259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执着追求的快乐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 animBg="1"/>
      <p:bldP spid="4" grpId="0"/>
      <p:bldP spid="2" grpId="0" bldLvl="0" animBg="1"/>
      <p:bldP spid="4" grpId="1"/>
      <p:bldP spid="2" grpId="1" animBg="1"/>
      <p:bldP spid="6" grpId="0"/>
      <p:bldP spid="5" grpId="0" bldLvl="0" animBg="1"/>
      <p:bldP spid="6" grpId="1"/>
      <p:bldP spid="5" grpId="1" animBg="1"/>
      <p:bldP spid="8" grpId="0" animBg="1"/>
      <p:bldP spid="9" grpId="0"/>
      <p:bldP spid="8" grpId="1" animBg="1"/>
      <p:bldP spid="9" grpId="1"/>
      <p:bldP spid="7" grpId="0"/>
      <p:bldP spid="3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4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6940" y="2185035"/>
            <a:ext cx="4925060" cy="467296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9210" y="75565"/>
            <a:ext cx="3143250" cy="1005205"/>
            <a:chOff x="-46" y="119"/>
            <a:chExt cx="5223" cy="1583"/>
          </a:xfrm>
        </p:grpSpPr>
        <p:sp>
          <p:nvSpPr>
            <p:cNvPr id="3" name="矩形 2"/>
            <p:cNvSpPr/>
            <p:nvPr/>
          </p:nvSpPr>
          <p:spPr>
            <a:xfrm>
              <a:off x="999" y="444"/>
              <a:ext cx="417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体会</a:t>
              </a:r>
              <a:r>
                <a:rPr lang="en-US" altLang="zh-CN" sz="3200" b="1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</a:rPr>
                <a:t>“</a:t>
              </a:r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快乐</a:t>
              </a:r>
              <a:r>
                <a:rPr lang="en-US" altLang="zh-CN" sz="3200" b="1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</a:rPr>
                <a:t>”</a:t>
              </a:r>
              <a:endParaRPr lang="en-US" altLang="zh-CN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5" name="图片 4" descr="32313539363931343b32313539363637383bbbafd1a7"/>
            <p:cNvPicPr>
              <a:picLocks noChangeAspect="1"/>
            </p:cNvPicPr>
            <p:nvPr/>
          </p:nvPicPr>
          <p:blipFill>
            <a:blip r:embed="rId3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4" name="矩形: 圆角 169"/>
          <p:cNvSpPr/>
          <p:nvPr>
            <p:custDataLst>
              <p:tags r:id="rId4"/>
            </p:custDataLst>
          </p:nvPr>
        </p:nvSpPr>
        <p:spPr>
          <a:xfrm>
            <a:off x="267970" y="2130425"/>
            <a:ext cx="8118475" cy="1798955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694585" y="1325880"/>
            <a:ext cx="6468212" cy="620587"/>
            <a:chOff x="613077" y="1535519"/>
            <a:chExt cx="5913852" cy="620712"/>
          </a:xfrm>
        </p:grpSpPr>
        <p:grpSp>
          <p:nvGrpSpPr>
            <p:cNvPr id="8" name="组合 7"/>
            <p:cNvGrpSpPr/>
            <p:nvPr/>
          </p:nvGrpSpPr>
          <p:grpSpPr>
            <a:xfrm>
              <a:off x="746125" y="1535519"/>
              <a:ext cx="5718175" cy="620712"/>
              <a:chOff x="6731540" y="1611313"/>
              <a:chExt cx="4944523" cy="620712"/>
            </a:xfrm>
          </p:grpSpPr>
          <p:sp>
            <p:nvSpPr>
              <p:cNvPr id="29" name="矩形 28"/>
              <p:cNvSpPr/>
              <p:nvPr>
                <p:custDataLst>
                  <p:tags r:id="rId6"/>
                </p:custDataLst>
              </p:nvPr>
            </p:nvSpPr>
            <p:spPr>
              <a:xfrm>
                <a:off x="6731540" y="1611313"/>
                <a:ext cx="4944523" cy="6207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华文中宋" panose="02010600040101010101" charset="-122"/>
                  <a:ea typeface="华文中宋" panose="02010600040101010101" charset="-122"/>
                </a:endParaRPr>
              </a:p>
            </p:txBody>
          </p:sp>
          <p:cxnSp>
            <p:nvCxnSpPr>
              <p:cNvPr id="30" name="直接连接符 29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6731540" y="1611313"/>
                <a:ext cx="4944523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 Box 9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613077" y="1566641"/>
              <a:ext cx="5913852" cy="583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 algn="l" eaLnBrk="1" hangingPunct="1"/>
              <a:r>
                <a:rPr lang="zh-CN" sz="3200" dirty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微软雅黑" panose="020B0503020204020204" charset="-122"/>
                </a:rPr>
                <a:t>居里夫妇为何会感到</a:t>
              </a:r>
              <a:r>
                <a:rPr lang="en-US" altLang="zh-CN" sz="3200" dirty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微软雅黑" panose="020B0503020204020204" charset="-122"/>
                </a:rPr>
                <a:t>“</a:t>
              </a:r>
              <a:r>
                <a:rPr lang="zh-CN" altLang="en-US" sz="3200" dirty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微软雅黑" panose="020B0503020204020204" charset="-122"/>
                </a:rPr>
                <a:t>快乐</a:t>
              </a:r>
              <a:r>
                <a:rPr lang="en-US" altLang="zh-CN" sz="3200" dirty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微软雅黑" panose="020B0503020204020204" charset="-122"/>
                </a:rPr>
                <a:t>”</a:t>
              </a:r>
              <a:r>
                <a:rPr lang="zh-CN" altLang="en-US" sz="3200" dirty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微软雅黑" panose="020B0503020204020204" charset="-122"/>
                </a:rPr>
                <a:t>？</a:t>
              </a:r>
              <a:endParaRPr lang="zh-CN" altLang="en-US" sz="3200" dirty="0">
                <a:latin typeface="+mj-ea"/>
                <a:ea typeface="+mj-ea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520065" y="2202815"/>
            <a:ext cx="731012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hangingPunct="0"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因能把精力用在喜欢的工作上而快乐；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  <a:p>
            <a:pPr algn="l" hangingPunct="0"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因享受付出努力、追求成功的过程而快乐；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hangingPunct="0"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因能为人类探索世界作出贡献而感到快乐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……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10" name="组合 9"/>
          <p:cNvGrpSpPr/>
          <p:nvPr>
            <p:custDataLst>
              <p:tags r:id="rId10"/>
            </p:custDataLst>
          </p:nvPr>
        </p:nvGrpSpPr>
        <p:grpSpPr>
          <a:xfrm>
            <a:off x="437515" y="4239895"/>
            <a:ext cx="7136765" cy="620395"/>
            <a:chOff x="476061" y="1535519"/>
            <a:chExt cx="6125089" cy="620712"/>
          </a:xfrm>
        </p:grpSpPr>
        <p:grpSp>
          <p:nvGrpSpPr>
            <p:cNvPr id="11" name="组合 10"/>
            <p:cNvGrpSpPr/>
            <p:nvPr/>
          </p:nvGrpSpPr>
          <p:grpSpPr>
            <a:xfrm>
              <a:off x="746125" y="1535519"/>
              <a:ext cx="5718175" cy="620712"/>
              <a:chOff x="6731540" y="1611313"/>
              <a:chExt cx="4944523" cy="620712"/>
            </a:xfrm>
          </p:grpSpPr>
          <p:sp>
            <p:nvSpPr>
              <p:cNvPr id="13" name="矩形 12"/>
              <p:cNvSpPr/>
              <p:nvPr>
                <p:custDataLst>
                  <p:tags r:id="rId11"/>
                </p:custDataLst>
              </p:nvPr>
            </p:nvSpPr>
            <p:spPr>
              <a:xfrm>
                <a:off x="6731540" y="1611313"/>
                <a:ext cx="4944523" cy="6207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华文中宋" panose="02010600040101010101" charset="-122"/>
                  <a:ea typeface="华文中宋" panose="02010600040101010101" charset="-122"/>
                </a:endParaRPr>
              </a:p>
            </p:txBody>
          </p:sp>
          <p:cxnSp>
            <p:nvCxnSpPr>
              <p:cNvPr id="15" name="直接连接符 1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6731540" y="1611313"/>
                <a:ext cx="4944523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 Box 9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76061" y="1566640"/>
              <a:ext cx="6125089" cy="583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 algn="l" eaLnBrk="1" hangingPunct="1"/>
              <a:r>
                <a:rPr lang="zh-CN" sz="3200" dirty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这份</a:t>
              </a:r>
              <a:r>
                <a:rPr lang="zh-CN" sz="3200" dirty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“快乐”与</a:t>
              </a:r>
              <a:r>
                <a:rPr lang="zh-CN" sz="3200" dirty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“艰苦”是否矛盾？</a:t>
              </a:r>
              <a:endParaRPr lang="zh-CN" sz="32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endParaRPr>
            </a:p>
          </p:txBody>
        </p:sp>
      </p:grpSp>
      <p:sp>
        <p:nvSpPr>
          <p:cNvPr id="17" name="矩形: 圆角 169"/>
          <p:cNvSpPr/>
          <p:nvPr>
            <p:custDataLst>
              <p:tags r:id="rId14"/>
            </p:custDataLst>
          </p:nvPr>
        </p:nvSpPr>
        <p:spPr>
          <a:xfrm>
            <a:off x="222250" y="4979035"/>
            <a:ext cx="8725535" cy="1798955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5"/>
            </p:custDataLst>
          </p:nvPr>
        </p:nvSpPr>
        <p:spPr>
          <a:xfrm>
            <a:off x="382905" y="5051425"/>
            <a:ext cx="84740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hangingPunct="0"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不矛盾。恶劣的工作环境会带给居里夫妇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身体上的不适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却冲刷不了科研带给他们巨大的精神享受。</a:t>
            </a:r>
            <a:r>
              <a:rPr 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这体现出居里夫妇</a:t>
            </a:r>
            <a:r>
              <a:rPr lang="zh-CN" sz="2800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不畏艰苦</a:t>
            </a:r>
            <a:r>
              <a:rPr 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、</a:t>
            </a:r>
            <a:r>
              <a:rPr lang="zh-CN" sz="2800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以苦为乐</a:t>
            </a:r>
            <a:r>
              <a:rPr 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的</a:t>
            </a:r>
            <a:r>
              <a:rPr lang="zh-CN" sz="2800" u="sng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科研精神</a:t>
            </a:r>
            <a:r>
              <a:rPr 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。</a:t>
            </a:r>
            <a:endParaRPr lang="zh-CN" sz="28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12" grpId="1"/>
      <p:bldP spid="17" grpId="0" bldLvl="0" animBg="1"/>
      <p:bldP spid="19" grpId="0"/>
      <p:bldP spid="17" grpId="1" animBg="1"/>
      <p:bldP spid="1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4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1" name="组合 30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33" name="矩形 32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人物形象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34" name="图片 33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8" name="圆角矩形 17"/>
          <p:cNvSpPr/>
          <p:nvPr/>
        </p:nvSpPr>
        <p:spPr>
          <a:xfrm>
            <a:off x="828675" y="1099820"/>
            <a:ext cx="10576560" cy="833755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eaLnBrk="1" hangingPunct="1"/>
            <a:r>
              <a:rPr lang="en-US" alt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</a:t>
            </a:r>
            <a:r>
              <a:rPr 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你还能看出一位怎样的居里夫人？结合课文语段谈一谈。</a:t>
            </a:r>
            <a:endParaRPr lang="zh-CN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5" t="10351" r="47016" b="13939"/>
          <a:stretch>
            <a:fillRect/>
          </a:stretch>
        </p:blipFill>
        <p:spPr>
          <a:xfrm>
            <a:off x="9283065" y="1573530"/>
            <a:ext cx="3529330" cy="5565775"/>
          </a:xfrm>
          <a:prstGeom prst="rect">
            <a:avLst/>
          </a:prstGeom>
        </p:spPr>
      </p:pic>
      <p:sp>
        <p:nvSpPr>
          <p:cNvPr id="39" name="矩形 38"/>
          <p:cNvSpPr/>
          <p:nvPr userDrawn="1">
            <p:custDataLst>
              <p:tags r:id="rId4"/>
            </p:custDataLst>
          </p:nvPr>
        </p:nvSpPr>
        <p:spPr>
          <a:xfrm>
            <a:off x="691515" y="2396490"/>
            <a:ext cx="6510020" cy="66167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7225" y="2473960"/>
            <a:ext cx="65100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微软雅黑" panose="020B0503020204020204" charset="-122"/>
              </a:rPr>
              <a:t>⒀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这种抵抗他们的材料迷住了他们。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>
            <p:custDataLst>
              <p:tags r:id="rId5"/>
            </p:custDataLst>
          </p:nvPr>
        </p:nvSpPr>
        <p:spPr>
          <a:xfrm>
            <a:off x="691515" y="3205480"/>
            <a:ext cx="8690610" cy="66167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8655" y="3282950"/>
            <a:ext cx="90512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微软雅黑" panose="020B0503020204020204" charset="-122"/>
              </a:rPr>
              <a:t>⒁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我们完全被展开在我们面前的新领域吸引住了。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 userDrawn="1">
            <p:custDataLst>
              <p:tags r:id="rId6"/>
            </p:custDataLst>
          </p:nvPr>
        </p:nvSpPr>
        <p:spPr>
          <a:xfrm>
            <a:off x="668655" y="4030980"/>
            <a:ext cx="8875395" cy="111125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5795" y="4108450"/>
            <a:ext cx="90512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effectLst/>
                <a:ea typeface="微软雅黑" panose="020B0503020204020204" charset="-122"/>
                <a:cs typeface="+mn-lt"/>
                <a:sym typeface="微软雅黑" panose="020B0503020204020204" charset="-122"/>
              </a:rPr>
              <a:t>(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汉仪大圣体简" panose="00020600040101010101" charset="-122"/>
                <a:sym typeface="微软雅黑" panose="020B0503020204020204" charset="-122"/>
              </a:rPr>
              <a:t>23</a:t>
            </a: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玛丽身体前倾，热切地望着（镭），她此时的姿势，就像一小时前在她睡着了的孩子床头看着孩子一样。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372995" y="5451475"/>
            <a:ext cx="4032250" cy="77216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fontAlgn="auto">
              <a:lnSpc>
                <a:spcPct val="100000"/>
              </a:lnSpc>
            </a:pPr>
            <a:r>
              <a:rPr lang="zh-CN" altLang="en-US" sz="3200" dirty="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勇于挑战、热爱科学</a:t>
            </a:r>
            <a:endParaRPr lang="zh-CN" altLang="en-US" sz="3200" dirty="0">
              <a:solidFill>
                <a:srgbClr val="C0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39" grpId="0" bldLvl="0" animBg="1"/>
      <p:bldP spid="2" grpId="0"/>
      <p:bldP spid="39" grpId="1" animBg="1"/>
      <p:bldP spid="2" grpId="1"/>
      <p:bldP spid="3" grpId="0" bldLvl="0" animBg="1"/>
      <p:bldP spid="4" grpId="0"/>
      <p:bldP spid="3" grpId="1" animBg="1"/>
      <p:bldP spid="4" grpId="1"/>
      <p:bldP spid="10" grpId="0" bldLvl="0" animBg="1"/>
      <p:bldP spid="11" grpId="0"/>
      <p:bldP spid="10" grpId="1" animBg="1"/>
      <p:bldP spid="11" grpId="1"/>
      <p:bldP spid="20" grpId="0" bldLvl="0" animBg="1"/>
      <p:bldP spid="2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4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1" name="组合 30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33" name="矩形 32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人物形象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34" name="图片 33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8" name="圆角矩形 17"/>
          <p:cNvSpPr/>
          <p:nvPr/>
        </p:nvSpPr>
        <p:spPr>
          <a:xfrm>
            <a:off x="828675" y="1099820"/>
            <a:ext cx="10576560" cy="833755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eaLnBrk="1" hangingPunct="1"/>
            <a:r>
              <a:rPr lang="en-US" alt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</a:t>
            </a:r>
            <a:r>
              <a:rPr 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你还能看出一位怎样的居里夫人？结合课文语段谈一谈。</a:t>
            </a:r>
            <a:endParaRPr lang="zh-CN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5" t="10351" r="47016" b="13939"/>
          <a:stretch>
            <a:fillRect/>
          </a:stretch>
        </p:blipFill>
        <p:spPr>
          <a:xfrm>
            <a:off x="9283065" y="1573530"/>
            <a:ext cx="3529330" cy="5565775"/>
          </a:xfrm>
          <a:prstGeom prst="rect">
            <a:avLst/>
          </a:prstGeom>
        </p:spPr>
      </p:pic>
      <p:sp>
        <p:nvSpPr>
          <p:cNvPr id="39" name="矩形 38"/>
          <p:cNvSpPr/>
          <p:nvPr userDrawn="1">
            <p:custDataLst>
              <p:tags r:id="rId4"/>
            </p:custDataLst>
          </p:nvPr>
        </p:nvSpPr>
        <p:spPr>
          <a:xfrm>
            <a:off x="691515" y="2203450"/>
            <a:ext cx="8310245" cy="66167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7225" y="2280920"/>
            <a:ext cx="86264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微软雅黑" panose="020B0503020204020204" charset="-122"/>
              </a:rPr>
              <a:t>⒀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工作日变成了工作月，工作月变成了工作年。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052445" y="2971165"/>
            <a:ext cx="3975100" cy="71501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fontAlgn="auto">
              <a:lnSpc>
                <a:spcPct val="100000"/>
              </a:lnSpc>
            </a:pPr>
            <a:r>
              <a:rPr lang="zh-CN" altLang="en-US" sz="3200" dirty="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持之以恒、坚持不懈</a:t>
            </a:r>
            <a:endParaRPr lang="zh-CN" altLang="en-US" sz="3200" dirty="0">
              <a:solidFill>
                <a:srgbClr val="C0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>
            <a:off x="691515" y="3956050"/>
            <a:ext cx="5591175" cy="66167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7225" y="4033520"/>
            <a:ext cx="56248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微软雅黑" panose="020B0503020204020204" charset="-122"/>
              </a:rPr>
              <a:t>⑹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我们把精力完全用在工作上。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>
            <p:custDataLst>
              <p:tags r:id="rId6"/>
            </p:custDataLst>
          </p:nvPr>
        </p:nvSpPr>
        <p:spPr>
          <a:xfrm>
            <a:off x="691515" y="4741545"/>
            <a:ext cx="8304530" cy="110045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7225" y="4819015"/>
            <a:ext cx="83439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微软雅黑" panose="020B0503020204020204" charset="-122"/>
              </a:rPr>
              <a:t>⒁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我们在一种独特的专心景况中过日子，像是在梦里一样。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005455" y="5973445"/>
            <a:ext cx="3975100" cy="71501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fontAlgn="auto">
              <a:lnSpc>
                <a:spcPct val="100000"/>
              </a:lnSpc>
            </a:pPr>
            <a:r>
              <a:rPr lang="zh-CN" altLang="en-US" sz="3200" dirty="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信念坚定，忘我奉献</a:t>
            </a:r>
            <a:endParaRPr lang="zh-CN" altLang="en-US" sz="3200" dirty="0">
              <a:solidFill>
                <a:srgbClr val="C0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 animBg="1"/>
      <p:bldP spid="39" grpId="0" bldLvl="0" animBg="1"/>
      <p:bldP spid="2" grpId="0"/>
      <p:bldP spid="39" grpId="1" animBg="1"/>
      <p:bldP spid="2" grpId="1"/>
      <p:bldP spid="20" grpId="0" bldLvl="0" animBg="1"/>
      <p:bldP spid="20" grpId="1" animBg="1"/>
      <p:bldP spid="6" grpId="0" bldLvl="0" animBg="1"/>
      <p:bldP spid="7" grpId="0"/>
      <p:bldP spid="6" grpId="1" animBg="1"/>
      <p:bldP spid="7" grpId="1"/>
      <p:bldP spid="8" grpId="0" bldLvl="0" animBg="1"/>
      <p:bldP spid="12" grpId="0"/>
      <p:bldP spid="8" grpId="1" animBg="1"/>
      <p:bldP spid="12" grpId="1"/>
      <p:bldP spid="14" grpId="0" bldLvl="0" animBg="1"/>
      <p:bldP spid="1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4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529590" y="2226310"/>
            <a:ext cx="8987155" cy="383413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33" name="矩形 32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资料补充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34" name="图片 33" descr="32313539363931343b32313539363637383bbbafd1a7"/>
            <p:cNvPicPr>
              <a:picLocks noChangeAspect="1"/>
            </p:cNvPicPr>
            <p:nvPr/>
          </p:nvPicPr>
          <p:blipFill>
            <a:blip r:embed="rId3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8" name="圆角矩形 17"/>
          <p:cNvSpPr/>
          <p:nvPr/>
        </p:nvSpPr>
        <p:spPr>
          <a:xfrm>
            <a:off x="828675" y="1099820"/>
            <a:ext cx="10576560" cy="833755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eaLnBrk="1" hangingPunct="1"/>
            <a:r>
              <a:rPr lang="en-US" alt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</a:t>
            </a:r>
            <a:r>
              <a:rPr 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你还能看出一位怎样的居里夫人？结合</a:t>
            </a:r>
            <a:r>
              <a:rPr lang="zh-CN" sz="3200" u="sng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下列材料</a:t>
            </a:r>
            <a:r>
              <a:rPr 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谈一谈。</a:t>
            </a:r>
            <a:endParaRPr lang="zh-CN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5" t="10351" r="47016" b="13939"/>
          <a:stretch>
            <a:fillRect/>
          </a:stretch>
        </p:blipFill>
        <p:spPr>
          <a:xfrm>
            <a:off x="9283065" y="1573530"/>
            <a:ext cx="3529330" cy="5565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4365" y="2375535"/>
            <a:ext cx="8881745" cy="35382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en-US" altLang="zh-CN" sz="32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[</a:t>
            </a: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材料</a:t>
            </a:r>
            <a:r>
              <a:rPr lang="en-US" altLang="zh-CN" sz="32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1]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华文仿宋" panose="02010600040101010101" charset="-122"/>
              </a:rPr>
              <a:t>有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一天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居里夫人的一位朋友来她家做客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忽然看见她的小女儿正在玩英国皇家学会刚刚颁发给她的金质奖章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于是惊讶地说：“夫人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得到一枚英国皇家学会的奖章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是极高的荣誉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你怎么能给孩子玩呢？”居里夫人笑了笑说：“我是想让孩子从小就知道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荣誉就像玩具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只能玩玩而已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绝不能看得太重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否则就将一事无成。”</a:t>
            </a:r>
            <a:endParaRPr lang="zh-CN" altLang="en-US" sz="3200" b="1" i="0">
              <a:solidFill>
                <a:schemeClr val="tx1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3" grpId="0"/>
      <p:bldP spid="4" grpId="0" bldLvl="0" animBg="1"/>
      <p:bldP spid="3" grpId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4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529590" y="2226310"/>
            <a:ext cx="9283700" cy="327088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33" name="矩形 32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资料补充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34" name="图片 33" descr="32313539363931343b32313539363637383bbbafd1a7"/>
            <p:cNvPicPr>
              <a:picLocks noChangeAspect="1"/>
            </p:cNvPicPr>
            <p:nvPr/>
          </p:nvPicPr>
          <p:blipFill>
            <a:blip r:embed="rId3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8" name="圆角矩形 17"/>
          <p:cNvSpPr/>
          <p:nvPr/>
        </p:nvSpPr>
        <p:spPr>
          <a:xfrm>
            <a:off x="828675" y="1099820"/>
            <a:ext cx="10576560" cy="833755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eaLnBrk="1" hangingPunct="1"/>
            <a:r>
              <a:rPr lang="en-US" alt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</a:t>
            </a:r>
            <a:r>
              <a:rPr 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你还能看出一位怎样的居里夫人？结合</a:t>
            </a:r>
            <a:r>
              <a:rPr lang="zh-CN" sz="3200" u="sng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下列材料</a:t>
            </a:r>
            <a:r>
              <a:rPr 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谈一谈。</a:t>
            </a:r>
            <a:endParaRPr lang="zh-CN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5" t="10351" r="47016" b="13939"/>
          <a:stretch>
            <a:fillRect/>
          </a:stretch>
        </p:blipFill>
        <p:spPr>
          <a:xfrm>
            <a:off x="9283065" y="1573530"/>
            <a:ext cx="3529330" cy="5565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9590" y="2318385"/>
            <a:ext cx="9283065" cy="304609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en-US" altLang="zh-CN" sz="3200" b="1" i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[</a:t>
            </a:r>
            <a:r>
              <a:rPr lang="zh-CN" altLang="en-US" sz="3200" b="1" i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材料</a:t>
            </a:r>
            <a:r>
              <a:rPr lang="en-US" altLang="zh-CN" sz="3200" b="1" i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2]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镭提炼成功后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有人劝居里夫妇向政府申请专利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垄断镭的制造以此发获得财富。居里夫人却说：那是违背科学精神的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科学家的研究成果应该公开发表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别人要研究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不应受到任何限制。何况镭是对病人有好处的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我们不应该借此来谋利。可是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她自己却因为买不起一克镭而无法进行重要的科学研究。</a:t>
            </a:r>
            <a:endParaRPr lang="zh-CN" altLang="en-US" sz="3200" b="1" i="0">
              <a:solidFill>
                <a:schemeClr val="tx1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005455" y="5749290"/>
            <a:ext cx="3975100" cy="71501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fontAlgn="auto">
              <a:lnSpc>
                <a:spcPct val="100000"/>
              </a:lnSpc>
            </a:pPr>
            <a:r>
              <a:rPr lang="zh-CN" altLang="en-US" sz="3200" dirty="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无私奉献、淡泊名利</a:t>
            </a:r>
            <a:endParaRPr lang="zh-CN" altLang="en-US" sz="3200" dirty="0">
              <a:solidFill>
                <a:srgbClr val="C0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 animBg="1"/>
      <p:bldP spid="5" grpId="0" bldLvl="0" animBg="1"/>
      <p:bldP spid="5" grpId="1" animBg="1"/>
      <p:bldP spid="3" grpId="0"/>
      <p:bldP spid="4" grpId="0" bldLvl="0" animBg="1"/>
      <p:bldP spid="3" grpId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-1572895" y="1889760"/>
            <a:ext cx="3999865" cy="28581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58322" t="32584" r="11030" b="-23"/>
          <a:stretch>
            <a:fillRect/>
          </a:stretch>
        </p:blipFill>
        <p:spPr>
          <a:xfrm>
            <a:off x="9779000" y="3996690"/>
            <a:ext cx="2682875" cy="307467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16" name="矩形 15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标题</a:t>
              </a:r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解析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17" name="图片 16" descr="32313539363931343b32313539363637383bbbafd1a7"/>
            <p:cNvPicPr>
              <a:picLocks noChangeAspect="1"/>
            </p:cNvPicPr>
            <p:nvPr/>
          </p:nvPicPr>
          <p:blipFill>
            <a:blip r:embed="rId4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8" name="圆角矩形 17"/>
          <p:cNvSpPr/>
          <p:nvPr/>
        </p:nvSpPr>
        <p:spPr>
          <a:xfrm>
            <a:off x="1101725" y="1149985"/>
            <a:ext cx="9988550" cy="1261110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/>
            <a:r>
              <a:rPr lang="zh-CN" altLang="en-US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课文标题是“美丽的颜色”，这五个字在课文中出现了几次？</a:t>
            </a:r>
            <a:r>
              <a:rPr lang="zh-CN" altLang="en-US" sz="3200" dirty="0">
                <a:solidFill>
                  <a:schemeClr val="tx1"/>
                </a:solidFill>
                <a:latin typeface="汉仪君黑-45简" panose="020B0604020202020204" charset="-122"/>
                <a:ea typeface="汉仪君黑-45简" panose="020B0604020202020204" charset="-122"/>
                <a:cs typeface="华文中宋" panose="02010600040101010101" charset="-122"/>
                <a:sym typeface="微软雅黑" panose="020B0503020204020204" charset="-122"/>
              </a:rPr>
              <a:t>用笔标出来。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它们有什么含义？</a:t>
            </a:r>
            <a:endParaRPr lang="zh-CN" altLang="en-US" sz="3200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39" name="矩形 38"/>
          <p:cNvSpPr/>
          <p:nvPr userDrawn="1">
            <p:custDataLst>
              <p:tags r:id="rId5"/>
            </p:custDataLst>
          </p:nvPr>
        </p:nvSpPr>
        <p:spPr>
          <a:xfrm>
            <a:off x="1287780" y="2621915"/>
            <a:ext cx="9184640" cy="118173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89075" y="2677795"/>
            <a:ext cx="8983980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 hangingPunct="0">
              <a:lnSpc>
                <a:spcPct val="110000"/>
              </a:lnSpc>
            </a:pPr>
            <a:r>
              <a:rPr lang="zh-CN" sz="28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⒅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这个物理学家和颜悦色地回答：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“我不知道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你可以想到，我希望它有很</a:t>
            </a:r>
            <a:r>
              <a:rPr lang="zh-CN" altLang="en-US" sz="28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美丽的颜色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。”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998855" y="3996690"/>
            <a:ext cx="9634855" cy="118173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1720" y="4075430"/>
            <a:ext cx="979106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 hangingPunct="0">
              <a:lnSpc>
                <a:spcPct val="110000"/>
              </a:lnSpc>
            </a:pPr>
            <a:r>
              <a:rPr lang="zh-CN" sz="28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⒇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玛丽说：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“不要点灯!”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接着轻轻地笑了笑，再说：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“你记得你对我说‘我希望镭有</a:t>
            </a:r>
            <a:r>
              <a:rPr lang="zh-CN" altLang="en-US" sz="28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美丽的颜色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’的那一天吗?”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 userDrawn="1">
            <p:custDataLst>
              <p:tags r:id="rId7"/>
            </p:custDataLst>
          </p:nvPr>
        </p:nvSpPr>
        <p:spPr>
          <a:xfrm>
            <a:off x="860425" y="5395595"/>
            <a:ext cx="9946640" cy="118173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73150" y="5440045"/>
            <a:ext cx="979106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 hangingPunct="0">
              <a:lnSpc>
                <a:spcPct val="110000"/>
              </a:lnSpc>
            </a:pPr>
            <a:r>
              <a:rPr lang="en-US" altLang="zh-CN" sz="2800">
                <a:effectLst/>
                <a:ea typeface="微软雅黑" panose="020B0503020204020204" charset="-122"/>
                <a:cs typeface="+mn-lt"/>
                <a:sym typeface="微软雅黑" panose="020B0503020204020204" charset="-122"/>
              </a:rPr>
              <a:t>(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汉仪大圣体简" panose="00020600040101010101" charset="-122"/>
                <a:sym typeface="微软雅黑" panose="020B0503020204020204" charset="-122"/>
              </a:rPr>
              <a:t>2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汉仪大圣体简" panose="00020600040101010101" charset="-122"/>
                <a:sym typeface="微软雅黑" panose="020B0503020204020204" charset="-122"/>
              </a:rPr>
              <a:t>1</a:t>
            </a: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镭不只有“</a:t>
            </a:r>
            <a:r>
              <a:rPr lang="zh-CN" altLang="en-US" sz="28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美丽的颜色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”，它还自动发光！它们那些略带蓝色荧光的轮廓闪耀着，悬在夜的黑暗中。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4" name="图片 13"/>
          <p:cNvPicPr/>
          <p:nvPr/>
        </p:nvPicPr>
        <p:blipFill>
          <a:blip r:embed="rId8"/>
        </p:blipFill>
        <p:spPr>
          <a:xfrm>
            <a:off x="0" y="4911725"/>
            <a:ext cx="1330960" cy="10191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6" grpId="0"/>
      <p:bldP spid="39" grpId="0" animBg="1"/>
      <p:bldP spid="6" grpId="1"/>
      <p:bldP spid="39" grpId="1" animBg="1"/>
      <p:bldP spid="7" grpId="0" bldLvl="0" animBg="1"/>
      <p:bldP spid="8" grpId="0"/>
      <p:bldP spid="7" grpId="1" animBg="1"/>
      <p:bldP spid="8" grpId="1"/>
      <p:bldP spid="9" grpId="0" animBg="1"/>
      <p:bldP spid="10" grpId="0"/>
      <p:bldP spid="9" grpId="1" animBg="1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" name="http://photo-static-api.fotomore.com/creative/vcg/400/new/VCG41N1141627267.jpg?uid=386&amp;timestamp=1723707904&amp;sign=03770fe865e878cf6bc799e19f4678b0" descr="templates\picture_hover\&amp;pky300_sjzg_VCG41N1141627267&amp;"/>
          <p:cNvPicPr>
            <a:picLocks noChangeAspect="1"/>
          </p:cNvPicPr>
          <p:nvPr/>
        </p:nvPicPr>
        <p:blipFill>
          <a:blip r:embed="rId2">
            <a:alphaModFix amt="20000"/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35" y="0"/>
            <a:ext cx="12191365" cy="6858000"/>
          </a:xfrm>
          <a:prstGeom prst="rect">
            <a:avLst/>
          </a:prstGeom>
        </p:spPr>
      </p:pic>
      <p:pic>
        <p:nvPicPr>
          <p:cNvPr id="24" name="https://img8.file.cache.docer.com/storage/1633953424947310690/5291d203-7e48-44c1-b89b-682499ad7b34vcgv1.png" descr="templates\picture_hover\&amp;pky96168410574&amp;"/>
          <p:cNvPicPr>
            <a:picLocks noChangeAspect="1"/>
          </p:cNvPicPr>
          <p:nvPr/>
        </p:nvPicPr>
        <p:blipFill>
          <a:blip r:embed="rId3"/>
          <a:srcRect r="64950"/>
          <a:stretch>
            <a:fillRect/>
          </a:stretch>
        </p:blipFill>
        <p:spPr>
          <a:xfrm>
            <a:off x="4272280" y="1408430"/>
            <a:ext cx="674370" cy="1838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8714837">
            <a:off x="-669465" y="482587"/>
            <a:ext cx="5520701" cy="25466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6594" t="8816" r="6922"/>
          <a:stretch>
            <a:fillRect/>
          </a:stretch>
        </p:blipFill>
        <p:spPr>
          <a:xfrm>
            <a:off x="7367270" y="548640"/>
            <a:ext cx="4931410" cy="63093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3530" y="1640205"/>
            <a:ext cx="174879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eaLnBrk="1" hangingPunct="1">
              <a:defRPr/>
            </a:pPr>
            <a:r>
              <a:rPr lang="zh-CN" altLang="en-US" sz="11500" spc="300">
                <a:ln w="29210" cmpd="sng">
                  <a:solidFill>
                    <a:srgbClr val="FFEFD7"/>
                  </a:solidFill>
                </a:ln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effectLst>
                  <a:glow rad="58420">
                    <a:srgbClr val="B7EED6">
                      <a:alpha val="61000"/>
                    </a:srgbClr>
                  </a:glow>
                  <a:outerShdw dist="63500" dir="2700000" algn="tl" rotWithShape="0">
                    <a:srgbClr val="8EB89F">
                      <a:alpha val="100000"/>
                    </a:srgbClr>
                  </a:outerShdw>
                </a:effectLst>
                <a:latin typeface="汉仪蝶语体简" panose="02010600000101010101" charset="-122"/>
                <a:ea typeface="汉仪蝶语体简" panose="02010600000101010101" charset="-122"/>
                <a:sym typeface="+mn-ea"/>
              </a:rPr>
              <a:t>美</a:t>
            </a:r>
            <a:endParaRPr lang="zh-CN" altLang="en-US" sz="11500" spc="300">
              <a:ln w="29210" cmpd="sng">
                <a:solidFill>
                  <a:srgbClr val="FFEFD7"/>
                </a:solidFill>
              </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effectLst>
                <a:glow rad="58420">
                  <a:srgbClr val="B7EED6">
                    <a:alpha val="61000"/>
                  </a:srgbClr>
                </a:glow>
                <a:outerShdw dist="63500" dir="2700000" algn="tl" rotWithShape="0">
                  <a:srgbClr val="8EB89F">
                    <a:alpha val="100000"/>
                  </a:srgbClr>
                </a:outerShdw>
              </a:effectLst>
              <a:latin typeface="汉仪蝶语体简" panose="02010600000101010101" charset="-122"/>
              <a:ea typeface="汉仪蝶语体简" panose="02010600000101010101" charset="-122"/>
              <a:sym typeface="+mn-ea"/>
            </a:endParaRPr>
          </a:p>
        </p:txBody>
      </p:sp>
      <p:sp>
        <p:nvSpPr>
          <p:cNvPr id="8" name="文本框 7" descr="7b0a2020202022776f7264617274223a20227b5c2269645c223a32353030313130332c5c227469645c223a5c225c227d220a7d0a"/>
          <p:cNvSpPr txBox="1"/>
          <p:nvPr/>
        </p:nvSpPr>
        <p:spPr>
          <a:xfrm>
            <a:off x="1659255" y="2009140"/>
            <a:ext cx="1513205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1500" spc="300">
                <a:ln w="29210" cmpd="sng">
                  <a:solidFill>
                    <a:srgbClr val="FFEFD7"/>
                  </a:solidFill>
                </a:ln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effectLst>
                  <a:glow rad="58420">
                    <a:srgbClr val="B7EED6">
                      <a:alpha val="61000"/>
                    </a:srgbClr>
                  </a:glow>
                  <a:outerShdw dist="63500" dir="2700000" algn="tl" rotWithShape="0">
                    <a:srgbClr val="8EB89F">
                      <a:alpha val="100000"/>
                    </a:srgbClr>
                  </a:outerShdw>
                </a:effectLst>
                <a:latin typeface="汉仪蝶语体简" panose="02010600000101010101" charset="-122"/>
                <a:ea typeface="汉仪蝶语体简" panose="02010600000101010101" charset="-122"/>
                <a:sym typeface="+mn-ea"/>
              </a:rPr>
              <a:t>丽</a:t>
            </a:r>
            <a:endParaRPr lang="zh-CN" altLang="en-US" sz="11500" spc="300">
              <a:ln w="29210" cmpd="sng">
                <a:solidFill>
                  <a:srgbClr val="FFEFD7"/>
                </a:solidFill>
              </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effectLst>
                <a:glow rad="58420">
                  <a:srgbClr val="B7EED6">
                    <a:alpha val="61000"/>
                  </a:srgbClr>
                </a:glow>
                <a:outerShdw dist="63500" dir="2700000" algn="tl" rotWithShape="0">
                  <a:srgbClr val="8EB89F">
                    <a:alpha val="100000"/>
                  </a:srgbClr>
                </a:outerShdw>
              </a:effectLst>
              <a:latin typeface="汉仪蝶语体简" panose="02010600000101010101" charset="-122"/>
              <a:ea typeface="汉仪蝶语体简" panose="02010600000101010101" charset="-122"/>
              <a:sym typeface="+mn-ea"/>
            </a:endParaRPr>
          </a:p>
        </p:txBody>
      </p:sp>
      <p:sp>
        <p:nvSpPr>
          <p:cNvPr id="9" name="文本框 8" descr="7b0a2020202022776f7264617274223a20227b5c2269645c223a32353030313939322c5c227469645c223a5c225c227d220a7d0a"/>
          <p:cNvSpPr txBox="1"/>
          <p:nvPr/>
        </p:nvSpPr>
        <p:spPr>
          <a:xfrm>
            <a:off x="3090545" y="1932940"/>
            <a:ext cx="1720850" cy="1568450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9600" spc="300">
                <a:ln w="5347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6042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汉仪夏日体简" panose="00020600040101010101" charset="-122"/>
                <a:ea typeface="汉仪夏日体简" panose="00020600040101010101" charset="-122"/>
                <a:sym typeface="+mn-ea"/>
              </a:rPr>
              <a:t>的</a:t>
            </a:r>
            <a:endParaRPr lang="zh-CN" altLang="en-US" sz="9600" spc="300">
              <a:ln w="5347" cmpd="sng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outerShdw blurRad="16042" dist="38100" dir="2700000" algn="tl" rotWithShape="0">
                  <a:schemeClr val="bg1">
                    <a:lumMod val="50000"/>
                  </a:schemeClr>
                </a:outerShdw>
              </a:effectLst>
              <a:latin typeface="汉仪夏日体简" panose="00020600040101010101" charset="-122"/>
              <a:ea typeface="汉仪夏日体简" panose="0002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87545" y="2184400"/>
            <a:ext cx="1710055" cy="1734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1500" spc="300">
                <a:ln w="29210" cmpd="sng">
                  <a:solidFill>
                    <a:srgbClr val="FFEFD7"/>
                  </a:solidFill>
                </a:ln>
                <a:gradFill>
                  <a:gsLst>
                    <a:gs pos="50000">
                      <a:srgbClr val="425FDF"/>
                    </a:gs>
                    <a:gs pos="0">
                      <a:srgbClr val="2835B6"/>
                    </a:gs>
                    <a:gs pos="99000">
                      <a:srgbClr val="7490FE"/>
                    </a:gs>
                  </a:gsLst>
                  <a:lin ang="16200000" scaled="0"/>
                </a:gradFill>
                <a:effectLst>
                  <a:glow rad="58420">
                    <a:srgbClr val="B7EED6">
                      <a:alpha val="61000"/>
                    </a:srgbClr>
                  </a:glow>
                  <a:outerShdw dist="63500" dir="2700000" algn="tl" rotWithShape="0">
                    <a:srgbClr val="8EB89F">
                      <a:alpha val="100000"/>
                    </a:srgbClr>
                  </a:outerShdw>
                </a:effectLst>
                <a:latin typeface="汉仪蝶语体简" panose="02010600000101010101" charset="-122"/>
                <a:ea typeface="汉仪蝶语体简" panose="02010600000101010101" charset="-122"/>
                <a:sym typeface="+mn-ea"/>
              </a:rPr>
              <a:t>颜</a:t>
            </a:r>
            <a:endParaRPr lang="zh-CN" altLang="en-US" sz="11500" spc="300">
              <a:ln w="29210" cmpd="sng">
                <a:solidFill>
                  <a:srgbClr val="FFEFD7"/>
                </a:solidFill>
              </a:ln>
              <a:gradFill>
                <a:gsLst>
                  <a:gs pos="50000">
                    <a:srgbClr val="425FDF"/>
                  </a:gs>
                  <a:gs pos="0">
                    <a:srgbClr val="2835B6"/>
                  </a:gs>
                  <a:gs pos="99000">
                    <a:srgbClr val="7490FE"/>
                  </a:gs>
                </a:gsLst>
                <a:lin ang="16200000" scaled="0"/>
              </a:gradFill>
              <a:effectLst>
                <a:glow rad="58420">
                  <a:srgbClr val="B7EED6">
                    <a:alpha val="61000"/>
                  </a:srgbClr>
                </a:glow>
                <a:outerShdw dist="63500" dir="2700000" algn="tl" rotWithShape="0">
                  <a:srgbClr val="8EB89F">
                    <a:alpha val="100000"/>
                  </a:srgbClr>
                </a:outerShdw>
              </a:effectLst>
              <a:latin typeface="汉仪蝶语体简" panose="02010600000101010101" charset="-122"/>
              <a:ea typeface="汉仪蝶语体简" panose="0201060000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80100" y="1900555"/>
            <a:ext cx="167513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1500" spc="300">
                <a:ln w="29210" cmpd="sng">
                  <a:solidFill>
                    <a:srgbClr val="FFEFD7"/>
                  </a:solidFill>
                </a:ln>
                <a:gradFill>
                  <a:gsLst>
                    <a:gs pos="50000">
                      <a:srgbClr val="425FDF"/>
                    </a:gs>
                    <a:gs pos="0">
                      <a:srgbClr val="2835B6"/>
                    </a:gs>
                    <a:gs pos="99000">
                      <a:srgbClr val="7490FE"/>
                    </a:gs>
                  </a:gsLst>
                  <a:lin ang="16200000" scaled="0"/>
                </a:gradFill>
                <a:effectLst>
                  <a:glow rad="58420">
                    <a:srgbClr val="B7EED6">
                      <a:alpha val="61000"/>
                    </a:srgbClr>
                  </a:glow>
                  <a:outerShdw dist="63500" dir="2700000" algn="tl" rotWithShape="0">
                    <a:srgbClr val="8EB89F">
                      <a:alpha val="100000"/>
                    </a:srgbClr>
                  </a:outerShdw>
                </a:effectLst>
                <a:latin typeface="汉仪蝶语体简" panose="02010600000101010101" charset="-122"/>
                <a:ea typeface="汉仪蝶语体简" panose="02010600000101010101" charset="-122"/>
                <a:sym typeface="+mn-ea"/>
              </a:rPr>
              <a:t>色</a:t>
            </a:r>
            <a:endParaRPr lang="zh-CN" altLang="en-US" sz="11500" spc="300">
              <a:ln w="29210" cmpd="sng">
                <a:solidFill>
                  <a:srgbClr val="FFEFD7"/>
                </a:solidFill>
              </a:ln>
              <a:gradFill>
                <a:gsLst>
                  <a:gs pos="50000">
                    <a:srgbClr val="425FDF"/>
                  </a:gs>
                  <a:gs pos="0">
                    <a:srgbClr val="2835B6"/>
                  </a:gs>
                  <a:gs pos="99000">
                    <a:srgbClr val="7490FE"/>
                  </a:gs>
                </a:gsLst>
                <a:lin ang="16200000" scaled="0"/>
              </a:gradFill>
              <a:effectLst>
                <a:glow rad="58420">
                  <a:srgbClr val="B7EED6">
                    <a:alpha val="61000"/>
                  </a:srgbClr>
                </a:glow>
                <a:outerShdw dist="63500" dir="2700000" algn="tl" rotWithShape="0">
                  <a:srgbClr val="8EB89F">
                    <a:alpha val="100000"/>
                  </a:srgbClr>
                </a:outerShdw>
              </a:effectLst>
              <a:latin typeface="汉仪蝶语体简" panose="02010600000101010101" charset="-122"/>
              <a:ea typeface="汉仪蝶语体简" panose="02010600000101010101" charset="-122"/>
              <a:sym typeface="+mn-ea"/>
            </a:endParaRPr>
          </a:p>
        </p:txBody>
      </p:sp>
      <p:pic>
        <p:nvPicPr>
          <p:cNvPr id="21" name="http://photo-static-api.fotomore.com/creative/vcg/400/new/VCG211232599911.jpg?uid=386&amp;timestamp=1723708525&amp;sign=a35a04c3c1d4e9b9d73e4cd2e46a2559" descr="templates\picture_hover\&amp;pky230_sjzg_VCG211232599911&amp;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0074" t="5315" b="70444"/>
          <a:stretch>
            <a:fillRect/>
          </a:stretch>
        </p:blipFill>
        <p:spPr>
          <a:xfrm rot="240000">
            <a:off x="4020185" y="3708400"/>
            <a:ext cx="3223260" cy="104584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235450" y="3870325"/>
            <a:ext cx="2494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汉仪颜楷W" panose="00020600040101010101" charset="-122"/>
                <a:ea typeface="汉仪颜楷W" panose="00020600040101010101" charset="-122"/>
                <a:cs typeface="汉仪颜楷W" panose="00020600040101010101" charset="-122"/>
              </a:rPr>
              <a:t>艾芙</a:t>
            </a:r>
            <a:r>
              <a:rPr lang="en-US" altLang="zh-CN" sz="360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汉仪颜楷W" panose="00020600040101010101" charset="-122"/>
                <a:ea typeface="汉仪颜楷W" panose="00020600040101010101" charset="-122"/>
                <a:cs typeface="汉仪颜楷W" panose="00020600040101010101" charset="-122"/>
              </a:rPr>
              <a:t>·</a:t>
            </a:r>
            <a:r>
              <a:rPr lang="zh-CN" altLang="en-US" sz="360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汉仪颜楷W" panose="00020600040101010101" charset="-122"/>
                <a:ea typeface="汉仪颜楷W" panose="00020600040101010101" charset="-122"/>
                <a:cs typeface="汉仪颜楷W" panose="00020600040101010101" charset="-122"/>
              </a:rPr>
              <a:t>居里</a:t>
            </a:r>
            <a:endParaRPr lang="zh-CN" altLang="en-US" sz="360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汉仪颜楷W" panose="00020600040101010101" charset="-122"/>
              <a:ea typeface="汉仪颜楷W" panose="00020600040101010101" charset="-122"/>
              <a:cs typeface="汉仪颜楷W" panose="00020600040101010101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6750"/>
            <a:ext cx="2302510" cy="106743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entr" presetSubtype="0" decel="7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2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entr" presetSubtype="0" decel="7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3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39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47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55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63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33" accel="5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3" ac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0" dur="83" autoRev="1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1.2*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1" dur="83" autoRev="1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1.2*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7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14754"/>
          <a:stretch>
            <a:fillRect/>
          </a:stretch>
        </p:blipFill>
        <p:spPr>
          <a:xfrm>
            <a:off x="746125" y="385445"/>
            <a:ext cx="11601450" cy="60877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77545" y="1290955"/>
            <a:ext cx="1059815" cy="1444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>
                <a:solidFill>
                  <a:srgbClr val="8D7158"/>
                </a:solidFill>
                <a:latin typeface="字魂江南手书" panose="00000500000000000000" charset="-122"/>
                <a:ea typeface="字魂江南手书" panose="00000500000000000000" charset="-122"/>
              </a:rPr>
              <a:t>小</a:t>
            </a:r>
            <a:endParaRPr lang="zh-CN" altLang="en-US" sz="4400">
              <a:solidFill>
                <a:srgbClr val="8D7158"/>
              </a:solidFill>
              <a:latin typeface="字魂江南手书" panose="00000500000000000000" charset="-122"/>
              <a:ea typeface="字魂江南手书" panose="00000500000000000000" charset="-122"/>
            </a:endParaRPr>
          </a:p>
          <a:p>
            <a:r>
              <a:rPr lang="en-US" altLang="zh-CN" sz="4400">
                <a:solidFill>
                  <a:srgbClr val="8D7158"/>
                </a:solidFill>
                <a:latin typeface="字魂江南手书" panose="00000500000000000000" charset="-122"/>
                <a:ea typeface="字魂江南手书" panose="00000500000000000000" charset="-122"/>
              </a:rPr>
              <a:t> </a:t>
            </a:r>
            <a:r>
              <a:rPr lang="zh-CN" altLang="en-US" sz="4400">
                <a:solidFill>
                  <a:srgbClr val="8D7158"/>
                </a:solidFill>
                <a:latin typeface="字魂江南手书" panose="00000500000000000000" charset="-122"/>
                <a:ea typeface="字魂江南手书" panose="00000500000000000000" charset="-122"/>
              </a:rPr>
              <a:t>贴</a:t>
            </a:r>
            <a:endParaRPr lang="zh-CN" altLang="en-US" sz="4400">
              <a:solidFill>
                <a:srgbClr val="8D7158"/>
              </a:solidFill>
              <a:latin typeface="字魂江南手书" panose="00000500000000000000" charset="-122"/>
              <a:ea typeface="字魂江南手书" panose="00000500000000000000" charset="-122"/>
            </a:endParaRPr>
          </a:p>
          <a:p>
            <a:r>
              <a:rPr lang="zh-CN" altLang="en-US" sz="4400">
                <a:solidFill>
                  <a:srgbClr val="8D7158"/>
                </a:solidFill>
                <a:latin typeface="字魂江南手书" panose="00000500000000000000" charset="-122"/>
                <a:ea typeface="字魂江南手书" panose="00000500000000000000" charset="-122"/>
              </a:rPr>
              <a:t>士</a:t>
            </a:r>
            <a:endParaRPr lang="zh-CN" altLang="en-US" sz="4400">
              <a:solidFill>
                <a:srgbClr val="8D7158"/>
              </a:solidFill>
              <a:latin typeface="字魂江南手书" panose="00000500000000000000" charset="-122"/>
              <a:ea typeface="字魂江南手书" panose="000005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76395" y="269240"/>
            <a:ext cx="2418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标题的含义</a:t>
            </a:r>
            <a:endParaRPr lang="zh-CN" altLang="en-US" sz="320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95170" y="852805"/>
            <a:ext cx="8729980" cy="175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一、题型识别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1）本文标题的含义是什么（有哪些）？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）文章为什么以“xxx”为题，请谈谈你的理解？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）文章的标题有哪些内涵？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95170" y="2602865"/>
            <a:ext cx="9450705" cy="26873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ClrTx/>
              <a:buSzTx/>
              <a:buNone/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二、答题思路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标题含义一般从</a:t>
            </a:r>
            <a:r>
              <a:rPr lang="zh-CN" altLang="en-US" sz="2800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表层含义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</a:t>
            </a:r>
            <a:r>
              <a:rPr lang="zh-CN" altLang="en-US" sz="2800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深层含义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两个方面来分析。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①表层含义即标题的本义、字面义、语境义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文中义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②深层含义即文章的主旨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从引申义、比喻义、象征义考虑。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注：考虑修辞手法（比喻、拟人、象征、双关等）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和文章内容相关的引申义。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1670" y="5207000"/>
            <a:ext cx="87299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三、答题模板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标题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的表层含义指的是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，点明文章内容。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深层含义是指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深化了文章的主旨。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16" name="矩形 15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标题</a:t>
              </a:r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解析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17" name="图片 16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8" name="圆角矩形 17"/>
          <p:cNvSpPr/>
          <p:nvPr/>
        </p:nvSpPr>
        <p:spPr>
          <a:xfrm>
            <a:off x="1101725" y="1149985"/>
            <a:ext cx="9988550" cy="1261110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/>
            <a:r>
              <a:rPr lang="zh-CN" altLang="en-US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课文标题是“美丽的颜色”，这五个字在课文中出现了几次？</a:t>
            </a:r>
            <a:r>
              <a:rPr lang="zh-CN" altLang="en-US" sz="3200" dirty="0">
                <a:solidFill>
                  <a:schemeClr val="tx1"/>
                </a:solidFill>
                <a:latin typeface="汉仪君黑-45简" panose="020B0604020202020204" charset="-122"/>
                <a:ea typeface="汉仪君黑-45简" panose="020B0604020202020204" charset="-122"/>
                <a:cs typeface="华文中宋" panose="02010600040101010101" charset="-122"/>
                <a:sym typeface="微软雅黑" panose="020B0503020204020204" charset="-122"/>
              </a:rPr>
              <a:t>用笔标出来。</a:t>
            </a:r>
            <a:r>
              <a:rPr lang="zh-CN" altLang="en-US" sz="3200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它们有什么含义？</a:t>
            </a:r>
            <a:endParaRPr lang="zh-CN" altLang="en-US" sz="3200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</p:txBody>
      </p:sp>
      <p:grpSp>
        <p:nvGrpSpPr>
          <p:cNvPr id="24" name="组合 23"/>
          <p:cNvGrpSpPr/>
          <p:nvPr>
            <p:custDataLst>
              <p:tags r:id="rId3"/>
            </p:custDataLst>
          </p:nvPr>
        </p:nvGrpSpPr>
        <p:grpSpPr>
          <a:xfrm>
            <a:off x="553720" y="2720975"/>
            <a:ext cx="10834370" cy="1019811"/>
            <a:chOff x="314886" y="3266048"/>
            <a:chExt cx="10834269" cy="1157297"/>
          </a:xfrm>
        </p:grpSpPr>
        <p:sp>
          <p:nvSpPr>
            <p:cNvPr id="2" name="矩形: 圆角 161"/>
            <p:cNvSpPr/>
            <p:nvPr>
              <p:custDataLst>
                <p:tags r:id="rId4"/>
              </p:custDataLst>
            </p:nvPr>
          </p:nvSpPr>
          <p:spPr>
            <a:xfrm>
              <a:off x="314886" y="3367654"/>
              <a:ext cx="10834269" cy="1055691"/>
            </a:xfrm>
            <a:prstGeom prst="roundRect">
              <a:avLst>
                <a:gd name="adj" fmla="val 443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 cmpd="sng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14887" y="3266048"/>
              <a:ext cx="2312199" cy="687179"/>
              <a:chOff x="314887" y="3266048"/>
              <a:chExt cx="3263474" cy="687179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314887" y="3266048"/>
                <a:ext cx="3108960" cy="687179"/>
                <a:chOff x="660399" y="1262796"/>
                <a:chExt cx="3108960" cy="697398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2700000" scaled="1"/>
              </a:gradFill>
            </p:grpSpPr>
            <p:sp>
              <p:nvSpPr>
                <p:cNvPr id="12" name="矩形: 圆顶角 173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660399" y="1365626"/>
                  <a:ext cx="3044825" cy="594568"/>
                </a:xfrm>
                <a:prstGeom prst="round2SameRect">
                  <a:avLst>
                    <a:gd name="adj1" fmla="val 2103"/>
                    <a:gd name="adj2" fmla="val 2917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  <p:sp>
              <p:nvSpPr>
                <p:cNvPr id="13" name="矩形 12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660399" y="1262796"/>
                  <a:ext cx="3108960" cy="10297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</p:grpSp>
          <p:sp>
            <p:nvSpPr>
              <p:cNvPr id="15" name="任意多边形: 形状 175"/>
              <p:cNvSpPr/>
              <p:nvPr>
                <p:custDataLst>
                  <p:tags r:id="rId7"/>
                </p:custDataLst>
              </p:nvPr>
            </p:nvSpPr>
            <p:spPr>
              <a:xfrm>
                <a:off x="3361159" y="3266048"/>
                <a:ext cx="217202" cy="101461"/>
              </a:xfrm>
              <a:custGeom>
                <a:avLst/>
                <a:gdLst>
                  <a:gd name="connsiteX0" fmla="*/ 108601 w 217202"/>
                  <a:gd name="connsiteY0" fmla="*/ 0 h 102970"/>
                  <a:gd name="connsiteX1" fmla="*/ 209980 w 217202"/>
                  <a:gd name="connsiteY1" fmla="*/ 67198 h 102970"/>
                  <a:gd name="connsiteX2" fmla="*/ 217202 w 217202"/>
                  <a:gd name="connsiteY2" fmla="*/ 102970 h 102970"/>
                  <a:gd name="connsiteX3" fmla="*/ 0 w 217202"/>
                  <a:gd name="connsiteY3" fmla="*/ 102970 h 102970"/>
                  <a:gd name="connsiteX4" fmla="*/ 7222 w 217202"/>
                  <a:gd name="connsiteY4" fmla="*/ 67198 h 102970"/>
                  <a:gd name="connsiteX5" fmla="*/ 108601 w 217202"/>
                  <a:gd name="connsiteY5" fmla="*/ 0 h 10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202" h="102970">
                    <a:moveTo>
                      <a:pt x="108601" y="0"/>
                    </a:moveTo>
                    <a:cubicBezTo>
                      <a:pt x="154175" y="0"/>
                      <a:pt x="193277" y="27709"/>
                      <a:pt x="209980" y="67198"/>
                    </a:cubicBezTo>
                    <a:lnTo>
                      <a:pt x="217202" y="102970"/>
                    </a:lnTo>
                    <a:lnTo>
                      <a:pt x="0" y="102970"/>
                    </a:lnTo>
                    <a:lnTo>
                      <a:pt x="7222" y="67198"/>
                    </a:lnTo>
                    <a:cubicBezTo>
                      <a:pt x="23925" y="27709"/>
                      <a:pt x="63027" y="0"/>
                      <a:pt x="108601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阿里巴巴和七个小矮人" panose="00000500000000000000" charset="-122"/>
                  <a:cs typeface="+mn-cs"/>
                </a:endParaRPr>
              </a:p>
            </p:txBody>
          </p:sp>
          <p:sp>
            <p:nvSpPr>
              <p:cNvPr id="19" name="文本框 18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607064" y="3320993"/>
                <a:ext cx="2367890" cy="46609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lvl="0" algn="dist" defTabSz="457200">
                  <a:defRPr/>
                </a:pPr>
                <a:r>
                  <a:rPr lang="zh-CN" altLang="en-US" sz="2800" b="1" dirty="0">
                    <a:solidFill>
                      <a:srgbClr val="FFFFFF"/>
                    </a:solidFill>
                    <a:latin typeface="+mn-ea"/>
                    <a:cs typeface="阿里巴巴和七个小矮人" panose="00000500000000000000" charset="-122"/>
                    <a:sym typeface="+mn-lt"/>
                  </a:rPr>
                  <a:t>表层含义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阿里巴巴和七个小矮人" panose="00000500000000000000" charset="-122"/>
                  <a:sym typeface="+mn-lt"/>
                </a:endParaRPr>
              </a:p>
            </p:txBody>
          </p:sp>
        </p:grpSp>
        <p:sp>
          <p:nvSpPr>
            <p:cNvPr id="25" name="文本框 24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517702" y="3443378"/>
              <a:ext cx="8382635" cy="738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>
                <a:lnSpc>
                  <a:spcPct val="130000"/>
                </a:lnSpc>
              </a:pPr>
              <a:r>
                <a:rPr lang="zh-CN" altLang="en-US" sz="280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居里夫人提炼的镭在夜间闪耀着蓝色荧光</a:t>
              </a:r>
              <a:r>
                <a:rPr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280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色彩美丽。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endParaRPr>
            </a:p>
          </p:txBody>
        </p:sp>
      </p:grpSp>
      <p:pic>
        <p:nvPicPr>
          <p:cNvPr id="14" name="图片 13"/>
          <p:cNvPicPr/>
          <p:nvPr/>
        </p:nvPicPr>
        <p:blipFill>
          <a:blip r:embed="rId10"/>
        </p:blipFill>
        <p:spPr>
          <a:xfrm>
            <a:off x="10408285" y="1944370"/>
            <a:ext cx="1550670" cy="106045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grpSp>
        <p:nvGrpSpPr>
          <p:cNvPr id="26" name="组合 25"/>
          <p:cNvGrpSpPr/>
          <p:nvPr>
            <p:custDataLst>
              <p:tags r:id="rId11"/>
            </p:custDataLst>
          </p:nvPr>
        </p:nvGrpSpPr>
        <p:grpSpPr>
          <a:xfrm>
            <a:off x="543560" y="4077970"/>
            <a:ext cx="11140440" cy="1019811"/>
            <a:chOff x="314886" y="3266048"/>
            <a:chExt cx="11140336" cy="1157297"/>
          </a:xfrm>
        </p:grpSpPr>
        <p:sp>
          <p:nvSpPr>
            <p:cNvPr id="27" name="矩形: 圆角 161"/>
            <p:cNvSpPr/>
            <p:nvPr>
              <p:custDataLst>
                <p:tags r:id="rId12"/>
              </p:custDataLst>
            </p:nvPr>
          </p:nvSpPr>
          <p:spPr>
            <a:xfrm>
              <a:off x="314886" y="3367654"/>
              <a:ext cx="10834269" cy="1055691"/>
            </a:xfrm>
            <a:prstGeom prst="roundRect">
              <a:avLst>
                <a:gd name="adj" fmla="val 443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 cmpd="sng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14887" y="3266048"/>
              <a:ext cx="2312199" cy="687179"/>
              <a:chOff x="314887" y="3266048"/>
              <a:chExt cx="3263474" cy="687179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314887" y="3266048"/>
                <a:ext cx="3108960" cy="687179"/>
                <a:chOff x="660399" y="1262796"/>
                <a:chExt cx="3108960" cy="697398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2700000" scaled="1"/>
              </a:gradFill>
            </p:grpSpPr>
            <p:sp>
              <p:nvSpPr>
                <p:cNvPr id="30" name="矩形: 圆顶角 173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660399" y="1365626"/>
                  <a:ext cx="3044825" cy="594568"/>
                </a:xfrm>
                <a:prstGeom prst="round2SameRect">
                  <a:avLst>
                    <a:gd name="adj1" fmla="val 2103"/>
                    <a:gd name="adj2" fmla="val 2917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  <p:sp>
              <p:nvSpPr>
                <p:cNvPr id="31" name="矩形 30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660399" y="1262796"/>
                  <a:ext cx="3108960" cy="10297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</p:grpSp>
          <p:sp>
            <p:nvSpPr>
              <p:cNvPr id="32" name="任意多边形: 形状 175"/>
              <p:cNvSpPr/>
              <p:nvPr>
                <p:custDataLst>
                  <p:tags r:id="rId15"/>
                </p:custDataLst>
              </p:nvPr>
            </p:nvSpPr>
            <p:spPr>
              <a:xfrm>
                <a:off x="3361159" y="3266048"/>
                <a:ext cx="217202" cy="101461"/>
              </a:xfrm>
              <a:custGeom>
                <a:avLst/>
                <a:gdLst>
                  <a:gd name="connsiteX0" fmla="*/ 108601 w 217202"/>
                  <a:gd name="connsiteY0" fmla="*/ 0 h 102970"/>
                  <a:gd name="connsiteX1" fmla="*/ 209980 w 217202"/>
                  <a:gd name="connsiteY1" fmla="*/ 67198 h 102970"/>
                  <a:gd name="connsiteX2" fmla="*/ 217202 w 217202"/>
                  <a:gd name="connsiteY2" fmla="*/ 102970 h 102970"/>
                  <a:gd name="connsiteX3" fmla="*/ 0 w 217202"/>
                  <a:gd name="connsiteY3" fmla="*/ 102970 h 102970"/>
                  <a:gd name="connsiteX4" fmla="*/ 7222 w 217202"/>
                  <a:gd name="connsiteY4" fmla="*/ 67198 h 102970"/>
                  <a:gd name="connsiteX5" fmla="*/ 108601 w 217202"/>
                  <a:gd name="connsiteY5" fmla="*/ 0 h 10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202" h="102970">
                    <a:moveTo>
                      <a:pt x="108601" y="0"/>
                    </a:moveTo>
                    <a:cubicBezTo>
                      <a:pt x="154175" y="0"/>
                      <a:pt x="193277" y="27709"/>
                      <a:pt x="209980" y="67198"/>
                    </a:cubicBezTo>
                    <a:lnTo>
                      <a:pt x="217202" y="102970"/>
                    </a:lnTo>
                    <a:lnTo>
                      <a:pt x="0" y="102970"/>
                    </a:lnTo>
                    <a:lnTo>
                      <a:pt x="7222" y="67198"/>
                    </a:lnTo>
                    <a:cubicBezTo>
                      <a:pt x="23925" y="27709"/>
                      <a:pt x="63027" y="0"/>
                      <a:pt x="108601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阿里巴巴和七个小矮人" panose="00000500000000000000" charset="-122"/>
                  <a:cs typeface="+mn-cs"/>
                </a:endParaRPr>
              </a:p>
            </p:txBody>
          </p:sp>
          <p:sp>
            <p:nvSpPr>
              <p:cNvPr id="33" name="文本框 32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607064" y="3320993"/>
                <a:ext cx="2367890" cy="46609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lvl="0" algn="dist" defTabSz="457200">
                  <a:defRPr/>
                </a:pPr>
                <a:r>
                  <a:rPr lang="zh-CN" altLang="en-US" sz="2800" b="1" dirty="0">
                    <a:solidFill>
                      <a:srgbClr val="FFFFFF"/>
                    </a:solidFill>
                    <a:latin typeface="+mn-ea"/>
                    <a:cs typeface="阿里巴巴和七个小矮人" panose="00000500000000000000" charset="-122"/>
                    <a:sym typeface="+mn-lt"/>
                  </a:rPr>
                  <a:t>衍生含义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阿里巴巴和七个小矮人" panose="00000500000000000000" charset="-122"/>
                  <a:sym typeface="+mn-lt"/>
                </a:endParaRPr>
              </a:p>
            </p:txBody>
          </p:sp>
        </p:grpSp>
        <p:sp>
          <p:nvSpPr>
            <p:cNvPr id="34" name="文本框 33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2517680" y="3479348"/>
              <a:ext cx="8937542" cy="738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 algn="l">
                <a:lnSpc>
                  <a:spcPct val="130000"/>
                </a:lnSpc>
              </a:pPr>
              <a:r>
                <a:rPr lang="zh-CN" altLang="en-US" sz="280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在居里夫人眼中</a:t>
              </a:r>
              <a:r>
                <a:rPr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280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他们夫妇二人的工作是美丽的。</a:t>
              </a:r>
              <a:endParaRPr lang="zh-CN" altLang="en-US" sz="280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endParaRPr>
            </a:p>
          </p:txBody>
        </p:sp>
      </p:grpSp>
      <p:grpSp>
        <p:nvGrpSpPr>
          <p:cNvPr id="35" name="组合 34"/>
          <p:cNvGrpSpPr/>
          <p:nvPr>
            <p:custDataLst>
              <p:tags r:id="rId18"/>
            </p:custDataLst>
          </p:nvPr>
        </p:nvGrpSpPr>
        <p:grpSpPr>
          <a:xfrm>
            <a:off x="553720" y="5337175"/>
            <a:ext cx="10903585" cy="1227455"/>
            <a:chOff x="314886" y="3266048"/>
            <a:chExt cx="10903483" cy="1157297"/>
          </a:xfrm>
        </p:grpSpPr>
        <p:sp>
          <p:nvSpPr>
            <p:cNvPr id="37" name="矩形: 圆角 161"/>
            <p:cNvSpPr/>
            <p:nvPr>
              <p:custDataLst>
                <p:tags r:id="rId19"/>
              </p:custDataLst>
            </p:nvPr>
          </p:nvSpPr>
          <p:spPr>
            <a:xfrm>
              <a:off x="314886" y="3367654"/>
              <a:ext cx="10834269" cy="1055691"/>
            </a:xfrm>
            <a:prstGeom prst="roundRect">
              <a:avLst>
                <a:gd name="adj" fmla="val 443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 cmpd="sng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314887" y="3266048"/>
              <a:ext cx="2312199" cy="629838"/>
              <a:chOff x="314887" y="3266048"/>
              <a:chExt cx="3263474" cy="62983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314887" y="3266048"/>
                <a:ext cx="3108960" cy="629838"/>
                <a:chOff x="660399" y="1262796"/>
                <a:chExt cx="3108960" cy="639204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2700000" scaled="1"/>
              </a:gradFill>
            </p:grpSpPr>
            <p:sp>
              <p:nvSpPr>
                <p:cNvPr id="41" name="矩形: 圆顶角 173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660399" y="1365482"/>
                  <a:ext cx="3044529" cy="536518"/>
                </a:xfrm>
                <a:prstGeom prst="round2SameRect">
                  <a:avLst>
                    <a:gd name="adj1" fmla="val 2103"/>
                    <a:gd name="adj2" fmla="val 2917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  <p:sp>
              <p:nvSpPr>
                <p:cNvPr id="42" name="矩形 41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660399" y="1262796"/>
                  <a:ext cx="3108960" cy="10297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</p:grpSp>
          <p:sp>
            <p:nvSpPr>
              <p:cNvPr id="43" name="任意多边形: 形状 175"/>
              <p:cNvSpPr/>
              <p:nvPr>
                <p:custDataLst>
                  <p:tags r:id="rId22"/>
                </p:custDataLst>
              </p:nvPr>
            </p:nvSpPr>
            <p:spPr>
              <a:xfrm>
                <a:off x="3361159" y="3266048"/>
                <a:ext cx="217202" cy="101461"/>
              </a:xfrm>
              <a:custGeom>
                <a:avLst/>
                <a:gdLst>
                  <a:gd name="connsiteX0" fmla="*/ 108601 w 217202"/>
                  <a:gd name="connsiteY0" fmla="*/ 0 h 102970"/>
                  <a:gd name="connsiteX1" fmla="*/ 209980 w 217202"/>
                  <a:gd name="connsiteY1" fmla="*/ 67198 h 102970"/>
                  <a:gd name="connsiteX2" fmla="*/ 217202 w 217202"/>
                  <a:gd name="connsiteY2" fmla="*/ 102970 h 102970"/>
                  <a:gd name="connsiteX3" fmla="*/ 0 w 217202"/>
                  <a:gd name="connsiteY3" fmla="*/ 102970 h 102970"/>
                  <a:gd name="connsiteX4" fmla="*/ 7222 w 217202"/>
                  <a:gd name="connsiteY4" fmla="*/ 67198 h 102970"/>
                  <a:gd name="connsiteX5" fmla="*/ 108601 w 217202"/>
                  <a:gd name="connsiteY5" fmla="*/ 0 h 10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202" h="102970">
                    <a:moveTo>
                      <a:pt x="108601" y="0"/>
                    </a:moveTo>
                    <a:cubicBezTo>
                      <a:pt x="154175" y="0"/>
                      <a:pt x="193277" y="27709"/>
                      <a:pt x="209980" y="67198"/>
                    </a:cubicBezTo>
                    <a:lnTo>
                      <a:pt x="217202" y="102970"/>
                    </a:lnTo>
                    <a:lnTo>
                      <a:pt x="0" y="102970"/>
                    </a:lnTo>
                    <a:lnTo>
                      <a:pt x="7222" y="67198"/>
                    </a:lnTo>
                    <a:cubicBezTo>
                      <a:pt x="23925" y="27709"/>
                      <a:pt x="63027" y="0"/>
                      <a:pt x="108601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阿里巴巴和七个小矮人" panose="00000500000000000000" charset="-122"/>
                  <a:cs typeface="+mn-cs"/>
                </a:endParaRPr>
              </a:p>
            </p:txBody>
          </p:sp>
          <p:sp>
            <p:nvSpPr>
              <p:cNvPr id="44" name="文本框 43"/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607064" y="3320993"/>
                <a:ext cx="2367890" cy="46609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lvl="0" algn="dist" defTabSz="457200">
                  <a:defRPr/>
                </a:pPr>
                <a:r>
                  <a:rPr lang="zh-CN" altLang="en-US" sz="2800" b="1" dirty="0">
                    <a:solidFill>
                      <a:srgbClr val="FFFFFF"/>
                    </a:solidFill>
                    <a:latin typeface="+mn-ea"/>
                    <a:cs typeface="阿里巴巴和七个小矮人" panose="00000500000000000000" charset="-122"/>
                    <a:sym typeface="+mn-lt"/>
                  </a:rPr>
                  <a:t>深层含义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阿里巴巴和七个小矮人" panose="00000500000000000000" charset="-122"/>
                  <a:sym typeface="+mn-lt"/>
                </a:endParaRPr>
              </a:p>
            </p:txBody>
          </p:sp>
        </p:grpSp>
        <p:sp>
          <p:nvSpPr>
            <p:cNvPr id="45" name="文本框 44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2517680" y="3447172"/>
              <a:ext cx="8700689" cy="898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 algn="l">
                <a:lnSpc>
                  <a:spcPct val="100000"/>
                </a:lnSpc>
              </a:pPr>
              <a:r>
                <a:rPr lang="zh-CN" altLang="en-US" sz="280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居里夫妇热爱科学、坚韧执着、乐观坚强、忘我奉献的科研精神和人格魅力是美丽的。</a:t>
              </a:r>
              <a:endPara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endParaRPr>
            </a:p>
          </p:txBody>
        </p:sp>
      </p:grpSp>
    </p:spTree>
    <p:custDataLst>
      <p:tags r:id="rId2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4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9" name="矩形 8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思考探究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10" name="图片 9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1" name="圆角矩形 10"/>
          <p:cNvSpPr/>
          <p:nvPr/>
        </p:nvSpPr>
        <p:spPr>
          <a:xfrm>
            <a:off x="981075" y="1114425"/>
            <a:ext cx="9983470" cy="1689100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10000"/>
              </a:lnSpc>
            </a:pPr>
            <a:r>
              <a:rPr lang="zh-CN" altLang="en-US" sz="3000" dirty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一般的传记作品都是由作者对传主进行客观的叙述，但是本文却引用了大量居里夫人信札、日记中的原文。</a:t>
            </a:r>
            <a:endParaRPr lang="zh-CN" altLang="en-US" sz="3000" dirty="0">
              <a:solidFill>
                <a:prstClr val="black"/>
              </a:solidFill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0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找出这些段落，体会它们的作用。</a:t>
            </a:r>
            <a:endParaRPr lang="zh-CN" altLang="en-US" sz="3000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821805" y="2230755"/>
            <a:ext cx="3620135" cy="677545"/>
            <a:chOff x="5849" y="4650"/>
            <a:chExt cx="5701" cy="1067"/>
          </a:xfrm>
        </p:grpSpPr>
        <p:sp>
          <p:nvSpPr>
            <p:cNvPr id="13" name="矩形 12"/>
            <p:cNvSpPr/>
            <p:nvPr/>
          </p:nvSpPr>
          <p:spPr>
            <a:xfrm>
              <a:off x="5849" y="4650"/>
              <a:ext cx="5701" cy="81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031" y="4669"/>
              <a:ext cx="5519" cy="104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sz="2800">
                  <a:solidFill>
                    <a:srgbClr val="A96A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5</a:t>
              </a:r>
              <a:r>
                <a:rPr sz="2800">
                  <a:solidFill>
                    <a:srgbClr val="A96A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、6、11、14、15</a:t>
              </a:r>
              <a:r>
                <a:rPr lang="zh-CN" sz="2800">
                  <a:solidFill>
                    <a:srgbClr val="A96A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段</a:t>
              </a:r>
              <a:endParaRPr lang="zh-CN" sz="2800">
                <a:solidFill>
                  <a:srgbClr val="A96A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pic>
        <p:nvPicPr>
          <p:cNvPr id="15" name="图片 14"/>
          <p:cNvPicPr/>
          <p:nvPr/>
        </p:nvPicPr>
        <p:blipFill>
          <a:blip r:embed="rId3"/>
        </p:blipFill>
        <p:spPr>
          <a:xfrm>
            <a:off x="-231775" y="2564130"/>
            <a:ext cx="3028315" cy="429387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 rot="0">
            <a:off x="2123440" y="3150870"/>
            <a:ext cx="8583930" cy="620395"/>
            <a:chOff x="6731540" y="1611313"/>
            <a:chExt cx="4944523" cy="620712"/>
          </a:xfrm>
        </p:grpSpPr>
        <p:sp>
          <p:nvSpPr>
            <p:cNvPr id="29" name="矩形 28"/>
            <p:cNvSpPr/>
            <p:nvPr>
              <p:custDataLst>
                <p:tags r:id="rId4"/>
              </p:custDataLst>
            </p:nvPr>
          </p:nvSpPr>
          <p:spPr>
            <a:xfrm>
              <a:off x="6731540" y="1611313"/>
              <a:ext cx="4944523" cy="620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cxnSp>
          <p:nvCxnSpPr>
            <p:cNvPr id="30" name="直接连接符 29"/>
            <p:cNvCxnSpPr/>
            <p:nvPr>
              <p:custDataLst>
                <p:tags r:id="rId5"/>
              </p:custDataLst>
            </p:nvPr>
          </p:nvCxnSpPr>
          <p:spPr>
            <a:xfrm>
              <a:off x="6731540" y="1611313"/>
              <a:ext cx="4944523" cy="0"/>
            </a:xfrm>
            <a:prstGeom prst="line">
              <a:avLst/>
            </a:prstGeom>
            <a:ln w="349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60855" y="3193415"/>
            <a:ext cx="89458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algn="l" eaLnBrk="1" hangingPunct="1"/>
            <a:r>
              <a:rPr sz="3200">
                <a:latin typeface="黑体" panose="02010609060101010101" charset="-122"/>
                <a:ea typeface="黑体" panose="02010609060101010101" charset="-122"/>
                <a:sym typeface="+mn-ea"/>
              </a:rPr>
              <a:t>大量引用传主自己的信札和日记中的话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的作用：</a:t>
            </a:r>
            <a:endParaRPr lang="zh-CN" sz="32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矩形: 圆角 169"/>
          <p:cNvSpPr/>
          <p:nvPr>
            <p:custDataLst>
              <p:tags r:id="rId7"/>
            </p:custDataLst>
          </p:nvPr>
        </p:nvSpPr>
        <p:spPr>
          <a:xfrm>
            <a:off x="2800350" y="3956685"/>
            <a:ext cx="8268335" cy="1233170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2925445" y="4040505"/>
            <a:ext cx="814387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hangingPunct="0">
              <a:lnSpc>
                <a:spcPct val="110000"/>
              </a:lnSpc>
            </a:pPr>
            <a:r>
              <a:rPr sz="2800">
                <a:latin typeface="黑体" panose="02010609060101010101" charset="-122"/>
                <a:ea typeface="黑体" panose="02010609060101010101" charset="-122"/>
                <a:sym typeface="+mn-ea"/>
              </a:rPr>
              <a:t>为读者补充了未知的历史细节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展示出传主的心理感受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增强</a:t>
            </a:r>
            <a:r>
              <a:rPr sz="2800">
                <a:latin typeface="黑体" panose="02010609060101010101" charset="-122"/>
                <a:ea typeface="黑体" panose="02010609060101010101" charset="-122"/>
                <a:sym typeface="+mn-ea"/>
              </a:rPr>
              <a:t>了文章的</a:t>
            </a:r>
            <a:r>
              <a:rPr sz="280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真实性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3" name="矩形: 圆角 169"/>
          <p:cNvSpPr/>
          <p:nvPr>
            <p:custDataLst>
              <p:tags r:id="rId9"/>
            </p:custDataLst>
          </p:nvPr>
        </p:nvSpPr>
        <p:spPr>
          <a:xfrm>
            <a:off x="2776855" y="5301615"/>
            <a:ext cx="8268335" cy="1233170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10"/>
            </p:custDataLst>
          </p:nvPr>
        </p:nvSpPr>
        <p:spPr>
          <a:xfrm>
            <a:off x="2901950" y="5351145"/>
            <a:ext cx="814387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lnSpc>
                <a:spcPct val="120000"/>
              </a:lnSpc>
            </a:pPr>
            <a:r>
              <a:rPr sz="280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变换了文章的叙述节奏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增强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了行文的</a:t>
            </a:r>
            <a:r>
              <a:rPr sz="280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生动性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。使读者</a:t>
            </a:r>
            <a:r>
              <a:rPr sz="2800">
                <a:latin typeface="黑体" panose="02010609060101010101" charset="-122"/>
                <a:ea typeface="黑体" panose="02010609060101010101" charset="-122"/>
                <a:sym typeface="+mn-ea"/>
              </a:rPr>
              <a:t>仿佛随传主回到了历史现场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增强</a:t>
            </a:r>
            <a:r>
              <a:rPr sz="2800">
                <a:latin typeface="黑体" panose="02010609060101010101" charset="-122"/>
                <a:ea typeface="黑体" panose="02010609060101010101" charset="-122"/>
                <a:sym typeface="+mn-ea"/>
              </a:rPr>
              <a:t>了</a:t>
            </a:r>
            <a:r>
              <a:rPr sz="280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真实性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r>
              <a:rPr sz="280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sz="2800"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  <p:pic>
        <p:nvPicPr>
          <p:cNvPr id="25" name="http://photo-static-api.fotomore.com/creative/vcg/veer/400/new/VCG41N155130343.jpg?uid=386&amp;timestamp=1723641392&amp;sign=73c944db34dbf3e0ad0f4a8a24f72d7d" descr="templates\picture_hover\&amp;pky280_sjzg_VCG41N155130343&amp;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31375" y="5483860"/>
            <a:ext cx="2633980" cy="175641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21" grpId="0" bldLvl="0" animBg="1"/>
      <p:bldP spid="21" grpId="1" animBg="1"/>
      <p:bldP spid="22" grpId="1"/>
      <p:bldP spid="23" grpId="0" bldLvl="0" animBg="1"/>
      <p:bldP spid="23" grpId="1" animBg="1"/>
      <p:bldP spid="24" grpId="1"/>
      <p:bldP spid="20" grpId="0"/>
      <p:bldP spid="2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4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9" name="矩形 8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思考探究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10" name="图片 9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pic>
        <p:nvPicPr>
          <p:cNvPr id="15" name="图片 14"/>
          <p:cNvPicPr/>
          <p:nvPr/>
        </p:nvPicPr>
        <p:blipFill>
          <a:blip r:embed="rId3"/>
        </p:blipFill>
        <p:spPr>
          <a:xfrm>
            <a:off x="-231775" y="2564130"/>
            <a:ext cx="3028315" cy="4293870"/>
          </a:xfrm>
          <a:prstGeom prst="rect">
            <a:avLst/>
          </a:prstGeom>
        </p:spPr>
      </p:pic>
      <p:sp>
        <p:nvSpPr>
          <p:cNvPr id="21" name="矩形: 圆角 169"/>
          <p:cNvSpPr/>
          <p:nvPr>
            <p:custDataLst>
              <p:tags r:id="rId4"/>
            </p:custDataLst>
          </p:nvPr>
        </p:nvSpPr>
        <p:spPr>
          <a:xfrm>
            <a:off x="2901950" y="3074035"/>
            <a:ext cx="8268335" cy="1233170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2901950" y="3074035"/>
            <a:ext cx="826897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hangingPunct="0">
              <a:lnSpc>
                <a:spcPct val="110000"/>
              </a:lnSpc>
            </a:pP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材料一和课文第16—18段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伴侣间的未来遐想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”相吻合</a:t>
            </a:r>
            <a:r>
              <a:rPr lang="zh-CN" sz="300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sz="30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3" name="矩形: 圆角 169"/>
          <p:cNvSpPr/>
          <p:nvPr>
            <p:custDataLst>
              <p:tags r:id="rId6"/>
            </p:custDataLst>
          </p:nvPr>
        </p:nvSpPr>
        <p:spPr>
          <a:xfrm>
            <a:off x="2901950" y="4989195"/>
            <a:ext cx="8143875" cy="1233170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7"/>
            </p:custDataLst>
          </p:nvPr>
        </p:nvSpPr>
        <p:spPr>
          <a:xfrm>
            <a:off x="2901950" y="4989195"/>
            <a:ext cx="81438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lnSpc>
                <a:spcPct val="120000"/>
              </a:lnSpc>
            </a:pP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材料二和课文第19—24段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黑暗中欣赏美丽的颜色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”相吻合</a:t>
            </a:r>
            <a:r>
              <a:rPr sz="300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sz="3000"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81075" y="1091565"/>
            <a:ext cx="9983470" cy="1689100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00000"/>
              </a:lnSpc>
            </a:pPr>
            <a:r>
              <a:rPr sz="3000" dirty="0">
                <a:solidFill>
                  <a:schemeClr val="tx1"/>
                </a:solidFill>
                <a:ea typeface="华文细黑" panose="02010600040101010101" charset="-122"/>
                <a:sym typeface="+mn-ea"/>
              </a:rPr>
              <a:t>下面两则材料</a:t>
            </a:r>
            <a:r>
              <a:rPr lang="zh-CN" sz="3000" dirty="0">
                <a:solidFill>
                  <a:schemeClr val="tx1"/>
                </a:solidFill>
                <a:ea typeface="华文细黑" panose="02010600040101010101" charset="-122"/>
                <a:sym typeface="+mn-ea"/>
              </a:rPr>
              <a:t>选自居里夫人写的《</a:t>
            </a:r>
            <a:r>
              <a:rPr lang="zh-CN" sz="3000" dirty="0">
                <a:solidFill>
                  <a:schemeClr val="tx1"/>
                </a:solidFill>
                <a:ea typeface="华文细黑" panose="02010600040101010101" charset="-122"/>
                <a:sym typeface="+mn-ea"/>
              </a:rPr>
              <a:t>比埃尔·居里</a:t>
            </a:r>
            <a:r>
              <a:rPr lang="zh-CN" sz="3000" dirty="0">
                <a:solidFill>
                  <a:schemeClr val="tx1"/>
                </a:solidFill>
                <a:ea typeface="华文细黑" panose="02010600040101010101" charset="-122"/>
                <a:sym typeface="+mn-ea"/>
              </a:rPr>
              <a:t>》和《居里夫人传》</a:t>
            </a:r>
            <a:r>
              <a:rPr lang="zh-CN" altLang="en-US" sz="3000" dirty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。阅读后，思考：这两段文字和课文中描写的哪两个镜头相符？</a:t>
            </a:r>
            <a:endParaRPr lang="zh-CN" altLang="en-US" sz="3000" dirty="0">
              <a:solidFill>
                <a:prstClr val="black"/>
              </a:solidFill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  <a:sym typeface="+mn-ea"/>
            </a:endParaRPr>
          </a:p>
          <a:p>
            <a:pPr>
              <a:lnSpc>
                <a:spcPct val="10000"/>
              </a:lnSpc>
            </a:pPr>
            <a:endParaRPr lang="zh-CN" altLang="en-US" sz="3000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22" grpId="1"/>
      <p:bldP spid="23" grpId="0" bldLvl="0" animBg="1"/>
      <p:bldP spid="23" grpId="1" animBg="1"/>
      <p:bldP spid="24" grpId="1"/>
      <p:bldP spid="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9" name="矩形 8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情感品读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  <a:sym typeface="+mn-ea"/>
              </a:endParaRPr>
            </a:p>
          </p:txBody>
        </p:sp>
        <p:pic>
          <p:nvPicPr>
            <p:cNvPr id="10" name="图片 9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1" name="圆角矩形 10"/>
          <p:cNvSpPr/>
          <p:nvPr/>
        </p:nvSpPr>
        <p:spPr>
          <a:xfrm>
            <a:off x="981075" y="1091565"/>
            <a:ext cx="9983470" cy="1689100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00000"/>
              </a:lnSpc>
            </a:pPr>
            <a:r>
              <a:rPr lang="zh-CN" altLang="en-US" sz="3000" dirty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本文作者</a:t>
            </a:r>
            <a:r>
              <a:rPr lang="zh-CN" altLang="en-US" sz="3000" dirty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艾芙</a:t>
            </a:r>
            <a:r>
              <a:rPr lang="en-US" altLang="zh-CN" sz="3000" dirty="0">
                <a:solidFill>
                  <a:srgbClr val="C00000"/>
                </a:solidFill>
                <a:latin typeface="+mj-lt"/>
                <a:ea typeface="华文细黑" panose="02010600040101010101" charset="-122"/>
                <a:cs typeface="+mj-lt"/>
                <a:sym typeface="+mn-ea"/>
              </a:rPr>
              <a:t>·</a:t>
            </a:r>
            <a:r>
              <a:rPr lang="zh-CN" altLang="en-US" sz="3000" dirty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居里</a:t>
            </a:r>
            <a:r>
              <a:rPr lang="zh-CN" altLang="en-US" sz="3000" dirty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是居里夫人的小女儿，她写居里夫人，既是写一位伟大的科学家，也是在写自己的母亲。</a:t>
            </a:r>
            <a:endParaRPr lang="zh-CN" altLang="en-US" sz="3000" dirty="0">
              <a:solidFill>
                <a:prstClr val="black"/>
              </a:solidFill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  <a:sym typeface="+mn-ea"/>
            </a:endParaRPr>
          </a:p>
          <a:p>
            <a:pPr>
              <a:lnSpc>
                <a:spcPct val="10000"/>
              </a:lnSpc>
            </a:pPr>
            <a:endParaRPr lang="zh-CN" altLang="en-US" sz="3000" dirty="0">
              <a:solidFill>
                <a:prstClr val="black"/>
              </a:solidFill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0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你能从文章中哪些地方读出作者对母亲的情感？</a:t>
            </a:r>
            <a:endParaRPr lang="zh-CN" altLang="en-US" sz="3000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2" name="http://photo-static-api.fotomore.com/creative/vcg/400/version23/VCG41165923312.jpg?uid=386&amp;timestamp=1723823893&amp;sign=e4e8cabc6dd420456a6259b2119d802f" descr="templates\picture_hover\&amp;pky150_sjzg_VCG41165923312&amp;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7495" y="363220"/>
            <a:ext cx="1363345" cy="13633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" b="20906"/>
          <a:stretch>
            <a:fillRect/>
          </a:stretch>
        </p:blipFill>
        <p:spPr>
          <a:xfrm>
            <a:off x="-404495" y="2489835"/>
            <a:ext cx="4505325" cy="4598670"/>
          </a:xfrm>
          <a:prstGeom prst="rect">
            <a:avLst/>
          </a:prstGeom>
        </p:spPr>
      </p:pic>
      <p:sp>
        <p:nvSpPr>
          <p:cNvPr id="39" name="矩形 38"/>
          <p:cNvSpPr/>
          <p:nvPr userDrawn="1">
            <p:custDataLst>
              <p:tags r:id="rId5"/>
            </p:custDataLst>
          </p:nvPr>
        </p:nvSpPr>
        <p:spPr>
          <a:xfrm>
            <a:off x="4277995" y="3312795"/>
            <a:ext cx="6670040" cy="66802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91635" y="3337560"/>
            <a:ext cx="6881495" cy="632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 hangingPunct="0">
              <a:lnSpc>
                <a:spcPct val="110000"/>
              </a:lnSpc>
            </a:pPr>
            <a:r>
              <a:rPr sz="32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⑽</a:t>
            </a:r>
            <a:r>
              <a:rPr 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她独自</a:t>
            </a:r>
            <a:r>
              <a:rPr lang="zh-CN" sz="32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一个人</a:t>
            </a:r>
            <a:r>
              <a:rPr 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就是</a:t>
            </a:r>
            <a:r>
              <a:rPr lang="zh-CN" sz="32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一家工厂</a:t>
            </a:r>
            <a:r>
              <a:rPr 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841115" y="4354195"/>
            <a:ext cx="7726680" cy="2040890"/>
          </a:xfrm>
          <a:prstGeom prst="rect">
            <a:avLst/>
          </a:prstGeom>
          <a:blipFill>
            <a:blip r:embed="rId6"/>
          </a:blip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运用比喻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准确展现了母亲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勇挑重担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表达了作者对母亲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不辞辛苦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的科研精神的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赞美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敬仰之情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也隐含着女儿对母亲的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心疼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和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体贴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 animBg="1"/>
      <p:bldP spid="4" grpId="0"/>
      <p:bldP spid="39" grpId="0" bldLvl="0" animBg="1"/>
      <p:bldP spid="4" grpId="1"/>
      <p:bldP spid="39" grpId="1" animBg="1"/>
      <p:bldP spid="43" grpId="0" bldLvl="0" animBg="1"/>
      <p:bldP spid="4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9" name="矩形 8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情感品读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  <a:sym typeface="+mn-ea"/>
              </a:endParaRPr>
            </a:p>
          </p:txBody>
        </p:sp>
        <p:pic>
          <p:nvPicPr>
            <p:cNvPr id="10" name="图片 9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1" name="圆角矩形 10"/>
          <p:cNvSpPr/>
          <p:nvPr/>
        </p:nvSpPr>
        <p:spPr>
          <a:xfrm>
            <a:off x="1849755" y="1210945"/>
            <a:ext cx="8669655" cy="712470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00000"/>
              </a:lnSpc>
            </a:pPr>
            <a:r>
              <a:rPr lang="zh-CN" altLang="en-US" sz="30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你能从文章中哪些地方读出作者对母亲的情感？</a:t>
            </a:r>
            <a:endParaRPr lang="zh-CN" altLang="en-US" sz="3000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2" name="http://photo-static-api.fotomore.com/creative/vcg/400/version23/VCG41165923312.jpg?uid=386&amp;timestamp=1723823893&amp;sign=e4e8cabc6dd420456a6259b2119d802f" descr="templates\picture_hover\&amp;pky150_sjzg_VCG41165923312&amp;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78720" y="473075"/>
            <a:ext cx="1363345" cy="1363345"/>
          </a:xfrm>
          <a:prstGeom prst="rect">
            <a:avLst/>
          </a:prstGeom>
        </p:spPr>
      </p:pic>
      <p:sp>
        <p:nvSpPr>
          <p:cNvPr id="39" name="矩形 38"/>
          <p:cNvSpPr/>
          <p:nvPr userDrawn="1">
            <p:custDataLst>
              <p:tags r:id="rId4"/>
            </p:custDataLst>
          </p:nvPr>
        </p:nvSpPr>
        <p:spPr>
          <a:xfrm>
            <a:off x="4089400" y="2232660"/>
            <a:ext cx="7444105" cy="98361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18940" y="2270760"/>
            <a:ext cx="72764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 hangingPunct="0">
              <a:lnSpc>
                <a:spcPct val="100000"/>
              </a:lnSpc>
            </a:pPr>
            <a:r>
              <a:rPr sz="30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⒀</a:t>
            </a:r>
            <a:r>
              <a:rPr sz="3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工作日变成了工作月,工作月变成了工作年,比埃尔和玛丽没有失掉勇气。</a:t>
            </a:r>
            <a:endParaRPr sz="3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208145" y="3429000"/>
            <a:ext cx="7592060" cy="2531110"/>
          </a:xfrm>
          <a:prstGeom prst="rect">
            <a:avLst/>
          </a:prstGeom>
          <a:blipFill>
            <a:blip r:embed="rId5"/>
          </a:blip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作者在叙述父母的漫长工作时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平直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的口吻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将日、月、年的变化连接在一起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写出了父母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工作时间之长</a:t>
            </a:r>
            <a:r>
              <a: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从不间断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表达了作者对父母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忘情</a:t>
            </a:r>
            <a:r>
              <a:rPr lang="zh-CN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地投入工作、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坚持不懈</a:t>
            </a:r>
            <a:r>
              <a:rPr lang="zh-CN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的毅力的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赞赏</a:t>
            </a:r>
            <a:r>
              <a:rPr lang="zh-CN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 </a:t>
            </a:r>
            <a:endParaRPr lang="zh-CN" sz="32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6"/>
        </p:blipFill>
        <p:spPr>
          <a:xfrm>
            <a:off x="-307975" y="2934970"/>
            <a:ext cx="4462145" cy="3386455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 animBg="1"/>
      <p:bldP spid="4" grpId="1"/>
      <p:bldP spid="39" grpId="1" animBg="1"/>
      <p:bldP spid="43" grpId="0" bldLvl="0" animBg="1"/>
      <p:bldP spid="4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9" name="矩形 8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情感品读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  <a:sym typeface="+mn-ea"/>
              </a:endParaRPr>
            </a:p>
          </p:txBody>
        </p:sp>
        <p:pic>
          <p:nvPicPr>
            <p:cNvPr id="10" name="图片 9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1" name="圆角矩形 10"/>
          <p:cNvSpPr/>
          <p:nvPr/>
        </p:nvSpPr>
        <p:spPr>
          <a:xfrm>
            <a:off x="1849755" y="1210945"/>
            <a:ext cx="8669655" cy="712470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00000"/>
              </a:lnSpc>
            </a:pPr>
            <a:r>
              <a:rPr lang="zh-CN" altLang="en-US" sz="30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你能从文章中哪些地方读出作者对母亲的情感？</a:t>
            </a:r>
            <a:endParaRPr lang="zh-CN" altLang="en-US" sz="3000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2" name="http://photo-static-api.fotomore.com/creative/vcg/400/version23/VCG41165923312.jpg?uid=386&amp;timestamp=1723823893&amp;sign=e4e8cabc6dd420456a6259b2119d802f" descr="templates\picture_hover\&amp;pky150_sjzg_VCG41165923312&amp;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78720" y="473075"/>
            <a:ext cx="1363345" cy="1363345"/>
          </a:xfrm>
          <a:prstGeom prst="rect">
            <a:avLst/>
          </a:prstGeom>
        </p:spPr>
      </p:pic>
      <p:sp>
        <p:nvSpPr>
          <p:cNvPr id="39" name="矩形 38"/>
          <p:cNvSpPr/>
          <p:nvPr userDrawn="1">
            <p:custDataLst>
              <p:tags r:id="rId4"/>
            </p:custDataLst>
          </p:nvPr>
        </p:nvSpPr>
        <p:spPr>
          <a:xfrm>
            <a:off x="4089400" y="2232660"/>
            <a:ext cx="7444105" cy="98361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18940" y="2270760"/>
            <a:ext cx="72764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 hangingPunct="0">
              <a:lnSpc>
                <a:spcPct val="100000"/>
              </a:lnSpc>
            </a:pPr>
            <a:r>
              <a:rPr sz="30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⒀</a:t>
            </a:r>
            <a:r>
              <a:rPr sz="3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他们在这个木板屋里过着“反自然”的生活</a:t>
            </a:r>
            <a:r>
              <a:rPr sz="3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3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208145" y="3429000"/>
            <a:ext cx="7592060" cy="2531110"/>
          </a:xfrm>
          <a:prstGeom prst="rect">
            <a:avLst/>
          </a:prstGeom>
          <a:blipFill>
            <a:blip r:embed="rId5"/>
          </a:blip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作者将父母的工作比作是“反自然”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写出了父母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工作时间长</a:t>
            </a:r>
            <a:r>
              <a:rPr 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工作强度大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表现出作者对父母在科学实验期间的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密切配合</a:t>
            </a:r>
            <a:r>
              <a:rPr lang="zh-CN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和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感情和谐</a:t>
            </a:r>
            <a:r>
              <a:rPr lang="zh-CN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的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赞美</a:t>
            </a:r>
            <a:r>
              <a:rPr lang="zh-CN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 </a:t>
            </a:r>
            <a:endParaRPr lang="zh-CN" sz="32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6"/>
        </p:blipFill>
        <p:spPr>
          <a:xfrm>
            <a:off x="-307975" y="2934970"/>
            <a:ext cx="4462145" cy="3386455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 animBg="1"/>
      <p:bldP spid="4" grpId="1"/>
      <p:bldP spid="39" grpId="1" animBg="1"/>
      <p:bldP spid="43" grpId="0" bldLvl="0" animBg="1"/>
      <p:bldP spid="4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9" name="矩形 8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情感品读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  <a:sym typeface="+mn-ea"/>
              </a:endParaRPr>
            </a:p>
          </p:txBody>
        </p:sp>
        <p:pic>
          <p:nvPicPr>
            <p:cNvPr id="10" name="图片 9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1" name="圆角矩形 10"/>
          <p:cNvSpPr/>
          <p:nvPr/>
        </p:nvSpPr>
        <p:spPr>
          <a:xfrm>
            <a:off x="1849755" y="1210945"/>
            <a:ext cx="8669655" cy="712470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00000"/>
              </a:lnSpc>
            </a:pPr>
            <a:r>
              <a:rPr lang="zh-CN" altLang="en-US" sz="30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你能从文章中哪些地方读出作者对母亲的情感？</a:t>
            </a:r>
            <a:endParaRPr lang="zh-CN" altLang="en-US" sz="3000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2" name="http://photo-static-api.fotomore.com/creative/vcg/400/version23/VCG41165923312.jpg?uid=386&amp;timestamp=1723823893&amp;sign=e4e8cabc6dd420456a6259b2119d802f" descr="templates\picture_hover\&amp;pky150_sjzg_VCG41165923312&amp;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78720" y="473075"/>
            <a:ext cx="1363345" cy="1363345"/>
          </a:xfrm>
          <a:prstGeom prst="rect">
            <a:avLst/>
          </a:prstGeom>
        </p:spPr>
      </p:pic>
      <p:sp>
        <p:nvSpPr>
          <p:cNvPr id="39" name="矩形 38"/>
          <p:cNvSpPr/>
          <p:nvPr userDrawn="1">
            <p:custDataLst>
              <p:tags r:id="rId4"/>
            </p:custDataLst>
          </p:nvPr>
        </p:nvSpPr>
        <p:spPr>
          <a:xfrm>
            <a:off x="4089400" y="2232660"/>
            <a:ext cx="7444105" cy="143954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18940" y="2270760"/>
            <a:ext cx="727646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 hangingPunct="0">
              <a:lnSpc>
                <a:spcPct val="100000"/>
              </a:lnSpc>
            </a:pPr>
            <a:r>
              <a:rPr sz="30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⒄</a:t>
            </a:r>
            <a:r>
              <a:rPr lang="zh-CN" sz="3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有一天，玛丽像期盼别人已经答应给的玩具的小孩一样，</a:t>
            </a:r>
            <a:r>
              <a:rPr lang="zh-CN" sz="3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怀着热切的好奇心</a:t>
            </a:r>
            <a:r>
              <a:rPr lang="zh-CN" sz="3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说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050030" y="4699635"/>
            <a:ext cx="7592060" cy="1621155"/>
          </a:xfrm>
          <a:prstGeom prst="rect">
            <a:avLst/>
          </a:prstGeom>
          <a:blipFill>
            <a:blip r:embed="rId5"/>
          </a:blip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夫妻的对话尽显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柔情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。这些细节中流露出的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爱意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只有关系亲密的女儿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方能在笔端自然表现出来。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矩形 4"/>
          <p:cNvSpPr/>
          <p:nvPr userDrawn="1">
            <p:custDataLst>
              <p:tags r:id="rId6"/>
            </p:custDataLst>
          </p:nvPr>
        </p:nvSpPr>
        <p:spPr>
          <a:xfrm>
            <a:off x="4089400" y="3898265"/>
            <a:ext cx="7444105" cy="53086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64330" y="3934460"/>
            <a:ext cx="747776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 hangingPunct="0">
              <a:lnSpc>
                <a:spcPct val="100000"/>
              </a:lnSpc>
            </a:pPr>
            <a:r>
              <a:rPr sz="30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⒅</a:t>
            </a:r>
            <a:r>
              <a:rPr lang="zh-CN" sz="3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（比埃尔）</a:t>
            </a:r>
            <a:r>
              <a:rPr sz="3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和颜悦色</a:t>
            </a:r>
            <a:r>
              <a:rPr sz="3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地回答</a:t>
            </a:r>
            <a:r>
              <a:rPr lang="en-US" sz="3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lang="en-US" sz="3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3" name="图片 12"/>
          <p:cNvPicPr/>
          <p:nvPr/>
        </p:nvPicPr>
        <p:blipFill>
          <a:blip r:embed="rId7"/>
        </p:blipFill>
        <p:spPr>
          <a:xfrm>
            <a:off x="-307975" y="2934970"/>
            <a:ext cx="4462145" cy="3386455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 animBg="1"/>
      <p:bldP spid="4" grpId="1"/>
      <p:bldP spid="39" grpId="1" animBg="1"/>
      <p:bldP spid="43" grpId="0" bldLvl="0" animBg="1"/>
      <p:bldP spid="43" grpId="1" animBg="1"/>
      <p:bldP spid="7" grpId="0"/>
      <p:bldP spid="5" grpId="0" bldLvl="0" animBg="1"/>
      <p:bldP spid="7" grpId="1"/>
      <p:bldP spid="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9" name="矩形 8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情感品读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  <a:sym typeface="+mn-ea"/>
              </a:endParaRPr>
            </a:p>
          </p:txBody>
        </p:sp>
        <p:pic>
          <p:nvPicPr>
            <p:cNvPr id="10" name="图片 9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1" name="圆角矩形 10"/>
          <p:cNvSpPr/>
          <p:nvPr/>
        </p:nvSpPr>
        <p:spPr>
          <a:xfrm>
            <a:off x="1849755" y="1210945"/>
            <a:ext cx="8669655" cy="712470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00000"/>
              </a:lnSpc>
            </a:pPr>
            <a:r>
              <a:rPr lang="zh-CN" altLang="en-US" sz="30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你能从文章中哪些地方读出作者对母亲的情感？</a:t>
            </a:r>
            <a:endParaRPr lang="zh-CN" altLang="en-US" sz="3000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2" name="http://photo-static-api.fotomore.com/creative/vcg/400/version23/VCG41165923312.jpg?uid=386&amp;timestamp=1723823893&amp;sign=e4e8cabc6dd420456a6259b2119d802f" descr="templates\picture_hover\&amp;pky150_sjzg_VCG41165923312&amp;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78720" y="473075"/>
            <a:ext cx="1363345" cy="13633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44170" y="2477770"/>
            <a:ext cx="3674110" cy="413004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3470275" y="2186940"/>
            <a:ext cx="8150225" cy="277812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54425" y="2287905"/>
            <a:ext cx="796607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 hangingPunct="0"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⒆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他们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挽臂步行，话说得很少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。沿着这个远离市中心的街区的热闹街道，走过工厂、空地和不讲究的住房。他们到了娄蒙路，穿过院子，比埃尔把钥匙插入锁孔，那扇门嘎嘎地响着（它已经这样响过几千次了），</a:t>
            </a:r>
            <a:r>
              <a:rPr lang="zh-CN" altLang="en-US" sz="28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他们走进他们的领域，走进他们的梦境。</a:t>
            </a:r>
            <a:endParaRPr lang="zh-CN" altLang="en-US" sz="28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5050" y="5095240"/>
            <a:ext cx="8045450" cy="1512570"/>
          </a:xfrm>
          <a:prstGeom prst="rect">
            <a:avLst/>
          </a:prstGeom>
          <a:blipFill>
            <a:blip r:embed="rId6"/>
          </a:blip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描写父母的散步</a:t>
            </a:r>
            <a:r>
              <a:rPr altLang="zh-CN" sz="30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就如慢镜头般渐渐拉长。将科学领域</a:t>
            </a:r>
            <a:r>
              <a:rPr lang="zh-CN" altLang="en-US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比喻为美妙的</a:t>
            </a:r>
            <a:r>
              <a:rPr lang="en-US" altLang="zh-CN" sz="30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梦境</a:t>
            </a:r>
            <a:r>
              <a:rPr lang="en-US" altLang="zh-CN" sz="30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微软雅黑" panose="020B0503020204020204" charset="-122"/>
              </a:rPr>
              <a:t>”</a:t>
            </a:r>
            <a:r>
              <a:rPr altLang="zh-CN" sz="30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富有诗意</a:t>
            </a:r>
            <a:r>
              <a:rPr altLang="zh-CN" sz="30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真切动人。</a:t>
            </a:r>
            <a:endParaRPr lang="zh-CN" altLang="en-US" sz="30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 animBg="1"/>
      <p:bldP spid="12" grpId="0"/>
      <p:bldP spid="8" grpId="0" bldLvl="0" animBg="1"/>
      <p:bldP spid="12" grpId="1"/>
      <p:bldP spid="8" grpId="1" animBg="1"/>
      <p:bldP spid="3" grpId="0" bldLvl="0" animBg="1"/>
      <p:bldP spid="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9" name="矩形 8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情感品读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  <a:sym typeface="+mn-ea"/>
              </a:endParaRPr>
            </a:p>
          </p:txBody>
        </p:sp>
        <p:pic>
          <p:nvPicPr>
            <p:cNvPr id="10" name="图片 9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1" name="圆角矩形 10"/>
          <p:cNvSpPr/>
          <p:nvPr/>
        </p:nvSpPr>
        <p:spPr>
          <a:xfrm>
            <a:off x="1849755" y="1210945"/>
            <a:ext cx="8669655" cy="712470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00000"/>
              </a:lnSpc>
            </a:pPr>
            <a:r>
              <a:rPr lang="zh-CN" altLang="en-US" sz="30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你能从文章中哪些地方读出作者对母亲的情感？</a:t>
            </a:r>
            <a:endParaRPr lang="zh-CN" altLang="en-US" sz="3000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2" name="http://photo-static-api.fotomore.com/creative/vcg/400/version23/VCG41165923312.jpg?uid=386&amp;timestamp=1723823893&amp;sign=e4e8cabc6dd420456a6259b2119d802f" descr="templates\picture_hover\&amp;pky150_sjzg_VCG41165923312&amp;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78720" y="473075"/>
            <a:ext cx="1363345" cy="1363345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365760" y="2120265"/>
            <a:ext cx="8150225" cy="236601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8155" y="2190115"/>
            <a:ext cx="796607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 hangingPunct="0">
              <a:lnSpc>
                <a:spcPct val="100000"/>
              </a:lnSpc>
            </a:pPr>
            <a:r>
              <a:rPr lang="en-US" altLang="zh-CN" sz="2800">
                <a:effectLst/>
                <a:ea typeface="微软雅黑" panose="020B0503020204020204" charset="-122"/>
                <a:cs typeface="+mn-lt"/>
                <a:sym typeface="微软雅黑" panose="020B0503020204020204" charset="-122"/>
              </a:rPr>
              <a:t>(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汉仪大圣体简" panose="00020600040101010101" charset="-122"/>
                <a:sym typeface="微软雅黑" panose="020B0503020204020204" charset="-122"/>
              </a:rPr>
              <a:t>23</a:t>
            </a: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在黑暗中，在寂静中，两个人的脸都</a:t>
            </a:r>
            <a:r>
              <a:rPr lang="zh-CN" altLang="en-US" sz="2800" dirty="0">
                <a:solidFill>
                  <a:schemeClr val="tx1"/>
                </a:solidFill>
                <a:highlight>
                  <a:srgbClr val="00FFFF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转向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这些微光，</a:t>
            </a:r>
            <a:r>
              <a:rPr lang="zh-CN" altLang="en-US" sz="2800" dirty="0">
                <a:solidFill>
                  <a:schemeClr val="tx1"/>
                </a:solidFill>
                <a:highlight>
                  <a:srgbClr val="00FFFF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转向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这射线的神秘来源，</a:t>
            </a:r>
            <a:r>
              <a:rPr lang="zh-CN" altLang="en-US" sz="2800" dirty="0">
                <a:solidFill>
                  <a:schemeClr val="tx1"/>
                </a:solidFill>
                <a:highlight>
                  <a:srgbClr val="00FFFF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转向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镭，</a:t>
            </a:r>
            <a:r>
              <a:rPr lang="zh-CN" altLang="en-US" sz="2800" dirty="0">
                <a:solidFill>
                  <a:schemeClr val="tx1"/>
                </a:solidFill>
                <a:highlight>
                  <a:srgbClr val="00FFFF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转向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他们的镭！玛丽的身体前倾，热切地望着，他此时的姿势，就像一小时前在她睡着了的孩子床头看着孩子一样。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8780" y="4776470"/>
            <a:ext cx="8045450" cy="1811020"/>
          </a:xfrm>
          <a:prstGeom prst="rect">
            <a:avLst/>
          </a:prstGeom>
          <a:blipFill>
            <a:blip r:embed="rId5"/>
          </a:blip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连用四个</a:t>
            </a:r>
            <a:r>
              <a:rPr lang="en-US" altLang="zh-CN" sz="28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转向</a:t>
            </a:r>
            <a:r>
              <a:rPr lang="en-US" altLang="zh-CN" sz="28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定格在</a:t>
            </a:r>
            <a:r>
              <a:rPr lang="en-US" altLang="zh-CN" sz="28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他们的镭</a:t>
            </a:r>
            <a:r>
              <a:rPr lang="en-US" altLang="zh-CN" sz="28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呈一个慢镜头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把居里夫妇的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激动、期盼</a:t>
            </a:r>
            <a:r>
              <a:rPr 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和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内心的狂喜、热切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细腻地表达了出来。玛丽对于科研发现有着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母爱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一般的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情怀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身为女儿的作者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想必也感受到了。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4960" y="2392680"/>
            <a:ext cx="4890770" cy="3341370"/>
          </a:xfrm>
          <a:prstGeom prst="rect">
            <a:avLst/>
          </a:prstGeom>
          <a:effectLst>
            <a:softEdge rad="635000"/>
          </a:effectLst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 animBg="1"/>
      <p:bldP spid="12" grpId="0"/>
      <p:bldP spid="8" grpId="0" bldLvl="0" animBg="1"/>
      <p:bldP spid="12" grpId="1"/>
      <p:bldP spid="8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3000"/>
          </a:blip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5" name="矩形 4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学习目标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6" name="图片 5" descr="32313539363931343b32313539363637383bbbafd1a7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pic>
        <p:nvPicPr>
          <p:cNvPr id="7" name="图片 6" descr="图片2"/>
          <p:cNvPicPr>
            <a:picLocks noChangeAspect="1"/>
          </p:cNvPicPr>
          <p:nvPr/>
        </p:nvPicPr>
        <p:blipFill>
          <a:blip r:embed="rId4"/>
          <a:srcRect b="15369"/>
          <a:stretch>
            <a:fillRect/>
          </a:stretch>
        </p:blipFill>
        <p:spPr>
          <a:xfrm>
            <a:off x="0" y="2657475"/>
            <a:ext cx="12192000" cy="4232910"/>
          </a:xfrm>
          <a:prstGeom prst="rect">
            <a:avLst/>
          </a:prstGeom>
        </p:spPr>
      </p:pic>
      <p:grpSp>
        <p:nvGrpSpPr>
          <p:cNvPr id="13" name="组合 12"/>
          <p:cNvGrpSpPr/>
          <p:nvPr>
            <p:custDataLst>
              <p:tags r:id="rId5"/>
            </p:custDataLst>
          </p:nvPr>
        </p:nvGrpSpPr>
        <p:grpSpPr>
          <a:xfrm>
            <a:off x="811831" y="1247770"/>
            <a:ext cx="10457408" cy="1138555"/>
            <a:chOff x="954070" y="1562122"/>
            <a:chExt cx="10457408" cy="1138555"/>
          </a:xfrm>
        </p:grpSpPr>
        <p:grpSp>
          <p:nvGrpSpPr>
            <p:cNvPr id="2" name="组合 1"/>
            <p:cNvGrpSpPr/>
            <p:nvPr>
              <p:custDataLst>
                <p:tags r:id="rId6"/>
              </p:custDataLst>
            </p:nvPr>
          </p:nvGrpSpPr>
          <p:grpSpPr>
            <a:xfrm>
              <a:off x="1428643" y="1562122"/>
              <a:ext cx="9982835" cy="1138555"/>
              <a:chOff x="1428643" y="1562122"/>
              <a:chExt cx="9982835" cy="1138555"/>
            </a:xfrm>
          </p:grpSpPr>
          <p:sp>
            <p:nvSpPr>
              <p:cNvPr id="59" name="缺角矩形 58"/>
              <p:cNvSpPr/>
              <p:nvPr>
                <p:custDataLst>
                  <p:tags r:id="rId7"/>
                </p:custDataLst>
              </p:nvPr>
            </p:nvSpPr>
            <p:spPr>
              <a:xfrm>
                <a:off x="1428643" y="1562122"/>
                <a:ext cx="9982835" cy="1138555"/>
              </a:xfrm>
              <a:prstGeom prst="plaque">
                <a:avLst>
                  <a:gd name="adj" fmla="val 12339"/>
                </a:avLst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rgbClr val="786F66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218565">
                  <a:defRPr/>
                </a:pPr>
                <a:endParaRPr lang="zh-CN" altLang="en-US" sz="2400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62" name="文本框 61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501668" y="1624352"/>
                <a:ext cx="9909810" cy="10763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p>
                <a:pPr algn="l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3200">
                    <a:sym typeface="+mn-ea"/>
                  </a:rPr>
                  <a:t>1.</a:t>
                </a:r>
                <a:r>
                  <a:rPr lang="zh-CN" altLang="en-US" sz="3200">
                    <a:sym typeface="+mn-ea"/>
                  </a:rPr>
                  <a:t>感受科学家在艰辛条件下表现出的坚韧执着、忘我奉献、乐观坚强、淡泊名利的人格魅力。</a:t>
                </a:r>
                <a:endParaRPr lang="zh-CN" altLang="en-US" sz="3200">
                  <a:sym typeface="+mn-ea"/>
                </a:endParaRPr>
              </a:p>
            </p:txBody>
          </p:sp>
        </p:grpSp>
        <p:sp>
          <p:nvSpPr>
            <p:cNvPr id="63" name="椭圆 62"/>
            <p:cNvSpPr/>
            <p:nvPr>
              <p:custDataLst>
                <p:tags r:id="rId9"/>
              </p:custDataLst>
            </p:nvPr>
          </p:nvSpPr>
          <p:spPr>
            <a:xfrm>
              <a:off x="954070" y="2001731"/>
              <a:ext cx="252463" cy="2524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1793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4" name="组合 63"/>
          <p:cNvGrpSpPr/>
          <p:nvPr>
            <p:custDataLst>
              <p:tags r:id="rId10"/>
            </p:custDataLst>
          </p:nvPr>
        </p:nvGrpSpPr>
        <p:grpSpPr>
          <a:xfrm>
            <a:off x="811831" y="2816498"/>
            <a:ext cx="10698073" cy="1116965"/>
            <a:chOff x="954070" y="1562122"/>
            <a:chExt cx="10698073" cy="1116965"/>
          </a:xfrm>
          <a:solidFill>
            <a:schemeClr val="accent3">
              <a:lumMod val="20000"/>
              <a:lumOff val="8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65" name="组合 64"/>
            <p:cNvGrpSpPr/>
            <p:nvPr>
              <p:custDataLst>
                <p:tags r:id="rId11"/>
              </p:custDataLst>
            </p:nvPr>
          </p:nvGrpSpPr>
          <p:grpSpPr>
            <a:xfrm>
              <a:off x="1428643" y="1562122"/>
              <a:ext cx="10223500" cy="1116965"/>
              <a:chOff x="1428643" y="1562122"/>
              <a:chExt cx="10223500" cy="1116965"/>
            </a:xfrm>
            <a:grpFill/>
          </p:grpSpPr>
          <p:sp>
            <p:nvSpPr>
              <p:cNvPr id="67" name="缺角矩形 66"/>
              <p:cNvSpPr/>
              <p:nvPr>
                <p:custDataLst>
                  <p:tags r:id="rId12"/>
                </p:custDataLst>
              </p:nvPr>
            </p:nvSpPr>
            <p:spPr>
              <a:xfrm>
                <a:off x="1428643" y="1562122"/>
                <a:ext cx="10085070" cy="1116965"/>
              </a:xfrm>
              <a:prstGeom prst="plaque">
                <a:avLst>
                  <a:gd name="adj" fmla="val 12339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rgbClr val="786F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218565">
                  <a:defRPr/>
                </a:pPr>
                <a:endParaRPr lang="zh-CN" altLang="en-US" sz="2400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68" name="文本框 67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501668" y="1577997"/>
                <a:ext cx="10150475" cy="10452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>
                <a:spAutoFit/>
              </a:bodyPr>
              <a:p>
                <a:pPr algn="l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3100">
                    <a:sym typeface="+mn-ea"/>
                  </a:rPr>
                  <a:t>2.</a:t>
                </a:r>
                <a:r>
                  <a:rPr lang="zh-CN" altLang="en-US" sz="3100">
                    <a:sym typeface="WenYue GuDianMingChaoTi (Non-Commercial Use)" pitchFamily="50" charset="-122"/>
                  </a:rPr>
                  <a:t>把握本文作为传记的主要特点</a:t>
                </a:r>
                <a:r>
                  <a:rPr lang="zh-CN" altLang="en-US" sz="3100" b="1">
                    <a:solidFill>
                      <a:schemeClr val="tx1"/>
                    </a:solidFill>
                    <a:sym typeface="宋体" panose="02010600030101010101" pitchFamily="2" charset="-122"/>
                  </a:rPr>
                  <a:t>:</a:t>
                </a:r>
                <a:r>
                  <a:rPr lang="zh-CN" altLang="en-US" sz="3100">
                    <a:sym typeface="WenYue GuDianMingChaoTi (Non-Commercial Use)" pitchFamily="50" charset="-122"/>
                  </a:rPr>
                  <a:t>大量引用传主自己的信札和日记中的话</a:t>
                </a:r>
                <a:r>
                  <a:rPr altLang="zh-CN" sz="3100" b="1" dirty="0">
                    <a:solidFill>
                      <a:srgbClr val="000000"/>
                    </a:solidFill>
                    <a:latin typeface="Arial" panose="020B0604020202020204" pitchFamily="34" charset="0"/>
                    <a:sym typeface="宋体" panose="02010600030101010101" pitchFamily="2" charset="-122"/>
                  </a:rPr>
                  <a:t>,</a:t>
                </a:r>
                <a:r>
                  <a:rPr lang="zh-CN" altLang="en-US" sz="3100">
                    <a:sym typeface="WenYue GuDianMingChaoTi (Non-Commercial Use)" pitchFamily="50" charset="-122"/>
                  </a:rPr>
                  <a:t>补充历史细节</a:t>
                </a:r>
                <a:r>
                  <a:rPr altLang="zh-CN" sz="3100" b="1" dirty="0">
                    <a:solidFill>
                      <a:srgbClr val="000000"/>
                    </a:solidFill>
                    <a:latin typeface="Arial" panose="020B0604020202020204" pitchFamily="34" charset="0"/>
                    <a:sym typeface="宋体" panose="02010600030101010101" pitchFamily="2" charset="-122"/>
                  </a:rPr>
                  <a:t>,</a:t>
                </a:r>
                <a:r>
                  <a:rPr lang="zh-CN" altLang="en-US" sz="3100">
                    <a:sym typeface="WenYue GuDianMingChaoTi (Non-Commercial Use)" pitchFamily="50" charset="-122"/>
                  </a:rPr>
                  <a:t>增强了文章的真实性</a:t>
                </a:r>
                <a:r>
                  <a:rPr lang="en-US" altLang="zh-CN" sz="3100">
                    <a:effectLst/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(</a:t>
                </a:r>
                <a:r>
                  <a:rPr lang="zh-CN" altLang="en-US" sz="31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charset="0"/>
                    <a:sym typeface="+mn-ea"/>
                  </a:rPr>
                  <a:t>难点</a:t>
                </a:r>
                <a:r>
                  <a:rPr lang="en-US" altLang="zh-CN" sz="3100">
                    <a:effectLst/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)</a:t>
                </a:r>
                <a:r>
                  <a:rPr lang="zh-CN" altLang="en-US" sz="3100">
                    <a:sym typeface="WenYue GuDianMingChaoTi (Non-Commercial Use)" pitchFamily="50" charset="-122"/>
                  </a:rPr>
                  <a:t>。</a:t>
                </a:r>
                <a:endParaRPr lang="zh-CN" altLang="en-US" sz="3100">
                  <a:sym typeface="WenYue GuDianMingChaoTi (Non-Commercial Use)" pitchFamily="50" charset="-122"/>
                </a:endParaRPr>
              </a:p>
            </p:txBody>
          </p:sp>
        </p:grpSp>
        <p:sp>
          <p:nvSpPr>
            <p:cNvPr id="66" name="椭圆 65"/>
            <p:cNvSpPr/>
            <p:nvPr>
              <p:custDataLst>
                <p:tags r:id="rId14"/>
              </p:custDataLst>
            </p:nvPr>
          </p:nvSpPr>
          <p:spPr>
            <a:xfrm>
              <a:off x="954070" y="2001731"/>
              <a:ext cx="252463" cy="25246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1793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9" name="组合 68"/>
          <p:cNvGrpSpPr/>
          <p:nvPr>
            <p:custDataLst>
              <p:tags r:id="rId15"/>
            </p:custDataLst>
          </p:nvPr>
        </p:nvGrpSpPr>
        <p:grpSpPr>
          <a:xfrm>
            <a:off x="811831" y="4596045"/>
            <a:ext cx="10457408" cy="768350"/>
            <a:chOff x="954070" y="1784372"/>
            <a:chExt cx="10457408" cy="76835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70" name="组合 69"/>
            <p:cNvGrpSpPr/>
            <p:nvPr>
              <p:custDataLst>
                <p:tags r:id="rId16"/>
              </p:custDataLst>
            </p:nvPr>
          </p:nvGrpSpPr>
          <p:grpSpPr>
            <a:xfrm>
              <a:off x="1428643" y="1784372"/>
              <a:ext cx="9982835" cy="768350"/>
              <a:chOff x="1428643" y="1784372"/>
              <a:chExt cx="9982835" cy="768350"/>
            </a:xfrm>
          </p:grpSpPr>
          <p:sp>
            <p:nvSpPr>
              <p:cNvPr id="72" name="缺角矩形 71"/>
              <p:cNvSpPr/>
              <p:nvPr>
                <p:custDataLst>
                  <p:tags r:id="rId17"/>
                </p:custDataLst>
              </p:nvPr>
            </p:nvSpPr>
            <p:spPr>
              <a:xfrm>
                <a:off x="1428643" y="1784372"/>
                <a:ext cx="9982835" cy="768350"/>
              </a:xfrm>
              <a:prstGeom prst="plaque">
                <a:avLst>
                  <a:gd name="adj" fmla="val 12339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rgbClr val="786F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218565">
                  <a:defRPr/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73" name="文本框 72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1574693" y="1868827"/>
                <a:ext cx="9565640" cy="5835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p>
                <a:pPr algn="l"/>
                <a:r>
                  <a:rPr lang="zh-CN" altLang="en-US" sz="3200">
                    <a:sym typeface="+mn-ea"/>
                  </a:rPr>
                  <a:t>3.</a:t>
                </a:r>
                <a:r>
                  <a:rPr lang="zh-CN" sz="3200">
                    <a:sym typeface="WenYue GuDianMingChaoTi (Non-Commercial Use)" pitchFamily="50" charset="-122"/>
                  </a:rPr>
                  <a:t>感受本文含蓄委婉、富有情味的语言风格</a:t>
                </a:r>
                <a:r>
                  <a:rPr lang="en-US" altLang="zh-CN" sz="3200">
                    <a:effectLst/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(</a:t>
                </a:r>
                <a:r>
                  <a:rPr lang="zh-CN" altLang="en-US" sz="32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charset="0"/>
                    <a:sym typeface="+mn-ea"/>
                  </a:rPr>
                  <a:t>重点</a:t>
                </a:r>
                <a:r>
                  <a:rPr lang="en-US" altLang="zh-CN" sz="3200">
                    <a:effectLst/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)</a:t>
                </a:r>
                <a:r>
                  <a:rPr lang="zh-CN" sz="3200">
                    <a:sym typeface="WenYue GuDianMingChaoTi (Non-Commercial Use)" pitchFamily="50" charset="-122"/>
                  </a:rPr>
                  <a:t>。</a:t>
                </a:r>
                <a:endParaRPr lang="zh-CN" sz="3200">
                  <a:sym typeface="WenYue GuDianMingChaoTi (Non-Commercial Use)" pitchFamily="50" charset="-122"/>
                </a:endParaRPr>
              </a:p>
            </p:txBody>
          </p:sp>
        </p:grpSp>
        <p:sp>
          <p:nvSpPr>
            <p:cNvPr id="71" name="椭圆 70"/>
            <p:cNvSpPr/>
            <p:nvPr>
              <p:custDataLst>
                <p:tags r:id="rId19"/>
              </p:custDataLst>
            </p:nvPr>
          </p:nvSpPr>
          <p:spPr>
            <a:xfrm>
              <a:off x="954070" y="2001731"/>
              <a:ext cx="252463" cy="25246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1793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9" name="TextBox 7"/>
          <p:cNvSpPr txBox="1"/>
          <p:nvPr/>
        </p:nvSpPr>
        <p:spPr>
          <a:xfrm>
            <a:off x="664845" y="1835785"/>
            <a:ext cx="798195" cy="38512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美丽的颜色</a:t>
            </a:r>
            <a:endParaRPr lang="zh-CN" altLang="en-US" sz="4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40" name="左大括号 7"/>
          <p:cNvSpPr/>
          <p:nvPr/>
        </p:nvSpPr>
        <p:spPr>
          <a:xfrm>
            <a:off x="1567815" y="1769745"/>
            <a:ext cx="294640" cy="4133850"/>
          </a:xfrm>
          <a:prstGeom prst="leftBrace">
            <a:avLst>
              <a:gd name="adj1" fmla="val 53382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77" name="TextBox 9"/>
          <p:cNvSpPr txBox="1"/>
          <p:nvPr/>
        </p:nvSpPr>
        <p:spPr>
          <a:xfrm>
            <a:off x="1908810" y="1735455"/>
            <a:ext cx="151130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8651"/>
                </a:solidFill>
                <a:latin typeface="黑体" panose="02010609060101010101" charset="-122"/>
                <a:ea typeface="黑体" panose="02010609060101010101" charset="-122"/>
              </a:rPr>
              <a:t>工作条件</a:t>
            </a:r>
            <a:endParaRPr lang="zh-CN" altLang="en-US" sz="2400" b="1" dirty="0">
              <a:solidFill>
                <a:srgbClr val="00865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78" name="TextBox 10"/>
          <p:cNvSpPr txBox="1"/>
          <p:nvPr/>
        </p:nvSpPr>
        <p:spPr>
          <a:xfrm>
            <a:off x="2007870" y="5561330"/>
            <a:ext cx="7379335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865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取得成功</a:t>
            </a:r>
            <a:r>
              <a:rPr lang="en-US" altLang="zh-CN" sz="2400" b="1" dirty="0">
                <a:solidFill>
                  <a:srgbClr val="00865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提取了镭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2779" name="右大括号 11"/>
          <p:cNvSpPr/>
          <p:nvPr/>
        </p:nvSpPr>
        <p:spPr>
          <a:xfrm>
            <a:off x="9399905" y="1644015"/>
            <a:ext cx="368300" cy="4259580"/>
          </a:xfrm>
          <a:prstGeom prst="rightBrace">
            <a:avLst>
              <a:gd name="adj1" fmla="val 45451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81" name="左大括号 13"/>
          <p:cNvSpPr/>
          <p:nvPr/>
        </p:nvSpPr>
        <p:spPr>
          <a:xfrm flipV="1">
            <a:off x="3314700" y="1576705"/>
            <a:ext cx="298450" cy="993140"/>
          </a:xfrm>
          <a:prstGeom prst="leftBrace">
            <a:avLst>
              <a:gd name="adj1" fmla="val 50499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83" name="TextBox 23"/>
          <p:cNvSpPr txBox="1"/>
          <p:nvPr/>
        </p:nvSpPr>
        <p:spPr>
          <a:xfrm>
            <a:off x="3582670" y="1375410"/>
            <a:ext cx="1591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环境恶劣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84" name="TextBox 24"/>
          <p:cNvSpPr txBox="1"/>
          <p:nvPr/>
        </p:nvSpPr>
        <p:spPr>
          <a:xfrm>
            <a:off x="3583305" y="2339340"/>
            <a:ext cx="1590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设备简陋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92" name="左大括号 35"/>
          <p:cNvSpPr/>
          <p:nvPr/>
        </p:nvSpPr>
        <p:spPr>
          <a:xfrm rot="10800000" flipH="1">
            <a:off x="3509010" y="3656965"/>
            <a:ext cx="338455" cy="1379220"/>
          </a:xfrm>
          <a:prstGeom prst="leftBrace">
            <a:avLst>
              <a:gd name="adj1" fmla="val 74396"/>
              <a:gd name="adj2" fmla="val 51509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左大括号 13"/>
          <p:cNvSpPr/>
          <p:nvPr/>
        </p:nvSpPr>
        <p:spPr>
          <a:xfrm flipV="1">
            <a:off x="4989195" y="1256665"/>
            <a:ext cx="184150" cy="663575"/>
          </a:xfrm>
          <a:prstGeom prst="leftBrace">
            <a:avLst>
              <a:gd name="adj1" fmla="val 50499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5173345" y="1158240"/>
            <a:ext cx="2186940" cy="860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夏天  燥热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冬天  寒冷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左大括号 13"/>
          <p:cNvSpPr/>
          <p:nvPr/>
        </p:nvSpPr>
        <p:spPr>
          <a:xfrm flipV="1">
            <a:off x="5027295" y="2306320"/>
            <a:ext cx="184150" cy="663575"/>
          </a:xfrm>
          <a:prstGeom prst="leftBrace">
            <a:avLst>
              <a:gd name="adj1" fmla="val 50499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23"/>
          <p:cNvSpPr txBox="1"/>
          <p:nvPr/>
        </p:nvSpPr>
        <p:spPr>
          <a:xfrm rot="10800000" flipV="1">
            <a:off x="5211444" y="2207859"/>
            <a:ext cx="4412947" cy="860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没有把有害气体排出去的</a:t>
            </a:r>
            <a:r>
              <a:rPr lang="en-US" altLang="zh-CN" sz="2000" b="1" dirty="0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“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通风罩</a:t>
            </a: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  </a:t>
            </a:r>
            <a:endParaRPr lang="en-US" altLang="zh-CN" sz="2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没有工作室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1997710" y="3984625"/>
            <a:ext cx="151130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8651"/>
                </a:solidFill>
                <a:latin typeface="黑体" panose="02010609060101010101" charset="-122"/>
                <a:ea typeface="黑体" panose="02010609060101010101" charset="-122"/>
              </a:rPr>
              <a:t>发现过程</a:t>
            </a:r>
            <a:endParaRPr lang="zh-CN" altLang="en-US" sz="2400" b="1" dirty="0">
              <a:solidFill>
                <a:srgbClr val="00865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3847465" y="3592830"/>
            <a:ext cx="1986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工作强度大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3848100" y="4641850"/>
            <a:ext cx="2163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工作难度大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左大括号 13"/>
          <p:cNvSpPr/>
          <p:nvPr/>
        </p:nvSpPr>
        <p:spPr>
          <a:xfrm flipV="1">
            <a:off x="5608955" y="3376295"/>
            <a:ext cx="157480" cy="1009650"/>
          </a:xfrm>
          <a:prstGeom prst="leftBrace">
            <a:avLst>
              <a:gd name="adj1" fmla="val 50499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TextBox 23"/>
          <p:cNvSpPr txBox="1"/>
          <p:nvPr/>
        </p:nvSpPr>
        <p:spPr>
          <a:xfrm rot="10800000" flipV="1">
            <a:off x="5721687" y="3263885"/>
            <a:ext cx="3542665" cy="1245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男子的职务</a:t>
            </a: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 </a:t>
            </a:r>
            <a:endParaRPr lang="en-US" altLang="zh-CN" sz="2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一个人就是一个工厂</a:t>
            </a: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endParaRPr lang="en-US" altLang="zh-CN" sz="2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反自然</a:t>
            </a: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endParaRPr lang="en-US" altLang="zh-CN" sz="2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TextBox 23"/>
          <p:cNvSpPr txBox="1"/>
          <p:nvPr/>
        </p:nvSpPr>
        <p:spPr>
          <a:xfrm rot="10800000" flipV="1">
            <a:off x="5923736" y="4509120"/>
            <a:ext cx="3916680" cy="911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在矿石中离析极少含量的镭</a:t>
            </a: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endParaRPr lang="en-US" altLang="zh-CN" sz="2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工作日变成了工作月、工作年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左大括号 13"/>
          <p:cNvSpPr/>
          <p:nvPr/>
        </p:nvSpPr>
        <p:spPr>
          <a:xfrm flipV="1">
            <a:off x="5608955" y="4641850"/>
            <a:ext cx="184150" cy="663575"/>
          </a:xfrm>
          <a:prstGeom prst="leftBrace">
            <a:avLst>
              <a:gd name="adj1" fmla="val 50499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TextBox 9"/>
          <p:cNvSpPr txBox="1"/>
          <p:nvPr/>
        </p:nvSpPr>
        <p:spPr>
          <a:xfrm>
            <a:off x="9780905" y="2415540"/>
            <a:ext cx="1764665" cy="2889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坚韧执着</a:t>
            </a:r>
            <a:endParaRPr lang="zh-CN" altLang="en-US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勇挑重担乐观坚强热爱科学</a:t>
            </a:r>
            <a:endParaRPr lang="zh-CN" altLang="en-US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献身科学</a:t>
            </a:r>
            <a:endParaRPr lang="zh-CN" altLang="en-US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3" name="矩形 2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板书设计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  <a:sym typeface="+mn-ea"/>
              </a:endParaRPr>
            </a:p>
          </p:txBody>
        </p:sp>
        <p:pic>
          <p:nvPicPr>
            <p:cNvPr id="16" name="图片 15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714837">
            <a:off x="-669465" y="482587"/>
            <a:ext cx="5520701" cy="2546609"/>
          </a:xfrm>
          <a:prstGeom prst="rect">
            <a:avLst/>
          </a:prstGeom>
        </p:spPr>
      </p:pic>
      <p:sp>
        <p:nvSpPr>
          <p:cNvPr id="39" name="缺角矩形 38"/>
          <p:cNvSpPr/>
          <p:nvPr/>
        </p:nvSpPr>
        <p:spPr>
          <a:xfrm>
            <a:off x="252095" y="1511935"/>
            <a:ext cx="8203565" cy="4180205"/>
          </a:xfrm>
          <a:prstGeom prst="plaque">
            <a:avLst>
              <a:gd name="adj" fmla="val 6481"/>
            </a:avLst>
          </a:prstGeom>
          <a:solidFill>
            <a:schemeClr val="bg1">
              <a:alpha val="88000"/>
            </a:schemeClr>
          </a:solid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1219200"/>
            <a:endParaRPr lang="zh-CN" altLang="en-US" sz="2400" b="1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9" name="矩形 8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主旨归纳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  <a:sym typeface="+mn-ea"/>
              </a:endParaRPr>
            </a:p>
          </p:txBody>
        </p:sp>
        <p:pic>
          <p:nvPicPr>
            <p:cNvPr id="10" name="图片 9" descr="32313539363931343b32313539363637383bbbafd1a7"/>
            <p:cNvPicPr>
              <a:picLocks noChangeAspect="1"/>
            </p:cNvPicPr>
            <p:nvPr/>
          </p:nvPicPr>
          <p:blipFill>
            <a:blip r:embed="rId3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/>
          <a:srcRect l="6594" t="8816" r="6922"/>
          <a:stretch>
            <a:fillRect/>
          </a:stretch>
        </p:blipFill>
        <p:spPr>
          <a:xfrm>
            <a:off x="7725410" y="859155"/>
            <a:ext cx="4688840" cy="599884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5"/>
          <a:srcRect l="27628" t="12450" r="23370" b="21800"/>
        </p:blipFill>
        <p:spPr>
          <a:xfrm>
            <a:off x="-29210" y="4926965"/>
            <a:ext cx="1548130" cy="20732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6410" y="1573530"/>
            <a:ext cx="7969250" cy="3967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40000"/>
              </a:lnSpc>
            </a:pP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本文通过记叙居里夫妇在简陋条件下研究提取镭的过程，表现了科学家坚持不懈、以苦为乐的科学探索精神，同时赞扬了居里夫妇乐观的科研情怀和严谨治学的态度。</a:t>
            </a:r>
            <a:endParaRPr lang="zh-CN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entr" presetSubtype="0" decel="7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4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2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175630"/>
            <a:ext cx="12192000" cy="1470514"/>
            <a:chOff x="0" y="1369305"/>
            <a:chExt cx="12192000" cy="1470514"/>
          </a:xfrm>
        </p:grpSpPr>
        <p:sp>
          <p:nvSpPr>
            <p:cNvPr id="3" name="矩形 2"/>
            <p:cNvSpPr/>
            <p:nvPr/>
          </p:nvSpPr>
          <p:spPr>
            <a:xfrm>
              <a:off x="0" y="1369305"/>
              <a:ext cx="12192000" cy="1470514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97000">
                  <a:srgbClr val="6A7571">
                    <a:alpha val="64000"/>
                  </a:srgb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内容占位符 2"/>
            <p:cNvSpPr txBox="1"/>
            <p:nvPr/>
          </p:nvSpPr>
          <p:spPr bwMode="auto">
            <a:xfrm>
              <a:off x="175260" y="1535040"/>
              <a:ext cx="11233785" cy="12725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3200" noProof="1">
                  <a:solidFill>
                    <a:schemeClr val="bg1"/>
                  </a:solidFill>
                  <a:latin typeface="华文中宋" panose="02010600040101010101" charset="-122"/>
                  <a:ea typeface="华文中宋" panose="02010600040101010101" charset="-122"/>
                  <a:sym typeface="微软雅黑" panose="020B0503020204020204" charset="-122"/>
                </a:rPr>
                <a:t>学习了这篇课文，你如何评价居里夫妇的工作生活？居里夫妇成功的主要秘诀是什么？从中你获得了什么启示？</a:t>
              </a:r>
              <a:endParaRPr lang="zh-CN" altLang="en-US" sz="3200" noProof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endParaRPr>
            </a:p>
          </p:txBody>
        </p:sp>
        <p:sp>
          <p:nvSpPr>
            <p:cNvPr id="19" name="菱形 934"/>
            <p:cNvSpPr/>
            <p:nvPr/>
          </p:nvSpPr>
          <p:spPr>
            <a:xfrm>
              <a:off x="10869907" y="2174150"/>
              <a:ext cx="279248" cy="585856"/>
            </a:xfrm>
            <a:custGeom>
              <a:avLst/>
              <a:gdLst>
                <a:gd name="connsiteX0" fmla="*/ 0 w 493183"/>
                <a:gd name="connsiteY0" fmla="*/ 587602 h 1175204"/>
                <a:gd name="connsiteX1" fmla="*/ 246592 w 493183"/>
                <a:gd name="connsiteY1" fmla="*/ 0 h 1175204"/>
                <a:gd name="connsiteX2" fmla="*/ 493183 w 493183"/>
                <a:gd name="connsiteY2" fmla="*/ 587602 h 1175204"/>
                <a:gd name="connsiteX3" fmla="*/ 246592 w 493183"/>
                <a:gd name="connsiteY3" fmla="*/ 1175204 h 1175204"/>
                <a:gd name="connsiteX4" fmla="*/ 0 w 493183"/>
                <a:gd name="connsiteY4" fmla="*/ 587602 h 1175204"/>
                <a:gd name="connsiteX0-1" fmla="*/ 0 w 493183"/>
                <a:gd name="connsiteY0-2" fmla="*/ 587602 h 1175204"/>
                <a:gd name="connsiteX1-3" fmla="*/ 246592 w 493183"/>
                <a:gd name="connsiteY1-4" fmla="*/ 0 h 1175204"/>
                <a:gd name="connsiteX2-5" fmla="*/ 493183 w 493183"/>
                <a:gd name="connsiteY2-6" fmla="*/ 587602 h 1175204"/>
                <a:gd name="connsiteX3-7" fmla="*/ 246592 w 493183"/>
                <a:gd name="connsiteY3-8" fmla="*/ 1175204 h 1175204"/>
                <a:gd name="connsiteX4-9" fmla="*/ 0 w 493183"/>
                <a:gd name="connsiteY4-10" fmla="*/ 587602 h 1175204"/>
                <a:gd name="connsiteX0-11" fmla="*/ 0 w 493183"/>
                <a:gd name="connsiteY0-12" fmla="*/ 587602 h 1175204"/>
                <a:gd name="connsiteX1-13" fmla="*/ 246592 w 493183"/>
                <a:gd name="connsiteY1-14" fmla="*/ 0 h 1175204"/>
                <a:gd name="connsiteX2-15" fmla="*/ 493183 w 493183"/>
                <a:gd name="connsiteY2-16" fmla="*/ 587602 h 1175204"/>
                <a:gd name="connsiteX3-17" fmla="*/ 246592 w 493183"/>
                <a:gd name="connsiteY3-18" fmla="*/ 1175204 h 1175204"/>
                <a:gd name="connsiteX4-19" fmla="*/ 0 w 493183"/>
                <a:gd name="connsiteY4-20" fmla="*/ 587602 h 1175204"/>
                <a:gd name="connsiteX0-21" fmla="*/ 0 w 493183"/>
                <a:gd name="connsiteY0-22" fmla="*/ 587602 h 1175204"/>
                <a:gd name="connsiteX1-23" fmla="*/ 246592 w 493183"/>
                <a:gd name="connsiteY1-24" fmla="*/ 0 h 1175204"/>
                <a:gd name="connsiteX2-25" fmla="*/ 493183 w 493183"/>
                <a:gd name="connsiteY2-26" fmla="*/ 587602 h 1175204"/>
                <a:gd name="connsiteX3-27" fmla="*/ 246592 w 493183"/>
                <a:gd name="connsiteY3-28" fmla="*/ 1175204 h 1175204"/>
                <a:gd name="connsiteX4-29" fmla="*/ 0 w 493183"/>
                <a:gd name="connsiteY4-30" fmla="*/ 587602 h 1175204"/>
                <a:gd name="connsiteX0-31" fmla="*/ 0 w 493183"/>
                <a:gd name="connsiteY0-32" fmla="*/ 587602 h 1175204"/>
                <a:gd name="connsiteX1-33" fmla="*/ 246592 w 493183"/>
                <a:gd name="connsiteY1-34" fmla="*/ 0 h 1175204"/>
                <a:gd name="connsiteX2-35" fmla="*/ 493183 w 493183"/>
                <a:gd name="connsiteY2-36" fmla="*/ 587602 h 1175204"/>
                <a:gd name="connsiteX3-37" fmla="*/ 246592 w 493183"/>
                <a:gd name="connsiteY3-38" fmla="*/ 1175204 h 1175204"/>
                <a:gd name="connsiteX4-39" fmla="*/ 0 w 493183"/>
                <a:gd name="connsiteY4-40" fmla="*/ 587602 h 1175204"/>
                <a:gd name="connsiteX0-41" fmla="*/ 0 w 493183"/>
                <a:gd name="connsiteY0-42" fmla="*/ 587602 h 1175204"/>
                <a:gd name="connsiteX1-43" fmla="*/ 246592 w 493183"/>
                <a:gd name="connsiteY1-44" fmla="*/ 0 h 1175204"/>
                <a:gd name="connsiteX2-45" fmla="*/ 493183 w 493183"/>
                <a:gd name="connsiteY2-46" fmla="*/ 587602 h 1175204"/>
                <a:gd name="connsiteX3-47" fmla="*/ 246592 w 493183"/>
                <a:gd name="connsiteY3-48" fmla="*/ 1175204 h 1175204"/>
                <a:gd name="connsiteX4-49" fmla="*/ 0 w 493183"/>
                <a:gd name="connsiteY4-50" fmla="*/ 587602 h 1175204"/>
                <a:gd name="connsiteX0-51" fmla="*/ 0 w 493183"/>
                <a:gd name="connsiteY0-52" fmla="*/ 587602 h 1175204"/>
                <a:gd name="connsiteX1-53" fmla="*/ 246592 w 493183"/>
                <a:gd name="connsiteY1-54" fmla="*/ 0 h 1175204"/>
                <a:gd name="connsiteX2-55" fmla="*/ 493183 w 493183"/>
                <a:gd name="connsiteY2-56" fmla="*/ 587602 h 1175204"/>
                <a:gd name="connsiteX3-57" fmla="*/ 246592 w 493183"/>
                <a:gd name="connsiteY3-58" fmla="*/ 1175204 h 1175204"/>
                <a:gd name="connsiteX4-59" fmla="*/ 0 w 493183"/>
                <a:gd name="connsiteY4-60" fmla="*/ 587602 h 1175204"/>
                <a:gd name="connsiteX0-61" fmla="*/ 0 w 493183"/>
                <a:gd name="connsiteY0-62" fmla="*/ 587602 h 1175204"/>
                <a:gd name="connsiteX1-63" fmla="*/ 246592 w 493183"/>
                <a:gd name="connsiteY1-64" fmla="*/ 0 h 1175204"/>
                <a:gd name="connsiteX2-65" fmla="*/ 493183 w 493183"/>
                <a:gd name="connsiteY2-66" fmla="*/ 587602 h 1175204"/>
                <a:gd name="connsiteX3-67" fmla="*/ 246592 w 493183"/>
                <a:gd name="connsiteY3-68" fmla="*/ 1175204 h 1175204"/>
                <a:gd name="connsiteX4-69" fmla="*/ 0 w 493183"/>
                <a:gd name="connsiteY4-70" fmla="*/ 587602 h 1175204"/>
                <a:gd name="connsiteX0-71" fmla="*/ 0 w 493183"/>
                <a:gd name="connsiteY0-72" fmla="*/ 587602 h 1175204"/>
                <a:gd name="connsiteX1-73" fmla="*/ 246592 w 493183"/>
                <a:gd name="connsiteY1-74" fmla="*/ 0 h 1175204"/>
                <a:gd name="connsiteX2-75" fmla="*/ 493183 w 493183"/>
                <a:gd name="connsiteY2-76" fmla="*/ 587602 h 1175204"/>
                <a:gd name="connsiteX3-77" fmla="*/ 246592 w 493183"/>
                <a:gd name="connsiteY3-78" fmla="*/ 1175204 h 1175204"/>
                <a:gd name="connsiteX4-79" fmla="*/ 0 w 493183"/>
                <a:gd name="connsiteY4-80" fmla="*/ 587602 h 1175204"/>
                <a:gd name="connsiteX0-81" fmla="*/ 0 w 493183"/>
                <a:gd name="connsiteY0-82" fmla="*/ 587602 h 1175204"/>
                <a:gd name="connsiteX1-83" fmla="*/ 246592 w 493183"/>
                <a:gd name="connsiteY1-84" fmla="*/ 0 h 1175204"/>
                <a:gd name="connsiteX2-85" fmla="*/ 493183 w 493183"/>
                <a:gd name="connsiteY2-86" fmla="*/ 587602 h 1175204"/>
                <a:gd name="connsiteX3-87" fmla="*/ 246592 w 493183"/>
                <a:gd name="connsiteY3-88" fmla="*/ 1175204 h 1175204"/>
                <a:gd name="connsiteX4-89" fmla="*/ 0 w 493183"/>
                <a:gd name="connsiteY4-90" fmla="*/ 587602 h 1175204"/>
                <a:gd name="connsiteX0-91" fmla="*/ 0 w 493183"/>
                <a:gd name="connsiteY0-92" fmla="*/ 587602 h 1175204"/>
                <a:gd name="connsiteX1-93" fmla="*/ 246592 w 493183"/>
                <a:gd name="connsiteY1-94" fmla="*/ 0 h 1175204"/>
                <a:gd name="connsiteX2-95" fmla="*/ 493183 w 493183"/>
                <a:gd name="connsiteY2-96" fmla="*/ 587602 h 1175204"/>
                <a:gd name="connsiteX3-97" fmla="*/ 246592 w 493183"/>
                <a:gd name="connsiteY3-98" fmla="*/ 1175204 h 1175204"/>
                <a:gd name="connsiteX4-99" fmla="*/ 0 w 493183"/>
                <a:gd name="connsiteY4-100" fmla="*/ 587602 h 1175204"/>
                <a:gd name="connsiteX0-101" fmla="*/ 0 w 493183"/>
                <a:gd name="connsiteY0-102" fmla="*/ 587602 h 1175204"/>
                <a:gd name="connsiteX1-103" fmla="*/ 246592 w 493183"/>
                <a:gd name="connsiteY1-104" fmla="*/ 0 h 1175204"/>
                <a:gd name="connsiteX2-105" fmla="*/ 493183 w 493183"/>
                <a:gd name="connsiteY2-106" fmla="*/ 587602 h 1175204"/>
                <a:gd name="connsiteX3-107" fmla="*/ 246592 w 493183"/>
                <a:gd name="connsiteY3-108" fmla="*/ 1175204 h 1175204"/>
                <a:gd name="connsiteX4-109" fmla="*/ 0 w 493183"/>
                <a:gd name="connsiteY4-110" fmla="*/ 587602 h 1175204"/>
                <a:gd name="connsiteX0-111" fmla="*/ 0 w 561763"/>
                <a:gd name="connsiteY0-112" fmla="*/ 602842 h 1175204"/>
                <a:gd name="connsiteX1-113" fmla="*/ 315172 w 561763"/>
                <a:gd name="connsiteY1-114" fmla="*/ 0 h 1175204"/>
                <a:gd name="connsiteX2-115" fmla="*/ 561763 w 561763"/>
                <a:gd name="connsiteY2-116" fmla="*/ 587602 h 1175204"/>
                <a:gd name="connsiteX3-117" fmla="*/ 315172 w 561763"/>
                <a:gd name="connsiteY3-118" fmla="*/ 1175204 h 1175204"/>
                <a:gd name="connsiteX4-119" fmla="*/ 0 w 561763"/>
                <a:gd name="connsiteY4-120" fmla="*/ 602842 h 1175204"/>
                <a:gd name="connsiteX0-121" fmla="*/ 0 w 561763"/>
                <a:gd name="connsiteY0-122" fmla="*/ 602842 h 1175204"/>
                <a:gd name="connsiteX1-123" fmla="*/ 315172 w 561763"/>
                <a:gd name="connsiteY1-124" fmla="*/ 0 h 1175204"/>
                <a:gd name="connsiteX2-125" fmla="*/ 561763 w 561763"/>
                <a:gd name="connsiteY2-126" fmla="*/ 587602 h 1175204"/>
                <a:gd name="connsiteX3-127" fmla="*/ 315172 w 561763"/>
                <a:gd name="connsiteY3-128" fmla="*/ 1175204 h 1175204"/>
                <a:gd name="connsiteX4-129" fmla="*/ 0 w 561763"/>
                <a:gd name="connsiteY4-130" fmla="*/ 602842 h 1175204"/>
                <a:gd name="connsiteX0-131" fmla="*/ 0 w 561763"/>
                <a:gd name="connsiteY0-132" fmla="*/ 602842 h 1175204"/>
                <a:gd name="connsiteX1-133" fmla="*/ 315172 w 561763"/>
                <a:gd name="connsiteY1-134" fmla="*/ 0 h 1175204"/>
                <a:gd name="connsiteX2-135" fmla="*/ 561763 w 561763"/>
                <a:gd name="connsiteY2-136" fmla="*/ 587602 h 1175204"/>
                <a:gd name="connsiteX3-137" fmla="*/ 315172 w 561763"/>
                <a:gd name="connsiteY3-138" fmla="*/ 1175204 h 1175204"/>
                <a:gd name="connsiteX4-139" fmla="*/ 0 w 561763"/>
                <a:gd name="connsiteY4-140" fmla="*/ 602842 h 1175204"/>
                <a:gd name="connsiteX0-141" fmla="*/ 0 w 561763"/>
                <a:gd name="connsiteY0-142" fmla="*/ 602842 h 1175204"/>
                <a:gd name="connsiteX1-143" fmla="*/ 315172 w 561763"/>
                <a:gd name="connsiteY1-144" fmla="*/ 0 h 1175204"/>
                <a:gd name="connsiteX2-145" fmla="*/ 561763 w 561763"/>
                <a:gd name="connsiteY2-146" fmla="*/ 587602 h 1175204"/>
                <a:gd name="connsiteX3-147" fmla="*/ 315172 w 561763"/>
                <a:gd name="connsiteY3-148" fmla="*/ 1175204 h 1175204"/>
                <a:gd name="connsiteX4-149" fmla="*/ 0 w 561763"/>
                <a:gd name="connsiteY4-150" fmla="*/ 602842 h 1175204"/>
                <a:gd name="connsiteX0-151" fmla="*/ 0 w 561763"/>
                <a:gd name="connsiteY0-152" fmla="*/ 602842 h 1175204"/>
                <a:gd name="connsiteX1-153" fmla="*/ 315172 w 561763"/>
                <a:gd name="connsiteY1-154" fmla="*/ 0 h 1175204"/>
                <a:gd name="connsiteX2-155" fmla="*/ 561763 w 561763"/>
                <a:gd name="connsiteY2-156" fmla="*/ 587602 h 1175204"/>
                <a:gd name="connsiteX3-157" fmla="*/ 315172 w 561763"/>
                <a:gd name="connsiteY3-158" fmla="*/ 1175204 h 1175204"/>
                <a:gd name="connsiteX4-159" fmla="*/ 0 w 561763"/>
                <a:gd name="connsiteY4-160" fmla="*/ 602842 h 1175204"/>
                <a:gd name="connsiteX0-161" fmla="*/ 0 w 561763"/>
                <a:gd name="connsiteY0-162" fmla="*/ 602842 h 1175204"/>
                <a:gd name="connsiteX1-163" fmla="*/ 315172 w 561763"/>
                <a:gd name="connsiteY1-164" fmla="*/ 0 h 1175204"/>
                <a:gd name="connsiteX2-165" fmla="*/ 561763 w 561763"/>
                <a:gd name="connsiteY2-166" fmla="*/ 587602 h 1175204"/>
                <a:gd name="connsiteX3-167" fmla="*/ 315172 w 561763"/>
                <a:gd name="connsiteY3-168" fmla="*/ 1175204 h 1175204"/>
                <a:gd name="connsiteX4-169" fmla="*/ 0 w 561763"/>
                <a:gd name="connsiteY4-170" fmla="*/ 602842 h 1175204"/>
                <a:gd name="connsiteX0-171" fmla="*/ 0 w 561763"/>
                <a:gd name="connsiteY0-172" fmla="*/ 602842 h 1175204"/>
                <a:gd name="connsiteX1-173" fmla="*/ 315172 w 561763"/>
                <a:gd name="connsiteY1-174" fmla="*/ 0 h 1175204"/>
                <a:gd name="connsiteX2-175" fmla="*/ 561763 w 561763"/>
                <a:gd name="connsiteY2-176" fmla="*/ 587602 h 1175204"/>
                <a:gd name="connsiteX3-177" fmla="*/ 315172 w 561763"/>
                <a:gd name="connsiteY3-178" fmla="*/ 1175204 h 1175204"/>
                <a:gd name="connsiteX4-179" fmla="*/ 0 w 561763"/>
                <a:gd name="connsiteY4-180" fmla="*/ 602842 h 1175204"/>
                <a:gd name="connsiteX0-181" fmla="*/ 0 w 561763"/>
                <a:gd name="connsiteY0-182" fmla="*/ 602842 h 1182824"/>
                <a:gd name="connsiteX1-183" fmla="*/ 315172 w 561763"/>
                <a:gd name="connsiteY1-184" fmla="*/ 0 h 1182824"/>
                <a:gd name="connsiteX2-185" fmla="*/ 561763 w 561763"/>
                <a:gd name="connsiteY2-186" fmla="*/ 587602 h 1182824"/>
                <a:gd name="connsiteX3-187" fmla="*/ 360892 w 561763"/>
                <a:gd name="connsiteY3-188" fmla="*/ 1182824 h 1182824"/>
                <a:gd name="connsiteX4-189" fmla="*/ 0 w 561763"/>
                <a:gd name="connsiteY4-190" fmla="*/ 602842 h 1182824"/>
                <a:gd name="connsiteX0-191" fmla="*/ 0 w 561763"/>
                <a:gd name="connsiteY0-192" fmla="*/ 602842 h 1175204"/>
                <a:gd name="connsiteX1-193" fmla="*/ 315172 w 561763"/>
                <a:gd name="connsiteY1-194" fmla="*/ 0 h 1175204"/>
                <a:gd name="connsiteX2-195" fmla="*/ 561763 w 561763"/>
                <a:gd name="connsiteY2-196" fmla="*/ 587602 h 1175204"/>
                <a:gd name="connsiteX3-197" fmla="*/ 307552 w 561763"/>
                <a:gd name="connsiteY3-198" fmla="*/ 1175204 h 1175204"/>
                <a:gd name="connsiteX4-199" fmla="*/ 0 w 561763"/>
                <a:gd name="connsiteY4-200" fmla="*/ 602842 h 1175204"/>
                <a:gd name="connsiteX0-201" fmla="*/ 0 w 561763"/>
                <a:gd name="connsiteY0-202" fmla="*/ 602842 h 1175204"/>
                <a:gd name="connsiteX1-203" fmla="*/ 315172 w 561763"/>
                <a:gd name="connsiteY1-204" fmla="*/ 0 h 1175204"/>
                <a:gd name="connsiteX2-205" fmla="*/ 561763 w 561763"/>
                <a:gd name="connsiteY2-206" fmla="*/ 587602 h 1175204"/>
                <a:gd name="connsiteX3-207" fmla="*/ 307552 w 561763"/>
                <a:gd name="connsiteY3-208" fmla="*/ 1175204 h 1175204"/>
                <a:gd name="connsiteX4-209" fmla="*/ 0 w 561763"/>
                <a:gd name="connsiteY4-210" fmla="*/ 602842 h 1175204"/>
                <a:gd name="connsiteX0-211" fmla="*/ 0 w 561763"/>
                <a:gd name="connsiteY0-212" fmla="*/ 602842 h 1175204"/>
                <a:gd name="connsiteX1-213" fmla="*/ 315172 w 561763"/>
                <a:gd name="connsiteY1-214" fmla="*/ 0 h 1175204"/>
                <a:gd name="connsiteX2-215" fmla="*/ 561763 w 561763"/>
                <a:gd name="connsiteY2-216" fmla="*/ 587602 h 1175204"/>
                <a:gd name="connsiteX3-217" fmla="*/ 307552 w 561763"/>
                <a:gd name="connsiteY3-218" fmla="*/ 1175204 h 1175204"/>
                <a:gd name="connsiteX4-219" fmla="*/ 0 w 561763"/>
                <a:gd name="connsiteY4-220" fmla="*/ 602842 h 1175204"/>
                <a:gd name="connsiteX0-221" fmla="*/ 0 w 561763"/>
                <a:gd name="connsiteY0-222" fmla="*/ 602842 h 1175204"/>
                <a:gd name="connsiteX1-223" fmla="*/ 315172 w 561763"/>
                <a:gd name="connsiteY1-224" fmla="*/ 0 h 1175204"/>
                <a:gd name="connsiteX2-225" fmla="*/ 561763 w 561763"/>
                <a:gd name="connsiteY2-226" fmla="*/ 587602 h 1175204"/>
                <a:gd name="connsiteX3-227" fmla="*/ 307552 w 561763"/>
                <a:gd name="connsiteY3-228" fmla="*/ 1175204 h 1175204"/>
                <a:gd name="connsiteX4-229" fmla="*/ 0 w 561763"/>
                <a:gd name="connsiteY4-230" fmla="*/ 602842 h 11752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1763" h="1175204">
                  <a:moveTo>
                    <a:pt x="0" y="602842"/>
                  </a:moveTo>
                  <a:cubicBezTo>
                    <a:pt x="257457" y="399355"/>
                    <a:pt x="156775" y="477807"/>
                    <a:pt x="315172" y="0"/>
                  </a:cubicBezTo>
                  <a:cubicBezTo>
                    <a:pt x="336409" y="447327"/>
                    <a:pt x="281446" y="521275"/>
                    <a:pt x="561763" y="587602"/>
                  </a:cubicBezTo>
                  <a:cubicBezTo>
                    <a:pt x="319546" y="775849"/>
                    <a:pt x="344029" y="796457"/>
                    <a:pt x="307552" y="1175204"/>
                  </a:cubicBezTo>
                  <a:cubicBezTo>
                    <a:pt x="263455" y="788837"/>
                    <a:pt x="211737" y="676789"/>
                    <a:pt x="0" y="60284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  <p:sp>
          <p:nvSpPr>
            <p:cNvPr id="21" name="菱形 934"/>
            <p:cNvSpPr/>
            <p:nvPr/>
          </p:nvSpPr>
          <p:spPr>
            <a:xfrm>
              <a:off x="8954568" y="2294632"/>
              <a:ext cx="197092" cy="413495"/>
            </a:xfrm>
            <a:custGeom>
              <a:avLst/>
              <a:gdLst>
                <a:gd name="connsiteX0" fmla="*/ 0 w 493183"/>
                <a:gd name="connsiteY0" fmla="*/ 587602 h 1175204"/>
                <a:gd name="connsiteX1" fmla="*/ 246592 w 493183"/>
                <a:gd name="connsiteY1" fmla="*/ 0 h 1175204"/>
                <a:gd name="connsiteX2" fmla="*/ 493183 w 493183"/>
                <a:gd name="connsiteY2" fmla="*/ 587602 h 1175204"/>
                <a:gd name="connsiteX3" fmla="*/ 246592 w 493183"/>
                <a:gd name="connsiteY3" fmla="*/ 1175204 h 1175204"/>
                <a:gd name="connsiteX4" fmla="*/ 0 w 493183"/>
                <a:gd name="connsiteY4" fmla="*/ 587602 h 1175204"/>
                <a:gd name="connsiteX0-1" fmla="*/ 0 w 493183"/>
                <a:gd name="connsiteY0-2" fmla="*/ 587602 h 1175204"/>
                <a:gd name="connsiteX1-3" fmla="*/ 246592 w 493183"/>
                <a:gd name="connsiteY1-4" fmla="*/ 0 h 1175204"/>
                <a:gd name="connsiteX2-5" fmla="*/ 493183 w 493183"/>
                <a:gd name="connsiteY2-6" fmla="*/ 587602 h 1175204"/>
                <a:gd name="connsiteX3-7" fmla="*/ 246592 w 493183"/>
                <a:gd name="connsiteY3-8" fmla="*/ 1175204 h 1175204"/>
                <a:gd name="connsiteX4-9" fmla="*/ 0 w 493183"/>
                <a:gd name="connsiteY4-10" fmla="*/ 587602 h 1175204"/>
                <a:gd name="connsiteX0-11" fmla="*/ 0 w 493183"/>
                <a:gd name="connsiteY0-12" fmla="*/ 587602 h 1175204"/>
                <a:gd name="connsiteX1-13" fmla="*/ 246592 w 493183"/>
                <a:gd name="connsiteY1-14" fmla="*/ 0 h 1175204"/>
                <a:gd name="connsiteX2-15" fmla="*/ 493183 w 493183"/>
                <a:gd name="connsiteY2-16" fmla="*/ 587602 h 1175204"/>
                <a:gd name="connsiteX3-17" fmla="*/ 246592 w 493183"/>
                <a:gd name="connsiteY3-18" fmla="*/ 1175204 h 1175204"/>
                <a:gd name="connsiteX4-19" fmla="*/ 0 w 493183"/>
                <a:gd name="connsiteY4-20" fmla="*/ 587602 h 1175204"/>
                <a:gd name="connsiteX0-21" fmla="*/ 0 w 493183"/>
                <a:gd name="connsiteY0-22" fmla="*/ 587602 h 1175204"/>
                <a:gd name="connsiteX1-23" fmla="*/ 246592 w 493183"/>
                <a:gd name="connsiteY1-24" fmla="*/ 0 h 1175204"/>
                <a:gd name="connsiteX2-25" fmla="*/ 493183 w 493183"/>
                <a:gd name="connsiteY2-26" fmla="*/ 587602 h 1175204"/>
                <a:gd name="connsiteX3-27" fmla="*/ 246592 w 493183"/>
                <a:gd name="connsiteY3-28" fmla="*/ 1175204 h 1175204"/>
                <a:gd name="connsiteX4-29" fmla="*/ 0 w 493183"/>
                <a:gd name="connsiteY4-30" fmla="*/ 587602 h 1175204"/>
                <a:gd name="connsiteX0-31" fmla="*/ 0 w 493183"/>
                <a:gd name="connsiteY0-32" fmla="*/ 587602 h 1175204"/>
                <a:gd name="connsiteX1-33" fmla="*/ 246592 w 493183"/>
                <a:gd name="connsiteY1-34" fmla="*/ 0 h 1175204"/>
                <a:gd name="connsiteX2-35" fmla="*/ 493183 w 493183"/>
                <a:gd name="connsiteY2-36" fmla="*/ 587602 h 1175204"/>
                <a:gd name="connsiteX3-37" fmla="*/ 246592 w 493183"/>
                <a:gd name="connsiteY3-38" fmla="*/ 1175204 h 1175204"/>
                <a:gd name="connsiteX4-39" fmla="*/ 0 w 493183"/>
                <a:gd name="connsiteY4-40" fmla="*/ 587602 h 1175204"/>
                <a:gd name="connsiteX0-41" fmla="*/ 0 w 493183"/>
                <a:gd name="connsiteY0-42" fmla="*/ 587602 h 1175204"/>
                <a:gd name="connsiteX1-43" fmla="*/ 246592 w 493183"/>
                <a:gd name="connsiteY1-44" fmla="*/ 0 h 1175204"/>
                <a:gd name="connsiteX2-45" fmla="*/ 493183 w 493183"/>
                <a:gd name="connsiteY2-46" fmla="*/ 587602 h 1175204"/>
                <a:gd name="connsiteX3-47" fmla="*/ 246592 w 493183"/>
                <a:gd name="connsiteY3-48" fmla="*/ 1175204 h 1175204"/>
                <a:gd name="connsiteX4-49" fmla="*/ 0 w 493183"/>
                <a:gd name="connsiteY4-50" fmla="*/ 587602 h 1175204"/>
                <a:gd name="connsiteX0-51" fmla="*/ 0 w 493183"/>
                <a:gd name="connsiteY0-52" fmla="*/ 587602 h 1175204"/>
                <a:gd name="connsiteX1-53" fmla="*/ 246592 w 493183"/>
                <a:gd name="connsiteY1-54" fmla="*/ 0 h 1175204"/>
                <a:gd name="connsiteX2-55" fmla="*/ 493183 w 493183"/>
                <a:gd name="connsiteY2-56" fmla="*/ 587602 h 1175204"/>
                <a:gd name="connsiteX3-57" fmla="*/ 246592 w 493183"/>
                <a:gd name="connsiteY3-58" fmla="*/ 1175204 h 1175204"/>
                <a:gd name="connsiteX4-59" fmla="*/ 0 w 493183"/>
                <a:gd name="connsiteY4-60" fmla="*/ 587602 h 1175204"/>
                <a:gd name="connsiteX0-61" fmla="*/ 0 w 493183"/>
                <a:gd name="connsiteY0-62" fmla="*/ 587602 h 1175204"/>
                <a:gd name="connsiteX1-63" fmla="*/ 246592 w 493183"/>
                <a:gd name="connsiteY1-64" fmla="*/ 0 h 1175204"/>
                <a:gd name="connsiteX2-65" fmla="*/ 493183 w 493183"/>
                <a:gd name="connsiteY2-66" fmla="*/ 587602 h 1175204"/>
                <a:gd name="connsiteX3-67" fmla="*/ 246592 w 493183"/>
                <a:gd name="connsiteY3-68" fmla="*/ 1175204 h 1175204"/>
                <a:gd name="connsiteX4-69" fmla="*/ 0 w 493183"/>
                <a:gd name="connsiteY4-70" fmla="*/ 587602 h 1175204"/>
                <a:gd name="connsiteX0-71" fmla="*/ 0 w 493183"/>
                <a:gd name="connsiteY0-72" fmla="*/ 587602 h 1175204"/>
                <a:gd name="connsiteX1-73" fmla="*/ 246592 w 493183"/>
                <a:gd name="connsiteY1-74" fmla="*/ 0 h 1175204"/>
                <a:gd name="connsiteX2-75" fmla="*/ 493183 w 493183"/>
                <a:gd name="connsiteY2-76" fmla="*/ 587602 h 1175204"/>
                <a:gd name="connsiteX3-77" fmla="*/ 246592 w 493183"/>
                <a:gd name="connsiteY3-78" fmla="*/ 1175204 h 1175204"/>
                <a:gd name="connsiteX4-79" fmla="*/ 0 w 493183"/>
                <a:gd name="connsiteY4-80" fmla="*/ 587602 h 1175204"/>
                <a:gd name="connsiteX0-81" fmla="*/ 0 w 493183"/>
                <a:gd name="connsiteY0-82" fmla="*/ 587602 h 1175204"/>
                <a:gd name="connsiteX1-83" fmla="*/ 246592 w 493183"/>
                <a:gd name="connsiteY1-84" fmla="*/ 0 h 1175204"/>
                <a:gd name="connsiteX2-85" fmla="*/ 493183 w 493183"/>
                <a:gd name="connsiteY2-86" fmla="*/ 587602 h 1175204"/>
                <a:gd name="connsiteX3-87" fmla="*/ 246592 w 493183"/>
                <a:gd name="connsiteY3-88" fmla="*/ 1175204 h 1175204"/>
                <a:gd name="connsiteX4-89" fmla="*/ 0 w 493183"/>
                <a:gd name="connsiteY4-90" fmla="*/ 587602 h 1175204"/>
                <a:gd name="connsiteX0-91" fmla="*/ 0 w 493183"/>
                <a:gd name="connsiteY0-92" fmla="*/ 587602 h 1175204"/>
                <a:gd name="connsiteX1-93" fmla="*/ 246592 w 493183"/>
                <a:gd name="connsiteY1-94" fmla="*/ 0 h 1175204"/>
                <a:gd name="connsiteX2-95" fmla="*/ 493183 w 493183"/>
                <a:gd name="connsiteY2-96" fmla="*/ 587602 h 1175204"/>
                <a:gd name="connsiteX3-97" fmla="*/ 246592 w 493183"/>
                <a:gd name="connsiteY3-98" fmla="*/ 1175204 h 1175204"/>
                <a:gd name="connsiteX4-99" fmla="*/ 0 w 493183"/>
                <a:gd name="connsiteY4-100" fmla="*/ 587602 h 1175204"/>
                <a:gd name="connsiteX0-101" fmla="*/ 0 w 493183"/>
                <a:gd name="connsiteY0-102" fmla="*/ 587602 h 1175204"/>
                <a:gd name="connsiteX1-103" fmla="*/ 246592 w 493183"/>
                <a:gd name="connsiteY1-104" fmla="*/ 0 h 1175204"/>
                <a:gd name="connsiteX2-105" fmla="*/ 493183 w 493183"/>
                <a:gd name="connsiteY2-106" fmla="*/ 587602 h 1175204"/>
                <a:gd name="connsiteX3-107" fmla="*/ 246592 w 493183"/>
                <a:gd name="connsiteY3-108" fmla="*/ 1175204 h 1175204"/>
                <a:gd name="connsiteX4-109" fmla="*/ 0 w 493183"/>
                <a:gd name="connsiteY4-110" fmla="*/ 587602 h 1175204"/>
                <a:gd name="connsiteX0-111" fmla="*/ 0 w 561763"/>
                <a:gd name="connsiteY0-112" fmla="*/ 602842 h 1175204"/>
                <a:gd name="connsiteX1-113" fmla="*/ 315172 w 561763"/>
                <a:gd name="connsiteY1-114" fmla="*/ 0 h 1175204"/>
                <a:gd name="connsiteX2-115" fmla="*/ 561763 w 561763"/>
                <a:gd name="connsiteY2-116" fmla="*/ 587602 h 1175204"/>
                <a:gd name="connsiteX3-117" fmla="*/ 315172 w 561763"/>
                <a:gd name="connsiteY3-118" fmla="*/ 1175204 h 1175204"/>
                <a:gd name="connsiteX4-119" fmla="*/ 0 w 561763"/>
                <a:gd name="connsiteY4-120" fmla="*/ 602842 h 1175204"/>
                <a:gd name="connsiteX0-121" fmla="*/ 0 w 561763"/>
                <a:gd name="connsiteY0-122" fmla="*/ 602842 h 1175204"/>
                <a:gd name="connsiteX1-123" fmla="*/ 315172 w 561763"/>
                <a:gd name="connsiteY1-124" fmla="*/ 0 h 1175204"/>
                <a:gd name="connsiteX2-125" fmla="*/ 561763 w 561763"/>
                <a:gd name="connsiteY2-126" fmla="*/ 587602 h 1175204"/>
                <a:gd name="connsiteX3-127" fmla="*/ 315172 w 561763"/>
                <a:gd name="connsiteY3-128" fmla="*/ 1175204 h 1175204"/>
                <a:gd name="connsiteX4-129" fmla="*/ 0 w 561763"/>
                <a:gd name="connsiteY4-130" fmla="*/ 602842 h 1175204"/>
                <a:gd name="connsiteX0-131" fmla="*/ 0 w 561763"/>
                <a:gd name="connsiteY0-132" fmla="*/ 602842 h 1175204"/>
                <a:gd name="connsiteX1-133" fmla="*/ 315172 w 561763"/>
                <a:gd name="connsiteY1-134" fmla="*/ 0 h 1175204"/>
                <a:gd name="connsiteX2-135" fmla="*/ 561763 w 561763"/>
                <a:gd name="connsiteY2-136" fmla="*/ 587602 h 1175204"/>
                <a:gd name="connsiteX3-137" fmla="*/ 315172 w 561763"/>
                <a:gd name="connsiteY3-138" fmla="*/ 1175204 h 1175204"/>
                <a:gd name="connsiteX4-139" fmla="*/ 0 w 561763"/>
                <a:gd name="connsiteY4-140" fmla="*/ 602842 h 1175204"/>
                <a:gd name="connsiteX0-141" fmla="*/ 0 w 561763"/>
                <a:gd name="connsiteY0-142" fmla="*/ 602842 h 1175204"/>
                <a:gd name="connsiteX1-143" fmla="*/ 315172 w 561763"/>
                <a:gd name="connsiteY1-144" fmla="*/ 0 h 1175204"/>
                <a:gd name="connsiteX2-145" fmla="*/ 561763 w 561763"/>
                <a:gd name="connsiteY2-146" fmla="*/ 587602 h 1175204"/>
                <a:gd name="connsiteX3-147" fmla="*/ 315172 w 561763"/>
                <a:gd name="connsiteY3-148" fmla="*/ 1175204 h 1175204"/>
                <a:gd name="connsiteX4-149" fmla="*/ 0 w 561763"/>
                <a:gd name="connsiteY4-150" fmla="*/ 602842 h 1175204"/>
                <a:gd name="connsiteX0-151" fmla="*/ 0 w 561763"/>
                <a:gd name="connsiteY0-152" fmla="*/ 602842 h 1175204"/>
                <a:gd name="connsiteX1-153" fmla="*/ 315172 w 561763"/>
                <a:gd name="connsiteY1-154" fmla="*/ 0 h 1175204"/>
                <a:gd name="connsiteX2-155" fmla="*/ 561763 w 561763"/>
                <a:gd name="connsiteY2-156" fmla="*/ 587602 h 1175204"/>
                <a:gd name="connsiteX3-157" fmla="*/ 315172 w 561763"/>
                <a:gd name="connsiteY3-158" fmla="*/ 1175204 h 1175204"/>
                <a:gd name="connsiteX4-159" fmla="*/ 0 w 561763"/>
                <a:gd name="connsiteY4-160" fmla="*/ 602842 h 1175204"/>
                <a:gd name="connsiteX0-161" fmla="*/ 0 w 561763"/>
                <a:gd name="connsiteY0-162" fmla="*/ 602842 h 1175204"/>
                <a:gd name="connsiteX1-163" fmla="*/ 315172 w 561763"/>
                <a:gd name="connsiteY1-164" fmla="*/ 0 h 1175204"/>
                <a:gd name="connsiteX2-165" fmla="*/ 561763 w 561763"/>
                <a:gd name="connsiteY2-166" fmla="*/ 587602 h 1175204"/>
                <a:gd name="connsiteX3-167" fmla="*/ 315172 w 561763"/>
                <a:gd name="connsiteY3-168" fmla="*/ 1175204 h 1175204"/>
                <a:gd name="connsiteX4-169" fmla="*/ 0 w 561763"/>
                <a:gd name="connsiteY4-170" fmla="*/ 602842 h 1175204"/>
                <a:gd name="connsiteX0-171" fmla="*/ 0 w 561763"/>
                <a:gd name="connsiteY0-172" fmla="*/ 602842 h 1175204"/>
                <a:gd name="connsiteX1-173" fmla="*/ 315172 w 561763"/>
                <a:gd name="connsiteY1-174" fmla="*/ 0 h 1175204"/>
                <a:gd name="connsiteX2-175" fmla="*/ 561763 w 561763"/>
                <a:gd name="connsiteY2-176" fmla="*/ 587602 h 1175204"/>
                <a:gd name="connsiteX3-177" fmla="*/ 315172 w 561763"/>
                <a:gd name="connsiteY3-178" fmla="*/ 1175204 h 1175204"/>
                <a:gd name="connsiteX4-179" fmla="*/ 0 w 561763"/>
                <a:gd name="connsiteY4-180" fmla="*/ 602842 h 1175204"/>
                <a:gd name="connsiteX0-181" fmla="*/ 0 w 561763"/>
                <a:gd name="connsiteY0-182" fmla="*/ 602842 h 1182824"/>
                <a:gd name="connsiteX1-183" fmla="*/ 315172 w 561763"/>
                <a:gd name="connsiteY1-184" fmla="*/ 0 h 1182824"/>
                <a:gd name="connsiteX2-185" fmla="*/ 561763 w 561763"/>
                <a:gd name="connsiteY2-186" fmla="*/ 587602 h 1182824"/>
                <a:gd name="connsiteX3-187" fmla="*/ 360892 w 561763"/>
                <a:gd name="connsiteY3-188" fmla="*/ 1182824 h 1182824"/>
                <a:gd name="connsiteX4-189" fmla="*/ 0 w 561763"/>
                <a:gd name="connsiteY4-190" fmla="*/ 602842 h 1182824"/>
                <a:gd name="connsiteX0-191" fmla="*/ 0 w 561763"/>
                <a:gd name="connsiteY0-192" fmla="*/ 602842 h 1175204"/>
                <a:gd name="connsiteX1-193" fmla="*/ 315172 w 561763"/>
                <a:gd name="connsiteY1-194" fmla="*/ 0 h 1175204"/>
                <a:gd name="connsiteX2-195" fmla="*/ 561763 w 561763"/>
                <a:gd name="connsiteY2-196" fmla="*/ 587602 h 1175204"/>
                <a:gd name="connsiteX3-197" fmla="*/ 307552 w 561763"/>
                <a:gd name="connsiteY3-198" fmla="*/ 1175204 h 1175204"/>
                <a:gd name="connsiteX4-199" fmla="*/ 0 w 561763"/>
                <a:gd name="connsiteY4-200" fmla="*/ 602842 h 1175204"/>
                <a:gd name="connsiteX0-201" fmla="*/ 0 w 561763"/>
                <a:gd name="connsiteY0-202" fmla="*/ 602842 h 1175204"/>
                <a:gd name="connsiteX1-203" fmla="*/ 315172 w 561763"/>
                <a:gd name="connsiteY1-204" fmla="*/ 0 h 1175204"/>
                <a:gd name="connsiteX2-205" fmla="*/ 561763 w 561763"/>
                <a:gd name="connsiteY2-206" fmla="*/ 587602 h 1175204"/>
                <a:gd name="connsiteX3-207" fmla="*/ 307552 w 561763"/>
                <a:gd name="connsiteY3-208" fmla="*/ 1175204 h 1175204"/>
                <a:gd name="connsiteX4-209" fmla="*/ 0 w 561763"/>
                <a:gd name="connsiteY4-210" fmla="*/ 602842 h 1175204"/>
                <a:gd name="connsiteX0-211" fmla="*/ 0 w 561763"/>
                <a:gd name="connsiteY0-212" fmla="*/ 602842 h 1175204"/>
                <a:gd name="connsiteX1-213" fmla="*/ 315172 w 561763"/>
                <a:gd name="connsiteY1-214" fmla="*/ 0 h 1175204"/>
                <a:gd name="connsiteX2-215" fmla="*/ 561763 w 561763"/>
                <a:gd name="connsiteY2-216" fmla="*/ 587602 h 1175204"/>
                <a:gd name="connsiteX3-217" fmla="*/ 307552 w 561763"/>
                <a:gd name="connsiteY3-218" fmla="*/ 1175204 h 1175204"/>
                <a:gd name="connsiteX4-219" fmla="*/ 0 w 561763"/>
                <a:gd name="connsiteY4-220" fmla="*/ 602842 h 1175204"/>
                <a:gd name="connsiteX0-221" fmla="*/ 0 w 561763"/>
                <a:gd name="connsiteY0-222" fmla="*/ 602842 h 1175204"/>
                <a:gd name="connsiteX1-223" fmla="*/ 315172 w 561763"/>
                <a:gd name="connsiteY1-224" fmla="*/ 0 h 1175204"/>
                <a:gd name="connsiteX2-225" fmla="*/ 561763 w 561763"/>
                <a:gd name="connsiteY2-226" fmla="*/ 587602 h 1175204"/>
                <a:gd name="connsiteX3-227" fmla="*/ 307552 w 561763"/>
                <a:gd name="connsiteY3-228" fmla="*/ 1175204 h 1175204"/>
                <a:gd name="connsiteX4-229" fmla="*/ 0 w 561763"/>
                <a:gd name="connsiteY4-230" fmla="*/ 602842 h 11752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1763" h="1175204">
                  <a:moveTo>
                    <a:pt x="0" y="602842"/>
                  </a:moveTo>
                  <a:cubicBezTo>
                    <a:pt x="257457" y="399355"/>
                    <a:pt x="156775" y="477807"/>
                    <a:pt x="315172" y="0"/>
                  </a:cubicBezTo>
                  <a:cubicBezTo>
                    <a:pt x="336409" y="447327"/>
                    <a:pt x="281446" y="521275"/>
                    <a:pt x="561763" y="587602"/>
                  </a:cubicBezTo>
                  <a:cubicBezTo>
                    <a:pt x="319546" y="775849"/>
                    <a:pt x="344029" y="796457"/>
                    <a:pt x="307552" y="1175204"/>
                  </a:cubicBezTo>
                  <a:cubicBezTo>
                    <a:pt x="263455" y="788837"/>
                    <a:pt x="211737" y="676789"/>
                    <a:pt x="0" y="60284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  <p:sp>
          <p:nvSpPr>
            <p:cNvPr id="23" name="菱形 934"/>
            <p:cNvSpPr/>
            <p:nvPr/>
          </p:nvSpPr>
          <p:spPr>
            <a:xfrm>
              <a:off x="11794774" y="1538958"/>
              <a:ext cx="332256" cy="697067"/>
            </a:xfrm>
            <a:custGeom>
              <a:avLst/>
              <a:gdLst>
                <a:gd name="connsiteX0" fmla="*/ 0 w 493183"/>
                <a:gd name="connsiteY0" fmla="*/ 587602 h 1175204"/>
                <a:gd name="connsiteX1" fmla="*/ 246592 w 493183"/>
                <a:gd name="connsiteY1" fmla="*/ 0 h 1175204"/>
                <a:gd name="connsiteX2" fmla="*/ 493183 w 493183"/>
                <a:gd name="connsiteY2" fmla="*/ 587602 h 1175204"/>
                <a:gd name="connsiteX3" fmla="*/ 246592 w 493183"/>
                <a:gd name="connsiteY3" fmla="*/ 1175204 h 1175204"/>
                <a:gd name="connsiteX4" fmla="*/ 0 w 493183"/>
                <a:gd name="connsiteY4" fmla="*/ 587602 h 1175204"/>
                <a:gd name="connsiteX0-1" fmla="*/ 0 w 493183"/>
                <a:gd name="connsiteY0-2" fmla="*/ 587602 h 1175204"/>
                <a:gd name="connsiteX1-3" fmla="*/ 246592 w 493183"/>
                <a:gd name="connsiteY1-4" fmla="*/ 0 h 1175204"/>
                <a:gd name="connsiteX2-5" fmla="*/ 493183 w 493183"/>
                <a:gd name="connsiteY2-6" fmla="*/ 587602 h 1175204"/>
                <a:gd name="connsiteX3-7" fmla="*/ 246592 w 493183"/>
                <a:gd name="connsiteY3-8" fmla="*/ 1175204 h 1175204"/>
                <a:gd name="connsiteX4-9" fmla="*/ 0 w 493183"/>
                <a:gd name="connsiteY4-10" fmla="*/ 587602 h 1175204"/>
                <a:gd name="connsiteX0-11" fmla="*/ 0 w 493183"/>
                <a:gd name="connsiteY0-12" fmla="*/ 587602 h 1175204"/>
                <a:gd name="connsiteX1-13" fmla="*/ 246592 w 493183"/>
                <a:gd name="connsiteY1-14" fmla="*/ 0 h 1175204"/>
                <a:gd name="connsiteX2-15" fmla="*/ 493183 w 493183"/>
                <a:gd name="connsiteY2-16" fmla="*/ 587602 h 1175204"/>
                <a:gd name="connsiteX3-17" fmla="*/ 246592 w 493183"/>
                <a:gd name="connsiteY3-18" fmla="*/ 1175204 h 1175204"/>
                <a:gd name="connsiteX4-19" fmla="*/ 0 w 493183"/>
                <a:gd name="connsiteY4-20" fmla="*/ 587602 h 1175204"/>
                <a:gd name="connsiteX0-21" fmla="*/ 0 w 493183"/>
                <a:gd name="connsiteY0-22" fmla="*/ 587602 h 1175204"/>
                <a:gd name="connsiteX1-23" fmla="*/ 246592 w 493183"/>
                <a:gd name="connsiteY1-24" fmla="*/ 0 h 1175204"/>
                <a:gd name="connsiteX2-25" fmla="*/ 493183 w 493183"/>
                <a:gd name="connsiteY2-26" fmla="*/ 587602 h 1175204"/>
                <a:gd name="connsiteX3-27" fmla="*/ 246592 w 493183"/>
                <a:gd name="connsiteY3-28" fmla="*/ 1175204 h 1175204"/>
                <a:gd name="connsiteX4-29" fmla="*/ 0 w 493183"/>
                <a:gd name="connsiteY4-30" fmla="*/ 587602 h 1175204"/>
                <a:gd name="connsiteX0-31" fmla="*/ 0 w 493183"/>
                <a:gd name="connsiteY0-32" fmla="*/ 587602 h 1175204"/>
                <a:gd name="connsiteX1-33" fmla="*/ 246592 w 493183"/>
                <a:gd name="connsiteY1-34" fmla="*/ 0 h 1175204"/>
                <a:gd name="connsiteX2-35" fmla="*/ 493183 w 493183"/>
                <a:gd name="connsiteY2-36" fmla="*/ 587602 h 1175204"/>
                <a:gd name="connsiteX3-37" fmla="*/ 246592 w 493183"/>
                <a:gd name="connsiteY3-38" fmla="*/ 1175204 h 1175204"/>
                <a:gd name="connsiteX4-39" fmla="*/ 0 w 493183"/>
                <a:gd name="connsiteY4-40" fmla="*/ 587602 h 1175204"/>
                <a:gd name="connsiteX0-41" fmla="*/ 0 w 493183"/>
                <a:gd name="connsiteY0-42" fmla="*/ 587602 h 1175204"/>
                <a:gd name="connsiteX1-43" fmla="*/ 246592 w 493183"/>
                <a:gd name="connsiteY1-44" fmla="*/ 0 h 1175204"/>
                <a:gd name="connsiteX2-45" fmla="*/ 493183 w 493183"/>
                <a:gd name="connsiteY2-46" fmla="*/ 587602 h 1175204"/>
                <a:gd name="connsiteX3-47" fmla="*/ 246592 w 493183"/>
                <a:gd name="connsiteY3-48" fmla="*/ 1175204 h 1175204"/>
                <a:gd name="connsiteX4-49" fmla="*/ 0 w 493183"/>
                <a:gd name="connsiteY4-50" fmla="*/ 587602 h 1175204"/>
                <a:gd name="connsiteX0-51" fmla="*/ 0 w 493183"/>
                <a:gd name="connsiteY0-52" fmla="*/ 587602 h 1175204"/>
                <a:gd name="connsiteX1-53" fmla="*/ 246592 w 493183"/>
                <a:gd name="connsiteY1-54" fmla="*/ 0 h 1175204"/>
                <a:gd name="connsiteX2-55" fmla="*/ 493183 w 493183"/>
                <a:gd name="connsiteY2-56" fmla="*/ 587602 h 1175204"/>
                <a:gd name="connsiteX3-57" fmla="*/ 246592 w 493183"/>
                <a:gd name="connsiteY3-58" fmla="*/ 1175204 h 1175204"/>
                <a:gd name="connsiteX4-59" fmla="*/ 0 w 493183"/>
                <a:gd name="connsiteY4-60" fmla="*/ 587602 h 1175204"/>
                <a:gd name="connsiteX0-61" fmla="*/ 0 w 493183"/>
                <a:gd name="connsiteY0-62" fmla="*/ 587602 h 1175204"/>
                <a:gd name="connsiteX1-63" fmla="*/ 246592 w 493183"/>
                <a:gd name="connsiteY1-64" fmla="*/ 0 h 1175204"/>
                <a:gd name="connsiteX2-65" fmla="*/ 493183 w 493183"/>
                <a:gd name="connsiteY2-66" fmla="*/ 587602 h 1175204"/>
                <a:gd name="connsiteX3-67" fmla="*/ 246592 w 493183"/>
                <a:gd name="connsiteY3-68" fmla="*/ 1175204 h 1175204"/>
                <a:gd name="connsiteX4-69" fmla="*/ 0 w 493183"/>
                <a:gd name="connsiteY4-70" fmla="*/ 587602 h 1175204"/>
                <a:gd name="connsiteX0-71" fmla="*/ 0 w 493183"/>
                <a:gd name="connsiteY0-72" fmla="*/ 587602 h 1175204"/>
                <a:gd name="connsiteX1-73" fmla="*/ 246592 w 493183"/>
                <a:gd name="connsiteY1-74" fmla="*/ 0 h 1175204"/>
                <a:gd name="connsiteX2-75" fmla="*/ 493183 w 493183"/>
                <a:gd name="connsiteY2-76" fmla="*/ 587602 h 1175204"/>
                <a:gd name="connsiteX3-77" fmla="*/ 246592 w 493183"/>
                <a:gd name="connsiteY3-78" fmla="*/ 1175204 h 1175204"/>
                <a:gd name="connsiteX4-79" fmla="*/ 0 w 493183"/>
                <a:gd name="connsiteY4-80" fmla="*/ 587602 h 1175204"/>
                <a:gd name="connsiteX0-81" fmla="*/ 0 w 493183"/>
                <a:gd name="connsiteY0-82" fmla="*/ 587602 h 1175204"/>
                <a:gd name="connsiteX1-83" fmla="*/ 246592 w 493183"/>
                <a:gd name="connsiteY1-84" fmla="*/ 0 h 1175204"/>
                <a:gd name="connsiteX2-85" fmla="*/ 493183 w 493183"/>
                <a:gd name="connsiteY2-86" fmla="*/ 587602 h 1175204"/>
                <a:gd name="connsiteX3-87" fmla="*/ 246592 w 493183"/>
                <a:gd name="connsiteY3-88" fmla="*/ 1175204 h 1175204"/>
                <a:gd name="connsiteX4-89" fmla="*/ 0 w 493183"/>
                <a:gd name="connsiteY4-90" fmla="*/ 587602 h 1175204"/>
                <a:gd name="connsiteX0-91" fmla="*/ 0 w 493183"/>
                <a:gd name="connsiteY0-92" fmla="*/ 587602 h 1175204"/>
                <a:gd name="connsiteX1-93" fmla="*/ 246592 w 493183"/>
                <a:gd name="connsiteY1-94" fmla="*/ 0 h 1175204"/>
                <a:gd name="connsiteX2-95" fmla="*/ 493183 w 493183"/>
                <a:gd name="connsiteY2-96" fmla="*/ 587602 h 1175204"/>
                <a:gd name="connsiteX3-97" fmla="*/ 246592 w 493183"/>
                <a:gd name="connsiteY3-98" fmla="*/ 1175204 h 1175204"/>
                <a:gd name="connsiteX4-99" fmla="*/ 0 w 493183"/>
                <a:gd name="connsiteY4-100" fmla="*/ 587602 h 1175204"/>
                <a:gd name="connsiteX0-101" fmla="*/ 0 w 493183"/>
                <a:gd name="connsiteY0-102" fmla="*/ 587602 h 1175204"/>
                <a:gd name="connsiteX1-103" fmla="*/ 246592 w 493183"/>
                <a:gd name="connsiteY1-104" fmla="*/ 0 h 1175204"/>
                <a:gd name="connsiteX2-105" fmla="*/ 493183 w 493183"/>
                <a:gd name="connsiteY2-106" fmla="*/ 587602 h 1175204"/>
                <a:gd name="connsiteX3-107" fmla="*/ 246592 w 493183"/>
                <a:gd name="connsiteY3-108" fmla="*/ 1175204 h 1175204"/>
                <a:gd name="connsiteX4-109" fmla="*/ 0 w 493183"/>
                <a:gd name="connsiteY4-110" fmla="*/ 587602 h 1175204"/>
                <a:gd name="connsiteX0-111" fmla="*/ 0 w 561763"/>
                <a:gd name="connsiteY0-112" fmla="*/ 602842 h 1175204"/>
                <a:gd name="connsiteX1-113" fmla="*/ 315172 w 561763"/>
                <a:gd name="connsiteY1-114" fmla="*/ 0 h 1175204"/>
                <a:gd name="connsiteX2-115" fmla="*/ 561763 w 561763"/>
                <a:gd name="connsiteY2-116" fmla="*/ 587602 h 1175204"/>
                <a:gd name="connsiteX3-117" fmla="*/ 315172 w 561763"/>
                <a:gd name="connsiteY3-118" fmla="*/ 1175204 h 1175204"/>
                <a:gd name="connsiteX4-119" fmla="*/ 0 w 561763"/>
                <a:gd name="connsiteY4-120" fmla="*/ 602842 h 1175204"/>
                <a:gd name="connsiteX0-121" fmla="*/ 0 w 561763"/>
                <a:gd name="connsiteY0-122" fmla="*/ 602842 h 1175204"/>
                <a:gd name="connsiteX1-123" fmla="*/ 315172 w 561763"/>
                <a:gd name="connsiteY1-124" fmla="*/ 0 h 1175204"/>
                <a:gd name="connsiteX2-125" fmla="*/ 561763 w 561763"/>
                <a:gd name="connsiteY2-126" fmla="*/ 587602 h 1175204"/>
                <a:gd name="connsiteX3-127" fmla="*/ 315172 w 561763"/>
                <a:gd name="connsiteY3-128" fmla="*/ 1175204 h 1175204"/>
                <a:gd name="connsiteX4-129" fmla="*/ 0 w 561763"/>
                <a:gd name="connsiteY4-130" fmla="*/ 602842 h 1175204"/>
                <a:gd name="connsiteX0-131" fmla="*/ 0 w 561763"/>
                <a:gd name="connsiteY0-132" fmla="*/ 602842 h 1175204"/>
                <a:gd name="connsiteX1-133" fmla="*/ 315172 w 561763"/>
                <a:gd name="connsiteY1-134" fmla="*/ 0 h 1175204"/>
                <a:gd name="connsiteX2-135" fmla="*/ 561763 w 561763"/>
                <a:gd name="connsiteY2-136" fmla="*/ 587602 h 1175204"/>
                <a:gd name="connsiteX3-137" fmla="*/ 315172 w 561763"/>
                <a:gd name="connsiteY3-138" fmla="*/ 1175204 h 1175204"/>
                <a:gd name="connsiteX4-139" fmla="*/ 0 w 561763"/>
                <a:gd name="connsiteY4-140" fmla="*/ 602842 h 1175204"/>
                <a:gd name="connsiteX0-141" fmla="*/ 0 w 561763"/>
                <a:gd name="connsiteY0-142" fmla="*/ 602842 h 1175204"/>
                <a:gd name="connsiteX1-143" fmla="*/ 315172 w 561763"/>
                <a:gd name="connsiteY1-144" fmla="*/ 0 h 1175204"/>
                <a:gd name="connsiteX2-145" fmla="*/ 561763 w 561763"/>
                <a:gd name="connsiteY2-146" fmla="*/ 587602 h 1175204"/>
                <a:gd name="connsiteX3-147" fmla="*/ 315172 w 561763"/>
                <a:gd name="connsiteY3-148" fmla="*/ 1175204 h 1175204"/>
                <a:gd name="connsiteX4-149" fmla="*/ 0 w 561763"/>
                <a:gd name="connsiteY4-150" fmla="*/ 602842 h 1175204"/>
                <a:gd name="connsiteX0-151" fmla="*/ 0 w 561763"/>
                <a:gd name="connsiteY0-152" fmla="*/ 602842 h 1175204"/>
                <a:gd name="connsiteX1-153" fmla="*/ 315172 w 561763"/>
                <a:gd name="connsiteY1-154" fmla="*/ 0 h 1175204"/>
                <a:gd name="connsiteX2-155" fmla="*/ 561763 w 561763"/>
                <a:gd name="connsiteY2-156" fmla="*/ 587602 h 1175204"/>
                <a:gd name="connsiteX3-157" fmla="*/ 315172 w 561763"/>
                <a:gd name="connsiteY3-158" fmla="*/ 1175204 h 1175204"/>
                <a:gd name="connsiteX4-159" fmla="*/ 0 w 561763"/>
                <a:gd name="connsiteY4-160" fmla="*/ 602842 h 1175204"/>
                <a:gd name="connsiteX0-161" fmla="*/ 0 w 561763"/>
                <a:gd name="connsiteY0-162" fmla="*/ 602842 h 1175204"/>
                <a:gd name="connsiteX1-163" fmla="*/ 315172 w 561763"/>
                <a:gd name="connsiteY1-164" fmla="*/ 0 h 1175204"/>
                <a:gd name="connsiteX2-165" fmla="*/ 561763 w 561763"/>
                <a:gd name="connsiteY2-166" fmla="*/ 587602 h 1175204"/>
                <a:gd name="connsiteX3-167" fmla="*/ 315172 w 561763"/>
                <a:gd name="connsiteY3-168" fmla="*/ 1175204 h 1175204"/>
                <a:gd name="connsiteX4-169" fmla="*/ 0 w 561763"/>
                <a:gd name="connsiteY4-170" fmla="*/ 602842 h 1175204"/>
                <a:gd name="connsiteX0-171" fmla="*/ 0 w 561763"/>
                <a:gd name="connsiteY0-172" fmla="*/ 602842 h 1175204"/>
                <a:gd name="connsiteX1-173" fmla="*/ 315172 w 561763"/>
                <a:gd name="connsiteY1-174" fmla="*/ 0 h 1175204"/>
                <a:gd name="connsiteX2-175" fmla="*/ 561763 w 561763"/>
                <a:gd name="connsiteY2-176" fmla="*/ 587602 h 1175204"/>
                <a:gd name="connsiteX3-177" fmla="*/ 315172 w 561763"/>
                <a:gd name="connsiteY3-178" fmla="*/ 1175204 h 1175204"/>
                <a:gd name="connsiteX4-179" fmla="*/ 0 w 561763"/>
                <a:gd name="connsiteY4-180" fmla="*/ 602842 h 1175204"/>
                <a:gd name="connsiteX0-181" fmla="*/ 0 w 561763"/>
                <a:gd name="connsiteY0-182" fmla="*/ 602842 h 1182824"/>
                <a:gd name="connsiteX1-183" fmla="*/ 315172 w 561763"/>
                <a:gd name="connsiteY1-184" fmla="*/ 0 h 1182824"/>
                <a:gd name="connsiteX2-185" fmla="*/ 561763 w 561763"/>
                <a:gd name="connsiteY2-186" fmla="*/ 587602 h 1182824"/>
                <a:gd name="connsiteX3-187" fmla="*/ 360892 w 561763"/>
                <a:gd name="connsiteY3-188" fmla="*/ 1182824 h 1182824"/>
                <a:gd name="connsiteX4-189" fmla="*/ 0 w 561763"/>
                <a:gd name="connsiteY4-190" fmla="*/ 602842 h 1182824"/>
                <a:gd name="connsiteX0-191" fmla="*/ 0 w 561763"/>
                <a:gd name="connsiteY0-192" fmla="*/ 602842 h 1175204"/>
                <a:gd name="connsiteX1-193" fmla="*/ 315172 w 561763"/>
                <a:gd name="connsiteY1-194" fmla="*/ 0 h 1175204"/>
                <a:gd name="connsiteX2-195" fmla="*/ 561763 w 561763"/>
                <a:gd name="connsiteY2-196" fmla="*/ 587602 h 1175204"/>
                <a:gd name="connsiteX3-197" fmla="*/ 307552 w 561763"/>
                <a:gd name="connsiteY3-198" fmla="*/ 1175204 h 1175204"/>
                <a:gd name="connsiteX4-199" fmla="*/ 0 w 561763"/>
                <a:gd name="connsiteY4-200" fmla="*/ 602842 h 1175204"/>
                <a:gd name="connsiteX0-201" fmla="*/ 0 w 561763"/>
                <a:gd name="connsiteY0-202" fmla="*/ 602842 h 1175204"/>
                <a:gd name="connsiteX1-203" fmla="*/ 315172 w 561763"/>
                <a:gd name="connsiteY1-204" fmla="*/ 0 h 1175204"/>
                <a:gd name="connsiteX2-205" fmla="*/ 561763 w 561763"/>
                <a:gd name="connsiteY2-206" fmla="*/ 587602 h 1175204"/>
                <a:gd name="connsiteX3-207" fmla="*/ 307552 w 561763"/>
                <a:gd name="connsiteY3-208" fmla="*/ 1175204 h 1175204"/>
                <a:gd name="connsiteX4-209" fmla="*/ 0 w 561763"/>
                <a:gd name="connsiteY4-210" fmla="*/ 602842 h 1175204"/>
                <a:gd name="connsiteX0-211" fmla="*/ 0 w 561763"/>
                <a:gd name="connsiteY0-212" fmla="*/ 602842 h 1175204"/>
                <a:gd name="connsiteX1-213" fmla="*/ 315172 w 561763"/>
                <a:gd name="connsiteY1-214" fmla="*/ 0 h 1175204"/>
                <a:gd name="connsiteX2-215" fmla="*/ 561763 w 561763"/>
                <a:gd name="connsiteY2-216" fmla="*/ 587602 h 1175204"/>
                <a:gd name="connsiteX3-217" fmla="*/ 307552 w 561763"/>
                <a:gd name="connsiteY3-218" fmla="*/ 1175204 h 1175204"/>
                <a:gd name="connsiteX4-219" fmla="*/ 0 w 561763"/>
                <a:gd name="connsiteY4-220" fmla="*/ 602842 h 1175204"/>
                <a:gd name="connsiteX0-221" fmla="*/ 0 w 561763"/>
                <a:gd name="connsiteY0-222" fmla="*/ 602842 h 1175204"/>
                <a:gd name="connsiteX1-223" fmla="*/ 315172 w 561763"/>
                <a:gd name="connsiteY1-224" fmla="*/ 0 h 1175204"/>
                <a:gd name="connsiteX2-225" fmla="*/ 561763 w 561763"/>
                <a:gd name="connsiteY2-226" fmla="*/ 587602 h 1175204"/>
                <a:gd name="connsiteX3-227" fmla="*/ 307552 w 561763"/>
                <a:gd name="connsiteY3-228" fmla="*/ 1175204 h 1175204"/>
                <a:gd name="connsiteX4-229" fmla="*/ 0 w 561763"/>
                <a:gd name="connsiteY4-230" fmla="*/ 602842 h 11752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1763" h="1175204">
                  <a:moveTo>
                    <a:pt x="0" y="602842"/>
                  </a:moveTo>
                  <a:cubicBezTo>
                    <a:pt x="257457" y="399355"/>
                    <a:pt x="156775" y="477807"/>
                    <a:pt x="315172" y="0"/>
                  </a:cubicBezTo>
                  <a:cubicBezTo>
                    <a:pt x="336409" y="447327"/>
                    <a:pt x="281446" y="521275"/>
                    <a:pt x="561763" y="587602"/>
                  </a:cubicBezTo>
                  <a:cubicBezTo>
                    <a:pt x="319546" y="775849"/>
                    <a:pt x="344029" y="796457"/>
                    <a:pt x="307552" y="1175204"/>
                  </a:cubicBezTo>
                  <a:cubicBezTo>
                    <a:pt x="263455" y="788837"/>
                    <a:pt x="211737" y="676789"/>
                    <a:pt x="0" y="60284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2"/>
            </p:custDataLst>
          </p:nvPr>
        </p:nvGrpSpPr>
        <p:grpSpPr>
          <a:xfrm>
            <a:off x="679371" y="2750886"/>
            <a:ext cx="10834269" cy="1378523"/>
            <a:chOff x="314886" y="3266048"/>
            <a:chExt cx="10834269" cy="1378523"/>
          </a:xfrm>
        </p:grpSpPr>
        <p:sp>
          <p:nvSpPr>
            <p:cNvPr id="5" name="矩形: 圆角 161"/>
            <p:cNvSpPr/>
            <p:nvPr>
              <p:custDataLst>
                <p:tags r:id="rId3"/>
              </p:custDataLst>
            </p:nvPr>
          </p:nvSpPr>
          <p:spPr>
            <a:xfrm>
              <a:off x="314886" y="3367371"/>
              <a:ext cx="10834269" cy="1277200"/>
            </a:xfrm>
            <a:prstGeom prst="roundRect">
              <a:avLst>
                <a:gd name="adj" fmla="val 443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 cmpd="sng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14887" y="3266048"/>
              <a:ext cx="2312199" cy="687179"/>
              <a:chOff x="314887" y="3266048"/>
              <a:chExt cx="3263474" cy="687179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314887" y="3266048"/>
                <a:ext cx="3108960" cy="687179"/>
                <a:chOff x="660399" y="1262796"/>
                <a:chExt cx="3108960" cy="697398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2700000" scaled="1"/>
              </a:gradFill>
            </p:grpSpPr>
            <p:sp>
              <p:nvSpPr>
                <p:cNvPr id="11" name="矩形: 圆顶角 173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660399" y="1365626"/>
                  <a:ext cx="3044825" cy="594568"/>
                </a:xfrm>
                <a:prstGeom prst="round2SameRect">
                  <a:avLst>
                    <a:gd name="adj1" fmla="val 2103"/>
                    <a:gd name="adj2" fmla="val 2917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660399" y="1262796"/>
                  <a:ext cx="3108960" cy="10297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</p:grpSp>
          <p:sp>
            <p:nvSpPr>
              <p:cNvPr id="13" name="任意多边形: 形状 175"/>
              <p:cNvSpPr/>
              <p:nvPr/>
            </p:nvSpPr>
            <p:spPr>
              <a:xfrm>
                <a:off x="3361159" y="3266048"/>
                <a:ext cx="217202" cy="101461"/>
              </a:xfrm>
              <a:custGeom>
                <a:avLst/>
                <a:gdLst>
                  <a:gd name="connsiteX0" fmla="*/ 108601 w 217202"/>
                  <a:gd name="connsiteY0" fmla="*/ 0 h 102970"/>
                  <a:gd name="connsiteX1" fmla="*/ 209980 w 217202"/>
                  <a:gd name="connsiteY1" fmla="*/ 67198 h 102970"/>
                  <a:gd name="connsiteX2" fmla="*/ 217202 w 217202"/>
                  <a:gd name="connsiteY2" fmla="*/ 102970 h 102970"/>
                  <a:gd name="connsiteX3" fmla="*/ 0 w 217202"/>
                  <a:gd name="connsiteY3" fmla="*/ 102970 h 102970"/>
                  <a:gd name="connsiteX4" fmla="*/ 7222 w 217202"/>
                  <a:gd name="connsiteY4" fmla="*/ 67198 h 102970"/>
                  <a:gd name="connsiteX5" fmla="*/ 108601 w 217202"/>
                  <a:gd name="connsiteY5" fmla="*/ 0 h 10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202" h="102970">
                    <a:moveTo>
                      <a:pt x="108601" y="0"/>
                    </a:moveTo>
                    <a:cubicBezTo>
                      <a:pt x="154175" y="0"/>
                      <a:pt x="193277" y="27709"/>
                      <a:pt x="209980" y="67198"/>
                    </a:cubicBezTo>
                    <a:lnTo>
                      <a:pt x="217202" y="102970"/>
                    </a:lnTo>
                    <a:lnTo>
                      <a:pt x="0" y="102970"/>
                    </a:lnTo>
                    <a:lnTo>
                      <a:pt x="7222" y="67198"/>
                    </a:lnTo>
                    <a:cubicBezTo>
                      <a:pt x="23925" y="27709"/>
                      <a:pt x="63027" y="0"/>
                      <a:pt x="108601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阿里巴巴和七个小矮人" panose="00000500000000000000" charset="-122"/>
                  <a:cs typeface="+mn-cs"/>
                </a:endParaRPr>
              </a:p>
            </p:txBody>
          </p:sp>
          <p:sp>
            <p:nvSpPr>
              <p:cNvPr id="14" name="文本框 13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838853" y="3355272"/>
                <a:ext cx="1879109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dist" defTabSz="457200">
                  <a:defRPr/>
                </a:pPr>
                <a:r>
                  <a:rPr lang="zh-CN" altLang="en-US" sz="2800" b="1" dirty="0">
                    <a:solidFill>
                      <a:srgbClr val="FFFFFF"/>
                    </a:solidFill>
                    <a:latin typeface="+mn-ea"/>
                    <a:cs typeface="阿里巴巴和七个小矮人" panose="00000500000000000000" charset="-122"/>
                    <a:sym typeface="+mn-lt"/>
                  </a:rPr>
                  <a:t>评价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阿里巴巴和七个小矮人" panose="00000500000000000000" charset="-122"/>
                  <a:sym typeface="+mn-lt"/>
                </a:endParaRPr>
              </a:p>
            </p:txBody>
          </p:sp>
        </p:grpSp>
        <p:sp>
          <p:nvSpPr>
            <p:cNvPr id="25" name="文本框 2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472616" y="3387333"/>
              <a:ext cx="8536940" cy="121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>
                <a:lnSpc>
                  <a:spcPct val="130000"/>
                </a:lnSpc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我对他们工作投入、吃苦耐劳、执着实验直至成功的工作生活态度和淡泊名利、坚强乐观的品质感到佩服。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>
            <p:custDataLst>
              <p:tags r:id="rId7"/>
            </p:custDataLst>
          </p:nvPr>
        </p:nvGrpSpPr>
        <p:grpSpPr>
          <a:xfrm>
            <a:off x="657860" y="4370070"/>
            <a:ext cx="10834370" cy="738505"/>
            <a:chOff x="314886" y="3266048"/>
            <a:chExt cx="10834269" cy="1061034"/>
          </a:xfrm>
        </p:grpSpPr>
        <p:sp>
          <p:nvSpPr>
            <p:cNvPr id="28" name="矩形: 圆角 161"/>
            <p:cNvSpPr/>
            <p:nvPr>
              <p:custDataLst>
                <p:tags r:id="rId8"/>
              </p:custDataLst>
            </p:nvPr>
          </p:nvSpPr>
          <p:spPr>
            <a:xfrm>
              <a:off x="314886" y="3367316"/>
              <a:ext cx="10834269" cy="959766"/>
            </a:xfrm>
            <a:prstGeom prst="roundRect">
              <a:avLst>
                <a:gd name="adj" fmla="val 443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 cmpd="sng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314887" y="3266048"/>
              <a:ext cx="2312199" cy="839155"/>
              <a:chOff x="314887" y="3266048"/>
              <a:chExt cx="3263474" cy="839155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14887" y="3266048"/>
                <a:ext cx="3108960" cy="820180"/>
                <a:chOff x="660399" y="1262796"/>
                <a:chExt cx="3108960" cy="832377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2700000" scaled="1"/>
              </a:gradFill>
            </p:grpSpPr>
            <p:sp>
              <p:nvSpPr>
                <p:cNvPr id="34" name="矩形: 圆顶角 173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660399" y="1365570"/>
                  <a:ext cx="3044529" cy="729603"/>
                </a:xfrm>
                <a:prstGeom prst="round2SameRect">
                  <a:avLst>
                    <a:gd name="adj1" fmla="val 2103"/>
                    <a:gd name="adj2" fmla="val 2917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  <p:sp>
              <p:nvSpPr>
                <p:cNvPr id="35" name="矩形 3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660399" y="1262796"/>
                  <a:ext cx="3108960" cy="10297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</p:grpSp>
          <p:sp>
            <p:nvSpPr>
              <p:cNvPr id="32" name="任意多边形: 形状 17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361159" y="3266048"/>
                <a:ext cx="217202" cy="101461"/>
              </a:xfrm>
              <a:custGeom>
                <a:avLst/>
                <a:gdLst>
                  <a:gd name="connsiteX0" fmla="*/ 108601 w 217202"/>
                  <a:gd name="connsiteY0" fmla="*/ 0 h 102970"/>
                  <a:gd name="connsiteX1" fmla="*/ 209980 w 217202"/>
                  <a:gd name="connsiteY1" fmla="*/ 67198 h 102970"/>
                  <a:gd name="connsiteX2" fmla="*/ 217202 w 217202"/>
                  <a:gd name="connsiteY2" fmla="*/ 102970 h 102970"/>
                  <a:gd name="connsiteX3" fmla="*/ 0 w 217202"/>
                  <a:gd name="connsiteY3" fmla="*/ 102970 h 102970"/>
                  <a:gd name="connsiteX4" fmla="*/ 7222 w 217202"/>
                  <a:gd name="connsiteY4" fmla="*/ 67198 h 102970"/>
                  <a:gd name="connsiteX5" fmla="*/ 108601 w 217202"/>
                  <a:gd name="connsiteY5" fmla="*/ 0 h 10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202" h="102970">
                    <a:moveTo>
                      <a:pt x="108601" y="0"/>
                    </a:moveTo>
                    <a:cubicBezTo>
                      <a:pt x="154175" y="0"/>
                      <a:pt x="193277" y="27709"/>
                      <a:pt x="209980" y="67198"/>
                    </a:cubicBezTo>
                    <a:lnTo>
                      <a:pt x="217202" y="102970"/>
                    </a:lnTo>
                    <a:lnTo>
                      <a:pt x="0" y="102970"/>
                    </a:lnTo>
                    <a:lnTo>
                      <a:pt x="7222" y="67198"/>
                    </a:lnTo>
                    <a:cubicBezTo>
                      <a:pt x="23925" y="27709"/>
                      <a:pt x="63027" y="0"/>
                      <a:pt x="108601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阿里巴巴和七个小矮人" panose="00000500000000000000" charset="-122"/>
                  <a:cs typeface="+mn-cs"/>
                </a:endParaRPr>
              </a:p>
            </p:txBody>
          </p:sp>
          <p:sp>
            <p:nvSpPr>
              <p:cNvPr id="33" name="文本框 32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838853" y="3355272"/>
                <a:ext cx="1879109" cy="7499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dist" defTabSz="457200">
                  <a:defRPr/>
                </a:pPr>
                <a:r>
                  <a:rPr lang="zh-CN" altLang="en-US" sz="2800" b="1" dirty="0">
                    <a:solidFill>
                      <a:srgbClr val="FFFFFF"/>
                    </a:solidFill>
                    <a:latin typeface="+mn-ea"/>
                    <a:cs typeface="阿里巴巴和七个小矮人" panose="00000500000000000000" charset="-122"/>
                    <a:sym typeface="+mn-lt"/>
                  </a:rPr>
                  <a:t>秘诀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阿里巴巴和七个小矮人" panose="00000500000000000000" charset="-122"/>
                  <a:sym typeface="+mn-lt"/>
                </a:endParaRPr>
              </a:p>
            </p:txBody>
          </p:sp>
        </p:grpSp>
        <p:sp>
          <p:nvSpPr>
            <p:cNvPr id="30" name="文本框 29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626921" y="3304783"/>
              <a:ext cx="8451215" cy="935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>
                <a:lnSpc>
                  <a:spcPct val="130000"/>
                </a:lnSpc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困境中毫不妥协，凭着顽强的意志勇于攀登。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9" name="矩形 8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启示感悟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  <a:sym typeface="+mn-ea"/>
              </a:endParaRPr>
            </a:p>
          </p:txBody>
        </p:sp>
        <p:pic>
          <p:nvPicPr>
            <p:cNvPr id="7" name="图片 6" descr="32313539363931343b32313539363637383bbbafd1a7"/>
            <p:cNvPicPr>
              <a:picLocks noChangeAspect="1"/>
            </p:cNvPicPr>
            <p:nvPr/>
          </p:nvPicPr>
          <p:blipFill>
            <a:blip r:embed="rId14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>
            <p:custDataLst>
              <p:tags r:id="rId15"/>
            </p:custDataLst>
          </p:nvPr>
        </p:nvGrpSpPr>
        <p:grpSpPr>
          <a:xfrm>
            <a:off x="657780" y="5419425"/>
            <a:ext cx="10834269" cy="1378523"/>
            <a:chOff x="314886" y="3266048"/>
            <a:chExt cx="10834269" cy="1378523"/>
          </a:xfrm>
        </p:grpSpPr>
        <p:sp>
          <p:nvSpPr>
            <p:cNvPr id="17" name="矩形: 圆角 161"/>
            <p:cNvSpPr/>
            <p:nvPr>
              <p:custDataLst>
                <p:tags r:id="rId16"/>
              </p:custDataLst>
            </p:nvPr>
          </p:nvSpPr>
          <p:spPr>
            <a:xfrm>
              <a:off x="314886" y="3367371"/>
              <a:ext cx="10834269" cy="1277200"/>
            </a:xfrm>
            <a:prstGeom prst="roundRect">
              <a:avLst>
                <a:gd name="adj" fmla="val 443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 cmpd="sng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14887" y="3266048"/>
              <a:ext cx="2312199" cy="687179"/>
              <a:chOff x="314887" y="3266048"/>
              <a:chExt cx="3263474" cy="687179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14887" y="3266048"/>
                <a:ext cx="3108960" cy="687179"/>
                <a:chOff x="660399" y="1262796"/>
                <a:chExt cx="3108960" cy="697398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2700000" scaled="1"/>
              </a:gradFill>
            </p:grpSpPr>
            <p:sp>
              <p:nvSpPr>
                <p:cNvPr id="22" name="矩形: 圆顶角 173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660399" y="1365626"/>
                  <a:ext cx="3044825" cy="594568"/>
                </a:xfrm>
                <a:prstGeom prst="round2SameRect">
                  <a:avLst>
                    <a:gd name="adj1" fmla="val 2103"/>
                    <a:gd name="adj2" fmla="val 2917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  <p:sp>
              <p:nvSpPr>
                <p:cNvPr id="36" name="矩形 35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660399" y="1262796"/>
                  <a:ext cx="3108960" cy="10297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</p:grpSp>
          <p:sp>
            <p:nvSpPr>
              <p:cNvPr id="37" name="任意多边形: 形状 175"/>
              <p:cNvSpPr/>
              <p:nvPr>
                <p:custDataLst>
                  <p:tags r:id="rId19"/>
                </p:custDataLst>
              </p:nvPr>
            </p:nvSpPr>
            <p:spPr>
              <a:xfrm>
                <a:off x="3361159" y="3266048"/>
                <a:ext cx="217202" cy="101461"/>
              </a:xfrm>
              <a:custGeom>
                <a:avLst/>
                <a:gdLst>
                  <a:gd name="connsiteX0" fmla="*/ 108601 w 217202"/>
                  <a:gd name="connsiteY0" fmla="*/ 0 h 102970"/>
                  <a:gd name="connsiteX1" fmla="*/ 209980 w 217202"/>
                  <a:gd name="connsiteY1" fmla="*/ 67198 h 102970"/>
                  <a:gd name="connsiteX2" fmla="*/ 217202 w 217202"/>
                  <a:gd name="connsiteY2" fmla="*/ 102970 h 102970"/>
                  <a:gd name="connsiteX3" fmla="*/ 0 w 217202"/>
                  <a:gd name="connsiteY3" fmla="*/ 102970 h 102970"/>
                  <a:gd name="connsiteX4" fmla="*/ 7222 w 217202"/>
                  <a:gd name="connsiteY4" fmla="*/ 67198 h 102970"/>
                  <a:gd name="connsiteX5" fmla="*/ 108601 w 217202"/>
                  <a:gd name="connsiteY5" fmla="*/ 0 h 10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202" h="102970">
                    <a:moveTo>
                      <a:pt x="108601" y="0"/>
                    </a:moveTo>
                    <a:cubicBezTo>
                      <a:pt x="154175" y="0"/>
                      <a:pt x="193277" y="27709"/>
                      <a:pt x="209980" y="67198"/>
                    </a:cubicBezTo>
                    <a:lnTo>
                      <a:pt x="217202" y="102970"/>
                    </a:lnTo>
                    <a:lnTo>
                      <a:pt x="0" y="102970"/>
                    </a:lnTo>
                    <a:lnTo>
                      <a:pt x="7222" y="67198"/>
                    </a:lnTo>
                    <a:cubicBezTo>
                      <a:pt x="23925" y="27709"/>
                      <a:pt x="63027" y="0"/>
                      <a:pt x="108601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阿里巴巴和七个小矮人" panose="00000500000000000000" charset="-122"/>
                  <a:cs typeface="+mn-cs"/>
                </a:endParaRPr>
              </a:p>
            </p:txBody>
          </p:sp>
          <p:sp>
            <p:nvSpPr>
              <p:cNvPr id="38" name="文本框 37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838853" y="3355272"/>
                <a:ext cx="1879109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dist" defTabSz="457200">
                  <a:defRPr/>
                </a:pPr>
                <a:r>
                  <a:rPr lang="zh-CN" altLang="en-US" sz="2800" b="1" dirty="0">
                    <a:solidFill>
                      <a:srgbClr val="FFFFFF"/>
                    </a:solidFill>
                    <a:latin typeface="+mn-ea"/>
                    <a:cs typeface="阿里巴巴和七个小矮人" panose="00000500000000000000" charset="-122"/>
                    <a:sym typeface="+mn-lt"/>
                  </a:rPr>
                  <a:t>启示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阿里巴巴和七个小矮人" panose="00000500000000000000" charset="-122"/>
                  <a:sym typeface="+mn-lt"/>
                </a:endParaRPr>
              </a:p>
            </p:txBody>
          </p:sp>
        </p:grpSp>
        <p:sp>
          <p:nvSpPr>
            <p:cNvPr id="39" name="文本框 38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2524051" y="3410828"/>
              <a:ext cx="8451215" cy="121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>
                <a:lnSpc>
                  <a:spcPct val="130000"/>
                </a:lnSpc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我们在学习生活中不应该盲目攀比，而应该学习居里夫妇做事坚韧执着、不畏艰难、吃苦耐劳的品质。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2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缺角矩形 58"/>
          <p:cNvSpPr/>
          <p:nvPr>
            <p:custDataLst>
              <p:tags r:id="rId2"/>
            </p:custDataLst>
          </p:nvPr>
        </p:nvSpPr>
        <p:spPr>
          <a:xfrm>
            <a:off x="4986655" y="893445"/>
            <a:ext cx="3414395" cy="777240"/>
          </a:xfrm>
          <a:prstGeom prst="plaque">
            <a:avLst>
              <a:gd name="adj" fmla="val 12339"/>
            </a:avLst>
          </a:prstGeom>
          <a:solidFill>
            <a:schemeClr val="bg1">
              <a:lumMod val="95000"/>
            </a:schemeClr>
          </a:solidFill>
          <a:ln w="12700">
            <a:solidFill>
              <a:srgbClr val="786F6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1218565">
              <a:defRPr/>
            </a:pPr>
            <a:endParaRPr lang="zh-CN" altLang="en-US" sz="240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1942465" y="1824355"/>
            <a:ext cx="10053955" cy="424942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3022600" y="1824355"/>
            <a:ext cx="8642350" cy="4123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412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黑体" panose="02010609060101010101" charset="-122"/>
              <a:buChar char="※"/>
            </a:pPr>
            <a:r>
              <a:rPr lang="zh-CN" altLang="en-US" sz="2800" b="1">
                <a:latin typeface="锦绣宋体" panose="02000503000000000000" charset="-122"/>
                <a:ea typeface="锦绣宋体" panose="02000503000000000000" charset="-122"/>
                <a:cs typeface="锦绣宋体" panose="02000503000000000000" charset="-122"/>
                <a:sym typeface="+mn-ea"/>
              </a:rPr>
              <a:t>弱者坐待时机；强者制造时机。  </a:t>
            </a:r>
            <a:endParaRPr lang="zh-CN" altLang="en-US" sz="2800" b="1">
              <a:latin typeface="锦绣宋体" panose="02000503000000000000" charset="-122"/>
              <a:ea typeface="锦绣宋体" panose="02000503000000000000" charset="-122"/>
              <a:cs typeface="锦绣宋体" panose="02000503000000000000" charset="-122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黑体" panose="02010609060101010101" charset="-122"/>
              <a:buChar char="※"/>
            </a:pPr>
            <a:r>
              <a:rPr lang="zh-CN" altLang="en-US" sz="2800" b="1">
                <a:latin typeface="锦绣宋体" panose="02000503000000000000" charset="-122"/>
                <a:ea typeface="锦绣宋体" panose="02000503000000000000" charset="-122"/>
                <a:cs typeface="锦绣宋体" panose="02000503000000000000" charset="-122"/>
                <a:sym typeface="+mn-ea"/>
              </a:rPr>
              <a:t>我们应该不虚度一生，应该能够说：“我已经做了我能做的事。”</a:t>
            </a:r>
            <a:endParaRPr lang="zh-CN" altLang="en-US" sz="2800" b="1">
              <a:latin typeface="锦绣宋体" panose="02000503000000000000" charset="-122"/>
              <a:ea typeface="锦绣宋体" panose="02000503000000000000" charset="-122"/>
              <a:cs typeface="锦绣宋体" panose="02000503000000000000" charset="-122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黑体" panose="02010609060101010101" charset="-122"/>
              <a:buChar char="※"/>
            </a:pPr>
            <a:r>
              <a:rPr lang="zh-CN" altLang="en-US" sz="2800" b="1">
                <a:latin typeface="锦绣宋体" panose="02000503000000000000" charset="-122"/>
                <a:ea typeface="锦绣宋体" panose="02000503000000000000" charset="-122"/>
                <a:cs typeface="锦绣宋体" panose="02000503000000000000" charset="-122"/>
              </a:rPr>
              <a:t>我们每天都愉快地过着生活，不要等到日子过去了才找出它们的可爱之点，也不要把所有特别合意的希望都放在未来。</a:t>
            </a:r>
            <a:endParaRPr lang="zh-CN" altLang="en-US" sz="2800" b="1">
              <a:latin typeface="锦绣宋体" panose="02000503000000000000" charset="-122"/>
              <a:ea typeface="锦绣宋体" panose="02000503000000000000" charset="-122"/>
              <a:cs typeface="锦绣宋体" panose="02000503000000000000" charset="-122"/>
            </a:endParaRPr>
          </a:p>
        </p:txBody>
      </p:sp>
      <p:sp>
        <p:nvSpPr>
          <p:cNvPr id="47107" name="Rectangle 2"/>
          <p:cNvSpPr txBox="1">
            <a:spLocks noChangeArrowheads="1"/>
          </p:cNvSpPr>
          <p:nvPr/>
        </p:nvSpPr>
        <p:spPr bwMode="auto">
          <a:xfrm>
            <a:off x="4986655" y="709295"/>
            <a:ext cx="3414395" cy="876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3735" b="1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居里夫人名言</a:t>
            </a:r>
            <a:endParaRPr lang="zh-CN" altLang="en-US" sz="3735" b="1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17" name="矩形 16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拓展延伸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  <a:sym typeface="+mn-ea"/>
              </a:endParaRPr>
            </a:p>
          </p:txBody>
        </p:sp>
        <p:pic>
          <p:nvPicPr>
            <p:cNvPr id="18" name="图片 17" descr="32313539363931343b32313539363637383bbbafd1a7"/>
            <p:cNvPicPr>
              <a:picLocks noChangeAspect="1"/>
            </p:cNvPicPr>
            <p:nvPr/>
          </p:nvPicPr>
          <p:blipFill>
            <a:blip r:embed="rId4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5" t="1736" r="13473" b="13045"/>
          <a:stretch>
            <a:fillRect/>
          </a:stretch>
        </p:blipFill>
        <p:spPr>
          <a:xfrm>
            <a:off x="0" y="1917700"/>
            <a:ext cx="3454400" cy="4956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59" grpId="0" bldLvl="0" animBg="1"/>
      <p:bldP spid="47107" grpId="0"/>
      <p:bldP spid="59" grpId="1" animBg="1"/>
      <p:bldP spid="4710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731135" y="1038225"/>
            <a:ext cx="9154160" cy="1887220"/>
          </a:xfrm>
          <a:prstGeom prst="rect">
            <a:avLst/>
          </a:prstGeom>
          <a:solidFill>
            <a:schemeClr val="bg1">
              <a:alpha val="96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726" r="50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7" name="矩形 6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人物名片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8" name="图片 7" descr="32313539363931343b32313539363637383bbbafd1a7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3585845" y="661670"/>
            <a:ext cx="8300085" cy="1511300"/>
          </a:xfrm>
          <a:prstGeom prst="rect">
            <a:avLst/>
          </a:prstGeom>
          <a:solidFill>
            <a:schemeClr val="bg1">
              <a:alpha val="96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alphaModFix amt="99000"/>
          </a:blip>
          <a:srcRect l="15010" t="3247" r="54035" b="36876"/>
          <a:stretch>
            <a:fillRect/>
          </a:stretch>
        </p:blipFill>
        <p:spPr>
          <a:xfrm>
            <a:off x="1824990" y="218440"/>
            <a:ext cx="4068445" cy="409829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0" name="文本框 9"/>
          <p:cNvSpPr txBox="1"/>
          <p:nvPr/>
        </p:nvSpPr>
        <p:spPr>
          <a:xfrm>
            <a:off x="4457700" y="711200"/>
            <a:ext cx="7239000" cy="1236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比埃尔</a:t>
            </a: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ea typeface="黑体" panose="02010609060101010101" charset="-122"/>
                <a:cs typeface="+mn-lt"/>
                <a:sym typeface="微软雅黑" panose="020B0503020204020204" charset="-122"/>
              </a:rPr>
              <a:t>·</a:t>
            </a: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居里</a:t>
            </a:r>
            <a:r>
              <a:rPr lang="en-US" altLang="zh-CN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(1859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－</a:t>
            </a:r>
            <a:r>
              <a:rPr lang="en-US" altLang="zh-CN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1906)</a:t>
            </a:r>
            <a:r>
              <a:rPr altLang="zh-CN" sz="24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法国物理学家、化学家。曾经由于发现放射性元素镭</a:t>
            </a:r>
            <a:r>
              <a:rPr altLang="zh-CN" sz="24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与妻子玛丽</a:t>
            </a:r>
            <a:r>
              <a:rPr lang="en-US" altLang="zh-CN" sz="2400" b="1" dirty="0">
                <a:ea typeface="黑体" panose="02010609060101010101" charset="-122"/>
                <a:cs typeface="+mn-lt"/>
                <a:sym typeface="+mn-ea"/>
              </a:rPr>
              <a:t>·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居里获得诺贝尔物理学奖</a:t>
            </a:r>
            <a:r>
              <a:rPr altLang="zh-CN" sz="24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也是</a:t>
            </a:r>
            <a:r>
              <a:rPr lang="zh-CN" altLang="en-US" sz="2400" b="1" dirty="0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居里定律</a:t>
            </a:r>
            <a:r>
              <a:rPr lang="zh-CN" altLang="en-US" sz="2400" b="1" dirty="0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的发现者。</a:t>
            </a:r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920" y="2734310"/>
            <a:ext cx="9269095" cy="2419350"/>
          </a:xfrm>
          <a:prstGeom prst="rect">
            <a:avLst/>
          </a:prstGeom>
          <a:solidFill>
            <a:schemeClr val="bg1">
              <a:alpha val="96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56210" y="2734945"/>
            <a:ext cx="8743315" cy="1833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玛丽</a:t>
            </a: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ea typeface="黑体" panose="02010609060101010101" charset="-122"/>
                <a:cs typeface="+mn-lt"/>
                <a:sym typeface="微软雅黑" panose="020B0503020204020204" charset="-122"/>
              </a:rPr>
              <a:t>·</a:t>
            </a: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居里</a:t>
            </a: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(1867—1934)</a:t>
            </a:r>
            <a:r>
              <a:rPr altLang="zh-CN" sz="24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世称</a:t>
            </a:r>
            <a:r>
              <a:rPr lang="zh-CN" altLang="en-US" sz="2400" b="1" dirty="0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居里夫人</a:t>
            </a:r>
            <a:r>
              <a:rPr lang="zh-CN" altLang="en-US" sz="2400" b="1" dirty="0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altLang="zh-CN" sz="24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法国波兰裔科学家、物理学家、化学家。先后获得1903年诺贝尔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物理学奖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和1911年诺贝尔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化学奖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。她与丈夫共同发现了两种新元素钋和镭</a:t>
            </a:r>
            <a:r>
              <a:rPr altLang="zh-CN" sz="24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并开创了放射性理论</a:t>
            </a:r>
            <a:r>
              <a:rPr altLang="zh-CN" sz="24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发明了分离放射性同位素技术。在她的指导下</a:t>
            </a:r>
            <a:r>
              <a:rPr altLang="zh-CN" sz="24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人们第一次将放射性同位素用于治疗癌症。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l="58322" t="32584" r="11030" b="-23"/>
          <a:stretch>
            <a:fillRect/>
          </a:stretch>
        </p:blipFill>
        <p:spPr>
          <a:xfrm>
            <a:off x="7796530" y="2386965"/>
            <a:ext cx="4013835" cy="459930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9" grpId="0" bldLvl="0" animBg="1"/>
      <p:bldP spid="9" grpId="1" animBg="1"/>
      <p:bldP spid="12" grpId="0" bldLvl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52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9" name="矩形 38"/>
          <p:cNvSpPr/>
          <p:nvPr userDrawn="1">
            <p:custDataLst>
              <p:tags r:id="rId2"/>
            </p:custDataLst>
          </p:nvPr>
        </p:nvSpPr>
        <p:spPr>
          <a:xfrm>
            <a:off x="278130" y="3883660"/>
            <a:ext cx="10930890" cy="251904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33" name="矩形 32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作者作品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34" name="图片 33" descr="32313539363931343b32313539363637383bbbafd1a7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966470" y="1379220"/>
            <a:ext cx="10929620" cy="1893570"/>
          </a:xfrm>
          <a:prstGeom prst="rect">
            <a:avLst/>
          </a:prstGeom>
          <a:solidFill>
            <a:schemeClr val="bg1">
              <a:alpha val="96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/>
          <p:nvPr/>
        </p:nvPicPr>
        <p:blipFill>
          <a:blip r:embed="rId5"/>
          <a:srcRect t="12862" r="18742" b="21192"/>
        </p:blipFill>
        <p:spPr>
          <a:xfrm>
            <a:off x="9557385" y="777875"/>
            <a:ext cx="2338705" cy="249491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096010" y="1447800"/>
            <a:ext cx="8543925" cy="16643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</a:pPr>
            <a:r>
              <a:rPr lang="zh-CN" altLang="zh-CN" sz="3200" kern="1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艾芙</a:t>
            </a:r>
            <a:r>
              <a:rPr lang="en-US" altLang="zh-CN" sz="3200" b="1" kern="100">
                <a:solidFill>
                  <a:srgbClr val="FF0000"/>
                </a:solidFill>
                <a:ea typeface="黑体" panose="02010609060101010101" charset="-122"/>
                <a:cs typeface="+mn-lt"/>
                <a:sym typeface="+mn-ea"/>
              </a:rPr>
              <a:t>·</a:t>
            </a:r>
            <a:r>
              <a:rPr lang="zh-CN" altLang="zh-CN" sz="3200" kern="1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居里</a:t>
            </a:r>
            <a:r>
              <a:rPr lang="en-US" altLang="zh-CN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(1904—2007)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法国科学家居里夫人的</a:t>
            </a:r>
            <a:r>
              <a:rPr lang="zh-CN" altLang="zh-CN" sz="28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次女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优秀的音乐教育家和人物传记作家。居里夫人去世三周年撰写其母亲传记</a:t>
            </a:r>
            <a:r>
              <a:rPr lang="zh-CN" altLang="zh-CN" sz="2800" kern="1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《居里夫人传》</a:t>
            </a:r>
            <a:r>
              <a:rPr lang="zh-CN" altLang="zh-CN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zh-CN" sz="28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503805" y="3917950"/>
            <a:ext cx="8704580" cy="233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zh-CN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《居里夫人传》一书详细叙述了居里夫人的一生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也介绍了其丈夫比埃尔</a:t>
            </a:r>
            <a:r>
              <a:rPr lang="zh-CN" altLang="zh-CN" sz="2800" b="1" kern="100">
                <a:ea typeface="黑体" panose="02010609060101010101" charset="-122"/>
                <a:cs typeface="+mn-lt"/>
                <a:sym typeface="+mn-ea"/>
              </a:rPr>
              <a:t>·</a:t>
            </a:r>
            <a:r>
              <a:rPr lang="zh-CN" altLang="zh-CN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居里的事迹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并着重介绍了居里夫妇的工作精神和处事态度。全书文字生动流畅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一出版就深受读者欢迎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被译成27种文字在世界发行。</a:t>
            </a:r>
            <a:endParaRPr lang="zh-CN" altLang="zh-CN" sz="28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686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859" y="3572569"/>
            <a:ext cx="2471931" cy="3043751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35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6" grpId="0" animBg="1"/>
      <p:bldP spid="37" grpId="1"/>
      <p:bldP spid="36" grpId="1" animBg="1"/>
      <p:bldP spid="38" grpId="0"/>
      <p:bldP spid="39" grpId="0" animBg="1"/>
      <p:bldP spid="38" grpId="1"/>
      <p:bldP spid="3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024255" y="2183130"/>
            <a:ext cx="11374755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燥</a:t>
            </a:r>
            <a:r>
              <a:rPr lang="zh-CN" altLang="en-US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热     </a:t>
            </a:r>
            <a:r>
              <a:rPr lang="zh-CN" altLang="en-US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骤</a:t>
            </a:r>
            <a:r>
              <a:rPr lang="zh-CN" altLang="en-US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雨   </a:t>
            </a:r>
            <a:r>
              <a:rPr lang="zh-CN" altLang="en-US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窒</a:t>
            </a:r>
            <a:r>
              <a:rPr lang="zh-CN" altLang="en-US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r>
              <a:rPr lang="en-US" altLang="zh-CN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吹</a:t>
            </a:r>
            <a:r>
              <a:rPr lang="zh-CN" altLang="en-US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嘘</a:t>
            </a:r>
            <a:r>
              <a:rPr lang="en-US" altLang="zh-CN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荧</a:t>
            </a:r>
            <a:r>
              <a:rPr lang="zh-CN" altLang="en-US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光      </a:t>
            </a:r>
            <a:endParaRPr lang="zh-CN" altLang="en-US" sz="34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镭</a:t>
            </a:r>
            <a:r>
              <a:rPr lang="zh-CN" altLang="en-US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钋</a:t>
            </a:r>
            <a:r>
              <a:rPr lang="zh-CN" altLang="en-US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炽</a:t>
            </a:r>
            <a:r>
              <a:rPr lang="zh-CN" altLang="en-US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热</a:t>
            </a:r>
            <a:r>
              <a:rPr lang="en-US" altLang="zh-CN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猝</a:t>
            </a:r>
            <a:r>
              <a:rPr lang="zh-CN" altLang="en-US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至   </a:t>
            </a:r>
            <a:r>
              <a:rPr lang="zh-CN" altLang="en-US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踱</a:t>
            </a:r>
            <a:r>
              <a:rPr lang="zh-CN" altLang="en-US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步</a:t>
            </a:r>
            <a:r>
              <a:rPr lang="en-US" altLang="zh-CN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简</a:t>
            </a:r>
            <a:r>
              <a:rPr lang="zh-CN" altLang="en-US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陋</a:t>
            </a:r>
            <a:r>
              <a:rPr lang="en-US" altLang="zh-CN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46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r>
              <a:rPr lang="zh-CN" altLang="en-US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氛</a:t>
            </a:r>
            <a:r>
              <a:rPr lang="en-US" altLang="zh-CN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34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熔</a:t>
            </a:r>
            <a:r>
              <a:rPr lang="zh-CN" altLang="en-US" sz="3465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化</a:t>
            </a:r>
            <a:r>
              <a:rPr lang="en-US" altLang="zh-CN" sz="3465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zh-CN" altLang="en-US" sz="346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颜悦色</a:t>
            </a:r>
            <a:r>
              <a:rPr lang="en-US" altLang="zh-CN" sz="346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筋</a:t>
            </a:r>
            <a:r>
              <a:rPr lang="zh-CN" altLang="en-US" sz="3465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疲力尽</a:t>
            </a:r>
            <a:r>
              <a:rPr lang="en-US" altLang="zh-CN" sz="3465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轮</a:t>
            </a:r>
            <a:r>
              <a:rPr lang="en-US" altLang="zh-CN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廓    </a:t>
            </a:r>
            <a:r>
              <a:rPr lang="en-US" altLang="zh-CN" sz="346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小心</a:t>
            </a:r>
            <a:r>
              <a:rPr lang="en-US" altLang="zh-CN" sz="34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翼</a:t>
            </a:r>
            <a:r>
              <a:rPr lang="en-US" altLang="zh-CN" sz="346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翼</a:t>
            </a:r>
            <a:endParaRPr lang="en-US" altLang="zh-CN" sz="34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3465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34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024045" y="2125557"/>
            <a:ext cx="90804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33CC"/>
                </a:solidFill>
                <a:latin typeface="+mn-lt"/>
                <a:cs typeface="+mn-lt"/>
              </a:rPr>
              <a:t>z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  <a:cs typeface="+mn-lt"/>
              </a:rPr>
              <a:t>à</a:t>
            </a:r>
            <a:r>
              <a:rPr lang="en-US" altLang="zh-CN" sz="3200">
                <a:solidFill>
                  <a:srgbClr val="0033CC"/>
                </a:solidFill>
                <a:latin typeface="+mn-lt"/>
                <a:cs typeface="+mn-lt"/>
              </a:rPr>
              <a:t>o</a:t>
            </a:r>
            <a:endParaRPr lang="en-US" altLang="zh-CN" sz="3200">
              <a:solidFill>
                <a:srgbClr val="0033CC"/>
              </a:solidFill>
              <a:latin typeface="+mn-lt"/>
              <a:cs typeface="+mn-lt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850516" y="2125133"/>
            <a:ext cx="1193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err="1">
                <a:solidFill>
                  <a:srgbClr val="0033CC"/>
                </a:solidFill>
                <a:latin typeface="+mn-lt"/>
                <a:cs typeface="+mn-lt"/>
              </a:rPr>
              <a:t>zhòu</a:t>
            </a:r>
            <a:endParaRPr lang="en-US" altLang="zh-CN" sz="3200" dirty="0" err="1">
              <a:solidFill>
                <a:srgbClr val="0033CC"/>
              </a:solidFill>
              <a:latin typeface="+mn-lt"/>
              <a:cs typeface="+mn-lt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628727" y="2072217"/>
            <a:ext cx="950384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33CC"/>
                </a:solidFill>
                <a:latin typeface="+mn-lt"/>
                <a:cs typeface="+mn-lt"/>
              </a:rPr>
              <a:t>zhì</a:t>
            </a:r>
            <a:endParaRPr lang="en-US" altLang="zh-CN" sz="3200">
              <a:solidFill>
                <a:srgbClr val="0033CC"/>
              </a:solidFill>
              <a:latin typeface="+mn-lt"/>
              <a:cs typeface="+mn-lt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604213" y="2053378"/>
            <a:ext cx="72178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33CC"/>
                </a:solidFill>
                <a:latin typeface="+mn-lt"/>
                <a:cs typeface="+mn-lt"/>
              </a:rPr>
              <a:t>xū</a:t>
            </a:r>
            <a:endParaRPr lang="en-US" altLang="zh-CN" sz="3200">
              <a:solidFill>
                <a:srgbClr val="0033CC"/>
              </a:solidFill>
              <a:latin typeface="+mn-lt"/>
              <a:cs typeface="+mn-lt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7522634" y="2099733"/>
            <a:ext cx="10795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33CC"/>
                </a:solidFill>
                <a:latin typeface="+mn-lt"/>
                <a:cs typeface="+mn-lt"/>
              </a:rPr>
              <a:t>yínɡ</a:t>
            </a:r>
            <a:endParaRPr lang="en-US" altLang="zh-CN" sz="3200">
              <a:solidFill>
                <a:srgbClr val="0033CC"/>
              </a:solidFill>
              <a:latin typeface="+mn-lt"/>
              <a:cs typeface="+mn-lt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553124" y="3166322"/>
            <a:ext cx="86571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33CC"/>
                </a:solidFill>
                <a:latin typeface="+mn-lt"/>
                <a:cs typeface="+mn-lt"/>
              </a:rPr>
              <a:t>pō</a:t>
            </a:r>
            <a:endParaRPr lang="en-US" altLang="zh-CN" sz="3200">
              <a:solidFill>
                <a:srgbClr val="0033CC"/>
              </a:solidFill>
              <a:latin typeface="+mn-lt"/>
              <a:cs typeface="+mn-lt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439774" y="3203484"/>
            <a:ext cx="80433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33CC"/>
                </a:solidFill>
                <a:latin typeface="+mn-lt"/>
                <a:cs typeface="+mn-lt"/>
              </a:rPr>
              <a:t>cù</a:t>
            </a:r>
            <a:endParaRPr lang="en-US" altLang="zh-CN" sz="3200">
              <a:solidFill>
                <a:srgbClr val="0033CC"/>
              </a:solidFill>
              <a:latin typeface="+mn-lt"/>
              <a:cs typeface="+mn-lt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945698" y="4207168"/>
            <a:ext cx="130175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33CC"/>
                </a:solidFill>
                <a:latin typeface="+mn-lt"/>
                <a:cs typeface="+mn-lt"/>
              </a:rPr>
              <a:t>rónɡ</a:t>
            </a:r>
            <a:endParaRPr lang="zh-CN" altLang="en-US" sz="3200">
              <a:solidFill>
                <a:srgbClr val="0033CC"/>
              </a:solidFill>
              <a:latin typeface="+mn-lt"/>
              <a:cs typeface="+mn-lt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6938011" y="3222625"/>
            <a:ext cx="9736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33CC"/>
                </a:solidFill>
                <a:latin typeface="+mn-lt"/>
                <a:cs typeface="+mn-lt"/>
              </a:rPr>
              <a:t>duó</a:t>
            </a:r>
            <a:endParaRPr lang="en-US" altLang="zh-CN" sz="3200">
              <a:solidFill>
                <a:srgbClr val="0033CC"/>
              </a:solidFill>
              <a:latin typeface="+mn-lt"/>
              <a:cs typeface="+mn-lt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1110616" y="3166322"/>
            <a:ext cx="103293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33CC"/>
                </a:solidFill>
                <a:latin typeface="+mn-lt"/>
                <a:cs typeface="+mn-lt"/>
              </a:rPr>
              <a:t>léi</a:t>
            </a:r>
            <a:endParaRPr lang="en-US" altLang="zh-CN" sz="3200">
              <a:solidFill>
                <a:srgbClr val="0033CC"/>
              </a:solidFill>
              <a:latin typeface="+mn-lt"/>
              <a:cs typeface="+mn-lt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7234555" y="1078230"/>
            <a:ext cx="2442845" cy="993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与“光”有关，注意下面是“火”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cxnSp>
        <p:nvCxnSpPr>
          <p:cNvPr id="3" name="连接符: 曲线 2"/>
          <p:cNvCxnSpPr/>
          <p:nvPr/>
        </p:nvCxnSpPr>
        <p:spPr>
          <a:xfrm rot="16200000">
            <a:off x="8242935" y="2338705"/>
            <a:ext cx="572135" cy="145415"/>
          </a:xfrm>
          <a:prstGeom prst="curvedConnector3">
            <a:avLst>
              <a:gd name="adj1" fmla="val 49945"/>
            </a:avLst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024255" y="448945"/>
            <a:ext cx="2929890" cy="76835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4D2209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字词清单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4D2209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任意多边形: 形状 6"/>
          <p:cNvSpPr/>
          <p:nvPr/>
        </p:nvSpPr>
        <p:spPr>
          <a:xfrm>
            <a:off x="773430" y="1217254"/>
            <a:ext cx="2645410" cy="85231"/>
          </a:xfrm>
          <a:custGeom>
            <a:avLst/>
            <a:gdLst>
              <a:gd name="connsiteX0" fmla="*/ 0 w 3257550"/>
              <a:gd name="connsiteY0" fmla="*/ 106069 h 163413"/>
              <a:gd name="connsiteX1" fmla="*/ 720090 w 3257550"/>
              <a:gd name="connsiteY1" fmla="*/ 37489 h 163413"/>
              <a:gd name="connsiteX2" fmla="*/ 1383030 w 3257550"/>
              <a:gd name="connsiteY2" fmla="*/ 163219 h 163413"/>
              <a:gd name="connsiteX3" fmla="*/ 2023110 w 3257550"/>
              <a:gd name="connsiteY3" fmla="*/ 3199 h 163413"/>
              <a:gd name="connsiteX4" fmla="*/ 3257550 w 3257550"/>
              <a:gd name="connsiteY4" fmla="*/ 71779 h 163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7550" h="163413">
                <a:moveTo>
                  <a:pt x="0" y="106069"/>
                </a:moveTo>
                <a:cubicBezTo>
                  <a:pt x="244792" y="67016"/>
                  <a:pt x="489585" y="27964"/>
                  <a:pt x="720090" y="37489"/>
                </a:cubicBezTo>
                <a:cubicBezTo>
                  <a:pt x="950595" y="47014"/>
                  <a:pt x="1165860" y="168934"/>
                  <a:pt x="1383030" y="163219"/>
                </a:cubicBezTo>
                <a:cubicBezTo>
                  <a:pt x="1600200" y="157504"/>
                  <a:pt x="1710690" y="18439"/>
                  <a:pt x="2023110" y="3199"/>
                </a:cubicBezTo>
                <a:cubicBezTo>
                  <a:pt x="2335530" y="-12041"/>
                  <a:pt x="2796540" y="29869"/>
                  <a:pt x="3257550" y="71779"/>
                </a:cubicBezTo>
              </a:path>
            </a:pathLst>
          </a:custGeom>
          <a:noFill/>
          <a:ln w="95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  <p:pic>
        <p:nvPicPr>
          <p:cNvPr id="4" name="图片 3" descr="形状&#10;&#10;中度可信度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709688">
            <a:off x="565921" y="629120"/>
            <a:ext cx="488983" cy="650813"/>
          </a:xfrm>
          <a:prstGeom prst="rect">
            <a:avLst/>
          </a:prstGeom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87985" y="1626235"/>
            <a:ext cx="1826895" cy="499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火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字旁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cxnSp>
        <p:nvCxnSpPr>
          <p:cNvPr id="9" name="连接符: 曲线 2"/>
          <p:cNvCxnSpPr/>
          <p:nvPr/>
        </p:nvCxnSpPr>
        <p:spPr>
          <a:xfrm rot="16200000" flipV="1">
            <a:off x="729615" y="2512060"/>
            <a:ext cx="596265" cy="165100"/>
          </a:xfrm>
          <a:prstGeom prst="curvedConnector3">
            <a:avLst>
              <a:gd name="adj1" fmla="val 50000"/>
            </a:avLst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954357" y="3213312"/>
            <a:ext cx="950384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33CC"/>
                </a:solidFill>
                <a:latin typeface="+mn-lt"/>
                <a:cs typeface="+mn-lt"/>
              </a:rPr>
              <a:t>chì</a:t>
            </a:r>
            <a:endParaRPr lang="en-US" altLang="zh-CN" sz="3200">
              <a:solidFill>
                <a:srgbClr val="0033CC"/>
              </a:solidFill>
              <a:latin typeface="+mn-lt"/>
              <a:cs typeface="+mn-lt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954780" y="259080"/>
            <a:ext cx="799592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吹嘘：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侧重于指夸大其词</a:t>
            </a:r>
            <a:r>
              <a:rPr altLang="zh-CN" sz="24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适用对象多为自己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吹捧：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侧重于指恭维和讨好的目的</a:t>
            </a:r>
            <a:r>
              <a:rPr altLang="zh-CN" sz="24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适用对象一般是别人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连接符: 曲线 2"/>
          <p:cNvCxnSpPr/>
          <p:nvPr/>
        </p:nvCxnSpPr>
        <p:spPr>
          <a:xfrm rot="16200000">
            <a:off x="5636895" y="1790700"/>
            <a:ext cx="1686560" cy="43180"/>
          </a:xfrm>
          <a:prstGeom prst="curvedConnector3">
            <a:avLst>
              <a:gd name="adj1" fmla="val 49962"/>
            </a:avLst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5"/>
          <p:cNvSpPr txBox="1"/>
          <p:nvPr>
            <p:custDataLst>
              <p:tags r:id="rId3"/>
            </p:custDataLst>
          </p:nvPr>
        </p:nvSpPr>
        <p:spPr>
          <a:xfrm>
            <a:off x="2720023" y="5375072"/>
            <a:ext cx="2859087" cy="460375"/>
          </a:xfrm>
          <a:prstGeom prst="rect">
            <a:avLst/>
          </a:prstGeom>
          <a:noFill/>
        </p:spPr>
        <p:txBody>
          <a:bodyPr>
            <a:spAutoFit/>
          </a:bodyPr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形容态度和蔼可亲。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WenYue GuDianMingChaoTi (Non-Commercial Use)" pitchFamily="50" charset="-122"/>
            </a:endParaRPr>
          </a:p>
        </p:txBody>
      </p:sp>
      <p:cxnSp>
        <p:nvCxnSpPr>
          <p:cNvPr id="20" name="连接符: 曲线 2"/>
          <p:cNvCxnSpPr/>
          <p:nvPr/>
        </p:nvCxnSpPr>
        <p:spPr>
          <a:xfrm rot="5400000" flipV="1">
            <a:off x="4305935" y="5116195"/>
            <a:ext cx="491490" cy="309880"/>
          </a:xfrm>
          <a:prstGeom prst="curvedConnector3">
            <a:avLst>
              <a:gd name="adj1" fmla="val 50129"/>
            </a:avLst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551295" y="5371465"/>
            <a:ext cx="4867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WenYue GuDianMingChaoTi (Non-Commercial Use)" pitchFamily="50" charset="-122"/>
              </a:rPr>
              <a:t>形容非常疲劳</a:t>
            </a:r>
            <a:r>
              <a:rPr altLang="zh-CN" sz="24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WenYue GuDianMingChaoTi (Non-Commercial Use)" pitchFamily="50" charset="-122"/>
              </a:rPr>
              <a:t>一点儿力气也没有了。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WenYue GuDianMingChaoTi (Non-Commercial Use)" pitchFamily="50" charset="-122"/>
            </a:endParaRPr>
          </a:p>
        </p:txBody>
      </p:sp>
      <p:cxnSp>
        <p:nvCxnSpPr>
          <p:cNvPr id="30" name="连接符: 曲线 2"/>
          <p:cNvCxnSpPr/>
          <p:nvPr/>
        </p:nvCxnSpPr>
        <p:spPr>
          <a:xfrm rot="5400000" flipV="1">
            <a:off x="6303010" y="5290185"/>
            <a:ext cx="352425" cy="248920"/>
          </a:xfrm>
          <a:prstGeom prst="curvedConnector2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2434590" y="1626235"/>
            <a:ext cx="3661410" cy="4737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烦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躁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（与心情有关）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246235" y="2184400"/>
            <a:ext cx="1607820" cy="10039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萤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火虫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莹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90855" y="5831840"/>
            <a:ext cx="833374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“熔化”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指固体加热到一定温度变为液体。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“融化”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指（冰、雪等）变成水。</a:t>
            </a:r>
            <a:endParaRPr lang="zh-CN" altLang="en-US" sz="2400"/>
          </a:p>
        </p:txBody>
      </p:sp>
      <p:cxnSp>
        <p:nvCxnSpPr>
          <p:cNvPr id="46" name="连接符: 曲线 2"/>
          <p:cNvCxnSpPr/>
          <p:nvPr/>
        </p:nvCxnSpPr>
        <p:spPr>
          <a:xfrm rot="5400000">
            <a:off x="751840" y="5502910"/>
            <a:ext cx="680720" cy="169545"/>
          </a:xfrm>
          <a:prstGeom prst="curvedConnector3">
            <a:avLst>
              <a:gd name="adj1" fmla="val 50047"/>
            </a:avLst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291184" y="4335054"/>
            <a:ext cx="80433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33CC"/>
                </a:solidFill>
                <a:latin typeface="+mn-lt"/>
                <a:cs typeface="+mn-lt"/>
              </a:rPr>
              <a:t>jīn</a:t>
            </a:r>
            <a:endParaRPr lang="en-US" altLang="zh-CN" sz="3200">
              <a:solidFill>
                <a:srgbClr val="0033CC"/>
              </a:solidFill>
              <a:latin typeface="+mn-lt"/>
              <a:cs typeface="+mn-lt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8859521" y="3222625"/>
            <a:ext cx="9736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33CC"/>
                </a:solidFill>
                <a:latin typeface="+mn-lt"/>
                <a:cs typeface="+mn-lt"/>
              </a:rPr>
              <a:t>lòu</a:t>
            </a:r>
            <a:endParaRPr lang="en-US" altLang="zh-CN" sz="3200">
              <a:solidFill>
                <a:srgbClr val="0033CC"/>
              </a:solidFill>
              <a:latin typeface="+mn-lt"/>
              <a:cs typeface="+mn-lt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0445751" y="3222625"/>
            <a:ext cx="9736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33CC"/>
                </a:solidFill>
                <a:latin typeface="+mn-lt"/>
                <a:cs typeface="+mn-lt"/>
              </a:rPr>
              <a:t>fēn</a:t>
            </a:r>
            <a:endParaRPr lang="en-US" altLang="zh-CN" sz="3200">
              <a:solidFill>
                <a:srgbClr val="0033CC"/>
              </a:solidFill>
              <a:latin typeface="+mn-lt"/>
              <a:cs typeface="+mn-lt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8054975" y="4297045"/>
            <a:ext cx="9810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33CC"/>
                </a:solidFill>
                <a:latin typeface="+mn-lt"/>
                <a:cs typeface="+mn-lt"/>
              </a:rPr>
              <a:t>kuò</a:t>
            </a:r>
            <a:endParaRPr lang="en-US" altLang="zh-CN" sz="3200">
              <a:solidFill>
                <a:srgbClr val="0033CC"/>
              </a:solidFill>
              <a:latin typeface="+mn-lt"/>
              <a:cs typeface="+mn-lt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0374630" y="4283710"/>
            <a:ext cx="9810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33CC"/>
                </a:solidFill>
                <a:latin typeface="+mn-lt"/>
                <a:cs typeface="+mn-lt"/>
              </a:rPr>
              <a:t>yì</a:t>
            </a:r>
            <a:endParaRPr lang="en-US" altLang="zh-CN" sz="3200">
              <a:solidFill>
                <a:srgbClr val="0033CC"/>
              </a:solidFill>
              <a:latin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bldLvl="0" animBg="1"/>
      <p:bldP spid="34" grpId="0"/>
      <p:bldP spid="10" grpId="0"/>
      <p:bldP spid="11" grpId="0"/>
      <p:bldP spid="15" grpId="0"/>
      <p:bldP spid="14" grpId="0"/>
      <p:bldP spid="16" grpId="0"/>
      <p:bldP spid="33" grpId="0" bldLvl="0" animBg="1"/>
      <p:bldP spid="41" grpId="0"/>
      <p:bldP spid="29" grpId="0"/>
      <p:bldP spid="19" grpId="0"/>
      <p:bldP spid="12" grpId="0"/>
      <p:bldP spid="23" grpId="0"/>
      <p:bldP spid="28" grpId="0"/>
      <p:bldP spid="27" grpId="0"/>
      <p:bldP spid="45" grpId="0"/>
      <p:bldP spid="18" grpId="0"/>
      <p:bldP spid="24" grpId="0"/>
      <p:bldP spid="13" grpId="0"/>
      <p:bldP spid="21" grpId="0"/>
      <p:bldP spid="22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4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-29210" y="75565"/>
            <a:ext cx="2567305" cy="1004570"/>
            <a:chOff x="-46" y="119"/>
            <a:chExt cx="4043" cy="1582"/>
          </a:xfrm>
        </p:grpSpPr>
        <p:sp>
          <p:nvSpPr>
            <p:cNvPr id="16" name="矩形 15"/>
            <p:cNvSpPr/>
            <p:nvPr/>
          </p:nvSpPr>
          <p:spPr>
            <a:xfrm>
              <a:off x="999" y="444"/>
              <a:ext cx="299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整体感知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17" name="图片 16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18" name="矩形: 圆角 169"/>
          <p:cNvSpPr/>
          <p:nvPr/>
        </p:nvSpPr>
        <p:spPr>
          <a:xfrm>
            <a:off x="1276350" y="1202690"/>
            <a:ext cx="9301480" cy="866775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276985" y="1277620"/>
            <a:ext cx="9377680" cy="700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hangingPunct="0">
              <a:lnSpc>
                <a:spcPct val="11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居里夫妇在棚屋里用四年时间提炼镭的过程。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20" name="图片 19"/>
          <p:cNvPicPr/>
          <p:nvPr/>
        </p:nvPicPr>
        <p:blipFill>
          <a:blip r:embed="rId3"/>
          <a:srcRect l="-1328" t="7964"/>
        </p:blipFill>
        <p:spPr>
          <a:xfrm>
            <a:off x="-130175" y="2524760"/>
            <a:ext cx="4101465" cy="4333240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4599940" y="2809240"/>
            <a:ext cx="6237605" cy="1358900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eaLnBrk="1" hangingPunct="1"/>
            <a:r>
              <a:rPr lang="zh-CN" sz="3600" dirty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微软雅黑" panose="020B0503020204020204" charset="-122"/>
              </a:rPr>
              <a:t>这是一个怎样的过程？</a:t>
            </a:r>
            <a:endParaRPr lang="zh-CN" sz="3600" dirty="0">
              <a:solidFill>
                <a:prstClr val="black"/>
              </a:solidFill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  <a:sym typeface="微软雅黑" panose="020B0503020204020204" charset="-122"/>
            </a:endParaRPr>
          </a:p>
          <a:p>
            <a:pPr indent="0" algn="l" eaLnBrk="1" hangingPunct="1"/>
            <a:r>
              <a:rPr lang="zh-CN" sz="36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试找出文中的词语进行概括。</a:t>
            </a:r>
            <a:endParaRPr lang="zh-CN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200650" y="4542760"/>
            <a:ext cx="5454015" cy="845185"/>
            <a:chOff x="10077" y="3918"/>
            <a:chExt cx="6124" cy="1446"/>
          </a:xfrm>
          <a:solidFill>
            <a:schemeClr val="bg1">
              <a:alpha val="96000"/>
            </a:schemeClr>
          </a:solidFill>
        </p:grpSpPr>
        <p:sp>
          <p:nvSpPr>
            <p:cNvPr id="44" name="缺角矩形 43"/>
            <p:cNvSpPr/>
            <p:nvPr/>
          </p:nvSpPr>
          <p:spPr>
            <a:xfrm>
              <a:off x="10077" y="3918"/>
              <a:ext cx="5970" cy="1446"/>
            </a:xfrm>
            <a:prstGeom prst="plaque">
              <a:avLst>
                <a:gd name="adj" fmla="val 6481"/>
              </a:avLst>
            </a:prstGeom>
            <a:grpFill/>
            <a:ln w="9525">
              <a:solidFill>
                <a:schemeClr val="accent1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360" y="4100"/>
              <a:ext cx="5841" cy="1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solidFill>
                    <a:srgbClr val="C00000"/>
                  </a:solidFill>
                  <a:latin typeface="方正黑体简体" panose="02000000000000000000" charset="-122"/>
                  <a:ea typeface="方正黑体简体" panose="02000000000000000000" charset="-122"/>
                </a:rPr>
                <a:t>艰苦</a:t>
              </a:r>
              <a:r>
                <a:rPr lang="zh-CN" altLang="en-US" sz="4000">
                  <a:solidFill>
                    <a:schemeClr val="tx1"/>
                  </a:solidFill>
                  <a:latin typeface="方正黑体简体" panose="02000000000000000000" charset="-122"/>
                  <a:ea typeface="方正黑体简体" panose="02000000000000000000" charset="-122"/>
                </a:rPr>
                <a:t>而且</a:t>
              </a:r>
              <a:r>
                <a:rPr lang="zh-CN" altLang="en-US" sz="4000">
                  <a:solidFill>
                    <a:srgbClr val="C00000"/>
                  </a:solidFill>
                  <a:latin typeface="方正黑体简体" panose="02000000000000000000" charset="-122"/>
                  <a:ea typeface="方正黑体简体" panose="02000000000000000000" charset="-122"/>
                </a:rPr>
                <a:t>微妙的快乐</a:t>
              </a:r>
              <a:endParaRPr lang="zh-CN" altLang="en-US" sz="4000">
                <a:solidFill>
                  <a:srgbClr val="C00000"/>
                </a:solidFill>
                <a:latin typeface="方正黑体简体" panose="02000000000000000000" charset="-122"/>
                <a:ea typeface="方正黑体简体" panose="02000000000000000000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417060" y="5695950"/>
            <a:ext cx="703072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思考：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艰苦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快乐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是否矛盾？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 animBg="1"/>
      <p:bldP spid="19" grpId="1"/>
      <p:bldP spid="21" grpId="0" bldLvl="0" animBg="1"/>
      <p:bldP spid="21" grpId="1" animBg="1"/>
      <p:bldP spid="22" grpId="0" bldLvl="0" animBg="1"/>
      <p:bldP spid="22" grpId="1" animBg="1"/>
      <p:bldP spid="19" grpId="2"/>
      <p:bldP spid="18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-29210" y="75565"/>
            <a:ext cx="3143250" cy="1005205"/>
            <a:chOff x="-46" y="119"/>
            <a:chExt cx="5223" cy="1583"/>
          </a:xfrm>
        </p:grpSpPr>
        <p:sp>
          <p:nvSpPr>
            <p:cNvPr id="3" name="矩形 2"/>
            <p:cNvSpPr/>
            <p:nvPr/>
          </p:nvSpPr>
          <p:spPr>
            <a:xfrm>
              <a:off x="999" y="444"/>
              <a:ext cx="417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感知</a:t>
              </a:r>
              <a:r>
                <a:rPr lang="en-US" altLang="zh-CN" sz="3200" b="1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</a:rPr>
                <a:t>“</a:t>
              </a:r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艰苦</a:t>
              </a:r>
              <a:r>
                <a:rPr lang="en-US" altLang="zh-CN" sz="3200" b="1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</a:rPr>
                <a:t>”</a:t>
              </a:r>
              <a:endParaRPr lang="en-US" altLang="zh-CN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4" name="图片 3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6" name="圆角矩形 5"/>
          <p:cNvSpPr/>
          <p:nvPr/>
        </p:nvSpPr>
        <p:spPr>
          <a:xfrm>
            <a:off x="1229360" y="1034415"/>
            <a:ext cx="9758045" cy="1221740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eaLnBrk="1" hangingPunct="1"/>
            <a:r>
              <a:rPr 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阅读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2-3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自然段，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划出描写居里夫妇工作环境的语句，并概括环境的特点。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9" name="矩形 38"/>
          <p:cNvSpPr/>
          <p:nvPr userDrawn="1">
            <p:custDataLst>
              <p:tags r:id="rId3"/>
            </p:custDataLst>
          </p:nvPr>
        </p:nvSpPr>
        <p:spPr>
          <a:xfrm>
            <a:off x="495935" y="2381250"/>
            <a:ext cx="11194415" cy="191135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0898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711200" y="2392680"/>
            <a:ext cx="10978515" cy="222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p>
            <a:pPr marL="0" indent="0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3200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，棚屋里面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燥热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得像温室。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3200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冬天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，简直不知道是应该希望下霜还是应该希望下雨。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>
                <a:solidFill>
                  <a:schemeClr val="tx1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下雨</a:t>
            </a:r>
            <a:r>
              <a:rPr lang="en-US" altLang="zh-CN" sz="2800" dirty="0">
                <a:solidFill>
                  <a:schemeClr val="tx1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→</a:t>
            </a:r>
            <a:r>
              <a:rPr lang="zh-CN" altLang="en-US" sz="2800" dirty="0">
                <a:solidFill>
                  <a:schemeClr val="tx1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棚屋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幼圆" panose="02010509060101010101" charset="-122"/>
              </a:rPr>
              <a:t>漏水</a:t>
            </a:r>
            <a:r>
              <a:rPr lang="en-US" altLang="zh-CN" sz="2800" dirty="0">
                <a:solidFill>
                  <a:schemeClr val="tx1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   </a:t>
            </a:r>
            <a:endParaRPr lang="zh-CN" altLang="en-US" sz="2800" dirty="0">
              <a:solidFill>
                <a:schemeClr val="tx1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485775" y="4507230"/>
            <a:ext cx="11193145" cy="216789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内容占位符 2"/>
          <p:cNvSpPr>
            <a:spLocks noGrp="1" noChangeArrowheads="1"/>
          </p:cNvSpPr>
          <p:nvPr/>
        </p:nvSpPr>
        <p:spPr bwMode="auto">
          <a:xfrm>
            <a:off x="630555" y="4572000"/>
            <a:ext cx="10978515" cy="167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那个炉子即使把它烧到炽热程度，也令人完全失望，走到差不多可以碰着它的地方，才能感受一点暖气，可是离开一步，立刻就回到寒带去了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87440" y="3661410"/>
            <a:ext cx="30924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下霜</a:t>
            </a:r>
            <a:r>
              <a:rPr lang="en-US" altLang="zh-CN" sz="2800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→</a:t>
            </a:r>
            <a:r>
              <a:rPr lang="zh-CN" altLang="en-US" sz="2800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人都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幼圆" panose="02010509060101010101" charset="-122"/>
                <a:sym typeface="+mn-ea"/>
              </a:rPr>
              <a:t>冻僵</a:t>
            </a:r>
            <a:r>
              <a:rPr lang="zh-CN" altLang="en-US" sz="2800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了</a:t>
            </a:r>
            <a:endParaRPr lang="zh-CN" altLang="en-US" sz="2800" dirty="0">
              <a:latin typeface="幼圆" panose="02010509060101010101" charset="-122"/>
              <a:ea typeface="幼圆" panose="02010509060101010101" charset="-122"/>
              <a:cs typeface="幼圆" panose="020105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42435" y="6116320"/>
            <a:ext cx="30924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天气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幼圆" panose="02010509060101010101" charset="-122"/>
                <a:sym typeface="+mn-ea"/>
              </a:rPr>
              <a:t>寒冷</a:t>
            </a:r>
            <a:endParaRPr lang="zh-CN" altLang="en-US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幼圆" panose="020105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0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0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39" grpId="1" animBg="1"/>
      <p:bldP spid="80898" grpId="0" uiExpand="1" build="p"/>
      <p:bldP spid="8" grpId="0" bldLvl="0" animBg="1"/>
      <p:bldP spid="8" grpId="1" animBg="1"/>
      <p:bldP spid="9" grpId="0" build="p"/>
      <p:bldP spid="10" grpId="0" uiExpand="1" build="p"/>
      <p:bldP spid="7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-29210" y="75565"/>
            <a:ext cx="3143250" cy="1005205"/>
            <a:chOff x="-46" y="119"/>
            <a:chExt cx="5223" cy="1583"/>
          </a:xfrm>
        </p:grpSpPr>
        <p:sp>
          <p:nvSpPr>
            <p:cNvPr id="3" name="矩形 2"/>
            <p:cNvSpPr/>
            <p:nvPr/>
          </p:nvSpPr>
          <p:spPr>
            <a:xfrm>
              <a:off x="999" y="444"/>
              <a:ext cx="4178" cy="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101600" dist="50800" dir="540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感知</a:t>
              </a:r>
              <a:r>
                <a:rPr lang="en-US" altLang="zh-CN" sz="3200" b="1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</a:rPr>
                <a:t>“</a:t>
              </a:r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艰苦</a:t>
              </a:r>
              <a:r>
                <a:rPr lang="en-US" altLang="zh-CN" sz="3200" b="1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</a:rPr>
                <a:t>”</a:t>
              </a:r>
              <a:endParaRPr lang="en-US" altLang="zh-CN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4" name="图片 3" descr="32313539363931343b32313539363637383bbbafd1a7"/>
            <p:cNvPicPr>
              <a:picLocks noChangeAspect="1"/>
            </p:cNvPicPr>
            <p:nvPr/>
          </p:nvPicPr>
          <p:blipFill>
            <a:blip r:embed="rId2"/>
            <a:srcRect t="16859" r="43172"/>
            <a:stretch>
              <a:fillRect/>
            </a:stretch>
          </p:blipFill>
          <p:spPr>
            <a:xfrm>
              <a:off x="-46" y="119"/>
              <a:ext cx="1082" cy="1583"/>
            </a:xfrm>
            <a:prstGeom prst="rect">
              <a:avLst/>
            </a:prstGeom>
          </p:spPr>
        </p:pic>
      </p:grpSp>
      <p:sp>
        <p:nvSpPr>
          <p:cNvPr id="6" name="圆角矩形 5"/>
          <p:cNvSpPr/>
          <p:nvPr/>
        </p:nvSpPr>
        <p:spPr>
          <a:xfrm>
            <a:off x="1229360" y="1034415"/>
            <a:ext cx="9758045" cy="1221740"/>
          </a:xfrm>
          <a:prstGeom prst="roundRect">
            <a:avLst/>
          </a:prstGeom>
          <a:gradFill>
            <a:gsLst>
              <a:gs pos="100000">
                <a:srgbClr val="EDDADE">
                  <a:alpha val="52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eaLnBrk="1" hangingPunct="1"/>
            <a:r>
              <a:rPr 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阅读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2-3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自然段，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划出描写居里夫妇工作环境的语句，并概括环境的特点。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731520" y="2917190"/>
            <a:ext cx="11193145" cy="213931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内容占位符 2"/>
          <p:cNvSpPr>
            <a:spLocks noGrp="1" noChangeArrowheads="1"/>
          </p:cNvSpPr>
          <p:nvPr/>
        </p:nvSpPr>
        <p:spPr bwMode="auto">
          <a:xfrm>
            <a:off x="946150" y="3001645"/>
            <a:ext cx="10978515" cy="167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他们炼制沥青铀矿的设备极其简陋，由于没有把有害气体排出去的</a:t>
            </a:r>
            <a:r>
              <a:rPr lang="zh-CN" altLang="en-US" sz="3200" b="1" dirty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通风罩</a:t>
            </a:r>
            <a:r>
              <a:rPr lang="zh-CN" altLang="en-US" sz="3200" b="1" dirty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，炼制的大部分工作就必须在院子的露天地里进行。每逢骤雨猝至，需要把设备搬进棚屋，大开着门窗让空气流通，以便继续工作，而不至于因烟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窒息。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8" grpId="0" bldLvl="0" animBg="1"/>
      <p:bldP spid="8" grpId="1" animBg="1"/>
      <p:bldP spid="9" grpId="0" build="p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366.00314960629913,&quot;left&quot;:158.3437007874016,&quot;top&quot;:205.32622047244095,&quot;width&quot;:418.37496062992125}"/>
</p:tagLst>
</file>

<file path=ppt/tags/tag101.xml><?xml version="1.0" encoding="utf-8"?>
<p:tagLst xmlns:p="http://schemas.openxmlformats.org/presentationml/2006/main">
  <p:tag name="KSO_WM_DIAGRAM_VIRTUALLY_FRAME" val="{&quot;height&quot;:366.00314960629913,&quot;left&quot;:158.3437007874016,&quot;top&quot;:205.32622047244095,&quot;width&quot;:418.37496062992125}"/>
</p:tagLst>
</file>

<file path=ppt/tags/tag102.xml><?xml version="1.0" encoding="utf-8"?>
<p:tagLst xmlns:p="http://schemas.openxmlformats.org/presentationml/2006/main">
  <p:tag name="KSO_WM_DIAGRAM_VIRTUALLY_FRAME" val="{&quot;height&quot;:366.00314960629913,&quot;left&quot;:158.3437007874016,&quot;top&quot;:205.32622047244095,&quot;width&quot;:418.37496062992125}"/>
</p:tagLst>
</file>

<file path=ppt/tags/tag103.xml><?xml version="1.0" encoding="utf-8"?>
<p:tagLst xmlns:p="http://schemas.openxmlformats.org/presentationml/2006/main">
  <p:tag name="KSO_WM_DIAGRAM_VIRTUALLY_FRAME" val="{&quot;height&quot;:366.00314960629913,&quot;left&quot;:158.3437007874016,&quot;top&quot;:205.32622047244095,&quot;width&quot;:418.37496062992125}"/>
</p:tagLst>
</file>

<file path=ppt/tags/tag104.xml><?xml version="1.0" encoding="utf-8"?>
<p:tagLst xmlns:p="http://schemas.openxmlformats.org/presentationml/2006/main">
  <p:tag name="KSO_WM_DIAGRAM_VIRTUALLY_FRAME" val="{&quot;height&quot;:366.00314960629913,&quot;left&quot;:158.3437007874016,&quot;top&quot;:205.32622047244095,&quot;width&quot;:418.37496062992125}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6.xml><?xml version="1.0" encoding="utf-8"?>
<p:tagLst xmlns:p="http://schemas.openxmlformats.org/presentationml/2006/main">
  <p:tag name="AS_UNIQUEID" val="152"/>
</p:tagLst>
</file>

<file path=ppt/tags/tag107.xml><?xml version="1.0" encoding="utf-8"?>
<p:tagLst xmlns:p="http://schemas.openxmlformats.org/presentationml/2006/main">
  <p:tag name="AS_UNIQUEID" val="152"/>
</p:tagLst>
</file>

<file path=ppt/tags/tag108.xml><?xml version="1.0" encoding="utf-8"?>
<p:tagLst xmlns:p="http://schemas.openxmlformats.org/presentationml/2006/main">
  <p:tag name="AS_UNIQUEID" val="152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AS_UNIQUEID" val="152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2.xml><?xml version="1.0" encoding="utf-8"?>
<p:tagLst xmlns:p="http://schemas.openxmlformats.org/presentationml/2006/main">
  <p:tag name="KSO_WM_DIAGRAM_VIRTUALLY_FRAME" val="{&quot;height&quot;:413.85,&quot;left&quot;:379.35,&quot;top&quot;:42.8,&quot;width&quot;:567.3}"/>
</p:tagLst>
</file>

<file path=ppt/tags/tag113.xml><?xml version="1.0" encoding="utf-8"?>
<p:tagLst xmlns:p="http://schemas.openxmlformats.org/presentationml/2006/main">
  <p:tag name="KSO_WM_DIAGRAM_VIRTUALLY_FRAME" val="{&quot;height&quot;:413.85,&quot;left&quot;:379.35,&quot;top&quot;:42.8,&quot;width&quot;:567.3}"/>
</p:tagLst>
</file>

<file path=ppt/tags/tag114.xml><?xml version="1.0" encoding="utf-8"?>
<p:tagLst xmlns:p="http://schemas.openxmlformats.org/presentationml/2006/main">
  <p:tag name="KSO_WM_DIAGRAM_VIRTUALLY_FRAME" val="{&quot;height&quot;:413.85,&quot;left&quot;:379.35,&quot;top&quot;:42.8,&quot;width&quot;:567.3}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6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17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18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19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21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22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23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24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25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26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27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9.xml><?xml version="1.0" encoding="utf-8"?>
<p:tagLst xmlns:p="http://schemas.openxmlformats.org/presentationml/2006/main">
  <p:tag name="AS_UNIQUEID" val="15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AS_UNIQUEID" val="152"/>
</p:tagLst>
</file>

<file path=ppt/tags/tag131.xml><?xml version="1.0" encoding="utf-8"?>
<p:tagLst xmlns:p="http://schemas.openxmlformats.org/presentationml/2006/main">
  <p:tag name="AS_UNIQUEID" val="152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3.xml><?xml version="1.0" encoding="utf-8"?>
<p:tagLst xmlns:p="http://schemas.openxmlformats.org/presentationml/2006/main">
  <p:tag name="AS_UNIQUEID" val="152"/>
</p:tagLst>
</file>

<file path=ppt/tags/tag134.xml><?xml version="1.0" encoding="utf-8"?>
<p:tagLst xmlns:p="http://schemas.openxmlformats.org/presentationml/2006/main">
  <p:tag name="AS_UNIQUEID" val="152"/>
</p:tagLst>
</file>

<file path=ppt/tags/tag135.xml><?xml version="1.0" encoding="utf-8"?>
<p:tagLst xmlns:p="http://schemas.openxmlformats.org/presentationml/2006/main">
  <p:tag name="AS_UNIQUEID" val="152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7.xml><?xml version="1.0" encoding="utf-8"?>
<p:tagLst xmlns:p="http://schemas.openxmlformats.org/presentationml/2006/main">
  <p:tag name="AS_UNIQUEID" val="152"/>
</p:tagLst>
</file>

<file path=ppt/tags/tag1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9.xml><?xml version="1.0" encoding="utf-8"?>
<p:tagLst xmlns:p="http://schemas.openxmlformats.org/presentationml/2006/main">
  <p:tag name="AS_UNIQUEID" val="15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1.xml><?xml version="1.0" encoding="utf-8"?>
<p:tagLst xmlns:p="http://schemas.openxmlformats.org/presentationml/2006/main">
  <p:tag name="AS_UNIQUEID" val="152"/>
</p:tagLst>
</file>

<file path=ppt/tags/tag142.xml><?xml version="1.0" encoding="utf-8"?>
<p:tagLst xmlns:p="http://schemas.openxmlformats.org/presentationml/2006/main">
  <p:tag name="AS_UNIQUEID" val="152"/>
</p:tagLst>
</file>

<file path=ppt/tags/tag143.xml><?xml version="1.0" encoding="utf-8"?>
<p:tagLst xmlns:p="http://schemas.openxmlformats.org/presentationml/2006/main">
  <p:tag name="AS_UNIQUEID" val="152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5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46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47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48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49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51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52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53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54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55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56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57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58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59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61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62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63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64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65.xml><?xml version="1.0" encoding="utf-8"?>
<p:tagLst xmlns:p="http://schemas.openxmlformats.org/presentationml/2006/main">
  <p:tag name="KSO_WM_DIAGRAM_VIRTUALLY_FRAME" val="{&quot;height&quot;:323.85002605201714,&quot;left&quot;:41.2,&quot;top&quot;:214.25,&quot;width&quot;:879.6}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7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68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69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71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72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73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5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76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77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78.xml><?xml version="1.0" encoding="utf-8"?>
<p:tagLst xmlns:p="http://schemas.openxmlformats.org/presentationml/2006/main">
  <p:tag name="KSO_WM_DIAGRAM_VIRTUALLY_FRAME" val="{&quot;height&quot;:441.44724409448816,&quot;left&quot;:17.5,&quot;top&quot;:92.25275590551179,&quot;width&quot;:913.3}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AS_UNIQUEID" val="152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2.xml><?xml version="1.0" encoding="utf-8"?>
<p:tagLst xmlns:p="http://schemas.openxmlformats.org/presentationml/2006/main">
  <p:tag name="AS_UNIQUEID" val="152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4.xml><?xml version="1.0" encoding="utf-8"?>
<p:tagLst xmlns:p="http://schemas.openxmlformats.org/presentationml/2006/main">
  <p:tag name="AS_UNIQUEID" val="152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6.xml><?xml version="1.0" encoding="utf-8"?>
<p:tagLst xmlns:p="http://schemas.openxmlformats.org/presentationml/2006/main">
  <p:tag name="AS_UNIQUEID" val="152"/>
</p:tagLst>
</file>

<file path=ppt/tags/tag187.xml><?xml version="1.0" encoding="utf-8"?>
<p:tagLst xmlns:p="http://schemas.openxmlformats.org/presentationml/2006/main">
  <p:tag name="AS_UNIQUEID" val="152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9.xml><?xml version="1.0" encoding="utf-8"?>
<p:tagLst xmlns:p="http://schemas.openxmlformats.org/presentationml/2006/main">
  <p:tag name="AS_UNIQUEID" val="15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1.xml><?xml version="1.0" encoding="utf-8"?>
<p:tagLst xmlns:p="http://schemas.openxmlformats.org/presentationml/2006/main">
  <p:tag name="AS_UNIQUEID" val="152"/>
</p:tagLst>
</file>

<file path=ppt/tags/tag1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4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195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196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197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198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199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201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202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203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204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205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206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207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208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209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211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212.xml><?xml version="1.0" encoding="utf-8"?>
<p:tagLst xmlns:p="http://schemas.openxmlformats.org/presentationml/2006/main">
  <p:tag name="KSO_WM_DIAGRAM_VIRTUALLY_FRAME" val="{&quot;height&quot;:387.8162992125984,&quot;left&quot;:33.24370078740158,&quot;top&quot;:216.60519685039372,&quot;width&quot;:873.342125984252}"/>
</p:tagLst>
</file>

<file path=ppt/tags/tag213.xml><?xml version="1.0" encoding="utf-8"?>
<p:tagLst xmlns:p="http://schemas.openxmlformats.org/presentationml/2006/main">
  <p:tag name="AS_UNIQUEID" val="5527"/>
</p:tagLst>
</file>

<file path=ppt/tags/tag214.xml><?xml version="1.0" encoding="utf-8"?>
<p:tagLst xmlns:p="http://schemas.openxmlformats.org/presentationml/2006/main">
  <p:tag name="AS_UNIQUEID" val="152"/>
</p:tagLst>
</file>

<file path=ppt/tags/tag215.xml><?xml version="1.0" encoding="utf-8"?>
<p:tagLst xmlns:p="http://schemas.openxmlformats.org/presentationml/2006/main">
  <p:tag name="commondata" val="eyJoZGlkIjoiZjM1MDU3MjRkMGIzNjliNDRhNmZhZDFlNDFkYmY5MmUifQ=="/>
  <p:tag name="resource_record_key" val="{&quot;13&quot;:[19951219,20481706]}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64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65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66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67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68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69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71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AS_UNIQUEID" val="5525"/>
</p:tagLst>
</file>

<file path=ppt/tags/tag74.xml><?xml version="1.0" encoding="utf-8"?>
<p:tagLst xmlns:p="http://schemas.openxmlformats.org/presentationml/2006/main">
  <p:tag name="AS_UNIQUEID" val="5526"/>
</p:tagLst>
</file>

<file path=ppt/tags/tag75.xml><?xml version="1.0" encoding="utf-8"?>
<p:tagLst xmlns:p="http://schemas.openxmlformats.org/presentationml/2006/main">
  <p:tag name="AS_UNIQUEID" val="5527"/>
</p:tagLst>
</file>

<file path=ppt/tags/tag76.xml><?xml version="1.0" encoding="utf-8"?>
<p:tagLst xmlns:p="http://schemas.openxmlformats.org/presentationml/2006/main">
  <p:tag name="AS_UNIQUEID" val="5528"/>
</p:tagLst>
</file>

<file path=ppt/tags/tag77.xml><?xml version="1.0" encoding="utf-8"?>
<p:tagLst xmlns:p="http://schemas.openxmlformats.org/presentationml/2006/main">
  <p:tag name="AS_UNIQUEID" val="5529"/>
</p:tagLst>
</file>

<file path=ppt/tags/tag78.xml><?xml version="1.0" encoding="utf-8"?>
<p:tagLst xmlns:p="http://schemas.openxmlformats.org/presentationml/2006/main">
  <p:tag name="AS_UNIQUEID" val="5530"/>
</p:tagLst>
</file>

<file path=ppt/tags/tag79.xml><?xml version="1.0" encoding="utf-8"?>
<p:tagLst xmlns:p="http://schemas.openxmlformats.org/presentationml/2006/main">
  <p:tag name="AS_UNIQUEID" val="553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AS_UNIQUEID" val="5532"/>
</p:tagLst>
</file>

<file path=ppt/tags/tag81.xml><?xml version="1.0" encoding="utf-8"?>
<p:tagLst xmlns:p="http://schemas.openxmlformats.org/presentationml/2006/main">
  <p:tag name="AS_UNIQUEID" val="5533"/>
</p:tagLst>
</file>

<file path=ppt/tags/tag82.xml><?xml version="1.0" encoding="utf-8"?>
<p:tagLst xmlns:p="http://schemas.openxmlformats.org/presentationml/2006/main">
  <p:tag name="AS_UNIQUEID" val="5534"/>
</p:tagLst>
</file>

<file path=ppt/tags/tag83.xml><?xml version="1.0" encoding="utf-8"?>
<p:tagLst xmlns:p="http://schemas.openxmlformats.org/presentationml/2006/main">
  <p:tag name="AS_UNIQUEID" val="5535"/>
</p:tagLst>
</file>

<file path=ppt/tags/tag84.xml><?xml version="1.0" encoding="utf-8"?>
<p:tagLst xmlns:p="http://schemas.openxmlformats.org/presentationml/2006/main">
  <p:tag name="AS_UNIQUEID" val="5536"/>
</p:tagLst>
</file>

<file path=ppt/tags/tag85.xml><?xml version="1.0" encoding="utf-8"?>
<p:tagLst xmlns:p="http://schemas.openxmlformats.org/presentationml/2006/main">
  <p:tag name="AS_UNIQUEID" val="5537"/>
</p:tagLst>
</file>

<file path=ppt/tags/tag86.xml><?xml version="1.0" encoding="utf-8"?>
<p:tagLst xmlns:p="http://schemas.openxmlformats.org/presentationml/2006/main">
  <p:tag name="AS_UNIQUEID" val="5538"/>
</p:tagLst>
</file>

<file path=ppt/tags/tag87.xml><?xml version="1.0" encoding="utf-8"?>
<p:tagLst xmlns:p="http://schemas.openxmlformats.org/presentationml/2006/main">
  <p:tag name="AS_UNIQUEID" val="5539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AS_UNIQUEID" val="15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293.19173228346455,&quot;left&quot;:17.1,&quot;top&quot;:97.0740157480315,&quot;width&quot;:656.05}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AS_UNIQUEID" val="152"/>
</p:tagLst>
</file>

<file path=ppt/tags/tag93.xml><?xml version="1.0" encoding="utf-8"?>
<p:tagLst xmlns:p="http://schemas.openxmlformats.org/presentationml/2006/main">
  <p:tag name="AS_UNIQUEID" val="152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p="http://schemas.openxmlformats.org/presentationml/2006/main">
  <p:tag name="AS_UNIQUEID" val="152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7.xml><?xml version="1.0" encoding="utf-8"?>
<p:tagLst xmlns:p="http://schemas.openxmlformats.org/presentationml/2006/main">
  <p:tag name="AS_UNIQUEID" val="152"/>
</p:tagLst>
</file>

<file path=ppt/tags/tag98.xml><?xml version="1.0" encoding="utf-8"?>
<p:tagLst xmlns:p="http://schemas.openxmlformats.org/presentationml/2006/main">
  <p:tag name="KSO_WM_DIAGRAM_VIRTUALLY_FRAME" val="{&quot;height&quot;:366.00314960629913,&quot;left&quot;:158.3437007874016,&quot;top&quot;:205.32622047244095,&quot;width&quot;:418.37496062992125}"/>
</p:tagLst>
</file>

<file path=ppt/tags/tag99.xml><?xml version="1.0" encoding="utf-8"?>
<p:tagLst xmlns:p="http://schemas.openxmlformats.org/presentationml/2006/main">
  <p:tag name="KSO_WM_DIAGRAM_VIRTUALLY_FRAME" val="{&quot;height&quot;:366.00314960629913,&quot;left&quot;:158.3437007874016,&quot;top&quot;:205.32622047244095,&quot;width&quot;:418.37496062992125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4916</Words>
  <Application>WPS 演示</Application>
  <PresentationFormat>宽屏</PresentationFormat>
  <Paragraphs>431</Paragraphs>
  <Slides>33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85" baseType="lpstr">
      <vt:lpstr>Arial</vt:lpstr>
      <vt:lpstr>宋体</vt:lpstr>
      <vt:lpstr>Wingdings</vt:lpstr>
      <vt:lpstr>Wingdings</vt:lpstr>
      <vt:lpstr>方正正粗黑简体</vt:lpstr>
      <vt:lpstr>黑体</vt:lpstr>
      <vt:lpstr>楷体</vt:lpstr>
      <vt:lpstr>汉仪蝶语体简</vt:lpstr>
      <vt:lpstr>汉仪夏日体简</vt:lpstr>
      <vt:lpstr>汉仪颜楷W</vt:lpstr>
      <vt:lpstr>等线</vt:lpstr>
      <vt:lpstr>WenYue GuDianMingChaoTi (Non-Commercial Use)</vt:lpstr>
      <vt:lpstr>微软雅黑</vt:lpstr>
      <vt:lpstr>PMingLiU-ExtB</vt:lpstr>
      <vt:lpstr>Roboto</vt:lpstr>
      <vt:lpstr>阿里巴巴和七个小矮人</vt:lpstr>
      <vt:lpstr>Calibri</vt:lpstr>
      <vt:lpstr>Calibri</vt:lpstr>
      <vt:lpstr>华文中宋</vt:lpstr>
      <vt:lpstr>华文新魏</vt:lpstr>
      <vt:lpstr>华文细黑</vt:lpstr>
      <vt:lpstr>方正黑体简体</vt:lpstr>
      <vt:lpstr>Arial Unicode MS</vt:lpstr>
      <vt:lpstr>幼圆</vt:lpstr>
      <vt:lpstr>腹黑体</vt:lpstr>
      <vt:lpstr>兰米宋体加粗</vt:lpstr>
      <vt:lpstr>喵喵奶糖</vt:lpstr>
      <vt:lpstr>汉仪大圣体简</vt:lpstr>
      <vt:lpstr>柳公权楷书</vt:lpstr>
      <vt:lpstr>华文仿宋</vt:lpstr>
      <vt:lpstr>汉仪君黑-45简</vt:lpstr>
      <vt:lpstr>锦绣宋体</vt:lpstr>
      <vt:lpstr>我以为忘了想念</vt:lpstr>
      <vt:lpstr>Times New Roman</vt:lpstr>
      <vt:lpstr>方正楷体_GBK</vt:lpstr>
      <vt:lpstr>字魂江南手书</vt:lpstr>
      <vt:lpstr>汉仪尚巍手书W</vt:lpstr>
      <vt:lpstr>华文楷体</vt:lpstr>
      <vt:lpstr>思源黑体 CN Normal</vt:lpstr>
      <vt:lpstr>MiSans Normal</vt:lpstr>
      <vt:lpstr>华文琥珀</vt:lpstr>
      <vt:lpstr>华文彩云</vt:lpstr>
      <vt:lpstr>SimSun-ExtB</vt:lpstr>
      <vt:lpstr>方正仿宋_GB2312</vt:lpstr>
      <vt:lpstr>仿宋</vt:lpstr>
      <vt:lpstr>华文行楷</vt:lpstr>
      <vt:lpstr>等线 Light</vt:lpstr>
      <vt:lpstr>华文宋体</vt:lpstr>
      <vt:lpstr>汉仪中黑 197</vt:lpstr>
      <vt:lpstr>方正粗黑宋简体</vt:lpstr>
      <vt:lpstr>Malgun Gothic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黄红政</cp:lastModifiedBy>
  <cp:revision>164</cp:revision>
  <dcterms:created xsi:type="dcterms:W3CDTF">2019-06-19T02:08:00Z</dcterms:created>
  <dcterms:modified xsi:type="dcterms:W3CDTF">2024-10-23T07:32:14Z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D4B678688FC84954B759C5BA6EB54C3E_11</vt:lpwstr>
  </property>
</Properties>
</file>