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906" r:id="rId4"/>
    <p:sldId id="837" r:id="rId5"/>
    <p:sldId id="862" r:id="rId6"/>
    <p:sldId id="886" r:id="rId7"/>
    <p:sldId id="887" r:id="rId8"/>
    <p:sldId id="888" r:id="rId9"/>
    <p:sldId id="890" r:id="rId10"/>
    <p:sldId id="891" r:id="rId11"/>
    <p:sldId id="892" r:id="rId12"/>
    <p:sldId id="893" r:id="rId13"/>
    <p:sldId id="894" r:id="rId14"/>
    <p:sldId id="874" r:id="rId15"/>
    <p:sldId id="866" r:id="rId16"/>
    <p:sldId id="865" r:id="rId17"/>
    <p:sldId id="867" r:id="rId18"/>
    <p:sldId id="869" r:id="rId19"/>
    <p:sldId id="870" r:id="rId20"/>
    <p:sldId id="868" r:id="rId21"/>
    <p:sldId id="871" r:id="rId22"/>
    <p:sldId id="895" r:id="rId23"/>
    <p:sldId id="896" r:id="rId24"/>
    <p:sldId id="905" r:id="rId25"/>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12" autoAdjust="0"/>
    <p:restoredTop sz="91579" autoAdjust="0"/>
  </p:normalViewPr>
  <p:slideViewPr>
    <p:cSldViewPr>
      <p:cViewPr varScale="1">
        <p:scale>
          <a:sx n="105" d="100"/>
          <a:sy n="105" d="100"/>
        </p:scale>
        <p:origin x="394" y="62"/>
      </p:cViewPr>
      <p:guideLst>
        <p:guide orient="horz" pos="1620"/>
        <p:guide pos="2857"/>
      </p:guideLst>
    </p:cSldViewPr>
  </p:slideViewPr>
  <p:notesTextViewPr>
    <p:cViewPr>
      <p:scale>
        <a:sx n="25" d="100"/>
        <a:sy n="25" d="100"/>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pic>
        <p:nvPicPr>
          <p:cNvPr id="2" name="图片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2.png" /><Relationship Id="rId4" Type="http://schemas.openxmlformats.org/officeDocument/2006/relationships/image" Target="../media/image13.png" /><Relationship Id="rId5" Type="http://schemas.openxmlformats.org/officeDocument/2006/relationships/image" Target="../media/image14.jpeg" /><Relationship Id="rId6" Type="http://schemas.openxmlformats.org/officeDocument/2006/relationships/image" Target="../media/image1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slide" Target="slide18.xml" TargetMode="Internal" /><Relationship Id="rId4" Type="http://schemas.openxmlformats.org/officeDocument/2006/relationships/image" Target="../media/image16.jpeg" /><Relationship Id="rId5" Type="http://schemas.openxmlformats.org/officeDocument/2006/relationships/image" Target="../media/image1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slide" Target="slide18.xml" TargetMode="Internal"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image" Target="../media/image2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slide" Target="slide18.xml" TargetMode="Internal" /><Relationship Id="rId4" Type="http://schemas.openxmlformats.org/officeDocument/2006/relationships/image" Target="../media/image2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slide" Target="slide18.xml" TargetMode="Internal" /><Relationship Id="rId4" Type="http://schemas.openxmlformats.org/officeDocument/2006/relationships/image" Target="../media/image2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 Target="slide17.xml" TargetMode="Internal" /><Relationship Id="rId2" Type="http://schemas.openxmlformats.org/officeDocument/2006/relationships/notesSlide" Target="../notesSlides/notesSlide18.xml" /><Relationship Id="rId3" Type="http://schemas.openxmlformats.org/officeDocument/2006/relationships/image" Target="../media/image12.png" /><Relationship Id="rId4" Type="http://schemas.openxmlformats.org/officeDocument/2006/relationships/slide" Target="slide14.xml" TargetMode="Internal" /><Relationship Id="rId5" Type="http://schemas.openxmlformats.org/officeDocument/2006/relationships/image" Target="../media/image13.png" /><Relationship Id="rId6" Type="http://schemas.openxmlformats.org/officeDocument/2006/relationships/slide" Target="slide15.xml" TargetMode="Internal" /><Relationship Id="rId7" Type="http://schemas.openxmlformats.org/officeDocument/2006/relationships/image" Target="../media/image14.jpeg" /><Relationship Id="rId8" Type="http://schemas.openxmlformats.org/officeDocument/2006/relationships/slide" Target="slide16.xml" TargetMode="Internal" /><Relationship Id="rId9"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image" Target="../media/image2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 Id="rId3" Type="http://schemas.openxmlformats.org/officeDocument/2006/relationships/image" Target="../media/image25.png" /><Relationship Id="rId4" Type="http://schemas.openxmlformats.org/officeDocument/2006/relationships/image" Target="../media/image5.png" /><Relationship Id="rId5" Type="http://schemas.openxmlformats.org/officeDocument/2006/relationships/image" Target="../media/image26.jpeg" /><Relationship Id="rId6" Type="http://schemas.openxmlformats.org/officeDocument/2006/relationships/image" Target="../media/image27.png" /><Relationship Id="rId7" Type="http://schemas.openxmlformats.org/officeDocument/2006/relationships/image" Target="../media/image28.png" /><Relationship Id="rId8" Type="http://schemas.openxmlformats.org/officeDocument/2006/relationships/image" Target="../media/image2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8.jpe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二维码2"/>
          <p:cNvPicPr>
            <a:picLocks noChangeAspect="1"/>
          </p:cNvPicPr>
          <p:nvPr/>
        </p:nvPicPr>
        <p:blipFill>
          <a:blip r:embed="rId3"/>
          <a:srcRect l="4423" t="7048" r="5333" b="4876"/>
          <a:stretch>
            <a:fillRect/>
          </a:stretch>
        </p:blipFill>
        <p:spPr>
          <a:xfrm>
            <a:off x="7364376" y="3144506"/>
            <a:ext cx="1767467" cy="1609385"/>
          </a:xfrm>
          <a:prstGeom prst="rect">
            <a:avLst/>
          </a:prstGeom>
        </p:spPr>
      </p:pic>
      <p:sp>
        <p:nvSpPr>
          <p:cNvPr id="5" name="文本框 4"/>
          <p:cNvSpPr txBox="1"/>
          <p:nvPr/>
        </p:nvSpPr>
        <p:spPr>
          <a:xfrm>
            <a:off x="1884193" y="3882318"/>
            <a:ext cx="5516880" cy="414020"/>
          </a:xfrm>
          <a:prstGeom prst="rect">
            <a:avLst/>
          </a:prstGeom>
          <a:noFill/>
        </p:spPr>
        <p:txBody>
          <a:bodyPr wrap="none" rtlCol="0">
            <a:spAutoFit/>
          </a:bodyPr>
          <a:lstStyle/>
          <a:p>
            <a:r>
              <a:rPr lang="zh-CN" altLang="zh-CN" sz="2100" b="1">
                <a:latin typeface="华文行楷" panose="02010800040101010101" pitchFamily="2" charset="-122"/>
                <a:ea typeface="华文行楷" panose="02010800040101010101" pitchFamily="2" charset="-122"/>
              </a:rPr>
              <a:t>课件制作：湖南省芙蓉教学名师杨华当工作室</a:t>
            </a:r>
          </a:p>
        </p:txBody>
      </p:sp>
      <p:sp>
        <p:nvSpPr>
          <p:cNvPr id="10" name="矩形 9"/>
          <p:cNvSpPr/>
          <p:nvPr/>
        </p:nvSpPr>
        <p:spPr>
          <a:xfrm>
            <a:off x="-6773" y="415121"/>
            <a:ext cx="9157547" cy="2623538"/>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50" strike="noStrike" noProof="1"/>
          </a:p>
        </p:txBody>
      </p:sp>
      <p:sp>
        <p:nvSpPr>
          <p:cNvPr id="11" name="文本框 10"/>
          <p:cNvSpPr txBox="1"/>
          <p:nvPr/>
        </p:nvSpPr>
        <p:spPr>
          <a:xfrm>
            <a:off x="344505" y="1312132"/>
            <a:ext cx="8355330" cy="852805"/>
          </a:xfrm>
          <a:prstGeom prst="rect">
            <a:avLst/>
          </a:prstGeom>
          <a:noFill/>
        </p:spPr>
        <p:txBody>
          <a:bodyPr wrap="none" rtlCol="0">
            <a:spAutoFit/>
          </a:bodyPr>
          <a:lstStyle/>
          <a:p>
            <a:r>
              <a:rPr lang="zh-CN" altLang="en-US" sz="4950" b="1">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1185" y="3127115"/>
            <a:ext cx="1761950" cy="1626880"/>
          </a:xfrm>
          <a:prstGeom prst="rect">
            <a:avLst/>
          </a:prstGeom>
        </p:spPr>
      </p:pic>
      <p:pic>
        <p:nvPicPr>
          <p:cNvPr id="3" name="图片 2" descr="图片1"/>
          <p:cNvPicPr>
            <a:picLocks noChangeAspect="1"/>
          </p:cNvPicPr>
          <p:nvPr/>
        </p:nvPicPr>
        <p:blipFill>
          <a:blip r:embed="rId5"/>
          <a:stretch>
            <a:fillRect/>
          </a:stretch>
        </p:blipFill>
        <p:spPr>
          <a:xfrm>
            <a:off x="1355" y="141"/>
            <a:ext cx="9149419" cy="414528"/>
          </a:xfrm>
          <a:prstGeom prst="rect">
            <a:avLst/>
          </a:prstGeom>
        </p:spPr>
      </p:pic>
      <p:pic>
        <p:nvPicPr>
          <p:cNvPr id="4" name="图片 3" descr="图片2"/>
          <p:cNvPicPr>
            <a:picLocks noChangeAspect="1"/>
          </p:cNvPicPr>
          <p:nvPr/>
        </p:nvPicPr>
        <p:blipFill>
          <a:blip r:embed="rId6"/>
          <a:stretch>
            <a:fillRect/>
          </a:stretch>
        </p:blipFill>
        <p:spPr>
          <a:xfrm>
            <a:off x="1355" y="4798370"/>
            <a:ext cx="9143097" cy="344989"/>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诵盛唐之音，感音韵之美</a:t>
              </a:r>
            </a:p>
          </p:txBody>
        </p:sp>
      </p:grpSp>
      <p:sp>
        <p:nvSpPr>
          <p:cNvPr id="14" name="矩形 13"/>
          <p:cNvSpPr/>
          <p:nvPr/>
        </p:nvSpPr>
        <p:spPr>
          <a:xfrm>
            <a:off x="434524" y="1040063"/>
            <a:ext cx="8424936" cy="2246769"/>
          </a:xfrm>
          <a:prstGeom prst="rect">
            <a:avLst/>
          </a:prstGeom>
        </p:spPr>
        <p:txBody>
          <a:bodyPr wrap="square">
            <a:spAutoFit/>
          </a:bodyPr>
          <a:lstStyle/>
          <a:p>
            <a:r>
              <a:rPr lang="zh-CN" altLang="en-US" sz="2000" b="1">
                <a:latin typeface="隶书" panose="02010509060101010101" pitchFamily="49" charset="-122"/>
                <a:ea typeface="隶书" panose="02010509060101010101" pitchFamily="49" charset="-122"/>
              </a:rPr>
              <a:t>汉家烟尘在东北，汉将辞家破残</a:t>
            </a:r>
            <a:r>
              <a:rPr lang="zh-CN" altLang="en-US" sz="2000" b="1">
                <a:solidFill>
                  <a:srgbClr val="C00000"/>
                </a:solidFill>
                <a:latin typeface="隶书" panose="02010509060101010101" pitchFamily="49" charset="-122"/>
                <a:ea typeface="隶书" panose="02010509060101010101" pitchFamily="49" charset="-122"/>
              </a:rPr>
              <a:t>贼</a:t>
            </a:r>
            <a:r>
              <a:rPr lang="zh-CN" altLang="en-US" sz="2000" b="1">
                <a:latin typeface="隶书" panose="02010509060101010101" pitchFamily="49" charset="-122"/>
                <a:ea typeface="隶书" panose="02010509060101010101" pitchFamily="49" charset="-122"/>
              </a:rPr>
              <a:t>。男儿本自重横行，天子非常赐颜</a:t>
            </a:r>
            <a:r>
              <a:rPr lang="zh-CN" altLang="en-US" sz="2000" b="1">
                <a:solidFill>
                  <a:srgbClr val="C00000"/>
                </a:solidFill>
                <a:latin typeface="隶书" panose="02010509060101010101" pitchFamily="49" charset="-122"/>
                <a:ea typeface="隶书" panose="02010509060101010101" pitchFamily="49" charset="-122"/>
              </a:rPr>
              <a:t>色</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摐金伐鼓下榆关，旌旆逶迤碣石</a:t>
            </a:r>
            <a:r>
              <a:rPr lang="zh-CN" altLang="en-US" sz="2000" b="1">
                <a:solidFill>
                  <a:srgbClr val="C00000"/>
                </a:solidFill>
                <a:latin typeface="隶书" panose="02010509060101010101" pitchFamily="49" charset="-122"/>
                <a:ea typeface="隶书" panose="02010509060101010101" pitchFamily="49" charset="-122"/>
              </a:rPr>
              <a:t>间</a:t>
            </a:r>
            <a:r>
              <a:rPr lang="zh-CN" altLang="en-US" sz="2000" b="1">
                <a:latin typeface="隶书" panose="02010509060101010101" pitchFamily="49" charset="-122"/>
                <a:ea typeface="隶书" panose="02010509060101010101" pitchFamily="49" charset="-122"/>
              </a:rPr>
              <a:t>。校尉羽书飞瀚海，单于猎火照狼</a:t>
            </a:r>
            <a:r>
              <a:rPr lang="zh-CN" altLang="en-US" sz="2000" b="1">
                <a:solidFill>
                  <a:srgbClr val="C00000"/>
                </a:solidFill>
                <a:latin typeface="隶书" panose="02010509060101010101" pitchFamily="49" charset="-122"/>
                <a:ea typeface="隶书" panose="02010509060101010101" pitchFamily="49" charset="-122"/>
              </a:rPr>
              <a:t>山</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山川萧条极边土，胡骑凭陵杂风</a:t>
            </a:r>
            <a:r>
              <a:rPr lang="zh-CN" altLang="en-US" sz="2000" b="1">
                <a:solidFill>
                  <a:srgbClr val="C00000"/>
                </a:solidFill>
                <a:latin typeface="隶书" panose="02010509060101010101" pitchFamily="49" charset="-122"/>
                <a:ea typeface="隶书" panose="02010509060101010101" pitchFamily="49" charset="-122"/>
              </a:rPr>
              <a:t>雨</a:t>
            </a:r>
            <a:r>
              <a:rPr lang="zh-CN" altLang="en-US" sz="2000" b="1">
                <a:latin typeface="隶书" panose="02010509060101010101" pitchFamily="49" charset="-122"/>
                <a:ea typeface="隶书" panose="02010509060101010101" pitchFamily="49" charset="-122"/>
              </a:rPr>
              <a:t>。战士军前半死生，美人帐下犹歌</a:t>
            </a:r>
            <a:r>
              <a:rPr lang="zh-CN" altLang="en-US" sz="2000" b="1">
                <a:solidFill>
                  <a:srgbClr val="C00000"/>
                </a:solidFill>
                <a:latin typeface="隶书" panose="02010509060101010101" pitchFamily="49" charset="-122"/>
                <a:ea typeface="隶书" panose="02010509060101010101" pitchFamily="49" charset="-122"/>
              </a:rPr>
              <a:t>舞</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大漠穷秋塞草腓，孤城落日斗兵</a:t>
            </a:r>
            <a:r>
              <a:rPr lang="zh-CN" altLang="en-US" sz="2000" b="1">
                <a:solidFill>
                  <a:srgbClr val="C00000"/>
                </a:solidFill>
                <a:latin typeface="隶书" panose="02010509060101010101" pitchFamily="49" charset="-122"/>
                <a:ea typeface="隶书" panose="02010509060101010101" pitchFamily="49" charset="-122"/>
              </a:rPr>
              <a:t>稀</a:t>
            </a:r>
            <a:r>
              <a:rPr lang="zh-CN" altLang="en-US" sz="2000" b="1">
                <a:latin typeface="隶书" panose="02010509060101010101" pitchFamily="49" charset="-122"/>
                <a:ea typeface="隶书" panose="02010509060101010101" pitchFamily="49" charset="-122"/>
              </a:rPr>
              <a:t>。身当恩遇常轻敌，力尽关山未解</a:t>
            </a:r>
            <a:r>
              <a:rPr lang="zh-CN" altLang="en-US" sz="2000" b="1">
                <a:solidFill>
                  <a:srgbClr val="C00000"/>
                </a:solidFill>
                <a:latin typeface="隶书" panose="02010509060101010101" pitchFamily="49" charset="-122"/>
                <a:ea typeface="隶书" panose="02010509060101010101" pitchFamily="49" charset="-122"/>
              </a:rPr>
              <a:t>围</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铁衣远戍辛勤久，玉箸应啼别离</a:t>
            </a:r>
            <a:r>
              <a:rPr lang="zh-CN" altLang="en-US" sz="2000" b="1">
                <a:solidFill>
                  <a:srgbClr val="C00000"/>
                </a:solidFill>
                <a:latin typeface="隶书" panose="02010509060101010101" pitchFamily="49" charset="-122"/>
                <a:ea typeface="隶书" panose="02010509060101010101" pitchFamily="49" charset="-122"/>
              </a:rPr>
              <a:t>后</a:t>
            </a:r>
            <a:r>
              <a:rPr lang="zh-CN" altLang="en-US" sz="2000" b="1">
                <a:latin typeface="隶书" panose="02010509060101010101" pitchFamily="49" charset="-122"/>
                <a:ea typeface="隶书" panose="02010509060101010101" pitchFamily="49" charset="-122"/>
              </a:rPr>
              <a:t>。少妇城南欲断肠，征人蓟北空回</a:t>
            </a:r>
            <a:r>
              <a:rPr lang="zh-CN" altLang="en-US" sz="2000" b="1">
                <a:solidFill>
                  <a:srgbClr val="C00000"/>
                </a:solidFill>
                <a:latin typeface="隶书" panose="02010509060101010101" pitchFamily="49" charset="-122"/>
                <a:ea typeface="隶书" panose="02010509060101010101" pitchFamily="49" charset="-122"/>
              </a:rPr>
              <a:t>首</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边庭飘飖那可度，绝域苍茫更何</a:t>
            </a:r>
            <a:r>
              <a:rPr lang="zh-CN" altLang="en-US" sz="2000" b="1">
                <a:solidFill>
                  <a:srgbClr val="C00000"/>
                </a:solidFill>
                <a:latin typeface="隶书" panose="02010509060101010101" pitchFamily="49" charset="-122"/>
                <a:ea typeface="隶书" panose="02010509060101010101" pitchFamily="49" charset="-122"/>
              </a:rPr>
              <a:t>有</a:t>
            </a:r>
            <a:r>
              <a:rPr lang="zh-CN" altLang="en-US" sz="2000" b="1">
                <a:latin typeface="隶书" panose="02010509060101010101" pitchFamily="49" charset="-122"/>
                <a:ea typeface="隶书" panose="02010509060101010101" pitchFamily="49" charset="-122"/>
              </a:rPr>
              <a:t>。杀气三时作阵云，寒声一夜传刁</a:t>
            </a:r>
            <a:r>
              <a:rPr lang="zh-CN" altLang="en-US" sz="2000" b="1">
                <a:solidFill>
                  <a:srgbClr val="C00000"/>
                </a:solidFill>
                <a:latin typeface="隶书" panose="02010509060101010101" pitchFamily="49" charset="-122"/>
                <a:ea typeface="隶书" panose="02010509060101010101" pitchFamily="49" charset="-122"/>
              </a:rPr>
              <a:t>斗</a:t>
            </a:r>
            <a:r>
              <a:rPr lang="zh-CN" altLang="en-US" sz="2000" b="1">
                <a:latin typeface="隶书" panose="02010509060101010101" pitchFamily="49" charset="-122"/>
                <a:ea typeface="隶书" panose="02010509060101010101" pitchFamily="49" charset="-122"/>
              </a:rPr>
              <a:t>。</a:t>
            </a:r>
          </a:p>
          <a:p>
            <a:r>
              <a:rPr lang="zh-CN" altLang="en-US" sz="2000" b="1">
                <a:latin typeface="隶书" panose="02010509060101010101" pitchFamily="49" charset="-122"/>
                <a:ea typeface="隶书" panose="02010509060101010101" pitchFamily="49" charset="-122"/>
              </a:rPr>
              <a:t>相看白刃血纷纷，死节从来岂顾</a:t>
            </a:r>
            <a:r>
              <a:rPr lang="zh-CN" altLang="en-US" sz="2000" b="1">
                <a:solidFill>
                  <a:srgbClr val="C00000"/>
                </a:solidFill>
                <a:latin typeface="隶书" panose="02010509060101010101" pitchFamily="49" charset="-122"/>
                <a:ea typeface="隶书" panose="02010509060101010101" pitchFamily="49" charset="-122"/>
              </a:rPr>
              <a:t>勋</a:t>
            </a:r>
            <a:r>
              <a:rPr lang="zh-CN" altLang="en-US" sz="2000" b="1">
                <a:latin typeface="隶书" panose="02010509060101010101" pitchFamily="49" charset="-122"/>
                <a:ea typeface="隶书" panose="02010509060101010101" pitchFamily="49" charset="-122"/>
              </a:rPr>
              <a:t>。君不见沙场征战苦，至今犹忆李将</a:t>
            </a:r>
            <a:r>
              <a:rPr lang="zh-CN" altLang="en-US" sz="2000" b="1">
                <a:solidFill>
                  <a:srgbClr val="C00000"/>
                </a:solidFill>
                <a:latin typeface="隶书" panose="02010509060101010101" pitchFamily="49" charset="-122"/>
                <a:ea typeface="隶书" panose="02010509060101010101" pitchFamily="49" charset="-122"/>
              </a:rPr>
              <a:t>军</a:t>
            </a:r>
            <a:r>
              <a:rPr lang="zh-CN" altLang="en-US" sz="2000" b="1">
                <a:latin typeface="隶书" panose="02010509060101010101" pitchFamily="49" charset="-122"/>
                <a:ea typeface="隶书" panose="02010509060101010101" pitchFamily="49" charset="-122"/>
              </a:rPr>
              <a:t>。</a:t>
            </a:r>
          </a:p>
        </p:txBody>
      </p:sp>
      <p:sp>
        <p:nvSpPr>
          <p:cNvPr id="15" name="文本框 14"/>
          <p:cNvSpPr txBox="1"/>
          <p:nvPr/>
        </p:nvSpPr>
        <p:spPr>
          <a:xfrm>
            <a:off x="986205" y="3544522"/>
            <a:ext cx="2016224"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初读：读“音”</a:t>
            </a:r>
          </a:p>
        </p:txBody>
      </p:sp>
      <p:sp>
        <p:nvSpPr>
          <p:cNvPr id="16" name="文本框 15"/>
          <p:cNvSpPr txBox="1"/>
          <p:nvPr/>
        </p:nvSpPr>
        <p:spPr>
          <a:xfrm>
            <a:off x="3146698" y="3544522"/>
            <a:ext cx="3528392"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金戈铁马之声，玉磐鸣球之节</a:t>
            </a:r>
          </a:p>
        </p:txBody>
      </p:sp>
      <p:sp>
        <p:nvSpPr>
          <p:cNvPr id="17" name="文本框 16"/>
          <p:cNvSpPr txBox="1"/>
          <p:nvPr/>
        </p:nvSpPr>
        <p:spPr>
          <a:xfrm>
            <a:off x="986205" y="4051920"/>
            <a:ext cx="2160240"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再读：吟“韵”</a:t>
            </a:r>
          </a:p>
        </p:txBody>
      </p:sp>
      <p:sp>
        <p:nvSpPr>
          <p:cNvPr id="18" name="文本框 17"/>
          <p:cNvSpPr txBox="1"/>
          <p:nvPr/>
        </p:nvSpPr>
        <p:spPr>
          <a:xfrm>
            <a:off x="3146372" y="4051920"/>
            <a:ext cx="3909077"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注意情感色彩和作者情绪的变化</a:t>
            </a:r>
          </a:p>
        </p:txBody>
      </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82"/>
                                        </p:tgtEl>
                                        <p:attrNameLst>
                                          <p:attrName>style.visibility</p:attrName>
                                        </p:attrNameLst>
                                      </p:cBhvr>
                                      <p:to>
                                        <p:strVal val="visible"/>
                                      </p:to>
                                    </p:set>
                                    <p:animEffect transition="in" filter="wedge">
                                      <p:cBhvr>
                                        <p:cTn id="7" dur="2000"/>
                                        <p:tgtEl>
                                          <p:spTgt spid="112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4"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5"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2"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3"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17" grpId="2"/>
      <p:bldP spid="18" grpId="3"/>
      <p:bldP spid="3" grpId="4"/>
      <p:bldP spid="14" grpId="5"/>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诵盛唐之音，感音韵之美</a:t>
              </a:r>
            </a:p>
          </p:txBody>
        </p:sp>
      </p:grpSp>
      <p:sp>
        <p:nvSpPr>
          <p:cNvPr id="14" name="矩形 13"/>
          <p:cNvSpPr/>
          <p:nvPr/>
        </p:nvSpPr>
        <p:spPr>
          <a:xfrm>
            <a:off x="434524" y="847658"/>
            <a:ext cx="8424936" cy="4399915"/>
          </a:xfrm>
          <a:prstGeom prst="rect">
            <a:avLst/>
          </a:prstGeom>
        </p:spPr>
        <p:txBody>
          <a:bodyPr wrap="square">
            <a:spAutoFit/>
          </a:bodyPr>
          <a:lstStyle/>
          <a:p>
            <a:r>
              <a:rPr lang="zh-CN" altLang="en-US" sz="2000" b="1">
                <a:latin typeface="隶书" panose="02010509060101010101" pitchFamily="49" charset="-122"/>
                <a:ea typeface="隶书" panose="02010509060101010101" pitchFamily="49" charset="-122"/>
              </a:rPr>
              <a:t>唐朝边境举烟火狼烟东北起尘土，唐朝将军辞家去欲破残忍之边贼。</a:t>
            </a:r>
          </a:p>
          <a:p>
            <a:r>
              <a:rPr lang="zh-CN" altLang="en-US" sz="2000" b="1">
                <a:latin typeface="隶书" panose="02010509060101010101" pitchFamily="49" charset="-122"/>
                <a:ea typeface="隶书" panose="02010509060101010101" pitchFamily="49" charset="-122"/>
              </a:rPr>
              <a:t>战士们本来在战场上就所向无敌，皇帝又特别给予他们丰厚的赏赐。</a:t>
            </a:r>
          </a:p>
          <a:p>
            <a:r>
              <a:rPr lang="zh-CN" altLang="en-US" sz="2000" b="1">
                <a:latin typeface="隶书" panose="02010509060101010101" pitchFamily="49" charset="-122"/>
                <a:ea typeface="隶书" panose="02010509060101010101" pitchFamily="49" charset="-122"/>
              </a:rPr>
              <a:t>锣声响彻重鼓棰声威齐出山海关，旌旗迎风又逶迤猎猎碣石之山间。</a:t>
            </a:r>
          </a:p>
          <a:p>
            <a:r>
              <a:rPr lang="zh-CN" altLang="en-US" sz="2000" b="1">
                <a:latin typeface="隶书" panose="02010509060101010101" pitchFamily="49" charset="-122"/>
                <a:ea typeface="隶书" panose="02010509060101010101" pitchFamily="49" charset="-122"/>
              </a:rPr>
              <a:t>校尉紧急传羽书飞奔浩瀚之沙海，匈奴单于举猎火光照已到我狼山。</a:t>
            </a:r>
          </a:p>
          <a:p>
            <a:r>
              <a:rPr lang="zh-CN" altLang="en-US" sz="2000" b="1">
                <a:latin typeface="隶书" panose="02010509060101010101" pitchFamily="49" charset="-122"/>
                <a:ea typeface="隶书" panose="02010509060101010101" pitchFamily="49" charset="-122"/>
              </a:rPr>
              <a:t>山河荒芜多萧条满目凄凉到边土，胡人骑兵仗威力兵器声里夹风雨。</a:t>
            </a:r>
          </a:p>
          <a:p>
            <a:r>
              <a:rPr lang="zh-CN" altLang="en-US" sz="2000" b="1">
                <a:latin typeface="隶书" panose="02010509060101010101" pitchFamily="49" charset="-122"/>
                <a:ea typeface="隶书" panose="02010509060101010101" pitchFamily="49" charset="-122"/>
              </a:rPr>
              <a:t>战士拼斗军阵前半数死去半生还，美人却在营帐中还是歌来还是舞！</a:t>
            </a:r>
          </a:p>
          <a:p>
            <a:r>
              <a:rPr lang="zh-CN" altLang="en-US" sz="2000" b="1">
                <a:latin typeface="隶书" panose="02010509060101010101" pitchFamily="49" charset="-122"/>
                <a:ea typeface="隶书" panose="02010509060101010101" pitchFamily="49" charset="-122"/>
              </a:rPr>
              <a:t>时值深秋大沙漠塞外百草尽凋枯，孤城一片映落日战卒越斗越稀少。</a:t>
            </a:r>
          </a:p>
          <a:p>
            <a:r>
              <a:rPr lang="zh-CN" altLang="en-US" sz="2000" b="1">
                <a:latin typeface="隶书" panose="02010509060101010101" pitchFamily="49" charset="-122"/>
                <a:ea typeface="隶书" panose="02010509060101010101" pitchFamily="49" charset="-122"/>
              </a:rPr>
              <a:t>身受皇家深恩义常思报国轻寇敌，边塞之地尽力量尚未破除匈奴围。</a:t>
            </a:r>
          </a:p>
          <a:p>
            <a:r>
              <a:rPr lang="zh-CN" altLang="en-US" sz="2000" b="1">
                <a:latin typeface="隶书" panose="02010509060101010101" pitchFamily="49" charset="-122"/>
                <a:ea typeface="隶书" panose="02010509060101010101" pitchFamily="49" charset="-122"/>
              </a:rPr>
              <a:t>身穿铁甲守边远疆场辛勤已长久，珠泪纷落挂双目丈夫远去独啼哭。</a:t>
            </a:r>
          </a:p>
          <a:p>
            <a:r>
              <a:rPr lang="zh-CN" altLang="en-US" sz="2000" b="1">
                <a:latin typeface="隶书" panose="02010509060101010101" pitchFamily="49" charset="-122"/>
                <a:ea typeface="隶书" panose="02010509060101010101" pitchFamily="49" charset="-122"/>
              </a:rPr>
              <a:t>少妇孤单住城南泪下凄伤欲断肠，远征军人驻蓟北依空仰望频回头。</a:t>
            </a:r>
          </a:p>
          <a:p>
            <a:r>
              <a:rPr lang="zh-CN" altLang="en-US" sz="2000" b="1">
                <a:latin typeface="隶书" panose="02010509060101010101" pitchFamily="49" charset="-122"/>
                <a:ea typeface="隶书" panose="02010509060101010101" pitchFamily="49" charset="-122"/>
              </a:rPr>
              <a:t>边境飘渺多遥远怎可轻易来奔赴，绝远之地尽苍茫更是人烟何所有。</a:t>
            </a:r>
          </a:p>
          <a:p>
            <a:r>
              <a:rPr lang="zh-CN" altLang="en-US" sz="2000" b="1">
                <a:latin typeface="隶书" panose="02010509060101010101" pitchFamily="49" charset="-122"/>
                <a:ea typeface="隶书" panose="02010509060101010101" pitchFamily="49" charset="-122"/>
              </a:rPr>
              <a:t>杀气春夏秋三季腾起阵前似乌云，一夜寒风声声里如泣更声惊耳鼓。</a:t>
            </a:r>
          </a:p>
          <a:p>
            <a:r>
              <a:rPr lang="zh-CN" altLang="en-US" sz="2000" b="1">
                <a:latin typeface="隶书" panose="02010509060101010101" pitchFamily="49" charset="-122"/>
                <a:ea typeface="隶书" panose="02010509060101010101" pitchFamily="49" charset="-122"/>
              </a:rPr>
              <a:t>互看白刃乱飞舞夹杂鲜血纷飞，从来死节为报国难道还求著功勋？</a:t>
            </a:r>
          </a:p>
          <a:p>
            <a:r>
              <a:rPr lang="zh-CN" altLang="en-US" sz="2000" b="1">
                <a:latin typeface="隶书" panose="02010509060101010101" pitchFamily="49" charset="-122"/>
                <a:ea typeface="隶书" panose="02010509060101010101" pitchFamily="49" charset="-122"/>
              </a:rPr>
              <a:t>你没看见拼杀在沙场战斗多惨苦，现在还在思念有勇有谋的李将军。</a:t>
            </a:r>
          </a:p>
        </p:txBody>
      </p:sp>
      <p:sp>
        <p:nvSpPr>
          <p:cNvPr id="2" name="文本框 1"/>
          <p:cNvSpPr txBox="1"/>
          <p:nvPr/>
        </p:nvSpPr>
        <p:spPr>
          <a:xfrm>
            <a:off x="8184515" y="1558290"/>
            <a:ext cx="675005" cy="1717040"/>
          </a:xfrm>
          <a:prstGeom prst="rect">
            <a:avLst/>
          </a:prstGeom>
          <a:noFill/>
        </p:spPr>
        <p:txBody>
          <a:bodyPr vert="eaVert" wrap="none" rtlCol="0">
            <a:spAutoFit/>
          </a:bodyPr>
          <a:lstStyle/>
          <a:p>
            <a:r>
              <a:rPr lang="zh-CN" altLang="en-US" sz="3200" b="1">
                <a:latin typeface="微软雅黑" panose="020b0503020204020204" charset="-122"/>
                <a:ea typeface="微软雅黑"/>
              </a:rPr>
              <a:t>三读译诗</a:t>
            </a:r>
          </a:p>
        </p:txBody>
      </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12532" y="1047760"/>
            <a:ext cx="9289099" cy="2031325"/>
          </a:xfrm>
          <a:prstGeom prst="rect">
            <a:avLst/>
          </a:prstGeom>
        </p:spPr>
        <p:txBody>
          <a:bodyPr wrap="square">
            <a:spAutoFit/>
          </a:bodyPr>
          <a:lstStyle/>
          <a:p>
            <a:r>
              <a:rPr lang="zh-CN" altLang="en-US" b="1">
                <a:latin typeface="隶书" panose="02010509060101010101" pitchFamily="49" charset="-122"/>
                <a:ea typeface="隶书" panose="02010509060101010101" pitchFamily="49" charset="-122"/>
              </a:rPr>
              <a:t>汉家</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烟尘</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在</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东北，汉将</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辞家</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破</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残</a:t>
            </a:r>
            <a:r>
              <a:rPr lang="zh-CN" altLang="en-US" b="1">
                <a:solidFill>
                  <a:srgbClr val="C00000"/>
                </a:solidFill>
                <a:latin typeface="隶书" panose="02010509060101010101" pitchFamily="49" charset="-122"/>
                <a:ea typeface="隶书" panose="02010509060101010101" pitchFamily="49" charset="-122"/>
              </a:rPr>
              <a:t>贼</a:t>
            </a:r>
            <a:r>
              <a:rPr lang="zh-CN" altLang="en-US" b="1">
                <a:latin typeface="隶书" panose="02010509060101010101" pitchFamily="49" charset="-122"/>
                <a:ea typeface="隶书" panose="02010509060101010101" pitchFamily="49" charset="-122"/>
              </a:rPr>
              <a:t>。男儿</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本自</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重</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横行，天子</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非常</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赐</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颜</a:t>
            </a:r>
            <a:r>
              <a:rPr lang="zh-CN" altLang="en-US" b="1">
                <a:solidFill>
                  <a:srgbClr val="C00000"/>
                </a:solidFill>
                <a:latin typeface="隶书" panose="02010509060101010101" pitchFamily="49" charset="-122"/>
                <a:ea typeface="隶书" panose="02010509060101010101" pitchFamily="49" charset="-122"/>
              </a:rPr>
              <a:t>色</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摐金</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伐鼓</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下</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榆关，旌旆</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逶迤</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碣石</a:t>
            </a:r>
            <a:r>
              <a:rPr lang="en-US" altLang="zh-CN" b="1">
                <a:solidFill>
                  <a:srgbClr val="FF0000"/>
                </a:solidFill>
                <a:latin typeface="隶书" panose="02010509060101010101" pitchFamily="49" charset="-122"/>
                <a:ea typeface="隶书" panose="02010509060101010101" pitchFamily="49" charset="-122"/>
              </a:rPr>
              <a:t>/</a:t>
            </a:r>
            <a:r>
              <a:rPr lang="zh-CN" altLang="en-US" b="1">
                <a:solidFill>
                  <a:srgbClr val="C00000"/>
                </a:solidFill>
                <a:latin typeface="隶书" panose="02010509060101010101" pitchFamily="49" charset="-122"/>
                <a:ea typeface="隶书" panose="02010509060101010101" pitchFamily="49" charset="-122"/>
              </a:rPr>
              <a:t>间</a:t>
            </a:r>
            <a:r>
              <a:rPr lang="zh-CN" altLang="en-US" b="1">
                <a:latin typeface="隶书" panose="02010509060101010101" pitchFamily="49" charset="-122"/>
                <a:ea typeface="隶书" panose="02010509060101010101" pitchFamily="49" charset="-122"/>
              </a:rPr>
              <a:t>。校尉</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羽书</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飞</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瀚海，单于</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猎火</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照</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狼</a:t>
            </a:r>
            <a:r>
              <a:rPr lang="zh-CN" altLang="en-US" b="1">
                <a:solidFill>
                  <a:srgbClr val="C00000"/>
                </a:solidFill>
                <a:latin typeface="隶书" panose="02010509060101010101" pitchFamily="49" charset="-122"/>
                <a:ea typeface="隶书" panose="02010509060101010101" pitchFamily="49" charset="-122"/>
              </a:rPr>
              <a:t>山</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山川</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萧条</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极</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边土，胡骑</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凭陵</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杂</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风</a:t>
            </a:r>
            <a:r>
              <a:rPr lang="zh-CN" altLang="en-US" b="1">
                <a:solidFill>
                  <a:srgbClr val="C00000"/>
                </a:solidFill>
                <a:latin typeface="隶书" panose="02010509060101010101" pitchFamily="49" charset="-122"/>
                <a:ea typeface="隶书" panose="02010509060101010101" pitchFamily="49" charset="-122"/>
              </a:rPr>
              <a:t>雨</a:t>
            </a:r>
            <a:r>
              <a:rPr lang="zh-CN" altLang="en-US" b="1">
                <a:latin typeface="隶书" panose="02010509060101010101" pitchFamily="49" charset="-122"/>
                <a:ea typeface="隶书" panose="02010509060101010101" pitchFamily="49" charset="-122"/>
              </a:rPr>
              <a:t>。战士</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军前</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半</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死生，美人</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帐下</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犹</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歌</a:t>
            </a:r>
            <a:r>
              <a:rPr lang="zh-CN" altLang="en-US" b="1">
                <a:solidFill>
                  <a:srgbClr val="C00000"/>
                </a:solidFill>
                <a:latin typeface="隶书" panose="02010509060101010101" pitchFamily="49" charset="-122"/>
                <a:ea typeface="隶书" panose="02010509060101010101" pitchFamily="49" charset="-122"/>
              </a:rPr>
              <a:t>舞</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大漠</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穷秋</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塞草</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腓，孤城</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落日</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斗兵</a:t>
            </a:r>
            <a:r>
              <a:rPr lang="en-US" altLang="zh-CN" b="1">
                <a:solidFill>
                  <a:srgbClr val="FF0000"/>
                </a:solidFill>
                <a:latin typeface="隶书" panose="02010509060101010101" pitchFamily="49" charset="-122"/>
                <a:ea typeface="隶书" panose="02010509060101010101" pitchFamily="49" charset="-122"/>
              </a:rPr>
              <a:t>/</a:t>
            </a:r>
            <a:r>
              <a:rPr lang="zh-CN" altLang="en-US" b="1">
                <a:solidFill>
                  <a:srgbClr val="C00000"/>
                </a:solidFill>
                <a:latin typeface="隶书" panose="02010509060101010101" pitchFamily="49" charset="-122"/>
                <a:ea typeface="隶书" panose="02010509060101010101" pitchFamily="49" charset="-122"/>
              </a:rPr>
              <a:t>稀</a:t>
            </a:r>
            <a:r>
              <a:rPr lang="zh-CN" altLang="en-US" b="1">
                <a:latin typeface="隶书" panose="02010509060101010101" pitchFamily="49" charset="-122"/>
                <a:ea typeface="隶书" panose="02010509060101010101" pitchFamily="49" charset="-122"/>
              </a:rPr>
              <a:t>。身当</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恩遇</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常</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轻敌，力尽</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关山</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未</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解</a:t>
            </a:r>
            <a:r>
              <a:rPr lang="zh-CN" altLang="en-US" b="1">
                <a:solidFill>
                  <a:srgbClr val="C00000"/>
                </a:solidFill>
                <a:latin typeface="隶书" panose="02010509060101010101" pitchFamily="49" charset="-122"/>
                <a:ea typeface="隶书" panose="02010509060101010101" pitchFamily="49" charset="-122"/>
              </a:rPr>
              <a:t>围</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铁衣</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远戍</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辛勤</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久，玉箸</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应啼</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别离</a:t>
            </a:r>
            <a:r>
              <a:rPr lang="en-US" altLang="zh-CN" b="1">
                <a:solidFill>
                  <a:srgbClr val="FF0000"/>
                </a:solidFill>
                <a:latin typeface="隶书" panose="02010509060101010101" pitchFamily="49" charset="-122"/>
                <a:ea typeface="隶书" panose="02010509060101010101" pitchFamily="49" charset="-122"/>
              </a:rPr>
              <a:t>/</a:t>
            </a:r>
            <a:r>
              <a:rPr lang="zh-CN" altLang="en-US" b="1">
                <a:solidFill>
                  <a:srgbClr val="C00000"/>
                </a:solidFill>
                <a:latin typeface="隶书" panose="02010509060101010101" pitchFamily="49" charset="-122"/>
                <a:ea typeface="隶书" panose="02010509060101010101" pitchFamily="49" charset="-122"/>
              </a:rPr>
              <a:t>后</a:t>
            </a:r>
            <a:r>
              <a:rPr lang="zh-CN" altLang="en-US" b="1">
                <a:latin typeface="隶书" panose="02010509060101010101" pitchFamily="49" charset="-122"/>
                <a:ea typeface="隶书" panose="02010509060101010101" pitchFamily="49" charset="-122"/>
              </a:rPr>
              <a:t>。少妇</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城南</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欲</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断肠，征人</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蓟北</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空</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回</a:t>
            </a:r>
            <a:r>
              <a:rPr lang="zh-CN" altLang="en-US" b="1">
                <a:solidFill>
                  <a:srgbClr val="C00000"/>
                </a:solidFill>
                <a:latin typeface="隶书" panose="02010509060101010101" pitchFamily="49" charset="-122"/>
                <a:ea typeface="隶书" panose="02010509060101010101" pitchFamily="49" charset="-122"/>
              </a:rPr>
              <a:t>首</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边庭</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飘飖</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那</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可度，绝域</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苍茫</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更</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何</a:t>
            </a:r>
            <a:r>
              <a:rPr lang="zh-CN" altLang="en-US" b="1">
                <a:solidFill>
                  <a:srgbClr val="C00000"/>
                </a:solidFill>
                <a:latin typeface="隶书" panose="02010509060101010101" pitchFamily="49" charset="-122"/>
                <a:ea typeface="隶书" panose="02010509060101010101" pitchFamily="49" charset="-122"/>
              </a:rPr>
              <a:t>有</a:t>
            </a:r>
            <a:r>
              <a:rPr lang="zh-CN" altLang="en-US" b="1">
                <a:latin typeface="隶书" panose="02010509060101010101" pitchFamily="49" charset="-122"/>
                <a:ea typeface="隶书" panose="02010509060101010101" pitchFamily="49" charset="-122"/>
              </a:rPr>
              <a:t>。杀气</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三时</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作</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阵云，寒声</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一夜</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传</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刁</a:t>
            </a:r>
            <a:r>
              <a:rPr lang="zh-CN" altLang="en-US" b="1">
                <a:solidFill>
                  <a:srgbClr val="C00000"/>
                </a:solidFill>
                <a:latin typeface="隶书" panose="02010509060101010101" pitchFamily="49" charset="-122"/>
                <a:ea typeface="隶书" panose="02010509060101010101" pitchFamily="49" charset="-122"/>
              </a:rPr>
              <a:t>斗</a:t>
            </a:r>
            <a:r>
              <a:rPr lang="zh-CN" altLang="en-US" b="1">
                <a:latin typeface="隶书" panose="02010509060101010101" pitchFamily="49" charset="-122"/>
                <a:ea typeface="隶书" panose="02010509060101010101" pitchFamily="49" charset="-122"/>
              </a:rPr>
              <a:t>。</a:t>
            </a:r>
          </a:p>
          <a:p>
            <a:r>
              <a:rPr lang="zh-CN" altLang="en-US" b="1">
                <a:latin typeface="隶书" panose="02010509060101010101" pitchFamily="49" charset="-122"/>
                <a:ea typeface="隶书" panose="02010509060101010101" pitchFamily="49" charset="-122"/>
              </a:rPr>
              <a:t>相看</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白刃</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血</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纷纷，死节</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从来</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岂</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顾</a:t>
            </a:r>
            <a:r>
              <a:rPr lang="zh-CN" altLang="en-US" b="1">
                <a:solidFill>
                  <a:srgbClr val="C00000"/>
                </a:solidFill>
                <a:latin typeface="隶书" panose="02010509060101010101" pitchFamily="49" charset="-122"/>
                <a:ea typeface="隶书" panose="02010509060101010101" pitchFamily="49" charset="-122"/>
              </a:rPr>
              <a:t>勋</a:t>
            </a:r>
            <a:r>
              <a:rPr lang="zh-CN" altLang="en-US" b="1">
                <a:latin typeface="隶书" panose="02010509060101010101" pitchFamily="49" charset="-122"/>
                <a:ea typeface="隶书" panose="02010509060101010101" pitchFamily="49" charset="-122"/>
              </a:rPr>
              <a:t>。君不见</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沙场</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征战</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苦，至今</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犹忆</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李</a:t>
            </a:r>
            <a:r>
              <a:rPr lang="en-US" altLang="zh-CN" b="1">
                <a:solidFill>
                  <a:srgbClr val="FF0000"/>
                </a:solidFill>
                <a:latin typeface="隶书" panose="02010509060101010101" pitchFamily="49" charset="-122"/>
                <a:ea typeface="隶书" panose="02010509060101010101" pitchFamily="49" charset="-122"/>
              </a:rPr>
              <a:t>/</a:t>
            </a:r>
            <a:r>
              <a:rPr lang="zh-CN" altLang="en-US" b="1">
                <a:latin typeface="隶书" panose="02010509060101010101" pitchFamily="49" charset="-122"/>
                <a:ea typeface="隶书" panose="02010509060101010101" pitchFamily="49" charset="-122"/>
              </a:rPr>
              <a:t>将</a:t>
            </a:r>
            <a:r>
              <a:rPr lang="zh-CN" altLang="en-US" b="1">
                <a:solidFill>
                  <a:srgbClr val="C00000"/>
                </a:solidFill>
                <a:latin typeface="隶书" panose="02010509060101010101" pitchFamily="49" charset="-122"/>
                <a:ea typeface="隶书" panose="02010509060101010101" pitchFamily="49" charset="-122"/>
              </a:rPr>
              <a:t>军</a:t>
            </a:r>
            <a:r>
              <a:rPr lang="zh-CN" altLang="en-US" b="1">
                <a:latin typeface="隶书" panose="02010509060101010101" pitchFamily="49" charset="-122"/>
                <a:ea typeface="隶书" panose="02010509060101010101" pitchFamily="49" charset="-122"/>
              </a:rPr>
              <a:t>。</a:t>
            </a:r>
          </a:p>
        </p:txBody>
      </p:sp>
      <p:sp>
        <p:nvSpPr>
          <p:cNvPr id="2" name="文本框 1"/>
          <p:cNvSpPr txBox="1"/>
          <p:nvPr/>
        </p:nvSpPr>
        <p:spPr>
          <a:xfrm>
            <a:off x="971600" y="3183842"/>
            <a:ext cx="2016224"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初读：读“音”</a:t>
            </a:r>
          </a:p>
        </p:txBody>
      </p:sp>
      <p:sp>
        <p:nvSpPr>
          <p:cNvPr id="6" name="文本框 5"/>
          <p:cNvSpPr txBox="1"/>
          <p:nvPr/>
        </p:nvSpPr>
        <p:spPr>
          <a:xfrm>
            <a:off x="971600" y="3651870"/>
            <a:ext cx="2160240"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再读：吟“韵”</a:t>
            </a:r>
          </a:p>
        </p:txBody>
      </p:sp>
      <p:sp>
        <p:nvSpPr>
          <p:cNvPr id="7" name="文本框 6"/>
          <p:cNvSpPr txBox="1"/>
          <p:nvPr/>
        </p:nvSpPr>
        <p:spPr>
          <a:xfrm>
            <a:off x="3203848" y="3183842"/>
            <a:ext cx="3528392"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金戈铁马之声，玉磐鸣球之节</a:t>
            </a:r>
          </a:p>
        </p:txBody>
      </p:sp>
      <p:sp>
        <p:nvSpPr>
          <p:cNvPr id="8" name="文本框 7"/>
          <p:cNvSpPr txBox="1"/>
          <p:nvPr/>
        </p:nvSpPr>
        <p:spPr>
          <a:xfrm>
            <a:off x="3183202" y="3651870"/>
            <a:ext cx="3909077"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注意情感色彩和作者情绪的变化</a:t>
            </a:r>
          </a:p>
        </p:txBody>
      </p:sp>
      <p:sp>
        <p:nvSpPr>
          <p:cNvPr id="9" name="文本框 8"/>
          <p:cNvSpPr txBox="1"/>
          <p:nvPr/>
        </p:nvSpPr>
        <p:spPr>
          <a:xfrm>
            <a:off x="971600" y="4119898"/>
            <a:ext cx="2016224"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听读：划“节”</a:t>
            </a:r>
          </a:p>
        </p:txBody>
      </p:sp>
      <p:sp>
        <p:nvSpPr>
          <p:cNvPr id="10" name="文本框 9"/>
          <p:cNvSpPr txBox="1"/>
          <p:nvPr/>
        </p:nvSpPr>
        <p:spPr>
          <a:xfrm>
            <a:off x="3203848" y="4116918"/>
            <a:ext cx="5256584" cy="400110"/>
          </a:xfrm>
          <a:prstGeom prst="rect">
            <a:avLst/>
          </a:prstGeom>
          <a:noFill/>
        </p:spPr>
        <p:txBody>
          <a:bodyPr wrap="square" rtlCol="0">
            <a:spAutoFit/>
          </a:bodyPr>
          <a:lstStyle/>
          <a:p>
            <a:r>
              <a:rPr lang="zh-CN" altLang="en-US" sz="2000" b="1">
                <a:latin typeface="隶书" panose="02010509060101010101" pitchFamily="49" charset="-122"/>
                <a:ea typeface="隶书" panose="02010509060101010101" pitchFamily="49" charset="-122"/>
              </a:rPr>
              <a:t>将本诗分为四节：出师、战败、被围、苦斗</a:t>
            </a:r>
          </a:p>
        </p:txBody>
      </p:sp>
      <p:sp>
        <p:nvSpPr>
          <p:cNvPr id="4" name="文本框 3"/>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诵盛唐之音，感音韵之美</a:t>
              </a:r>
            </a:p>
          </p:txBody>
        </p:sp>
      </p:gr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3"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332132" y="705425"/>
            <a:ext cx="4572000" cy="4401205"/>
          </a:xfrm>
          <a:prstGeom prst="rect">
            <a:avLst/>
          </a:prstGeom>
        </p:spPr>
        <p:txBody>
          <a:bodyPr>
            <a:spAutoFit/>
          </a:bodyPr>
          <a:lstStyle/>
          <a:p>
            <a:r>
              <a:rPr lang="zh-CN" altLang="en-US" sz="2000" b="1">
                <a:latin typeface="隶书" panose="02010509060101010101" pitchFamily="49" charset="-122"/>
                <a:ea typeface="隶书" panose="02010509060101010101" pitchFamily="49" charset="-122"/>
              </a:rPr>
              <a:t>汉家烟尘在东北，汉将辞家破残贼。</a:t>
            </a:r>
          </a:p>
          <a:p>
            <a:r>
              <a:rPr lang="zh-CN" altLang="en-US" sz="2000" b="1">
                <a:latin typeface="隶书" panose="02010509060101010101" pitchFamily="49" charset="-122"/>
                <a:ea typeface="隶书" panose="02010509060101010101" pitchFamily="49" charset="-122"/>
              </a:rPr>
              <a:t>男儿本自重横行，天子非常赐颜色。</a:t>
            </a:r>
          </a:p>
          <a:p>
            <a:r>
              <a:rPr lang="zh-CN" altLang="en-US" sz="2000" b="1">
                <a:latin typeface="隶书" panose="02010509060101010101" pitchFamily="49" charset="-122"/>
                <a:ea typeface="隶书" panose="02010509060101010101" pitchFamily="49" charset="-122"/>
              </a:rPr>
              <a:t>摐金伐鼓下榆关，旌旆逶迤碣石间。</a:t>
            </a:r>
          </a:p>
          <a:p>
            <a:r>
              <a:rPr lang="zh-CN" altLang="en-US" sz="2000" b="1">
                <a:latin typeface="隶书" panose="02010509060101010101" pitchFamily="49" charset="-122"/>
                <a:ea typeface="隶书" panose="02010509060101010101" pitchFamily="49" charset="-122"/>
              </a:rPr>
              <a:t>校尉羽书飞瀚海，单于猎火照狼山。</a:t>
            </a:r>
          </a:p>
          <a:p>
            <a:r>
              <a:rPr lang="zh-CN" altLang="en-US" sz="2000" b="1">
                <a:latin typeface="隶书" panose="02010509060101010101" pitchFamily="49" charset="-122"/>
                <a:ea typeface="隶书" panose="02010509060101010101" pitchFamily="49" charset="-122"/>
              </a:rPr>
              <a:t>山川萧条极边土，胡骑凭陵杂风雨。</a:t>
            </a:r>
          </a:p>
          <a:p>
            <a:r>
              <a:rPr lang="zh-CN" altLang="en-US" sz="2000" b="1">
                <a:latin typeface="隶书" panose="02010509060101010101" pitchFamily="49" charset="-122"/>
                <a:ea typeface="隶书" panose="02010509060101010101" pitchFamily="49" charset="-122"/>
              </a:rPr>
              <a:t>战士军前半死生，美人帐下犹歌舞。</a:t>
            </a:r>
          </a:p>
          <a:p>
            <a:r>
              <a:rPr lang="zh-CN" altLang="en-US" sz="2000" b="1">
                <a:latin typeface="隶书" panose="02010509060101010101" pitchFamily="49" charset="-122"/>
                <a:ea typeface="隶书" panose="02010509060101010101" pitchFamily="49" charset="-122"/>
              </a:rPr>
              <a:t>大漠穷秋塞草腓，孤城落日斗兵稀。</a:t>
            </a:r>
          </a:p>
          <a:p>
            <a:r>
              <a:rPr lang="zh-CN" altLang="en-US" sz="2000" b="1">
                <a:latin typeface="隶书" panose="02010509060101010101" pitchFamily="49" charset="-122"/>
                <a:ea typeface="隶书" panose="02010509060101010101" pitchFamily="49" charset="-122"/>
              </a:rPr>
              <a:t>身当恩遇常轻敌，力尽关山未解围。</a:t>
            </a:r>
          </a:p>
          <a:p>
            <a:r>
              <a:rPr lang="zh-CN" altLang="en-US" sz="2000" b="1">
                <a:latin typeface="隶书" panose="02010509060101010101" pitchFamily="49" charset="-122"/>
                <a:ea typeface="隶书" panose="02010509060101010101" pitchFamily="49" charset="-122"/>
              </a:rPr>
              <a:t>铁衣远戍辛勤久，玉箸应啼别离后。</a:t>
            </a:r>
          </a:p>
          <a:p>
            <a:r>
              <a:rPr lang="zh-CN" altLang="en-US" sz="2000" b="1">
                <a:latin typeface="隶书" panose="02010509060101010101" pitchFamily="49" charset="-122"/>
                <a:ea typeface="隶书" panose="02010509060101010101" pitchFamily="49" charset="-122"/>
              </a:rPr>
              <a:t>少妇城南欲断肠，征人蓟北空回首。</a:t>
            </a:r>
          </a:p>
          <a:p>
            <a:r>
              <a:rPr lang="zh-CN" altLang="en-US" sz="2000" b="1">
                <a:latin typeface="隶书" panose="02010509060101010101" pitchFamily="49" charset="-122"/>
                <a:ea typeface="隶书" panose="02010509060101010101" pitchFamily="49" charset="-122"/>
              </a:rPr>
              <a:t>边庭飘飖那可度，绝域苍茫更何有。</a:t>
            </a:r>
          </a:p>
          <a:p>
            <a:r>
              <a:rPr lang="zh-CN" altLang="en-US" sz="2000" b="1">
                <a:latin typeface="隶书" panose="02010509060101010101" pitchFamily="49" charset="-122"/>
                <a:ea typeface="隶书" panose="02010509060101010101" pitchFamily="49" charset="-122"/>
              </a:rPr>
              <a:t>杀气三时作阵云，寒声一夜传刁斗。</a:t>
            </a:r>
          </a:p>
          <a:p>
            <a:r>
              <a:rPr lang="zh-CN" altLang="en-US" sz="2000" b="1">
                <a:latin typeface="隶书" panose="02010509060101010101" pitchFamily="49" charset="-122"/>
                <a:ea typeface="隶书" panose="02010509060101010101" pitchFamily="49" charset="-122"/>
              </a:rPr>
              <a:t>相看白刃血纷纷，死节从来岂顾勋。</a:t>
            </a:r>
          </a:p>
          <a:p>
            <a:r>
              <a:rPr lang="zh-CN" altLang="en-US" sz="2000" b="1">
                <a:latin typeface="隶书" panose="02010509060101010101" pitchFamily="49" charset="-122"/>
                <a:ea typeface="隶书" panose="02010509060101010101" pitchFamily="49" charset="-122"/>
              </a:rPr>
              <a:t>君不见沙场征战苦，至今犹忆李将军。</a:t>
            </a:r>
          </a:p>
        </p:txBody>
      </p:sp>
      <p:pic>
        <p:nvPicPr>
          <p:cNvPr id="2" name="图片 1"/>
          <p:cNvPicPr>
            <a:picLocks noChangeAspect="1"/>
          </p:cNvPicPr>
          <p:nvPr/>
        </p:nvPicPr>
        <p:blipFill>
          <a:blip r:embed="rId3"/>
          <a:stretch>
            <a:fillRect/>
          </a:stretch>
        </p:blipFill>
        <p:spPr>
          <a:xfrm>
            <a:off x="539552" y="705657"/>
            <a:ext cx="1544182" cy="111695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图片 6"/>
          <p:cNvPicPr>
            <a:picLocks noChangeAspect="1"/>
          </p:cNvPicPr>
          <p:nvPr/>
        </p:nvPicPr>
        <p:blipFill>
          <a:blip r:embed="rId4"/>
          <a:stretch>
            <a:fillRect/>
          </a:stretch>
        </p:blipFill>
        <p:spPr>
          <a:xfrm>
            <a:off x="539552" y="1918470"/>
            <a:ext cx="1544183" cy="1082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3096832"/>
            <a:ext cx="1544183" cy="9552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8"/>
          <p:cNvPicPr>
            <a:picLocks noChangeAspect="1"/>
          </p:cNvPicPr>
          <p:nvPr/>
        </p:nvPicPr>
        <p:blipFill>
          <a:blip r:embed="rId6"/>
          <a:stretch>
            <a:fillRect/>
          </a:stretch>
        </p:blipFill>
        <p:spPr>
          <a:xfrm>
            <a:off x="548138" y="4128564"/>
            <a:ext cx="1544184" cy="9551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文本框 9"/>
          <p:cNvSpPr txBox="1"/>
          <p:nvPr/>
        </p:nvSpPr>
        <p:spPr>
          <a:xfrm>
            <a:off x="6803963" y="1176161"/>
            <a:ext cx="1416226" cy="646331"/>
          </a:xfrm>
          <a:prstGeom prst="rect">
            <a:avLst/>
          </a:prstGeom>
          <a:noFill/>
        </p:spPr>
        <p:txBody>
          <a:bodyPr wrap="square" rtlCol="0">
            <a:spAutoFit/>
          </a:bodyPr>
          <a:lstStyle/>
          <a:p>
            <a:r>
              <a:rPr lang="zh-CN" altLang="en-US" sz="3600" b="1">
                <a:latin typeface="隶书" panose="02010509060101010101" pitchFamily="49" charset="-122"/>
                <a:ea typeface="隶书" panose="02010509060101010101" pitchFamily="49" charset="-122"/>
              </a:rPr>
              <a:t>出师</a:t>
            </a:r>
          </a:p>
        </p:txBody>
      </p:sp>
      <p:sp>
        <p:nvSpPr>
          <p:cNvPr id="11" name="文本框 10"/>
          <p:cNvSpPr txBox="1"/>
          <p:nvPr/>
        </p:nvSpPr>
        <p:spPr>
          <a:xfrm>
            <a:off x="6859843" y="2354759"/>
            <a:ext cx="1416226" cy="646331"/>
          </a:xfrm>
          <a:prstGeom prst="rect">
            <a:avLst/>
          </a:prstGeom>
          <a:noFill/>
        </p:spPr>
        <p:txBody>
          <a:bodyPr wrap="square" rtlCol="0">
            <a:spAutoFit/>
          </a:bodyPr>
          <a:lstStyle/>
          <a:p>
            <a:r>
              <a:rPr lang="zh-CN" altLang="en-US" sz="3600" b="1">
                <a:latin typeface="隶书" panose="02010509060101010101" pitchFamily="49" charset="-122"/>
                <a:ea typeface="隶书" panose="02010509060101010101" pitchFamily="49" charset="-122"/>
              </a:rPr>
              <a:t>战败</a:t>
            </a:r>
          </a:p>
        </p:txBody>
      </p:sp>
      <p:sp>
        <p:nvSpPr>
          <p:cNvPr id="12" name="文本框 11"/>
          <p:cNvSpPr txBox="1"/>
          <p:nvPr/>
        </p:nvSpPr>
        <p:spPr>
          <a:xfrm>
            <a:off x="6859843" y="3405712"/>
            <a:ext cx="1416226" cy="646331"/>
          </a:xfrm>
          <a:prstGeom prst="rect">
            <a:avLst/>
          </a:prstGeom>
          <a:noFill/>
        </p:spPr>
        <p:txBody>
          <a:bodyPr wrap="square" rtlCol="0">
            <a:spAutoFit/>
          </a:bodyPr>
          <a:lstStyle/>
          <a:p>
            <a:r>
              <a:rPr lang="zh-CN" altLang="en-US" sz="3600" b="1">
                <a:latin typeface="隶书" panose="02010509060101010101" pitchFamily="49" charset="-122"/>
                <a:ea typeface="隶书" panose="02010509060101010101" pitchFamily="49" charset="-122"/>
              </a:rPr>
              <a:t>被围</a:t>
            </a:r>
          </a:p>
        </p:txBody>
      </p:sp>
      <p:sp>
        <p:nvSpPr>
          <p:cNvPr id="13" name="文本框 12"/>
          <p:cNvSpPr txBox="1"/>
          <p:nvPr/>
        </p:nvSpPr>
        <p:spPr>
          <a:xfrm>
            <a:off x="6904293" y="4365203"/>
            <a:ext cx="1416226" cy="646331"/>
          </a:xfrm>
          <a:prstGeom prst="rect">
            <a:avLst/>
          </a:prstGeom>
          <a:noFill/>
        </p:spPr>
        <p:txBody>
          <a:bodyPr wrap="square" rtlCol="0">
            <a:spAutoFit/>
          </a:bodyPr>
          <a:lstStyle/>
          <a:p>
            <a:r>
              <a:rPr lang="zh-CN" altLang="en-US" sz="3600" b="1">
                <a:latin typeface="隶书" panose="02010509060101010101" pitchFamily="49" charset="-122"/>
                <a:ea typeface="隶书" panose="02010509060101010101" pitchFamily="49" charset="-122"/>
              </a:rPr>
              <a:t>苦斗</a:t>
            </a:r>
          </a:p>
        </p:txBody>
      </p:sp>
      <p:sp>
        <p:nvSpPr>
          <p:cNvPr id="15" name="右大括号 14"/>
          <p:cNvSpPr/>
          <p:nvPr/>
        </p:nvSpPr>
        <p:spPr>
          <a:xfrm>
            <a:off x="6556474" y="883457"/>
            <a:ext cx="216024" cy="1116959"/>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6" name="右大括号 15"/>
          <p:cNvSpPr/>
          <p:nvPr/>
        </p:nvSpPr>
        <p:spPr>
          <a:xfrm>
            <a:off x="6556474" y="2104968"/>
            <a:ext cx="216024" cy="1116959"/>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7" name="右大括号 16"/>
          <p:cNvSpPr/>
          <p:nvPr/>
        </p:nvSpPr>
        <p:spPr>
          <a:xfrm>
            <a:off x="6556474" y="3369682"/>
            <a:ext cx="216024" cy="1116959"/>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9" name="右大括号 18"/>
          <p:cNvSpPr/>
          <p:nvPr/>
        </p:nvSpPr>
        <p:spPr>
          <a:xfrm>
            <a:off x="6620036" y="4574421"/>
            <a:ext cx="152400" cy="437113"/>
          </a:xfrm>
          <a:prstGeom prst="rightBrace">
            <a:avLst>
              <a:gd name="adj1" fmla="val 15052"/>
              <a:gd name="adj2" fmla="val 50000"/>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4" name="文本框 3"/>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sp>
        <p:nvSpPr>
          <p:cNvPr id="11283" name="立方体 62484"/>
          <p:cNvSpPr/>
          <p:nvPr/>
        </p:nvSpPr>
        <p:spPr>
          <a:xfrm>
            <a:off x="2317115" y="-5715"/>
            <a:ext cx="6762750" cy="794385"/>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2317115" y="141700"/>
            <a:ext cx="6542357" cy="706168"/>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诵盛唐之音，感音韵之美</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4"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nodeType="afterGroup">
                            <p:stCondLst>
                              <p:cond delay="501"/>
                            </p:stCondLst>
                            <p:childTnLst>
                              <p:par>
                                <p:cTn id="12" presetID="53" presetClass="entr" presetSubtype="0" fill="hold" nodeType="afterEffect">
                                  <p:stCondLst>
                                    <p:cond delay="50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5"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par>
                          <p:cTn id="21" fill="hold" nodeType="afterGroup">
                            <p:stCondLst>
                              <p:cond delay="1"/>
                            </p:stCondLst>
                            <p:childTnLst>
                              <p:par>
                                <p:cTn id="22" presetID="22" presetClass="entr" presetSubtype="8" fill="hold" grpId="1"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nodeType="afterGroup">
                            <p:stCondLst>
                              <p:cond delay="501"/>
                            </p:stCondLst>
                            <p:childTnLst>
                              <p:par>
                                <p:cTn id="26" presetID="53" presetClass="entr" presetSubtype="0" fill="hold" nodeType="after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6"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par>
                          <p:cTn id="35" fill="hold" nodeType="afterGroup">
                            <p:stCondLst>
                              <p:cond delay="1"/>
                            </p:stCondLst>
                            <p:childTnLst>
                              <p:par>
                                <p:cTn id="36" presetID="22" presetClass="entr" presetSubtype="8" fill="hold" grpId="2"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nodeType="afterGroup">
                            <p:stCondLst>
                              <p:cond delay="501"/>
                            </p:stCondLst>
                            <p:childTnLst>
                              <p:par>
                                <p:cTn id="40" presetID="53" presetClass="entr" presetSubtype="0" fill="hold" nodeType="afterEffect">
                                  <p:stCondLst>
                                    <p:cond delay="5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7"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par>
                          <p:cTn id="49" fill="hold" nodeType="afterGroup">
                            <p:stCondLst>
                              <p:cond delay="1"/>
                            </p:stCondLst>
                            <p:childTnLst>
                              <p:par>
                                <p:cTn id="50" presetID="22" presetClass="entr" presetSubtype="8" fill="hold" grpId="3"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nodeType="afterGroup">
                            <p:stCondLst>
                              <p:cond delay="501"/>
                            </p:stCondLst>
                            <p:childTnLst>
                              <p:par>
                                <p:cTn id="54" presetID="53" presetClass="entr" presetSubtype="0" fill="hold" nodeType="afterEffect">
                                  <p:stCondLst>
                                    <p:cond delay="50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1"/>
      <p:bldP spid="12" grpId="2"/>
      <p:bldP spid="13" grpId="3"/>
      <p:bldP spid="15" grpId="4"/>
      <p:bldP spid="16" grpId="5"/>
      <p:bldP spid="17" grpId="6"/>
      <p:bldP spid="19" grpId="7"/>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hlinkClick r:id="rId3" action="ppaction://hlinksldjump"/>
          </p:cNvPr>
          <p:cNvSpPr/>
          <p:nvPr/>
        </p:nvSpPr>
        <p:spPr>
          <a:xfrm>
            <a:off x="212502" y="883186"/>
            <a:ext cx="4392488" cy="1753235"/>
          </a:xfrm>
          <a:prstGeom prst="rect">
            <a:avLst/>
          </a:prstGeom>
        </p:spPr>
        <p:txBody>
          <a:bodyPr wrap="square">
            <a:spAutoFit/>
          </a:bodyPr>
          <a:lstStyle/>
          <a:p>
            <a:pPr algn="ctr">
              <a:spcAft>
                <a:spcPct val="0"/>
              </a:spcAft>
            </a:pPr>
            <a:r>
              <a:rPr lang="zh-CN" altLang="zh-CN" sz="2800" b="1" kern="100">
                <a:latin typeface="隶书" panose="02010509060101010101" pitchFamily="49" charset="-122"/>
                <a:ea typeface="隶书" panose="02010509060101010101" pitchFamily="49" charset="-122"/>
              </a:rPr>
              <a:t>出师</a:t>
            </a:r>
            <a:r>
              <a:rPr lang="en-US" altLang="zh-CN" sz="2000" b="1" kern="100">
                <a:latin typeface="隶书" panose="02010509060101010101" pitchFamily="49" charset="-122"/>
                <a:ea typeface="隶书" panose="02010509060101010101" pitchFamily="49" charset="-122"/>
              </a:rPr>
              <a:t>   </a:t>
            </a:r>
            <a:endParaRPr lang="zh-CN" altLang="zh-CN" sz="2000" kern="100">
              <a:latin typeface="隶书" panose="02010509060101010101" pitchFamily="49" charset="-122"/>
              <a:ea typeface="隶书" panose="02010509060101010101" pitchFamily="49" charset="-122"/>
            </a:endParaRPr>
          </a:p>
          <a:p>
            <a:pPr algn="just">
              <a:spcAft>
                <a:spcPct val="0"/>
              </a:spcAft>
            </a:pPr>
            <a:r>
              <a:rPr lang="zh-CN" altLang="zh-CN" sz="2000" b="1" kern="100">
                <a:latin typeface="隶书" panose="02010509060101010101" pitchFamily="49" charset="-122"/>
                <a:ea typeface="隶书" panose="02010509060101010101" pitchFamily="49" charset="-122"/>
              </a:rPr>
              <a:t>汉家烟尘在东北， 汉将辞家破残贼。 男儿本自重横行， 天子非常赐颜色。</a:t>
            </a:r>
            <a:r>
              <a:rPr lang="en-US" altLang="zh-CN" sz="2000" b="1" kern="100">
                <a:latin typeface="隶书" panose="02010509060101010101" pitchFamily="49" charset="-122"/>
                <a:ea typeface="隶书" panose="02010509060101010101" pitchFamily="49" charset="-122"/>
              </a:rPr>
              <a:t> </a:t>
            </a:r>
            <a:endParaRPr lang="zh-CN" altLang="zh-CN" sz="2000" b="1" kern="100">
              <a:latin typeface="隶书" panose="02010509060101010101" pitchFamily="49" charset="-122"/>
              <a:ea typeface="隶书" panose="02010509060101010101" pitchFamily="49" charset="-122"/>
            </a:endParaRPr>
          </a:p>
          <a:p>
            <a:r>
              <a:rPr lang="zh-CN" altLang="zh-CN" sz="2000" b="1" kern="100">
                <a:latin typeface="隶书" panose="02010509060101010101" pitchFamily="49" charset="-122"/>
                <a:ea typeface="隶书" panose="02010509060101010101" pitchFamily="49" charset="-122"/>
                <a:cs typeface="Times New Roman" panose="02020603050405020304" pitchFamily="18" charset="0"/>
              </a:rPr>
              <a:t>摐金伐鼓下榆关， 旌旆逶迤碣石间。 校尉羽书飞瀚海， 单于猎火照狼山。</a:t>
            </a:r>
            <a:endParaRPr lang="zh-CN" altLang="en-US" sz="2000" b="1">
              <a:latin typeface="隶书" panose="02010509060101010101" pitchFamily="49" charset="-122"/>
              <a:ea typeface="隶书" panose="02010509060101010101" pitchFamily="49" charset="-122"/>
            </a:endParaRPr>
          </a:p>
        </p:txBody>
      </p:sp>
      <p:sp>
        <p:nvSpPr>
          <p:cNvPr id="2" name="矩形 1"/>
          <p:cNvSpPr/>
          <p:nvPr/>
        </p:nvSpPr>
        <p:spPr>
          <a:xfrm>
            <a:off x="267970" y="2637790"/>
            <a:ext cx="7174865" cy="645160"/>
          </a:xfrm>
          <a:prstGeom prst="rect">
            <a:avLst/>
          </a:prstGeom>
        </p:spPr>
        <p:txBody>
          <a:bodyPr wrap="square">
            <a:spAutoFit/>
          </a:bodyPr>
          <a:lstStyle/>
          <a:p>
            <a:r>
              <a:rPr lang="en-US" altLang="zh-CN" b="1" kern="100">
                <a:latin typeface="楷体" panose="02010609060101010101" pitchFamily="49" charset="-122"/>
                <a:ea typeface="楷体" panose="02010609060101010101" pitchFamily="49" charset="-122"/>
                <a:cs typeface="Times New Roman" panose="02020603050405020304" pitchFamily="18" charset="0"/>
              </a:rPr>
              <a:t>1</a:t>
            </a:r>
            <a:r>
              <a:rPr lang="zh-CN" altLang="en-US" b="1" kern="100">
                <a:latin typeface="楷体" panose="02010609060101010101" pitchFamily="49" charset="-122"/>
                <a:ea typeface="楷体" panose="02010609060101010101" pitchFamily="49" charset="-122"/>
                <a:cs typeface="Times New Roman" panose="02020603050405020304" pitchFamily="18" charset="0"/>
              </a:rPr>
              <a:t>、</a:t>
            </a:r>
            <a:r>
              <a:rPr lang="zh-CN" altLang="zh-CN" b="1" kern="100">
                <a:latin typeface="楷体" panose="02010609060101010101" pitchFamily="49" charset="-122"/>
                <a:ea typeface="楷体" panose="02010609060101010101" pitchFamily="49" charset="-122"/>
                <a:cs typeface="Times New Roman" panose="02020603050405020304" pitchFamily="18" charset="0"/>
              </a:rPr>
              <a:t>诗人描写“出师”渲染怎样气势？结合全诗，谈谈你是如何理解这种气势的描写？</a:t>
            </a:r>
            <a:endParaRPr lang="zh-CN" altLang="en-US" b="1"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4" name="矩形 3"/>
          <p:cNvSpPr/>
          <p:nvPr/>
        </p:nvSpPr>
        <p:spPr>
          <a:xfrm>
            <a:off x="333291" y="3913361"/>
            <a:ext cx="4455066" cy="369332"/>
          </a:xfrm>
          <a:prstGeom prst="rect">
            <a:avLst/>
          </a:prstGeom>
        </p:spPr>
        <p:txBody>
          <a:bodyPr wrap="none">
            <a:spAutoFit/>
          </a:bodyPr>
          <a:lstStyle/>
          <a:p>
            <a:r>
              <a:rPr lang="en-US" altLang="zh-CN" b="1" kern="100">
                <a:latin typeface="楷体" panose="02010609060101010101" pitchFamily="49" charset="-122"/>
                <a:ea typeface="楷体" panose="02010609060101010101" pitchFamily="49" charset="-122"/>
                <a:cs typeface="Times New Roman" panose="02020603050405020304" pitchFamily="18" charset="0"/>
              </a:rPr>
              <a:t>2</a:t>
            </a:r>
            <a:r>
              <a:rPr lang="zh-CN" altLang="en-US" b="1" kern="100">
                <a:latin typeface="楷体" panose="02010609060101010101" pitchFamily="49" charset="-122"/>
                <a:ea typeface="楷体" panose="02010609060101010101" pitchFamily="49" charset="-122"/>
                <a:cs typeface="Times New Roman" panose="02020603050405020304" pitchFamily="18" charset="0"/>
              </a:rPr>
              <a:t>、</a:t>
            </a:r>
            <a:r>
              <a:rPr lang="zh-CN" altLang="zh-CN" b="1" kern="100">
                <a:latin typeface="楷体" panose="02010609060101010101" pitchFamily="49" charset="-122"/>
                <a:ea typeface="楷体" panose="02010609060101010101" pitchFamily="49" charset="-122"/>
                <a:cs typeface="Times New Roman" panose="02020603050405020304" pitchFamily="18" charset="0"/>
              </a:rPr>
              <a:t>“飞”和“照”两个动词的表达作用？</a:t>
            </a:r>
            <a:endParaRPr lang="zh-CN" altLang="en-US" b="1"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268268" y="3266851"/>
            <a:ext cx="7175017" cy="646331"/>
          </a:xfrm>
          <a:prstGeom prst="rect">
            <a:avLst/>
          </a:prstGeom>
          <a:noFill/>
        </p:spPr>
        <p:txBody>
          <a:bodyPr wrap="square" rtlCol="0">
            <a:spAutoFit/>
          </a:bodyPr>
          <a:lstStyle/>
          <a:p>
            <a:r>
              <a:rPr lang="zh-CN" altLang="en-US" kern="100">
                <a:latin typeface="隶书" panose="02010509060101010101" pitchFamily="49" charset="-122"/>
                <a:ea typeface="隶书" panose="02010509060101010101" pitchFamily="49" charset="-122"/>
                <a:cs typeface="Times New Roman" panose="02020603050405020304" pitchFamily="18" charset="0"/>
              </a:rPr>
              <a:t>    </a:t>
            </a: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用</a:t>
            </a:r>
            <a:r>
              <a:rPr lang="zh-CN" altLang="zh-CN"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摐金伐鼓</a:t>
            </a: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旌旆逶迤</a:t>
            </a: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渲染出师时的声势浩大，用“破”、“下”等动词写出了出师时将士一往无前的气势。也为下文的惨败形成对比。</a:t>
            </a:r>
            <a:endParaRPr lang="zh-CN" altLang="en-US">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333673" y="4389307"/>
            <a:ext cx="7175017" cy="646331"/>
          </a:xfrm>
          <a:prstGeom prst="rect">
            <a:avLst/>
          </a:prstGeom>
          <a:noFill/>
        </p:spPr>
        <p:txBody>
          <a:bodyPr wrap="square" rtlCol="0">
            <a:spAutoFit/>
          </a:bodyPr>
          <a:lstStyle/>
          <a:p>
            <a:r>
              <a:rPr lang="zh-CN" altLang="en-US" kern="100">
                <a:latin typeface="隶书" panose="02010509060101010101" pitchFamily="49" charset="-122"/>
                <a:ea typeface="隶书" panose="02010509060101010101" pitchFamily="49" charset="-122"/>
                <a:cs typeface="Times New Roman" panose="02020603050405020304" pitchFamily="18" charset="0"/>
              </a:rPr>
              <a:t>   </a:t>
            </a: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“飞”字体现了军事形势的紧张，而“照”表现了敌人的来势凶猛，超出将士们的预期。</a:t>
            </a:r>
            <a:endParaRPr lang="zh-CN" altLang="en-US">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循战争之境，体手法之用</a:t>
              </a:r>
            </a:p>
          </p:txBody>
        </p:sp>
      </p:grpSp>
      <p:pic>
        <p:nvPicPr>
          <p:cNvPr id="8" name="图片 7" descr="timg (4)"/>
          <p:cNvPicPr>
            <a:picLocks noChangeAspect="1"/>
          </p:cNvPicPr>
          <p:nvPr/>
        </p:nvPicPr>
        <p:blipFill>
          <a:blip r:embed="rId4"/>
          <a:stretch>
            <a:fillRect/>
          </a:stretch>
        </p:blipFill>
        <p:spPr>
          <a:xfrm>
            <a:off x="4528820" y="942975"/>
            <a:ext cx="4551045" cy="1695450"/>
          </a:xfrm>
          <a:prstGeom prst="rect">
            <a:avLst/>
          </a:prstGeom>
        </p:spPr>
      </p:pic>
      <p:pic>
        <p:nvPicPr>
          <p:cNvPr id="9" name="图片 8"/>
          <p:cNvPicPr>
            <a:picLocks noChangeAspect="1"/>
          </p:cNvPicPr>
          <p:nvPr/>
        </p:nvPicPr>
        <p:blipFill>
          <a:blip r:embed="rId5"/>
          <a:stretch>
            <a:fillRect/>
          </a:stretch>
        </p:blipFill>
        <p:spPr>
          <a:xfrm>
            <a:off x="7385050" y="2639060"/>
            <a:ext cx="1694815" cy="249174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82"/>
                                        </p:tgtEl>
                                        <p:attrNameLst>
                                          <p:attrName>style.visibility</p:attrName>
                                        </p:attrNameLst>
                                      </p:cBhvr>
                                      <p:to>
                                        <p:strVal val="visible"/>
                                      </p:to>
                                    </p:set>
                                    <p:animEffect transition="in" filter="wedge">
                                      <p:cBhvr>
                                        <p:cTn id="7" dur="2000"/>
                                        <p:tgtEl>
                                          <p:spTgt spid="112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4"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3"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5" grpId="2"/>
      <p:bldP spid="6" grpId="3"/>
      <p:bldP spid="3" grpId="4"/>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3" action="ppaction://hlinksldjump"/>
          </p:cNvPr>
          <p:cNvSpPr/>
          <p:nvPr/>
        </p:nvSpPr>
        <p:spPr>
          <a:xfrm>
            <a:off x="291242" y="1116866"/>
            <a:ext cx="4392488" cy="1753235"/>
          </a:xfrm>
          <a:prstGeom prst="rect">
            <a:avLst/>
          </a:prstGeom>
        </p:spPr>
        <p:txBody>
          <a:bodyPr wrap="square">
            <a:spAutoFit/>
          </a:bodyPr>
          <a:lstStyle/>
          <a:p>
            <a:pPr algn="ctr"/>
            <a:r>
              <a:rPr lang="zh-CN" altLang="zh-CN" sz="2800" b="1">
                <a:latin typeface="隶书" panose="02010509060101010101" pitchFamily="49" charset="-122"/>
                <a:ea typeface="隶书" panose="02010509060101010101" pitchFamily="49" charset="-122"/>
              </a:rPr>
              <a:t>战败</a:t>
            </a:r>
            <a:r>
              <a:rPr lang="en-US" altLang="zh-CN" sz="2000" b="1">
                <a:latin typeface="隶书" panose="02010509060101010101" pitchFamily="49" charset="-122"/>
                <a:ea typeface="隶书" panose="02010509060101010101" pitchFamily="49" charset="-122"/>
              </a:rPr>
              <a:t> </a:t>
            </a:r>
            <a:endParaRPr lang="zh-CN" altLang="zh-CN" sz="2000">
              <a:latin typeface="隶书" panose="02010509060101010101" pitchFamily="49" charset="-122"/>
              <a:ea typeface="隶书" panose="02010509060101010101" pitchFamily="49" charset="-122"/>
            </a:endParaRPr>
          </a:p>
          <a:p>
            <a:r>
              <a:rPr lang="zh-CN" altLang="zh-CN" sz="2000" b="1">
                <a:latin typeface="隶书" panose="02010509060101010101" pitchFamily="49" charset="-122"/>
                <a:ea typeface="隶书" panose="02010509060101010101" pitchFamily="49" charset="-122"/>
              </a:rPr>
              <a:t>山川萧条极边土，胡骑凭陵杂风雨。 战士军前半死生，美人帐下犹歌舞！</a:t>
            </a:r>
            <a:r>
              <a:rPr lang="en-US" altLang="zh-CN" sz="2000" b="1">
                <a:latin typeface="隶书" panose="02010509060101010101" pitchFamily="49" charset="-122"/>
                <a:ea typeface="隶书" panose="02010509060101010101" pitchFamily="49" charset="-122"/>
              </a:rPr>
              <a:t> </a:t>
            </a:r>
            <a:endParaRPr lang="zh-CN" altLang="zh-CN" sz="2000" b="1">
              <a:latin typeface="隶书" panose="02010509060101010101" pitchFamily="49" charset="-122"/>
              <a:ea typeface="隶书" panose="02010509060101010101" pitchFamily="49" charset="-122"/>
            </a:endParaRPr>
          </a:p>
          <a:p>
            <a:r>
              <a:rPr lang="zh-CN" altLang="zh-CN" sz="2000" b="1">
                <a:latin typeface="隶书" panose="02010509060101010101" pitchFamily="49" charset="-122"/>
                <a:ea typeface="隶书" panose="02010509060101010101" pitchFamily="49" charset="-122"/>
              </a:rPr>
              <a:t>大漠穷秋塞草腓，孤城落日斗兵稀。 身当恩遇恒轻敌，力尽关山未解围。</a:t>
            </a:r>
            <a:endParaRPr lang="zh-CN" altLang="en-US" sz="2400" b="1">
              <a:latin typeface="隶书" panose="02010509060101010101" pitchFamily="49" charset="-122"/>
              <a:ea typeface="隶书" panose="02010509060101010101" pitchFamily="49" charset="-122"/>
            </a:endParaRPr>
          </a:p>
        </p:txBody>
      </p:sp>
      <p:sp>
        <p:nvSpPr>
          <p:cNvPr id="3" name="矩形 2"/>
          <p:cNvSpPr/>
          <p:nvPr/>
        </p:nvSpPr>
        <p:spPr>
          <a:xfrm>
            <a:off x="104681" y="3045451"/>
            <a:ext cx="5616624" cy="369332"/>
          </a:xfrm>
          <a:prstGeom prst="rect">
            <a:avLst/>
          </a:prstGeom>
        </p:spPr>
        <p:txBody>
          <a:bodyPr wrap="square">
            <a:spAutoFit/>
          </a:bodyPr>
          <a:lstStyle/>
          <a:p>
            <a:r>
              <a:rPr lang="zh-CN" altLang="zh-CN" b="1" kern="100">
                <a:latin typeface="楷体" panose="02010609060101010101" pitchFamily="49" charset="-122"/>
                <a:ea typeface="楷体" panose="02010609060101010101" pitchFamily="49" charset="-122"/>
                <a:cs typeface="Times New Roman" panose="02020603050405020304" pitchFamily="18" charset="0"/>
              </a:rPr>
              <a:t>唐军战败的原因有哪些？主要原因是什么？</a:t>
            </a:r>
            <a:endParaRPr lang="zh-CN" altLang="en-US" b="1">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4"/>
          <a:stretch>
            <a:fillRect/>
          </a:stretch>
        </p:blipFill>
        <p:spPr>
          <a:xfrm>
            <a:off x="3665443" y="3497888"/>
            <a:ext cx="1531441" cy="1434013"/>
          </a:xfrm>
          <a:prstGeom prst="ellipse">
            <a:avLst/>
          </a:prstGeom>
          <a:ln>
            <a:noFill/>
          </a:ln>
          <a:effectLst>
            <a:softEdge rad="112500"/>
          </a:effectLst>
        </p:spPr>
      </p:pic>
      <p:pic>
        <p:nvPicPr>
          <p:cNvPr id="5" name="图片 4"/>
          <p:cNvPicPr>
            <a:picLocks noChangeAspect="1"/>
          </p:cNvPicPr>
          <p:nvPr/>
        </p:nvPicPr>
        <p:blipFill>
          <a:blip r:embed="rId5"/>
          <a:stretch>
            <a:fillRect/>
          </a:stretch>
        </p:blipFill>
        <p:spPr>
          <a:xfrm>
            <a:off x="2161020" y="3415338"/>
            <a:ext cx="1504062" cy="1434013"/>
          </a:xfrm>
          <a:prstGeom prst="ellipse">
            <a:avLst/>
          </a:prstGeom>
          <a:ln>
            <a:noFill/>
          </a:ln>
          <a:effectLst>
            <a:softEdge rad="112500"/>
          </a:effectLst>
        </p:spPr>
      </p:pic>
      <p:sp>
        <p:nvSpPr>
          <p:cNvPr id="6" name="矩形 5"/>
          <p:cNvSpPr/>
          <p:nvPr/>
        </p:nvSpPr>
        <p:spPr>
          <a:xfrm>
            <a:off x="104496" y="3867338"/>
            <a:ext cx="2024401" cy="369332"/>
          </a:xfrm>
          <a:prstGeom prst="rect">
            <a:avLst/>
          </a:prstGeom>
        </p:spPr>
        <p:txBody>
          <a:bodyPr wrap="square">
            <a:spAutoFit/>
          </a:bodyPr>
          <a:lstStyle/>
          <a:p>
            <a:r>
              <a:rPr lang="en-US" altLang="zh-CN" kern="100">
                <a:latin typeface="楷体" panose="02010609060101010101" pitchFamily="49" charset="-122"/>
                <a:ea typeface="楷体" panose="02010609060101010101" pitchFamily="49" charset="-122"/>
                <a:cs typeface="Times New Roman" panose="02020603050405020304" pitchFamily="18" charset="0"/>
              </a:rPr>
              <a:t>2</a:t>
            </a:r>
            <a:r>
              <a:rPr lang="zh-CN" altLang="en-US" kern="100">
                <a:latin typeface="楷体" panose="02010609060101010101" pitchFamily="49" charset="-122"/>
                <a:ea typeface="楷体" panose="02010609060101010101" pitchFamily="49" charset="-122"/>
                <a:cs typeface="Times New Roman" panose="02020603050405020304" pitchFamily="18" charset="0"/>
              </a:rPr>
              <a:t>、</a:t>
            </a:r>
            <a:r>
              <a:rPr lang="zh-CN" altLang="zh-CN" kern="100">
                <a:latin typeface="楷体" panose="02010609060101010101" pitchFamily="49" charset="-122"/>
                <a:ea typeface="楷体" panose="02010609060101010101" pitchFamily="49" charset="-122"/>
                <a:cs typeface="Times New Roman" panose="02020603050405020304" pitchFamily="18" charset="0"/>
              </a:rPr>
              <a:t>气候条件恶劣</a:t>
            </a:r>
            <a:endParaRPr lang="en-US" altLang="zh-CN"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7" name="矩形 6"/>
          <p:cNvSpPr/>
          <p:nvPr/>
        </p:nvSpPr>
        <p:spPr>
          <a:xfrm>
            <a:off x="104552" y="3497727"/>
            <a:ext cx="2043844" cy="369332"/>
          </a:xfrm>
          <a:prstGeom prst="rect">
            <a:avLst/>
          </a:prstGeom>
        </p:spPr>
        <p:txBody>
          <a:bodyPr wrap="square">
            <a:spAutoFit/>
          </a:bodyPr>
          <a:lstStyle/>
          <a:p>
            <a:r>
              <a:rPr lang="en-US" altLang="zh-CN" kern="100">
                <a:latin typeface="楷体" panose="02010609060101010101" pitchFamily="49" charset="-122"/>
                <a:ea typeface="楷体" panose="02010609060101010101" pitchFamily="49" charset="-122"/>
                <a:cs typeface="Times New Roman" panose="02020603050405020304" pitchFamily="18" charset="0"/>
              </a:rPr>
              <a:t>1</a:t>
            </a:r>
            <a:r>
              <a:rPr lang="zh-CN" altLang="en-US" kern="100">
                <a:latin typeface="楷体" panose="02010609060101010101" pitchFamily="49" charset="-122"/>
                <a:ea typeface="楷体" panose="02010609060101010101" pitchFamily="49" charset="-122"/>
                <a:cs typeface="Times New Roman" panose="02020603050405020304" pitchFamily="18" charset="0"/>
              </a:rPr>
              <a:t>、</a:t>
            </a:r>
            <a:r>
              <a:rPr lang="zh-CN" altLang="zh-CN" kern="100">
                <a:latin typeface="楷体" panose="02010609060101010101" pitchFamily="49" charset="-122"/>
                <a:ea typeface="楷体" panose="02010609060101010101" pitchFamily="49" charset="-122"/>
                <a:cs typeface="Times New Roman" panose="02020603050405020304" pitchFamily="18" charset="0"/>
              </a:rPr>
              <a:t>自然条件恶劣</a:t>
            </a:r>
            <a:endParaRPr lang="en-US" altLang="zh-CN"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8" name="矩形 7"/>
          <p:cNvSpPr/>
          <p:nvPr/>
        </p:nvSpPr>
        <p:spPr>
          <a:xfrm>
            <a:off x="84867" y="4287920"/>
            <a:ext cx="2043844" cy="369332"/>
          </a:xfrm>
          <a:prstGeom prst="rect">
            <a:avLst/>
          </a:prstGeom>
        </p:spPr>
        <p:txBody>
          <a:bodyPr wrap="square">
            <a:spAutoFit/>
          </a:bodyPr>
          <a:lstStyle/>
          <a:p>
            <a:r>
              <a:rPr lang="en-US" altLang="zh-CN" kern="100">
                <a:latin typeface="楷体" panose="02010609060101010101" pitchFamily="49" charset="-122"/>
                <a:ea typeface="楷体" panose="02010609060101010101" pitchFamily="49" charset="-122"/>
                <a:cs typeface="Times New Roman" panose="02020603050405020304" pitchFamily="18" charset="0"/>
              </a:rPr>
              <a:t>3</a:t>
            </a:r>
            <a:r>
              <a:rPr lang="zh-CN" altLang="en-US" kern="100">
                <a:latin typeface="楷体" panose="02010609060101010101" pitchFamily="49" charset="-122"/>
                <a:ea typeface="楷体" panose="02010609060101010101" pitchFamily="49" charset="-122"/>
                <a:cs typeface="Times New Roman" panose="02020603050405020304" pitchFamily="18" charset="0"/>
              </a:rPr>
              <a:t>、</a:t>
            </a:r>
            <a:r>
              <a:rPr lang="zh-CN" altLang="zh-CN" kern="100">
                <a:latin typeface="楷体" panose="02010609060101010101" pitchFamily="49" charset="-122"/>
                <a:ea typeface="楷体" panose="02010609060101010101" pitchFamily="49" charset="-122"/>
                <a:cs typeface="Times New Roman" panose="02020603050405020304" pitchFamily="18" charset="0"/>
              </a:rPr>
              <a:t>敌人凶猛善战</a:t>
            </a:r>
            <a:endParaRPr lang="en-US" altLang="zh-CN"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9" name="矩形 8"/>
          <p:cNvSpPr/>
          <p:nvPr/>
        </p:nvSpPr>
        <p:spPr>
          <a:xfrm>
            <a:off x="84867" y="4715400"/>
            <a:ext cx="2423564" cy="369332"/>
          </a:xfrm>
          <a:prstGeom prst="rect">
            <a:avLst/>
          </a:prstGeom>
        </p:spPr>
        <p:txBody>
          <a:bodyPr wrap="square">
            <a:spAutoFit/>
          </a:bodyPr>
          <a:lstStyle/>
          <a:p>
            <a:r>
              <a:rPr lang="en-US" altLang="zh-CN" kern="100">
                <a:latin typeface="楷体" panose="02010609060101010101" pitchFamily="49" charset="-122"/>
                <a:ea typeface="楷体" panose="02010609060101010101" pitchFamily="49" charset="-122"/>
                <a:cs typeface="Times New Roman" panose="02020603050405020304" pitchFamily="18" charset="0"/>
              </a:rPr>
              <a:t>4</a:t>
            </a:r>
            <a:r>
              <a:rPr lang="zh-CN" altLang="en-US" kern="100">
                <a:latin typeface="楷体" panose="02010609060101010101" pitchFamily="49" charset="-122"/>
                <a:ea typeface="楷体" panose="02010609060101010101" pitchFamily="49" charset="-122"/>
                <a:cs typeface="Times New Roman" panose="02020603050405020304" pitchFamily="18" charset="0"/>
              </a:rPr>
              <a:t>、</a:t>
            </a:r>
            <a:r>
              <a:rPr lang="zh-CN" altLang="zh-CN" kern="100">
                <a:latin typeface="楷体" panose="02010609060101010101" pitchFamily="49" charset="-122"/>
                <a:ea typeface="楷体" panose="02010609060101010101" pitchFamily="49" charset="-122"/>
                <a:cs typeface="Times New Roman" panose="02020603050405020304" pitchFamily="18" charset="0"/>
              </a:rPr>
              <a:t>将领与战士的矛盾</a:t>
            </a:r>
            <a:endParaRPr lang="zh-CN" altLang="en-US">
              <a:latin typeface="楷体" panose="02010609060101010101" pitchFamily="49" charset="-122"/>
              <a:ea typeface="楷体" panose="02010609060101010101" pitchFamily="49" charset="-122"/>
            </a:endParaRPr>
          </a:p>
        </p:txBody>
      </p:sp>
      <p:sp>
        <p:nvSpPr>
          <p:cNvPr id="10" name="文本框 9"/>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循战争之境，体手法之用</a:t>
              </a:r>
            </a:p>
          </p:txBody>
        </p:sp>
      </p:grpSp>
      <p:pic>
        <p:nvPicPr>
          <p:cNvPr id="11" name="图片 10" descr="55"/>
          <p:cNvPicPr>
            <a:picLocks noChangeAspect="1"/>
          </p:cNvPicPr>
          <p:nvPr/>
        </p:nvPicPr>
        <p:blipFill>
          <a:blip r:embed="rId6"/>
          <a:stretch>
            <a:fillRect/>
          </a:stretch>
        </p:blipFill>
        <p:spPr>
          <a:xfrm>
            <a:off x="5196205" y="942975"/>
            <a:ext cx="3927475" cy="419036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2"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1"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3"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4"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1"/>
      <p:bldP spid="7" grpId="2"/>
      <p:bldP spid="8" grpId="3"/>
      <p:bldP spid="9" grpId="4"/>
      <p:bldP spid="2" grpId="5"/>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3" action="ppaction://hlinksldjump"/>
          </p:cNvPr>
          <p:cNvSpPr/>
          <p:nvPr/>
        </p:nvSpPr>
        <p:spPr>
          <a:xfrm>
            <a:off x="1161192" y="1262916"/>
            <a:ext cx="4392488" cy="1753235"/>
          </a:xfrm>
          <a:prstGeom prst="rect">
            <a:avLst/>
          </a:prstGeom>
        </p:spPr>
        <p:txBody>
          <a:bodyPr wrap="square">
            <a:spAutoFit/>
          </a:bodyPr>
          <a:lstStyle/>
          <a:p>
            <a:pPr algn="ctr"/>
            <a:r>
              <a:rPr lang="zh-CN" altLang="zh-CN" sz="2800" b="1">
                <a:solidFill>
                  <a:srgbClr val="C00000"/>
                </a:solidFill>
                <a:latin typeface="隶书" panose="02010509060101010101" pitchFamily="49" charset="-122"/>
                <a:ea typeface="隶书" panose="02010509060101010101" pitchFamily="49" charset="-122"/>
              </a:rPr>
              <a:t>被  围</a:t>
            </a:r>
            <a:r>
              <a:rPr lang="en-US" altLang="zh-CN" sz="2800" b="1">
                <a:solidFill>
                  <a:srgbClr val="C00000"/>
                </a:solidFill>
                <a:latin typeface="隶书" panose="02010509060101010101" pitchFamily="49" charset="-122"/>
                <a:ea typeface="隶书" panose="02010509060101010101" pitchFamily="49" charset="-122"/>
              </a:rPr>
              <a:t> </a:t>
            </a:r>
            <a:endParaRPr lang="zh-CN" altLang="zh-CN" sz="2800">
              <a:solidFill>
                <a:srgbClr val="C00000"/>
              </a:solidFill>
              <a:latin typeface="隶书" panose="02010509060101010101" pitchFamily="49" charset="-122"/>
              <a:ea typeface="隶书" panose="02010509060101010101" pitchFamily="49" charset="-122"/>
            </a:endParaRPr>
          </a:p>
          <a:p>
            <a:r>
              <a:rPr lang="zh-CN" altLang="zh-CN" sz="2000" b="1">
                <a:latin typeface="隶书" panose="02010509060101010101" pitchFamily="49" charset="-122"/>
                <a:ea typeface="隶书" panose="02010509060101010101" pitchFamily="49" charset="-122"/>
              </a:rPr>
              <a:t>铁衣远戍辛勤久，玉箸应啼别离后。 少妇城南欲断肠，征人蓟北空回首。</a:t>
            </a:r>
            <a:r>
              <a:rPr lang="en-US" altLang="zh-CN" sz="2000" b="1">
                <a:latin typeface="隶书" panose="02010509060101010101" pitchFamily="49" charset="-122"/>
                <a:ea typeface="隶书" panose="02010509060101010101" pitchFamily="49" charset="-122"/>
              </a:rPr>
              <a:t> </a:t>
            </a:r>
            <a:endParaRPr lang="zh-CN" altLang="zh-CN" sz="2000" b="1">
              <a:latin typeface="隶书" panose="02010509060101010101" pitchFamily="49" charset="-122"/>
              <a:ea typeface="隶书" panose="02010509060101010101" pitchFamily="49" charset="-122"/>
            </a:endParaRPr>
          </a:p>
          <a:p>
            <a:r>
              <a:rPr lang="zh-CN" altLang="zh-CN" sz="2000" b="1">
                <a:latin typeface="隶书" panose="02010509060101010101" pitchFamily="49" charset="-122"/>
                <a:ea typeface="隶书" panose="02010509060101010101" pitchFamily="49" charset="-122"/>
              </a:rPr>
              <a:t>边庭飘飖那可度，绝域苍茫更何有！ 杀气三时作阵云，寒声一夜传刁斗。</a:t>
            </a:r>
            <a:endParaRPr lang="zh-CN" altLang="en-US" sz="2400" b="1">
              <a:latin typeface="隶书" panose="02010509060101010101" pitchFamily="49" charset="-122"/>
              <a:ea typeface="隶书" panose="02010509060101010101" pitchFamily="49" charset="-122"/>
            </a:endParaRPr>
          </a:p>
        </p:txBody>
      </p:sp>
      <p:sp>
        <p:nvSpPr>
          <p:cNvPr id="3" name="矩形 2"/>
          <p:cNvSpPr/>
          <p:nvPr/>
        </p:nvSpPr>
        <p:spPr>
          <a:xfrm>
            <a:off x="1070640" y="3204845"/>
            <a:ext cx="4248472" cy="1445260"/>
          </a:xfrm>
          <a:prstGeom prst="rect">
            <a:avLst/>
          </a:prstGeom>
        </p:spPr>
        <p:txBody>
          <a:bodyPr wrap="square">
            <a:spAutoFit/>
          </a:bodyPr>
          <a:lstStyle/>
          <a:p>
            <a:pPr algn="ctr"/>
            <a:r>
              <a:rPr lang="zh-CN" altLang="en-US" sz="2800" b="1">
                <a:solidFill>
                  <a:srgbClr val="C00000"/>
                </a:solidFill>
                <a:latin typeface="隶书" panose="02010509060101010101" pitchFamily="49" charset="-122"/>
                <a:ea typeface="隶书" panose="02010509060101010101" pitchFamily="49" charset="-122"/>
              </a:rPr>
              <a:t>陇  西  行</a:t>
            </a:r>
            <a:r>
              <a:rPr lang="zh-CN" altLang="en-US" sz="2000">
                <a:latin typeface="隶书" panose="02010509060101010101" pitchFamily="49" charset="-122"/>
                <a:ea typeface="隶书" panose="02010509060101010101" pitchFamily="49" charset="-122"/>
              </a:rPr>
              <a:t> </a:t>
            </a:r>
            <a:endParaRPr lang="en-US" altLang="zh-CN" sz="2000">
              <a:latin typeface="隶书" panose="02010509060101010101" pitchFamily="49" charset="-122"/>
              <a:ea typeface="隶书" panose="02010509060101010101" pitchFamily="49" charset="-122"/>
            </a:endParaRPr>
          </a:p>
          <a:p>
            <a:r>
              <a:rPr lang="en-US" altLang="zh-CN" sz="2000">
                <a:latin typeface="隶书" panose="02010509060101010101" pitchFamily="49" charset="-122"/>
                <a:ea typeface="隶书" panose="02010509060101010101" pitchFamily="49" charset="-122"/>
              </a:rPr>
              <a:t>                      </a:t>
            </a:r>
            <a:r>
              <a:rPr lang="zh-CN" altLang="en-US" sz="2000">
                <a:latin typeface="隶书" panose="02010509060101010101" pitchFamily="49" charset="-122"/>
                <a:ea typeface="隶书" panose="02010509060101010101" pitchFamily="49" charset="-122"/>
              </a:rPr>
              <a:t>唐</a:t>
            </a:r>
            <a:r>
              <a:rPr lang="en-US" altLang="zh-CN" sz="2000">
                <a:latin typeface="隶书" panose="02010509060101010101" pitchFamily="49" charset="-122"/>
                <a:ea typeface="隶书" panose="02010509060101010101" pitchFamily="49" charset="-122"/>
              </a:rPr>
              <a:t>·</a:t>
            </a:r>
            <a:r>
              <a:rPr lang="zh-CN" altLang="en-US" sz="2000">
                <a:latin typeface="隶书" panose="02010509060101010101" pitchFamily="49" charset="-122"/>
                <a:ea typeface="隶书" panose="02010509060101010101" pitchFamily="49" charset="-122"/>
              </a:rPr>
              <a:t>陈陶 </a:t>
            </a:r>
            <a:endParaRPr lang="en-US" altLang="zh-CN" sz="2000">
              <a:latin typeface="隶书" panose="02010509060101010101" pitchFamily="49" charset="-122"/>
              <a:ea typeface="隶书" panose="02010509060101010101" pitchFamily="49" charset="-122"/>
            </a:endParaRPr>
          </a:p>
          <a:p>
            <a:r>
              <a:rPr lang="zh-CN" altLang="en-US" sz="2000" b="1">
                <a:latin typeface="隶书" panose="02010509060101010101" pitchFamily="49" charset="-122"/>
                <a:ea typeface="隶书" panose="02010509060101010101" pitchFamily="49" charset="-122"/>
              </a:rPr>
              <a:t>誓扫匈奴不顾身，五千貂锦丧胡尘。</a:t>
            </a:r>
            <a:endParaRPr lang="en-US" altLang="zh-CN" sz="2000" b="1">
              <a:latin typeface="隶书" panose="02010509060101010101" pitchFamily="49" charset="-122"/>
              <a:ea typeface="隶书" panose="02010509060101010101" pitchFamily="49" charset="-122"/>
            </a:endParaRPr>
          </a:p>
          <a:p>
            <a:r>
              <a:rPr lang="zh-CN" altLang="en-US" sz="2000" b="1">
                <a:latin typeface="隶书" panose="02010509060101010101" pitchFamily="49" charset="-122"/>
                <a:ea typeface="隶书" panose="02010509060101010101" pitchFamily="49" charset="-122"/>
              </a:rPr>
              <a:t>可怜无定河边骨，犹是春闺梦里人</a:t>
            </a:r>
            <a:r>
              <a:rPr lang="zh-CN" altLang="en-US" sz="2000">
                <a:latin typeface="隶书" panose="02010509060101010101" pitchFamily="49" charset="-122"/>
                <a:ea typeface="隶书" panose="02010509060101010101" pitchFamily="49" charset="-122"/>
              </a:rPr>
              <a:t>。</a:t>
            </a:r>
          </a:p>
        </p:txBody>
      </p:sp>
      <p:sp>
        <p:nvSpPr>
          <p:cNvPr id="4" name="文本框 3"/>
          <p:cNvSpPr txBox="1"/>
          <p:nvPr/>
        </p:nvSpPr>
        <p:spPr>
          <a:xfrm>
            <a:off x="278944" y="1625357"/>
            <a:ext cx="792088" cy="1323439"/>
          </a:xfrm>
          <a:prstGeom prst="rect">
            <a:avLst/>
          </a:prstGeom>
          <a:noFill/>
        </p:spPr>
        <p:txBody>
          <a:bodyPr wrap="square" rtlCol="0">
            <a:spAutoFit/>
          </a:bodyPr>
          <a:lstStyle/>
          <a:p>
            <a:r>
              <a:rPr lang="zh-CN" altLang="en-US" sz="4000" b="1">
                <a:latin typeface="隶书" panose="02010509060101010101" pitchFamily="49" charset="-122"/>
                <a:ea typeface="隶书" panose="02010509060101010101" pitchFamily="49" charset="-122"/>
              </a:rPr>
              <a:t>征人</a:t>
            </a:r>
          </a:p>
        </p:txBody>
      </p:sp>
      <p:sp>
        <p:nvSpPr>
          <p:cNvPr id="5" name="文本框 4"/>
          <p:cNvSpPr txBox="1"/>
          <p:nvPr/>
        </p:nvSpPr>
        <p:spPr>
          <a:xfrm>
            <a:off x="5426035" y="1625357"/>
            <a:ext cx="792088" cy="1323439"/>
          </a:xfrm>
          <a:prstGeom prst="rect">
            <a:avLst/>
          </a:prstGeom>
          <a:noFill/>
        </p:spPr>
        <p:txBody>
          <a:bodyPr wrap="square" rtlCol="0">
            <a:spAutoFit/>
          </a:bodyPr>
          <a:lstStyle/>
          <a:p>
            <a:r>
              <a:rPr lang="zh-CN" altLang="en-US" sz="4000" b="1">
                <a:latin typeface="隶书" panose="02010509060101010101" pitchFamily="49" charset="-122"/>
                <a:ea typeface="隶书" panose="02010509060101010101" pitchFamily="49" charset="-122"/>
              </a:rPr>
              <a:t>思妇</a:t>
            </a:r>
          </a:p>
        </p:txBody>
      </p:sp>
      <p:sp>
        <p:nvSpPr>
          <p:cNvPr id="6" name="文本框 5"/>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循战争之境，体手法之用</a:t>
              </a:r>
            </a:p>
          </p:txBody>
        </p:sp>
      </p:grpSp>
      <p:pic>
        <p:nvPicPr>
          <p:cNvPr id="7" name="图片 6" descr="timg"/>
          <p:cNvPicPr>
            <a:picLocks noChangeAspect="1"/>
          </p:cNvPicPr>
          <p:nvPr/>
        </p:nvPicPr>
        <p:blipFill>
          <a:blip r:embed="rId4"/>
          <a:stretch>
            <a:fillRect/>
          </a:stretch>
        </p:blipFill>
        <p:spPr>
          <a:xfrm>
            <a:off x="6112510" y="942975"/>
            <a:ext cx="3011170" cy="414845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P spid="2" grpId="3"/>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3" action="ppaction://hlinksldjump"/>
          </p:cNvPr>
          <p:cNvSpPr/>
          <p:nvPr/>
        </p:nvSpPr>
        <p:spPr>
          <a:xfrm>
            <a:off x="171227" y="1200686"/>
            <a:ext cx="4536504" cy="1137285"/>
          </a:xfrm>
          <a:prstGeom prst="rect">
            <a:avLst/>
          </a:prstGeom>
        </p:spPr>
        <p:txBody>
          <a:bodyPr wrap="square">
            <a:spAutoFit/>
          </a:bodyPr>
          <a:lstStyle/>
          <a:p>
            <a:pPr algn="ctr">
              <a:spcAft>
                <a:spcPct val="0"/>
              </a:spcAft>
            </a:pPr>
            <a:r>
              <a:rPr lang="zh-CN" altLang="en-US" sz="2800" b="1" kern="100">
                <a:latin typeface="隶书" panose="02010509060101010101" pitchFamily="49" charset="-122"/>
                <a:ea typeface="隶书" panose="02010509060101010101" pitchFamily="49" charset="-122"/>
              </a:rPr>
              <a:t>苦斗</a:t>
            </a:r>
            <a:r>
              <a:rPr lang="zh-CN" altLang="en-US" sz="2000" b="1" kern="100">
                <a:latin typeface="隶书" panose="02010509060101010101" pitchFamily="49" charset="-122"/>
                <a:ea typeface="隶书" panose="02010509060101010101" pitchFamily="49" charset="-122"/>
              </a:rPr>
              <a:t> </a:t>
            </a:r>
          </a:p>
          <a:p>
            <a:pPr algn="ctr">
              <a:spcAft>
                <a:spcPct val="0"/>
              </a:spcAft>
            </a:pPr>
            <a:r>
              <a:rPr lang="zh-CN" altLang="en-US" sz="2000" b="1" kern="100">
                <a:latin typeface="隶书" panose="02010509060101010101" pitchFamily="49" charset="-122"/>
                <a:ea typeface="隶书" panose="02010509060101010101" pitchFamily="49" charset="-122"/>
              </a:rPr>
              <a:t>相看白刃血纷纷， 死节从来岂顾勋？ </a:t>
            </a:r>
          </a:p>
          <a:p>
            <a:pPr algn="ctr">
              <a:spcAft>
                <a:spcPct val="0"/>
              </a:spcAft>
            </a:pPr>
            <a:r>
              <a:rPr lang="zh-CN" altLang="en-US" sz="2000" b="1" kern="100">
                <a:latin typeface="隶书" panose="02010509060101010101" pitchFamily="49" charset="-122"/>
                <a:ea typeface="隶书" panose="02010509060101010101" pitchFamily="49" charset="-122"/>
              </a:rPr>
              <a:t>  君不见沙场征战苦，至今犹忆</a:t>
            </a:r>
            <a:r>
              <a:rPr lang="zh-CN" altLang="en-US" sz="2000" b="1" kern="100">
                <a:solidFill>
                  <a:srgbClr val="C00000"/>
                </a:solidFill>
                <a:latin typeface="隶书" panose="02010509060101010101" pitchFamily="49" charset="-122"/>
                <a:ea typeface="隶书" panose="02010509060101010101" pitchFamily="49" charset="-122"/>
              </a:rPr>
              <a:t>李将军</a:t>
            </a:r>
            <a:r>
              <a:rPr lang="zh-CN" altLang="en-US" sz="2000" b="1" kern="100">
                <a:latin typeface="隶书" panose="02010509060101010101" pitchFamily="49" charset="-122"/>
                <a:ea typeface="隶书" panose="02010509060101010101" pitchFamily="49" charset="-122"/>
              </a:rPr>
              <a:t>！</a:t>
            </a:r>
          </a:p>
        </p:txBody>
      </p:sp>
      <p:sp>
        <p:nvSpPr>
          <p:cNvPr id="4" name="矩形 3"/>
          <p:cNvSpPr/>
          <p:nvPr/>
        </p:nvSpPr>
        <p:spPr>
          <a:xfrm>
            <a:off x="153511" y="2597649"/>
            <a:ext cx="4572000" cy="1445260"/>
          </a:xfrm>
          <a:prstGeom prst="rect">
            <a:avLst/>
          </a:prstGeom>
        </p:spPr>
        <p:txBody>
          <a:bodyPr>
            <a:spAutoFit/>
          </a:bodyPr>
          <a:lstStyle/>
          <a:p>
            <a:pPr algn="ctr"/>
            <a:r>
              <a:rPr lang="zh-CN" altLang="en-US" sz="2800" b="1" kern="100">
                <a:latin typeface="隶书" panose="02010509060101010101" pitchFamily="49" charset="-122"/>
                <a:ea typeface="隶书" panose="02010509060101010101" pitchFamily="49" charset="-122"/>
              </a:rPr>
              <a:t>出塞</a:t>
            </a:r>
            <a:br>
              <a:rPr lang="en-US" altLang="zh-CN">
                <a:latin typeface="楷体" panose="02010609060101010101" pitchFamily="49" charset="-122"/>
                <a:ea typeface="楷体" panose="02010609060101010101" pitchFamily="49" charset="-122"/>
              </a:rPr>
            </a:br>
            <a:r>
              <a:rPr lang="zh-CN" altLang="en-US">
                <a:latin typeface="楷体" panose="02010609060101010101" pitchFamily="49" charset="-122"/>
                <a:ea typeface="楷体" panose="02010609060101010101" pitchFamily="49" charset="-122"/>
              </a:rPr>
              <a:t>  </a:t>
            </a:r>
            <a:r>
              <a:rPr lang="zh-CN" altLang="en-US" sz="2000" kern="100">
                <a:latin typeface="隶书" panose="02010509060101010101" pitchFamily="49" charset="-122"/>
                <a:ea typeface="隶书" panose="02010509060101010101" pitchFamily="49" charset="-122"/>
              </a:rPr>
              <a:t>王昌龄</a:t>
            </a:r>
            <a:br>
              <a:rPr lang="zh-CN" altLang="en-US">
                <a:latin typeface="楷体" panose="02010609060101010101" pitchFamily="49" charset="-122"/>
                <a:ea typeface="楷体" panose="02010609060101010101" pitchFamily="49" charset="-122"/>
              </a:rPr>
            </a:br>
            <a:r>
              <a:rPr lang="zh-CN" altLang="en-US" sz="2000" b="1" kern="100">
                <a:latin typeface="隶书" panose="02010509060101010101" pitchFamily="49" charset="-122"/>
                <a:ea typeface="隶书" panose="02010509060101010101" pitchFamily="49" charset="-122"/>
              </a:rPr>
              <a:t>秦时明月汉时关，万里长征人未还。</a:t>
            </a:r>
            <a:br>
              <a:rPr lang="zh-CN" altLang="en-US" sz="2000" b="1" kern="100">
                <a:latin typeface="隶书" panose="02010509060101010101" pitchFamily="49" charset="-122"/>
                <a:ea typeface="隶书" panose="02010509060101010101" pitchFamily="49" charset="-122"/>
              </a:rPr>
            </a:br>
            <a:r>
              <a:rPr lang="zh-CN" altLang="en-US" sz="2000" b="1" kern="100">
                <a:latin typeface="隶书" panose="02010509060101010101" pitchFamily="49" charset="-122"/>
                <a:ea typeface="隶书" panose="02010509060101010101" pitchFamily="49" charset="-122"/>
              </a:rPr>
              <a:t>但使</a:t>
            </a:r>
            <a:r>
              <a:rPr lang="zh-CN" altLang="en-US" sz="2000" b="1" kern="100">
                <a:solidFill>
                  <a:srgbClr val="C00000"/>
                </a:solidFill>
                <a:latin typeface="隶书" panose="02010509060101010101" pitchFamily="49" charset="-122"/>
                <a:ea typeface="隶书" panose="02010509060101010101" pitchFamily="49" charset="-122"/>
              </a:rPr>
              <a:t>龙城飞将</a:t>
            </a:r>
            <a:r>
              <a:rPr lang="zh-CN" altLang="en-US" sz="2000" b="1" kern="100">
                <a:latin typeface="隶书" panose="02010509060101010101" pitchFamily="49" charset="-122"/>
                <a:ea typeface="隶书" panose="02010509060101010101" pitchFamily="49" charset="-122"/>
              </a:rPr>
              <a:t>在，不教胡马渡阴山。</a:t>
            </a:r>
          </a:p>
        </p:txBody>
      </p:sp>
      <p:sp>
        <p:nvSpPr>
          <p:cNvPr id="3" name="矩形 2"/>
          <p:cNvSpPr/>
          <p:nvPr/>
        </p:nvSpPr>
        <p:spPr>
          <a:xfrm>
            <a:off x="153670" y="4044315"/>
            <a:ext cx="4116070" cy="398780"/>
          </a:xfrm>
          <a:prstGeom prst="rect">
            <a:avLst/>
          </a:prstGeom>
        </p:spPr>
        <p:txBody>
          <a:bodyPr wrap="square">
            <a:spAutoFit/>
          </a:bodyPr>
          <a:lstStyle/>
          <a:p>
            <a:r>
              <a:rPr lang="en-US" altLang="zh-CN" sz="2000" b="1">
                <a:latin typeface="楷体" panose="02010609060101010101" pitchFamily="49" charset="-122"/>
                <a:ea typeface="楷体" panose="02010609060101010101" pitchFamily="49" charset="-122"/>
              </a:rPr>
              <a:t>1</a:t>
            </a:r>
            <a:r>
              <a:rPr lang="zh-CN" altLang="en-US" sz="2000" b="1">
                <a:latin typeface="楷体" panose="02010609060101010101" pitchFamily="49" charset="-122"/>
                <a:ea typeface="楷体" panose="02010609060101010101" pitchFamily="49" charset="-122"/>
              </a:rPr>
              <a:t>、为什么“至今犹忆李将军”？</a:t>
            </a:r>
            <a:endParaRPr lang="en-US" altLang="zh-CN" sz="2000" b="1">
              <a:latin typeface="楷体" panose="02010609060101010101" pitchFamily="49" charset="-122"/>
              <a:ea typeface="楷体" panose="02010609060101010101" pitchFamily="49" charset="-122"/>
            </a:endParaRPr>
          </a:p>
        </p:txBody>
      </p:sp>
      <p:sp>
        <p:nvSpPr>
          <p:cNvPr id="5" name="矩形 4"/>
          <p:cNvSpPr/>
          <p:nvPr/>
        </p:nvSpPr>
        <p:spPr>
          <a:xfrm>
            <a:off x="212692" y="4544804"/>
            <a:ext cx="4572000" cy="400110"/>
          </a:xfrm>
          <a:prstGeom prst="rect">
            <a:avLst/>
          </a:prstGeom>
        </p:spPr>
        <p:txBody>
          <a:bodyPr>
            <a:spAutoFit/>
          </a:bodyPr>
          <a:lstStyle/>
          <a:p>
            <a:r>
              <a:rPr lang="en-US" altLang="zh-CN" sz="2000" b="1">
                <a:latin typeface="楷体" panose="02010609060101010101" pitchFamily="49" charset="-122"/>
                <a:ea typeface="楷体" panose="02010609060101010101" pitchFamily="49" charset="-122"/>
              </a:rPr>
              <a:t>2</a:t>
            </a:r>
            <a:r>
              <a:rPr lang="zh-CN" altLang="en-US" sz="2000" b="1">
                <a:latin typeface="楷体" panose="02010609060101010101" pitchFamily="49" charset="-122"/>
                <a:ea typeface="楷体" panose="02010609060101010101" pitchFamily="49" charset="-122"/>
              </a:rPr>
              <a:t>、李将军与诗中的将领有何不同？ </a:t>
            </a:r>
            <a:endParaRPr lang="zh-CN" altLang="en-US" b="1">
              <a:latin typeface="楷体" panose="02010609060101010101" pitchFamily="49" charset="-122"/>
              <a:ea typeface="楷体" panose="02010609060101010101" pitchFamily="49" charset="-122"/>
            </a:endParaRPr>
          </a:p>
        </p:txBody>
      </p:sp>
      <p:sp>
        <p:nvSpPr>
          <p:cNvPr id="6" name="文本框 5"/>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循战争之境，体手法之用</a:t>
              </a:r>
            </a:p>
          </p:txBody>
        </p:sp>
      </p:grpSp>
      <p:sp>
        <p:nvSpPr>
          <p:cNvPr id="7" name="文本框 6"/>
          <p:cNvSpPr txBox="1"/>
          <p:nvPr/>
        </p:nvSpPr>
        <p:spPr>
          <a:xfrm>
            <a:off x="4561840" y="3353435"/>
            <a:ext cx="4297680" cy="645160"/>
          </a:xfrm>
          <a:prstGeom prst="rect">
            <a:avLst/>
          </a:prstGeom>
          <a:noFill/>
        </p:spPr>
        <p:txBody>
          <a:bodyPr wrap="none" rtlCol="0">
            <a:spAutoFit/>
          </a:bodyPr>
          <a:lstStyle/>
          <a:p>
            <a:pPr algn="l"/>
            <a:r>
              <a:rPr lang="zh-CN" altLang="en-US" b="1">
                <a:solidFill>
                  <a:srgbClr val="C00000"/>
                </a:solidFill>
                <a:latin typeface="微软雅黑" panose="020b0503020204020204" charset="-122"/>
                <a:ea typeface="微软雅黑"/>
              </a:rPr>
              <a:t>李广：</a:t>
            </a:r>
            <a:r>
              <a:rPr lang="zh-CN" altLang="en-US" b="1">
                <a:latin typeface="微软雅黑" panose="020b0503020204020204" charset="-122"/>
                <a:ea typeface="微软雅黑"/>
              </a:rPr>
              <a:t>骁勇善战，足智多谋，身先士卒，</a:t>
            </a:r>
          </a:p>
          <a:p>
            <a:pPr algn="l"/>
            <a:r>
              <a:rPr lang="zh-CN" altLang="en-US" b="1">
                <a:latin typeface="微软雅黑" panose="020b0503020204020204" charset="-122"/>
                <a:ea typeface="微软雅黑"/>
              </a:rPr>
              <a:t>不贪功，爱士兵。</a:t>
            </a:r>
          </a:p>
        </p:txBody>
      </p:sp>
      <p:sp>
        <p:nvSpPr>
          <p:cNvPr id="8" name="文本框 7"/>
          <p:cNvSpPr txBox="1"/>
          <p:nvPr/>
        </p:nvSpPr>
        <p:spPr>
          <a:xfrm>
            <a:off x="4561840" y="4209415"/>
            <a:ext cx="4297680" cy="645160"/>
          </a:xfrm>
          <a:prstGeom prst="rect">
            <a:avLst/>
          </a:prstGeom>
          <a:noFill/>
        </p:spPr>
        <p:txBody>
          <a:bodyPr wrap="none" rtlCol="0">
            <a:spAutoFit/>
          </a:bodyPr>
          <a:lstStyle/>
          <a:p>
            <a:pPr algn="l"/>
            <a:r>
              <a:rPr lang="zh-CN" altLang="en-US" b="1">
                <a:solidFill>
                  <a:srgbClr val="C00000"/>
                </a:solidFill>
                <a:latin typeface="微软雅黑" panose="020b0503020204020204" charset="-122"/>
                <a:ea typeface="微软雅黑"/>
              </a:rPr>
              <a:t>将领：</a:t>
            </a:r>
            <a:r>
              <a:rPr lang="zh-CN" altLang="en-US" b="1">
                <a:latin typeface="微软雅黑" panose="020b0503020204020204" charset="-122"/>
                <a:ea typeface="微软雅黑"/>
              </a:rPr>
              <a:t>无勇无谋，恃勇轻敌，远离前线，</a:t>
            </a:r>
          </a:p>
          <a:p>
            <a:pPr algn="l"/>
            <a:r>
              <a:rPr lang="zh-CN" altLang="en-US" b="1">
                <a:latin typeface="微软雅黑" panose="020b0503020204020204" charset="-122"/>
                <a:ea typeface="微软雅黑"/>
              </a:rPr>
              <a:t>寻欢作乐，好大喜功，不问士兵死活。</a:t>
            </a:r>
          </a:p>
        </p:txBody>
      </p:sp>
      <p:pic>
        <p:nvPicPr>
          <p:cNvPr id="10" name="图片 9" descr="timg (7)"/>
          <p:cNvPicPr>
            <a:picLocks noChangeAspect="1"/>
          </p:cNvPicPr>
          <p:nvPr/>
        </p:nvPicPr>
        <p:blipFill>
          <a:blip r:embed="rId4"/>
          <a:stretch>
            <a:fillRect/>
          </a:stretch>
        </p:blipFill>
        <p:spPr>
          <a:xfrm>
            <a:off x="4707890" y="943610"/>
            <a:ext cx="4371975" cy="240982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5"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P spid="5" grpId="2"/>
      <p:bldP spid="2" grpId="3"/>
      <p:bldP spid="7" grpId="4"/>
      <p:bldP spid="8" grpId="5"/>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a:hlinkClick r:id="rId4" action="ppaction://hlinksldjump"/>
          </p:cNvPr>
          <p:cNvPicPr>
            <a:picLocks noChangeAspect="1"/>
          </p:cNvPicPr>
          <p:nvPr/>
        </p:nvPicPr>
        <p:blipFill>
          <a:blip r:embed="rId3"/>
          <a:stretch>
            <a:fillRect/>
          </a:stretch>
        </p:blipFill>
        <p:spPr>
          <a:xfrm>
            <a:off x="516255" y="1482090"/>
            <a:ext cx="2705735" cy="14497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图片 6">
            <a:hlinkClick r:id="rId6" action="ppaction://hlinksldjump"/>
          </p:cNvPr>
          <p:cNvPicPr>
            <a:picLocks noChangeAspect="1"/>
          </p:cNvPicPr>
          <p:nvPr/>
        </p:nvPicPr>
        <p:blipFill>
          <a:blip r:embed="rId5"/>
          <a:stretch>
            <a:fillRect/>
          </a:stretch>
        </p:blipFill>
        <p:spPr>
          <a:xfrm>
            <a:off x="4752340" y="1482090"/>
            <a:ext cx="2633980" cy="13493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图片 7">
            <a:hlinkClick r:id="rId8"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890" y="3380740"/>
            <a:ext cx="2705735" cy="12515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8">
            <a:hlinkClick r:id="rId10" action="ppaction://hlinksldjump"/>
          </p:cNvPr>
          <p:cNvPicPr>
            <a:picLocks noChangeAspect="1"/>
          </p:cNvPicPr>
          <p:nvPr/>
        </p:nvPicPr>
        <p:blipFill>
          <a:blip r:embed="rId9"/>
          <a:stretch>
            <a:fillRect/>
          </a:stretch>
        </p:blipFill>
        <p:spPr>
          <a:xfrm>
            <a:off x="4752340" y="3380740"/>
            <a:ext cx="2633980" cy="12515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文本框 3"/>
          <p:cNvSpPr txBox="1"/>
          <p:nvPr/>
        </p:nvSpPr>
        <p:spPr>
          <a:xfrm>
            <a:off x="1448594" y="2931482"/>
            <a:ext cx="1008112"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出师</a:t>
            </a:r>
          </a:p>
        </p:txBody>
      </p:sp>
      <p:sp>
        <p:nvSpPr>
          <p:cNvPr id="10" name="文本框 9"/>
          <p:cNvSpPr txBox="1"/>
          <p:nvPr/>
        </p:nvSpPr>
        <p:spPr>
          <a:xfrm>
            <a:off x="5700251" y="2931482"/>
            <a:ext cx="1008112"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战败</a:t>
            </a:r>
          </a:p>
        </p:txBody>
      </p:sp>
      <p:sp>
        <p:nvSpPr>
          <p:cNvPr id="11" name="文本框 10"/>
          <p:cNvSpPr txBox="1"/>
          <p:nvPr/>
        </p:nvSpPr>
        <p:spPr>
          <a:xfrm>
            <a:off x="1448130" y="4632111"/>
            <a:ext cx="1008112"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被围</a:t>
            </a:r>
          </a:p>
        </p:txBody>
      </p:sp>
      <p:sp>
        <p:nvSpPr>
          <p:cNvPr id="12" name="文本框 11"/>
          <p:cNvSpPr txBox="1"/>
          <p:nvPr/>
        </p:nvSpPr>
        <p:spPr>
          <a:xfrm>
            <a:off x="5781773" y="4632111"/>
            <a:ext cx="1008112"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苦斗</a:t>
            </a:r>
          </a:p>
        </p:txBody>
      </p:sp>
      <p:sp>
        <p:nvSpPr>
          <p:cNvPr id="3" name="文本框 2"/>
          <p:cNvSpPr txBox="1"/>
          <p:nvPr/>
        </p:nvSpPr>
        <p:spPr>
          <a:xfrm>
            <a:off x="107102" y="959807"/>
            <a:ext cx="5904656" cy="521970"/>
          </a:xfrm>
          <a:prstGeom prst="rect">
            <a:avLst/>
          </a:prstGeom>
          <a:noFill/>
        </p:spPr>
        <p:txBody>
          <a:bodyPr wrap="square" rtlCol="0">
            <a:spAutoFit/>
          </a:bodyPr>
          <a:lstStyle/>
          <a:p>
            <a:r>
              <a:rPr lang="zh-CN" altLang="en-US" sz="2800" b="1">
                <a:solidFill>
                  <a:srgbClr val="C00000"/>
                </a:solidFill>
                <a:latin typeface="隶书" panose="02010509060101010101" pitchFamily="49" charset="-122"/>
                <a:ea typeface="隶书" panose="02010509060101010101" pitchFamily="49" charset="-122"/>
              </a:rPr>
              <a:t>小组讨论：这是一场           的战争？</a:t>
            </a:r>
          </a:p>
        </p:txBody>
      </p:sp>
      <p:cxnSp>
        <p:nvCxnSpPr>
          <p:cNvPr id="6" name="直接连接符 5"/>
          <p:cNvCxnSpPr/>
          <p:nvPr/>
        </p:nvCxnSpPr>
        <p:spPr>
          <a:xfrm>
            <a:off x="3451855" y="1336576"/>
            <a:ext cx="10801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16"/>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析诗歌之旨，察士卒之情</a:t>
              </a:r>
            </a:p>
          </p:txBody>
        </p:sp>
      </p:grpSp>
      <p:sp>
        <p:nvSpPr>
          <p:cNvPr id="5" name="文本框 4"/>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82"/>
                                        </p:tgtEl>
                                        <p:attrNameLst>
                                          <p:attrName>style.visibility</p:attrName>
                                        </p:attrNameLst>
                                      </p:cBhvr>
                                      <p:to>
                                        <p:strVal val="visible"/>
                                      </p:to>
                                    </p:set>
                                    <p:animEffect transition="in" filter="wedge">
                                      <p:cBhvr>
                                        <p:cTn id="7" dur="2000"/>
                                        <p:tgtEl>
                                          <p:spTgt spid="112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amond(in)">
                                      <p:cBhvr>
                                        <p:cTn id="20" dur="2000"/>
                                        <p:tgtEl>
                                          <p:spTgt spid="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2000"/>
                                        <p:tgtEl>
                                          <p:spTgt spid="10"/>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3"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amond(in)">
                                      <p:cBhvr>
                                        <p:cTn id="30" dur="20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4"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amond(in)">
                                      <p:cBhvr>
                                        <p:cTn id="35" dur="20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edge">
                                      <p:cBhvr>
                                        <p:cTn id="40" dur="2000"/>
                                        <p:tgtEl>
                                          <p:spTgt spid="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edge">
                                      <p:cBhvr>
                                        <p:cTn id="45" dur="2000"/>
                                        <p:tgtEl>
                                          <p:spTgt spid="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0"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edge">
                                      <p:cBhvr>
                                        <p:cTn id="50" dur="2000"/>
                                        <p:tgtEl>
                                          <p:spTgt spid="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0"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10" grpId="2"/>
      <p:bldP spid="11" grpId="3"/>
      <p:bldP spid="12" grpId="4"/>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42875" y="1442720"/>
            <a:ext cx="8768080" cy="1337945"/>
          </a:xfrm>
          <a:prstGeom prst="rect">
            <a:avLst/>
          </a:prstGeom>
          <a:noFill/>
        </p:spPr>
        <p:txBody>
          <a:bodyPr wrap="square" rtlCol="0">
            <a:spAutoFit/>
          </a:bodyPr>
          <a:lstStyle/>
          <a:p>
            <a:pPr fontAlgn="auto">
              <a:lnSpc>
                <a:spcPct val="150000"/>
              </a:lnSpc>
            </a:pPr>
            <a:r>
              <a:rPr lang="zh-CN" altLang="en-US" b="1">
                <a:solidFill>
                  <a:srgbClr val="FF0000"/>
                </a:solidFill>
                <a:latin typeface="隶书" panose="02010509060101010101" pitchFamily="49" charset="-122"/>
                <a:ea typeface="隶书" panose="02010509060101010101" pitchFamily="49" charset="-122"/>
              </a:rPr>
              <a:t>本诗描写了边庭士卒紧张激烈的战斗生活，赞颂了他们的英雄气概和牺牲精神，同时又以同情的态度，写出了他们离家远戍的痛苦。诗篇还批判了身居要职的将军狂妄轻敌及其腐败的作风，暗示了必败的原因。</a:t>
            </a:r>
          </a:p>
        </p:txBody>
      </p:sp>
      <p:sp>
        <p:nvSpPr>
          <p:cNvPr id="6" name="文本框 5"/>
          <p:cNvSpPr txBox="1"/>
          <p:nvPr/>
        </p:nvSpPr>
        <p:spPr>
          <a:xfrm>
            <a:off x="251773" y="928782"/>
            <a:ext cx="1944216" cy="584775"/>
          </a:xfrm>
          <a:prstGeom prst="rect">
            <a:avLst/>
          </a:prstGeom>
          <a:noFill/>
        </p:spPr>
        <p:txBody>
          <a:bodyPr wrap="square" rtlCol="0">
            <a:spAutoFit/>
          </a:bodyPr>
          <a:lstStyle/>
          <a:p>
            <a:r>
              <a:rPr lang="zh-CN" altLang="en-US" sz="3200" b="1">
                <a:latin typeface="黑体" pitchFamily="49" charset="-122"/>
                <a:ea typeface="黑体" panose="02010609060101010101" pitchFamily="49" charset="-122"/>
              </a:rPr>
              <a:t>课堂小结</a:t>
            </a:r>
          </a:p>
        </p:txBody>
      </p:sp>
      <p:sp>
        <p:nvSpPr>
          <p:cNvPr id="9" name="文本框 8"/>
          <p:cNvSpPr txBox="1"/>
          <p:nvPr/>
        </p:nvSpPr>
        <p:spPr>
          <a:xfrm>
            <a:off x="212725" y="3128010"/>
            <a:ext cx="3300095" cy="1753235"/>
          </a:xfrm>
          <a:prstGeom prst="rect">
            <a:avLst/>
          </a:prstGeom>
          <a:noFill/>
        </p:spPr>
        <p:txBody>
          <a:bodyPr wrap="square" rtlCol="0">
            <a:spAutoFit/>
          </a:bodyPr>
          <a:lstStyle/>
          <a:p>
            <a:pPr fontAlgn="auto">
              <a:lnSpc>
                <a:spcPct val="150000"/>
              </a:lnSpc>
            </a:pPr>
            <a:r>
              <a:rPr lang="zh-CN" altLang="en-US">
                <a:solidFill>
                  <a:srgbClr val="FF0000"/>
                </a:solidFill>
                <a:latin typeface="隶书" panose="02010509060101010101" pitchFamily="49" charset="-122"/>
                <a:ea typeface="隶书" panose="02010509060101010101" pitchFamily="49" charset="-122"/>
              </a:rPr>
              <a:t>    </a:t>
            </a:r>
            <a:r>
              <a:rPr lang="zh-CN" altLang="en-US" b="1">
                <a:solidFill>
                  <a:srgbClr val="002060"/>
                </a:solidFill>
                <a:latin typeface="隶书" panose="02010509060101010101" pitchFamily="49" charset="-122"/>
                <a:ea typeface="隶书" panose="02010509060101010101" pitchFamily="49" charset="-122"/>
              </a:rPr>
              <a:t>盛唐诗歌，虽是一场惨痛的战役，但却能看到唐朝磅礴的浪漫气质，一往无前的英雄主义精神。</a:t>
            </a:r>
          </a:p>
        </p:txBody>
      </p:sp>
      <p:sp>
        <p:nvSpPr>
          <p:cNvPr id="13" name="文本框 1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16"/>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析诗歌之旨，察士卒之情</a:t>
              </a:r>
            </a:p>
          </p:txBody>
        </p:sp>
      </p:grpSp>
      <p:pic>
        <p:nvPicPr>
          <p:cNvPr id="2" name="图片 1" descr="timg (9)"/>
          <p:cNvPicPr>
            <a:picLocks noChangeAspect="1"/>
          </p:cNvPicPr>
          <p:nvPr/>
        </p:nvPicPr>
        <p:blipFill>
          <a:blip r:embed="rId2"/>
          <a:stretch>
            <a:fillRect/>
          </a:stretch>
        </p:blipFill>
        <p:spPr>
          <a:xfrm>
            <a:off x="4269105" y="2383155"/>
            <a:ext cx="4861560" cy="27336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1"/>
      <p:bldP spid="6" grpId="2"/>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img (12)"/>
          <p:cNvPicPr>
            <a:picLocks noChangeAspect="1"/>
          </p:cNvPicPr>
          <p:nvPr/>
        </p:nvPicPr>
        <p:blipFill>
          <a:blip r:embed="rId3"/>
          <a:stretch>
            <a:fillRect/>
          </a:stretch>
        </p:blipFill>
        <p:spPr>
          <a:xfrm>
            <a:off x="19685" y="30480"/>
            <a:ext cx="9097010" cy="5118735"/>
          </a:xfrm>
          <a:prstGeom prst="rect">
            <a:avLst/>
          </a:prstGeom>
        </p:spPr>
      </p:pic>
      <p:sp>
        <p:nvSpPr>
          <p:cNvPr id="3" name="Text Box 2"/>
          <p:cNvSpPr txBox="1">
            <a:spLocks noChangeArrowheads="1"/>
          </p:cNvSpPr>
          <p:nvPr/>
        </p:nvSpPr>
        <p:spPr bwMode="auto">
          <a:xfrm>
            <a:off x="3570577" y="598793"/>
            <a:ext cx="4429124" cy="1445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8000" b="1" baseline="0">
                <a:solidFill>
                  <a:srgbClr val="FF0000"/>
                </a:solidFill>
                <a:latin typeface="华文行楷" panose="02010800040101010101" pitchFamily="2" charset="-122"/>
                <a:ea typeface="华文行楷" panose="02010800040101010101" pitchFamily="2" charset="-122"/>
              </a:rPr>
              <a:t>燕歌行</a:t>
            </a:r>
          </a:p>
        </p:txBody>
      </p:sp>
      <p:sp>
        <p:nvSpPr>
          <p:cNvPr id="4" name="文本框 10"/>
          <p:cNvSpPr txBox="1">
            <a:spLocks noChangeArrowheads="1"/>
          </p:cNvSpPr>
          <p:nvPr/>
        </p:nvSpPr>
        <p:spPr bwMode="auto">
          <a:xfrm>
            <a:off x="4998707" y="2328859"/>
            <a:ext cx="25003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800">
                <a:solidFill>
                  <a:srgbClr val="000000"/>
                </a:solidFill>
                <a:latin typeface="微软雅黑" panose="020b0503020204020204" charset="-122"/>
                <a:ea typeface="微软雅黑"/>
              </a:rPr>
              <a:t> </a:t>
            </a:r>
            <a:r>
              <a:rPr lang="zh-CN" altLang="en-US" sz="4000" b="1">
                <a:solidFill>
                  <a:srgbClr val="FF0000"/>
                </a:solidFill>
                <a:latin typeface="微软雅黑" panose="020b0503020204020204" charset="-122"/>
                <a:ea typeface="微软雅黑"/>
              </a:rPr>
              <a:t>高  适</a:t>
            </a:r>
          </a:p>
        </p:txBody>
      </p:sp>
    </p:spTree>
  </p:cSld>
  <p:clrMapOvr>
    <a:masterClrMapping/>
  </p:clrMapOvr>
  <mc:AlternateContent>
    <mc:Choice xmlns:p14="http://schemas.microsoft.com/office/powerpoint/2010/main" Requires="p14">
      <p:transition spd="med" advClick="0" advTm="6000" p14:dur="700">
        <p:fade/>
      </p:transition>
    </mc:Choice>
    <mc:Fallback>
      <p:transition spd="med"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拓诗歌之境，习鉴赏之术</a:t>
              </a:r>
            </a:p>
          </p:txBody>
        </p:sp>
      </p:grpSp>
      <p:sp>
        <p:nvSpPr>
          <p:cNvPr id="7" name="文本框 6"/>
          <p:cNvSpPr txBox="1"/>
          <p:nvPr/>
        </p:nvSpPr>
        <p:spPr>
          <a:xfrm>
            <a:off x="278765" y="1130300"/>
            <a:ext cx="3840480" cy="4061460"/>
          </a:xfrm>
          <a:prstGeom prst="rect">
            <a:avLst/>
          </a:prstGeom>
          <a:noFill/>
        </p:spPr>
        <p:txBody>
          <a:bodyPr wrap="none" rtlCol="0">
            <a:spAutoFit/>
          </a:bodyPr>
          <a:lstStyle/>
          <a:p>
            <a:pPr algn="l" fontAlgn="auto">
              <a:lnSpc>
                <a:spcPct val="150000"/>
              </a:lnSpc>
            </a:pPr>
            <a:r>
              <a:rPr lang="en-US" altLang="zh-CN" sz="2800" b="1">
                <a:solidFill>
                  <a:srgbClr val="FF0000"/>
                </a:solidFill>
                <a:latin typeface="微软雅黑" panose="020b0503020204020204" charset="-122"/>
                <a:ea typeface="微软雅黑"/>
              </a:rPr>
              <a:t>        </a:t>
            </a:r>
            <a:r>
              <a:rPr lang="zh-CN" altLang="en-US" sz="2800" b="1">
                <a:solidFill>
                  <a:srgbClr val="FF0000"/>
                </a:solidFill>
                <a:latin typeface="微软雅黑" panose="020b0503020204020204" charset="-122"/>
                <a:ea typeface="微软雅黑"/>
              </a:rPr>
              <a:t>燕歌行</a:t>
            </a:r>
            <a:r>
              <a:rPr lang="zh-CN" altLang="en-US" b="1">
                <a:latin typeface="微软雅黑" panose="020b0503020204020204" charset="-122"/>
                <a:ea typeface="微软雅黑"/>
              </a:rPr>
              <a:t>  曹丕</a:t>
            </a:r>
          </a:p>
          <a:p>
            <a:pPr algn="l" fontAlgn="auto">
              <a:lnSpc>
                <a:spcPct val="150000"/>
              </a:lnSpc>
            </a:pPr>
            <a:r>
              <a:rPr lang="zh-CN" altLang="en-US" b="1">
                <a:latin typeface="微软雅黑" panose="020b0503020204020204" charset="-122"/>
                <a:ea typeface="微软雅黑"/>
              </a:rPr>
              <a:t>秋风萧瑟天气凉，草木摇落露为霜，</a:t>
            </a:r>
          </a:p>
          <a:p>
            <a:pPr algn="l" fontAlgn="auto">
              <a:lnSpc>
                <a:spcPct val="150000"/>
              </a:lnSpc>
            </a:pPr>
            <a:r>
              <a:rPr lang="zh-CN" altLang="en-US" b="1">
                <a:latin typeface="微软雅黑" panose="020b0503020204020204" charset="-122"/>
                <a:ea typeface="微软雅黑"/>
              </a:rPr>
              <a:t>群燕辞归雁南翔。念君客游思断肠，</a:t>
            </a:r>
          </a:p>
          <a:p>
            <a:pPr algn="l" fontAlgn="auto">
              <a:lnSpc>
                <a:spcPct val="150000"/>
              </a:lnSpc>
            </a:pPr>
            <a:r>
              <a:rPr lang="zh-CN" altLang="en-US" b="1">
                <a:latin typeface="微软雅黑" panose="020b0503020204020204" charset="-122"/>
                <a:ea typeface="微软雅黑"/>
              </a:rPr>
              <a:t>慊慊思归恋故乡，何为淹留寄他方？</a:t>
            </a:r>
          </a:p>
          <a:p>
            <a:pPr algn="l" fontAlgn="auto">
              <a:lnSpc>
                <a:spcPct val="150000"/>
              </a:lnSpc>
            </a:pPr>
            <a:r>
              <a:rPr lang="zh-CN" altLang="en-US" b="1">
                <a:latin typeface="微软雅黑" panose="020b0503020204020204" charset="-122"/>
                <a:ea typeface="微软雅黑"/>
              </a:rPr>
              <a:t>贱妾茕茕守空房，忧来思君不敢忘，</a:t>
            </a:r>
          </a:p>
          <a:p>
            <a:pPr algn="l" fontAlgn="auto">
              <a:lnSpc>
                <a:spcPct val="150000"/>
              </a:lnSpc>
            </a:pPr>
            <a:r>
              <a:rPr lang="zh-CN" altLang="en-US" b="1">
                <a:latin typeface="微软雅黑" panose="020b0503020204020204" charset="-122"/>
                <a:ea typeface="微软雅黑"/>
              </a:rPr>
              <a:t>不觉泪下沾衣裳。援琴鸣弦发清商，</a:t>
            </a:r>
          </a:p>
          <a:p>
            <a:pPr algn="l" fontAlgn="auto">
              <a:lnSpc>
                <a:spcPct val="150000"/>
              </a:lnSpc>
            </a:pPr>
            <a:r>
              <a:rPr lang="zh-CN" altLang="en-US" b="1">
                <a:latin typeface="微软雅黑" panose="020b0503020204020204" charset="-122"/>
                <a:ea typeface="微软雅黑"/>
              </a:rPr>
              <a:t>短歌微吟不能长。明月皎皎照我床，</a:t>
            </a:r>
          </a:p>
          <a:p>
            <a:pPr algn="l" fontAlgn="auto">
              <a:lnSpc>
                <a:spcPct val="150000"/>
              </a:lnSpc>
            </a:pPr>
            <a:r>
              <a:rPr lang="zh-CN" altLang="en-US" b="1">
                <a:latin typeface="微软雅黑" panose="020b0503020204020204" charset="-122"/>
                <a:ea typeface="微软雅黑"/>
              </a:rPr>
              <a:t>星汉西流夜未央。牵牛织女遥相望，</a:t>
            </a:r>
          </a:p>
          <a:p>
            <a:pPr algn="l" fontAlgn="auto">
              <a:lnSpc>
                <a:spcPct val="150000"/>
              </a:lnSpc>
            </a:pPr>
            <a:r>
              <a:rPr lang="zh-CN" altLang="en-US" b="1">
                <a:latin typeface="微软雅黑" panose="020b0503020204020204" charset="-122"/>
                <a:ea typeface="微软雅黑"/>
              </a:rPr>
              <a:t>尔独何辜限河梁？</a:t>
            </a:r>
          </a:p>
        </p:txBody>
      </p:sp>
      <p:sp>
        <p:nvSpPr>
          <p:cNvPr id="9" name="文本框 8"/>
          <p:cNvSpPr txBox="1"/>
          <p:nvPr/>
        </p:nvSpPr>
        <p:spPr>
          <a:xfrm>
            <a:off x="107315" y="960120"/>
            <a:ext cx="8751570" cy="398780"/>
          </a:xfrm>
          <a:prstGeom prst="rect">
            <a:avLst/>
          </a:prstGeom>
          <a:noFill/>
        </p:spPr>
        <p:txBody>
          <a:bodyPr wrap="square" rtlCol="0">
            <a:spAutoFit/>
          </a:bodyPr>
          <a:lstStyle/>
          <a:p>
            <a:r>
              <a:rPr lang="zh-CN" altLang="en-US" sz="2000" b="1">
                <a:solidFill>
                  <a:srgbClr val="C00000"/>
                </a:solidFill>
                <a:latin typeface="隶书" panose="02010509060101010101" pitchFamily="49" charset="-122"/>
                <a:ea typeface="隶书" panose="02010509060101010101" pitchFamily="49" charset="-122"/>
              </a:rPr>
              <a:t>阅读曹丕的《燕歌行（其一）》，比较分析两首诗抒发的情感的异同。</a:t>
            </a:r>
          </a:p>
        </p:txBody>
      </p:sp>
      <p:pic>
        <p:nvPicPr>
          <p:cNvPr id="2" name="图片 1"/>
          <p:cNvPicPr>
            <a:picLocks noChangeAspect="1"/>
          </p:cNvPicPr>
          <p:nvPr/>
        </p:nvPicPr>
        <p:blipFill>
          <a:blip r:embed="rId3"/>
          <a:stretch>
            <a:fillRect/>
          </a:stretch>
        </p:blipFill>
        <p:spPr>
          <a:xfrm>
            <a:off x="4074160" y="1873250"/>
            <a:ext cx="5005705" cy="287591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82"/>
                                        </p:tgtEl>
                                        <p:attrNameLst>
                                          <p:attrName>style.visibility</p:attrName>
                                        </p:attrNameLst>
                                      </p:cBhvr>
                                      <p:to>
                                        <p:strVal val="visible"/>
                                      </p:to>
                                    </p:set>
                                    <p:animEffect transition="in" filter="wedge">
                                      <p:cBhvr>
                                        <p:cTn id="7" dur="2000"/>
                                        <p:tgtEl>
                                          <p:spTgt spid="112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隶书" panose="02010509060101010101" pitchFamily="49" charset="-122"/>
                <a:ea typeface="隶书" panose="02010509060101010101" pitchFamily="49" charset="-122"/>
                <a:sym typeface="+mn-ea"/>
              </a:rPr>
              <a:t>燕歌行</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拓诗歌之境，习鉴赏之术</a:t>
              </a:r>
            </a:p>
          </p:txBody>
        </p:sp>
      </p:grpSp>
      <p:sp>
        <p:nvSpPr>
          <p:cNvPr id="7" name="文本框 6"/>
          <p:cNvSpPr txBox="1"/>
          <p:nvPr/>
        </p:nvSpPr>
        <p:spPr>
          <a:xfrm>
            <a:off x="278765" y="1130300"/>
            <a:ext cx="3840480" cy="4061460"/>
          </a:xfrm>
          <a:prstGeom prst="rect">
            <a:avLst/>
          </a:prstGeom>
          <a:noFill/>
        </p:spPr>
        <p:txBody>
          <a:bodyPr wrap="none" rtlCol="0">
            <a:spAutoFit/>
          </a:bodyPr>
          <a:lstStyle/>
          <a:p>
            <a:pPr algn="l" fontAlgn="auto">
              <a:lnSpc>
                <a:spcPct val="150000"/>
              </a:lnSpc>
            </a:pPr>
            <a:r>
              <a:rPr lang="en-US" altLang="zh-CN" sz="2800" b="1">
                <a:solidFill>
                  <a:srgbClr val="FF0000"/>
                </a:solidFill>
                <a:latin typeface="微软雅黑" panose="020b0503020204020204" charset="-122"/>
                <a:ea typeface="微软雅黑"/>
              </a:rPr>
              <a:t>        </a:t>
            </a:r>
            <a:r>
              <a:rPr lang="zh-CN" altLang="en-US" sz="2800" b="1">
                <a:solidFill>
                  <a:srgbClr val="FF0000"/>
                </a:solidFill>
                <a:latin typeface="微软雅黑" panose="020b0503020204020204" charset="-122"/>
                <a:ea typeface="微软雅黑"/>
              </a:rPr>
              <a:t>燕歌行</a:t>
            </a:r>
            <a:r>
              <a:rPr lang="zh-CN" altLang="en-US" b="1">
                <a:latin typeface="微软雅黑" panose="020b0503020204020204" charset="-122"/>
                <a:ea typeface="微软雅黑"/>
              </a:rPr>
              <a:t>  曹丕</a:t>
            </a:r>
          </a:p>
          <a:p>
            <a:pPr algn="l" fontAlgn="auto">
              <a:lnSpc>
                <a:spcPct val="150000"/>
              </a:lnSpc>
            </a:pPr>
            <a:r>
              <a:rPr lang="zh-CN" altLang="en-US" b="1">
                <a:latin typeface="微软雅黑" panose="020b0503020204020204" charset="-122"/>
                <a:ea typeface="微软雅黑"/>
              </a:rPr>
              <a:t>秋风萧瑟天气凉，草木摇落露为霜，</a:t>
            </a:r>
          </a:p>
          <a:p>
            <a:pPr algn="l" fontAlgn="auto">
              <a:lnSpc>
                <a:spcPct val="150000"/>
              </a:lnSpc>
            </a:pPr>
            <a:r>
              <a:rPr lang="zh-CN" altLang="en-US" b="1">
                <a:latin typeface="微软雅黑" panose="020b0503020204020204" charset="-122"/>
                <a:ea typeface="微软雅黑"/>
              </a:rPr>
              <a:t>群燕辞归雁南翔。念君客游思断肠，</a:t>
            </a:r>
          </a:p>
          <a:p>
            <a:pPr algn="l" fontAlgn="auto">
              <a:lnSpc>
                <a:spcPct val="150000"/>
              </a:lnSpc>
            </a:pPr>
            <a:r>
              <a:rPr lang="zh-CN" altLang="en-US" b="1">
                <a:latin typeface="微软雅黑" panose="020b0503020204020204" charset="-122"/>
                <a:ea typeface="微软雅黑"/>
              </a:rPr>
              <a:t>慊慊思归恋故乡，何为淹留寄他方？</a:t>
            </a:r>
          </a:p>
          <a:p>
            <a:pPr algn="l" fontAlgn="auto">
              <a:lnSpc>
                <a:spcPct val="150000"/>
              </a:lnSpc>
            </a:pPr>
            <a:r>
              <a:rPr lang="zh-CN" altLang="en-US" b="1">
                <a:latin typeface="微软雅黑" panose="020b0503020204020204" charset="-122"/>
                <a:ea typeface="微软雅黑"/>
              </a:rPr>
              <a:t>贱妾茕茕守空房，忧来思君不敢忘，</a:t>
            </a:r>
          </a:p>
          <a:p>
            <a:pPr algn="l" fontAlgn="auto">
              <a:lnSpc>
                <a:spcPct val="150000"/>
              </a:lnSpc>
            </a:pPr>
            <a:r>
              <a:rPr lang="zh-CN" altLang="en-US" b="1">
                <a:latin typeface="微软雅黑" panose="020b0503020204020204" charset="-122"/>
                <a:ea typeface="微软雅黑"/>
              </a:rPr>
              <a:t>不觉泪下沾衣裳。援琴鸣弦发清商，</a:t>
            </a:r>
          </a:p>
          <a:p>
            <a:pPr algn="l" fontAlgn="auto">
              <a:lnSpc>
                <a:spcPct val="150000"/>
              </a:lnSpc>
            </a:pPr>
            <a:r>
              <a:rPr lang="zh-CN" altLang="en-US" b="1">
                <a:latin typeface="微软雅黑" panose="020b0503020204020204" charset="-122"/>
                <a:ea typeface="微软雅黑"/>
              </a:rPr>
              <a:t>短歌微吟不能长。明月皎皎照我床，</a:t>
            </a:r>
          </a:p>
          <a:p>
            <a:pPr algn="l" fontAlgn="auto">
              <a:lnSpc>
                <a:spcPct val="150000"/>
              </a:lnSpc>
            </a:pPr>
            <a:r>
              <a:rPr lang="zh-CN" altLang="en-US" b="1">
                <a:latin typeface="微软雅黑" panose="020b0503020204020204" charset="-122"/>
                <a:ea typeface="微软雅黑"/>
              </a:rPr>
              <a:t>星汉西流夜未央。牵牛织女遥相望，</a:t>
            </a:r>
          </a:p>
          <a:p>
            <a:pPr algn="l" fontAlgn="auto">
              <a:lnSpc>
                <a:spcPct val="150000"/>
              </a:lnSpc>
            </a:pPr>
            <a:r>
              <a:rPr lang="zh-CN" altLang="en-US" b="1">
                <a:latin typeface="微软雅黑" panose="020b0503020204020204" charset="-122"/>
                <a:ea typeface="微软雅黑"/>
              </a:rPr>
              <a:t>尔独何辜限河梁？</a:t>
            </a:r>
          </a:p>
        </p:txBody>
      </p:sp>
      <p:sp>
        <p:nvSpPr>
          <p:cNvPr id="9" name="文本框 8"/>
          <p:cNvSpPr txBox="1"/>
          <p:nvPr/>
        </p:nvSpPr>
        <p:spPr>
          <a:xfrm>
            <a:off x="107315" y="960120"/>
            <a:ext cx="8751570" cy="398780"/>
          </a:xfrm>
          <a:prstGeom prst="rect">
            <a:avLst/>
          </a:prstGeom>
          <a:noFill/>
        </p:spPr>
        <p:txBody>
          <a:bodyPr wrap="square" rtlCol="0">
            <a:spAutoFit/>
          </a:bodyPr>
          <a:lstStyle/>
          <a:p>
            <a:r>
              <a:rPr lang="zh-CN" altLang="en-US" sz="2000" b="1">
                <a:solidFill>
                  <a:srgbClr val="C00000"/>
                </a:solidFill>
                <a:latin typeface="隶书" panose="02010509060101010101" pitchFamily="49" charset="-122"/>
                <a:ea typeface="隶书" panose="02010509060101010101" pitchFamily="49" charset="-122"/>
              </a:rPr>
              <a:t>阅读曹丕的《燕歌行（其一）》，比较分析两首诗抒发的情感的异同。</a:t>
            </a:r>
          </a:p>
        </p:txBody>
      </p:sp>
      <p:sp>
        <p:nvSpPr>
          <p:cNvPr id="16387" name="Rectangle 4"/>
          <p:cNvSpPr/>
          <p:nvPr/>
        </p:nvSpPr>
        <p:spPr>
          <a:xfrm>
            <a:off x="4044315" y="1268413"/>
            <a:ext cx="4989195" cy="3784600"/>
          </a:xfrm>
          <a:prstGeom prst="rect">
            <a:avLst/>
          </a:prstGeom>
          <a:noFill/>
          <a:ln w="9525">
            <a:noFill/>
          </a:ln>
        </p:spPr>
        <p:txBody>
          <a:bodyPr wrap="square" anchor="ctr">
            <a:spAutoFit/>
          </a:bodyPr>
          <a:lstStyle/>
          <a:p>
            <a:pPr fontAlgn="auto">
              <a:lnSpc>
                <a:spcPct val="150000"/>
              </a:lnSpc>
            </a:pPr>
            <a:r>
              <a:rPr lang="zh-CN" altLang="zh-CN" sz="2000" b="1">
                <a:latin typeface="黑体" pitchFamily="49" charset="-122"/>
                <a:ea typeface="黑体" panose="02010609060101010101" pitchFamily="49" charset="-122"/>
              </a:rPr>
              <a:t>同：两首诗都写了思妇的对征夫的思念，借此表达</a:t>
            </a:r>
            <a:r>
              <a:rPr lang="zh-CN" altLang="zh-CN" sz="2000" b="1">
                <a:solidFill>
                  <a:srgbClr val="FF0000"/>
                </a:solidFill>
                <a:latin typeface="黑体" pitchFamily="49" charset="-122"/>
                <a:ea typeface="黑体" panose="02010609060101010101" pitchFamily="49" charset="-122"/>
              </a:rPr>
              <a:t>思念</a:t>
            </a:r>
            <a:r>
              <a:rPr lang="zh-CN" altLang="zh-CN" sz="2000" b="1">
                <a:latin typeface="黑体" pitchFamily="49" charset="-122"/>
                <a:ea typeface="黑体" panose="02010609060101010101" pitchFamily="49" charset="-122"/>
              </a:rPr>
              <a:t>的遥遥无期，</a:t>
            </a:r>
            <a:r>
              <a:rPr lang="zh-CN" altLang="zh-CN" sz="2000" b="1">
                <a:solidFill>
                  <a:srgbClr val="FF0000"/>
                </a:solidFill>
                <a:latin typeface="黑体" pitchFamily="49" charset="-122"/>
                <a:ea typeface="黑体" panose="02010609060101010101" pitchFamily="49" charset="-122"/>
              </a:rPr>
              <a:t>都写出了普通百姓生活的艰辛</a:t>
            </a:r>
            <a:r>
              <a:rPr lang="zh-CN" altLang="en-US" sz="2000" b="1">
                <a:solidFill>
                  <a:srgbClr val="FF0000"/>
                </a:solidFill>
                <a:latin typeface="黑体" pitchFamily="49" charset="-122"/>
                <a:ea typeface="黑体" panose="02010609060101010101" pitchFamily="49" charset="-122"/>
              </a:rPr>
              <a:t>和对他们的同情</a:t>
            </a:r>
            <a:r>
              <a:rPr lang="zh-CN" altLang="zh-CN" sz="2000" b="1">
                <a:solidFill>
                  <a:srgbClr val="FF0000"/>
                </a:solidFill>
                <a:latin typeface="黑体" pitchFamily="49" charset="-122"/>
                <a:ea typeface="黑体" panose="02010609060101010101" pitchFamily="49" charset="-122"/>
              </a:rPr>
              <a:t>。</a:t>
            </a:r>
          </a:p>
          <a:p>
            <a:pPr fontAlgn="auto">
              <a:lnSpc>
                <a:spcPct val="150000"/>
              </a:lnSpc>
            </a:pPr>
            <a:r>
              <a:rPr lang="zh-CN" altLang="zh-CN" sz="2000" b="1">
                <a:latin typeface="黑体" pitchFamily="49" charset="-122"/>
                <a:ea typeface="黑体" panose="02010609060101010101" pitchFamily="49" charset="-122"/>
              </a:rPr>
              <a:t>异：曹诗表现的思想并不复杂，题材也不算特别新鲜，但是曹丕</a:t>
            </a:r>
            <a:r>
              <a:rPr lang="zh-CN" altLang="zh-CN" sz="2000" b="1">
                <a:solidFill>
                  <a:srgbClr val="FF0000"/>
                </a:solidFill>
                <a:latin typeface="黑体" pitchFamily="49" charset="-122"/>
                <a:ea typeface="黑体" panose="02010609060101010101" pitchFamily="49" charset="-122"/>
              </a:rPr>
              <a:t>作为统治阶级能</a:t>
            </a:r>
            <a:r>
              <a:rPr lang="zh-CN" altLang="en-US" sz="2000" b="1">
                <a:solidFill>
                  <a:srgbClr val="FF0000"/>
                </a:solidFill>
                <a:latin typeface="黑体" pitchFamily="49" charset="-122"/>
                <a:ea typeface="黑体" panose="02010609060101010101" pitchFamily="49" charset="-122"/>
              </a:rPr>
              <a:t>对普通百姓</a:t>
            </a:r>
            <a:r>
              <a:rPr lang="zh-CN" altLang="zh-CN" sz="2000" b="1">
                <a:solidFill>
                  <a:srgbClr val="FF0000"/>
                </a:solidFill>
                <a:latin typeface="黑体" pitchFamily="49" charset="-122"/>
                <a:ea typeface="黑体" panose="02010609060101010101" pitchFamily="49" charset="-122"/>
              </a:rPr>
              <a:t>如此深刻同情</a:t>
            </a:r>
            <a:r>
              <a:rPr lang="zh-CN" altLang="zh-CN" sz="2000" b="1">
                <a:latin typeface="黑体" pitchFamily="49" charset="-122"/>
                <a:ea typeface="黑体" panose="02010609060101010101" pitchFamily="49" charset="-122"/>
              </a:rPr>
              <a:t>，这是很可贵的；而高诗</a:t>
            </a:r>
            <a:r>
              <a:rPr lang="zh-CN" altLang="en-US" sz="2000" b="1">
                <a:latin typeface="黑体" pitchFamily="49" charset="-122"/>
                <a:ea typeface="黑体" panose="02010609060101010101" pitchFamily="49" charset="-122"/>
              </a:rPr>
              <a:t>则</a:t>
            </a:r>
            <a:r>
              <a:rPr lang="zh-CN" altLang="zh-CN" sz="2000" b="1">
                <a:latin typeface="黑体" pitchFamily="49" charset="-122"/>
                <a:ea typeface="黑体" panose="02010609060101010101" pitchFamily="49" charset="-122"/>
              </a:rPr>
              <a:t>着重批判身居要职的</a:t>
            </a:r>
            <a:r>
              <a:rPr lang="zh-CN" altLang="zh-CN" sz="2000" b="1">
                <a:solidFill>
                  <a:srgbClr val="0000CC"/>
                </a:solidFill>
                <a:latin typeface="黑体" pitchFamily="49" charset="-122"/>
                <a:ea typeface="黑体" panose="02010609060101010101" pitchFamily="49" charset="-122"/>
              </a:rPr>
              <a:t>将军狂妄轻敌及其腐败的作风，暗示了必败的原因。</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edge">
                                      <p:cBhvr>
                                        <p:cTn id="7" dur="2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5" name="图片 1" descr="图片001"/>
          <p:cNvPicPr>
            <a:picLocks noChangeAspect="1"/>
          </p:cNvPicPr>
          <p:nvPr/>
        </p:nvPicPr>
        <p:blipFill>
          <a:blip r:embed="rId3"/>
          <a:stretch>
            <a:fillRect/>
          </a:stretch>
        </p:blipFill>
        <p:spPr>
          <a:xfrm>
            <a:off x="13547" y="3345716"/>
            <a:ext cx="1629664" cy="1496004"/>
          </a:xfrm>
          <a:prstGeom prst="rect">
            <a:avLst/>
          </a:prstGeom>
          <a:noFill/>
          <a:ln w="9525">
            <a:noFill/>
          </a:ln>
        </p:spPr>
      </p:pic>
      <p:sp>
        <p:nvSpPr>
          <p:cNvPr id="10" name="矩形 9"/>
          <p:cNvSpPr/>
          <p:nvPr/>
        </p:nvSpPr>
        <p:spPr>
          <a:xfrm>
            <a:off x="-6773" y="407896"/>
            <a:ext cx="9157547" cy="2844348"/>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50" strike="noStrike" noProof="1"/>
          </a:p>
        </p:txBody>
      </p:sp>
      <p:pic>
        <p:nvPicPr>
          <p:cNvPr id="4" name="图片 3" descr="图片2"/>
          <p:cNvPicPr>
            <a:picLocks noChangeAspect="1"/>
          </p:cNvPicPr>
          <p:nvPr/>
        </p:nvPicPr>
        <p:blipFill>
          <a:blip r:embed="rId4"/>
          <a:stretch>
            <a:fillRect/>
          </a:stretch>
        </p:blipFill>
        <p:spPr>
          <a:xfrm>
            <a:off x="1355" y="4798370"/>
            <a:ext cx="9143097" cy="344988"/>
          </a:xfrm>
          <a:prstGeom prst="rect">
            <a:avLst/>
          </a:prstGeom>
        </p:spPr>
      </p:pic>
      <p:pic>
        <p:nvPicPr>
          <p:cNvPr id="31746" name="图片 2" descr="二维码2"/>
          <p:cNvPicPr>
            <a:picLocks noChangeAspect="1"/>
          </p:cNvPicPr>
          <p:nvPr/>
        </p:nvPicPr>
        <p:blipFill>
          <a:blip r:embed="rId5"/>
          <a:stretch>
            <a:fillRect/>
          </a:stretch>
        </p:blipFill>
        <p:spPr>
          <a:xfrm>
            <a:off x="7543688" y="3301915"/>
            <a:ext cx="1600764" cy="1496456"/>
          </a:xfrm>
          <a:prstGeom prst="ellipse">
            <a:avLst/>
          </a:prstGeom>
          <a:noFill/>
          <a:ln w="9525">
            <a:noFill/>
          </a:ln>
        </p:spPr>
      </p:pic>
      <p:pic>
        <p:nvPicPr>
          <p:cNvPr id="2" name="图片 1" descr="图片1"/>
          <p:cNvPicPr>
            <a:picLocks noChangeAspect="1"/>
          </p:cNvPicPr>
          <p:nvPr/>
        </p:nvPicPr>
        <p:blipFill>
          <a:blip r:embed="rId6"/>
          <a:stretch>
            <a:fillRect/>
          </a:stretch>
        </p:blipFill>
        <p:spPr>
          <a:xfrm>
            <a:off x="1262549" y="415121"/>
            <a:ext cx="6500142" cy="2598702"/>
          </a:xfrm>
          <a:prstGeom prst="rect">
            <a:avLst/>
          </a:prstGeom>
        </p:spPr>
      </p:pic>
      <p:pic>
        <p:nvPicPr>
          <p:cNvPr id="8" name="图片 7" descr="图片2"/>
          <p:cNvPicPr>
            <a:picLocks noChangeAspect="1"/>
          </p:cNvPicPr>
          <p:nvPr/>
        </p:nvPicPr>
        <p:blipFill>
          <a:blip r:embed="rId7"/>
          <a:stretch>
            <a:fillRect/>
          </a:stretch>
        </p:blipFill>
        <p:spPr>
          <a:xfrm>
            <a:off x="-7225" y="141"/>
            <a:ext cx="9150773" cy="414980"/>
          </a:xfrm>
          <a:prstGeom prst="rect">
            <a:avLst/>
          </a:prstGeom>
        </p:spPr>
      </p:pic>
      <p:pic>
        <p:nvPicPr>
          <p:cNvPr id="31748" name="New picture" hidden="1"/>
          <p:cNvPicPr/>
          <p:nvPr/>
        </p:nvPicPr>
        <p:blipFill>
          <a:blip r:embed="rId8"/>
          <a:stretch>
            <a:fillRect/>
          </a:stretch>
        </p:blipFill>
        <p:spPr>
          <a:xfrm>
            <a:off x="10223500" y="11874500"/>
            <a:ext cx="304800" cy="4445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nvSpPr>
        <p:spPr>
          <a:xfrm>
            <a:off x="136525" y="1619250"/>
            <a:ext cx="8614410" cy="134556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8248650" cy="1344691"/>
            <a:chOff x="443836" y="1495100"/>
            <a:chExt cx="8248650" cy="943643"/>
          </a:xfrm>
        </p:grpSpPr>
        <p:sp>
          <p:nvSpPr>
            <p:cNvPr id="11" name="TextBox 4"/>
            <p:cNvSpPr txBox="1"/>
            <p:nvPr/>
          </p:nvSpPr>
          <p:spPr>
            <a:xfrm>
              <a:off x="945486" y="1510975"/>
              <a:ext cx="7747000" cy="927768"/>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唐开元、天宝年间，唐朝和突厥、回纥、吐蕃之间，在我国北方连年有战争。对于唐的战争，当时的诗人，一般是不反对的，因为是卫国战争。对于参加这些战争的将士，又常常歌颂他们为民族英雄，认为他们是为国死节，不是为了贪功受赏。</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panose="020b0503020204020204" charset="-122"/>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边塞诗形成的原因</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212725" y="3263900"/>
            <a:ext cx="8172450" cy="1344692"/>
            <a:chOff x="520036" y="1495100"/>
            <a:chExt cx="8172450" cy="943644"/>
          </a:xfrm>
        </p:grpSpPr>
        <p:sp>
          <p:nvSpPr>
            <p:cNvPr id="5" name="TextBox 4"/>
            <p:cNvSpPr txBox="1"/>
            <p:nvPr/>
          </p:nvSpPr>
          <p:spPr>
            <a:xfrm>
              <a:off x="945486" y="1510975"/>
              <a:ext cx="7747000" cy="927769"/>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盛唐文人们多热衷于功名，渴望施展自己的才华和抱负。从军边塞为国立功，成为文人求取功名，实现人生价值的一种理念，而且他们也很向往新奇的边疆生活、边塞风光。在诗歌创作上，他们融入了这样的所见、所闻、所感，形成了一个创作流派，这就是边塞诗。</a:t>
              </a:r>
            </a:p>
          </p:txBody>
        </p:sp>
        <p:sp>
          <p:nvSpPr>
            <p:cNvPr id="6" name="椭圆 5"/>
            <p:cNvSpPr/>
            <p:nvPr/>
          </p:nvSpPr>
          <p:spPr>
            <a:xfrm>
              <a:off x="5202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520036" y="1495100"/>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62865" y="3176270"/>
            <a:ext cx="8614410" cy="151511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11282"/>
                                        </p:tgtEl>
                                        <p:attrNameLst>
                                          <p:attrName>style.visibility</p:attrName>
                                        </p:attrNameLst>
                                      </p:cBhvr>
                                      <p:to>
                                        <p:strVal val="visible"/>
                                      </p:to>
                                    </p:set>
                                    <p:animEffect transition="in" filter="circle(in)">
                                      <p:cBhvr>
                                        <p:cTn id="7" dur="2000"/>
                                        <p:tgtEl>
                                          <p:spTgt spid="112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4"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5"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mph" presetSubtype="0" fill="hold" grpId="1" nodeType="clickEffect">
                                  <p:stCondLst>
                                    <p:cond delay="0"/>
                                  </p:stCondLst>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37" fill="hold" grpId="2"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outVertical)">
                                      <p:cBhvr>
                                        <p:cTn id="42" dur="500"/>
                                        <p:tgtEl>
                                          <p:spTgt spid="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6" presetClass="emph" presetSubtype="0" fill="hold" grpId="3" nodeType="clickEffect">
                                  <p:stCondLst>
                                    <p:cond delay="0"/>
                                  </p:stCondLst>
                                  <p:childTnLst>
                                    <p:animEffect transition="out" filter="fade">
                                      <p:cBhvr>
                                        <p:cTn id="46" dur="500" tmFilter="0, 0; .2, .5; .8, .5; 1, 0"/>
                                        <p:tgtEl>
                                          <p:spTgt spid="8"/>
                                        </p:tgtEl>
                                      </p:cBhvr>
                                    </p:animEffect>
                                    <p:animScale>
                                      <p:cBhvr>
                                        <p:cTn id="4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2"/>
      <p:bldP spid="8" grpId="3"/>
      <p:bldP spid="3" grpId="4"/>
      <p:bldP spid="2" grpId="5"/>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椭圆 21"/>
          <p:cNvSpPr/>
          <p:nvPr/>
        </p:nvSpPr>
        <p:spPr>
          <a:xfrm>
            <a:off x="184953" y="4538980"/>
            <a:ext cx="369332" cy="526298"/>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椭圆 20"/>
          <p:cNvSpPr/>
          <p:nvPr/>
        </p:nvSpPr>
        <p:spPr>
          <a:xfrm>
            <a:off x="184953" y="3876040"/>
            <a:ext cx="369332" cy="526298"/>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椭圆 19"/>
          <p:cNvSpPr/>
          <p:nvPr/>
        </p:nvSpPr>
        <p:spPr>
          <a:xfrm>
            <a:off x="212893" y="3050540"/>
            <a:ext cx="369332" cy="526298"/>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圆角矩形 8"/>
          <p:cNvSpPr/>
          <p:nvPr/>
        </p:nvSpPr>
        <p:spPr>
          <a:xfrm>
            <a:off x="136525" y="1619250"/>
            <a:ext cx="4834890" cy="52578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3385820" cy="526298"/>
            <a:chOff x="443836" y="1495100"/>
            <a:chExt cx="3385820" cy="369332"/>
          </a:xfrm>
        </p:grpSpPr>
        <p:sp>
          <p:nvSpPr>
            <p:cNvPr id="11" name="TextBox 4"/>
            <p:cNvSpPr txBox="1"/>
            <p:nvPr/>
          </p:nvSpPr>
          <p:spPr>
            <a:xfrm>
              <a:off x="945486" y="1511142"/>
              <a:ext cx="2884170" cy="279846"/>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写边塞风光、异域风情。</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425450"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边塞诗的主要内容</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184785" y="2308860"/>
            <a:ext cx="8260715" cy="526298"/>
            <a:chOff x="492096" y="824896"/>
            <a:chExt cx="8260715" cy="369332"/>
          </a:xfrm>
        </p:grpSpPr>
        <p:sp>
          <p:nvSpPr>
            <p:cNvPr id="5" name="TextBox 4"/>
            <p:cNvSpPr txBox="1"/>
            <p:nvPr/>
          </p:nvSpPr>
          <p:spPr>
            <a:xfrm>
              <a:off x="1005811" y="832750"/>
              <a:ext cx="7747000" cy="279846"/>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反映边塞战争生活的艰苦和军旅生活。</a:t>
              </a:r>
            </a:p>
          </p:txBody>
        </p:sp>
        <p:sp>
          <p:nvSpPr>
            <p:cNvPr id="6" name="椭圆 5"/>
            <p:cNvSpPr/>
            <p:nvPr/>
          </p:nvSpPr>
          <p:spPr>
            <a:xfrm>
              <a:off x="520204" y="824896"/>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492096" y="854307"/>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77470" y="2275205"/>
            <a:ext cx="4893945"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4" name="圆角矩形 13"/>
          <p:cNvSpPr/>
          <p:nvPr/>
        </p:nvSpPr>
        <p:spPr>
          <a:xfrm>
            <a:off x="106680" y="3050540"/>
            <a:ext cx="4893945"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5" name="圆角矩形 14"/>
          <p:cNvSpPr/>
          <p:nvPr/>
        </p:nvSpPr>
        <p:spPr>
          <a:xfrm>
            <a:off x="106680" y="3764280"/>
            <a:ext cx="8820785"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6" name="圆角矩形 15"/>
          <p:cNvSpPr/>
          <p:nvPr/>
        </p:nvSpPr>
        <p:spPr>
          <a:xfrm>
            <a:off x="107315" y="4538980"/>
            <a:ext cx="8820150"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7" name="TextBox 4"/>
          <p:cNvSpPr txBox="1"/>
          <p:nvPr/>
        </p:nvSpPr>
        <p:spPr>
          <a:xfrm>
            <a:off x="212725" y="3161665"/>
            <a:ext cx="425450" cy="337185"/>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03</a:t>
            </a:r>
            <a:endParaRPr lang="zh-CN" altLang="en-US" sz="1100">
              <a:solidFill>
                <a:srgbClr val="FFFFFF"/>
              </a:solidFill>
              <a:latin typeface="微软雅黑" panose="020b0503020204020204" charset="-122"/>
              <a:ea typeface="微软雅黑"/>
            </a:endParaRPr>
          </a:p>
        </p:txBody>
      </p:sp>
      <p:sp>
        <p:nvSpPr>
          <p:cNvPr id="18" name="TextBox 4"/>
          <p:cNvSpPr txBox="1"/>
          <p:nvPr/>
        </p:nvSpPr>
        <p:spPr>
          <a:xfrm>
            <a:off x="184785" y="3987165"/>
            <a:ext cx="425450" cy="337185"/>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04</a:t>
            </a:r>
            <a:endParaRPr lang="zh-CN" altLang="en-US" sz="1100">
              <a:solidFill>
                <a:srgbClr val="FFFFFF"/>
              </a:solidFill>
              <a:latin typeface="微软雅黑" panose="020b0503020204020204" charset="-122"/>
              <a:ea typeface="微软雅黑"/>
            </a:endParaRPr>
          </a:p>
        </p:txBody>
      </p:sp>
      <p:sp>
        <p:nvSpPr>
          <p:cNvPr id="19" name="TextBox 4"/>
          <p:cNvSpPr txBox="1"/>
          <p:nvPr/>
        </p:nvSpPr>
        <p:spPr>
          <a:xfrm>
            <a:off x="184785" y="4650740"/>
            <a:ext cx="425450" cy="337185"/>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05</a:t>
            </a:r>
            <a:endParaRPr lang="zh-CN" altLang="en-US" sz="1100">
              <a:solidFill>
                <a:srgbClr val="FFFFFF"/>
              </a:solidFill>
              <a:latin typeface="微软雅黑" panose="020b0503020204020204" charset="-122"/>
              <a:ea typeface="微软雅黑"/>
            </a:endParaRPr>
          </a:p>
        </p:txBody>
      </p:sp>
      <p:sp>
        <p:nvSpPr>
          <p:cNvPr id="23" name="TextBox 4"/>
          <p:cNvSpPr txBox="1"/>
          <p:nvPr/>
        </p:nvSpPr>
        <p:spPr>
          <a:xfrm>
            <a:off x="714375" y="3114675"/>
            <a:ext cx="4286250"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抒发杀敌报国、建功立业的豪情壮志。</a:t>
            </a:r>
          </a:p>
        </p:txBody>
      </p:sp>
      <p:sp>
        <p:nvSpPr>
          <p:cNvPr id="24" name="TextBox 4"/>
          <p:cNvSpPr txBox="1"/>
          <p:nvPr/>
        </p:nvSpPr>
        <p:spPr>
          <a:xfrm>
            <a:off x="714375" y="3844925"/>
            <a:ext cx="8213090"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表达对现实的不满或仕途的不得志，壮志难酬、报国无门的思想感情。</a:t>
            </a:r>
          </a:p>
        </p:txBody>
      </p:sp>
      <p:sp>
        <p:nvSpPr>
          <p:cNvPr id="25" name="TextBox 4"/>
          <p:cNvSpPr txBox="1"/>
          <p:nvPr/>
        </p:nvSpPr>
        <p:spPr>
          <a:xfrm>
            <a:off x="714375" y="4602480"/>
            <a:ext cx="8284845"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征人、思妇离愁别绪，对战争厌恶，批判统治者的穷兵黩武或昏庸无能。</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pic>
        <p:nvPicPr>
          <p:cNvPr id="26" name="图片 25" descr="timg (6)"/>
          <p:cNvPicPr>
            <a:picLocks noChangeAspect="1"/>
          </p:cNvPicPr>
          <p:nvPr/>
        </p:nvPicPr>
        <p:blipFill>
          <a:blip r:embed="rId3"/>
          <a:stretch>
            <a:fillRect/>
          </a:stretch>
        </p:blipFill>
        <p:spPr>
          <a:xfrm>
            <a:off x="5074920" y="1039495"/>
            <a:ext cx="4049395" cy="2628900"/>
          </a:xfrm>
          <a:prstGeom prst="rect">
            <a:avLst/>
          </a:prstGeom>
        </p:spPr>
      </p:pic>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1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1"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2"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Vertic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6" presetClass="emph" presetSubtype="0" fill="hold" grpId="3" nodeType="click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37" fill="hold" grpId="4"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outVertical)">
                                      <p:cBhvr>
                                        <p:cTn id="42" dur="5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6" presetClass="emph" presetSubtype="0" fill="hold" grpId="5" nodeType="clickEffect">
                                  <p:stCondLst>
                                    <p:cond delay="0"/>
                                  </p:stCondLst>
                                  <p:childTnLst>
                                    <p:animEffect transition="out" filter="fade">
                                      <p:cBhvr>
                                        <p:cTn id="46" dur="500" tmFilter="0, 0; .2, .5; .8, .5; 1, 0"/>
                                        <p:tgtEl>
                                          <p:spTgt spid="14"/>
                                        </p:tgtEl>
                                      </p:cBhvr>
                                    </p:animEffect>
                                    <p:animScale>
                                      <p:cBhvr>
                                        <p:cTn id="47" dur="250" autoRev="1" fill="hold"/>
                                        <p:tgtEl>
                                          <p:spTgt spid="14"/>
                                        </p:tgtEl>
                                      </p:cBhvr>
                                      <p:by x="105000" y="105000"/>
                                    </p:animScale>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37" fill="hold" grpId="6"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outVertical)">
                                      <p:cBhvr>
                                        <p:cTn id="52" dur="500"/>
                                        <p:tgtEl>
                                          <p:spTgt spid="1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6" presetClass="emph" presetSubtype="0" fill="hold" grpId="7" nodeType="clickEffect">
                                  <p:stCondLst>
                                    <p:cond delay="0"/>
                                  </p:stCondLst>
                                  <p:childTnLst>
                                    <p:animEffect transition="ou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par>
                    <p:cTn id="58" fill="hold" nodeType="clickPar">
                      <p:stCondLst>
                        <p:cond delay="indefinite"/>
                      </p:stCondLst>
                      <p:childTnLst>
                        <p:par>
                          <p:cTn id="59" fill="hold" nodeType="afterGroup">
                            <p:stCondLst>
                              <p:cond delay="0"/>
                            </p:stCondLst>
                            <p:childTnLst>
                              <p:par>
                                <p:cTn id="60" presetID="16" presetClass="entr" presetSubtype="37" fill="hold" grpId="8"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outVertical)">
                                      <p:cBhvr>
                                        <p:cTn id="62" dur="500"/>
                                        <p:tgtEl>
                                          <p:spTgt spid="1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6" presetClass="emph" presetSubtype="0" fill="hold" grpId="9" nodeType="clickEffect">
                                  <p:stCondLst>
                                    <p:cond delay="0"/>
                                  </p:stCondLst>
                                  <p:childTnLst>
                                    <p:animEffect transition="out" filter="fade">
                                      <p:cBhvr>
                                        <p:cTn id="66" dur="500" tmFilter="0, 0; .2, .5; .8, .5; 1, 0"/>
                                        <p:tgtEl>
                                          <p:spTgt spid="16"/>
                                        </p:tgtEl>
                                      </p:cBhvr>
                                    </p:animEffect>
                                    <p:animScale>
                                      <p:cBhvr>
                                        <p:cTn id="67" dur="250" autoRev="1" fill="hold"/>
                                        <p:tgtEl>
                                          <p:spTgt spid="16"/>
                                        </p:tgtEl>
                                      </p:cBhvr>
                                      <p:by x="105000" y="105000"/>
                                    </p:animScale>
                                  </p:childTnLst>
                                </p:cTn>
                              </p:par>
                            </p:childTnLst>
                          </p:cTn>
                        </p:par>
                      </p:childTnLst>
                    </p:cTn>
                  </p:par>
                  <p:par>
                    <p:cTn id="68" fill="hold" nodeType="clickPar">
                      <p:stCondLst>
                        <p:cond delay="indefinite"/>
                      </p:stCondLst>
                      <p:childTnLst>
                        <p:par>
                          <p:cTn id="69" fill="hold" nodeType="afterGroup">
                            <p:stCondLst>
                              <p:cond delay="0"/>
                            </p:stCondLst>
                            <p:childTnLst>
                              <p:par>
                                <p:cTn id="70" presetID="8" presetClass="entr" presetSubtype="16" fill="hold" grpId="11"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diamond(in)">
                                      <p:cBhvr>
                                        <p:cTn id="72" dur="2000"/>
                                        <p:tgtEl>
                                          <p:spTgt spid="1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12"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circle(in)">
                                      <p:cBhvr>
                                        <p:cTn id="77" dur="2000"/>
                                        <p:tgtEl>
                                          <p:spTgt spid="23"/>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6" presetClass="entr" presetSubtype="16" fill="hold" grpId="13"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circle(in)">
                                      <p:cBhvr>
                                        <p:cTn id="82" dur="2000"/>
                                        <p:tgtEl>
                                          <p:spTgt spid="21"/>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14"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ircle(in)">
                                      <p:cBhvr>
                                        <p:cTn id="87" dur="2000"/>
                                        <p:tgtEl>
                                          <p:spTgt spid="18"/>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8" presetClass="entr" presetSubtype="16" fill="hold" grpId="15"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diamond(in)">
                                      <p:cBhvr>
                                        <p:cTn id="92" dur="2000"/>
                                        <p:tgtEl>
                                          <p:spTgt spid="24"/>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8" presetClass="entr" presetSubtype="16" fill="hold" grpId="16"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diamond(in)">
                                      <p:cBhvr>
                                        <p:cTn id="97" dur="2000"/>
                                        <p:tgtEl>
                                          <p:spTgt spid="19"/>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8" presetClass="entr" presetSubtype="16" fill="hold" grpId="17"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diamond(in)">
                                      <p:cBhvr>
                                        <p:cTn id="102" dur="2000"/>
                                        <p:tgtEl>
                                          <p:spTgt spid="22"/>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20" presetClass="entr" presetSubtype="0" fill="hold" grpId="18" nodeType="click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wedge">
                                      <p:cBhvr>
                                        <p:cTn id="10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2"/>
      <p:bldP spid="8" grpId="3"/>
      <p:bldP spid="14" grpId="4"/>
      <p:bldP spid="14" grpId="5"/>
      <p:bldP spid="15" grpId="6"/>
      <p:bldP spid="15" grpId="7"/>
      <p:bldP spid="16" grpId="8"/>
      <p:bldP spid="16" grpId="9"/>
      <p:bldP spid="2" grpId="10"/>
      <p:bldP spid="17" grpId="11"/>
      <p:bldP spid="23" grpId="12"/>
      <p:bldP spid="21" grpId="13"/>
      <p:bldP spid="18" grpId="14"/>
      <p:bldP spid="24" grpId="15"/>
      <p:bldP spid="19" grpId="16"/>
      <p:bldP spid="22" grpId="17"/>
      <p:bldP spid="25" grpId="18"/>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椭圆 20"/>
          <p:cNvSpPr/>
          <p:nvPr/>
        </p:nvSpPr>
        <p:spPr>
          <a:xfrm>
            <a:off x="184953" y="4402455"/>
            <a:ext cx="369332" cy="526298"/>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椭圆 19"/>
          <p:cNvSpPr/>
          <p:nvPr/>
        </p:nvSpPr>
        <p:spPr>
          <a:xfrm>
            <a:off x="212893" y="3433445"/>
            <a:ext cx="369332" cy="526298"/>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圆角矩形 8"/>
          <p:cNvSpPr/>
          <p:nvPr/>
        </p:nvSpPr>
        <p:spPr>
          <a:xfrm>
            <a:off x="136525" y="1619250"/>
            <a:ext cx="8791575" cy="52578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8609330" cy="526298"/>
            <a:chOff x="443836" y="1495100"/>
            <a:chExt cx="8609330" cy="369332"/>
          </a:xfrm>
        </p:grpSpPr>
        <p:sp>
          <p:nvSpPr>
            <p:cNvPr id="11" name="TextBox 4"/>
            <p:cNvSpPr txBox="1"/>
            <p:nvPr/>
          </p:nvSpPr>
          <p:spPr>
            <a:xfrm>
              <a:off x="945486" y="1511142"/>
              <a:ext cx="8107680" cy="279846"/>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景物：秋月、雪山、大漠、孤城、边关、黄河、长云、雨雪、风沙。</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425450"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边塞诗中常见的意象</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184785" y="2320056"/>
            <a:ext cx="8742045" cy="706756"/>
            <a:chOff x="492096" y="832750"/>
            <a:chExt cx="8260715" cy="495805"/>
          </a:xfrm>
        </p:grpSpPr>
        <p:sp>
          <p:nvSpPr>
            <p:cNvPr id="5" name="TextBox 4"/>
            <p:cNvSpPr txBox="1"/>
            <p:nvPr/>
          </p:nvSpPr>
          <p:spPr>
            <a:xfrm>
              <a:off x="1005811" y="832750"/>
              <a:ext cx="7747000" cy="495805"/>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战事意象：金鼓、旌旗、烽火、长云、戈矛剑戟、 斧钺刀铩、雁飞鹰扬 、箭飞马走。 </a:t>
              </a:r>
            </a:p>
          </p:txBody>
        </p:sp>
        <p:sp>
          <p:nvSpPr>
            <p:cNvPr id="6" name="椭圆 5"/>
            <p:cNvSpPr/>
            <p:nvPr/>
          </p:nvSpPr>
          <p:spPr>
            <a:xfrm>
              <a:off x="518404" y="920226"/>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492096" y="962555"/>
              <a:ext cx="2148205" cy="236543"/>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77470" y="2275205"/>
            <a:ext cx="8848725" cy="86550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4" name="圆角矩形 13"/>
          <p:cNvSpPr/>
          <p:nvPr/>
        </p:nvSpPr>
        <p:spPr>
          <a:xfrm>
            <a:off x="106680" y="3375025"/>
            <a:ext cx="8821420" cy="83185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5" name="圆角矩形 14"/>
          <p:cNvSpPr/>
          <p:nvPr/>
        </p:nvSpPr>
        <p:spPr>
          <a:xfrm>
            <a:off x="106680" y="4449445"/>
            <a:ext cx="8820785"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7" name="TextBox 4"/>
          <p:cNvSpPr txBox="1"/>
          <p:nvPr/>
        </p:nvSpPr>
        <p:spPr>
          <a:xfrm>
            <a:off x="156845" y="3622675"/>
            <a:ext cx="425450" cy="337185"/>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03</a:t>
            </a:r>
            <a:endParaRPr lang="zh-CN" altLang="en-US" sz="1100">
              <a:solidFill>
                <a:srgbClr val="FFFFFF"/>
              </a:solidFill>
              <a:latin typeface="微软雅黑" panose="020b0503020204020204" charset="-122"/>
              <a:ea typeface="微软雅黑"/>
            </a:endParaRPr>
          </a:p>
        </p:txBody>
      </p:sp>
      <p:sp>
        <p:nvSpPr>
          <p:cNvPr id="18" name="TextBox 4"/>
          <p:cNvSpPr txBox="1"/>
          <p:nvPr/>
        </p:nvSpPr>
        <p:spPr>
          <a:xfrm>
            <a:off x="156845" y="4449445"/>
            <a:ext cx="425450" cy="337185"/>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04</a:t>
            </a:r>
            <a:endParaRPr lang="zh-CN" altLang="en-US" sz="1100">
              <a:solidFill>
                <a:srgbClr val="FFFFFF"/>
              </a:solidFill>
              <a:latin typeface="微软雅黑" panose="020b0503020204020204" charset="-122"/>
              <a:ea typeface="微软雅黑"/>
            </a:endParaRPr>
          </a:p>
        </p:txBody>
      </p:sp>
      <p:sp>
        <p:nvSpPr>
          <p:cNvPr id="23" name="TextBox 4"/>
          <p:cNvSpPr txBox="1"/>
          <p:nvPr/>
        </p:nvSpPr>
        <p:spPr>
          <a:xfrm>
            <a:off x="713740" y="3437890"/>
            <a:ext cx="8108315" cy="706755"/>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地名：胡、羌、羯、夷（指少数民族）、碛西、轮台、龟兹、夜郎；天山、阴山、受降城、玉门关、关山、阳关、凉州、楼兰。</a:t>
            </a:r>
          </a:p>
        </p:txBody>
      </p:sp>
      <p:sp>
        <p:nvSpPr>
          <p:cNvPr id="24" name="TextBox 4"/>
          <p:cNvSpPr txBox="1"/>
          <p:nvPr/>
        </p:nvSpPr>
        <p:spPr>
          <a:xfrm>
            <a:off x="610235" y="4530090"/>
            <a:ext cx="8213090"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乐器：羌笛、琵琶、胡笳、芦管、角、鼓。</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8"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1"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2"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Vertic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6" presetClass="emph" presetSubtype="0" fill="hold" grpId="3" nodeType="click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37" fill="hold" grpId="4"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outVertical)">
                                      <p:cBhvr>
                                        <p:cTn id="42" dur="5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6" presetClass="emph" presetSubtype="0" fill="hold" grpId="5" nodeType="clickEffect">
                                  <p:stCondLst>
                                    <p:cond delay="0"/>
                                  </p:stCondLst>
                                  <p:childTnLst>
                                    <p:animEffect transition="out" filter="fade">
                                      <p:cBhvr>
                                        <p:cTn id="46" dur="500" tmFilter="0, 0; .2, .5; .8, .5; 1, 0"/>
                                        <p:tgtEl>
                                          <p:spTgt spid="14"/>
                                        </p:tgtEl>
                                      </p:cBhvr>
                                    </p:animEffect>
                                    <p:animScale>
                                      <p:cBhvr>
                                        <p:cTn id="47" dur="250" autoRev="1" fill="hold"/>
                                        <p:tgtEl>
                                          <p:spTgt spid="14"/>
                                        </p:tgtEl>
                                      </p:cBhvr>
                                      <p:by x="105000" y="105000"/>
                                    </p:animScale>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37" fill="hold" grpId="6"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outVertical)">
                                      <p:cBhvr>
                                        <p:cTn id="52" dur="500"/>
                                        <p:tgtEl>
                                          <p:spTgt spid="1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6" presetClass="emph" presetSubtype="0" fill="hold" grpId="7" nodeType="clickEffect">
                                  <p:stCondLst>
                                    <p:cond delay="0"/>
                                  </p:stCondLst>
                                  <p:childTnLst>
                                    <p:animEffect transition="ou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par>
                    <p:cTn id="58" fill="hold" nodeType="clickPar">
                      <p:stCondLst>
                        <p:cond delay="indefinite"/>
                      </p:stCondLst>
                      <p:childTnLst>
                        <p:par>
                          <p:cTn id="59" fill="hold" nodeType="afterGroup">
                            <p:stCondLst>
                              <p:cond delay="0"/>
                            </p:stCondLst>
                            <p:childTnLst>
                              <p:par>
                                <p:cTn id="60" presetID="8" presetClass="entr" presetSubtype="16" fill="hold" grpId="9"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diamond(in)">
                                      <p:cBhvr>
                                        <p:cTn id="62" dur="2000"/>
                                        <p:tgtEl>
                                          <p:spTgt spid="2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8" presetClass="entr" presetSubtype="16" fill="hold" grpId="1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diamond(in)">
                                      <p:cBhvr>
                                        <p:cTn id="67" dur="2000"/>
                                        <p:tgtEl>
                                          <p:spTgt spid="1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6" presetClass="entr" presetSubtype="16" fill="hold" grpId="11"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circle(in)">
                                      <p:cBhvr>
                                        <p:cTn id="72" dur="2000"/>
                                        <p:tgtEl>
                                          <p:spTgt spid="23"/>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8" presetClass="entr" presetSubtype="16" fill="hold" grpId="12"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diamond(in)">
                                      <p:cBhvr>
                                        <p:cTn id="77" dur="2000"/>
                                        <p:tgtEl>
                                          <p:spTgt spid="18"/>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8" presetClass="entr" presetSubtype="16" fill="hold" grpId="13"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diamond(in)">
                                      <p:cBhvr>
                                        <p:cTn id="82" dur="2000"/>
                                        <p:tgtEl>
                                          <p:spTgt spid="1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14"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circle(in)">
                                      <p:cBhvr>
                                        <p:cTn id="8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2"/>
      <p:bldP spid="8" grpId="3"/>
      <p:bldP spid="14" grpId="4"/>
      <p:bldP spid="14" grpId="5"/>
      <p:bldP spid="15" grpId="6"/>
      <p:bldP spid="15" grpId="7"/>
      <p:bldP spid="2" grpId="8"/>
      <p:bldP spid="20" grpId="9"/>
      <p:bldP spid="17" grpId="10"/>
      <p:bldP spid="23" grpId="11"/>
      <p:bldP spid="18" grpId="12"/>
      <p:bldP spid="18" grpId="13"/>
      <p:bldP spid="24" grpId="14"/>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nvSpPr>
        <p:spPr>
          <a:xfrm>
            <a:off x="136525" y="1619250"/>
            <a:ext cx="5850890" cy="52578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1" name="TextBox 4"/>
          <p:cNvSpPr txBox="1"/>
          <p:nvPr/>
        </p:nvSpPr>
        <p:spPr>
          <a:xfrm>
            <a:off x="212725" y="1682750"/>
            <a:ext cx="8107680"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高适、岑参、王昌龄、王之涣、李颀等。</a:t>
            </a:r>
          </a:p>
        </p:txBody>
      </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边塞诗代表作家</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sp>
        <p:nvSpPr>
          <p:cNvPr id="15" name="圆角矩形 14"/>
          <p:cNvSpPr/>
          <p:nvPr/>
        </p:nvSpPr>
        <p:spPr>
          <a:xfrm>
            <a:off x="54610" y="2784475"/>
            <a:ext cx="5933440" cy="56007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24" name="TextBox 4"/>
          <p:cNvSpPr txBox="1"/>
          <p:nvPr/>
        </p:nvSpPr>
        <p:spPr>
          <a:xfrm>
            <a:off x="212725" y="2865120"/>
            <a:ext cx="8213090" cy="398780"/>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格调雄浑豪放、慷慨悲凉，境界阔大、雄奇壮美。</a:t>
            </a:r>
          </a:p>
        </p:txBody>
      </p:sp>
      <p:sp>
        <p:nvSpPr>
          <p:cNvPr id="16" name="文本框 15"/>
          <p:cNvSpPr txBox="1"/>
          <p:nvPr/>
        </p:nvSpPr>
        <p:spPr>
          <a:xfrm>
            <a:off x="212636" y="2262818"/>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边塞诗艺术特点</a:t>
            </a: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pic>
        <p:nvPicPr>
          <p:cNvPr id="19" name="图片 18" descr="a4"/>
          <p:cNvPicPr>
            <a:picLocks noChangeAspect="1"/>
          </p:cNvPicPr>
          <p:nvPr/>
        </p:nvPicPr>
        <p:blipFill>
          <a:blip r:embed="rId3"/>
          <a:stretch>
            <a:fillRect/>
          </a:stretch>
        </p:blipFill>
        <p:spPr>
          <a:xfrm>
            <a:off x="6099175" y="943610"/>
            <a:ext cx="3039110" cy="4170045"/>
          </a:xfrm>
          <a:prstGeom prst="rect">
            <a:avLst/>
          </a:prstGeom>
        </p:spPr>
      </p:pic>
      <p:pic>
        <p:nvPicPr>
          <p:cNvPr id="22" name="图片 21"/>
          <p:cNvPicPr>
            <a:picLocks noChangeAspect="1"/>
          </p:cNvPicPr>
          <p:nvPr/>
        </p:nvPicPr>
        <p:blipFill>
          <a:blip r:embed="rId4"/>
          <a:stretch>
            <a:fillRect/>
          </a:stretch>
        </p:blipFill>
        <p:spPr>
          <a:xfrm>
            <a:off x="54610" y="3437890"/>
            <a:ext cx="1683385" cy="1675765"/>
          </a:xfrm>
          <a:prstGeom prst="rect">
            <a:avLst/>
          </a:prstGeom>
        </p:spPr>
      </p:pic>
      <p:pic>
        <p:nvPicPr>
          <p:cNvPr id="25" name="图片 24"/>
          <p:cNvPicPr>
            <a:picLocks noChangeAspect="1"/>
          </p:cNvPicPr>
          <p:nvPr/>
        </p:nvPicPr>
        <p:blipFill>
          <a:blip r:embed="rId5"/>
          <a:stretch>
            <a:fillRect/>
          </a:stretch>
        </p:blipFill>
        <p:spPr>
          <a:xfrm>
            <a:off x="2137410" y="3437890"/>
            <a:ext cx="1671320" cy="1704975"/>
          </a:xfrm>
          <a:prstGeom prst="rect">
            <a:avLst/>
          </a:prstGeom>
        </p:spPr>
      </p:pic>
      <p:pic>
        <p:nvPicPr>
          <p:cNvPr id="26" name="图片 25"/>
          <p:cNvPicPr>
            <a:picLocks noChangeAspect="1"/>
          </p:cNvPicPr>
          <p:nvPr/>
        </p:nvPicPr>
        <p:blipFill>
          <a:blip r:embed="rId6"/>
          <a:stretch>
            <a:fillRect/>
          </a:stretch>
        </p:blipFill>
        <p:spPr>
          <a:xfrm>
            <a:off x="4281170" y="3437890"/>
            <a:ext cx="1706880" cy="1675765"/>
          </a:xfrm>
          <a:prstGeom prst="rect">
            <a:avLst/>
          </a:prstGeom>
        </p:spPr>
      </p:pic>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4"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1"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6"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5"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2"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outVertical)">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6" presetClass="emph" presetSubtype="0" fill="hold" grpId="3" nodeType="clickEffect">
                                  <p:stCondLst>
                                    <p:cond delay="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7"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edge">
                                      <p:cBhvr>
                                        <p:cTn id="4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5" grpId="2"/>
      <p:bldP spid="15" grpId="3"/>
      <p:bldP spid="2" grpId="4"/>
      <p:bldP spid="16" grpId="5"/>
      <p:bldP spid="11" grpId="6"/>
      <p:bldP spid="24" grpId="7"/>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nvSpPr>
        <p:spPr>
          <a:xfrm>
            <a:off x="136525" y="1619250"/>
            <a:ext cx="8942705" cy="134556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8766810" cy="1344930"/>
            <a:chOff x="443836" y="1495100"/>
            <a:chExt cx="8766810" cy="943811"/>
          </a:xfrm>
        </p:grpSpPr>
        <p:sp>
          <p:nvSpPr>
            <p:cNvPr id="11" name="TextBox 4"/>
            <p:cNvSpPr txBox="1"/>
            <p:nvPr/>
          </p:nvSpPr>
          <p:spPr>
            <a:xfrm>
              <a:off x="945486" y="1511142"/>
              <a:ext cx="8265160" cy="927769"/>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高适（约700—765），字达夫，一字仲武，渤海县人，世称“高渤海”，盛唐著名的边塞诗人。早年和李白、杜甫共游梁、宋，落拓失意。他的诗歌以古体见长，尤长于七言歌行和五言古诗，《燕歌行》即为著名代表作。其作品集为《高常侍集》，《全唐诗》存诗四卷。</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作者简介</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212725" y="3176269"/>
            <a:ext cx="8766810" cy="1938020"/>
            <a:chOff x="520036" y="1433611"/>
            <a:chExt cx="8464279" cy="1359872"/>
          </a:xfrm>
        </p:grpSpPr>
        <p:sp>
          <p:nvSpPr>
            <p:cNvPr id="5" name="TextBox 4"/>
            <p:cNvSpPr txBox="1"/>
            <p:nvPr/>
          </p:nvSpPr>
          <p:spPr>
            <a:xfrm>
              <a:off x="945518" y="1433611"/>
              <a:ext cx="8038797" cy="1359872"/>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其边塞诗感情激昂，意境雄浑，气势奔放。与岑参齐名，并称“高岑”。高适的诗风现实主义多于浪漫主义。在描写边塞的战斗生活时，他侧重于表现战斗的激烈、艰苦和对士卒的同情，在《燕歌行》中，他就将沙漠的荒凉环境，激烈的战斗气氛，士兵的复杂心态等的思想内容融为一体，形成了雄厚豪健、悲壮浑朴的艺术风格。他的一些赠别诗，如《别董大》、《别韦参军》也具有他的边塞诗豪迈动人的气概。</a:t>
              </a:r>
            </a:p>
          </p:txBody>
        </p:sp>
        <p:sp>
          <p:nvSpPr>
            <p:cNvPr id="6" name="椭圆 5"/>
            <p:cNvSpPr/>
            <p:nvPr/>
          </p:nvSpPr>
          <p:spPr>
            <a:xfrm>
              <a:off x="5202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520036" y="1495100"/>
              <a:ext cx="2148205" cy="236596"/>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62865" y="3176270"/>
            <a:ext cx="9016365" cy="188404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4"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1"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2"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Vertic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6" presetClass="emph" presetSubtype="0" fill="hold" grpId="3" nodeType="click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2"/>
      <p:bldP spid="8" grpId="3"/>
      <p:bldP spid="2" grpId="4"/>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nvSpPr>
        <p:spPr>
          <a:xfrm>
            <a:off x="136525" y="1619250"/>
            <a:ext cx="8942705" cy="108140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8866505" cy="1037590"/>
            <a:chOff x="443836" y="1495100"/>
            <a:chExt cx="8866505" cy="728134"/>
          </a:xfrm>
        </p:grpSpPr>
        <p:sp>
          <p:nvSpPr>
            <p:cNvPr id="11" name="TextBox 4"/>
            <p:cNvSpPr txBox="1"/>
            <p:nvPr/>
          </p:nvSpPr>
          <p:spPr>
            <a:xfrm>
              <a:off x="945486" y="1511142"/>
              <a:ext cx="8364855" cy="712092"/>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燕歌行”，是乐府古题，也就是汉魏乐府音乐中一支曲调的名称。“燕”是战国时期一个国家的名字。“歌行”是一种诗体，属“古体诗”。句数及每句字数无定，音节格律比较自由，易于叙事抒情，一般篇幅较长。</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解题</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212725" y="3176269"/>
            <a:ext cx="8766810" cy="706756"/>
            <a:chOff x="520036" y="1433611"/>
            <a:chExt cx="8464279" cy="495917"/>
          </a:xfrm>
        </p:grpSpPr>
        <p:sp>
          <p:nvSpPr>
            <p:cNvPr id="5" name="TextBox 4"/>
            <p:cNvSpPr txBox="1"/>
            <p:nvPr/>
          </p:nvSpPr>
          <p:spPr>
            <a:xfrm>
              <a:off x="945518" y="1433611"/>
              <a:ext cx="8038797" cy="495917"/>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“燕歌行”传统题材是写思妇征人的怨旷之情或者渲染边塞苦寒的处境和戍卒生活的艰苦，内容多写燕赵边塞之事，“感征戍之事，因而和焉”。</a:t>
              </a:r>
            </a:p>
          </p:txBody>
        </p:sp>
        <p:sp>
          <p:nvSpPr>
            <p:cNvPr id="6" name="椭圆 5"/>
            <p:cNvSpPr/>
            <p:nvPr/>
          </p:nvSpPr>
          <p:spPr>
            <a:xfrm>
              <a:off x="5202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520036" y="1495100"/>
              <a:ext cx="2148205" cy="236596"/>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62865" y="3176270"/>
            <a:ext cx="9016365" cy="80835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4"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1"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2"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Vertic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6" presetClass="emph" presetSubtype="0" fill="hold" grpId="3" nodeType="click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2"/>
      <p:bldP spid="8" grpId="3"/>
      <p:bldP spid="2" grpId="4"/>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nvSpPr>
        <p:spPr>
          <a:xfrm>
            <a:off x="136525" y="1619250"/>
            <a:ext cx="8942705" cy="1081405"/>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0" name="组合 9"/>
          <p:cNvGrpSpPr/>
          <p:nvPr/>
        </p:nvGrpSpPr>
        <p:grpSpPr>
          <a:xfrm>
            <a:off x="212725" y="1619250"/>
            <a:ext cx="8866505" cy="1037590"/>
            <a:chOff x="443836" y="1495100"/>
            <a:chExt cx="8866505" cy="728134"/>
          </a:xfrm>
        </p:grpSpPr>
        <p:sp>
          <p:nvSpPr>
            <p:cNvPr id="11" name="TextBox 4"/>
            <p:cNvSpPr txBox="1"/>
            <p:nvPr/>
          </p:nvSpPr>
          <p:spPr>
            <a:xfrm>
              <a:off x="945486" y="1511142"/>
              <a:ext cx="8364855" cy="712092"/>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张守珪当时担任着辅国大将军兼御史大夫的要职，主持北边第契丹的军事；史载他曾隐所部将领的败状，而向朝廷妄奏有克捷之功。所以此诗含有讽刺张守珪的意思，具有明确的现实针对性。</a:t>
              </a:r>
            </a:p>
          </p:txBody>
        </p:sp>
        <p:sp>
          <p:nvSpPr>
            <p:cNvPr id="12" name="椭圆 11"/>
            <p:cNvSpPr/>
            <p:nvPr/>
          </p:nvSpPr>
          <p:spPr>
            <a:xfrm>
              <a:off x="4440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TextBox 4"/>
            <p:cNvSpPr txBox="1"/>
            <p:nvPr/>
          </p:nvSpPr>
          <p:spPr>
            <a:xfrm>
              <a:off x="443836" y="1495100"/>
              <a:ext cx="2148205" cy="236621"/>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01</a:t>
              </a:r>
              <a:endParaRPr lang="zh-CN" altLang="en-US" sz="1100">
                <a:solidFill>
                  <a:srgbClr val="FFFFFF"/>
                </a:solidFill>
                <a:latin typeface="微软雅黑" panose="020b0503020204020204" charset="-122"/>
                <a:ea typeface="微软雅黑"/>
              </a:endParaRPr>
            </a:p>
          </p:txBody>
        </p:sp>
      </p:grpSp>
      <p:sp>
        <p:nvSpPr>
          <p:cNvPr id="2" name="文本框 1"/>
          <p:cNvSpPr txBox="1"/>
          <p:nvPr/>
        </p:nvSpPr>
        <p:spPr>
          <a:xfrm>
            <a:off x="212636" y="942653"/>
            <a:ext cx="3456384" cy="521970"/>
          </a:xfrm>
          <a:prstGeom prst="rect">
            <a:avLst/>
          </a:prstGeom>
          <a:noFill/>
        </p:spPr>
        <p:txBody>
          <a:bodyPr wrap="square" rtlCol="0">
            <a:spAutoFit/>
          </a:bodyPr>
          <a:lstStyle/>
          <a:p>
            <a:r>
              <a:rPr lang="zh-CN" altLang="en-US" sz="2800" b="1">
                <a:latin typeface="隶书" panose="02010509060101010101" pitchFamily="49" charset="-122"/>
                <a:ea typeface="隶书" panose="02010509060101010101" pitchFamily="49" charset="-122"/>
              </a:rPr>
              <a:t>写作背景</a:t>
            </a:r>
          </a:p>
        </p:txBody>
      </p:sp>
      <p:sp>
        <p:nvSpPr>
          <p:cNvPr id="3" name="文本框 2"/>
          <p:cNvSpPr txBox="1"/>
          <p:nvPr/>
        </p:nvSpPr>
        <p:spPr>
          <a:xfrm>
            <a:off x="212725" y="53340"/>
            <a:ext cx="2011680" cy="829945"/>
          </a:xfrm>
          <a:prstGeom prst="rect">
            <a:avLst/>
          </a:prstGeom>
          <a:ln w="38100">
            <a:solidFill>
              <a:srgbClr val="FFFFFF"/>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algn="l"/>
            <a:r>
              <a:rPr lang="zh-CN" altLang="en-US" sz="4800" b="1">
                <a:solidFill>
                  <a:srgbClr val="FF0000"/>
                </a:solidFill>
                <a:latin typeface="微软雅黑" panose="020b0503020204020204" charset="-122"/>
                <a:ea typeface="微软雅黑"/>
              </a:rPr>
              <a:t>边塞诗</a:t>
            </a:r>
          </a:p>
        </p:txBody>
      </p:sp>
      <p:grpSp>
        <p:nvGrpSpPr>
          <p:cNvPr id="4" name="组合 3"/>
          <p:cNvGrpSpPr/>
          <p:nvPr/>
        </p:nvGrpSpPr>
        <p:grpSpPr>
          <a:xfrm>
            <a:off x="212725" y="3176269"/>
            <a:ext cx="8766810" cy="1630045"/>
            <a:chOff x="520036" y="1433611"/>
            <a:chExt cx="8464279" cy="1143771"/>
          </a:xfrm>
        </p:grpSpPr>
        <p:sp>
          <p:nvSpPr>
            <p:cNvPr id="5" name="TextBox 4"/>
            <p:cNvSpPr txBox="1"/>
            <p:nvPr/>
          </p:nvSpPr>
          <p:spPr>
            <a:xfrm>
              <a:off x="945518" y="1433611"/>
              <a:ext cx="8038797" cy="1143771"/>
            </a:xfrm>
            <a:prstGeom prst="rect">
              <a:avLst/>
            </a:prstGeom>
            <a:noFill/>
          </p:spPr>
          <p:txBody>
            <a:bodyPr wrap="square" rtlCol="0">
              <a:spAutoFit/>
            </a:bodyPr>
            <a:lstStyle/>
            <a:p>
              <a:pPr algn="l"/>
              <a:r>
                <a:rPr lang="zh-CN" altLang="en-US" sz="2000">
                  <a:solidFill>
                    <a:schemeClr val="accent1"/>
                  </a:solidFill>
                  <a:latin typeface="微软雅黑" panose="020b0503020204020204" charset="-122"/>
                  <a:ea typeface="微软雅黑"/>
                </a:rPr>
                <a:t>高适在创作此诗之前不久，曾经怀着豪情壮志，到蓟北一带漫游，寻求报效国家的机会。当时，那里正是唐朝与契丹对峙的前沿地区，形势紧张，是用人之地。由于当地军政官僚们堵塞贤路，高适的愿望无法实现，但他对边塞地区的现实状况是了解的更加具体、更加透彻了。将帅不恤士卒，指挥无能，欺君邀赏，高适对此感慨颇深，因写此篇。</a:t>
              </a:r>
            </a:p>
          </p:txBody>
        </p:sp>
        <p:sp>
          <p:nvSpPr>
            <p:cNvPr id="6" name="椭圆 5"/>
            <p:cNvSpPr/>
            <p:nvPr/>
          </p:nvSpPr>
          <p:spPr>
            <a:xfrm>
              <a:off x="520204" y="1495100"/>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TextBox 4"/>
            <p:cNvSpPr txBox="1"/>
            <p:nvPr/>
          </p:nvSpPr>
          <p:spPr>
            <a:xfrm>
              <a:off x="520036" y="1495100"/>
              <a:ext cx="2148205" cy="236596"/>
            </a:xfrm>
            <a:prstGeom prst="rect">
              <a:avLst/>
            </a:prstGeom>
            <a:noFill/>
          </p:spPr>
          <p:txBody>
            <a:bodyPr wrap="square" rtlCol="0">
              <a:spAutoFit/>
            </a:bodyPr>
            <a:lstStyle/>
            <a:p>
              <a:r>
                <a:rPr lang="en-US" altLang="zh-CN" sz="1600">
                  <a:solidFill>
                    <a:srgbClr val="FFFFFF"/>
                  </a:solidFill>
                  <a:latin typeface="微软雅黑" panose="020b0503020204020204" charset="-122"/>
                  <a:ea typeface="微软雅黑"/>
                </a:rPr>
                <a:t>02</a:t>
              </a:r>
              <a:endParaRPr lang="zh-CN" altLang="en-US" sz="1100">
                <a:solidFill>
                  <a:srgbClr val="FFFFFF"/>
                </a:solidFill>
                <a:latin typeface="微软雅黑" panose="020b0503020204020204" charset="-122"/>
                <a:ea typeface="微软雅黑"/>
              </a:endParaRPr>
            </a:p>
          </p:txBody>
        </p:sp>
      </p:grpSp>
      <p:sp>
        <p:nvSpPr>
          <p:cNvPr id="8" name="圆角矩形 7"/>
          <p:cNvSpPr/>
          <p:nvPr/>
        </p:nvSpPr>
        <p:spPr>
          <a:xfrm>
            <a:off x="62865" y="3176270"/>
            <a:ext cx="9016365" cy="1629410"/>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11282" name="组合 62483"/>
          <p:cNvGrpSpPr/>
          <p:nvPr/>
        </p:nvGrpSpPr>
        <p:grpSpPr>
          <a:xfrm>
            <a:off x="2317115" y="-5715"/>
            <a:ext cx="6762750" cy="948690"/>
            <a:chOff x="975" y="1665"/>
            <a:chExt cx="2240" cy="399"/>
          </a:xfrm>
        </p:grpSpPr>
        <p:sp>
          <p:nvSpPr>
            <p:cNvPr id="11283" name="立方体 62484"/>
            <p:cNvSpPr/>
            <p:nvPr/>
          </p:nvSpPr>
          <p:spPr>
            <a:xfrm>
              <a:off x="975" y="1665"/>
              <a:ext cx="2240" cy="399"/>
            </a:xfrm>
            <a:prstGeom prst="cube">
              <a:avLst>
                <a:gd name="adj" fmla="val 24338"/>
              </a:avLst>
            </a:prstGeom>
            <a:solidFill>
              <a:srgbClr val="800080"/>
            </a:solidFill>
            <a:ln w="9525">
              <a:noFill/>
            </a:ln>
            <a:effectLst>
              <a:outerShdw sy="50000" kx="-2453608" rotWithShape="0">
                <a:schemeClr val="bg2">
                  <a:alpha val="50000"/>
                </a:schemeClr>
              </a:outerShdw>
            </a:effectLst>
          </p:spPr>
          <p:txBody>
            <a:bodyPr anchor="t"/>
            <a:lstStyle/>
            <a:p>
              <a:endParaRPr lang="zh-CN" altLang="en-US">
                <a:latin typeface="Arial" pitchFamily="34" charset="0"/>
              </a:endParaRPr>
            </a:p>
          </p:txBody>
        </p:sp>
        <p:sp>
          <p:nvSpPr>
            <p:cNvPr id="11284" name="文本框 62485"/>
            <p:cNvSpPr txBox="1"/>
            <p:nvPr/>
          </p:nvSpPr>
          <p:spPr>
            <a:xfrm>
              <a:off x="975" y="1727"/>
              <a:ext cx="2167" cy="297"/>
            </a:xfrm>
            <a:prstGeom prst="rect">
              <a:avLst/>
            </a:prstGeom>
            <a:noFill/>
            <a:ln w="9525">
              <a:noFill/>
            </a:ln>
          </p:spPr>
          <p:txBody>
            <a:bodyPr anchor="t">
              <a:spAutoFit/>
            </a:bodyPr>
            <a:lstStyle/>
            <a:p>
              <a:pPr algn="ctr">
                <a:spcBef>
                  <a:spcPct val="50000"/>
                </a:spcBef>
              </a:pPr>
              <a:r>
                <a:rPr lang="zh-CN" altLang="en-US" sz="4000" b="1" smtClean="0">
                  <a:solidFill>
                    <a:srgbClr val="FFFF00"/>
                  </a:solidFill>
                  <a:latin typeface="微软雅黑" panose="020b0503020204020204" charset="-122"/>
                  <a:ea typeface="微软雅黑"/>
                  <a:sym typeface="+mn-ea"/>
                </a:rPr>
                <a:t>识高适其人，解边塞之诗</a:t>
              </a:r>
            </a:p>
          </p:txBody>
        </p:sp>
      </p:grpSp>
    </p:spTree>
  </p:cSld>
  <p:clrMapOvr>
    <a:masterClrMapping/>
  </p:clrMapOvr>
  <mc:AlternateContent>
    <mc:Choice xmlns:p14="http://schemas.microsoft.com/office/powerpoint/2010/main" Requires="p14">
      <p:transition p14:dur="1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37" fill="hold" grpId="1"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1"/>
      <p:bldP spid="2" grpId="2"/>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自定义 320">
      <a:dk1>
        <a:srgbClr val="503C1E"/>
      </a:dk1>
      <a:lt1>
        <a:srgbClr val="5F4723"/>
      </a:lt1>
      <a:dk2>
        <a:srgbClr val="503C1E"/>
      </a:dk2>
      <a:lt2>
        <a:srgbClr val="5F4723"/>
      </a:lt2>
      <a:accent1>
        <a:srgbClr val="372915"/>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207</Paragraphs>
  <Slides>22</Slides>
  <Notes>21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22</vt:i4>
      </vt:variant>
    </vt:vector>
  </HeadingPairs>
  <TitlesOfParts>
    <vt:vector baseType="lpstr" size="32">
      <vt:lpstr>Arial</vt:lpstr>
      <vt:lpstr>Calibri</vt:lpstr>
      <vt:lpstr>华文行楷</vt:lpstr>
      <vt:lpstr>微软雅黑</vt:lpstr>
      <vt:lpstr>宋体</vt:lpstr>
      <vt:lpstr>隶书</vt:lpstr>
      <vt:lpstr>Times New Roman</vt:lpstr>
      <vt:lpstr>楷体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2020-12-09T09:15:24.346</cp:lastPrinted>
  <dcterms:created xsi:type="dcterms:W3CDTF">2020-12-09T09:15:24Z</dcterms:created>
  <dcterms:modified xsi:type="dcterms:W3CDTF">2020-12-14T05:12:35Z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