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599" r:id="rId8"/>
    <p:sldId id="600" r:id="rId9"/>
    <p:sldId id="289" r:id="rId10"/>
    <p:sldId id="571" r:id="rId11"/>
    <p:sldId id="299" r:id="rId12"/>
    <p:sldId id="300" r:id="rId13"/>
    <p:sldId id="602" r:id="rId14"/>
    <p:sldId id="471" r:id="rId15"/>
    <p:sldId id="305" r:id="rId16"/>
    <p:sldId id="549" r:id="rId17"/>
    <p:sldId id="628" r:id="rId18"/>
    <p:sldId id="629" r:id="rId19"/>
    <p:sldId id="630" r:id="rId20"/>
    <p:sldId id="631" r:id="rId21"/>
    <p:sldId id="632" r:id="rId22"/>
    <p:sldId id="633" r:id="rId23"/>
    <p:sldId id="634" r:id="rId24"/>
    <p:sldId id="635" r:id="rId25"/>
    <p:sldId id="636" r:id="rId26"/>
    <p:sldId id="637" r:id="rId27"/>
    <p:sldId id="638" r:id="rId28"/>
    <p:sldId id="639" r:id="rId29"/>
    <p:sldId id="640" r:id="rId30"/>
    <p:sldId id="641" r:id="rId31"/>
    <p:sldId id="642" r:id="rId32"/>
    <p:sldId id="643" r:id="rId33"/>
    <p:sldId id="644" r:id="rId34"/>
    <p:sldId id="645" r:id="rId35"/>
    <p:sldId id="646" r:id="rId36"/>
    <p:sldId id="312" r:id="rId37"/>
    <p:sldId id="317" r:id="rId38"/>
    <p:sldId id="319" r:id="rId39"/>
    <p:sldId id="436" r:id="rId40"/>
    <p:sldId id="647" r:id="rId41"/>
    <p:sldId id="483" r:id="rId42"/>
    <p:sldId id="538" r:id="rId43"/>
    <p:sldId id="567" r:id="rId44"/>
    <p:sldId id="624" r:id="rId45"/>
    <p:sldId id="625" r:id="rId46"/>
    <p:sldId id="467" r:id="rId47"/>
    <p:sldId id="265" r:id="rId48"/>
  </p:sldIdLst>
  <p:sldSz cx="12192000" cy="6858000"/>
  <p:notesSz cx="7103745" cy="10234295"/>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96" autoAdjust="0"/>
    <p:restoredTop sz="95298"/>
  </p:normalViewPr>
  <p:slideViewPr>
    <p:cSldViewPr snapToGrid="0">
      <p:cViewPr>
        <p:scale>
          <a:sx n="50" d="100"/>
          <a:sy n="50" d="100"/>
        </p:scale>
        <p:origin x="1152" y="13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1.xml" /><Relationship Id="rId5" Type="http://schemas.openxmlformats.org/officeDocument/2006/relationships/slide" Target="slides/slide3.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46</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1"/>
          <a:stretch>
            <a:fillRect/>
          </a:stretch>
        </p:blipFill>
        <p:spPr>
          <a:xfrm>
            <a:off x="10303510" y="0"/>
            <a:ext cx="1888490" cy="76898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png" /><Relationship Id="rId4"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lum/>
          </a:blip>
          <a:stretch>
            <a:fillRect t="-10000" b="-10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623455" y="2372344"/>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部编版高中语文选择性必修上册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第三单元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1194459" y="3015178"/>
            <a:ext cx="5472545"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08</a:t>
            </a:r>
            <a:r>
              <a:rPr lang="zh-CN" altLang="en-US" sz="3200" b="1">
                <a:solidFill>
                  <a:schemeClr val="bg1"/>
                </a:solidFill>
                <a:latin typeface="微软雅黑" panose="020b0503020204020204" pitchFamily="34" charset="-122"/>
                <a:ea typeface="微软雅黑" panose="020b0503020204020204" pitchFamily="34" charset="-122"/>
              </a:rPr>
              <a:t>课    </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复活（节选）</a:t>
            </a:r>
            <a:r>
              <a:rPr lang="en-US" altLang="zh-CN" sz="3200" b="1">
                <a:solidFill>
                  <a:schemeClr val="bg1"/>
                </a:solidFill>
                <a:latin typeface="微软雅黑" panose="020b0503020204020204" pitchFamily="34" charset="-122"/>
                <a:ea typeface="微软雅黑" panose="020b0503020204020204" pitchFamily="34" charset="-122"/>
              </a:rPr>
              <a:t>》</a:t>
            </a: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924261" y="1269811"/>
            <a:ext cx="6877467"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latin typeface="微软雅黑" panose="020b0503020204020204" pitchFamily="34" charset="-122"/>
                <a:ea typeface="微软雅黑" panose="020b0503020204020204" pitchFamily="34" charset="-122"/>
              </a:rPr>
              <a:t>嫣然（</a:t>
            </a:r>
            <a:r>
              <a:rPr lang="en-US" altLang="zh-CN" sz="2400" b="1" err="1">
                <a:solidFill>
                  <a:srgbClr val="C00000"/>
                </a:solidFill>
                <a:latin typeface="微软雅黑" panose="020b0503020204020204" pitchFamily="34" charset="-122"/>
                <a:ea typeface="微软雅黑" panose="020b0503020204020204" pitchFamily="34" charset="-122"/>
              </a:rPr>
              <a:t>yān</a:t>
            </a:r>
            <a:r>
              <a:rPr lang="zh-CN" altLang="en-US" sz="2400">
                <a:latin typeface="微软雅黑" panose="020b0503020204020204" pitchFamily="34" charset="-122"/>
                <a:ea typeface="微软雅黑" panose="020b0503020204020204" pitchFamily="34" charset="-122"/>
              </a:rPr>
              <a:t>）    斜睨（</a:t>
            </a:r>
            <a:r>
              <a:rPr lang="en-US" altLang="zh-CN" sz="2400" b="1" err="1">
                <a:solidFill>
                  <a:srgbClr val="C00000"/>
                </a:solidFill>
                <a:latin typeface="微软雅黑" panose="020b0503020204020204" pitchFamily="34" charset="-122"/>
                <a:ea typeface="微软雅黑" panose="020b0503020204020204" pitchFamily="34" charset="-122"/>
              </a:rPr>
              <a:t>nì</a:t>
            </a:r>
            <a:r>
              <a:rPr lang="zh-CN" altLang="en-US" sz="2400">
                <a:latin typeface="微软雅黑" panose="020b0503020204020204" pitchFamily="34" charset="-122"/>
                <a:ea typeface="微软雅黑" panose="020b0503020204020204" pitchFamily="34" charset="-122"/>
              </a:rPr>
              <a:t>）       啰唆（</a:t>
            </a:r>
            <a:r>
              <a:rPr lang="en-US" altLang="zh-CN" sz="2400" b="1" err="1">
                <a:solidFill>
                  <a:srgbClr val="C00000"/>
                </a:solidFill>
                <a:latin typeface="微软雅黑" panose="020b0503020204020204" pitchFamily="34" charset="-122"/>
                <a:ea typeface="微软雅黑" panose="020b0503020204020204" pitchFamily="34" charset="-122"/>
              </a:rPr>
              <a:t>luō suō</a:t>
            </a:r>
            <a:r>
              <a:rPr lang="zh-CN" altLang="en-US" sz="2400">
                <a:latin typeface="微软雅黑" panose="020b0503020204020204" pitchFamily="34" charset="-122"/>
                <a:ea typeface="微软雅黑" panose="020b0503020204020204" pitchFamily="34" charset="-122"/>
              </a:rPr>
              <a:t>）    褴褛（</a:t>
            </a:r>
            <a:r>
              <a:rPr lang="en-US" altLang="zh-CN" sz="2400" b="1" err="1">
                <a:solidFill>
                  <a:srgbClr val="C00000"/>
                </a:solidFill>
                <a:latin typeface="微软雅黑" panose="020b0503020204020204" pitchFamily="34" charset="-122"/>
                <a:ea typeface="微软雅黑" panose="020b0503020204020204" pitchFamily="34" charset="-122"/>
              </a:rPr>
              <a:t>lán lǚ</a:t>
            </a:r>
            <a:r>
              <a:rPr lang="zh-CN" altLang="en-US" sz="2400">
                <a:latin typeface="微软雅黑" panose="020b0503020204020204" pitchFamily="34" charset="-122"/>
                <a:ea typeface="微软雅黑" panose="020b0503020204020204" pitchFamily="34" charset="-122"/>
              </a:rPr>
              <a:t>）哽住（</a:t>
            </a:r>
            <a:r>
              <a:rPr lang="en-US" altLang="zh-CN" sz="2400" b="1" err="1">
                <a:solidFill>
                  <a:srgbClr val="C00000"/>
                </a:solidFill>
                <a:latin typeface="微软雅黑" panose="020b0503020204020204" pitchFamily="34" charset="-122"/>
                <a:ea typeface="微软雅黑" panose="020b0503020204020204" pitchFamily="34" charset="-122"/>
              </a:rPr>
              <a:t>gěng</a:t>
            </a:r>
            <a:r>
              <a:rPr lang="zh-CN" altLang="en-US" sz="2400">
                <a:latin typeface="微软雅黑" panose="020b0503020204020204" pitchFamily="34" charset="-122"/>
                <a:ea typeface="微软雅黑" panose="020b0503020204020204" pitchFamily="34" charset="-122"/>
              </a:rPr>
              <a:t>）   饶恕（</a:t>
            </a:r>
            <a:r>
              <a:rPr lang="en-US" altLang="zh-CN" sz="2400" b="1" err="1">
                <a:solidFill>
                  <a:srgbClr val="C00000"/>
                </a:solidFill>
                <a:latin typeface="微软雅黑" panose="020b0503020204020204" pitchFamily="34" charset="-122"/>
                <a:ea typeface="微软雅黑" panose="020b0503020204020204" pitchFamily="34" charset="-122"/>
              </a:rPr>
              <a:t>shù</a:t>
            </a:r>
            <a:r>
              <a:rPr lang="zh-CN" altLang="en-US" sz="2400">
                <a:latin typeface="微软雅黑" panose="020b0503020204020204" pitchFamily="34" charset="-122"/>
                <a:ea typeface="微软雅黑" panose="020b0503020204020204" pitchFamily="34" charset="-122"/>
              </a:rPr>
              <a:t>）      害臊（</a:t>
            </a:r>
            <a:r>
              <a:rPr lang="en-US" altLang="zh-CN" sz="2400" b="1" err="1">
                <a:solidFill>
                  <a:srgbClr val="C00000"/>
                </a:solidFill>
                <a:latin typeface="微软雅黑" panose="020b0503020204020204" pitchFamily="34" charset="-122"/>
                <a:ea typeface="微软雅黑" panose="020b0503020204020204" pitchFamily="34" charset="-122"/>
              </a:rPr>
              <a:t>sào</a:t>
            </a:r>
            <a:r>
              <a:rPr lang="zh-CN" altLang="en-US" sz="2400">
                <a:latin typeface="微软雅黑" panose="020b0503020204020204" pitchFamily="34" charset="-122"/>
                <a:ea typeface="微软雅黑" panose="020b0503020204020204" pitchFamily="34" charset="-122"/>
              </a:rPr>
              <a:t>）   擤鼻涕（</a:t>
            </a:r>
            <a:r>
              <a:rPr lang="en-US" altLang="zh-CN" sz="2400" b="1" err="1">
                <a:solidFill>
                  <a:srgbClr val="C00000"/>
                </a:solidFill>
                <a:latin typeface="微软雅黑" panose="020b0503020204020204" pitchFamily="34" charset="-122"/>
                <a:ea typeface="微软雅黑" panose="020b0503020204020204" pitchFamily="34" charset="-122"/>
              </a:rPr>
              <a:t>xǐng</a:t>
            </a:r>
            <a:r>
              <a:rPr lang="zh-CN" altLang="en-US" sz="2400">
                <a:latin typeface="微软雅黑" panose="020b0503020204020204" pitchFamily="34" charset="-122"/>
                <a:ea typeface="微软雅黑" panose="020b0503020204020204" pitchFamily="34" charset="-122"/>
              </a:rPr>
              <a:t>）</a:t>
            </a:r>
          </a:p>
          <a:p>
            <a:pPr>
              <a:lnSpc>
                <a:spcPct val="150000"/>
              </a:lnSpc>
            </a:pPr>
            <a:r>
              <a:rPr lang="zh-CN" altLang="en-US" sz="2400">
                <a:latin typeface="微软雅黑" panose="020b0503020204020204" pitchFamily="34" charset="-122"/>
                <a:ea typeface="微软雅黑" panose="020b0503020204020204" pitchFamily="34" charset="-122"/>
              </a:rPr>
              <a:t>鬈发（</a:t>
            </a:r>
            <a:r>
              <a:rPr lang="en-US" altLang="zh-CN" sz="2400" b="1" err="1">
                <a:solidFill>
                  <a:srgbClr val="C00000"/>
                </a:solidFill>
                <a:latin typeface="微软雅黑" panose="020b0503020204020204" pitchFamily="34" charset="-122"/>
                <a:ea typeface="微软雅黑" panose="020b0503020204020204" pitchFamily="34" charset="-122"/>
              </a:rPr>
              <a:t>quán</a:t>
            </a:r>
            <a:r>
              <a:rPr lang="zh-CN" altLang="en-US" sz="2400">
                <a:latin typeface="微软雅黑" panose="020b0503020204020204" pitchFamily="34" charset="-122"/>
                <a:ea typeface="微软雅黑" panose="020b0503020204020204" pitchFamily="34" charset="-122"/>
              </a:rPr>
              <a:t>） 窘态（</a:t>
            </a:r>
            <a:r>
              <a:rPr lang="en-US" altLang="zh-CN" sz="2400" b="1" err="1">
                <a:solidFill>
                  <a:srgbClr val="C00000"/>
                </a:solidFill>
                <a:latin typeface="微软雅黑" panose="020b0503020204020204" pitchFamily="34" charset="-122"/>
                <a:ea typeface="微软雅黑" panose="020b0503020204020204" pitchFamily="34" charset="-122"/>
              </a:rPr>
              <a:t>jiǒng</a:t>
            </a:r>
            <a:r>
              <a:rPr lang="zh-CN" altLang="en-US" sz="2400">
                <a:latin typeface="微软雅黑" panose="020b0503020204020204" pitchFamily="34" charset="-122"/>
                <a:ea typeface="微软雅黑" panose="020b0503020204020204" pitchFamily="34" charset="-122"/>
              </a:rPr>
              <a:t>）    踱步（</a:t>
            </a:r>
            <a:r>
              <a:rPr lang="en-US" altLang="zh-CN" sz="2400" b="1" err="1">
                <a:solidFill>
                  <a:srgbClr val="C00000"/>
                </a:solidFill>
                <a:latin typeface="微软雅黑" panose="020b0503020204020204" pitchFamily="34" charset="-122"/>
                <a:ea typeface="微软雅黑" panose="020b0503020204020204" pitchFamily="34" charset="-122"/>
              </a:rPr>
              <a:t>duó</a:t>
            </a:r>
            <a:r>
              <a:rPr lang="zh-CN" altLang="en-US" sz="2400">
                <a:latin typeface="微软雅黑" panose="020b0503020204020204" pitchFamily="34" charset="-122"/>
                <a:ea typeface="微软雅黑" panose="020b0503020204020204" pitchFamily="34" charset="-122"/>
              </a:rPr>
              <a:t>）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76971" y="478247"/>
            <a:ext cx="1890448"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a:t>
            </a:r>
          </a:p>
          <a:p>
            <a:pPr>
              <a:lnSpc>
                <a:spcPct val="150000"/>
              </a:lnSpc>
            </a:pPr>
            <a:r>
              <a:rPr lang="zh-CN" altLang="en-US" sz="2400">
                <a:latin typeface="微软雅黑" panose="020b0503020204020204" pitchFamily="34" charset="-122"/>
                <a:ea typeface="微软雅黑" panose="020b0503020204020204" pitchFamily="34" charset="-122"/>
              </a:rPr>
              <a:t>嫣然一笑：</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夺眶而出：</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衣衫褴褛：</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步履轻盈：</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衣冠楚楚：</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截然不同：</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饱经风霜：</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鄙夷不屑：</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1973893" y="1573717"/>
            <a:ext cx="9741136"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形容女子笑得很美。</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眼泪一下子从眼眶中涌出。形容人因极度悲伤或极度欢喜而落泪。</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指衣服破旧，其布料破烂不堪。</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形容脚步轻盈</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走路很快。</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形容衣帽穿戴得整齐漂亮。</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意思是事物之间，界限分明，全然不一样。</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意思是指经历过种种艰难困苦。</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意思是指轻视，看不起。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wipe(left)">
                                      <p:cBhvr>
                                        <p:cTn id="34" dur="500"/>
                                        <p:tgtEl>
                                          <p:spTgt spid="5">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Effect transition="in" filter="wipe(left)">
                                      <p:cBhvr>
                                        <p:cTn id="40" dur="500"/>
                                        <p:tgtEl>
                                          <p:spTgt spid="5">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wipe(left)">
                                      <p:cBhvr>
                                        <p:cTn id="46" dur="500"/>
                                        <p:tgtEl>
                                          <p:spTgt spid="5">
                                            <p:txEl>
                                              <p:pRg st="5" end="5"/>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1"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animEffect transition="in" filter="wipe(left)">
                                      <p:cBhvr>
                                        <p:cTn id="52" dur="500"/>
                                        <p:tgtEl>
                                          <p:spTgt spid="5">
                                            <p:txEl>
                                              <p:pRg st="6" end="6"/>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1" nodeType="clickEffect">
                                  <p:stCondLst>
                                    <p:cond delay="0"/>
                                  </p:stCondLst>
                                  <p:childTnLst>
                                    <p:set>
                                      <p:cBhvr>
                                        <p:cTn id="57" dur="1" fill="hold">
                                          <p:stCondLst>
                                            <p:cond delay="0"/>
                                          </p:stCondLst>
                                        </p:cTn>
                                        <p:tgtEl>
                                          <p:spTgt spid="5">
                                            <p:txEl>
                                              <p:pRg st="7" end="7"/>
                                            </p:txEl>
                                          </p:spTgt>
                                        </p:tgtEl>
                                        <p:attrNameLst>
                                          <p:attrName>style.visibility</p:attrName>
                                        </p:attrNameLst>
                                      </p:cBhvr>
                                      <p:to>
                                        <p:strVal val="visible"/>
                                      </p:to>
                                    </p:set>
                                    <p:animEffect transition="in" filter="wipe(left)">
                                      <p:cBhvr>
                                        <p:cTn id="5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1" uiExpand="1" build="p"/>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28587" y="1430130"/>
            <a:ext cx="11763413"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快速浏览课文，梳理情节。</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开端（</a:t>
            </a:r>
            <a:r>
              <a:rPr lang="en-US" altLang="zh-CN" sz="2400">
                <a:solidFill>
                  <a:srgbClr val="C00000"/>
                </a:solidFill>
                <a:latin typeface="微软雅黑" panose="020b0503020204020204" pitchFamily="34" charset="-122"/>
                <a:ea typeface="微软雅黑" panose="020b0503020204020204" pitchFamily="34" charset="-122"/>
              </a:rPr>
              <a:t>1-21</a:t>
            </a:r>
            <a:r>
              <a:rPr lang="zh-CN" altLang="en-US" sz="2400">
                <a:solidFill>
                  <a:srgbClr val="C00000"/>
                </a:solidFill>
                <a:latin typeface="微软雅黑" panose="020b0503020204020204" pitchFamily="34" charset="-122"/>
                <a:ea typeface="微软雅黑" panose="020b0503020204020204" pitchFamily="34" charset="-122"/>
              </a:rPr>
              <a:t>段）：聂赫留朵夫到监狱探望玛丝洛娃。</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发展（</a:t>
            </a:r>
            <a:r>
              <a:rPr lang="en-US" altLang="zh-CN" sz="2400">
                <a:solidFill>
                  <a:srgbClr val="C00000"/>
                </a:solidFill>
                <a:latin typeface="微软雅黑" panose="020b0503020204020204" pitchFamily="34" charset="-122"/>
                <a:ea typeface="微软雅黑" panose="020b0503020204020204" pitchFamily="34" charset="-122"/>
              </a:rPr>
              <a:t>22-43</a:t>
            </a:r>
            <a:r>
              <a:rPr lang="zh-CN" altLang="en-US" sz="2400">
                <a:solidFill>
                  <a:srgbClr val="C00000"/>
                </a:solidFill>
                <a:latin typeface="微软雅黑" panose="020b0503020204020204" pitchFamily="34" charset="-122"/>
                <a:ea typeface="微软雅黑" panose="020b0503020204020204" pitchFamily="34" charset="-122"/>
              </a:rPr>
              <a:t>段）：二人交谈，聂赫留朵夫请求玛丝洛娃的原谅，但被拒绝。</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高潮（</a:t>
            </a:r>
            <a:r>
              <a:rPr lang="en-US" altLang="zh-CN" sz="2400">
                <a:solidFill>
                  <a:srgbClr val="C00000"/>
                </a:solidFill>
                <a:latin typeface="微软雅黑" panose="020b0503020204020204" pitchFamily="34" charset="-122"/>
                <a:ea typeface="微软雅黑" panose="020b0503020204020204" pitchFamily="34" charset="-122"/>
              </a:rPr>
              <a:t>44-58</a:t>
            </a:r>
            <a:r>
              <a:rPr lang="zh-CN" altLang="en-US" sz="2400">
                <a:solidFill>
                  <a:srgbClr val="C00000"/>
                </a:solidFill>
                <a:latin typeface="微软雅黑" panose="020b0503020204020204" pitchFamily="34" charset="-122"/>
                <a:ea typeface="微软雅黑" panose="020b0503020204020204" pitchFamily="34" charset="-122"/>
              </a:rPr>
              <a:t>段）：玛丝洛娃经过激烈的心理活动后，决定利用这个男人弄到些好处。</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结局（</a:t>
            </a:r>
            <a:r>
              <a:rPr lang="en-US" altLang="zh-CN" sz="2400">
                <a:solidFill>
                  <a:srgbClr val="C00000"/>
                </a:solidFill>
                <a:latin typeface="微软雅黑" panose="020b0503020204020204" pitchFamily="34" charset="-122"/>
                <a:ea typeface="微软雅黑" panose="020b0503020204020204" pitchFamily="34" charset="-122"/>
              </a:rPr>
              <a:t>59-78</a:t>
            </a:r>
            <a:r>
              <a:rPr lang="zh-CN" altLang="en-US" sz="2400">
                <a:solidFill>
                  <a:srgbClr val="C00000"/>
                </a:solidFill>
                <a:latin typeface="微软雅黑" panose="020b0503020204020204" pitchFamily="34" charset="-122"/>
                <a:ea typeface="微软雅黑" panose="020b0503020204020204" pitchFamily="34" charset="-122"/>
              </a:rPr>
              <a:t>段）：聂赫留朵夫决定在精神上唤醒玛丝洛娃，使她恢复本性。</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337490"/>
            <a:ext cx="7280706" cy="452310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聂赫留朵夫是在什么情形下找到的玛丝洛娃？当聂赫留朵夫出现在面前时，玛丝洛娃是否马上认出他？</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玛丝洛娃被赶出姑母家后，沦为妓女，无辜卷入一起谋财害命官司，在法庭上担任陪审员的聂赫留朵夫意外发现她。玛丝洛娃并没有马上认出自己往日的情人，但是她仍然高兴有人来看他，特别是衣着体面的人。</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337490"/>
            <a:ext cx="728070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文章开头部分</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对狱中其他人物对话情形的描写有什么作用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①从对话内容来看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从一个侧面展现了当时俄国社会的混乱。②为聂赫留朵夫和玛丝洛娃的第一次见面提供了背景。③因为这一吵闹的场面使得玛丝洛娃听不清聂赫留朵夫的讲话内容</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才有了下文两人近距离的谈话</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推动了情节发展。</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9" y="1337490"/>
            <a:ext cx="7280706"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从文中看，玛丝洛娃的堕落是否自愿？原因是什么？</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她的堕落不是自愿的，而是被迫的。因为开始的时候，聂赫留朵夫给她打开了一个充满感情和理想的新奇天地，但是他后来的残酷给她带来了屈辱和苦难，她感到痛苦，竭力用堕落生活来麻醉自己的灵魂。</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8" y="1337490"/>
            <a:ext cx="7602505"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聂赫留朵夫要用自己的行为对玛丝洛娃赎罪，这种想法是一以贯之的，还是有过动摇？</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有过动摇，从聂赫留朵夫见到玛丝洛娃，并通过交谈认识到自己的行为和对她造成的伤害而深深忏悔，决定用自己的行动赎罪。但是看到玛丝洛娃问自己要钱，觉得她已经不是以前的玛丝洛娃时，也进行过激烈的思想斗争，怕被她牵连，并想用金钱洗刷自己的罪责，但随之又坚定了自己的想法，坚定了赎罪的决心。</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8" y="1337490"/>
            <a:ext cx="760250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“这个女人已经丧失生命了”。</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这是来自聂赫留朵夫内心的一声喟叹。面前的玛丝洛娃不再是自己曾经深爱的女孩儿</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纯洁可爱的卡秋莎，而是一个堕落、卖弄风骚、见钱眼开的粗俗女子，她丧失的不是生理学上的生命，而是自己纯洁可爱的灵魂。</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749446" y="1889721"/>
            <a:ext cx="5874707" cy="2797048"/>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你有没有因为某件事而心灰意冷过？有没有因为什么事儿而“堕落”过？你可曾丢失过最炽热的自己？如果有，我们该怎么做呢？今天就让我们一起走近列夫</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托尔斯泰的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复活</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，寻找下答案。</a:t>
            </a:r>
          </a:p>
        </p:txBody>
      </p:sp>
      <p:sp>
        <p:nvSpPr>
          <p:cNvPr id="82" name="文本框 81"/>
          <p:cNvSpPr txBox="1"/>
          <p:nvPr/>
        </p:nvSpPr>
        <p:spPr>
          <a:xfrm>
            <a:off x="2125980" y="706293"/>
            <a:ext cx="2928620" cy="523220"/>
          </a:xfrm>
          <a:prstGeom prst="rect">
            <a:avLst/>
          </a:prstGeom>
          <a:noFill/>
          <a:effectLst>
            <a:reflection blurRad="6350" stA="50000" endA="300" endPos="55000" dir="5400000" sy="-100000" algn="bl" rotWithShape="0"/>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激趣导入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121" y="1850339"/>
            <a:ext cx="4518774" cy="303661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12" presetClass="entr" presetSubtype="4" fill="hold" nodeType="afterEffec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par>
                          <p:cTn id="15" fill="hold" nodeType="withGroup">
                            <p:stCondLst>
                              <p:cond delay="1000"/>
                            </p:stCondLst>
                            <p:childTnLst>
                              <p:par>
                                <p:cTn id="16" presetID="42" presetClass="entr" presetSubtype="0" fill="hold" grpId="0" nodeType="afterEffec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8" y="1337490"/>
            <a:ext cx="760250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不过，她从衣衫上看出他是个有钱人，就嫣然一笑。“您找我吗？”她问，把她那张眼睛斜睨的笑盈盈的脸凑近铁栅栏。</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这里运用了语言、神态、动作等细节描写，生动地表现了饱尝世态炎凉后的玛丝洛娃已经世俗化了，变得善于察言观色了。</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427198" y="1337490"/>
            <a:ext cx="760250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她忽然瞟了他一眼，又嫌恶又妖媚又可怜地微微一笑。</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嫌恶”应该是玛丝洛娃的真情流露，正是眼前这个男人，对她始乱终弃，给自己带来了深重的痛苦和灾难。“妖媚又可怜地微微一笑”则是她故意而为之，装出的一副妖媚可怜相，其目的是“利用他弄到些好处”。</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（一）细节描写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文中聂赫留朵夫对玛丝洛娃的称呼有几次变化</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这说明什么</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有三次变化。刚见面称“您”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后来称玛丝洛娃为“你”“卡秋莎”。这说明聂赫留朵夫刚开始还不能与玛丝洛娃拉近内心的距离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只是把她当作一个他想帮助的人</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后来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聂赫留朵夫逐渐地在情感上拉近了与玛丝洛娃的距离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已经把她当作一个熟悉的人看待。</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（一）细节描写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她没有听他说话，却一会儿瞧瞧他那只手，一会儿瞧瞧副典狱长。等副典狱长一转身，她连忙把手伸过去，抓住钞票，把它塞在腰带里。</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两个“瞧瞧”活画出玛丝洛娃像敏锐的赌徒般在捕捉一击制胜的战机；而“伸”“抓”“塞”一连串的动作细节是那样的熟练、迅捷，像极了一个久经沙场的老手，类似的情状在她身上肯定发生了很多次。一个狡诈、贪婪、世俗的妇女形象跃然纸上。</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charRg st="84" end="213"/>
                                            </p:txEl>
                                          </p:spTgt>
                                        </p:tgtEl>
                                        <p:attrNameLst>
                                          <p:attrName>style.visibility</p:attrName>
                                        </p:attrNameLst>
                                      </p:cBhvr>
                                      <p:to>
                                        <p:strVal val="visible"/>
                                      </p:to>
                                    </p:set>
                                    <p:animEffect transition="in" filter="dissolve">
                                      <p:cBhvr>
                                        <p:cTn id="16" dur="500"/>
                                        <p:tgtEl>
                                          <p:spTgt spid="36">
                                            <p:txEl>
                                              <p:charRg st="84" end="2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（一）细节描写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文中多次写到玛丝洛娃“斜睨”的眼睛，有何意图？</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通过典型的神态描写，刻画了玛丝洛娃现在对人的冷漠与敌视，也暗示她生活的不幸。</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（二）神态描写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她从衣衫上看出他是个有钱人</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就嫣然一笑。</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此时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玛丝洛娃还是以妓女的身份审视周围的人</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看到眼前是个有钱人就露出习惯性的笑容。</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（二）神态描写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不过</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她的笑容消失了</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眉头痛苦地皱起来。</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玛丝洛娃认出了眼前的人就是伤害她的聂赫留朵夫</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这使她的内心非常痛苦。</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（二）神态描写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她气愤地简单回答</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转过眼睛不去看他。</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聂赫留朵夫提到两人的孩子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但孩子的夭折对玛丝洛娃来说是沉重的打击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此时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玛丝洛娃内心是痛苦的</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是愤恨的。</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（三）心理描写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天哪</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你帮助我</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教教我该怎么办</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这一内心独白表现了聂赫留朵夫怎样的心理</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聂赫留朵夫内心充满矛盾。法庭上</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他被玛丝洛娃的冤案震惊而醒悟</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开始认识到自己犯的罪行</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因此要帮助玛丝洛娃</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但当他真正面对已经堕落了的变得丑陋的玛丝洛娃时还是有一丝犹豫的。此刻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他不知道该作出怎样的决定。</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（三）心理描写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我想见见</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聂赫留朵夫不知道该用“您”还是“你”，但随即决定用“您”。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本来按照他们之间原来的关系，完全可以“你”</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我”相称，但由于多年分离，彼此都有了很大的变化，也有了距离感。同时他也不能确认对方是否认出了自己，这样就等同于跟一个陌生人相见。另外，这时的聂赫留朵夫是前来向玛丝洛娃认罪的，他认识到了自己灵魂的卑劣。所以，经过短暂的犹豫之后，决定用“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4" end="4"/>
                                            </p:txEl>
                                          </p:spTgt>
                                        </p:tgtEl>
                                        <p:attrNameLst>
                                          <p:attrName>style.visibility</p:attrName>
                                        </p:attrNameLst>
                                      </p:cBhvr>
                                      <p:to>
                                        <p:strVal val="visible"/>
                                      </p:to>
                                    </p:set>
                                    <p:animEffect transition="in" filter="dissolve">
                                      <p:cBhvr>
                                        <p:cTn id="19"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鉴赏手法及效果</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（四）语言描写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文中除了心理描写还有大量的人物对话描写</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有什么作用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通过男女主人公的对话</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能够表现人物性格</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推动情节发展</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交代了必要的背景。</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3" end="3"/>
                                            </p:txEl>
                                          </p:spTgt>
                                        </p:tgtEl>
                                        <p:attrNameLst>
                                          <p:attrName>style.visibility</p:attrName>
                                        </p:attrNameLst>
                                      </p:cBhvr>
                                      <p:to>
                                        <p:strVal val="visible"/>
                                      </p:to>
                                    </p:set>
                                    <p:animEffect transition="in" filter="dissolve">
                                      <p:cBhvr>
                                        <p:cTn id="16"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分析聂赫留朵夫形象。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在探望过程中，聂赫留朵夫的内心经历了怎样的变化过程？</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初见玛丝洛娃，他真诚忏悔、赎罪；当看到她索要钱而变得堕落时，他复活的心在犹豫、动摇；最后，他决定拯救她，希望她精神苏醒。</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4134116" y="1157353"/>
            <a:ext cx="7602505"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分析聂赫留朵夫形象。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概括聂赫留朵夫的主要形象特征。</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一个宗教式的“忏悔贵族”形象。聂赫留朵夫是一个理想的贵族知识分子。他青年时期单纯善良，追求真挚的爱情。但是贵族家庭使他堕落为自私自利者。他遇见了玛丝洛娃，随后又抛弃她。当他在法庭上再看到玛丝洛娃时，意识到自己是造成她堕落和不幸的罪魁祸首。在为玛丝洛娃伸冤上诉过程中，他的思想开始升华，从地主阶级立场转到宗法制农民的立场。</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095" y="2109045"/>
            <a:ext cx="3519880" cy="263991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821455" y="1337490"/>
            <a:ext cx="10517421"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聂赫留朵夫面对法庭上巧遇的玛丝洛娃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他的心灵受到猛烈撞击</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就来到监狱请求她的原谅。那么</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你认为</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聂赫留朵夫对玛丝洛娃有真正的爱情吗</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观点一：我认为存在真正的爱情</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玛丝洛娃是他的初恋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对于这份纯洁的感情</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多年后在法庭上相遇时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他依旧能感觉到。也恰恰是这份感情打开了他复活的大门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使他走上了救赎自己的道路。因为如果没有任何感情的话</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他就根本不会有什么恻隐之心了。</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观点二：我不认为他对玛丝洛娃还有爱情</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他不过是在拯救自己的灵魂罢了。此时的玛丝洛娃也只是他拯救自己灵魂的“工具”。</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6" name="文本框 35"/>
          <p:cNvSpPr txBox="1"/>
          <p:nvPr/>
        </p:nvSpPr>
        <p:spPr>
          <a:xfrm>
            <a:off x="352922" y="1174185"/>
            <a:ext cx="11486155"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小说以“复活”为题，有何含义？</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①人性的复活。</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曾经聂赫留朵夫是一个沉迷声色的花花公子，每天的生活看似光鲜，实则内心充满空虚。直到他再次看到玛丝洛娃那一刻，那个因为他的欲望毁掉的女孩儿，他开始审视自己的经历，开始直面他的过去的错误。那一刻，他内心中自己善良的一面，在压迫中终于开始苏醒。</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②道德的复活。</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聂赫留朵夫鼓起勇气，面对曾被自己深深伤害过的玛丝洛娃，他放下自己的贵族身段。向她忏悔自己曾经犯下的罪恶，祈求获得宽恕。这一刻，他曾经沦丧的道德感再次回归，这是他道德的复活。</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③精神的复活。</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当聂赫留朵夫作为陪审员的身份在法庭上与被告的玛丝洛娃重逢时，相信他的内心是受到了极大震撼的，沉睡在心灵深处的精神的人开始觉醒。他开始认识到，正是因为自己的不负责任，才造成了玛丝洛娃一生的悲剧，开始认识到自己犯了罪。于是，聂赫留朵夫走上了自己的赎罪之路，同时也是在进行自我救赎，他的精神走向了复活。</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 name="文本框 21"/>
          <p:cNvSpPr txBox="1"/>
          <p:nvPr/>
        </p:nvSpPr>
        <p:spPr>
          <a:xfrm>
            <a:off x="1046208" y="1134290"/>
            <a:ext cx="10356897" cy="2797048"/>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小说通过玛丝洛娃的苦难遭遇和聂赫留朵夫的上诉经过，广泛而深刻地抨击了法庭、监狱、官僚机关的腐败、黑暗，揭露了封建统治阶级骄奢淫逸的生活和反动官吏的残暴昏庸、毫无人性，撕下了官办教会的伪善面纱，反映了农村的破产和农民的极端贫困，勾画了一幅已经走到崩溃边缘的农奴制俄国的社会图画。</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1999"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95074" y="533204"/>
            <a:ext cx="738664"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600" b="1" spc="600">
                <a:solidFill>
                  <a:schemeClr val="tx1">
                    <a:lumMod val="50000"/>
                    <a:lumOff val="50000"/>
                  </a:schemeClr>
                </a:solidFill>
                <a:latin typeface="仿宋" panose="02010609060101010101" pitchFamily="49" charset="-122"/>
                <a:ea typeface="仿宋" panose="02010609060101010101" pitchFamily="49" charset="-122"/>
              </a:rPr>
              <a:t>学习心理描写的方法</a:t>
            </a:r>
          </a:p>
        </p:txBody>
      </p:sp>
      <p:sp>
        <p:nvSpPr>
          <p:cNvPr id="7" name="文本框 6"/>
          <p:cNvSpPr txBox="1"/>
          <p:nvPr/>
        </p:nvSpPr>
        <p:spPr>
          <a:xfrm>
            <a:off x="1552416" y="3460478"/>
            <a:ext cx="10158609" cy="1689052"/>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心理描写：指对人物内心的思想情感活动进行描写。描写人物的思想活动，能反映人物的性格，展示人物的内心世界，心理描写要符合人物的性格。</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33458"/>
            <a:ext cx="7275384" cy="5013039"/>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指导</a:t>
            </a:r>
            <a:r>
              <a:rPr lang="en-US" altLang="zh-CN" sz="2400" b="1">
                <a:latin typeface="微软雅黑" panose="020b0503020204020204" pitchFamily="34" charset="-122"/>
                <a:ea typeface="微软雅黑" panose="020b0503020204020204" pitchFamily="34" charset="-122"/>
              </a:rPr>
              <a:t>】</a:t>
            </a: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独白法。</a:t>
            </a:r>
            <a:r>
              <a:rPr lang="zh-CN" altLang="en-US" sz="2400">
                <a:latin typeface="微软雅黑" panose="020b0503020204020204" pitchFamily="34" charset="-122"/>
                <a:ea typeface="微软雅黑" panose="020b0503020204020204" pitchFamily="34" charset="-122"/>
              </a:rPr>
              <a:t>内心独白是人物心灵中自我对话的过程，它能使人物酣畅淋漓地倾吐肺腑之言。</a:t>
            </a:r>
            <a:endParaRPr lang="en-US" altLang="zh-CN" sz="2400">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(2)</a:t>
            </a:r>
            <a:r>
              <a:rPr lang="zh-CN" altLang="en-US" sz="2400" b="1">
                <a:solidFill>
                  <a:srgbClr val="C00000"/>
                </a:solidFill>
                <a:latin typeface="微软雅黑" panose="020b0503020204020204" pitchFamily="34" charset="-122"/>
                <a:ea typeface="微软雅黑" panose="020b0503020204020204" pitchFamily="34" charset="-122"/>
              </a:rPr>
              <a:t>细节法。</a:t>
            </a:r>
            <a:r>
              <a:rPr lang="zh-CN" altLang="en-US" sz="2400">
                <a:latin typeface="微软雅黑" panose="020b0503020204020204" pitchFamily="34" charset="-122"/>
                <a:ea typeface="微软雅黑" panose="020b0503020204020204" pitchFamily="34" charset="-122"/>
              </a:rPr>
              <a:t>即在文章中恰当地描写人物富有鲜明个性的动作，传神地揭示出人物的心理活动。</a:t>
            </a: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(3)</a:t>
            </a:r>
            <a:r>
              <a:rPr lang="zh-CN" altLang="en-US" sz="2400" b="1">
                <a:solidFill>
                  <a:srgbClr val="C00000"/>
                </a:solidFill>
                <a:latin typeface="微软雅黑" panose="020b0503020204020204" pitchFamily="34" charset="-122"/>
                <a:ea typeface="微软雅黑" panose="020b0503020204020204" pitchFamily="34" charset="-122"/>
              </a:rPr>
              <a:t>烘托法。</a:t>
            </a:r>
            <a:r>
              <a:rPr lang="zh-CN" altLang="en-US" sz="2400">
                <a:latin typeface="微软雅黑" panose="020b0503020204020204" pitchFamily="34" charset="-122"/>
                <a:ea typeface="微软雅黑" panose="020b0503020204020204" pitchFamily="34" charset="-122"/>
              </a:rPr>
              <a:t>在文章中，运用恰当的环境描写来烘托人物心理，既能对刻画人物、反映主题起到很好的作用，又能增添文章的美感。</a:t>
            </a:r>
          </a:p>
          <a:p>
            <a:pP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741257" cy="461665"/>
          </a:xfrm>
          <a:prstGeom prst="rect">
            <a:avLst/>
          </a:prstGeom>
          <a:noFill/>
        </p:spPr>
        <p:txBody>
          <a:bodyPr wrap="square" rtlCol="0">
            <a:spAutoFit/>
          </a:bodyPr>
          <a:lstStyle/>
          <a:p>
            <a:r>
              <a:rPr kumimoji="1" lang="zh-CN" altLang="en-US" sz="2400" b="1"/>
              <a:t>心理描写的方法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735106" y="802626"/>
            <a:ext cx="10849050" cy="5013039"/>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迁移运用</a:t>
            </a:r>
            <a:r>
              <a:rPr lang="en-US" altLang="zh-CN" sz="2400" b="1">
                <a:latin typeface="微软雅黑" panose="020b0503020204020204" pitchFamily="34" charset="-122"/>
                <a:ea typeface="微软雅黑" panose="020b0503020204020204" pitchFamily="34" charset="-122"/>
              </a:rPr>
              <a:t>】</a:t>
            </a:r>
          </a:p>
          <a:p>
            <a:pPr>
              <a:lnSpc>
                <a:spcPct val="150000"/>
              </a:lnSpc>
            </a:pPr>
            <a:r>
              <a:rPr lang="zh-CN" altLang="en-US" sz="2400" b="1">
                <a:latin typeface="微软雅黑" panose="020b0503020204020204" pitchFamily="34" charset="-122"/>
                <a:ea typeface="微软雅黑" panose="020b0503020204020204" pitchFamily="34" charset="-122"/>
              </a:rPr>
              <a:t>假如这次考试你考得不好，老师马上要宣布成绩，请用</a:t>
            </a:r>
            <a:r>
              <a:rPr lang="en-US" altLang="zh-CN" sz="2400" b="1">
                <a:latin typeface="微软雅黑" panose="020b0503020204020204" pitchFamily="34" charset="-122"/>
                <a:ea typeface="微软雅黑" panose="020b0503020204020204" pitchFamily="34" charset="-122"/>
              </a:rPr>
              <a:t>200</a:t>
            </a:r>
            <a:r>
              <a:rPr lang="zh-CN" altLang="en-US" sz="2400" b="1">
                <a:latin typeface="微软雅黑" panose="020b0503020204020204" pitchFamily="34" charset="-122"/>
                <a:ea typeface="微软雅黑" panose="020b0503020204020204" pitchFamily="34" charset="-122"/>
              </a:rPr>
              <a:t>字以内的语言描述你此时的心理活动，要求形象真切。</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示例：天阴沉沉的，不时刮来阵阵冷风。风刮到我身上，我不由自主地打了个寒战。语文课开始了，老师要把批好的试卷发下来。教室里静悄悄的，只听见“沙沙”的发试卷的声音。我不停地在心里念叨：“天啊，保佑我吧！我再也不听录音机，不看电视，不打游戏机了。以后上课一定好好听讲，千万别让我不及格啊！</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我紧张得要命，不由得心里直打鼓，怕自己考砸了。试卷终于落到我的桌子上了。它反躺着，静默着</a:t>
            </a:r>
            <a:r>
              <a:rPr lang="en-US" altLang="zh-CN" sz="2400">
                <a:solidFill>
                  <a:srgbClr val="C00000"/>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71540"/>
            <a:ext cx="11125711" cy="4708981"/>
          </a:xfrm>
          <a:prstGeom prst="rect">
            <a:avLst/>
          </a:prstGeom>
          <a:noFill/>
        </p:spPr>
        <p:txBody>
          <a:bodyPr wrap="square" rtlCol="0">
            <a:spAutoFit/>
          </a:bodyPr>
          <a:lstStyle/>
          <a:p>
            <a:pPr algn="ctr" fontAlgn="ctr">
              <a:lnSpc>
                <a:spcPct val="150000"/>
              </a:lnSpc>
            </a:pPr>
            <a:r>
              <a:rPr lang="zh-CN" altLang="en-US" sz="2000">
                <a:latin typeface="微软雅黑" panose="020b0503020204020204" pitchFamily="34" charset="-122"/>
                <a:ea typeface="微软雅黑" panose="020b0503020204020204" pitchFamily="34" charset="-122"/>
              </a:rPr>
              <a:t>八月的塞瓦斯托波尔</a:t>
            </a:r>
          </a:p>
          <a:p>
            <a:pPr algn="ctr" fontAlgn="ctr">
              <a:lnSpc>
                <a:spcPct val="150000"/>
              </a:lnSpc>
            </a:pPr>
            <a:r>
              <a:rPr lang="zh-CN" altLang="en-US" sz="2000">
                <a:latin typeface="微软雅黑" panose="020b0503020204020204" pitchFamily="34" charset="-122"/>
                <a:ea typeface="微软雅黑" panose="020b0503020204020204" pitchFamily="34" charset="-122"/>
              </a:rPr>
              <a:t>列夫</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托尔斯泰</a:t>
            </a:r>
          </a:p>
          <a:p>
            <a:pPr fontAlgn="ctr">
              <a:lnSpc>
                <a:spcPct val="150000"/>
              </a:lnSpc>
            </a:pPr>
            <a:r>
              <a:rPr lang="zh-CN" altLang="en-US" sz="2000">
                <a:latin typeface="微软雅黑" panose="020b0503020204020204" pitchFamily="34" charset="-122"/>
                <a:ea typeface="微软雅黑" panose="020b0503020204020204" pitchFamily="34" charset="-122"/>
              </a:rPr>
              <a:t>      ①八月底，在杜凡卡和巴赫契萨拉依之间穿越许多峡谷的大道上，在浓密而灼热的尘土里，一辆军官坐的马车正缓缓向塞瓦斯托波尔行进。这是一种在别处见不到的特别马车。</a:t>
            </a:r>
          </a:p>
          <a:p>
            <a:pPr fontAlgn="ctr">
              <a:lnSpc>
                <a:spcPct val="150000"/>
              </a:lnSpc>
            </a:pPr>
            <a:r>
              <a:rPr lang="zh-CN" altLang="en-US" sz="2000">
                <a:latin typeface="微软雅黑" panose="020b0503020204020204" pitchFamily="34" charset="-122"/>
                <a:ea typeface="微软雅黑" panose="020b0503020204020204" pitchFamily="34" charset="-122"/>
              </a:rPr>
              <a:t>      ②马车上，前面蹲着一个勤务兵，身穿黄土布上衣，头戴一顶旧得不成样子的军官制帽，手里拉着缰绳，后面，在盖着马衣的行李堆上，坐着一个穿夏季制服的步兵军官</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柯捷尔卓夫中尉。这个军官，个儿并不高。他的脸有点儿浮肿，还有些跟年龄不相称的松弛宽阔的皱纹，损害了脸部的轮廓。他那张被太阳晒成黄褐色的带点病容的脸又显得比较消瘦。他那双淡褐色的眼睛并不大，却非常灵活，甚至有点傲慢不逊。这个军官五月十日那天被弹片击伤头部，直到现在还扎着细带，但一星期前他觉得身体复元了，就离开辛菲罗波尔的医院回团部。</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fade">
                                      <p:cBhvr>
                                        <p:cTn id="8" dur="500"/>
                                        <p:tgtEl>
                                          <p:spTgt spid="4"/>
                                        </p:tgtEl>
                                      </p:cBhvr>
                                    </p:animEffect>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979208"/>
            <a:ext cx="11364177" cy="5632311"/>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③迎面来了一长列农民的大车，原来是送军粮到塞瓦斯托波尔去的，此刻正载运伤病员回来，其中有穿灰军服的陆军，穿黑外套的水兵，戴红色土耳其帽的希腊志愿兵，也有留大胡子的民兵。军官的马车只得停下来。路上扬起浓密的尘土，像云雾般悬在空中，也落到军官的眼睛和耳朵里，粘在他那汗津津的脸上。军官眯起眼睛，皱起眉头，很不高兴地冷冷望着从他身边经过的伤病员的脸。</a:t>
            </a:r>
          </a:p>
          <a:p>
            <a:pPr fontAlgn="ctr">
              <a:lnSpc>
                <a:spcPct val="150000"/>
              </a:lnSpc>
            </a:pPr>
            <a:r>
              <a:rPr lang="zh-CN" altLang="en-US" sz="2000">
                <a:latin typeface="微软雅黑" panose="020b0503020204020204" pitchFamily="34" charset="-122"/>
                <a:ea typeface="微软雅黑" panose="020b0503020204020204" pitchFamily="34" charset="-122"/>
              </a:rPr>
              <a:t>      ④“那个虚弱的小兵是我们连里的。”勤务兵向长官转过身去，指指一辆走到他们旁边的满载伤员的大车说。</a:t>
            </a:r>
          </a:p>
          <a:p>
            <a:pPr fontAlgn="ctr">
              <a:lnSpc>
                <a:spcPct val="150000"/>
              </a:lnSpc>
            </a:pPr>
            <a:r>
              <a:rPr lang="zh-CN" altLang="en-US" sz="2000">
                <a:latin typeface="微软雅黑" panose="020b0503020204020204" pitchFamily="34" charset="-122"/>
                <a:ea typeface="微软雅黑" panose="020b0503020204020204" pitchFamily="34" charset="-122"/>
              </a:rPr>
              <a:t>      ⑤车上坐着五六个士兵，姿势各不相同，但都被颠簸得摇摇晃晃。有一个士兵，身上的衬衫十分肮脏，外面披着一件外套，一条手臂用带子吊着，脸庞虽然消瘦苍白，却神气活现地坐在车子中央。他一看见军官，想要举手敬礼，可是大概记起自己是个伤员，就顺势装作只想搔搔头皮。大车上，在他旁边躺着另一个士兵，只露出两只抓住车沿的瘦骨嶙峋的手和一双拱起的左右摇晃得像软皮般的膝盖。还有一个士兵，面目浮肿，头上扎着绷带，上面盖着一顶军帽。他坐在大车的边上，两腿垂向车轮，双肘搁在膝盖上，像是在打瞌睡。那军官就向他喊道：</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533205"/>
            <a:ext cx="11364177" cy="517064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⑥“陀尔日尼科夫！”“有！”那个兵睁开眼睛，脱下帽子回答，声音洪亮而急促，仿佛有二十个士兵同时在喊叫。</a:t>
            </a:r>
          </a:p>
          <a:p>
            <a:pPr fontAlgn="ctr">
              <a:lnSpc>
                <a:spcPct val="150000"/>
              </a:lnSpc>
            </a:pPr>
            <a:r>
              <a:rPr lang="zh-CN" altLang="en-US" sz="2000">
                <a:latin typeface="微软雅黑" panose="020b0503020204020204" pitchFamily="34" charset="-122"/>
                <a:ea typeface="微软雅黑" panose="020b0503020204020204" pitchFamily="34" charset="-122"/>
              </a:rPr>
              <a:t>      ⑦“你是什么时候负的伤，老弟？”士兵的那双眼皮浮肿、暗淡无光的眼睛发亮了；他显然认出了自己的长官。</a:t>
            </a:r>
          </a:p>
          <a:p>
            <a:pPr fontAlgn="ctr">
              <a:lnSpc>
                <a:spcPct val="150000"/>
              </a:lnSpc>
            </a:pPr>
            <a:r>
              <a:rPr lang="zh-CN" altLang="en-US" sz="2000">
                <a:latin typeface="微软雅黑" panose="020b0503020204020204" pitchFamily="34" charset="-122"/>
                <a:ea typeface="微软雅黑" panose="020b0503020204020204" pitchFamily="34" charset="-122"/>
              </a:rPr>
              <a:t>      ⑧“您好，长官！”他用同样急促的低音叫道。</a:t>
            </a:r>
          </a:p>
          <a:p>
            <a:pPr fontAlgn="ctr">
              <a:lnSpc>
                <a:spcPct val="150000"/>
              </a:lnSpc>
            </a:pPr>
            <a:r>
              <a:rPr lang="zh-CN" altLang="en-US" sz="2000">
                <a:latin typeface="微软雅黑" panose="020b0503020204020204" pitchFamily="34" charset="-122"/>
                <a:ea typeface="微软雅黑" panose="020b0503020204020204" pitchFamily="34" charset="-122"/>
              </a:rPr>
              <a:t>      ⑨“团现在驻在哪里？”“驻在塞瓦斯托波尔。星期三就要转移了，长官！”“转移到哪儿？”</a:t>
            </a:r>
          </a:p>
          <a:p>
            <a:pPr fontAlgn="ctr">
              <a:lnSpc>
                <a:spcPct val="150000"/>
              </a:lnSpc>
            </a:pPr>
            <a:r>
              <a:rPr lang="zh-CN" altLang="en-US" sz="2000">
                <a:latin typeface="微软雅黑" panose="020b0503020204020204" pitchFamily="34" charset="-122"/>
                <a:ea typeface="微软雅黑" panose="020b0503020204020204" pitchFamily="34" charset="-122"/>
              </a:rPr>
              <a:t>      ⑩“不知道</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大概是转移到北岸吧，长官，今天敌人开始全面打炮，用的多半是榴弹，长官，连海湾里都有炮弹落下，今天打得可凶啦</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他一边戴上帽子，一边拖长声音补充说。</a:t>
            </a:r>
            <a:endParaRPr lang="en-US" altLang="zh-CN" sz="2000">
              <a:latin typeface="微软雅黑" panose="020b0503020204020204" pitchFamily="34" charset="-122"/>
              <a:ea typeface="微软雅黑" panose="020b0503020204020204" pitchFamily="34" charset="-122"/>
            </a:endParaRPr>
          </a:p>
          <a:p>
            <a:pPr fontAlgn="ctr">
              <a:lnSpc>
                <a:spcPct val="150000"/>
              </a:lnSpc>
            </a:pPr>
            <a:r>
              <a:rPr lang="zh-CN" altLang="en-US" sz="2000">
                <a:latin typeface="微软雅黑" panose="020b0503020204020204" pitchFamily="34" charset="-122"/>
                <a:ea typeface="微软雅黑" panose="020b0503020204020204" pitchFamily="34" charset="-122"/>
              </a:rPr>
              <a:t>      ⑪接下去就听不清那个士兵说些什么了，但从他脸部的表情和姿势上看来，这个苦恼的人愤愤地诉说的，不是什么使人宽心的事。</a:t>
            </a:r>
          </a:p>
          <a:p>
            <a:pPr fontAlgn="ctr">
              <a:lnSpc>
                <a:spcPct val="150000"/>
              </a:lnSpc>
            </a:pP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29745" y="869293"/>
            <a:ext cx="11364177" cy="517064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⑫车上的柯捷尔卓夫中尉是位杰出的军官。有些人这样生活，这样行动，就因为别人也这样生活，这样行动，他可不是那种人。他心里想干什么，就干什么。而别人往往会学他的样，并且相信这样干是对的。他很有点儿才气，人也聪明；歌唱得很好，吉他也弹得不错，能说会道，文笔老练，而在当团副官的时期更练得一套办公文的本领，但他性格中最突出之点是自尊心很强。他的自尊心，虽说多半是因为有点才气，却异常强烈。它已经贯穿到他的日常生活中，使他遇事总是抱着不领先毋宁死的态度。自尊心甚至成了他内在的推动力：他老是拿自己跟别人比较，喜欢抢在人家的前面。</a:t>
            </a:r>
          </a:p>
          <a:p>
            <a:pPr fontAlgn="ctr">
              <a:lnSpc>
                <a:spcPct val="150000"/>
              </a:lnSpc>
            </a:pPr>
            <a:r>
              <a:rPr lang="zh-CN" altLang="en-US" sz="2000">
                <a:latin typeface="微软雅黑" panose="020b0503020204020204" pitchFamily="34" charset="-122"/>
                <a:ea typeface="微软雅黑" panose="020b0503020204020204" pitchFamily="34" charset="-122"/>
              </a:rPr>
              <a:t>      ⑬“哼，我才不理那小兵的胡言乱语呢！”中尉喃喃地说，心头感到十分淡漠，脑子里觉得模模糊糊。这种思想感情是在他看到车上的伤员和听了士兵的话之后产生的，而隆隆的炮声自然使这些景象和语言越发显得意味深长了。</a:t>
            </a:r>
          </a:p>
          <a:p>
            <a:pPr fontAlgn="ctr">
              <a:lnSpc>
                <a:spcPct val="150000"/>
              </a:lnSpc>
            </a:pPr>
            <a:r>
              <a:rPr lang="zh-CN" altLang="en-US" sz="2000">
                <a:latin typeface="微软雅黑" panose="020b0503020204020204" pitchFamily="34" charset="-122"/>
                <a:ea typeface="微软雅黑" panose="020b0503020204020204" pitchFamily="34" charset="-122"/>
              </a:rPr>
              <a:t>（注）本文以俄土战争为背景，不写威武雄壮的队伍和由军乐旌旗前导的扬鞭跃马的将军，而歌颂下级军官的英勇牺牲精神，写战争的真相</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流血、痛苦和死亡。</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533205"/>
            <a:ext cx="11364177" cy="3785652"/>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问题：细节描写是小说刻画人物形象常用的手法之一，请找出这篇小说和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复活（节选）</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中为塑造人物运用细节描写的语句，并结合文本内容简要分析其作用。</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柯捷尔卓夫中尉“还扎着绷带”便回团部，表现了他不惧战争残酷的英勇牺牲精神。②柯捷尔卓夫中尉“很不高兴地冷冷地望着从他身边经过的伤病员的脸”，与下文对他“傲慢不逊”“强烈的自尊心”的介绍相照应，使得人物形象更立体丰满。③“聂赫留朵夫不知该用‘您’还是‘你’”称呼玛丝洛娃，“眼泪就夺眶而出，喉咙也哽住了”等细节描写，刻画了他对玛丝洛娃满怀内疚的复杂心理状态。④玛丝洛娃从探监人员中认出聂赫留朵夫，强忍心中怒火露出几分媚笑盘算着如何能从他身上搞点钱。“媚笑”这一细节反映出她作为一个妓女对生活已经麻木的心境。</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59015" y="1216108"/>
            <a:ext cx="11273970" cy="3416320"/>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素材积累</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列夫</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托尔斯泰名言</a:t>
            </a:r>
          </a:p>
          <a:p>
            <a:pPr fontAlgn="ct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人生并非游戏</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因此</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我们并没有权利只凭自己的意愿放弃它。</a:t>
            </a:r>
          </a:p>
          <a:p>
            <a:pPr fontAlgn="ct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随便什么都比虚伪和欺骗好。</a:t>
            </a:r>
          </a:p>
          <a:p>
            <a:pPr fontAlgn="ct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要记住</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情况越严重</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越困难</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就越需要坚定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积极</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果敢</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而消极无为就越有害。</a:t>
            </a:r>
          </a:p>
          <a:p>
            <a:pPr fontAlgn="ct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理想是指路明灯。没有理想</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就没有坚定的方向</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没有方向</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就没有生活。</a:t>
            </a:r>
          </a:p>
          <a:p>
            <a:pPr fontAlgn="ctr">
              <a:lnSpc>
                <a:spcPct val="150000"/>
              </a:lnSpc>
            </a:pPr>
            <a:r>
              <a:rPr lang="en-US" altLang="zh-CN" sz="2400">
                <a:latin typeface="微软雅黑" panose="020b0503020204020204" pitchFamily="34" charset="-122"/>
                <a:ea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rPr>
              <a:t>要尽可能做一个对祖国有用的人。</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4">
            <a:lum/>
          </a:blip>
          <a:stretch>
            <a:fillRect t="-10000" b="-10000"/>
          </a:stretch>
        </a:blipFill>
        <a:effectLst/>
      </p:bgPr>
    </p:bg>
    <p:spTree>
      <p:nvGrpSpPr>
        <p:cNvPr id="1" name=""/>
        <p:cNvGrpSpPr/>
        <p:nvPr/>
      </p:nvGrpSpPr>
      <p:grpSpPr>
        <a:xfrm>
          <a:off x="0" y="0"/>
          <a:ext cx="0" cy="0"/>
        </a:xfrm>
      </p:grpSpPr>
      <p:sp>
        <p:nvSpPr>
          <p:cNvPr id="21" name="矩形 20"/>
          <p:cNvSpPr/>
          <p:nvPr/>
        </p:nvSpPr>
        <p:spPr>
          <a:xfrm>
            <a:off x="-60008" y="-4685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0642600" y="118999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891286" y="1515894"/>
            <a:ext cx="6988106"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列夫</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托尔斯泰</a:t>
            </a:r>
            <a:r>
              <a:rPr lang="en-US" altLang="zh-CN" sz="2400" b="1">
                <a:solidFill>
                  <a:srgbClr val="C00000"/>
                </a:solidFill>
                <a:latin typeface="微软雅黑" panose="020b0503020204020204" pitchFamily="34" charset="-122"/>
                <a:ea typeface="微软雅黑" panose="020b0503020204020204" pitchFamily="34" charset="-122"/>
              </a:rPr>
              <a:t>(1828—1910),19</a:t>
            </a:r>
            <a:r>
              <a:rPr lang="zh-CN" altLang="en-US" sz="2400" b="1">
                <a:solidFill>
                  <a:srgbClr val="C00000"/>
                </a:solidFill>
                <a:latin typeface="微软雅黑" panose="020b0503020204020204" pitchFamily="34" charset="-122"/>
                <a:ea typeface="微软雅黑" panose="020b0503020204020204" pitchFamily="34" charset="-122"/>
              </a:rPr>
              <a:t>世纪中期俄国批判现实主义作家、思想家、哲学家。</a:t>
            </a:r>
            <a:r>
              <a:rPr lang="zh-CN" altLang="en-US" sz="2400">
                <a:latin typeface="微软雅黑" panose="020b0503020204020204" pitchFamily="34" charset="-122"/>
                <a:ea typeface="微软雅黑" panose="020b0503020204020204" pitchFamily="34" charset="-122"/>
              </a:rPr>
              <a:t>托尔斯泰生于贵族家庭</a:t>
            </a:r>
            <a:r>
              <a:rPr lang="en-US" altLang="zh-CN" sz="2400">
                <a:latin typeface="微软雅黑" panose="020b0503020204020204" pitchFamily="34" charset="-122"/>
                <a:ea typeface="微软雅黑" panose="020b0503020204020204" pitchFamily="34" charset="-122"/>
              </a:rPr>
              <a:t>,1847</a:t>
            </a:r>
            <a:r>
              <a:rPr lang="zh-CN" altLang="en-US" sz="2400">
                <a:latin typeface="微软雅黑" panose="020b0503020204020204" pitchFamily="34" charset="-122"/>
                <a:ea typeface="微软雅黑" panose="020b0503020204020204" pitchFamily="34" charset="-122"/>
              </a:rPr>
              <a:t>年退学后</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回故乡在自己领地上作改革农奴制的尝试</a:t>
            </a:r>
            <a:r>
              <a:rPr lang="en-US" altLang="zh-CN" sz="2400">
                <a:latin typeface="微软雅黑" panose="020b0503020204020204" pitchFamily="34" charset="-122"/>
                <a:ea typeface="微软雅黑" panose="020b0503020204020204" pitchFamily="34" charset="-122"/>
              </a:rPr>
              <a:t>,1851~1854</a:t>
            </a:r>
            <a:r>
              <a:rPr lang="zh-CN" altLang="en-US" sz="2400">
                <a:latin typeface="微软雅黑" panose="020b0503020204020204" pitchFamily="34" charset="-122"/>
                <a:ea typeface="微软雅黑" panose="020b0503020204020204" pitchFamily="34" charset="-122"/>
              </a:rPr>
              <a:t>年在高加索军队中服役并开始写作</a:t>
            </a:r>
            <a:r>
              <a:rPr lang="en-US" altLang="zh-CN" sz="2400">
                <a:latin typeface="微软雅黑" panose="020b0503020204020204" pitchFamily="34" charset="-122"/>
                <a:ea typeface="微软雅黑" panose="020b0503020204020204" pitchFamily="34" charset="-122"/>
              </a:rPr>
              <a:t>,1854~1855</a:t>
            </a:r>
            <a:r>
              <a:rPr lang="zh-CN" altLang="en-US" sz="2400">
                <a:latin typeface="微软雅黑" panose="020b0503020204020204" pitchFamily="34" charset="-122"/>
                <a:ea typeface="微软雅黑" panose="020b0503020204020204" pitchFamily="34" charset="-122"/>
              </a:rPr>
              <a:t>年参加克里米亚战争</a:t>
            </a:r>
            <a:r>
              <a:rPr lang="en-US" altLang="zh-CN" sz="2400">
                <a:latin typeface="微软雅黑" panose="020b0503020204020204" pitchFamily="34" charset="-122"/>
                <a:ea typeface="微软雅黑" panose="020b0503020204020204" pitchFamily="34" charset="-122"/>
              </a:rPr>
              <a:t>,1855</a:t>
            </a:r>
            <a:r>
              <a:rPr lang="zh-CN" altLang="en-US" sz="2400">
                <a:latin typeface="微软雅黑" panose="020b0503020204020204" pitchFamily="34" charset="-122"/>
                <a:ea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rPr>
              <a:t>11</a:t>
            </a:r>
            <a:r>
              <a:rPr lang="zh-CN" altLang="en-US" sz="2400">
                <a:latin typeface="微软雅黑" panose="020b0503020204020204" pitchFamily="34" charset="-122"/>
                <a:ea typeface="微软雅黑" panose="020b0503020204020204" pitchFamily="34" charset="-122"/>
              </a:rPr>
              <a:t>月回到彼得堡</a:t>
            </a:r>
            <a:r>
              <a:rPr lang="en-US" altLang="zh-CN" sz="2400">
                <a:latin typeface="微软雅黑" panose="020b0503020204020204" pitchFamily="34" charset="-122"/>
                <a:ea typeface="微软雅黑" panose="020b0503020204020204" pitchFamily="34" charset="-122"/>
              </a:rPr>
              <a:t>,1910</a:t>
            </a:r>
            <a:r>
              <a:rPr lang="zh-CN" altLang="en-US" sz="2400">
                <a:latin typeface="微软雅黑" panose="020b0503020204020204" pitchFamily="34" charset="-122"/>
                <a:ea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rPr>
              <a:t>11</a:t>
            </a:r>
            <a:r>
              <a:rPr lang="zh-CN" altLang="en-US" sz="2400">
                <a:latin typeface="微软雅黑" panose="020b0503020204020204" pitchFamily="34" charset="-122"/>
                <a:ea typeface="微软雅黑" panose="020b0503020204020204" pitchFamily="34" charset="-122"/>
              </a:rPr>
              <a:t>月病逝于一个小站</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享年</a:t>
            </a:r>
            <a:r>
              <a:rPr lang="en-US" altLang="zh-CN" sz="2400">
                <a:latin typeface="微软雅黑" panose="020b0503020204020204" pitchFamily="34" charset="-122"/>
                <a:ea typeface="微软雅黑" panose="020b0503020204020204" pitchFamily="34" charset="-122"/>
              </a:rPr>
              <a:t>82</a:t>
            </a:r>
            <a:r>
              <a:rPr lang="zh-CN" altLang="en-US" sz="2400">
                <a:latin typeface="微软雅黑" panose="020b0503020204020204" pitchFamily="34" charset="-122"/>
                <a:ea typeface="微软雅黑" panose="020b0503020204020204" pitchFamily="34" charset="-122"/>
              </a:rPr>
              <a:t>岁。</a:t>
            </a:r>
            <a:r>
              <a:rPr lang="zh-CN" altLang="en-US" sz="2400" b="1">
                <a:solidFill>
                  <a:srgbClr val="C00000"/>
                </a:solidFill>
                <a:latin typeface="微软雅黑" panose="020b0503020204020204" pitchFamily="34" charset="-122"/>
                <a:ea typeface="微软雅黑" panose="020b0503020204020204" pitchFamily="34" charset="-122"/>
              </a:rPr>
              <a:t>代表作有</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战争与和平</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安娜</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卡列尼娜</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复活</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024" y="1515894"/>
            <a:ext cx="3715868" cy="445904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864296" y="1870151"/>
            <a:ext cx="10852257" cy="4192879"/>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      </a:t>
            </a:r>
            <a:r>
              <a:rPr lang="zh-CN" altLang="en-US" sz="2000" b="1">
                <a:solidFill>
                  <a:srgbClr val="C00000"/>
                </a:solidFill>
                <a:latin typeface="微软雅黑" panose="020b0503020204020204" pitchFamily="34" charset="-122"/>
                <a:ea typeface="微软雅黑" panose="020b0503020204020204" pitchFamily="34" charset="-122"/>
              </a:rPr>
              <a:t>小说女主人公卡秋莎</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玛丝洛娃本是一个贵族地主家的女仆</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她被主人的侄子、贵族青年聂赫留朵夫公爵玩弄后遗弃。</a:t>
            </a:r>
            <a:r>
              <a:rPr lang="zh-CN" altLang="en-US" sz="2000">
                <a:latin typeface="微软雅黑" panose="020b0503020204020204" pitchFamily="34" charset="-122"/>
                <a:ea typeface="微软雅黑" panose="020b0503020204020204" pitchFamily="34" charset="-122"/>
              </a:rPr>
              <a:t>由此她陷入了苦难的生活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她怀着身孕被主人赶走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四处漂泊</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沦为妓女。后来她被人诬陷谋财害命而被捕入狱。小说男主人公聂赫留朵夫以陪审员的身份出庭审理玛丝洛娃的案件。他认出了被告就是从前被他遗弃的玛丝洛娃</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他受到了良心的谴责。为了给自己的灵魂赎罪</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他四处奔走为她减刑。当所有的努力都无效时</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玛丝洛娃被押送去西伯利亚</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聂赫留朵夫与她同行。玛丝洛娃在聂赫留朵夫的真诚忏悔和关怀下</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消除前怨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重新唤醒内心的美德</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并且为了他的前途</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拒绝了他的求婚</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与政治犯西蒙松结合。男女主人公的经历</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表现了他们在精神上和道德上的复活。小说揭露和批判俄国社会的腐败和黑暗</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批判了专制的国家制度</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揭露了政府机关的黑暗和官吏的残暴。</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584134" y="794970"/>
            <a:ext cx="4195329"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复活</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内容介绍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4565609" y="1841678"/>
            <a:ext cx="6988106"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本文节选的是第一部第四十三章。小说前面的情节是：</a:t>
            </a:r>
            <a:r>
              <a:rPr lang="zh-CN" altLang="en-US" sz="2400">
                <a:solidFill>
                  <a:srgbClr val="C00000"/>
                </a:solidFill>
                <a:latin typeface="微软雅黑" panose="020b0503020204020204" pitchFamily="34" charset="-122"/>
                <a:ea typeface="微软雅黑" panose="020b0503020204020204" pitchFamily="34" charset="-122"/>
              </a:rPr>
              <a:t>玛丝洛娃无辜卷入一起谋财害命官司，蒙受冤屈，即将去服苦役。担任陪审员的贵族聂赫留朵夫在法庭上发现玛丝洛娃正是自己年轻时抛弃了的姑娘，良心深受谴责，经过痛苦的思想斗争，决定去监狱探望玛丝洛娃，祈求宽恕。</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116913" y="654909"/>
            <a:ext cx="1885497"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前情回顾</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l="9200" b="16483"/>
          <a:stretch>
            <a:fillRect/>
          </a:stretch>
        </p:blipFill>
        <p:spPr>
          <a:xfrm>
            <a:off x="797963" y="654909"/>
            <a:ext cx="3451637" cy="46224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r="-195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5132018" y="1763290"/>
            <a:ext cx="6775502" cy="4459041"/>
          </a:xfrm>
          <a:prstGeom prst="rect">
            <a:avLst/>
          </a:prstGeom>
          <a:noFill/>
          <a:effectLst/>
        </p:spPr>
        <p:txBody>
          <a:bodyPr wrap="square" rtlCol="0">
            <a:spAutoFit/>
          </a:bodyPr>
          <a:lstStyle/>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19</a:t>
            </a:r>
            <a:r>
              <a:rPr lang="zh-CN" altLang="en-US" sz="2400" b="1">
                <a:solidFill>
                  <a:srgbClr val="C00000"/>
                </a:solidFill>
                <a:latin typeface="微软雅黑" panose="020b0503020204020204" pitchFamily="34" charset="-122"/>
                <a:ea typeface="微软雅黑" panose="020b0503020204020204" pitchFamily="34" charset="-122"/>
              </a:rPr>
              <a:t>世纪</a:t>
            </a:r>
            <a:r>
              <a:rPr lang="en-US" altLang="zh-CN" sz="2400" b="1">
                <a:solidFill>
                  <a:srgbClr val="C00000"/>
                </a:solidFill>
                <a:latin typeface="微软雅黑" panose="020b0503020204020204" pitchFamily="34" charset="-122"/>
                <a:ea typeface="微软雅黑" panose="020b0503020204020204" pitchFamily="34" charset="-122"/>
              </a:rPr>
              <a:t>70</a:t>
            </a:r>
            <a:r>
              <a:rPr lang="zh-CN" altLang="en-US" sz="2400" b="1">
                <a:solidFill>
                  <a:srgbClr val="C00000"/>
                </a:solidFill>
                <a:latin typeface="微软雅黑" panose="020b0503020204020204" pitchFamily="34" charset="-122"/>
                <a:ea typeface="微软雅黑" panose="020b0503020204020204" pitchFamily="34" charset="-122"/>
              </a:rPr>
              <a:t>年代末到</a:t>
            </a:r>
            <a:r>
              <a:rPr lang="en-US" altLang="zh-CN" sz="2400" b="1">
                <a:solidFill>
                  <a:srgbClr val="C00000"/>
                </a:solidFill>
                <a:latin typeface="微软雅黑" panose="020b0503020204020204" pitchFamily="34" charset="-122"/>
                <a:ea typeface="微软雅黑" panose="020b0503020204020204" pitchFamily="34" charset="-122"/>
              </a:rPr>
              <a:t>80</a:t>
            </a:r>
            <a:r>
              <a:rPr lang="zh-CN" altLang="en-US" sz="2400" b="1">
                <a:solidFill>
                  <a:srgbClr val="C00000"/>
                </a:solidFill>
                <a:latin typeface="微软雅黑" panose="020b0503020204020204" pitchFamily="34" charset="-122"/>
                <a:ea typeface="微软雅黑" panose="020b0503020204020204" pitchFamily="34" charset="-122"/>
              </a:rPr>
              <a:t>年代初，俄国的资本主义迅猛发展，农村遭到巨大的破坏，广大劳动人民的生活日趋赤贫。</a:t>
            </a:r>
            <a:r>
              <a:rPr lang="zh-CN" altLang="en-US" sz="2400" b="1">
                <a:latin typeface="微软雅黑" panose="020b0503020204020204" pitchFamily="34" charset="-122"/>
                <a:ea typeface="微软雅黑" panose="020b0503020204020204" pitchFamily="34" charset="-122"/>
              </a:rPr>
              <a:t>当时俄土战争的重负，连年饥馑给人民带来更为深重的灾难。这时托尔斯泰越发地关心人民的困苦。他积极地参加当时的救灾工作，目睹了农民和城市贫民的可怕处境，在他多年探索、思考的基础上终于看清了沙皇专制制度的反动本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文本框 11"/>
          <p:cNvSpPr txBox="1"/>
          <p:nvPr/>
        </p:nvSpPr>
        <p:spPr>
          <a:xfrm>
            <a:off x="1292680" y="2304506"/>
            <a:ext cx="10080954" cy="2243050"/>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托尔斯泰主义是俄国著名文学家列夫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托尔斯泰的重要思想的结晶</a:t>
            </a:r>
            <a:r>
              <a:rPr lang="en-US" altLang="zh-CN" sz="2400">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一方面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它体现为对现实的无情批判</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另一方面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它宣扬了赎罪、拯救灵魂、禁欲主义、“不以暴力抗恶”“道德自我完善”等观点</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宣扬一种属于托尔斯泰自己的宗教“博爱”思想</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因此人们称之为“托尔斯泰主义”。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207981" y="886323"/>
            <a:ext cx="374436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了解“托尔斯泰主义”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192</Paragraphs>
  <Slides>46</Slides>
  <Notes>1</Notes>
  <TotalTime>0</TotalTime>
  <HiddenSlides>0</HiddenSlides>
  <MMClips>0</MMClips>
  <ScaleCrop>0</ScaleCrop>
  <HeadingPairs>
    <vt:vector baseType="variant" size="4">
      <vt:variant>
        <vt:lpstr>Theme</vt:lpstr>
      </vt:variant>
      <vt:variant>
        <vt:i4>1</vt:i4>
      </vt:variant>
      <vt:variant>
        <vt:lpstr>Slide Titles</vt:lpstr>
      </vt:variant>
      <vt:variant>
        <vt:i4>46</vt:i4>
      </vt:variant>
    </vt:vector>
  </HeadingPairs>
  <TitlesOfParts>
    <vt:vector baseType="lpstr" size="47">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2020-10-09T14:11:02.880</cp:lastPrinted>
  <dcterms:created xsi:type="dcterms:W3CDTF">2020-10-09T14:11:02Z</dcterms:created>
  <dcterms:modified xsi:type="dcterms:W3CDTF">2020-10-09T06:11:06Z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