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9" r:id="rId3"/>
    <p:sldId id="257" r:id="rId4"/>
    <p:sldId id="283" r:id="rId5"/>
    <p:sldId id="282" r:id="rId6"/>
    <p:sldId id="276" r:id="rId7"/>
    <p:sldId id="274" r:id="rId8"/>
    <p:sldId id="273" r:id="rId9"/>
    <p:sldId id="272" r:id="rId10"/>
    <p:sldId id="271" r:id="rId11"/>
    <p:sldId id="270" r:id="rId12"/>
    <p:sldId id="297" r:id="rId13"/>
    <p:sldId id="260" r:id="rId14"/>
    <p:sldId id="286" r:id="rId15"/>
    <p:sldId id="287" r:id="rId16"/>
    <p:sldId id="288" r:id="rId17"/>
    <p:sldId id="289" r:id="rId18"/>
    <p:sldId id="290" r:id="rId19"/>
    <p:sldId id="291" r:id="rId20"/>
    <p:sldId id="296" r:id="rId21"/>
    <p:sldId id="292" r:id="rId22"/>
    <p:sldId id="293" r:id="rId23"/>
    <p:sldId id="294" r:id="rId24"/>
    <p:sldId id="295" r:id="rId25"/>
    <p:sldId id="261" r:id="rId26"/>
  </p:sldIdLst>
  <p:sldSz cx="24385588" cy="13717588"/>
  <p:notesSz cx="6858000" cy="9144000"/>
  <p:defaultTextStyle>
    <a:defPPr>
      <a:defRPr lang="zh-CN"/>
    </a:defPPr>
    <a:lvl1pPr marL="0" algn="l" defTabSz="2438522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1pPr>
    <a:lvl2pPr marL="1219261" algn="l" defTabSz="2438522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2pPr>
    <a:lvl3pPr marL="2438522" algn="l" defTabSz="2438522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3pPr>
    <a:lvl4pPr marL="3657783" algn="l" defTabSz="2438522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4pPr>
    <a:lvl5pPr marL="4877044" algn="l" defTabSz="2438522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5pPr>
    <a:lvl6pPr marL="6096305" algn="l" defTabSz="2438522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6pPr>
    <a:lvl7pPr marL="7315566" algn="l" defTabSz="2438522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7pPr>
    <a:lvl8pPr marL="8534827" algn="l" defTabSz="2438522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8pPr>
    <a:lvl9pPr marL="9754088" algn="l" defTabSz="2438522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321">
          <p15:clr>
            <a:srgbClr val="A4A3A4"/>
          </p15:clr>
        </p15:guide>
        <p15:guide id="2" pos="768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C4B1156A-380E-4F78-BDF5-A606A8083BF9}" styleName="中度样式 4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01" autoAdjust="0"/>
    <p:restoredTop sz="94660"/>
  </p:normalViewPr>
  <p:slideViewPr>
    <p:cSldViewPr>
      <p:cViewPr>
        <p:scale>
          <a:sx n="50" d="100"/>
          <a:sy n="50" d="100"/>
        </p:scale>
        <p:origin x="960" y="-72"/>
      </p:cViewPr>
      <p:guideLst>
        <p:guide orient="horz" pos="4321"/>
        <p:guide pos="7681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90" d="100"/>
          <a:sy n="90" d="100"/>
        </p:scale>
        <p:origin x="-3828" y="-12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30CDDB-33D9-4468-9E2C-91FF323D4EA7}" type="datetimeFigureOut">
              <a:rPr lang="zh-CN" altLang="en-US" smtClean="0"/>
              <a:t>2018/9/3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93A01E-B137-483C-8457-BCA93EA8FB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46920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93A01E-B137-483C-8457-BCA93EA8FB1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40051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2017学易微课堂（部编教材）项目\PPT模板设计\八年级PPT模板\源文件\语文八年级上册PPT模板-首页03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4384000" cy="1371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lyc\Desktop\公司LOGO 透明版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73714" y="594098"/>
            <a:ext cx="2808312" cy="1235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2017学易微课堂（部编教材）项目\PPT模板设计\八年级PPT模板\源文件\语文八年级上册PPT模板-内页01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766"/>
            <a:ext cx="24384000" cy="1371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lyc\Desktop\公司LOGO 透明版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73714" y="594098"/>
            <a:ext cx="2808312" cy="1235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E:\2017学易微课堂（部编教材）项目\项目版本信息\教育部组织编写•人教版   语文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679" y="18034"/>
            <a:ext cx="24380825" cy="13714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Users\lyc\Desktop\公司LOGO 透明版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73714" y="594098"/>
            <a:ext cx="2808312" cy="1235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E:\2017学易微课堂（部编教材）项目\项目版本信息\教育部组织编写•人教版   语文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" y="18034"/>
            <a:ext cx="24380825" cy="13714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E:\2017学易微课堂（部编教材）项目\PPT模板设计\八年级PPT模板\源文件\语文八年级上册PPT模板-内页02.jp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021" y="0"/>
            <a:ext cx="24384000" cy="1371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lyc\Desktop\公司LOGO 透明版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73714" y="594098"/>
            <a:ext cx="2808312" cy="1235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E:\2017学易微课堂（部编教材）项目\项目版本信息\教育部组织编写•人教版   语文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679" y="18034"/>
            <a:ext cx="24380825" cy="13714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2017学易微课堂（部编教材）项目\PPT模板设计\八年级PPT模板\源文件\语文八年级上册PPT模板-内页03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4384000" cy="1371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lyc\Desktop\公司LOGO 透明版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73714" y="594098"/>
            <a:ext cx="2808312" cy="1235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E:\2017学易微课堂（部编教材）项目\项目版本信息\教育部组织编写•人教版   语文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679" y="18034"/>
            <a:ext cx="24380825" cy="13714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5879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:\2017学易微课堂（部编教材）项目\PPT模板设计\八年级PPT模板\源文件\语文八年级上册PPT模板-尾页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04" y="0"/>
            <a:ext cx="24384000" cy="1371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lyc\Desktop\公司LOGO 透明版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73714" y="594098"/>
            <a:ext cx="2808312" cy="1235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02724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1219280" y="549341"/>
            <a:ext cx="21947029" cy="2286265"/>
          </a:xfrm>
          <a:prstGeom prst="rect">
            <a:avLst/>
          </a:prstGeom>
        </p:spPr>
        <p:txBody>
          <a:bodyPr vert="horz" lIns="243852" tIns="121926" rIns="243852" bIns="121926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219280" y="3200773"/>
            <a:ext cx="21947029" cy="9052973"/>
          </a:xfrm>
          <a:prstGeom prst="rect">
            <a:avLst/>
          </a:prstGeom>
        </p:spPr>
        <p:txBody>
          <a:bodyPr vert="horz" lIns="243852" tIns="121926" rIns="243852" bIns="121926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1219279" y="12714173"/>
            <a:ext cx="5689971" cy="730335"/>
          </a:xfrm>
          <a:prstGeom prst="rect">
            <a:avLst/>
          </a:prstGeom>
        </p:spPr>
        <p:txBody>
          <a:bodyPr vert="horz" lIns="243852" tIns="121926" rIns="243852" bIns="121926" rtlCol="0" anchor="ctr"/>
          <a:lstStyle>
            <a:lvl1pPr algn="l">
              <a:defRPr sz="3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8331743" y="12714173"/>
            <a:ext cx="7722103" cy="730335"/>
          </a:xfrm>
          <a:prstGeom prst="rect">
            <a:avLst/>
          </a:prstGeom>
        </p:spPr>
        <p:txBody>
          <a:bodyPr vert="horz" lIns="243852" tIns="121926" rIns="243852" bIns="121926" rtlCol="0" anchor="ctr"/>
          <a:lstStyle>
            <a:lvl1pPr algn="ctr">
              <a:defRPr sz="3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7476338" y="12714173"/>
            <a:ext cx="5689971" cy="730335"/>
          </a:xfrm>
          <a:prstGeom prst="rect">
            <a:avLst/>
          </a:prstGeom>
        </p:spPr>
        <p:txBody>
          <a:bodyPr vert="horz" lIns="243852" tIns="121926" rIns="243852" bIns="121926" rtlCol="0" anchor="ctr"/>
          <a:lstStyle>
            <a:lvl1pPr algn="r">
              <a:defRPr sz="3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</p:sldLayoutIdLst>
  <p:txStyles>
    <p:titleStyle>
      <a:lvl1pPr algn="ctr" defTabSz="2438522" rtl="0" eaLnBrk="1" latinLnBrk="0" hangingPunct="1">
        <a:spcBef>
          <a:spcPct val="0"/>
        </a:spcBef>
        <a:buNone/>
        <a:defRPr sz="11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14446" indent="-914446" algn="l" defTabSz="2438522" rtl="0" eaLnBrk="1" latinLnBrk="0" hangingPunct="1">
        <a:spcBef>
          <a:spcPct val="20000"/>
        </a:spcBef>
        <a:buFont typeface="Arial" pitchFamily="34" charset="0"/>
        <a:buChar char="•"/>
        <a:defRPr sz="8500" kern="1200">
          <a:solidFill>
            <a:schemeClr val="tx1"/>
          </a:solidFill>
          <a:latin typeface="+mn-lt"/>
          <a:ea typeface="+mn-ea"/>
          <a:cs typeface="+mn-cs"/>
        </a:defRPr>
      </a:lvl1pPr>
      <a:lvl2pPr marL="1981299" indent="-762038" algn="l" defTabSz="2438522" rtl="0" eaLnBrk="1" latinLnBrk="0" hangingPunct="1">
        <a:spcBef>
          <a:spcPct val="20000"/>
        </a:spcBef>
        <a:buFont typeface="Arial" pitchFamily="34" charset="0"/>
        <a:buChar char="–"/>
        <a:defRPr sz="7500" kern="1200">
          <a:solidFill>
            <a:schemeClr val="tx1"/>
          </a:solidFill>
          <a:latin typeface="+mn-lt"/>
          <a:ea typeface="+mn-ea"/>
          <a:cs typeface="+mn-cs"/>
        </a:defRPr>
      </a:lvl2pPr>
      <a:lvl3pPr marL="3048152" indent="-609630" algn="l" defTabSz="2438522" rtl="0" eaLnBrk="1" latinLnBrk="0" hangingPunct="1">
        <a:spcBef>
          <a:spcPct val="20000"/>
        </a:spcBef>
        <a:buFont typeface="Arial" pitchFamily="34" charset="0"/>
        <a:buChar char="•"/>
        <a:defRPr sz="6400" kern="1200">
          <a:solidFill>
            <a:schemeClr val="tx1"/>
          </a:solidFill>
          <a:latin typeface="+mn-lt"/>
          <a:ea typeface="+mn-ea"/>
          <a:cs typeface="+mn-cs"/>
        </a:defRPr>
      </a:lvl3pPr>
      <a:lvl4pPr marL="4267413" indent="-609630" algn="l" defTabSz="2438522" rtl="0" eaLnBrk="1" latinLnBrk="0" hangingPunct="1">
        <a:spcBef>
          <a:spcPct val="20000"/>
        </a:spcBef>
        <a:buFont typeface="Arial" pitchFamily="34" charset="0"/>
        <a:buChar char="–"/>
        <a:defRPr sz="5300" kern="1200">
          <a:solidFill>
            <a:schemeClr val="tx1"/>
          </a:solidFill>
          <a:latin typeface="+mn-lt"/>
          <a:ea typeface="+mn-ea"/>
          <a:cs typeface="+mn-cs"/>
        </a:defRPr>
      </a:lvl4pPr>
      <a:lvl5pPr marL="5486674" indent="-609630" algn="l" defTabSz="2438522" rtl="0" eaLnBrk="1" latinLnBrk="0" hangingPunct="1">
        <a:spcBef>
          <a:spcPct val="20000"/>
        </a:spcBef>
        <a:buFont typeface="Arial" pitchFamily="34" charset="0"/>
        <a:buChar char="»"/>
        <a:defRPr sz="5300" kern="1200">
          <a:solidFill>
            <a:schemeClr val="tx1"/>
          </a:solidFill>
          <a:latin typeface="+mn-lt"/>
          <a:ea typeface="+mn-ea"/>
          <a:cs typeface="+mn-cs"/>
        </a:defRPr>
      </a:lvl5pPr>
      <a:lvl6pPr marL="6705935" indent="-609630" algn="l" defTabSz="2438522" rtl="0" eaLnBrk="1" latinLnBrk="0" hangingPunct="1">
        <a:spcBef>
          <a:spcPct val="20000"/>
        </a:spcBef>
        <a:buFont typeface="Arial" pitchFamily="34" charset="0"/>
        <a:buChar char="•"/>
        <a:defRPr sz="5300" kern="1200">
          <a:solidFill>
            <a:schemeClr val="tx1"/>
          </a:solidFill>
          <a:latin typeface="+mn-lt"/>
          <a:ea typeface="+mn-ea"/>
          <a:cs typeface="+mn-cs"/>
        </a:defRPr>
      </a:lvl6pPr>
      <a:lvl7pPr marL="7925196" indent="-609630" algn="l" defTabSz="2438522" rtl="0" eaLnBrk="1" latinLnBrk="0" hangingPunct="1">
        <a:spcBef>
          <a:spcPct val="20000"/>
        </a:spcBef>
        <a:buFont typeface="Arial" pitchFamily="34" charset="0"/>
        <a:buChar char="•"/>
        <a:defRPr sz="5300" kern="1200">
          <a:solidFill>
            <a:schemeClr val="tx1"/>
          </a:solidFill>
          <a:latin typeface="+mn-lt"/>
          <a:ea typeface="+mn-ea"/>
          <a:cs typeface="+mn-cs"/>
        </a:defRPr>
      </a:lvl7pPr>
      <a:lvl8pPr marL="9144457" indent="-609630" algn="l" defTabSz="2438522" rtl="0" eaLnBrk="1" latinLnBrk="0" hangingPunct="1">
        <a:spcBef>
          <a:spcPct val="20000"/>
        </a:spcBef>
        <a:buFont typeface="Arial" pitchFamily="34" charset="0"/>
        <a:buChar char="•"/>
        <a:defRPr sz="5300" kern="1200">
          <a:solidFill>
            <a:schemeClr val="tx1"/>
          </a:solidFill>
          <a:latin typeface="+mn-lt"/>
          <a:ea typeface="+mn-ea"/>
          <a:cs typeface="+mn-cs"/>
        </a:defRPr>
      </a:lvl8pPr>
      <a:lvl9pPr marL="10363718" indent="-609630" algn="l" defTabSz="2438522" rtl="0" eaLnBrk="1" latinLnBrk="0" hangingPunct="1">
        <a:spcBef>
          <a:spcPct val="20000"/>
        </a:spcBef>
        <a:buFont typeface="Arial" pitchFamily="34" charset="0"/>
        <a:buChar char="•"/>
        <a:defRPr sz="5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2438522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1pPr>
      <a:lvl2pPr marL="1219261" algn="l" defTabSz="2438522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438522" algn="l" defTabSz="2438522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3pPr>
      <a:lvl4pPr marL="3657783" algn="l" defTabSz="2438522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4pPr>
      <a:lvl5pPr marL="4877044" algn="l" defTabSz="2438522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5pPr>
      <a:lvl6pPr marL="6096305" algn="l" defTabSz="2438522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6pPr>
      <a:lvl7pPr marL="7315566" algn="l" defTabSz="2438522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7pPr>
      <a:lvl8pPr marL="8534827" algn="l" defTabSz="2438522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8pPr>
      <a:lvl9pPr marL="9754088" algn="l" defTabSz="2438522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baike.sogou.com/lemma/ShowInnerLink.htm?lemmaId=3112416&amp;ss_c=ssc.citiao.link" TargetMode="External"/><Relationship Id="rId2" Type="http://schemas.openxmlformats.org/officeDocument/2006/relationships/hyperlink" Target="https://baike.sogou.com/lemma/ShowInnerLink.htm?lemmaId=156803876&amp;ss_c=ssc.citiao.link" TargetMode="Externa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baike.sogou.com/lemma/ShowInnerLink.htm?lemmaId=83075359&amp;ss_c=ssc.citiao.link" TargetMode="Externa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009373" y="6282730"/>
            <a:ext cx="393248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7200" b="1" dirty="0">
                <a:latin typeface="微软雅黑" pitchFamily="34" charset="-122"/>
                <a:ea typeface="微软雅黑" pitchFamily="34" charset="-122"/>
              </a:rPr>
              <a:t>消息二则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735226" y="7650882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dirty="0">
                <a:latin typeface="楷体" pitchFamily="49" charset="-122"/>
                <a:ea typeface="楷体" pitchFamily="49" charset="-122"/>
              </a:rPr>
              <a:t>讲师：霍琛莉</a:t>
            </a:r>
          </a:p>
        </p:txBody>
      </p:sp>
    </p:spTree>
    <p:extLst>
      <p:ext uri="{BB962C8B-B14F-4D97-AF65-F5344CB8AC3E}">
        <p14:creationId xmlns:p14="http://schemas.microsoft.com/office/powerpoint/2010/main" val="1261033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945464" y="3906466"/>
            <a:ext cx="757130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新闻的结构（倒金字塔式）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9214912" y="5267095"/>
            <a:ext cx="3348372" cy="4320480"/>
          </a:xfrm>
          <a:prstGeom prst="line">
            <a:avLst/>
          </a:prstGeom>
          <a:ln w="285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9214912" y="5267095"/>
            <a:ext cx="6696744" cy="0"/>
          </a:xfrm>
          <a:prstGeom prst="line">
            <a:avLst/>
          </a:prstGeom>
          <a:ln w="285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12563284" y="5267095"/>
            <a:ext cx="3348372" cy="4320480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9790976" y="5987175"/>
            <a:ext cx="5544616" cy="0"/>
          </a:xfrm>
          <a:prstGeom prst="line">
            <a:avLst/>
          </a:prstGeom>
          <a:ln w="285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10367040" y="6635247"/>
            <a:ext cx="4392488" cy="0"/>
          </a:xfrm>
          <a:prstGeom prst="line">
            <a:avLst/>
          </a:prstGeom>
          <a:ln w="285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10799088" y="7283319"/>
            <a:ext cx="3438382" cy="0"/>
          </a:xfrm>
          <a:prstGeom prst="line">
            <a:avLst/>
          </a:prstGeom>
          <a:ln w="285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11303144" y="7931391"/>
            <a:ext cx="2448272" cy="0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/>
          <p:cNvSpPr/>
          <p:nvPr/>
        </p:nvSpPr>
        <p:spPr>
          <a:xfrm>
            <a:off x="7068220" y="535129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导语</a:t>
            </a:r>
            <a:endParaRPr lang="zh-CN" altLang="en-US" sz="3600" dirty="0"/>
          </a:p>
        </p:txBody>
      </p:sp>
      <p:sp>
        <p:nvSpPr>
          <p:cNvPr id="29" name="矩形 28"/>
          <p:cNvSpPr/>
          <p:nvPr/>
        </p:nvSpPr>
        <p:spPr>
          <a:xfrm>
            <a:off x="7054672" y="736752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主体</a:t>
            </a:r>
            <a:endParaRPr lang="zh-CN" altLang="en-US" sz="3600" dirty="0"/>
          </a:p>
        </p:txBody>
      </p:sp>
      <p:sp>
        <p:nvSpPr>
          <p:cNvPr id="30" name="矩形 29"/>
          <p:cNvSpPr/>
          <p:nvPr/>
        </p:nvSpPr>
        <p:spPr>
          <a:xfrm>
            <a:off x="11402442" y="5267095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最重要事实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1375152" y="5988916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次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重要事实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1735192" y="7859383"/>
            <a:ext cx="17281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最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次要</a:t>
            </a:r>
            <a:endParaRPr lang="en-US" altLang="zh-CN" sz="36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事实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36" name="直接箭头连接符 35"/>
          <p:cNvCxnSpPr>
            <a:stCxn id="28" idx="3"/>
          </p:cNvCxnSpPr>
          <p:nvPr/>
        </p:nvCxnSpPr>
        <p:spPr>
          <a:xfrm flipV="1">
            <a:off x="8176216" y="5674462"/>
            <a:ext cx="894680" cy="1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H="1">
            <a:off x="9214912" y="5987175"/>
            <a:ext cx="57606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9214912" y="5997628"/>
            <a:ext cx="0" cy="358994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9214912" y="9587575"/>
            <a:ext cx="115212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箭头连接符 45"/>
          <p:cNvCxnSpPr>
            <a:stCxn id="29" idx="3"/>
          </p:cNvCxnSpPr>
          <p:nvPr/>
        </p:nvCxnSpPr>
        <p:spPr>
          <a:xfrm flipV="1">
            <a:off x="8162668" y="7690686"/>
            <a:ext cx="620196" cy="1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箭头连接符 47"/>
          <p:cNvCxnSpPr/>
          <p:nvPr/>
        </p:nvCxnSpPr>
        <p:spPr>
          <a:xfrm>
            <a:off x="16689809" y="5361550"/>
            <a:ext cx="0" cy="38015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矩形 48"/>
          <p:cNvSpPr/>
          <p:nvPr/>
        </p:nvSpPr>
        <p:spPr>
          <a:xfrm>
            <a:off x="16905833" y="5385535"/>
            <a:ext cx="615553" cy="3683060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按重要性递减安排事实</a:t>
            </a:r>
            <a:endParaRPr lang="zh-CN" altLang="en-US" sz="2800" dirty="0"/>
          </a:p>
        </p:txBody>
      </p:sp>
      <p:sp>
        <p:nvSpPr>
          <p:cNvPr id="50" name="矩形 49"/>
          <p:cNvSpPr/>
          <p:nvPr/>
        </p:nvSpPr>
        <p:spPr>
          <a:xfrm>
            <a:off x="11156801" y="6611412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再次重要事实</a:t>
            </a:r>
          </a:p>
        </p:txBody>
      </p:sp>
      <p:sp>
        <p:nvSpPr>
          <p:cNvPr id="51" name="矩形 50"/>
          <p:cNvSpPr/>
          <p:nvPr/>
        </p:nvSpPr>
        <p:spPr>
          <a:xfrm>
            <a:off x="11087120" y="7259484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更次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重要事实</a:t>
            </a:r>
          </a:p>
        </p:txBody>
      </p:sp>
    </p:spTree>
    <p:extLst>
      <p:ext uri="{BB962C8B-B14F-4D97-AF65-F5344CB8AC3E}">
        <p14:creationId xmlns:p14="http://schemas.microsoft.com/office/powerpoint/2010/main" val="2188215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987876" y="6315829"/>
            <a:ext cx="3005951" cy="76944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消息</a:t>
            </a:r>
            <a:r>
              <a:rPr lang="zh-CN" altLang="en-US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的</a:t>
            </a:r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结构</a:t>
            </a:r>
            <a:endParaRPr lang="zh-CN" altLang="en-US" sz="4400" dirty="0"/>
          </a:p>
        </p:txBody>
      </p:sp>
      <p:sp>
        <p:nvSpPr>
          <p:cNvPr id="10" name="任意多边形 9"/>
          <p:cNvSpPr/>
          <p:nvPr/>
        </p:nvSpPr>
        <p:spPr>
          <a:xfrm>
            <a:off x="12242197" y="7207374"/>
            <a:ext cx="2752412" cy="877297"/>
          </a:xfrm>
          <a:custGeom>
            <a:avLst/>
            <a:gdLst>
              <a:gd name="connsiteX0" fmla="*/ 0 w 3600450"/>
              <a:gd name="connsiteY0" fmla="*/ 0 h 2672558"/>
              <a:gd name="connsiteX1" fmla="*/ 1676400 w 3600450"/>
              <a:gd name="connsiteY1" fmla="*/ 2114550 h 2672558"/>
              <a:gd name="connsiteX2" fmla="*/ 3181350 w 3600450"/>
              <a:gd name="connsiteY2" fmla="*/ 2628900 h 2672558"/>
              <a:gd name="connsiteX3" fmla="*/ 3600450 w 3600450"/>
              <a:gd name="connsiteY3" fmla="*/ 2609850 h 2672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00450" h="2672558">
                <a:moveTo>
                  <a:pt x="0" y="0"/>
                </a:moveTo>
                <a:cubicBezTo>
                  <a:pt x="573087" y="838200"/>
                  <a:pt x="1146175" y="1676400"/>
                  <a:pt x="1676400" y="2114550"/>
                </a:cubicBezTo>
                <a:cubicBezTo>
                  <a:pt x="2206625" y="2552700"/>
                  <a:pt x="2860675" y="2546350"/>
                  <a:pt x="3181350" y="2628900"/>
                </a:cubicBezTo>
                <a:cubicBezTo>
                  <a:pt x="3502025" y="2711450"/>
                  <a:pt x="3551237" y="2660650"/>
                  <a:pt x="3600450" y="2609850"/>
                </a:cubicBez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 flipV="1">
            <a:off x="11947719" y="5274618"/>
            <a:ext cx="3125395" cy="1008112"/>
          </a:xfrm>
          <a:custGeom>
            <a:avLst/>
            <a:gdLst>
              <a:gd name="connsiteX0" fmla="*/ 0 w 3600450"/>
              <a:gd name="connsiteY0" fmla="*/ 0 h 2672558"/>
              <a:gd name="connsiteX1" fmla="*/ 1676400 w 3600450"/>
              <a:gd name="connsiteY1" fmla="*/ 2114550 h 2672558"/>
              <a:gd name="connsiteX2" fmla="*/ 3181350 w 3600450"/>
              <a:gd name="connsiteY2" fmla="*/ 2628900 h 2672558"/>
              <a:gd name="connsiteX3" fmla="*/ 3600450 w 3600450"/>
              <a:gd name="connsiteY3" fmla="*/ 2609850 h 2672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00450" h="2672558">
                <a:moveTo>
                  <a:pt x="0" y="0"/>
                </a:moveTo>
                <a:cubicBezTo>
                  <a:pt x="573087" y="838200"/>
                  <a:pt x="1146175" y="1676400"/>
                  <a:pt x="1676400" y="2114550"/>
                </a:cubicBezTo>
                <a:cubicBezTo>
                  <a:pt x="2206625" y="2552700"/>
                  <a:pt x="2860675" y="2546350"/>
                  <a:pt x="3181350" y="2628900"/>
                </a:cubicBezTo>
                <a:cubicBezTo>
                  <a:pt x="3502025" y="2711450"/>
                  <a:pt x="3551237" y="2660650"/>
                  <a:pt x="3600450" y="2609850"/>
                </a:cubicBez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7942726" y="6116222"/>
            <a:ext cx="2355254" cy="166508"/>
          </a:xfrm>
          <a:custGeom>
            <a:avLst/>
            <a:gdLst>
              <a:gd name="connsiteX0" fmla="*/ 3224407 w 3224407"/>
              <a:gd name="connsiteY0" fmla="*/ 333016 h 333016"/>
              <a:gd name="connsiteX1" fmla="*/ 824107 w 3224407"/>
              <a:gd name="connsiteY1" fmla="*/ 9166 h 333016"/>
              <a:gd name="connsiteX2" fmla="*/ 100207 w 3224407"/>
              <a:gd name="connsiteY2" fmla="*/ 85366 h 333016"/>
              <a:gd name="connsiteX3" fmla="*/ 24007 w 3224407"/>
              <a:gd name="connsiteY3" fmla="*/ 47266 h 333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24407" h="333016">
                <a:moveTo>
                  <a:pt x="3224407" y="333016"/>
                </a:moveTo>
                <a:cubicBezTo>
                  <a:pt x="2284607" y="191728"/>
                  <a:pt x="1344807" y="50441"/>
                  <a:pt x="824107" y="9166"/>
                </a:cubicBezTo>
                <a:cubicBezTo>
                  <a:pt x="303407" y="-32109"/>
                  <a:pt x="233557" y="79016"/>
                  <a:pt x="100207" y="85366"/>
                </a:cubicBezTo>
                <a:cubicBezTo>
                  <a:pt x="-33143" y="91716"/>
                  <a:pt x="-4568" y="69491"/>
                  <a:pt x="24007" y="47266"/>
                </a:cubicBez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7921716" y="7150224"/>
            <a:ext cx="2071414" cy="422920"/>
          </a:xfrm>
          <a:custGeom>
            <a:avLst/>
            <a:gdLst>
              <a:gd name="connsiteX0" fmla="*/ 2463465 w 2463465"/>
              <a:gd name="connsiteY0" fmla="*/ 0 h 432812"/>
              <a:gd name="connsiteX1" fmla="*/ 348915 w 2463465"/>
              <a:gd name="connsiteY1" fmla="*/ 400050 h 432812"/>
              <a:gd name="connsiteX2" fmla="*/ 25065 w 2463465"/>
              <a:gd name="connsiteY2" fmla="*/ 381000 h 432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63465" h="432812">
                <a:moveTo>
                  <a:pt x="2463465" y="0"/>
                </a:moveTo>
                <a:lnTo>
                  <a:pt x="348915" y="400050"/>
                </a:lnTo>
                <a:cubicBezTo>
                  <a:pt x="-57485" y="463550"/>
                  <a:pt x="-16210" y="422275"/>
                  <a:pt x="25065" y="381000"/>
                </a:cubicBez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连接符 18"/>
          <p:cNvCxnSpPr/>
          <p:nvPr/>
        </p:nvCxnSpPr>
        <p:spPr>
          <a:xfrm flipV="1">
            <a:off x="13056890" y="6731326"/>
            <a:ext cx="1937718" cy="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圆角矩形 19"/>
          <p:cNvSpPr/>
          <p:nvPr/>
        </p:nvSpPr>
        <p:spPr>
          <a:xfrm>
            <a:off x="15145122" y="4914578"/>
            <a:ext cx="1800200" cy="64807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</a:rPr>
              <a:t>标 题</a:t>
            </a:r>
          </a:p>
        </p:txBody>
      </p:sp>
      <p:sp>
        <p:nvSpPr>
          <p:cNvPr id="21" name="圆角矩形 20"/>
          <p:cNvSpPr/>
          <p:nvPr/>
        </p:nvSpPr>
        <p:spPr>
          <a:xfrm>
            <a:off x="15145122" y="6425005"/>
            <a:ext cx="1800200" cy="64807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导 语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15145122" y="7794898"/>
            <a:ext cx="1800200" cy="64807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主 体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5833484" y="5787058"/>
            <a:ext cx="2009829" cy="71169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背 景</a:t>
            </a:r>
            <a:endParaRPr lang="zh-CN" altLang="en-US" sz="4000" dirty="0"/>
          </a:p>
        </p:txBody>
      </p:sp>
      <p:sp>
        <p:nvSpPr>
          <p:cNvPr id="24" name="圆角矩形 23"/>
          <p:cNvSpPr/>
          <p:nvPr/>
        </p:nvSpPr>
        <p:spPr>
          <a:xfrm>
            <a:off x="5868880" y="7299226"/>
            <a:ext cx="2009829" cy="71169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</a:rPr>
              <a:t>结语</a:t>
            </a:r>
          </a:p>
        </p:txBody>
      </p:sp>
      <p:sp>
        <p:nvSpPr>
          <p:cNvPr id="25" name="矩形 24"/>
          <p:cNvSpPr/>
          <p:nvPr/>
        </p:nvSpPr>
        <p:spPr>
          <a:xfrm>
            <a:off x="13429720" y="4196239"/>
            <a:ext cx="618630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概括、提示、评价消息的内容</a:t>
            </a:r>
            <a:endParaRPr lang="zh-CN" altLang="en-US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7017330" y="6116222"/>
            <a:ext cx="249299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概括消息的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内容</a:t>
            </a:r>
            <a:endParaRPr lang="zh-CN" altLang="en-US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4365824" y="8588727"/>
            <a:ext cx="45838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消息内容的具体展开</a:t>
            </a:r>
            <a:endParaRPr lang="zh-CN" altLang="en-US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847978" y="5060335"/>
            <a:ext cx="526297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帮助读者了解消息的意义</a:t>
            </a:r>
            <a:endParaRPr lang="zh-CN" altLang="en-US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574453" y="8084671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消息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的结尾</a:t>
            </a:r>
            <a:endParaRPr lang="zh-CN" altLang="en-US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02209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8952434" y="5418634"/>
            <a:ext cx="7197710" cy="2207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ts val="1600"/>
              </a:spcBef>
            </a:pPr>
            <a:r>
              <a:rPr lang="zh-CN" altLang="en-US" sz="13000" dirty="0">
                <a:latin typeface="华文新魏" panose="02010800040101010101" pitchFamily="2" charset="-122"/>
                <a:ea typeface="华文新魏" panose="02010800040101010101" pitchFamily="2" charset="-122"/>
              </a:rPr>
              <a:t>思考</a:t>
            </a:r>
            <a:r>
              <a:rPr lang="zh-CN" altLang="en-US" sz="13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探究</a:t>
            </a:r>
          </a:p>
        </p:txBody>
      </p:sp>
    </p:spTree>
    <p:extLst>
      <p:ext uri="{BB962C8B-B14F-4D97-AF65-F5344CB8AC3E}">
        <p14:creationId xmlns:p14="http://schemas.microsoft.com/office/powerpoint/2010/main" val="3022936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">
            <a:extLst>
              <a:ext uri="{FF2B5EF4-FFF2-40B4-BE49-F238E27FC236}">
                <a16:creationId xmlns:a16="http://schemas.microsoft.com/office/drawing/2014/main" xmlns="" id="{5AA67368-3149-4BB0-AC43-E851503D89BC}"/>
              </a:ext>
            </a:extLst>
          </p:cNvPr>
          <p:cNvSpPr txBox="1"/>
          <p:nvPr/>
        </p:nvSpPr>
        <p:spPr>
          <a:xfrm>
            <a:off x="4127898" y="4672414"/>
            <a:ext cx="15825979" cy="557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</a:rPr>
              <a:t>新华社长江前线二十二日二时电  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英勇的人民解放军二十一日已有大约三十万人渡过长江。</a:t>
            </a:r>
            <a:r>
              <a:rPr lang="zh-CN" altLang="en-US" sz="4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渡江战斗于二十日午夜开始，地点在芜湖、安庆之间。国民党反动派经营了三个半月的长江防线，遇着人民解放军好似摧枯拉朽，军无斗志，纷纷溃退。长江风平浪静，我军万船齐放，直取对岸，不到二十四小时，三十万人民解放军即已突破敌阵，占领南岸广大地区，现正向繁昌、铜陵、青阳、荻港、鲁港诸城进击中。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人民解放军正以自己的英雄式的战斗，坚决地执行毛主席朱总司令的命令。</a:t>
            </a:r>
          </a:p>
        </p:txBody>
      </p:sp>
      <p:sp>
        <p:nvSpPr>
          <p:cNvPr id="6" name="文本框 2">
            <a:extLst>
              <a:ext uri="{FF2B5EF4-FFF2-40B4-BE49-F238E27FC236}">
                <a16:creationId xmlns:a16="http://schemas.microsoft.com/office/drawing/2014/main" xmlns="" id="{5514F2C2-3AEB-4F4F-97DA-F3B8732E2599}"/>
              </a:ext>
            </a:extLst>
          </p:cNvPr>
          <p:cNvSpPr txBox="1"/>
          <p:nvPr/>
        </p:nvSpPr>
        <p:spPr>
          <a:xfrm>
            <a:off x="7784525" y="3651533"/>
            <a:ext cx="81369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我三十万大军胜利南渡长江</a:t>
            </a:r>
          </a:p>
        </p:txBody>
      </p:sp>
      <p:sp>
        <p:nvSpPr>
          <p:cNvPr id="19" name="云形标注 18"/>
          <p:cNvSpPr/>
          <p:nvPr/>
        </p:nvSpPr>
        <p:spPr>
          <a:xfrm>
            <a:off x="5120229" y="3834458"/>
            <a:ext cx="2016224" cy="864096"/>
          </a:xfrm>
          <a:prstGeom prst="cloudCallout">
            <a:avLst>
              <a:gd name="adj1" fmla="val 27669"/>
              <a:gd name="adj2" fmla="val 73523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电头</a:t>
            </a:r>
            <a:endParaRPr lang="zh-CN" altLang="en-US" sz="3600" b="1" dirty="0"/>
          </a:p>
        </p:txBody>
      </p:sp>
      <p:sp>
        <p:nvSpPr>
          <p:cNvPr id="20" name="云形标注 19"/>
          <p:cNvSpPr/>
          <p:nvPr/>
        </p:nvSpPr>
        <p:spPr>
          <a:xfrm>
            <a:off x="14625285" y="2630656"/>
            <a:ext cx="2016224" cy="864096"/>
          </a:xfrm>
          <a:prstGeom prst="cloudCallout">
            <a:avLst>
              <a:gd name="adj1" fmla="val -29021"/>
              <a:gd name="adj2" fmla="val 75728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标题</a:t>
            </a:r>
            <a:endParaRPr lang="zh-CN" altLang="en-US" sz="3600" b="1" dirty="0"/>
          </a:p>
        </p:txBody>
      </p:sp>
      <p:sp>
        <p:nvSpPr>
          <p:cNvPr id="21" name="云形标注 20"/>
          <p:cNvSpPr/>
          <p:nvPr/>
        </p:nvSpPr>
        <p:spPr>
          <a:xfrm>
            <a:off x="18032109" y="9667106"/>
            <a:ext cx="2016224" cy="864096"/>
          </a:xfrm>
          <a:prstGeom prst="cloudCallout">
            <a:avLst>
              <a:gd name="adj1" fmla="val -55476"/>
              <a:gd name="adj2" fmla="val -58753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结语</a:t>
            </a:r>
            <a:endParaRPr lang="zh-CN" altLang="en-US" sz="3600" b="1" dirty="0"/>
          </a:p>
        </p:txBody>
      </p:sp>
      <p:sp>
        <p:nvSpPr>
          <p:cNvPr id="22" name="云形标注 21"/>
          <p:cNvSpPr/>
          <p:nvPr/>
        </p:nvSpPr>
        <p:spPr>
          <a:xfrm>
            <a:off x="16735965" y="3751014"/>
            <a:ext cx="2016224" cy="864096"/>
          </a:xfrm>
          <a:prstGeom prst="cloudCallout">
            <a:avLst>
              <a:gd name="adj1" fmla="val -29021"/>
              <a:gd name="adj2" fmla="val 75728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导语</a:t>
            </a:r>
            <a:endParaRPr lang="zh-CN" altLang="en-US" sz="3600" b="1" dirty="0"/>
          </a:p>
        </p:txBody>
      </p:sp>
      <p:sp>
        <p:nvSpPr>
          <p:cNvPr id="23" name="云形标注 22"/>
          <p:cNvSpPr/>
          <p:nvPr/>
        </p:nvSpPr>
        <p:spPr>
          <a:xfrm>
            <a:off x="19256245" y="6714778"/>
            <a:ext cx="2016224" cy="864096"/>
          </a:xfrm>
          <a:prstGeom prst="cloudCallout">
            <a:avLst>
              <a:gd name="adj1" fmla="val -45083"/>
              <a:gd name="adj2" fmla="val 47068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主体</a:t>
            </a:r>
            <a:endParaRPr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249309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5284658" y="5576009"/>
            <a:ext cx="3570208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我三十万</a:t>
            </a:r>
            <a:r>
              <a:rPr lang="zh-CN" altLang="en-US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大军</a:t>
            </a:r>
            <a:endParaRPr lang="en-US" altLang="zh-CN" sz="44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胜利南</a:t>
            </a:r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渡长江</a:t>
            </a:r>
          </a:p>
        </p:txBody>
      </p:sp>
      <p:sp>
        <p:nvSpPr>
          <p:cNvPr id="31" name="任意多边形 30"/>
          <p:cNvSpPr/>
          <p:nvPr/>
        </p:nvSpPr>
        <p:spPr>
          <a:xfrm>
            <a:off x="8854866" y="6930803"/>
            <a:ext cx="2224685" cy="515516"/>
          </a:xfrm>
          <a:custGeom>
            <a:avLst/>
            <a:gdLst>
              <a:gd name="connsiteX0" fmla="*/ 0 w 3600450"/>
              <a:gd name="connsiteY0" fmla="*/ 0 h 2672558"/>
              <a:gd name="connsiteX1" fmla="*/ 1676400 w 3600450"/>
              <a:gd name="connsiteY1" fmla="*/ 2114550 h 2672558"/>
              <a:gd name="connsiteX2" fmla="*/ 3181350 w 3600450"/>
              <a:gd name="connsiteY2" fmla="*/ 2628900 h 2672558"/>
              <a:gd name="connsiteX3" fmla="*/ 3600450 w 3600450"/>
              <a:gd name="connsiteY3" fmla="*/ 2609850 h 2672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00450" h="2672558">
                <a:moveTo>
                  <a:pt x="0" y="0"/>
                </a:moveTo>
                <a:cubicBezTo>
                  <a:pt x="573087" y="838200"/>
                  <a:pt x="1146175" y="1676400"/>
                  <a:pt x="1676400" y="2114550"/>
                </a:cubicBezTo>
                <a:cubicBezTo>
                  <a:pt x="2206625" y="2552700"/>
                  <a:pt x="2860675" y="2546350"/>
                  <a:pt x="3181350" y="2628900"/>
                </a:cubicBezTo>
                <a:cubicBezTo>
                  <a:pt x="3502025" y="2711450"/>
                  <a:pt x="3551237" y="2660650"/>
                  <a:pt x="3600450" y="2609850"/>
                </a:cubicBez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 flipV="1">
            <a:off x="8854866" y="4914579"/>
            <a:ext cx="2212504" cy="793829"/>
          </a:xfrm>
          <a:custGeom>
            <a:avLst/>
            <a:gdLst>
              <a:gd name="connsiteX0" fmla="*/ 0 w 3600450"/>
              <a:gd name="connsiteY0" fmla="*/ 0 h 2672558"/>
              <a:gd name="connsiteX1" fmla="*/ 1676400 w 3600450"/>
              <a:gd name="connsiteY1" fmla="*/ 2114550 h 2672558"/>
              <a:gd name="connsiteX2" fmla="*/ 3181350 w 3600450"/>
              <a:gd name="connsiteY2" fmla="*/ 2628900 h 2672558"/>
              <a:gd name="connsiteX3" fmla="*/ 3600450 w 3600450"/>
              <a:gd name="connsiteY3" fmla="*/ 2609850 h 2672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00450" h="2672558">
                <a:moveTo>
                  <a:pt x="0" y="0"/>
                </a:moveTo>
                <a:cubicBezTo>
                  <a:pt x="573087" y="838200"/>
                  <a:pt x="1146175" y="1676400"/>
                  <a:pt x="1676400" y="2114550"/>
                </a:cubicBezTo>
                <a:cubicBezTo>
                  <a:pt x="2206625" y="2552700"/>
                  <a:pt x="2860675" y="2546350"/>
                  <a:pt x="3181350" y="2628900"/>
                </a:cubicBezTo>
                <a:cubicBezTo>
                  <a:pt x="3502025" y="2711450"/>
                  <a:pt x="3551237" y="2660650"/>
                  <a:pt x="3600450" y="2609850"/>
                </a:cubicBez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4" name="直接连接符 33"/>
          <p:cNvCxnSpPr/>
          <p:nvPr/>
        </p:nvCxnSpPr>
        <p:spPr>
          <a:xfrm>
            <a:off x="8998882" y="6284472"/>
            <a:ext cx="1991045" cy="1481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圆角矩形 34"/>
          <p:cNvSpPr/>
          <p:nvPr/>
        </p:nvSpPr>
        <p:spPr>
          <a:xfrm>
            <a:off x="11102766" y="4482530"/>
            <a:ext cx="3816424" cy="793829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导语 概括主要内容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11102766" y="5848942"/>
            <a:ext cx="3816424" cy="793829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主体 阐述具体内容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7" name="圆角矩形 36"/>
          <p:cNvSpPr/>
          <p:nvPr/>
        </p:nvSpPr>
        <p:spPr>
          <a:xfrm>
            <a:off x="11067370" y="7146827"/>
            <a:ext cx="3816424" cy="793829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结语 发出号召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5531866" y="4484272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顺利渡江</a:t>
            </a:r>
            <a:endParaRPr lang="zh-CN" altLang="en-US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39" name="肘形连接符 38"/>
          <p:cNvCxnSpPr>
            <a:stCxn id="35" idx="3"/>
          </p:cNvCxnSpPr>
          <p:nvPr/>
        </p:nvCxnSpPr>
        <p:spPr>
          <a:xfrm>
            <a:off x="14919190" y="4879445"/>
            <a:ext cx="1188740" cy="251158"/>
          </a:xfrm>
          <a:prstGeom prst="bentConnector3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 39"/>
          <p:cNvSpPr/>
          <p:nvPr/>
        </p:nvSpPr>
        <p:spPr>
          <a:xfrm>
            <a:off x="15258935" y="5708408"/>
            <a:ext cx="20313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时间地点</a:t>
            </a:r>
            <a:endParaRPr lang="zh-CN" altLang="en-US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5243834" y="6284472"/>
            <a:ext cx="20313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我军竞渡</a:t>
            </a:r>
            <a:endParaRPr lang="zh-CN" altLang="en-US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7362268" y="5708408"/>
            <a:ext cx="20313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敌军溃败</a:t>
            </a:r>
          </a:p>
        </p:txBody>
      </p:sp>
      <p:sp>
        <p:nvSpPr>
          <p:cNvPr id="43" name="矩形 42"/>
          <p:cNvSpPr/>
          <p:nvPr/>
        </p:nvSpPr>
        <p:spPr>
          <a:xfrm>
            <a:off x="17347168" y="6284472"/>
            <a:ext cx="20313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英勇战斗</a:t>
            </a:r>
            <a:endParaRPr lang="zh-CN" altLang="en-US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5" name="矩形: 圆角 2">
            <a:extLst>
              <a:ext uri="{FF2B5EF4-FFF2-40B4-BE49-F238E27FC236}">
                <a16:creationId xmlns:a16="http://schemas.microsoft.com/office/drawing/2014/main" xmlns="" id="{C0A4FEE0-D0E1-40AD-A2AD-B086C5F53D1F}"/>
              </a:ext>
            </a:extLst>
          </p:cNvPr>
          <p:cNvSpPr/>
          <p:nvPr/>
        </p:nvSpPr>
        <p:spPr>
          <a:xfrm>
            <a:off x="9161920" y="8720336"/>
            <a:ext cx="7351354" cy="86409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</a:rPr>
              <a:t>真实性、及时性、公开性</a:t>
            </a:r>
          </a:p>
        </p:txBody>
      </p:sp>
    </p:spTree>
    <p:extLst>
      <p:ext uri="{BB962C8B-B14F-4D97-AF65-F5344CB8AC3E}">
        <p14:creationId xmlns:p14="http://schemas.microsoft.com/office/powerpoint/2010/main" val="2559796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4559946" y="6066706"/>
            <a:ext cx="761350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人民解放军百万大军横渡</a:t>
            </a:r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长江</a:t>
            </a:r>
          </a:p>
        </p:txBody>
      </p:sp>
      <p:sp>
        <p:nvSpPr>
          <p:cNvPr id="31" name="任意多边形 30"/>
          <p:cNvSpPr/>
          <p:nvPr/>
        </p:nvSpPr>
        <p:spPr>
          <a:xfrm>
            <a:off x="11207336" y="6858794"/>
            <a:ext cx="2415710" cy="577805"/>
          </a:xfrm>
          <a:custGeom>
            <a:avLst/>
            <a:gdLst>
              <a:gd name="connsiteX0" fmla="*/ 0 w 3600450"/>
              <a:gd name="connsiteY0" fmla="*/ 0 h 2672558"/>
              <a:gd name="connsiteX1" fmla="*/ 1676400 w 3600450"/>
              <a:gd name="connsiteY1" fmla="*/ 2114550 h 2672558"/>
              <a:gd name="connsiteX2" fmla="*/ 3181350 w 3600450"/>
              <a:gd name="connsiteY2" fmla="*/ 2628900 h 2672558"/>
              <a:gd name="connsiteX3" fmla="*/ 3600450 w 3600450"/>
              <a:gd name="connsiteY3" fmla="*/ 2609850 h 2672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00450" h="2672558">
                <a:moveTo>
                  <a:pt x="0" y="0"/>
                </a:moveTo>
                <a:cubicBezTo>
                  <a:pt x="573087" y="838200"/>
                  <a:pt x="1146175" y="1676400"/>
                  <a:pt x="1676400" y="2114550"/>
                </a:cubicBezTo>
                <a:cubicBezTo>
                  <a:pt x="2206625" y="2552700"/>
                  <a:pt x="2860675" y="2546350"/>
                  <a:pt x="3181350" y="2628900"/>
                </a:cubicBezTo>
                <a:cubicBezTo>
                  <a:pt x="3502025" y="2711450"/>
                  <a:pt x="3551237" y="2660650"/>
                  <a:pt x="3600450" y="2609850"/>
                </a:cubicBez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 flipV="1">
            <a:off x="11063320" y="5167475"/>
            <a:ext cx="2452322" cy="892839"/>
          </a:xfrm>
          <a:custGeom>
            <a:avLst/>
            <a:gdLst>
              <a:gd name="connsiteX0" fmla="*/ 0 w 3600450"/>
              <a:gd name="connsiteY0" fmla="*/ 0 h 2672558"/>
              <a:gd name="connsiteX1" fmla="*/ 1676400 w 3600450"/>
              <a:gd name="connsiteY1" fmla="*/ 2114550 h 2672558"/>
              <a:gd name="connsiteX2" fmla="*/ 3181350 w 3600450"/>
              <a:gd name="connsiteY2" fmla="*/ 2628900 h 2672558"/>
              <a:gd name="connsiteX3" fmla="*/ 3600450 w 3600450"/>
              <a:gd name="connsiteY3" fmla="*/ 2609850 h 2672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00450" h="2672558">
                <a:moveTo>
                  <a:pt x="0" y="0"/>
                </a:moveTo>
                <a:cubicBezTo>
                  <a:pt x="573087" y="838200"/>
                  <a:pt x="1146175" y="1676400"/>
                  <a:pt x="1676400" y="2114550"/>
                </a:cubicBezTo>
                <a:cubicBezTo>
                  <a:pt x="2206625" y="2552700"/>
                  <a:pt x="2860675" y="2546350"/>
                  <a:pt x="3181350" y="2628900"/>
                </a:cubicBezTo>
                <a:cubicBezTo>
                  <a:pt x="3502025" y="2711450"/>
                  <a:pt x="3551237" y="2660650"/>
                  <a:pt x="3600450" y="2609850"/>
                </a:cubicBez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圆角矩形 34"/>
          <p:cNvSpPr/>
          <p:nvPr/>
        </p:nvSpPr>
        <p:spPr>
          <a:xfrm>
            <a:off x="13623046" y="4770562"/>
            <a:ext cx="3106252" cy="793829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导语：渡江概括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7" name="圆角矩形 36"/>
          <p:cNvSpPr/>
          <p:nvPr/>
        </p:nvSpPr>
        <p:spPr>
          <a:xfrm>
            <a:off x="13754320" y="7074818"/>
            <a:ext cx="1269440" cy="793829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主体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7312914" y="4482530"/>
            <a:ext cx="20313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冲破敌阵</a:t>
            </a:r>
            <a:endParaRPr lang="zh-CN" altLang="en-US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5520549" y="6570762"/>
            <a:ext cx="341632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中路军首战告捷</a:t>
            </a:r>
            <a:endParaRPr lang="zh-CN" altLang="en-US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5520549" y="7292583"/>
            <a:ext cx="341632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西路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军所向无敌</a:t>
            </a:r>
            <a:endParaRPr lang="zh-CN" altLang="en-US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5520550" y="8012663"/>
            <a:ext cx="3416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东路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军战绩辉煌</a:t>
            </a:r>
            <a:endParaRPr lang="zh-CN" altLang="en-US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7305362" y="5237743"/>
            <a:ext cx="20313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横渡长江</a:t>
            </a:r>
            <a:endParaRPr lang="zh-CN" altLang="en-US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左大括号 6"/>
          <p:cNvSpPr/>
          <p:nvPr/>
        </p:nvSpPr>
        <p:spPr>
          <a:xfrm>
            <a:off x="16945323" y="4628287"/>
            <a:ext cx="240702" cy="1150387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25" name="左大括号 24"/>
          <p:cNvSpPr/>
          <p:nvPr/>
        </p:nvSpPr>
        <p:spPr>
          <a:xfrm>
            <a:off x="15239784" y="6786786"/>
            <a:ext cx="240702" cy="1584176"/>
          </a:xfrm>
          <a:prstGeom prst="leftBrace">
            <a:avLst>
              <a:gd name="adj1" fmla="val 8333"/>
              <a:gd name="adj2" fmla="val 48797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27" name="对话气泡: 椭圆形 2">
            <a:extLst>
              <a:ext uri="{FF2B5EF4-FFF2-40B4-BE49-F238E27FC236}">
                <a16:creationId xmlns:a16="http://schemas.microsoft.com/office/drawing/2014/main" xmlns="" id="{E2B0A139-456D-45B3-B938-BD6BB7C3B231}"/>
              </a:ext>
            </a:extLst>
          </p:cNvPr>
          <p:cNvSpPr/>
          <p:nvPr/>
        </p:nvSpPr>
        <p:spPr>
          <a:xfrm>
            <a:off x="5928098" y="7548545"/>
            <a:ext cx="2736304" cy="780737"/>
          </a:xfrm>
          <a:prstGeom prst="wedgeEllipseCallout">
            <a:avLst>
              <a:gd name="adj1" fmla="val 27032"/>
              <a:gd name="adj2" fmla="val -115165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 dirty="0"/>
              <a:t>标题</a:t>
            </a:r>
            <a:endParaRPr lang="zh-CN" alt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1358335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表格 15">
            <a:extLst>
              <a:ext uri="{FF2B5EF4-FFF2-40B4-BE49-F238E27FC236}">
                <a16:creationId xmlns:a16="http://schemas.microsoft.com/office/drawing/2014/main" xmlns="" id="{3BE9FD1E-0E29-4F30-8948-A8FA7897E8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1060822"/>
              </p:ext>
            </p:extLst>
          </p:nvPr>
        </p:nvGraphicFramePr>
        <p:xfrm>
          <a:off x="5424042" y="3592090"/>
          <a:ext cx="13753528" cy="6723088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924288">
                  <a:extLst>
                    <a:ext uri="{9D8B030D-6E8A-4147-A177-3AD203B41FA5}">
                      <a16:colId xmlns:a16="http://schemas.microsoft.com/office/drawing/2014/main" xmlns="" val="103379262"/>
                    </a:ext>
                  </a:extLst>
                </a:gridCol>
                <a:gridCol w="4916857">
                  <a:extLst>
                    <a:ext uri="{9D8B030D-6E8A-4147-A177-3AD203B41FA5}">
                      <a16:colId xmlns:a16="http://schemas.microsoft.com/office/drawing/2014/main" xmlns="" val="4027859231"/>
                    </a:ext>
                  </a:extLst>
                </a:gridCol>
                <a:gridCol w="2838347">
                  <a:extLst>
                    <a:ext uri="{9D8B030D-6E8A-4147-A177-3AD203B41FA5}">
                      <a16:colId xmlns:a16="http://schemas.microsoft.com/office/drawing/2014/main" xmlns="" val="3136962736"/>
                    </a:ext>
                  </a:extLst>
                </a:gridCol>
                <a:gridCol w="1746675">
                  <a:extLst>
                    <a:ext uri="{9D8B030D-6E8A-4147-A177-3AD203B41FA5}">
                      <a16:colId xmlns:a16="http://schemas.microsoft.com/office/drawing/2014/main" xmlns="" val="1500722381"/>
                    </a:ext>
                  </a:extLst>
                </a:gridCol>
                <a:gridCol w="2327361">
                  <a:extLst>
                    <a:ext uri="{9D8B030D-6E8A-4147-A177-3AD203B41FA5}">
                      <a16:colId xmlns:a16="http://schemas.microsoft.com/office/drawing/2014/main" xmlns="" val="1123027283"/>
                    </a:ext>
                  </a:extLst>
                </a:gridCol>
              </a:tblGrid>
              <a:tr h="1235464">
                <a:tc>
                  <a:txBody>
                    <a:bodyPr/>
                    <a:lstStyle/>
                    <a:p>
                      <a:pPr algn="ctr"/>
                      <a:endParaRPr lang="zh-CN" altLang="en-US" sz="5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4000" b="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时间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4000" b="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地点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4000" b="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兵力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4000" b="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渡过兵力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3644862972"/>
                  </a:ext>
                </a:extLst>
              </a:tr>
              <a:tr h="168273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40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中路军</a:t>
                      </a:r>
                      <a:endParaRPr lang="en-US" altLang="zh-CN" sz="4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4000" b="1" dirty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20</a:t>
                      </a:r>
                      <a:r>
                        <a:rPr lang="zh-CN" altLang="en-US" sz="4000" b="1" dirty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日夜</a:t>
                      </a:r>
                      <a:r>
                        <a:rPr lang="en-US" altLang="zh-CN" sz="4000" b="1" dirty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—21</a:t>
                      </a:r>
                      <a:r>
                        <a:rPr lang="zh-CN" altLang="en-US" sz="4000" b="1" dirty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日夜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4000" b="1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安庆</a:t>
                      </a:r>
                      <a:r>
                        <a:rPr lang="en-US" altLang="zh-CN" sz="4000" b="1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-</a:t>
                      </a:r>
                      <a:r>
                        <a:rPr lang="zh-CN" altLang="en-US" sz="4000" b="1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芜湖</a:t>
                      </a:r>
                      <a:endParaRPr lang="zh-CN" altLang="en-US" sz="4000" b="1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4000" b="1" dirty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30</a:t>
                      </a:r>
                      <a:r>
                        <a:rPr lang="zh-CN" altLang="en-US" sz="4000" b="1" dirty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万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4000" b="1" dirty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30</a:t>
                      </a:r>
                      <a:r>
                        <a:rPr lang="zh-CN" altLang="en-US" sz="4000" b="1" dirty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万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3010641447"/>
                  </a:ext>
                </a:extLst>
              </a:tr>
              <a:tr h="181020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40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西路军</a:t>
                      </a:r>
                      <a:endParaRPr lang="en-US" altLang="zh-CN" sz="4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4000" b="1" dirty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21</a:t>
                      </a:r>
                      <a:r>
                        <a:rPr lang="zh-CN" altLang="en-US" sz="4000" b="1" dirty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日</a:t>
                      </a:r>
                      <a:r>
                        <a:rPr lang="en-US" altLang="zh-CN" sz="4000" b="1" dirty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17</a:t>
                      </a:r>
                      <a:r>
                        <a:rPr lang="zh-CN" altLang="en-US" sz="4000" b="1" dirty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时</a:t>
                      </a:r>
                      <a:r>
                        <a:rPr lang="en-US" altLang="zh-CN" sz="4000" b="1" dirty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—22</a:t>
                      </a:r>
                      <a:r>
                        <a:rPr lang="zh-CN" altLang="en-US" sz="4000" b="1" dirty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日</a:t>
                      </a:r>
                      <a:r>
                        <a:rPr lang="en-US" altLang="zh-CN" sz="4000" b="1" dirty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22</a:t>
                      </a:r>
                      <a:r>
                        <a:rPr lang="zh-CN" altLang="en-US" sz="4000" b="1" dirty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时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4000" b="1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九江</a:t>
                      </a:r>
                      <a:r>
                        <a:rPr lang="en-US" altLang="zh-CN" sz="4000" b="1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-</a:t>
                      </a:r>
                      <a:r>
                        <a:rPr lang="zh-CN" altLang="en-US" sz="4000" b="1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安庆</a:t>
                      </a:r>
                      <a:endParaRPr lang="zh-CN" altLang="en-US" sz="4000" b="1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4000" b="1" dirty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35</a:t>
                      </a:r>
                      <a:r>
                        <a:rPr lang="zh-CN" altLang="en-US" sz="4000" b="1" dirty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万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4000" b="1" dirty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2/3</a:t>
                      </a:r>
                      <a:endParaRPr lang="zh-CN" altLang="en-US" sz="4000" b="1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4189609845"/>
                  </a:ext>
                </a:extLst>
              </a:tr>
              <a:tr h="199468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40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东路军</a:t>
                      </a:r>
                      <a:endParaRPr lang="en-US" altLang="zh-CN" sz="4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4000" b="1" dirty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21</a:t>
                      </a:r>
                      <a:r>
                        <a:rPr lang="zh-CN" altLang="en-US" sz="4000" b="1" dirty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日</a:t>
                      </a:r>
                      <a:r>
                        <a:rPr lang="en-US" altLang="zh-CN" sz="4000" b="1" dirty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17</a:t>
                      </a:r>
                      <a:r>
                        <a:rPr lang="zh-CN" altLang="en-US" sz="4000" b="1" dirty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时</a:t>
                      </a:r>
                      <a:r>
                        <a:rPr lang="en-US" altLang="zh-CN" sz="4000" b="1" dirty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—22</a:t>
                      </a:r>
                      <a:r>
                        <a:rPr lang="zh-CN" altLang="en-US" sz="4000" b="1" dirty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日</a:t>
                      </a:r>
                      <a:r>
                        <a:rPr lang="en-US" altLang="zh-CN" sz="4000" b="1" dirty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22</a:t>
                      </a:r>
                      <a:r>
                        <a:rPr lang="zh-CN" altLang="en-US" sz="4000" b="1" dirty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时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4000" b="1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南京</a:t>
                      </a:r>
                      <a:r>
                        <a:rPr lang="en-US" altLang="zh-CN" sz="4000" b="1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-</a:t>
                      </a:r>
                      <a:r>
                        <a:rPr lang="zh-CN" altLang="en-US" sz="4000" b="1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江阴</a:t>
                      </a:r>
                      <a:endParaRPr lang="zh-CN" altLang="en-US" sz="4000" b="1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4000" b="1" dirty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35</a:t>
                      </a:r>
                      <a:r>
                        <a:rPr lang="zh-CN" altLang="en-US" sz="4000" b="1" dirty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万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4000" b="1" dirty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大部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7739278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20162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4ED941A7-2002-4370-BDE3-29B332C4ED87}"/>
              </a:ext>
            </a:extLst>
          </p:cNvPr>
          <p:cNvSpPr txBox="1"/>
          <p:nvPr/>
        </p:nvSpPr>
        <p:spPr>
          <a:xfrm>
            <a:off x="5498182" y="3965695"/>
            <a:ext cx="133934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zh-CN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主体</a:t>
            </a:r>
            <a:r>
              <a:rPr lang="zh-CN" altLang="zh-CN" sz="4400" dirty="0">
                <a:latin typeface="黑体" panose="02010609060101010101" pitchFamily="49" charset="-122"/>
                <a:ea typeface="黑体" panose="02010609060101010101" pitchFamily="49" charset="-122"/>
              </a:rPr>
              <a:t>部分</a:t>
            </a:r>
            <a:r>
              <a:rPr lang="zh-CN" altLang="zh-CN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作者</a:t>
            </a:r>
            <a:r>
              <a:rPr lang="zh-CN" altLang="en-US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先写中路军</a:t>
            </a:r>
            <a:r>
              <a:rPr lang="zh-CN" altLang="zh-CN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zh-CN" altLang="en-US" sz="4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55680C92-B43E-40C8-85AC-C9DAE39A51E1}"/>
              </a:ext>
            </a:extLst>
          </p:cNvPr>
          <p:cNvSpPr txBox="1"/>
          <p:nvPr/>
        </p:nvSpPr>
        <p:spPr>
          <a:xfrm>
            <a:off x="4346054" y="6031280"/>
            <a:ext cx="1576975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2</a:t>
            </a:r>
            <a:r>
              <a:rPr lang="en-US" altLang="zh-CN" sz="4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zh-CN" sz="4400" dirty="0">
                <a:latin typeface="黑体" panose="02010609060101010101" pitchFamily="49" charset="-122"/>
                <a:ea typeface="黑体" panose="02010609060101010101" pitchFamily="49" charset="-122"/>
              </a:rPr>
              <a:t>西路军和东路军</a:t>
            </a:r>
            <a:r>
              <a:rPr lang="zh-CN" altLang="zh-CN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是</a:t>
            </a:r>
            <a:r>
              <a:rPr lang="zh-CN" altLang="en-US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同日</a:t>
            </a:r>
            <a:r>
              <a:rPr lang="zh-CN" altLang="zh-CN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同时</a:t>
            </a:r>
            <a:r>
              <a:rPr lang="zh-CN" altLang="zh-CN" sz="4400" dirty="0">
                <a:latin typeface="黑体" panose="02010609060101010101" pitchFamily="49" charset="-122"/>
                <a:ea typeface="黑体" panose="02010609060101010101" pitchFamily="49" charset="-122"/>
              </a:rPr>
              <a:t>发起渡江作战的，为什么</a:t>
            </a:r>
            <a:r>
              <a:rPr lang="zh-CN" altLang="zh-CN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先</a:t>
            </a:r>
            <a:r>
              <a:rPr lang="zh-CN" altLang="en-US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写</a:t>
            </a:r>
            <a:r>
              <a:rPr lang="zh-CN" altLang="zh-CN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西路</a:t>
            </a:r>
            <a:r>
              <a:rPr lang="zh-CN" altLang="zh-CN" sz="4400" dirty="0">
                <a:latin typeface="黑体" panose="02010609060101010101" pitchFamily="49" charset="-122"/>
                <a:ea typeface="黑体" panose="02010609060101010101" pitchFamily="49" charset="-122"/>
              </a:rPr>
              <a:t>军，再说东路军？</a:t>
            </a:r>
            <a:endParaRPr lang="zh-CN" altLang="en-US" sz="4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15558" y="4951160"/>
            <a:ext cx="910948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sz="44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因为</a:t>
            </a:r>
            <a:r>
              <a:rPr lang="zh-CN" altLang="zh-CN" sz="4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中路军是首先发起作战的。</a:t>
            </a:r>
            <a:endParaRPr lang="zh-CN" altLang="en-US" sz="44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631954" y="7831480"/>
            <a:ext cx="154795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   因为</a:t>
            </a:r>
            <a:r>
              <a:rPr lang="zh-CN" altLang="en-US" sz="4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西路军“和中路军所遇敌情一样”，</a:t>
            </a:r>
            <a:r>
              <a:rPr lang="zh-CN" altLang="en-US" sz="44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所以中路军之后先</a:t>
            </a:r>
            <a:r>
              <a:rPr lang="zh-CN" altLang="en-US" sz="4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写西路</a:t>
            </a:r>
            <a:r>
              <a:rPr lang="zh-CN" altLang="en-US" sz="44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军，这样可以</a:t>
            </a:r>
            <a:r>
              <a:rPr lang="zh-CN" altLang="en-US" sz="4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使文章衔接自然，简洁流畅。</a:t>
            </a:r>
            <a:endParaRPr lang="en-US" altLang="zh-CN" sz="44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18599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>
            <a:extLst>
              <a:ext uri="{FF2B5EF4-FFF2-40B4-BE49-F238E27FC236}">
                <a16:creationId xmlns:a16="http://schemas.microsoft.com/office/drawing/2014/main" xmlns="" id="{30AA1F09-8E95-47D2-B5F1-434BF0FA4378}"/>
              </a:ext>
            </a:extLst>
          </p:cNvPr>
          <p:cNvSpPr txBox="1"/>
          <p:nvPr/>
        </p:nvSpPr>
        <p:spPr>
          <a:xfrm>
            <a:off x="5280026" y="4122490"/>
            <a:ext cx="1400313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3.</a:t>
            </a:r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作者是怎样由西路军的作战状况过渡到东路军的作战状况的？</a:t>
            </a:r>
          </a:p>
        </p:txBody>
      </p:sp>
      <p:sp>
        <p:nvSpPr>
          <p:cNvPr id="3" name="矩形 2"/>
          <p:cNvSpPr/>
          <p:nvPr/>
        </p:nvSpPr>
        <p:spPr>
          <a:xfrm>
            <a:off x="5456724" y="6109683"/>
            <a:ext cx="13754432" cy="3042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4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  </a:t>
            </a:r>
            <a:r>
              <a:rPr lang="zh-CN" altLang="en-US" sz="44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过渡句：</a:t>
            </a:r>
            <a:r>
              <a:rPr lang="zh-CN" altLang="zh-CN" sz="4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汤恩伯认为南京、江阴段防线是很巩固的，弱点只存在于南京、九江一线。不料正是汤恩伯到芜湖的那一天，东面防线又被我军突破了</a:t>
            </a:r>
            <a:r>
              <a:rPr lang="zh-CN" altLang="zh-CN" sz="44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44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98353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0A867082-B57C-4741-AD28-B658F34A9283}"/>
              </a:ext>
            </a:extLst>
          </p:cNvPr>
          <p:cNvSpPr txBox="1"/>
          <p:nvPr/>
        </p:nvSpPr>
        <p:spPr>
          <a:xfrm>
            <a:off x="5928098" y="3834458"/>
            <a:ext cx="923330" cy="46085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详略安排</a:t>
            </a:r>
          </a:p>
        </p:txBody>
      </p:sp>
      <p:sp>
        <p:nvSpPr>
          <p:cNvPr id="4" name="文本框 4">
            <a:extLst>
              <a:ext uri="{FF2B5EF4-FFF2-40B4-BE49-F238E27FC236}">
                <a16:creationId xmlns:a16="http://schemas.microsoft.com/office/drawing/2014/main" xmlns="" id="{D9529298-5217-43BD-82F2-0E12EF3EB36D}"/>
              </a:ext>
            </a:extLst>
          </p:cNvPr>
          <p:cNvSpPr txBox="1"/>
          <p:nvPr/>
        </p:nvSpPr>
        <p:spPr>
          <a:xfrm>
            <a:off x="7944322" y="4127208"/>
            <a:ext cx="5976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</a:rPr>
              <a:t>中路军首战告捷（略写）</a:t>
            </a:r>
          </a:p>
        </p:txBody>
      </p:sp>
      <p:sp>
        <p:nvSpPr>
          <p:cNvPr id="5" name="文本框 5">
            <a:extLst>
              <a:ext uri="{FF2B5EF4-FFF2-40B4-BE49-F238E27FC236}">
                <a16:creationId xmlns:a16="http://schemas.microsoft.com/office/drawing/2014/main" xmlns="" id="{882B52A8-BDA1-4C53-8573-CBF2625F3B29}"/>
              </a:ext>
            </a:extLst>
          </p:cNvPr>
          <p:cNvSpPr txBox="1"/>
          <p:nvPr/>
        </p:nvSpPr>
        <p:spPr>
          <a:xfrm>
            <a:off x="7963775" y="5562650"/>
            <a:ext cx="57411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</a:rPr>
              <a:t>西路军所向无敌（详写）</a:t>
            </a:r>
          </a:p>
        </p:txBody>
      </p:sp>
      <p:sp>
        <p:nvSpPr>
          <p:cNvPr id="6" name="文本框 6">
            <a:extLst>
              <a:ext uri="{FF2B5EF4-FFF2-40B4-BE49-F238E27FC236}">
                <a16:creationId xmlns:a16="http://schemas.microsoft.com/office/drawing/2014/main" xmlns="" id="{2B57B0B3-FE7F-4DB4-BF98-2E175DE42767}"/>
              </a:ext>
            </a:extLst>
          </p:cNvPr>
          <p:cNvSpPr txBox="1"/>
          <p:nvPr/>
        </p:nvSpPr>
        <p:spPr>
          <a:xfrm>
            <a:off x="7944323" y="6930802"/>
            <a:ext cx="5760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</a:rPr>
              <a:t>东路军战绩辉煌（较详）</a:t>
            </a:r>
          </a:p>
        </p:txBody>
      </p:sp>
      <p:sp>
        <p:nvSpPr>
          <p:cNvPr id="7" name="矩形: 圆角 7">
            <a:extLst>
              <a:ext uri="{FF2B5EF4-FFF2-40B4-BE49-F238E27FC236}">
                <a16:creationId xmlns:a16="http://schemas.microsoft.com/office/drawing/2014/main" xmlns="" id="{A7C99D9A-875F-4DE5-B691-04750898A7D6}"/>
              </a:ext>
            </a:extLst>
          </p:cNvPr>
          <p:cNvSpPr/>
          <p:nvPr/>
        </p:nvSpPr>
        <p:spPr>
          <a:xfrm>
            <a:off x="14353034" y="4122490"/>
            <a:ext cx="4536504" cy="822301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之前已有相关报道</a:t>
            </a:r>
          </a:p>
        </p:txBody>
      </p:sp>
      <p:sp>
        <p:nvSpPr>
          <p:cNvPr id="8" name="矩形: 圆角 8">
            <a:extLst>
              <a:ext uri="{FF2B5EF4-FFF2-40B4-BE49-F238E27FC236}">
                <a16:creationId xmlns:a16="http://schemas.microsoft.com/office/drawing/2014/main" xmlns="" id="{C4D5CDD6-7D7A-40F9-B85B-18A2470D8074}"/>
              </a:ext>
            </a:extLst>
          </p:cNvPr>
          <p:cNvSpPr/>
          <p:nvPr/>
        </p:nvSpPr>
        <p:spPr>
          <a:xfrm>
            <a:off x="9539467" y="7794898"/>
            <a:ext cx="8918023" cy="2016224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CN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en-US" altLang="zh-CN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东路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军作战地区</a:t>
            </a:r>
            <a:r>
              <a:rPr lang="zh-CN" altLang="zh-CN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在战略上有重大意义，直接关系到能否包围敌军，解放南京。</a:t>
            </a:r>
            <a:r>
              <a:rPr lang="en-US" altLang="zh-CN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因此更详细地交代了战斗过程和战果。</a:t>
            </a:r>
            <a:r>
              <a:rPr lang="en-US" altLang="zh-CN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endParaRPr lang="zh-CN" altLang="en-US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左大括号 8"/>
          <p:cNvSpPr/>
          <p:nvPr/>
        </p:nvSpPr>
        <p:spPr>
          <a:xfrm>
            <a:off x="7224242" y="4338514"/>
            <a:ext cx="576064" cy="3300174"/>
          </a:xfrm>
          <a:prstGeom prst="lef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2266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8952434" y="5418634"/>
            <a:ext cx="7197710" cy="2292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ts val="1600"/>
              </a:spcBef>
            </a:pPr>
            <a:r>
              <a:rPr lang="zh-CN" altLang="en-US" sz="13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明确目标</a:t>
            </a:r>
          </a:p>
        </p:txBody>
      </p:sp>
    </p:spTree>
    <p:extLst>
      <p:ext uri="{BB962C8B-B14F-4D97-AF65-F5344CB8AC3E}">
        <p14:creationId xmlns:p14="http://schemas.microsoft.com/office/powerpoint/2010/main" val="1405139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8952434" y="5418634"/>
            <a:ext cx="7197710" cy="2292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ts val="1600"/>
              </a:spcBef>
            </a:pPr>
            <a:r>
              <a:rPr lang="zh-CN" altLang="en-US" sz="13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积累拓展</a:t>
            </a:r>
          </a:p>
        </p:txBody>
      </p:sp>
    </p:spTree>
    <p:extLst>
      <p:ext uri="{BB962C8B-B14F-4D97-AF65-F5344CB8AC3E}">
        <p14:creationId xmlns:p14="http://schemas.microsoft.com/office/powerpoint/2010/main" val="2248962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3E80523B-8CD7-4791-9CD0-D1D9B80CB935}"/>
              </a:ext>
            </a:extLst>
          </p:cNvPr>
          <p:cNvSpPr txBox="1"/>
          <p:nvPr/>
        </p:nvSpPr>
        <p:spPr>
          <a:xfrm>
            <a:off x="4523942" y="3978474"/>
            <a:ext cx="1544571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4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1</a:t>
            </a:r>
            <a:r>
              <a:rPr lang="en-US" altLang="zh-CN" sz="4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zh-CN" sz="4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不到</a:t>
            </a:r>
            <a:r>
              <a:rPr lang="en-US" altLang="zh-CN" sz="4400" dirty="0">
                <a:latin typeface="黑体" panose="02010609060101010101" pitchFamily="49" charset="-122"/>
                <a:ea typeface="黑体" panose="02010609060101010101" pitchFamily="49" charset="-122"/>
                <a:hlinkClick r:id="rId2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二十四小时</a:t>
            </a:r>
            <a:r>
              <a:rPr lang="zh-CN" altLang="zh-CN" sz="4400" dirty="0">
                <a:latin typeface="黑体" panose="02010609060101010101" pitchFamily="49" charset="-122"/>
                <a:ea typeface="黑体" panose="02010609060101010101" pitchFamily="49" charset="-122"/>
              </a:rPr>
              <a:t>，三十万人民解放军</a:t>
            </a:r>
            <a:r>
              <a:rPr lang="zh-CN" altLang="zh-CN" sz="4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即已</a:t>
            </a:r>
            <a:r>
              <a:rPr lang="zh-CN" altLang="zh-CN" sz="4400" dirty="0">
                <a:latin typeface="黑体" panose="02010609060101010101" pitchFamily="49" charset="-122"/>
                <a:ea typeface="黑体" panose="02010609060101010101" pitchFamily="49" charset="-122"/>
              </a:rPr>
              <a:t>突破敌阵，占领南岸广大地区，现正向繁昌、铜陵、青阳、</a:t>
            </a:r>
            <a:r>
              <a:rPr lang="en-US" altLang="zh-CN" sz="4400" dirty="0" err="1">
                <a:latin typeface="黑体" panose="02010609060101010101" pitchFamily="49" charset="-122"/>
                <a:ea typeface="黑体" panose="02010609060101010101" pitchFamily="49" charset="-122"/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荻港</a:t>
            </a:r>
            <a:r>
              <a:rPr lang="zh-CN" altLang="zh-CN" sz="4400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4400" dirty="0" err="1">
                <a:latin typeface="黑体" panose="02010609060101010101" pitchFamily="49" charset="-122"/>
                <a:ea typeface="黑体" panose="02010609060101010101" pitchFamily="49" charset="-122"/>
                <a:hlinkClick r:id="rId4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鲁港</a:t>
            </a:r>
            <a:r>
              <a:rPr lang="zh-CN" altLang="zh-CN" sz="4400" dirty="0">
                <a:latin typeface="黑体" panose="02010609060101010101" pitchFamily="49" charset="-122"/>
                <a:ea typeface="黑体" panose="02010609060101010101" pitchFamily="49" charset="-122"/>
              </a:rPr>
              <a:t>诸城进击中。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xmlns="" id="{ED605157-F308-4A99-990E-DA2D32934A0E}"/>
              </a:ext>
            </a:extLst>
          </p:cNvPr>
          <p:cNvSpPr/>
          <p:nvPr/>
        </p:nvSpPr>
        <p:spPr>
          <a:xfrm>
            <a:off x="4847978" y="7362850"/>
            <a:ext cx="14977664" cy="1800200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zh-CN" sz="4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   </a:t>
            </a:r>
            <a:r>
              <a:rPr lang="zh-CN" altLang="zh-CN" sz="4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“不到”“即已”两个词语说明时间短</a:t>
            </a:r>
            <a:r>
              <a:rPr lang="zh-CN" altLang="zh-CN" sz="40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，充分</a:t>
            </a:r>
            <a:r>
              <a:rPr lang="zh-CN" altLang="zh-CN" sz="4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显示出了人民解放军的锐不可当之势。</a:t>
            </a:r>
          </a:p>
        </p:txBody>
      </p:sp>
    </p:spTree>
    <p:extLst>
      <p:ext uri="{BB962C8B-B14F-4D97-AF65-F5344CB8AC3E}">
        <p14:creationId xmlns:p14="http://schemas.microsoft.com/office/powerpoint/2010/main" val="1050812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>
            <a:extLst>
              <a:ext uri="{FF2B5EF4-FFF2-40B4-BE49-F238E27FC236}">
                <a16:creationId xmlns:a16="http://schemas.microsoft.com/office/drawing/2014/main" xmlns="" id="{F60128F7-5C6B-4B9B-B076-EC524AB0B527}"/>
              </a:ext>
            </a:extLst>
          </p:cNvPr>
          <p:cNvSpPr txBox="1"/>
          <p:nvPr/>
        </p:nvSpPr>
        <p:spPr>
          <a:xfrm>
            <a:off x="4775970" y="4288572"/>
            <a:ext cx="1461762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2</a:t>
            </a:r>
            <a:r>
              <a:rPr lang="en-US" altLang="zh-CN" sz="4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zh-CN" sz="4400" dirty="0">
                <a:latin typeface="黑体" panose="02010609060101010101" pitchFamily="49" charset="-122"/>
                <a:ea typeface="黑体" panose="02010609060101010101" pitchFamily="49" charset="-122"/>
              </a:rPr>
              <a:t>人民解放军百万大军，从一千余华里的战线上，冲破敌阵，横渡长江。</a:t>
            </a:r>
          </a:p>
        </p:txBody>
      </p:sp>
      <p:sp>
        <p:nvSpPr>
          <p:cNvPr id="3" name="矩形: 圆角 3">
            <a:extLst>
              <a:ext uri="{FF2B5EF4-FFF2-40B4-BE49-F238E27FC236}">
                <a16:creationId xmlns:a16="http://schemas.microsoft.com/office/drawing/2014/main" xmlns="" id="{BCAB32E2-0364-4249-8BE9-9AABDA77AC8C}"/>
              </a:ext>
            </a:extLst>
          </p:cNvPr>
          <p:cNvSpPr/>
          <p:nvPr/>
        </p:nvSpPr>
        <p:spPr>
          <a:xfrm>
            <a:off x="5064002" y="6844278"/>
            <a:ext cx="14473608" cy="1742708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zh-CN" sz="4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   </a:t>
            </a:r>
            <a:r>
              <a:rPr lang="zh-CN" altLang="zh-CN" sz="4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“百万大军”显示了我军阵容的强大；“一千</a:t>
            </a:r>
            <a:r>
              <a:rPr lang="zh-CN" altLang="zh-CN" sz="40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余</a:t>
            </a:r>
            <a:r>
              <a:rPr lang="zh-CN" altLang="en-US" sz="40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华</a:t>
            </a:r>
            <a:r>
              <a:rPr lang="zh-CN" altLang="zh-CN" sz="40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里</a:t>
            </a:r>
            <a:r>
              <a:rPr lang="zh-CN" altLang="zh-CN" sz="4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”可见战线之长；</a:t>
            </a:r>
            <a:r>
              <a:rPr lang="zh-CN" altLang="zh-CN" sz="40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“横渡”</a:t>
            </a:r>
            <a:r>
              <a:rPr lang="zh-CN" altLang="en-US" sz="4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体</a:t>
            </a:r>
            <a:r>
              <a:rPr lang="zh-CN" altLang="en-US" sz="40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现</a:t>
            </a:r>
            <a:r>
              <a:rPr lang="zh-CN" altLang="zh-CN" sz="40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了</a:t>
            </a:r>
            <a:r>
              <a:rPr lang="zh-CN" altLang="zh-CN" sz="4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我军所向披靡、锐不可当的气势。</a:t>
            </a:r>
          </a:p>
        </p:txBody>
      </p:sp>
    </p:spTree>
    <p:extLst>
      <p:ext uri="{BB962C8B-B14F-4D97-AF65-F5344CB8AC3E}">
        <p14:creationId xmlns:p14="http://schemas.microsoft.com/office/powerpoint/2010/main" val="3195993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>
            <a:extLst>
              <a:ext uri="{FF2B5EF4-FFF2-40B4-BE49-F238E27FC236}">
                <a16:creationId xmlns:a16="http://schemas.microsoft.com/office/drawing/2014/main" xmlns="" id="{A6E29FBB-07A9-4767-9F9E-94D08691F5CA}"/>
              </a:ext>
            </a:extLst>
          </p:cNvPr>
          <p:cNvSpPr txBox="1"/>
          <p:nvPr/>
        </p:nvSpPr>
        <p:spPr>
          <a:xfrm>
            <a:off x="4631954" y="3762450"/>
            <a:ext cx="1555372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3</a:t>
            </a:r>
            <a:r>
              <a:rPr lang="en-US" altLang="zh-CN" sz="4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zh-CN" sz="4400" dirty="0">
                <a:latin typeface="黑体" panose="02010609060101010101" pitchFamily="49" charset="-122"/>
                <a:ea typeface="黑体" panose="02010609060101010101" pitchFamily="49" charset="-122"/>
              </a:rPr>
              <a:t>我已歼灭及击溃一切抵抗之敌，占领扬中、镇江、江阴诸县的广大地区，并控制江阴要塞，封锁长江</a:t>
            </a:r>
            <a:r>
              <a:rPr lang="zh-CN" altLang="zh-CN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我军前锋，业已切断镇江、无锡段铁路线。</a:t>
            </a:r>
            <a:endParaRPr lang="zh-CN" altLang="zh-CN" sz="4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: 圆角 3">
            <a:extLst>
              <a:ext uri="{FF2B5EF4-FFF2-40B4-BE49-F238E27FC236}">
                <a16:creationId xmlns:a16="http://schemas.microsoft.com/office/drawing/2014/main" xmlns="" id="{719B133D-07F5-440F-9B65-8B5DF14963C0}"/>
              </a:ext>
            </a:extLst>
          </p:cNvPr>
          <p:cNvSpPr/>
          <p:nvPr/>
        </p:nvSpPr>
        <p:spPr>
          <a:xfrm>
            <a:off x="4843415" y="7002810"/>
            <a:ext cx="15100671" cy="2808311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zh-CN" sz="4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  </a:t>
            </a:r>
            <a:r>
              <a:rPr lang="zh-CN" altLang="zh-CN" sz="4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“歼灭”“击溃”“占领”“封锁”“切断”五个动词，铿锵有力，表现了我军英勇善战</a:t>
            </a:r>
            <a:r>
              <a:rPr lang="zh-CN" altLang="zh-CN" sz="40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、节节胜利</a:t>
            </a:r>
            <a:r>
              <a:rPr lang="zh-CN" altLang="zh-CN" sz="4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、所向无敌的</a:t>
            </a:r>
            <a:r>
              <a:rPr lang="zh-CN" altLang="zh-CN" sz="40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气势</a:t>
            </a:r>
            <a:r>
              <a:rPr lang="zh-CN" altLang="en-US" sz="40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lang="zh-CN" altLang="zh-CN" sz="40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也</a:t>
            </a:r>
            <a:r>
              <a:rPr lang="zh-CN" altLang="zh-CN" sz="4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显示了我军势如破竹、所向无敌的辉煌战绩。</a:t>
            </a:r>
          </a:p>
        </p:txBody>
      </p:sp>
    </p:spTree>
    <p:extLst>
      <p:ext uri="{BB962C8B-B14F-4D97-AF65-F5344CB8AC3E}">
        <p14:creationId xmlns:p14="http://schemas.microsoft.com/office/powerpoint/2010/main" val="2300049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">
            <a:extLst>
              <a:ext uri="{FF2B5EF4-FFF2-40B4-BE49-F238E27FC236}">
                <a16:creationId xmlns:a16="http://schemas.microsoft.com/office/drawing/2014/main" xmlns="" id="{71124E03-8D63-4D2E-A598-88E9E396B8B1}"/>
              </a:ext>
            </a:extLst>
          </p:cNvPr>
          <p:cNvSpPr txBox="1"/>
          <p:nvPr/>
        </p:nvSpPr>
        <p:spPr>
          <a:xfrm>
            <a:off x="6360146" y="3851870"/>
            <a:ext cx="11809312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人民解放军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占领南京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 b="1" dirty="0">
                <a:latin typeface="+mn-ea"/>
              </a:rPr>
              <a:t>毛泽东</a:t>
            </a:r>
            <a:endParaRPr lang="en-US" altLang="zh-CN" sz="3600" b="1" dirty="0"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zh-CN" sz="4000" dirty="0">
                <a:latin typeface="黑体" panose="02010609060101010101" pitchFamily="49" charset="-122"/>
                <a:ea typeface="黑体" panose="02010609060101010101" pitchFamily="49" charset="-122"/>
              </a:rPr>
              <a:t>钟山风雨起苍黄，百万雄师过大江。</a:t>
            </a:r>
            <a:endParaRPr lang="en-US" altLang="zh-CN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4000" dirty="0">
                <a:latin typeface="黑体" panose="02010609060101010101" pitchFamily="49" charset="-122"/>
                <a:ea typeface="黑体" panose="02010609060101010101" pitchFamily="49" charset="-122"/>
              </a:rPr>
              <a:t>虎踞龙盘今胜昔，天翻地覆慨而慷。</a:t>
            </a:r>
            <a:r>
              <a:rPr lang="en-US" altLang="zh-CN" sz="4000" dirty="0"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en-US" altLang="zh-CN" sz="4000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zh-CN" sz="4000" dirty="0">
                <a:latin typeface="黑体" panose="02010609060101010101" pitchFamily="49" charset="-122"/>
                <a:ea typeface="黑体" panose="02010609060101010101" pitchFamily="49" charset="-122"/>
              </a:rPr>
              <a:t>宜将剩勇追穷寇，不可沽名学霸王。</a:t>
            </a:r>
            <a:endParaRPr lang="en-US" altLang="zh-CN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4000" dirty="0">
                <a:latin typeface="黑体" panose="02010609060101010101" pitchFamily="49" charset="-122"/>
                <a:ea typeface="黑体" panose="02010609060101010101" pitchFamily="49" charset="-122"/>
              </a:rPr>
              <a:t>天若有情天亦老，人间正道是沧桑。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0605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6141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0953507" y="4011573"/>
            <a:ext cx="296747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b="1" dirty="0">
                <a:latin typeface="黑体" panose="02010609060101010101" pitchFamily="49" charset="-122"/>
                <a:ea typeface="黑体" panose="02010609060101010101" pitchFamily="49" charset="-122"/>
              </a:rPr>
              <a:t>学习目标</a:t>
            </a:r>
          </a:p>
        </p:txBody>
      </p:sp>
      <p:sp>
        <p:nvSpPr>
          <p:cNvPr id="8" name="矩形 7"/>
          <p:cNvSpPr/>
          <p:nvPr/>
        </p:nvSpPr>
        <p:spPr>
          <a:xfrm>
            <a:off x="5424042" y="4986585"/>
            <a:ext cx="1368152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4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4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4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了解新闻的</a:t>
            </a:r>
            <a:r>
              <a:rPr lang="zh-CN" altLang="en-US" sz="4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特点，理解课文的内容</a:t>
            </a:r>
            <a:r>
              <a:rPr lang="zh-CN" altLang="en-US" sz="4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4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4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4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4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把握新闻要素</a:t>
            </a:r>
            <a:r>
              <a:rPr lang="zh-CN" altLang="en-US" sz="4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，梳理</a:t>
            </a:r>
            <a:r>
              <a:rPr lang="zh-CN" altLang="en-US" sz="4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新闻结构，</a:t>
            </a:r>
            <a:r>
              <a:rPr lang="zh-CN" altLang="en-US" sz="4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理</a:t>
            </a:r>
            <a:r>
              <a:rPr lang="zh-CN" altLang="en-US" sz="4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清作者的写作</a:t>
            </a:r>
            <a:r>
              <a:rPr lang="zh-CN" altLang="en-US" sz="4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思路。</a:t>
            </a:r>
            <a:endParaRPr lang="en-US" altLang="zh-CN" sz="4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4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4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欣赏</a:t>
            </a:r>
            <a:r>
              <a:rPr lang="zh-CN" altLang="en-US" sz="4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新闻的语言，了解写作特点</a:t>
            </a:r>
            <a:r>
              <a:rPr lang="zh-CN" altLang="en-US" sz="4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，并学习</a:t>
            </a:r>
            <a:r>
              <a:rPr lang="zh-CN" altLang="en-US" sz="4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新闻写作。</a:t>
            </a:r>
          </a:p>
        </p:txBody>
      </p:sp>
    </p:spTree>
    <p:extLst>
      <p:ext uri="{BB962C8B-B14F-4D97-AF65-F5344CB8AC3E}">
        <p14:creationId xmlns:p14="http://schemas.microsoft.com/office/powerpoint/2010/main" val="1618141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8952434" y="5418634"/>
            <a:ext cx="7197710" cy="2292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ts val="1600"/>
              </a:spcBef>
            </a:pPr>
            <a:r>
              <a:rPr lang="zh-CN" altLang="en-US" sz="13000" dirty="0">
                <a:latin typeface="华文新魏" panose="02010800040101010101" pitchFamily="2" charset="-122"/>
                <a:ea typeface="华文新魏" panose="02010800040101010101" pitchFamily="2" charset="-122"/>
              </a:rPr>
              <a:t>课</a:t>
            </a:r>
            <a:r>
              <a:rPr lang="zh-CN" altLang="en-US" sz="13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前解疑</a:t>
            </a:r>
          </a:p>
        </p:txBody>
      </p:sp>
    </p:spTree>
    <p:extLst>
      <p:ext uri="{BB962C8B-B14F-4D97-AF65-F5344CB8AC3E}">
        <p14:creationId xmlns:p14="http://schemas.microsoft.com/office/powerpoint/2010/main" val="3672050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155761FE-BA02-43A5-BC1E-2E2D63CC7E38}"/>
              </a:ext>
            </a:extLst>
          </p:cNvPr>
          <p:cNvSpPr txBox="1"/>
          <p:nvPr/>
        </p:nvSpPr>
        <p:spPr>
          <a:xfrm>
            <a:off x="6000106" y="4576018"/>
            <a:ext cx="1252939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毛泽东</a:t>
            </a:r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4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1893</a:t>
            </a:r>
            <a:r>
              <a:rPr lang="zh-CN" altLang="en-US" sz="4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4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1976</a:t>
            </a:r>
            <a:r>
              <a:rPr lang="zh-CN" altLang="en-US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），</a:t>
            </a:r>
            <a:r>
              <a:rPr lang="zh-CN" altLang="en-US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字</a:t>
            </a:r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润之，湖南湘潭人。他是中国共产党创始人之一，也是中国人民解放军和中华人民共和国的主要缔造者和领导人。</a:t>
            </a:r>
            <a:r>
              <a:rPr lang="zh-CN" altLang="zh-CN" sz="4400" dirty="0">
                <a:latin typeface="黑体" panose="02010609060101010101" pitchFamily="49" charset="-122"/>
                <a:ea typeface="黑体" panose="02010609060101010101" pitchFamily="49" charset="-122"/>
              </a:rPr>
              <a:t>伟大的无产阶级革命家、军事家、政治家，诗人、书法家</a:t>
            </a:r>
            <a:r>
              <a:rPr lang="zh-CN" altLang="zh-CN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4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07368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1656C79-1567-4DA9-AD17-3AEF6EDFA367}"/>
              </a:ext>
            </a:extLst>
          </p:cNvPr>
          <p:cNvSpPr txBox="1"/>
          <p:nvPr/>
        </p:nvSpPr>
        <p:spPr>
          <a:xfrm>
            <a:off x="4703962" y="3834458"/>
            <a:ext cx="15121680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4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4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1949</a:t>
            </a:r>
            <a:r>
              <a:rPr lang="zh-CN" altLang="zh-CN" sz="4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4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 sz="4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4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20</a:t>
            </a:r>
            <a:r>
              <a:rPr lang="zh-CN" altLang="zh-CN" sz="4400" dirty="0">
                <a:latin typeface="黑体" panose="02010609060101010101" pitchFamily="49" charset="-122"/>
                <a:ea typeface="黑体" panose="02010609060101010101" pitchFamily="49" charset="-122"/>
              </a:rPr>
              <a:t>日，国民党政府拒绝在《国内和平协定》上签字，渡江战役于当天午夜打响。</a:t>
            </a:r>
            <a:r>
              <a:rPr lang="en-US" altLang="zh-CN" sz="4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22</a:t>
            </a:r>
            <a:r>
              <a:rPr lang="zh-CN" altLang="zh-CN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日，</a:t>
            </a:r>
            <a:r>
              <a:rPr lang="zh-CN" altLang="zh-CN" sz="4400" dirty="0">
                <a:latin typeface="黑体" panose="02010609060101010101" pitchFamily="49" charset="-122"/>
                <a:ea typeface="黑体" panose="02010609060101010101" pitchFamily="49" charset="-122"/>
              </a:rPr>
              <a:t>新华社全文播发了毛泽东同志撰写的消息《我三十万大军胜利南渡长江》，报道了战役第一天，我军万船齐放、突破敌阵、占领南岸广大地区的战况</a:t>
            </a:r>
            <a:r>
              <a:rPr lang="zh-CN" altLang="zh-CN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之后又播发了</a:t>
            </a:r>
            <a:r>
              <a:rPr lang="en-US" altLang="zh-CN" sz="4400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人民解放军百万大军横渡长江</a:t>
            </a:r>
            <a:r>
              <a:rPr lang="en-US" altLang="zh-CN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一文，及时报道了西路军和东路军的最新</a:t>
            </a:r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战况。</a:t>
            </a:r>
            <a:endParaRPr lang="zh-CN" altLang="zh-CN" sz="4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43578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xmlns="" id="{B63ABC98-4637-4FCA-802A-B6B7F7A308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7568575"/>
              </p:ext>
            </p:extLst>
          </p:nvPr>
        </p:nvGraphicFramePr>
        <p:xfrm>
          <a:off x="4487938" y="3834458"/>
          <a:ext cx="15697744" cy="5976664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1766050">
                  <a:extLst>
                    <a:ext uri="{9D8B030D-6E8A-4147-A177-3AD203B41FA5}">
                      <a16:colId xmlns:a16="http://schemas.microsoft.com/office/drawing/2014/main" xmlns="" val="1891232066"/>
                    </a:ext>
                  </a:extLst>
                </a:gridCol>
                <a:gridCol w="4098414">
                  <a:extLst>
                    <a:ext uri="{9D8B030D-6E8A-4147-A177-3AD203B41FA5}">
                      <a16:colId xmlns:a16="http://schemas.microsoft.com/office/drawing/2014/main" xmlns="" val="501450368"/>
                    </a:ext>
                  </a:extLst>
                </a:gridCol>
                <a:gridCol w="1440424">
                  <a:extLst>
                    <a:ext uri="{9D8B030D-6E8A-4147-A177-3AD203B41FA5}">
                      <a16:colId xmlns:a16="http://schemas.microsoft.com/office/drawing/2014/main" xmlns="" val="3713183763"/>
                    </a:ext>
                  </a:extLst>
                </a:gridCol>
                <a:gridCol w="6108209">
                  <a:extLst>
                    <a:ext uri="{9D8B030D-6E8A-4147-A177-3AD203B41FA5}">
                      <a16:colId xmlns:a16="http://schemas.microsoft.com/office/drawing/2014/main" xmlns="" val="2361721991"/>
                    </a:ext>
                  </a:extLst>
                </a:gridCol>
                <a:gridCol w="2284647">
                  <a:extLst>
                    <a:ext uri="{9D8B030D-6E8A-4147-A177-3AD203B41FA5}">
                      <a16:colId xmlns:a16="http://schemas.microsoft.com/office/drawing/2014/main" xmlns="" val="1564936721"/>
                    </a:ext>
                  </a:extLst>
                </a:gridCol>
              </a:tblGrid>
              <a:tr h="1865401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4800" b="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新</a:t>
                      </a:r>
                      <a:endParaRPr lang="en-US" altLang="zh-CN" sz="4800" b="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4800" b="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闻</a:t>
                      </a: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marL="0" marR="0" lvl="0" indent="0" algn="l" defTabSz="2438522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4000" b="1" kern="1200" dirty="0" smtClean="0">
                          <a:effectLst/>
                          <a:latin typeface="+mn-ea"/>
                          <a:ea typeface="+mn-ea"/>
                        </a:rPr>
                        <a:t>经由</a:t>
                      </a:r>
                      <a:r>
                        <a:rPr lang="zh-CN" altLang="zh-CN" sz="4000" b="1" kern="1200" dirty="0">
                          <a:effectLst/>
                          <a:latin typeface="+mn-ea"/>
                          <a:ea typeface="+mn-ea"/>
                        </a:rPr>
                        <a:t>新闻媒介传播的、为广大受众所关心的、新近发生的事实或情况的</a:t>
                      </a:r>
                      <a:r>
                        <a:rPr lang="zh-CN" altLang="zh-CN" sz="4000" b="1" kern="1200" dirty="0" smtClean="0">
                          <a:effectLst/>
                          <a:latin typeface="+mn-ea"/>
                          <a:ea typeface="+mn-ea"/>
                        </a:rPr>
                        <a:t>信息</a:t>
                      </a:r>
                      <a:endParaRPr lang="zh-CN" altLang="en-US" sz="4400" b="1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4800" b="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广义</a:t>
                      </a:r>
                      <a:endParaRPr lang="zh-CN" altLang="en-US" sz="4800" b="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zh-CN" sz="4000" b="1" kern="1200" dirty="0" smtClean="0">
                          <a:effectLst/>
                          <a:latin typeface="+mn-ea"/>
                          <a:ea typeface="+mn-ea"/>
                        </a:rPr>
                        <a:t>包括</a:t>
                      </a:r>
                      <a:r>
                        <a:rPr lang="zh-CN" altLang="zh-CN" sz="4000" b="1" kern="1200" dirty="0">
                          <a:effectLst/>
                          <a:latin typeface="+mn-ea"/>
                          <a:ea typeface="+mn-ea"/>
                        </a:rPr>
                        <a:t>消息、通讯、新闻特写</a:t>
                      </a:r>
                      <a:r>
                        <a:rPr lang="zh-CN" altLang="zh-CN" sz="4000" b="1" kern="1200" dirty="0" smtClean="0">
                          <a:effectLst/>
                          <a:latin typeface="+mn-ea"/>
                          <a:ea typeface="+mn-ea"/>
                        </a:rPr>
                        <a:t>等 </a:t>
                      </a:r>
                      <a:endParaRPr lang="zh-CN" altLang="en-US" sz="4000" b="1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4000" b="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真实性</a:t>
                      </a:r>
                      <a:endParaRPr lang="en-US" altLang="zh-CN" sz="4000" b="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4000" b="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及时性</a:t>
                      </a:r>
                      <a:endParaRPr lang="en-US" altLang="zh-CN" sz="4000" b="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4000" b="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公开性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961746472"/>
                  </a:ext>
                </a:extLst>
              </a:tr>
              <a:tr h="4111263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2438522" rtl="0" eaLnBrk="1" latinLnBrk="0" hangingPunct="1">
                        <a:lnSpc>
                          <a:spcPct val="150000"/>
                        </a:lnSpc>
                      </a:pPr>
                      <a:endParaRPr lang="en-US" altLang="zh-CN" sz="4800" b="0" kern="1200" dirty="0">
                        <a:solidFill>
                          <a:schemeClr val="dk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  <a:p>
                      <a:pPr marL="0" algn="ctr" defTabSz="2438522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4800" b="0" kern="1200" dirty="0" smtClean="0">
                          <a:solidFill>
                            <a:schemeClr val="dk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狭义</a:t>
                      </a:r>
                      <a:endParaRPr lang="zh-CN" altLang="en-US" sz="4800" b="0" kern="1200" dirty="0">
                        <a:solidFill>
                          <a:schemeClr val="dk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2438522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zh-CN" sz="4000" b="1" kern="1200" dirty="0" smtClean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消息</a:t>
                      </a:r>
                      <a:r>
                        <a:rPr lang="zh-CN" altLang="zh-CN" sz="4000" b="1" kern="1200" dirty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就是狭义的新闻，它是对新近发生的有社会意义并引起公众兴趣的事实的简短</a:t>
                      </a:r>
                      <a:r>
                        <a:rPr lang="zh-CN" altLang="zh-CN" sz="4000" b="1" kern="1200" dirty="0" smtClean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报道</a:t>
                      </a:r>
                      <a:endParaRPr lang="zh-CN" altLang="en-US" sz="4000" b="1" kern="1200" dirty="0">
                        <a:solidFill>
                          <a:schemeClr val="dk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487273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27557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29421912-73D4-4981-B3FB-4F0F2064E961}"/>
              </a:ext>
            </a:extLst>
          </p:cNvPr>
          <p:cNvSpPr/>
          <p:nvPr/>
        </p:nvSpPr>
        <p:spPr>
          <a:xfrm>
            <a:off x="6144122" y="5347440"/>
            <a:ext cx="1296144" cy="2736304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六要素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xmlns="" id="{EA9EF061-596C-4856-AE2A-AA3BF9AAC605}"/>
              </a:ext>
            </a:extLst>
          </p:cNvPr>
          <p:cNvSpPr/>
          <p:nvPr/>
        </p:nvSpPr>
        <p:spPr>
          <a:xfrm>
            <a:off x="8657967" y="5903694"/>
            <a:ext cx="3894867" cy="1119847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who</a:t>
            </a:r>
            <a:r>
              <a:rPr lang="en-US" altLang="zh-CN" sz="4400" dirty="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zh-CN" sz="4400" dirty="0">
                <a:latin typeface="黑体" panose="02010609060101010101" pitchFamily="49" charset="-122"/>
                <a:ea typeface="黑体" panose="02010609060101010101" pitchFamily="49" charset="-122"/>
              </a:rPr>
              <a:t>何人</a:t>
            </a:r>
            <a:r>
              <a:rPr lang="en-US" altLang="zh-CN" sz="4400" dirty="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zh-CN" altLang="en-US" sz="4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84F84DCC-BF11-43D8-BF52-5DE36600D3D8}"/>
              </a:ext>
            </a:extLst>
          </p:cNvPr>
          <p:cNvSpPr/>
          <p:nvPr/>
        </p:nvSpPr>
        <p:spPr>
          <a:xfrm>
            <a:off x="8729976" y="8155752"/>
            <a:ext cx="3822858" cy="1107483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what</a:t>
            </a:r>
            <a:r>
              <a:rPr lang="en-US" altLang="zh-CN" sz="4400" dirty="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zh-CN" sz="4400" dirty="0">
                <a:latin typeface="黑体" panose="02010609060101010101" pitchFamily="49" charset="-122"/>
                <a:ea typeface="黑体" panose="02010609060101010101" pitchFamily="49" charset="-122"/>
              </a:rPr>
              <a:t>何事</a:t>
            </a:r>
            <a:r>
              <a:rPr lang="en-US" altLang="zh-CN" sz="4400" dirty="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zh-CN" altLang="en-US" sz="4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xmlns="" id="{F6604CFC-C9AE-467C-BA55-2FD70AF56BFE}"/>
              </a:ext>
            </a:extLst>
          </p:cNvPr>
          <p:cNvSpPr/>
          <p:nvPr/>
        </p:nvSpPr>
        <p:spPr>
          <a:xfrm>
            <a:off x="8664402" y="3539794"/>
            <a:ext cx="3894869" cy="1119847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4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when</a:t>
            </a:r>
            <a:r>
              <a:rPr lang="en-US" altLang="zh-CN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zh-CN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何时</a:t>
            </a:r>
            <a:r>
              <a:rPr lang="en-US" altLang="zh-CN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zh-CN" altLang="en-US" sz="4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xmlns="" id="{0190AC2D-B1A9-4E84-B0D2-6351197BF86B}"/>
              </a:ext>
            </a:extLst>
          </p:cNvPr>
          <p:cNvSpPr/>
          <p:nvPr/>
        </p:nvSpPr>
        <p:spPr>
          <a:xfrm>
            <a:off x="8694920" y="4763930"/>
            <a:ext cx="3857914" cy="1107483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where</a:t>
            </a:r>
            <a:r>
              <a:rPr lang="en-US" altLang="zh-CN" sz="4400" dirty="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zh-CN" sz="4400" dirty="0">
                <a:latin typeface="黑体" panose="02010609060101010101" pitchFamily="49" charset="-122"/>
                <a:ea typeface="黑体" panose="02010609060101010101" pitchFamily="49" charset="-122"/>
              </a:rPr>
              <a:t>何</a:t>
            </a:r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地</a:t>
            </a:r>
            <a:r>
              <a:rPr lang="en-US" altLang="zh-CN" sz="4400" dirty="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zh-CN" altLang="en-US" sz="4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xmlns="" id="{EB9600C4-A8DF-47EF-A4AE-08975DD2C1A4}"/>
              </a:ext>
            </a:extLst>
          </p:cNvPr>
          <p:cNvSpPr/>
          <p:nvPr/>
        </p:nvSpPr>
        <p:spPr>
          <a:xfrm>
            <a:off x="8716085" y="7075632"/>
            <a:ext cx="3836749" cy="1008112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</a:t>
            </a:r>
            <a:r>
              <a:rPr lang="en-US" altLang="zh-CN" sz="4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hy</a:t>
            </a:r>
            <a:r>
              <a:rPr lang="zh-CN" altLang="en-US" sz="4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zh-CN" altLang="zh-CN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为何</a:t>
            </a:r>
            <a:r>
              <a:rPr lang="zh-CN" altLang="en-US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4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0B5FEF9A-9424-4159-B9F0-8DA06103A84F}"/>
              </a:ext>
            </a:extLst>
          </p:cNvPr>
          <p:cNvSpPr/>
          <p:nvPr/>
        </p:nvSpPr>
        <p:spPr>
          <a:xfrm>
            <a:off x="8711807" y="9307880"/>
            <a:ext cx="3913035" cy="1079306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how</a:t>
            </a:r>
            <a:r>
              <a:rPr lang="en-US" altLang="zh-CN" sz="4400" dirty="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zh-CN" sz="4400" dirty="0">
                <a:latin typeface="黑体" panose="02010609060101010101" pitchFamily="49" charset="-122"/>
                <a:ea typeface="黑体" panose="02010609060101010101" pitchFamily="49" charset="-122"/>
              </a:rPr>
              <a:t>如何</a:t>
            </a:r>
            <a:r>
              <a:rPr lang="en-US" altLang="zh-CN" sz="4400" dirty="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zh-CN" altLang="en-US" sz="4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xmlns="" id="{12E90E59-065D-46FA-A2CB-61D0DE25D478}"/>
              </a:ext>
            </a:extLst>
          </p:cNvPr>
          <p:cNvSpPr/>
          <p:nvPr/>
        </p:nvSpPr>
        <p:spPr>
          <a:xfrm>
            <a:off x="14497050" y="5891330"/>
            <a:ext cx="3373135" cy="988195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人物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xmlns="" id="{5A038E0A-49B7-4A23-AFAF-421E407B1261}"/>
              </a:ext>
            </a:extLst>
          </p:cNvPr>
          <p:cNvSpPr/>
          <p:nvPr/>
        </p:nvSpPr>
        <p:spPr>
          <a:xfrm>
            <a:off x="14497050" y="3567157"/>
            <a:ext cx="3373135" cy="1008112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时间</a:t>
            </a:r>
          </a:p>
        </p:txBody>
      </p:sp>
      <p:sp>
        <p:nvSpPr>
          <p:cNvPr id="17" name="矩形: 圆角 10">
            <a:extLst>
              <a:ext uri="{FF2B5EF4-FFF2-40B4-BE49-F238E27FC236}">
                <a16:creationId xmlns:a16="http://schemas.microsoft.com/office/drawing/2014/main" xmlns="" id="{5A038E0A-49B7-4A23-AFAF-421E407B1261}"/>
              </a:ext>
            </a:extLst>
          </p:cNvPr>
          <p:cNvSpPr/>
          <p:nvPr/>
        </p:nvSpPr>
        <p:spPr>
          <a:xfrm>
            <a:off x="14497050" y="4719285"/>
            <a:ext cx="3373135" cy="1008112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地点</a:t>
            </a:r>
          </a:p>
        </p:txBody>
      </p:sp>
      <p:sp>
        <p:nvSpPr>
          <p:cNvPr id="18" name="矩形: 圆角 9">
            <a:extLst>
              <a:ext uri="{FF2B5EF4-FFF2-40B4-BE49-F238E27FC236}">
                <a16:creationId xmlns:a16="http://schemas.microsoft.com/office/drawing/2014/main" xmlns="" id="{12E90E59-065D-46FA-A2CB-61D0DE25D478}"/>
              </a:ext>
            </a:extLst>
          </p:cNvPr>
          <p:cNvSpPr/>
          <p:nvPr/>
        </p:nvSpPr>
        <p:spPr>
          <a:xfrm>
            <a:off x="14497050" y="7003624"/>
            <a:ext cx="3373135" cy="988195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起因</a:t>
            </a:r>
            <a:endParaRPr lang="zh-CN" altLang="en-US" sz="4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矩形: 圆角 10">
            <a:extLst>
              <a:ext uri="{FF2B5EF4-FFF2-40B4-BE49-F238E27FC236}">
                <a16:creationId xmlns:a16="http://schemas.microsoft.com/office/drawing/2014/main" xmlns="" id="{5A038E0A-49B7-4A23-AFAF-421E407B1261}"/>
              </a:ext>
            </a:extLst>
          </p:cNvPr>
          <p:cNvSpPr/>
          <p:nvPr/>
        </p:nvSpPr>
        <p:spPr>
          <a:xfrm>
            <a:off x="14497050" y="8155752"/>
            <a:ext cx="3373135" cy="1008112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经过</a:t>
            </a:r>
            <a:endParaRPr lang="zh-CN" altLang="en-US" sz="4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矩形: 圆角 10">
            <a:extLst>
              <a:ext uri="{FF2B5EF4-FFF2-40B4-BE49-F238E27FC236}">
                <a16:creationId xmlns:a16="http://schemas.microsoft.com/office/drawing/2014/main" xmlns="" id="{5A038E0A-49B7-4A23-AFAF-421E407B1261}"/>
              </a:ext>
            </a:extLst>
          </p:cNvPr>
          <p:cNvSpPr/>
          <p:nvPr/>
        </p:nvSpPr>
        <p:spPr>
          <a:xfrm>
            <a:off x="14508291" y="9307880"/>
            <a:ext cx="3373135" cy="1008112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结果</a:t>
            </a:r>
            <a:endParaRPr lang="zh-CN" altLang="en-US" sz="4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4686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8138" y="3330402"/>
            <a:ext cx="12242064" cy="7098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02212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2751</TotalTime>
  <Words>1013</Words>
  <Application>Microsoft Office PowerPoint</Application>
  <PresentationFormat>自定义</PresentationFormat>
  <Paragraphs>128</Paragraphs>
  <Slides>25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lyc</dc:creator>
  <cp:lastModifiedBy>dreamsummit</cp:lastModifiedBy>
  <cp:revision>132</cp:revision>
  <dcterms:created xsi:type="dcterms:W3CDTF">2017-10-09T01:52:29Z</dcterms:created>
  <dcterms:modified xsi:type="dcterms:W3CDTF">2018-09-03T09:24:23Z</dcterms:modified>
</cp:coreProperties>
</file>