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0" r:id="rId2"/>
    <p:sldId id="270" r:id="rId3"/>
    <p:sldId id="261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1" r:id="rId24"/>
    <p:sldId id="290" r:id="rId25"/>
    <p:sldId id="292" r:id="rId26"/>
    <p:sldId id="294" r:id="rId27"/>
    <p:sldId id="297" r:id="rId28"/>
    <p:sldId id="293" r:id="rId29"/>
    <p:sldId id="29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tags" Target="tags/tag1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469" y="2101755"/>
            <a:ext cx="11436824" cy="2320120"/>
          </a:xfrm>
        </p:spPr>
        <p:txBody>
          <a:bodyPr>
            <a:normAutofit fontScale="90000"/>
          </a:bodyPr>
          <a:lstStyle/>
          <a:p>
            <a:r>
              <a:rPr lang="zh-CN" altLang="en-US" b="1"/>
              <a:t>      </a:t>
            </a: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r>
              <a:rPr lang="en-US" altLang="zh-CN" b="1"/>
              <a:t>                            </a:t>
            </a: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r>
              <a:rPr lang="en-US" altLang="zh-CN" b="1"/>
              <a:t>                                      </a:t>
            </a:r>
            <a:br>
              <a:rPr lang="en-US" altLang="zh-CN" b="1"/>
            </a:br>
            <a:br>
              <a:rPr lang="en-US" altLang="zh-CN" b="1"/>
            </a:br>
            <a:br>
              <a:rPr lang="en-US" altLang="zh-CN" b="1"/>
            </a:br>
            <a:r>
              <a:rPr lang="en-US" altLang="zh-CN" sz="4400" b="1">
                <a:latin typeface="黑体" pitchFamily="49" charset="-122"/>
                <a:ea typeface="黑体" panose="02010609060101010101" pitchFamily="49" charset="-122"/>
              </a:rPr>
              <a:t>                    </a:t>
            </a:r>
            <a:r>
              <a:rPr lang="zh-CN" altLang="en-US" sz="4400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新词语大阅兵</a:t>
            </a:r>
            <a:br>
              <a:rPr lang="en-US" altLang="zh-CN" sz="4400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</a:br>
            <a:r>
              <a:rPr lang="en-US" altLang="zh-CN" sz="4400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            </a:t>
            </a:r>
            <a:r>
              <a:rPr lang="en-US" altLang="zh-CN" sz="4400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——《</a:t>
            </a:r>
            <a:r>
              <a:rPr lang="zh-CN" altLang="en-US" sz="4400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丰富词语积累</a:t>
            </a:r>
            <a:r>
              <a:rPr lang="en-US" altLang="zh-CN" sz="4400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400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  <a:t>基础案</a:t>
            </a:r>
            <a:br>
              <a:rPr lang="zh-CN" altLang="en-US" sz="4400" b="1">
                <a:solidFill>
                  <a:srgbClr val="FFC000"/>
                </a:solidFill>
                <a:latin typeface="黑体" pitchFamily="49" charset="-122"/>
                <a:ea typeface="黑体" panose="02010609060101010101" pitchFamily="49" charset="-122"/>
              </a:rPr>
            </a:b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b="1"/>
              <a:t>      </a:t>
            </a:r>
            <a:r>
              <a:rPr lang="zh-CN" altLang="en-US" sz="3200" b="1"/>
              <a:t>     任务</a:t>
            </a:r>
            <a:r>
              <a:rPr lang="en-US" sz="3200" b="1"/>
              <a:t>2</a:t>
            </a:r>
            <a:r>
              <a:rPr lang="zh-CN" altLang="en-US" sz="3200" b="1"/>
              <a:t>：新词语大盘点</a:t>
            </a:r>
            <a:endParaRPr lang="zh-CN" altLang="en-US" sz="3200"/>
          </a:p>
          <a:p>
            <a:r>
              <a:rPr lang="zh-CN" altLang="en-US" sz="3200"/>
              <a:t>（</a:t>
            </a:r>
            <a:r>
              <a:rPr lang="en-US" sz="3200"/>
              <a:t>1</a:t>
            </a:r>
            <a:r>
              <a:rPr lang="zh-CN" altLang="en-US" sz="3200"/>
              <a:t>）以下列</a:t>
            </a:r>
            <a:r>
              <a:rPr lang="en-US" sz="3200"/>
              <a:t>20</a:t>
            </a:r>
            <a:r>
              <a:rPr lang="zh-CN" altLang="en-US" sz="3200"/>
              <a:t>个新词为例，请同学们分组讨论他们产生的途径或方法。</a:t>
            </a:r>
          </a:p>
          <a:p>
            <a:r>
              <a:rPr lang="en-US" sz="3200"/>
              <a:t>         BB  </a:t>
            </a:r>
            <a:r>
              <a:rPr lang="zh-CN" altLang="en-US" sz="3200"/>
              <a:t>粉丝 买单 布艺</a:t>
            </a:r>
            <a:r>
              <a:rPr lang="en-US" sz="3200"/>
              <a:t>  </a:t>
            </a:r>
            <a:r>
              <a:rPr lang="zh-CN" altLang="en-US" sz="3200"/>
              <a:t>作秀  开涮  搞定</a:t>
            </a:r>
            <a:r>
              <a:rPr lang="en-US" sz="3200"/>
              <a:t>  </a:t>
            </a:r>
            <a:r>
              <a:rPr lang="zh-CN" altLang="en-US" sz="3200"/>
              <a:t>硬件 下课</a:t>
            </a:r>
            <a:r>
              <a:rPr lang="en-US" sz="3200"/>
              <a:t>  </a:t>
            </a:r>
            <a:r>
              <a:rPr lang="zh-CN" altLang="en-US" sz="3200"/>
              <a:t>大腕儿</a:t>
            </a:r>
            <a:r>
              <a:rPr lang="en-US" sz="3200"/>
              <a:t>  </a:t>
            </a:r>
            <a:r>
              <a:rPr lang="zh-CN" altLang="en-US" sz="3200"/>
              <a:t>超市</a:t>
            </a:r>
            <a:r>
              <a:rPr lang="en-US" sz="3200"/>
              <a:t>  </a:t>
            </a:r>
            <a:r>
              <a:rPr lang="zh-CN" altLang="en-US" sz="3200"/>
              <a:t>前卫</a:t>
            </a:r>
            <a:r>
              <a:rPr lang="en-US" sz="3200"/>
              <a:t>  </a:t>
            </a:r>
            <a:r>
              <a:rPr lang="zh-CN" altLang="en-US" sz="3200"/>
              <a:t>编程     炒鱿鱼 伊妹儿 三个代表</a:t>
            </a:r>
            <a:r>
              <a:rPr lang="en-US" sz="3200"/>
              <a:t>  </a:t>
            </a:r>
            <a:r>
              <a:rPr lang="zh-CN" altLang="en-US" sz="3200"/>
              <a:t>龙头企业 一国两制</a:t>
            </a:r>
            <a:r>
              <a:rPr lang="en-US" sz="3200"/>
              <a:t>  </a:t>
            </a:r>
            <a:r>
              <a:rPr lang="zh-CN" altLang="en-US" sz="3200"/>
              <a:t>豆腐渣工程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709685"/>
            <a:ext cx="10304145" cy="4625586"/>
          </a:xfrm>
        </p:spPr>
        <p:txBody>
          <a:bodyPr>
            <a:normAutofit fontScale="92500"/>
          </a:bodyPr>
          <a:lstStyle/>
          <a:p>
            <a:r>
              <a:rPr lang="zh-CN" altLang="en-US" sz="3200" b="1"/>
              <a:t>初辨新词语的来源：</a:t>
            </a:r>
            <a:endParaRPr lang="zh-CN" altLang="en-US" sz="3200"/>
          </a:p>
          <a:p>
            <a:r>
              <a:rPr lang="en-US" sz="3200"/>
              <a:t>A.</a:t>
            </a:r>
            <a:r>
              <a:rPr lang="zh-CN" altLang="en-US" sz="3200"/>
              <a:t>吸收外来语（来自英语的词最多）：粉丝</a:t>
            </a:r>
            <a:r>
              <a:rPr lang="en-US" sz="3200"/>
              <a:t>  BB  </a:t>
            </a:r>
            <a:r>
              <a:rPr lang="zh-CN" altLang="en-US" sz="3200"/>
              <a:t>作秀 伊妹儿</a:t>
            </a:r>
          </a:p>
          <a:p>
            <a:r>
              <a:rPr lang="en-US" sz="3200"/>
              <a:t>B.</a:t>
            </a:r>
            <a:r>
              <a:rPr lang="zh-CN" altLang="en-US" sz="3200"/>
              <a:t>吸收方言：南方方言（买单 布艺 搞定） 北方方言（开涮 大腕儿）</a:t>
            </a:r>
          </a:p>
          <a:p>
            <a:r>
              <a:rPr lang="en-US" sz="3200"/>
              <a:t>C.</a:t>
            </a:r>
            <a:r>
              <a:rPr lang="zh-CN" altLang="en-US" sz="3200"/>
              <a:t>吸收专业词语：前卫（足球） 硬件（电子） 下课（教育）</a:t>
            </a:r>
          </a:p>
          <a:p>
            <a:r>
              <a:rPr lang="en-US" sz="3200"/>
              <a:t>D.</a:t>
            </a:r>
            <a:r>
              <a:rPr lang="zh-CN" altLang="en-US" sz="3200"/>
              <a:t>旧词新用（运用修辞等方法）：龙头企业 豆腐渣工程 炒鱿鱼</a:t>
            </a:r>
          </a:p>
          <a:p>
            <a:r>
              <a:rPr lang="en-US" sz="3200"/>
              <a:t>E.</a:t>
            </a:r>
            <a:r>
              <a:rPr lang="zh-CN" altLang="en-US" sz="3200"/>
              <a:t>新造词语（简称、略缩而成）：三个代表 一国两制 超市 编程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200" b="1"/>
              <a:t>进一步提炼、归纳新词新语产生的途径和方法：</a:t>
            </a:r>
            <a:endParaRPr lang="zh-CN" altLang="en-US" sz="3200"/>
          </a:p>
          <a:p>
            <a:r>
              <a:rPr lang="en-US" sz="3200"/>
              <a:t>a.</a:t>
            </a:r>
            <a:r>
              <a:rPr lang="zh-CN" altLang="en-US" sz="3200"/>
              <a:t>随着新事物、新现象、新观念的出现而产生。</a:t>
            </a:r>
          </a:p>
          <a:p>
            <a:r>
              <a:rPr lang="en-US" sz="3200"/>
              <a:t>b.</a:t>
            </a:r>
            <a:r>
              <a:rPr lang="zh-CN" altLang="en-US" sz="3200"/>
              <a:t>旧词新用而产生的新词语。</a:t>
            </a:r>
          </a:p>
          <a:p>
            <a:r>
              <a:rPr lang="en-US" sz="3200"/>
              <a:t>c.</a:t>
            </a:r>
            <a:r>
              <a:rPr lang="zh-CN" altLang="en-US" sz="3200"/>
              <a:t>来自外语和汉语方言的新词语。</a:t>
            </a:r>
          </a:p>
          <a:p>
            <a:r>
              <a:rPr lang="en-US" sz="3200"/>
              <a:t>d.</a:t>
            </a:r>
            <a:r>
              <a:rPr lang="zh-CN" altLang="en-US" sz="3200"/>
              <a:t>词语衍生和略缩形成的新词语。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2800"/>
              <a:t>（</a:t>
            </a:r>
            <a:r>
              <a:rPr lang="en-US" sz="2800"/>
              <a:t>2</a:t>
            </a:r>
            <a:r>
              <a:rPr lang="zh-CN" altLang="en-US" sz="2800"/>
              <a:t>）根据以上例子和分类、分析，说说你所理解的“新词语”。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zh-CN" altLang="en-US" sz="2800"/>
              <a:t>（</a:t>
            </a:r>
            <a:r>
              <a:rPr lang="en-US" sz="2800"/>
              <a:t>2</a:t>
            </a:r>
            <a:r>
              <a:rPr lang="zh-CN" altLang="en-US" sz="2800"/>
              <a:t>）根据以上例子和分类、分析，说说你所理解的“新词语”。</a:t>
            </a:r>
          </a:p>
          <a:p>
            <a:pPr>
              <a:lnSpc>
                <a:spcPct val="100000"/>
              </a:lnSpc>
            </a:pPr>
            <a:r>
              <a:rPr lang="zh-CN" altLang="en-US" sz="2800"/>
              <a:t>        狭义的新词语就是指新“创造”出来的词语。而广义的新词语不仅包含了新创造出来的词语，也包括从其他非通用语言中延伸引用过来的词语，以及产生了新义项的词语。因此，新词语的“新”，不仅仅体现在时间维度上，还要体现在形式和词义等维度上，并且这种“新”具有相对性。随着社会历史的不断发展，语言系统的持续更新，新词语发生了很大的变化。有些新词语会消失，而有些新词语将变成通用词语。另外，一些旧词语因为赋予了新的义项，可能又变成新词语了</a:t>
            </a:r>
            <a:r>
              <a:rPr lang="zh-CN" altLang="en-US"/>
              <a:t>。</a:t>
            </a:r>
          </a:p>
          <a:p>
            <a:pPr>
              <a:lnSpc>
                <a:spcPct val="100000"/>
              </a:lnSpc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b="1"/>
              <a:t>         </a:t>
            </a:r>
            <a:r>
              <a:rPr lang="zh-CN" altLang="en-US" sz="2800" b="1"/>
              <a:t>任务</a:t>
            </a:r>
            <a:r>
              <a:rPr lang="en-US" sz="2800" b="1"/>
              <a:t>3</a:t>
            </a:r>
            <a:r>
              <a:rPr lang="zh-CN" altLang="en-US" sz="2800" b="1"/>
              <a:t>：整理</a:t>
            </a:r>
            <a:r>
              <a:rPr lang="en-US" sz="2800" b="1"/>
              <a:t>2019</a:t>
            </a:r>
            <a:r>
              <a:rPr lang="zh-CN" altLang="en-US" sz="2800" b="1"/>
              <a:t>年度热词，制作新词语档案卡片。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b="1"/>
              <a:t>         </a:t>
            </a:r>
            <a:r>
              <a:rPr lang="zh-CN" altLang="en-US" sz="2800" b="1"/>
              <a:t>任务</a:t>
            </a:r>
            <a:r>
              <a:rPr lang="en-US" sz="2800" b="1"/>
              <a:t>3</a:t>
            </a:r>
            <a:r>
              <a:rPr lang="zh-CN" altLang="en-US" sz="2800" b="1"/>
              <a:t>：整理</a:t>
            </a:r>
            <a:r>
              <a:rPr lang="en-US" sz="2800" b="1"/>
              <a:t>2019</a:t>
            </a:r>
            <a:r>
              <a:rPr lang="zh-CN" altLang="en-US" sz="2800" b="1"/>
              <a:t>年度热词，制作新词语档案卡片。</a:t>
            </a:r>
            <a:endParaRPr lang="zh-CN" altLang="en-US" sz="2800"/>
          </a:p>
          <a:p>
            <a:r>
              <a:rPr lang="zh-CN" altLang="en-US" sz="2800"/>
              <a:t>（</a:t>
            </a:r>
            <a:r>
              <a:rPr lang="en-US" sz="2800"/>
              <a:t>1</a:t>
            </a:r>
            <a:r>
              <a:rPr lang="zh-CN" altLang="en-US" sz="2800"/>
              <a:t>）盘他。这个词是来自于相声</a:t>
            </a:r>
            <a:r>
              <a:rPr lang="en-US" altLang="zh-CN" sz="2800"/>
              <a:t>《</a:t>
            </a:r>
            <a:r>
              <a:rPr lang="zh-CN" altLang="en-US" sz="2800"/>
              <a:t>文玩</a:t>
            </a:r>
            <a:r>
              <a:rPr lang="en-US" altLang="zh-CN" sz="2800"/>
              <a:t>》</a:t>
            </a:r>
            <a:r>
              <a:rPr lang="zh-CN" altLang="en-US" sz="2800"/>
              <a:t>。盘他原来指的是文玩不够圆润，需要不断的用手揉搓把玩才能把文玩变的平整光滑，这个过程叫做“盘”。盘他可以用在和别人起争执的时候，在这种情况下“盘他”就等于是“怼他”的意思，在遇到漂亮妹子的时候也可以说“盘他”，意思是“撩她“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zh-CN" altLang="en-US" sz="2800"/>
              <a:t>（</a:t>
            </a:r>
            <a:r>
              <a:rPr lang="en-US" sz="2800"/>
              <a:t>2</a:t>
            </a:r>
            <a:r>
              <a:rPr lang="zh-CN" altLang="en-US" sz="2800"/>
              <a:t>）</a:t>
            </a:r>
            <a:r>
              <a:rPr lang="en-US" sz="2800"/>
              <a:t>OMG</a:t>
            </a:r>
            <a:r>
              <a:rPr lang="zh-CN" altLang="en-US" sz="2800"/>
              <a:t>。“</a:t>
            </a:r>
            <a:r>
              <a:rPr lang="en-US" sz="2800"/>
              <a:t>OMG</a:t>
            </a:r>
            <a:r>
              <a:rPr lang="zh-CN" altLang="en-US" sz="2800"/>
              <a:t>”是英文中的“</a:t>
            </a:r>
            <a:r>
              <a:rPr lang="en-US" sz="2800"/>
              <a:t>Oh My God</a:t>
            </a:r>
            <a:r>
              <a:rPr lang="zh-CN" altLang="en-US" sz="2800"/>
              <a:t>”或“</a:t>
            </a:r>
            <a:r>
              <a:rPr lang="en-US" sz="2800"/>
              <a:t>Oh My Gosh</a:t>
            </a:r>
            <a:r>
              <a:rPr lang="zh-CN" altLang="en-US" sz="2800"/>
              <a:t>”的缩写，意思就是“我的天哪”。民间流传着一句话“李佳琪一句</a:t>
            </a:r>
            <a:r>
              <a:rPr lang="en-US" sz="2800"/>
              <a:t>OMG</a:t>
            </a:r>
            <a:r>
              <a:rPr lang="zh-CN" altLang="en-US" sz="2800"/>
              <a:t>，我欠花呗一万八？”。李佳琪这个魔鬼涂什么口红都好看，推荐的口红都好看，而且只要李佳琪一推荐，绝对断货。</a:t>
            </a:r>
          </a:p>
          <a:p>
            <a:pPr>
              <a:lnSpc>
                <a:spcPct val="110000"/>
              </a:lnSpc>
            </a:pPr>
            <a:r>
              <a:rPr lang="zh-CN" altLang="en-US" sz="2800"/>
              <a:t>（</a:t>
            </a:r>
            <a:r>
              <a:rPr lang="en-US" sz="2800"/>
              <a:t>3</a:t>
            </a:r>
            <a:r>
              <a:rPr lang="zh-CN" altLang="en-US" sz="2800"/>
              <a:t>）ＸＸ自由。首先出自“车厘子自由”，该词来源文章</a:t>
            </a:r>
            <a:r>
              <a:rPr lang="en-US" altLang="zh-CN" sz="2800"/>
              <a:t>《</a:t>
            </a:r>
            <a:r>
              <a:rPr lang="en-US" sz="2800"/>
              <a:t>2</a:t>
            </a:r>
            <a:r>
              <a:rPr lang="zh-CN" altLang="en-US" sz="2800"/>
              <a:t>６岁，月薪一万，吃不起车厘子</a:t>
            </a:r>
            <a:r>
              <a:rPr lang="en-US" altLang="zh-CN" sz="2800"/>
              <a:t>》</a:t>
            </a:r>
            <a:r>
              <a:rPr lang="zh-CN" altLang="en-US" sz="2800"/>
              <a:t>。文章中作者提到了一个“女生财务自由的１５个阶段”对照表。最基本的是辣条自由，然后是奶茶自由、视频网站会员自由、外卖自由、咖啡自由、车厘子自由、口红自由、衣服自由等。</a:t>
            </a:r>
          </a:p>
          <a:p>
            <a:pPr>
              <a:lnSpc>
                <a:spcPct val="110000"/>
              </a:lnSpc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777923"/>
            <a:ext cx="10304145" cy="555463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zh-CN" altLang="en-US" sz="2800"/>
              <a:t>（</a:t>
            </a:r>
            <a:r>
              <a:rPr lang="en-US" sz="2800"/>
              <a:t>4</a:t>
            </a:r>
            <a:r>
              <a:rPr lang="zh-CN" altLang="en-US" sz="2800"/>
              <a:t>）雨女无瓜。“雨女无瓜”是网络流行语分支中常见的谐音梗，是“与你无关”一词谐音。出自９０后门耳熟能详的</a:t>
            </a:r>
            <a:r>
              <a:rPr lang="en-US" altLang="zh-CN" sz="2800"/>
              <a:t>《</a:t>
            </a:r>
            <a:r>
              <a:rPr lang="zh-CN" altLang="en-US" sz="2800"/>
              <a:t>巴啦啦小魔仙</a:t>
            </a:r>
            <a:r>
              <a:rPr lang="en-US" altLang="zh-CN" sz="2800"/>
              <a:t>》</a:t>
            </a:r>
            <a:r>
              <a:rPr lang="zh-CN" altLang="en-US" sz="2800"/>
              <a:t>中游乐王子的常用语，因其吐字不清的口糊发音从而衍生成被大家所熟知。在网络环境中，有恶搞、有调侃、有炮轰、也有群体抱团的意思。</a:t>
            </a:r>
          </a:p>
          <a:p>
            <a:pPr>
              <a:lnSpc>
                <a:spcPct val="100000"/>
              </a:lnSpc>
            </a:pPr>
            <a:r>
              <a:rPr lang="zh-CN" altLang="en-US" sz="2800"/>
              <a:t>（</a:t>
            </a:r>
            <a:r>
              <a:rPr lang="en-US" sz="2800"/>
              <a:t>5</a:t>
            </a:r>
            <a:r>
              <a:rPr lang="zh-CN" altLang="en-US" sz="2800"/>
              <a:t>）硬核。这词原本的含义为形容说唱音乐和游戏。但是作为网络语而流行起来的“硬核”这个词使用的范围更加广泛，不单单形容说唱和游戏，可以把它理解为是很厉害、很酷、很彪悍、很刚硬的意思。</a:t>
            </a:r>
          </a:p>
          <a:p>
            <a:pPr>
              <a:lnSpc>
                <a:spcPct val="100000"/>
              </a:lnSpc>
            </a:pPr>
            <a:r>
              <a:rPr lang="zh-CN" altLang="en-US" sz="2800"/>
              <a:t>（</a:t>
            </a:r>
            <a:r>
              <a:rPr lang="en-US" sz="2800"/>
              <a:t>6</a:t>
            </a:r>
            <a:r>
              <a:rPr lang="zh-CN" altLang="en-US" sz="2800"/>
              <a:t>）我酸了。就是我羡慕了的意思，一般是用在羡慕别人的甜甜的爱情上面，所以酸了也可以代表羡慕了我承认我酸了，就是承认我嫉妒、我羡慕、我眼红的意思，一般搭配柠檬表情包。后来也用于自嘲，比如</a:t>
            </a:r>
            <a:r>
              <a:rPr lang="en-US" sz="2800"/>
              <a:t>xx</a:t>
            </a:r>
            <a:r>
              <a:rPr lang="zh-CN" altLang="en-US" sz="2800"/>
              <a:t>好有钱，我酸了。</a:t>
            </a:r>
          </a:p>
          <a:p>
            <a:pPr>
              <a:lnSpc>
                <a:spcPct val="100000"/>
              </a:lnSpc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2800"/>
              <a:t>（</a:t>
            </a:r>
            <a:r>
              <a:rPr lang="en-US" sz="2800"/>
              <a:t>7</a:t>
            </a:r>
            <a:r>
              <a:rPr lang="zh-CN" altLang="en-US" sz="2800"/>
              <a:t>）脱粉。常表示在喜欢一个明星的时候，会成为他的粉丝或加入他的粉丝群，不过，后面却因为一些个人或者外界原因不再喜欢这个明星，或者不想去关注他了。就会脱离粉丝组织，不再是他的粉丝，也就是我们常说的脱粉。</a:t>
            </a:r>
          </a:p>
          <a:p>
            <a:r>
              <a:rPr lang="zh-CN" altLang="en-US" sz="2800"/>
              <a:t>（</a:t>
            </a:r>
            <a:r>
              <a:rPr lang="en-US" sz="2800"/>
              <a:t>8</a:t>
            </a:r>
            <a:r>
              <a:rPr lang="zh-CN" altLang="en-US" sz="2800"/>
              <a:t>）杠精。杠就是抬杠的意思，精当然就是精怪的精。杠精的意思就是说那些专门为了找事而吵架的一类人，不管你说什么，发表说明观点，做什么事情，总是能找出你的毛病来和你抬杠吵架，也就是说“为反对而反对，为找事而找事”，这类人以抬杠为己任，被称为杠精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504968" y="873457"/>
            <a:ext cx="10599278" cy="5199797"/>
          </a:xfrm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4000"/>
              <a:t>【</a:t>
            </a:r>
            <a:r>
              <a:rPr lang="zh-CN" altLang="en-US" sz="4000"/>
              <a:t>学习目标</a:t>
            </a:r>
            <a:r>
              <a:rPr lang="en-US" altLang="zh-CN" sz="4000"/>
              <a:t>】</a:t>
            </a:r>
          </a:p>
          <a:p>
            <a:r>
              <a:rPr lang="zh-CN" altLang="en-US" sz="4000"/>
              <a:t>（</a:t>
            </a:r>
            <a:r>
              <a:rPr lang="en-US" sz="4000"/>
              <a:t>1</a:t>
            </a:r>
            <a:r>
              <a:rPr lang="zh-CN" altLang="en-US" sz="4000"/>
              <a:t>）能够准确辨别词性，把握词语的构成。</a:t>
            </a:r>
          </a:p>
          <a:p>
            <a:r>
              <a:rPr lang="zh-CN" altLang="en-US" sz="4000"/>
              <a:t>（</a:t>
            </a:r>
            <a:r>
              <a:rPr lang="en-US" sz="4000"/>
              <a:t>2</a:t>
            </a:r>
            <a:r>
              <a:rPr lang="zh-CN" altLang="en-US" sz="4000"/>
              <a:t>）了解新词语产生的原因和规律，培养在生活中关注语言的意识，提高对语言的感悟力和判断力。</a:t>
            </a:r>
          </a:p>
          <a:p>
            <a:r>
              <a:rPr lang="zh-CN" altLang="en-US" sz="4000"/>
              <a:t>（</a:t>
            </a:r>
            <a:r>
              <a:rPr lang="en-US" sz="4000"/>
              <a:t>3</a:t>
            </a:r>
            <a:r>
              <a:rPr lang="zh-CN" altLang="en-US" sz="4000"/>
              <a:t>）学会从语言变化发展的轨迹中感知社会生活的变迁，加深对社会生活的认识与理解。</a:t>
            </a:r>
          </a:p>
          <a:p>
            <a:r>
              <a:rPr lang="zh-CN" altLang="en-US" sz="4000"/>
              <a:t>（</a:t>
            </a:r>
            <a:r>
              <a:rPr lang="en-US" sz="4000"/>
              <a:t>4</a:t>
            </a:r>
            <a:r>
              <a:rPr lang="zh-CN" altLang="en-US" sz="4000"/>
              <a:t>）能够对产生的新词语作较深层次的透视和理性思考，从而能够准确理解并使用。</a:t>
            </a:r>
          </a:p>
          <a:p>
            <a:pPr>
              <a:lnSpc>
                <a:spcPct val="150000"/>
              </a:lnSpc>
            </a:pPr>
            <a:endParaRPr lang="zh-CN" altLang="en-US" sz="40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2800" b="1"/>
              <a:t>任务</a:t>
            </a:r>
            <a:r>
              <a:rPr lang="en-US" sz="2800" b="1"/>
              <a:t>4</a:t>
            </a:r>
            <a:r>
              <a:rPr lang="zh-CN" altLang="en-US" sz="2800" b="1"/>
              <a:t>：新旧词语“练兵场”</a:t>
            </a:r>
            <a:endParaRPr lang="zh-CN" altLang="en-US" sz="2800"/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/>
              <a:t>（</a:t>
            </a:r>
            <a:r>
              <a:rPr lang="en-US"/>
              <a:t>1</a:t>
            </a:r>
            <a:r>
              <a:rPr lang="zh-CN" altLang="en-US"/>
              <a:t>）比较两份同学录，说说看后感受</a:t>
            </a:r>
            <a:endParaRPr lang="en-US" altLang="zh-CN"/>
          </a:p>
          <a:p>
            <a:endParaRPr lang="en-US" altLang="zh-CN"/>
          </a:p>
          <a:p>
            <a:endParaRPr lang="zh-CN" altLang="en-US"/>
          </a:p>
          <a:p>
            <a:endParaRPr lang="zh-CN" altLang="en-US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064526" y="2114550"/>
          <a:ext cx="8789158" cy="3726690"/>
        </p:xfrm>
        <a:graphic>
          <a:graphicData uri="http://schemas.openxmlformats.org/drawingml/2006/table">
            <a:tbl>
              <a:tblPr/>
              <a:tblGrid>
                <a:gridCol w="1864089"/>
                <a:gridCol w="2813691"/>
                <a:gridCol w="4111378"/>
              </a:tblGrid>
              <a:tr h="745338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姓名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某某某（全称）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Xlx</a:t>
                      </a: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（姓名首字母）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338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年龄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16</a:t>
                      </a:r>
                      <a:endParaRPr lang="zh-CN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新新人类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338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梦想职业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小学教师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孩子王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338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兴趣爱好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写作、上网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爬格子、做斑竹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5338"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联系电话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en-US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13620205220</a:t>
                      </a:r>
                      <a:endParaRPr lang="zh-CN" sz="2800" kern="100">
                        <a:latin typeface="Calibri"/>
                        <a:ea typeface="宋体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ct val="0"/>
                        </a:spcAft>
                      </a:pPr>
                      <a:r>
                        <a:rPr lang="zh-CN" sz="2800" kern="100">
                          <a:latin typeface="Calibri"/>
                          <a:ea typeface="宋体" pitchFamily="2" charset="-122"/>
                          <a:cs typeface="Times New Roman" panose="02020603050405020304"/>
                        </a:rPr>
                        <a:t>一生咯爱你爱你我爱爱你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2800"/>
              <a:t>（</a:t>
            </a:r>
            <a:r>
              <a:rPr lang="en-US" sz="2800"/>
              <a:t>2</a:t>
            </a:r>
            <a:r>
              <a:rPr lang="zh-CN" altLang="en-US" sz="2800"/>
              <a:t>）用新词语设计一句圣诞祝福语，分别对邻居奶奶和同学说，会有什么不同的效果？请用一个新词语形容一下两者听后的感受。</a:t>
            </a:r>
          </a:p>
          <a:p>
            <a:r>
              <a:rPr lang="zh-CN" altLang="en-US" sz="2800"/>
              <a:t>         如：生蛋快乐！</a:t>
            </a:r>
            <a:r>
              <a:rPr lang="en-US" sz="2800"/>
              <a:t>666</a:t>
            </a:r>
            <a:r>
              <a:rPr lang="zh-CN" altLang="en-US" sz="2800"/>
              <a:t>！</a:t>
            </a:r>
          </a:p>
          <a:p>
            <a:r>
              <a:rPr lang="zh-CN" altLang="en-US" sz="2800"/>
              <a:t>        奶奶听后，囧；同学听后，嗨翻天。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200"/>
              <a:t>（</a:t>
            </a:r>
            <a:r>
              <a:rPr lang="en-US" sz="3200"/>
              <a:t>3</a:t>
            </a:r>
            <a:r>
              <a:rPr lang="zh-CN" altLang="en-US" sz="3200"/>
              <a:t>）给升旗仪式上主题为“刻苦努力，备战期末”的发言稿加入新词语，让发言稿更有时代气息、更贴近学生群体的心理诉求，你准备了哪些新词语？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200"/>
              <a:t>（</a:t>
            </a:r>
            <a:r>
              <a:rPr lang="en-US" sz="3200"/>
              <a:t>3</a:t>
            </a:r>
            <a:r>
              <a:rPr lang="zh-CN" altLang="en-US" sz="3200"/>
              <a:t>）给升旗仪式上主题为“刻苦努力，备战期末”的发言稿加入新词语，让发言稿更有时代气息、更贴近学生群体的心理诉求，你准备了哪些新词语？</a:t>
            </a:r>
          </a:p>
          <a:p>
            <a:r>
              <a:rPr lang="zh-CN" altLang="en-US" sz="3200"/>
              <a:t>如：撸起袖子、最美奋斗者、稳、难、硬核、断舍离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45660" y="627797"/>
            <a:ext cx="11641540" cy="5841242"/>
          </a:xfrm>
        </p:spPr>
        <p:txBody>
          <a:bodyPr>
            <a:normAutofit/>
          </a:bodyPr>
          <a:lstStyle/>
          <a:p>
            <a:r>
              <a:rPr lang="zh-CN" altLang="en-US" sz="3200"/>
              <a:t>任务</a:t>
            </a:r>
            <a:r>
              <a:rPr lang="en-US" sz="3200"/>
              <a:t>5</a:t>
            </a:r>
            <a:r>
              <a:rPr lang="zh-CN" altLang="en-US" sz="3200"/>
              <a:t>：分类整理，领略成语魅力</a:t>
            </a:r>
          </a:p>
          <a:p>
            <a:r>
              <a:rPr lang="zh-CN" altLang="en-US" sz="3200"/>
              <a:t>         以</a:t>
            </a:r>
            <a:r>
              <a:rPr lang="en-US" altLang="zh-CN" sz="3200"/>
              <a:t>《</a:t>
            </a:r>
            <a:r>
              <a:rPr lang="zh-CN" altLang="en-US" sz="3200"/>
              <a:t>成语中的</a:t>
            </a:r>
            <a:r>
              <a:rPr lang="en-US" sz="3200" u="sng"/>
              <a:t>       </a:t>
            </a:r>
            <a:r>
              <a:rPr lang="zh-CN" altLang="en-US" sz="3200"/>
              <a:t>文化</a:t>
            </a:r>
            <a:r>
              <a:rPr lang="en-US" altLang="zh-CN" sz="3200"/>
              <a:t>》</a:t>
            </a:r>
            <a:r>
              <a:rPr lang="zh-CN" altLang="en-US" sz="3200"/>
              <a:t>为题，分类整理成语并探究成语中蕴含的文化现象。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245660" y="627797"/>
            <a:ext cx="11641540" cy="5841242"/>
          </a:xfrm>
        </p:spPr>
        <p:txBody>
          <a:bodyPr>
            <a:normAutofit lnSpcReduction="10000"/>
          </a:bodyPr>
          <a:lstStyle/>
          <a:p>
            <a:r>
              <a:rPr lang="zh-CN" altLang="en-US" sz="3200"/>
              <a:t>示例：</a:t>
            </a:r>
            <a:r>
              <a:rPr lang="en-US" altLang="zh-CN" sz="3200"/>
              <a:t>《</a:t>
            </a:r>
            <a:r>
              <a:rPr lang="zh-CN" altLang="en-US" sz="3200"/>
              <a:t>成语中的酒文化</a:t>
            </a:r>
            <a:r>
              <a:rPr lang="en-US" altLang="zh-CN" sz="3200"/>
              <a:t>》</a:t>
            </a:r>
          </a:p>
          <a:p>
            <a:r>
              <a:rPr lang="zh-CN" altLang="en-US" sz="3200"/>
              <a:t>         我国带酒的成语不胜枚举。有的反映“酒之礼”，如“斗酒只鸡”、“只鸡絮酒”；有的表现“酒之交”，如“醉酒饱德” 、“醴酒不设”；有的则状“酒之乐”，如“酒酣耳热”、“对酒当歌”；有则写“酒之醉”，如“酩酊大醉”、“我醉欲眠”；还有的指出“酒之误”，如“花天酒地”、“醇酒妇人”。而更多的则以酒设喻，如“乞浆得酒”是形容得到的比期望的还要多要好</a:t>
            </a:r>
            <a:r>
              <a:rPr lang="en-US" sz="3200"/>
              <a:t>;</a:t>
            </a:r>
            <a:r>
              <a:rPr lang="zh-CN" altLang="en-US" sz="3200"/>
              <a:t>“以酒解酲”是比喻治病或除弊的方法不对头，反使弊病加深等等。有的成语表面上虽然不带“酒”字，但暗地里却是“酒气袭人”。有的因与酿酒之物有关而使人想到了酒，如“糟糠之妻”</a:t>
            </a:r>
            <a:r>
              <a:rPr lang="en-US" sz="3200"/>
              <a:t>;</a:t>
            </a:r>
            <a:r>
              <a:rPr lang="zh-CN" altLang="en-US" sz="3200"/>
              <a:t>有的通过动作、状态表示了酒，如“浅斟低唱”</a:t>
            </a:r>
            <a:r>
              <a:rPr lang="en-US" sz="3200"/>
              <a:t>;</a:t>
            </a:r>
            <a:r>
              <a:rPr lang="zh-CN" altLang="en-US" sz="3200"/>
              <a:t>还有的以美好的形式来指称酒，如“交杯换盏”、“移樽就教”等。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866900" y="1785461"/>
            <a:ext cx="10591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latin typeface="+mn-ea"/>
              </a:rPr>
              <a:t>新                                            场合</a:t>
            </a:r>
          </a:p>
          <a:p>
            <a:r>
              <a:rPr lang="zh-CN" altLang="en-US" sz="3600">
                <a:latin typeface="+mn-ea"/>
              </a:rPr>
              <a:t>广                                            对象</a:t>
            </a:r>
          </a:p>
          <a:p>
            <a:r>
              <a:rPr lang="zh-CN" altLang="en-US" sz="3600">
                <a:latin typeface="+mn-ea"/>
              </a:rPr>
              <a:t>趣       特点←新词语→ 使用           </a:t>
            </a:r>
          </a:p>
          <a:p>
            <a:r>
              <a:rPr lang="zh-CN" altLang="en-US" sz="3600">
                <a:latin typeface="+mn-ea"/>
              </a:rPr>
              <a:t>简                                            情感</a:t>
            </a:r>
          </a:p>
          <a:p>
            <a:r>
              <a:rPr lang="zh-CN" altLang="en-US" sz="3600">
                <a:latin typeface="+mn-ea"/>
              </a:rPr>
              <a:t>俗                                            规范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7877175" y="1899344"/>
            <a:ext cx="247650" cy="27908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大括号 4"/>
          <p:cNvSpPr/>
          <p:nvPr/>
        </p:nvSpPr>
        <p:spPr>
          <a:xfrm>
            <a:off x="2686050" y="2019300"/>
            <a:ext cx="504825" cy="24860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300252" y="627797"/>
            <a:ext cx="11614244" cy="5732060"/>
          </a:xfrm>
        </p:spPr>
        <p:txBody>
          <a:bodyPr/>
          <a:lstStyle/>
          <a:p>
            <a:r>
              <a:rPr lang="en-US" altLang="zh-CN" sz="2800"/>
              <a:t>【</a:t>
            </a:r>
            <a:r>
              <a:rPr lang="zh-CN" altLang="en-US" sz="2800"/>
              <a:t>评价反馈</a:t>
            </a:r>
            <a:r>
              <a:rPr lang="en-US" altLang="zh-CN" sz="2800"/>
              <a:t>】</a:t>
            </a:r>
          </a:p>
          <a:p>
            <a:r>
              <a:rPr lang="zh-CN" altLang="en-US" sz="2800"/>
              <a:t>         根据语境，选词填空，并说说选择的理由及使用新词语时的注意事项：</a:t>
            </a:r>
          </a:p>
          <a:p>
            <a:r>
              <a:rPr lang="zh-CN" altLang="en-US" sz="2800"/>
              <a:t>早前台湾歌手蔡依林宣传新碟时称，销量已突破</a:t>
            </a:r>
            <a:r>
              <a:rPr lang="en-US" sz="2800"/>
              <a:t>15</a:t>
            </a:r>
            <a:r>
              <a:rPr lang="zh-CN" altLang="en-US" sz="2800"/>
              <a:t>万。周杰伦随即（</a:t>
            </a:r>
            <a:r>
              <a:rPr lang="en-US" sz="2800"/>
              <a:t>A.</a:t>
            </a:r>
            <a:r>
              <a:rPr lang="zh-CN" altLang="en-US" sz="2800"/>
              <a:t>强烈谴责</a:t>
            </a:r>
            <a:r>
              <a:rPr lang="en-US" sz="2800"/>
              <a:t>  B.</a:t>
            </a:r>
            <a:r>
              <a:rPr lang="zh-CN" altLang="en-US" sz="2800"/>
              <a:t>炮轰）其唱片公司高层为了扩大影响而（</a:t>
            </a:r>
            <a:r>
              <a:rPr lang="en-US" sz="2800"/>
              <a:t>A.</a:t>
            </a:r>
            <a:r>
              <a:rPr lang="zh-CN" altLang="en-US" sz="2800"/>
              <a:t>夸大销售数字</a:t>
            </a:r>
            <a:r>
              <a:rPr lang="en-US" sz="2800"/>
              <a:t>   B.</a:t>
            </a:r>
            <a:r>
              <a:rPr lang="zh-CN" altLang="en-US" sz="2800"/>
              <a:t>作假）。日前个性特立独行的周杰伦再度放炮，主动公布自己的唱片实际预购量，并痛批台湾唱片界对销售量（</a:t>
            </a:r>
            <a:r>
              <a:rPr lang="en-US" sz="2800"/>
              <a:t>A.</a:t>
            </a:r>
            <a:r>
              <a:rPr lang="zh-CN" altLang="en-US" sz="2800"/>
              <a:t>虚夸数字</a:t>
            </a:r>
            <a:r>
              <a:rPr lang="en-US" sz="2800"/>
              <a:t>  B.</a:t>
            </a:r>
            <a:r>
              <a:rPr lang="zh-CN" altLang="en-US" sz="2800"/>
              <a:t>灌水）的恶习。</a:t>
            </a:r>
          </a:p>
          <a:p>
            <a:r>
              <a:rPr lang="zh-CN" altLang="en-US" sz="2800"/>
              <a:t>优点：形象生动，方便简洁，富有时代气息。</a:t>
            </a:r>
          </a:p>
          <a:p>
            <a:r>
              <a:rPr lang="zh-CN" altLang="en-US" sz="2800"/>
              <a:t>使用注意事项：注意对象、场合，书面语和口头语的区别。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sz="2800"/>
              <a:t>【</a:t>
            </a:r>
            <a:r>
              <a:rPr lang="zh-CN" altLang="en-US" sz="2800"/>
              <a:t>布置作业</a:t>
            </a:r>
            <a:r>
              <a:rPr lang="en-US" altLang="zh-CN" sz="2800"/>
              <a:t>】</a:t>
            </a:r>
          </a:p>
          <a:p>
            <a:r>
              <a:rPr lang="en-US" sz="2800"/>
              <a:t>1.</a:t>
            </a:r>
            <a:r>
              <a:rPr lang="zh-CN" altLang="en-US" sz="2800"/>
              <a:t>找出本册语文书中的成语，归类整理成知识卡片。在条件允许的条件下，举行成语接龙小组对抗赛：以组为单位，把全班按纵向分为四个大组，四个大组之间进行竞赛对抗。</a:t>
            </a:r>
          </a:p>
          <a:p>
            <a:r>
              <a:rPr lang="en-US" sz="2800"/>
              <a:t>2.</a:t>
            </a:r>
            <a:r>
              <a:rPr lang="zh-CN" altLang="en-US" sz="2800"/>
              <a:t>通过班级博客或微信</a:t>
            </a:r>
            <a:r>
              <a:rPr lang="en-US" sz="2800"/>
              <a:t>QQ</a:t>
            </a:r>
            <a:r>
              <a:rPr lang="zh-CN" altLang="en-US" sz="2800"/>
              <a:t>群，同学投票选出使用频率较高的网络流行语。</a:t>
            </a:r>
          </a:p>
          <a:p>
            <a:r>
              <a:rPr lang="en-US" sz="2800"/>
              <a:t>3.</a:t>
            </a:r>
            <a:r>
              <a:rPr lang="zh-CN" altLang="en-US" sz="2800"/>
              <a:t>根据自己所了解的新词新语与流行文化的关系，写一篇小论文或随感随笔</a:t>
            </a:r>
            <a:r>
              <a:rPr lang="zh-CN" altLang="en-US"/>
              <a:t>。</a:t>
            </a:r>
          </a:p>
          <a:p>
            <a:endParaRPr lang="zh-CN" altLang="en-US"/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50500" y="124587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447675" y="1075690"/>
            <a:ext cx="11439525" cy="3811905"/>
          </a:xfrm>
        </p:spPr>
        <p:txBody>
          <a:bodyPr>
            <a:normAutofit/>
          </a:bodyPr>
          <a:lstStyle/>
          <a:p>
            <a:r>
              <a:rPr lang="en-US" altLang="zh-CN" sz="4000"/>
              <a:t>【</a:t>
            </a:r>
            <a:r>
              <a:rPr lang="zh-CN" altLang="en-US" sz="4000"/>
              <a:t>教学重难点</a:t>
            </a:r>
            <a:r>
              <a:rPr lang="en-US" altLang="zh-CN" sz="4000"/>
              <a:t>】</a:t>
            </a:r>
          </a:p>
          <a:p>
            <a:r>
              <a:rPr lang="zh-CN" altLang="en-US" sz="4000"/>
              <a:t>         学会从语言流变的轨迹中感知社会生活的变迁，加深对社会生活的认识与理解。能够对产生的新词语作较深层次的透视和理性思考，从而能够正确使用。</a:t>
            </a:r>
          </a:p>
          <a:p>
            <a:pPr>
              <a:lnSpc>
                <a:spcPct val="150000"/>
              </a:lnSpc>
            </a:pPr>
            <a:endParaRPr lang="zh-CN" altLang="en-US" sz="4000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altLang="zh-CN" sz="3200"/>
              <a:t>【</a:t>
            </a:r>
            <a:r>
              <a:rPr lang="zh-CN" altLang="en-US" sz="3200"/>
              <a:t>教学准备</a:t>
            </a:r>
            <a:r>
              <a:rPr lang="en-US" altLang="zh-CN" sz="3200"/>
              <a:t>】</a:t>
            </a:r>
          </a:p>
          <a:p>
            <a:pPr>
              <a:lnSpc>
                <a:spcPct val="100000"/>
              </a:lnSpc>
            </a:pPr>
            <a:r>
              <a:rPr lang="zh-CN" altLang="en-US" sz="3200"/>
              <a:t>（</a:t>
            </a:r>
            <a:r>
              <a:rPr lang="en-US" sz="3200"/>
              <a:t>1</a:t>
            </a:r>
            <a:r>
              <a:rPr lang="zh-CN" altLang="en-US" sz="3200"/>
              <a:t>）学生分好小组，选好组长负责任务统筹。</a:t>
            </a:r>
          </a:p>
          <a:p>
            <a:pPr>
              <a:lnSpc>
                <a:spcPct val="100000"/>
              </a:lnSpc>
            </a:pPr>
            <a:r>
              <a:rPr lang="zh-CN" altLang="en-US" sz="3200"/>
              <a:t>（</a:t>
            </a:r>
            <a:r>
              <a:rPr lang="en-US" sz="3200"/>
              <a:t>2</a:t>
            </a:r>
            <a:r>
              <a:rPr lang="zh-CN" altLang="en-US" sz="3200"/>
              <a:t>）课前布置学生利用网络资源，分别从政治、科技、文化和生活等方面搜集近几年出现的新词新语，并初步进行整理、分类、注解。</a:t>
            </a:r>
          </a:p>
          <a:p>
            <a:pPr>
              <a:lnSpc>
                <a:spcPct val="100000"/>
              </a:lnSpc>
            </a:pPr>
            <a:endParaRPr lang="zh-CN" altLang="en-US"/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3200" b="1"/>
              <a:t>任务</a:t>
            </a:r>
            <a:r>
              <a:rPr lang="en-US" sz="3200" b="1"/>
              <a:t>1</a:t>
            </a:r>
            <a:r>
              <a:rPr lang="zh-CN" altLang="en-US" sz="3200" b="1"/>
              <a:t>：辨别词性，把握语言表达的“基石”</a:t>
            </a:r>
            <a:endParaRPr lang="zh-CN" altLang="en-US" sz="3200"/>
          </a:p>
          <a:p>
            <a:pPr>
              <a:lnSpc>
                <a:spcPct val="100000"/>
              </a:lnSpc>
            </a:pPr>
            <a:r>
              <a:rPr lang="zh-CN" altLang="en-US" sz="3200"/>
              <a:t>        请归类列出下列两句话中各词的词性</a:t>
            </a:r>
          </a:p>
          <a:p>
            <a:pPr>
              <a:lnSpc>
                <a:spcPct val="100000"/>
              </a:lnSpc>
            </a:pPr>
            <a:r>
              <a:rPr lang="en-US" altLang="zh-CN"/>
              <a:t>           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200"/>
              <a:t>（</a:t>
            </a:r>
            <a:r>
              <a:rPr lang="en-US" sz="3200"/>
              <a:t>1</a:t>
            </a:r>
            <a:r>
              <a:rPr lang="zh-CN" altLang="en-US" sz="3200"/>
              <a:t>）他的一生自然使我想起了</a:t>
            </a:r>
            <a:r>
              <a:rPr lang="en-US" altLang="zh-CN" sz="3200"/>
              <a:t>《</a:t>
            </a:r>
            <a:r>
              <a:rPr lang="zh-CN" altLang="en-US" sz="3200"/>
              <a:t>论语</a:t>
            </a:r>
            <a:r>
              <a:rPr lang="en-US" altLang="zh-CN" sz="3200"/>
              <a:t>》</a:t>
            </a:r>
            <a:r>
              <a:rPr lang="zh-CN" altLang="en-US" sz="3200"/>
              <a:t>中孔子同他的弟子的一段对话。 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495300" y="759584"/>
            <a:ext cx="10304145" cy="5759354"/>
          </a:xfrm>
        </p:spPr>
        <p:txBody>
          <a:bodyPr>
            <a:normAutofit lnSpcReduction="10000"/>
          </a:bodyPr>
          <a:lstStyle/>
          <a:p>
            <a:r>
              <a:rPr lang="zh-CN" altLang="en-US" sz="3200"/>
              <a:t>（</a:t>
            </a:r>
            <a:r>
              <a:rPr lang="en-US" sz="3200"/>
              <a:t>1</a:t>
            </a:r>
            <a:r>
              <a:rPr lang="zh-CN" altLang="en-US" sz="3200"/>
              <a:t>）他的一生自然使我想起了</a:t>
            </a:r>
            <a:r>
              <a:rPr lang="en-US" altLang="zh-CN" sz="3200"/>
              <a:t>《</a:t>
            </a:r>
            <a:r>
              <a:rPr lang="zh-CN" altLang="en-US" sz="3200"/>
              <a:t>论语</a:t>
            </a:r>
            <a:r>
              <a:rPr lang="en-US" altLang="zh-CN" sz="3200"/>
              <a:t>》</a:t>
            </a:r>
            <a:r>
              <a:rPr lang="zh-CN" altLang="en-US" sz="3200"/>
              <a:t>中孔子同他的弟子的一段对话。 </a:t>
            </a:r>
          </a:p>
          <a:p>
            <a:r>
              <a:rPr lang="zh-CN" altLang="en-US" sz="3200"/>
              <a:t>名词：一生、论语、中（方位名词）、孔子、弟子、对话；</a:t>
            </a:r>
          </a:p>
          <a:p>
            <a:r>
              <a:rPr lang="zh-CN" altLang="en-US" sz="3200"/>
              <a:t>动词：使、想起；</a:t>
            </a:r>
          </a:p>
          <a:p>
            <a:r>
              <a:rPr lang="zh-CN" altLang="en-US" sz="3200"/>
              <a:t>代词：他、我；</a:t>
            </a:r>
          </a:p>
          <a:p>
            <a:r>
              <a:rPr lang="zh-CN" altLang="en-US" sz="3200"/>
              <a:t>数词：一；</a:t>
            </a:r>
          </a:p>
          <a:p>
            <a:r>
              <a:rPr lang="zh-CN" altLang="en-US" sz="3200"/>
              <a:t>量词：段；</a:t>
            </a:r>
          </a:p>
          <a:p>
            <a:r>
              <a:rPr lang="zh-CN" altLang="en-US" sz="3200"/>
              <a:t>副词：自然；</a:t>
            </a:r>
          </a:p>
          <a:p>
            <a:r>
              <a:rPr lang="zh-CN" altLang="en-US" sz="3200"/>
              <a:t>助词：的、了；</a:t>
            </a:r>
          </a:p>
          <a:p>
            <a:r>
              <a:rPr lang="zh-CN" altLang="en-US" sz="3200"/>
              <a:t>介词：同。</a:t>
            </a:r>
          </a:p>
          <a:p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sz="3200"/>
              <a:t>（</a:t>
            </a:r>
            <a:r>
              <a:rPr lang="en-US" sz="3200"/>
              <a:t>2</a:t>
            </a:r>
            <a:r>
              <a:rPr lang="zh-CN" altLang="en-US" sz="3200"/>
              <a:t>）那个戴墨镜的人静静地等待着，还不时用指尖轻轻地敲着桌面。</a:t>
            </a: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19125" y="717218"/>
            <a:ext cx="10304145" cy="553118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zh-CN" altLang="en-US" sz="3200"/>
              <a:t>（</a:t>
            </a:r>
            <a:r>
              <a:rPr lang="en-US" sz="3200"/>
              <a:t>2</a:t>
            </a:r>
            <a:r>
              <a:rPr lang="zh-CN" altLang="en-US" sz="3200"/>
              <a:t>）那个戴墨镜的人静静地等待着，还不时用指尖轻轻地敲着桌面。</a:t>
            </a:r>
          </a:p>
          <a:p>
            <a:pPr>
              <a:lnSpc>
                <a:spcPct val="110000"/>
              </a:lnSpc>
            </a:pPr>
            <a:r>
              <a:rPr lang="zh-CN" altLang="en-US" sz="3200"/>
              <a:t>名词：墨镜、人、指尖、桌面；</a:t>
            </a:r>
          </a:p>
          <a:p>
            <a:pPr>
              <a:lnSpc>
                <a:spcPct val="110000"/>
              </a:lnSpc>
            </a:pPr>
            <a:r>
              <a:rPr lang="zh-CN" altLang="en-US" sz="3200"/>
              <a:t>动词：戴、等待、敲；</a:t>
            </a:r>
          </a:p>
          <a:p>
            <a:pPr>
              <a:lnSpc>
                <a:spcPct val="110000"/>
              </a:lnSpc>
            </a:pPr>
            <a:r>
              <a:rPr lang="zh-CN" altLang="en-US" sz="3200"/>
              <a:t>形容词：静静、轻轻；</a:t>
            </a:r>
          </a:p>
          <a:p>
            <a:pPr>
              <a:lnSpc>
                <a:spcPct val="110000"/>
              </a:lnSpc>
            </a:pPr>
            <a:r>
              <a:rPr lang="zh-CN" altLang="en-US" sz="3200"/>
              <a:t>代词（指示）：那个；</a:t>
            </a:r>
          </a:p>
          <a:p>
            <a:pPr>
              <a:lnSpc>
                <a:spcPct val="110000"/>
              </a:lnSpc>
            </a:pPr>
            <a:r>
              <a:rPr lang="zh-CN" altLang="en-US" sz="3200"/>
              <a:t>介词：用；</a:t>
            </a:r>
          </a:p>
          <a:p>
            <a:pPr>
              <a:lnSpc>
                <a:spcPct val="110000"/>
              </a:lnSpc>
            </a:pPr>
            <a:r>
              <a:rPr lang="zh-CN" altLang="en-US" sz="3200"/>
              <a:t>助词：的、地、着；</a:t>
            </a:r>
          </a:p>
          <a:p>
            <a:pPr>
              <a:lnSpc>
                <a:spcPct val="110000"/>
              </a:lnSpc>
            </a:pPr>
            <a:r>
              <a:rPr lang="zh-CN" altLang="en-US" sz="3200"/>
              <a:t>连词：还；</a:t>
            </a:r>
          </a:p>
          <a:p>
            <a:pPr>
              <a:lnSpc>
                <a:spcPct val="110000"/>
              </a:lnSpc>
            </a:pPr>
            <a:r>
              <a:rPr lang="zh-CN" altLang="en-US" sz="3200"/>
              <a:t>副词：不时。</a:t>
            </a:r>
          </a:p>
          <a:p>
            <a:pPr>
              <a:lnSpc>
                <a:spcPct val="110000"/>
              </a:lnSpc>
            </a:pPr>
            <a:endParaRPr lang="zh-CN" altLang="en-US" sz="3200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Office">
    <a:dk1>
      <a:sysClr val="windowText" lastClr="000000"/>
    </a:dk1>
    <a:lt1>
      <a:sysClr val="window" lastClr="FFFE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87</Paragraphs>
  <Slides>29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30">
      <vt:lpstr>Office 主题</vt:lpstr>
      <vt:lpstr>                                                                                            新词语大阅兵            ——《丰富词语积累》基础案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1</cp:revision>
  <cp:lastPrinted>2020-09-29T14:31:22Z</cp:lastPrinted>
  <dcterms:created xsi:type="dcterms:W3CDTF">2020-09-29T14:31:22Z</dcterms:created>
  <dcterms:modified xsi:type="dcterms:W3CDTF">2020-09-29T06:31:23Z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