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65" r:id="rId4"/>
    <p:sldId id="266" r:id="rId5"/>
    <p:sldId id="286" r:id="rId6"/>
    <p:sldId id="267" r:id="rId7"/>
    <p:sldId id="289" r:id="rId8"/>
    <p:sldId id="287" r:id="rId9"/>
    <p:sldId id="288" r:id="rId10"/>
    <p:sldId id="290" r:id="rId11"/>
    <p:sldId id="291" r:id="rId12"/>
    <p:sldId id="272" r:id="rId13"/>
    <p:sldId id="292" r:id="rId14"/>
    <p:sldId id="293" r:id="rId15"/>
    <p:sldId id="294" r:id="rId16"/>
    <p:sldId id="297" r:id="rId17"/>
    <p:sldId id="298" r:id="rId18"/>
    <p:sldId id="295" r:id="rId19"/>
    <p:sldId id="296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  <p:sldId id="309" r:id="rId31"/>
    <p:sldId id="310" r:id="rId32"/>
    <p:sldId id="311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6" r:id="rId42"/>
    <p:sldId id="322" r:id="rId43"/>
    <p:sldId id="325" r:id="rId44"/>
    <p:sldId id="323" r:id="rId45"/>
    <p:sldId id="324" r:id="rId46"/>
    <p:sldId id="327" r:id="rId47"/>
    <p:sldId id="268" r:id="rId48"/>
    <p:sldId id="273" r:id="rId49"/>
    <p:sldId id="328" r:id="rId50"/>
    <p:sldId id="329" r:id="rId51"/>
    <p:sldId id="331" r:id="rId52"/>
    <p:sldId id="330" r:id="rId53"/>
    <p:sldId id="332" r:id="rId54"/>
    <p:sldId id="333" r:id="rId55"/>
    <p:sldId id="334" r:id="rId56"/>
    <p:sldId id="335" r:id="rId57"/>
    <p:sldId id="336" r:id="rId58"/>
    <p:sldId id="264" r:id="rId59"/>
  </p:sldIdLst>
  <p:sldSz cx="12192000" cy="6858000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42" autoAdjust="0"/>
    <p:restoredTop sz="93223" autoAdjust="0"/>
  </p:normalViewPr>
  <p:slideViewPr>
    <p:cSldViewPr snapToGrid="0">
      <p:cViewPr varScale="1">
        <p:scale>
          <a:sx n="74" d="100"/>
          <a:sy n="74" d="100"/>
        </p:scale>
        <p:origin x="35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tags" Target="tags/tag1.xml" /><Relationship Id="rId61" Type="http://schemas.openxmlformats.org/officeDocument/2006/relationships/presProps" Target="presProps.xml" /><Relationship Id="rId62" Type="http://schemas.openxmlformats.org/officeDocument/2006/relationships/viewProps" Target="viewProps.xml" /><Relationship Id="rId63" Type="http://schemas.openxmlformats.org/officeDocument/2006/relationships/theme" Target="theme/theme1.xml" /><Relationship Id="rId64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73A6B-BB26-4B12-BFB8-2B873AE12267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701FA-A99B-4EA7-BD9A-49A04217B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223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4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5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5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_rels/notesSlide5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_rels/notesSlide5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/Relationships>
</file>

<file path=ppt/notesSlides/_rels/notesSlide5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5.xml" /><Relationship Id="rId2" Type="http://schemas.openxmlformats.org/officeDocument/2006/relationships/notesMaster" Target="../notesMasters/notesMaster1.xml" /></Relationships>
</file>

<file path=ppt/notesSlides/_rels/notesSlide5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6.xml" /><Relationship Id="rId2" Type="http://schemas.openxmlformats.org/officeDocument/2006/relationships/notesMaster" Target="../notesMasters/notesMaster1.xml" /></Relationships>
</file>

<file path=ppt/notesSlides/_rels/notesSlide5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329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51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5107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7471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7721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6523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3450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0511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6336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7751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81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2252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9059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175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3041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2744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4510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6754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0187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462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0242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742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3692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3230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418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7026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4560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9443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1421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085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242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81154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959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22857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79282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4766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08844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98907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2694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77625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66465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在这里早晚能听到的是什么呢？尽是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杜鹃猿</a:t>
            </a:r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猴那些悲凄的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哀鸣。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65768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2961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再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不出</a:t>
            </a:r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去，火把就要熄灭了。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61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23578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让他更换</a:t>
            </a:r>
            <a:r>
              <a:rPr lang="zh-CN" altLang="en-US" b="0" i="0" u="sng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你的</a:t>
            </a:r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差事，恢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复</a:t>
            </a:r>
            <a:r>
              <a:rPr lang="zh-CN" altLang="en-US" b="0" i="0" u="sng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你的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赋</a:t>
            </a:r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税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48119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这个地方</a:t>
            </a:r>
            <a:r>
              <a:rPr lang="en-US" altLang="zh-CN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你母亲曾经站在这儿。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3509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那就顺次传到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三世</a:t>
            </a:r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还可以传到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万世</a:t>
            </a:r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做皇帝，谁能够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族灭</a:t>
            </a:r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它呢？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6597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秦国凭借这有利的形势，割取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天下</a:t>
            </a:r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的土地，重新划分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山河</a:t>
            </a:r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的区域。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5626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刘邦驻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军霸上</a:t>
            </a:r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，还没有能</a:t>
            </a:r>
            <a:r>
              <a:rPr lang="zh-CN" altLang="en-US" b="0" i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和项羽相见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7236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>
                <a:solidFill>
                  <a:srgbClr val="494949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弟子们在父母跟前，就孝顺父母；出门在外，要顺从师长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98267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我的妻子认为我美，是偏爱我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51443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097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599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741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9661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04676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E1ECB1-5A5B-4C6B-8360-EEF4E78043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BFCC059-4D8E-4C87-A4D1-E4C9E1D59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04FCF4-9A9C-407F-A896-63764D12F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A6E786-3F61-4FD7-AF4B-5CAEC066F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126972-3EDC-4D3D-817C-4CCC7969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2905"/>
      </p:ext>
    </p:extLst>
  </p:cSld>
  <p:clrMapOvr>
    <a:masterClrMapping/>
  </p:clrMapOvr>
  <p:transition spd="slow" advClick="0" advTm="1000">
    <p:push dir="u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517C0B-618B-4B07-8FEE-212F45DF6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6156C6-4F3E-4B26-BEF6-C658183E3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0B155B-888E-4B42-8139-225B7CE49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848B8B-A45D-48D2-B95C-C2340234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2847D2-37FF-491E-86F7-2A77B2A5E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15817"/>
      </p:ext>
    </p:extLst>
  </p:cSld>
  <p:clrMapOvr>
    <a:masterClrMapping/>
  </p:clrMapOvr>
  <p:transition spd="slow" advClick="0" advTm="1000">
    <p:push dir="u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1B51B0E-C5ED-4931-852F-A8DA7E1DB9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65174B4-31E8-4BEF-8942-FD3548C70B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B8F4D3-431E-44CF-A028-C91E2137E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D0F09A-E73B-492B-B10B-3218D86A8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BE3E4A-3F9F-4FA6-A0A2-122D22E57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763146"/>
      </p:ext>
    </p:extLst>
  </p:cSld>
  <p:clrMapOvr>
    <a:masterClrMapping/>
  </p:clrMapOvr>
  <p:transition spd="slow" advClick="0" advTm="1000">
    <p:push dir="u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1A1C3F-F90A-43A4-9ECD-F00719B56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48D4E4-35F0-4517-A710-16EC96626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82627A-5DA8-42DB-A0E5-883D1EDEE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09759C-075D-43BD-B60D-906336D33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769EA7-A4C8-47A7-9F4D-3E4EF4FEB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20956"/>
      </p:ext>
    </p:extLst>
  </p:cSld>
  <p:clrMapOvr>
    <a:masterClrMapping/>
  </p:clrMapOvr>
  <p:transition spd="slow" advClick="0" advTm="1000">
    <p:push dir="u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030536-6B8C-499F-B691-282A56B22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2699D7-1ACB-40EF-8948-18C67F14D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9C0F2B-275E-4EFF-8736-59FDF6520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6CBD68-7556-4277-A9CC-0E3698CDD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552142-513F-4E0A-A832-EC32ABA8C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929136"/>
      </p:ext>
    </p:extLst>
  </p:cSld>
  <p:clrMapOvr>
    <a:masterClrMapping/>
  </p:clrMapOvr>
  <p:transition spd="slow" advClick="0" advTm="1000">
    <p:push dir="u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DA5A0C-41EF-4EF1-B9B9-E309AF824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98F9A6-7009-487C-9335-9B2655AF3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42523A4-6D85-4E26-BAD9-B5DED0F0D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1B68CC-03DA-4133-9A62-45795BDC5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433D43-A8D0-4374-ACF8-E247BE39B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B94F08B-6269-48AE-88E7-BDBB0876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417601"/>
      </p:ext>
    </p:extLst>
  </p:cSld>
  <p:clrMapOvr>
    <a:masterClrMapping/>
  </p:clrMapOvr>
  <p:transition spd="slow" advClick="0" advTm="1000">
    <p:push dir="u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44134E-0BE5-46C0-929C-F9D4A023F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2113C5-ADEA-4974-BB14-86DAC381E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9390FF6-61F4-44DF-9C58-15C7C9EAC0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084E920-1203-43C5-9836-AEA9552633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1FAE36B-07A4-4C4E-9A5F-B58F269982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C6239AA-BEC2-47D5-B295-1C438B9D2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D37E89F-FD72-4884-A2DC-4121C65FD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4094C68-E649-4A58-B70D-88A203523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60699"/>
      </p:ext>
    </p:extLst>
  </p:cSld>
  <p:clrMapOvr>
    <a:masterClrMapping/>
  </p:clrMapOvr>
  <p:transition spd="slow" advClick="0" advTm="1000">
    <p:push dir="u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5F94A4-B8D7-43C1-80C9-73E124F4F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684A534-7F72-44DB-AAA0-39763DA8C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8F81B8-2C1B-46DA-9FC4-FA4EA6C3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4DEF5E0-2338-4BAC-8681-B56466F2D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449038"/>
      </p:ext>
    </p:extLst>
  </p:cSld>
  <p:clrMapOvr>
    <a:masterClrMapping/>
  </p:clrMapOvr>
  <p:transition spd="slow" advClick="0" advTm="1000">
    <p:push dir="u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AE1E47-1B45-4380-AE38-48F51410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744B09-219A-4BAE-A64A-BA6F51CC3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5B1853-F3A0-4843-A7DD-B071FABAE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00759"/>
      </p:ext>
    </p:extLst>
  </p:cSld>
  <p:clrMapOvr>
    <a:masterClrMapping/>
  </p:clrMapOvr>
  <p:transition spd="slow" advClick="0" advTm="1000">
    <p:push dir="u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8A05EE-C361-48B2-881C-5FEDBCF95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6B7BA2-C07B-486A-AEBA-E8A379FAE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609B8D7-C342-4349-A52B-0F630C496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1A0A05-2E78-4B68-9275-72A698131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8D064B-850C-449A-B16D-36BA1C5A1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3919E08-2488-46A8-8B39-E8E3B1A72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275376"/>
      </p:ext>
    </p:extLst>
  </p:cSld>
  <p:clrMapOvr>
    <a:masterClrMapping/>
  </p:clrMapOvr>
  <p:transition spd="slow" advClick="0" advTm="1000">
    <p:push dir="u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19821D-3169-462D-BDC5-707DAA373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25970DE-180B-463A-842D-4B948B1E48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048C78-1503-4FD7-8859-990F963DFC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84969D1-8A89-4051-A7A3-053E791C4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2B7B8CF-C72E-438F-A999-E8DA54826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73A437-B948-459B-B14D-44D796DEE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57962"/>
      </p:ext>
    </p:extLst>
  </p:cSld>
  <p:clrMapOvr>
    <a:masterClrMapping/>
  </p:clrMapOvr>
  <p:transition spd="slow" advClick="0" advTm="1000">
    <p:push dir="u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C74BBE8-1815-4000-8008-945E8B561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E314DF-819C-4FF1-9C2E-69194E155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A1525E-7C66-46A7-89CD-0A0836A4BF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AB08-D03A-4FEF-8092-001CB785BBAB}" type="datetimeFigureOut">
              <a:rPr lang="zh-CN" altLang="en-US" smtClean="0"/>
              <a:t>2021/7/14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269161-46AB-416B-9C71-590B71BBF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47D277-5155-4804-A42E-790F5C4F80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20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">
    <p:push dir="u"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3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7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3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0.xml" /><Relationship Id="rId3" Type="http://schemas.openxmlformats.org/officeDocument/2006/relationships/image" Target="../media/image3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1.xml" /><Relationship Id="rId3" Type="http://schemas.openxmlformats.org/officeDocument/2006/relationships/image" Target="../media/image8.png" /><Relationship Id="rId4" Type="http://schemas.microsoft.com/office/2007/relationships/hdphoto" Target="../media/image9.wdp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2.xml" /><Relationship Id="rId3" Type="http://schemas.openxmlformats.org/officeDocument/2006/relationships/image" Target="../media/image3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3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8.xml" /><Relationship Id="rId3" Type="http://schemas.openxmlformats.org/officeDocument/2006/relationships/image" Target="../media/image3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1.xml" /><Relationship Id="rId3" Type="http://schemas.openxmlformats.org/officeDocument/2006/relationships/image" Target="../media/image10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3.xml" /><Relationship Id="rId3" Type="http://schemas.openxmlformats.org/officeDocument/2006/relationships/image" Target="../media/image3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5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6.xml" /><Relationship Id="rId3" Type="http://schemas.openxmlformats.org/officeDocument/2006/relationships/image" Target="../media/image3.jpe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8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0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1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3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4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5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6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7.xml" /><Relationship Id="rId3" Type="http://schemas.openxmlformats.org/officeDocument/2006/relationships/image" Target="../media/image2.jpeg" /><Relationship Id="rId4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7" name="图片 56">
            <a:extLst>
              <a:ext uri="{FF2B5EF4-FFF2-40B4-BE49-F238E27FC236}">
                <a16:creationId xmlns:a16="http://schemas.microsoft.com/office/drawing/2014/main" id="{0D3BBD38-38EC-4AC9-A32A-EE77DD18B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42E3F7F-15E2-4083-A760-1FAF010D3CAF}"/>
              </a:ext>
            </a:extLst>
          </p:cNvPr>
          <p:cNvSpPr txBox="1"/>
          <p:nvPr/>
        </p:nvSpPr>
        <p:spPr>
          <a:xfrm>
            <a:off x="2861975" y="2004790"/>
            <a:ext cx="7006853" cy="19917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zh-CN" altLang="en-US" sz="8000" b="1" spc="600">
                <a:solidFill>
                  <a:srgbClr val="517173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常用文言虚词</a:t>
            </a:r>
            <a:endParaRPr lang="id-ID" sz="8000" b="1" spc="600">
              <a:solidFill>
                <a:srgbClr val="517173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48B37D6-3FBD-4DD0-BD56-AC96619536C7}"/>
              </a:ext>
            </a:extLst>
          </p:cNvPr>
          <p:cNvGrpSpPr/>
          <p:nvPr/>
        </p:nvGrpSpPr>
        <p:grpSpPr>
          <a:xfrm>
            <a:off x="3248460" y="3300084"/>
            <a:ext cx="5984750" cy="128916"/>
            <a:chOff x="1839287" y="5184146"/>
            <a:chExt cx="2767715" cy="9525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53A6AD4-2B46-4DDF-8E1E-FBC50CD8C1D5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B6CA745-D5E7-483E-9BFF-0A20C8225419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239DF446-3692-4013-ADBA-5D5E67386B58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BEBC17FA-1B54-494C-9EFC-3010E769F2BD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821F83B8-F4AB-4409-807B-B47A030C537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4F962FBB-74E9-49E8-ACDD-ABE989270B28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1" name="组合 50">
                    <a:extLst>
                      <a:ext uri="{FF2B5EF4-FFF2-40B4-BE49-F238E27FC236}">
                        <a16:creationId xmlns:a16="http://schemas.microsoft.com/office/drawing/2014/main" id="{408DE38C-65B4-4541-8DA7-5060545D588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31CE2949-6CB8-42E3-9D3B-0EAD05EE362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4447A3F3-18EF-4622-87F6-D24BFF64AF5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3" name="组合 42">
                  <a:extLst>
                    <a:ext uri="{FF2B5EF4-FFF2-40B4-BE49-F238E27FC236}">
                      <a16:creationId xmlns:a16="http://schemas.microsoft.com/office/drawing/2014/main" id="{588AC699-3798-44BF-9035-B84609740C30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9582F107-73C2-4325-92A7-72EC8FAD3662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EFD207C7-5DC0-4356-ABA5-648FD485B1D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>
                      <a:extLst>
                        <a:ext uri="{FF2B5EF4-FFF2-40B4-BE49-F238E27FC236}">
                          <a16:creationId xmlns:a16="http://schemas.microsoft.com/office/drawing/2014/main" id="{7CA46D94-E505-46F5-9306-24B5496DE26F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5" name="组合 44">
                    <a:extLst>
                      <a:ext uri="{FF2B5EF4-FFF2-40B4-BE49-F238E27FC236}">
                        <a16:creationId xmlns:a16="http://schemas.microsoft.com/office/drawing/2014/main" id="{F5DC80DF-6769-4954-A36D-5FF15CC7CEDA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1E18EED-1A5B-497C-941E-1B6CD082D0D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95CBDC61-5508-4140-91FF-B02AC9AC830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62EA747A-7BDD-4616-BE37-2DDEEC6F701C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8E9ACFA6-5773-40A0-81ED-017FB61A34F9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2F293BFA-6A6F-4E7D-B8DB-200D14CEDA4C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4A758F8A-D1A8-44CD-8A0F-4CA5922E0C9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2BDB19D2-7BC5-46C4-B50B-E781576804AB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7" name="组合 36">
                    <a:extLst>
                      <a:ext uri="{FF2B5EF4-FFF2-40B4-BE49-F238E27FC236}">
                        <a16:creationId xmlns:a16="http://schemas.microsoft.com/office/drawing/2014/main" id="{9CA659B9-37EB-408B-B619-C822C1491A9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90A6BE33-D9A4-46FB-B78D-8728DF732AF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71E067F7-790D-44EA-BE22-BE135F33A19B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9" name="组合 28">
                  <a:extLst>
                    <a:ext uri="{FF2B5EF4-FFF2-40B4-BE49-F238E27FC236}">
                      <a16:creationId xmlns:a16="http://schemas.microsoft.com/office/drawing/2014/main" id="{0E706D6B-EFC7-48FE-AC85-60B200F05151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ADB7018B-51CD-47AC-84A6-BDA47B2321F0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A8648A08-59D6-448B-B05C-1EE234B2535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>
                      <a:extLst>
                        <a:ext uri="{FF2B5EF4-FFF2-40B4-BE49-F238E27FC236}">
                          <a16:creationId xmlns:a16="http://schemas.microsoft.com/office/drawing/2014/main" id="{A6EB6F70-5172-4083-B25F-4DD7F68EE7B7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1" name="组合 30">
                    <a:extLst>
                      <a:ext uri="{FF2B5EF4-FFF2-40B4-BE49-F238E27FC236}">
                        <a16:creationId xmlns:a16="http://schemas.microsoft.com/office/drawing/2014/main" id="{FFA52FDC-DCC4-477B-A070-B5E676202808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C90BA2BD-0CBB-40E3-8B3D-FC65611157ED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C9AF8B38-EB4C-4DBC-8A89-791574ABA375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8D3733A-29DD-4B96-85CD-769929BB57A0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016AA355-064C-4F00-B523-1B78C0017476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539945DC-133A-48A5-8134-BB4902E56F24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DBAD1E6B-FE8E-4EFD-9588-45754452BCA1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E8324D1B-F935-4E1D-A125-428E0876684C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47DF3A3B-8E17-47DB-8824-E4CAAC141693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9F71EC0B-1B29-4E08-A673-F3B32DCF58C5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8F3A3A9D-6ADE-4466-8FDE-D782A17011A1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" name="组合 18">
                  <a:extLst>
                    <a:ext uri="{FF2B5EF4-FFF2-40B4-BE49-F238E27FC236}">
                      <a16:creationId xmlns:a16="http://schemas.microsoft.com/office/drawing/2014/main" id="{F05AF4F5-53A8-403D-87D5-9F1FA4C07B25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D320815A-CFB0-496A-9516-4B222BA4FA3B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6A76856A-9159-4167-B4A3-E294177FB8FD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399178041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何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11701509" cy="7389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）“何如”常用于疑问句中，表疑问或诘问，相当于“怎么样”或“什么样”。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825885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复音虚词。“何如”、“何以”。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987972" y="2283314"/>
            <a:ext cx="6097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樊哙日：“今日之事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?”</a:t>
            </a:r>
            <a:endParaRPr lang="zh-CN" altLang="en-US" sz="28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786206" y="2939050"/>
            <a:ext cx="6901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樊哙说：“现在的情况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怎样了？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85686" y="3742534"/>
            <a:ext cx="11414431" cy="120028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）“何以”即“以何”，介宾短语用于疑问句中作状语，根据“以”的不同用法，分别相当于“拿什么”、“凭什么”等。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987972" y="5046945"/>
            <a:ext cx="9809865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/>
              <a:t>例：</a:t>
            </a:r>
            <a:r>
              <a:rPr lang="zh-CN" altLang="en-US">
                <a:solidFill>
                  <a:srgbClr val="FF0000"/>
                </a:solidFill>
              </a:rPr>
              <a:t>何</a:t>
            </a:r>
            <a:r>
              <a:rPr lang="zh-CN" altLang="en-US"/>
              <a:t>以战</a:t>
            </a:r>
            <a:r>
              <a:rPr lang="en-US" altLang="zh-CN"/>
              <a:t>?</a:t>
            </a:r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87E8C1A-B4ED-4819-9CD7-FBE14CF420EF}"/>
              </a:ext>
            </a:extLst>
          </p:cNvPr>
          <p:cNvSpPr txBox="1"/>
          <p:nvPr/>
        </p:nvSpPr>
        <p:spPr>
          <a:xfrm>
            <a:off x="1786206" y="5727647"/>
            <a:ext cx="79420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您</a:t>
            </a:r>
            <a:r>
              <a:rPr lang="zh-CN" altLang="en-US">
                <a:solidFill>
                  <a:srgbClr val="FF0000"/>
                </a:solidFill>
              </a:rPr>
              <a:t>凭借什么</a:t>
            </a:r>
            <a:r>
              <a:rPr lang="zh-CN" altLang="en-US"/>
              <a:t>作战？</a:t>
            </a:r>
          </a:p>
        </p:txBody>
      </p:sp>
    </p:spTree>
    <p:extLst>
      <p:ext uri="{BB962C8B-B14F-4D97-AF65-F5344CB8AC3E}">
        <p14:creationId xmlns:p14="http://schemas.microsoft.com/office/powerpoint/2010/main" val="81650682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2" grpId="0"/>
      <p:bldP spid="14" grpId="0"/>
      <p:bldP spid="16" grpId="0"/>
      <p:bldP spid="18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91191"/>
            <a:ext cx="12190413" cy="854048"/>
            <a:chOff x="0" y="522265"/>
            <a:chExt cx="12190413" cy="85404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7544" y="522265"/>
              <a:ext cx="325532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4800" b="1" spc="300">
                  <a:solidFill>
                    <a:srgbClr val="517173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</p:grpSp>
      <p:sp>
        <p:nvSpPr>
          <p:cNvPr id="37" name="Rectangle 2">
            <a:extLst>
              <a:ext uri="{FF2B5EF4-FFF2-40B4-BE49-F238E27FC236}">
                <a16:creationId xmlns:a16="http://schemas.microsoft.com/office/drawing/2014/main" id="{A2851212-C4BE-49F3-B643-64F2C8EA6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879" y="1232760"/>
            <a:ext cx="8619807" cy="4901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一旦山陵崩，长安君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以自托于赵？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2）如太行、王屋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3）豫州今欲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至？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4）吾幸而得汝，又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不幸而生今日之中国！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5）予尝求古仁人之心，或者二者之为，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哉？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6）徐公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能及君也？ </a:t>
            </a:r>
          </a:p>
        </p:txBody>
      </p:sp>
      <p:sp>
        <p:nvSpPr>
          <p:cNvPr id="38" name="Text Box 4">
            <a:extLst>
              <a:ext uri="{FF2B5EF4-FFF2-40B4-BE49-F238E27FC236}">
                <a16:creationId xmlns:a16="http://schemas.microsoft.com/office/drawing/2014/main" id="{CFB8AE68-CB26-4CF0-8A22-0347F7480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400" y="1239953"/>
            <a:ext cx="2151154" cy="4901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怎么样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什么原因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</a:t>
            </a:r>
          </a:p>
        </p:txBody>
      </p:sp>
    </p:spTree>
    <p:extLst>
      <p:ext uri="{BB962C8B-B14F-4D97-AF65-F5344CB8AC3E}">
        <p14:creationId xmlns:p14="http://schemas.microsoft.com/office/powerpoint/2010/main" val="2787765560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408408" y="2460993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8800" b="1" spc="600">
                <a:solidFill>
                  <a:srgbClr val="51717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乎</a:t>
            </a:r>
            <a:endParaRPr lang="id-ID" altLang="zh-CN" sz="8800" b="1" spc="600">
              <a:solidFill>
                <a:srgbClr val="51717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074156" y="3617990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355637152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乎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10835333" cy="772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）表疑问语气，可译为“吗”、“呢”。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语气助词</a:t>
            </a:r>
            <a:r>
              <a:rPr lang="zh-CN" altLang="zh-CN" sz="4000" b="1" kern="100">
                <a:solidFill>
                  <a:srgbClr val="51717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1018068" y="2010985"/>
            <a:ext cx="6097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岂有相公此时出见客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乎</a:t>
            </a: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386218" y="2801210"/>
            <a:ext cx="84342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难道相公能在这个时候出来会客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215784" y="3368626"/>
            <a:ext cx="11414431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）表测度语气，可译为“吧”。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1018066" y="4195403"/>
            <a:ext cx="3684563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日食饮得无衰</a:t>
            </a:r>
            <a:r>
              <a:rPr lang="zh-CN" altLang="en-US">
                <a:solidFill>
                  <a:srgbClr val="FF0000"/>
                </a:solidFill>
              </a:rPr>
              <a:t>乎</a:t>
            </a:r>
            <a:r>
              <a:rPr lang="en-US" altLang="zh-CN"/>
              <a:t>?</a:t>
            </a:r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5603356" y="4290622"/>
            <a:ext cx="53705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您每天的饮食该不会减少</a:t>
            </a:r>
            <a:r>
              <a:rPr lang="zh-CN" altLang="en-US">
                <a:solidFill>
                  <a:srgbClr val="FF0000"/>
                </a:solidFill>
              </a:rPr>
              <a:t>吧</a:t>
            </a:r>
            <a:r>
              <a:rPr lang="zh-CN" altLang="en-US"/>
              <a:t>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3165D5-B8F8-4D1B-9BA9-446D57D2C6AE}"/>
              </a:ext>
            </a:extLst>
          </p:cNvPr>
          <p:cNvSpPr txBox="1"/>
          <p:nvPr/>
        </p:nvSpPr>
        <p:spPr>
          <a:xfrm>
            <a:off x="215784" y="4952199"/>
            <a:ext cx="6237514" cy="55688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）表反问语气，可译为“吗”。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A1AB4D4-2B5A-4448-9A51-5A3EEFBEBA62}"/>
              </a:ext>
            </a:extLst>
          </p:cNvPr>
          <p:cNvSpPr txBox="1"/>
          <p:nvPr/>
        </p:nvSpPr>
        <p:spPr>
          <a:xfrm>
            <a:off x="1018066" y="5708995"/>
            <a:ext cx="3976500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/>
              <a:t>例：</a:t>
            </a:r>
            <a:r>
              <a:rPr lang="zh-CN" altLang="zh-CN"/>
              <a:t>王侯将相宁有种</a:t>
            </a:r>
            <a:r>
              <a:rPr lang="zh-CN" altLang="zh-CN">
                <a:solidFill>
                  <a:srgbClr val="FF0000"/>
                </a:solidFill>
              </a:rPr>
              <a:t>乎</a:t>
            </a:r>
            <a:r>
              <a:rPr lang="en-US" altLang="zh-CN"/>
              <a:t>?</a:t>
            </a:r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558DFBA-136F-4694-94F1-9B6CA5A2930F}"/>
              </a:ext>
            </a:extLst>
          </p:cNvPr>
          <p:cNvSpPr txBox="1"/>
          <p:nvPr/>
        </p:nvSpPr>
        <p:spPr>
          <a:xfrm>
            <a:off x="5603356" y="5804214"/>
            <a:ext cx="6237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王侯将相难道有天生的贵种</a:t>
            </a:r>
            <a:r>
              <a:rPr lang="zh-CN" altLang="en-US">
                <a:solidFill>
                  <a:srgbClr val="FF0000"/>
                </a:solidFill>
              </a:rPr>
              <a:t>吗</a:t>
            </a:r>
            <a:r>
              <a:rPr lang="zh-CN" altLang="en-US"/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1321840084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2" grpId="0"/>
      <p:bldP spid="14" grpId="0"/>
      <p:bldP spid="16" grpId="0"/>
      <p:bldP spid="18" grpId="0"/>
      <p:bldP spid="22" grpId="0"/>
      <p:bldP spid="13" grpId="0"/>
      <p:bldP spid="15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乎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10835333" cy="772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）用于感叹句，可译为“啊”、“呀”、“唉”等。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语气助词</a:t>
            </a:r>
            <a:r>
              <a:rPr lang="zh-CN" altLang="zh-CN" sz="4000" b="1" kern="100">
                <a:solidFill>
                  <a:srgbClr val="51717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1018068" y="2010985"/>
            <a:ext cx="6097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嗟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乎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，燕雀安知鸿鹄之志哉！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524442" y="2759395"/>
            <a:ext cx="84342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！燕雀怎么能知道鸿鹄的志向呢？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215784" y="3368626"/>
            <a:ext cx="11414431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）用在句中的停顿处，表舒缓语气，可不译。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1018066" y="4195403"/>
            <a:ext cx="4723515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胡为</a:t>
            </a:r>
            <a:r>
              <a:rPr lang="zh-CN" altLang="en-US">
                <a:solidFill>
                  <a:srgbClr val="FF0000"/>
                </a:solidFill>
              </a:rPr>
              <a:t>乎</a:t>
            </a:r>
            <a:r>
              <a:rPr lang="zh-CN" altLang="en-US"/>
              <a:t>遑遑欲何之</a:t>
            </a:r>
            <a:r>
              <a:rPr lang="en-US" altLang="zh-CN"/>
              <a:t>?</a:t>
            </a:r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524442" y="5182782"/>
            <a:ext cx="53705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为什么心神不定，还想去什么地方？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8236DE0-B25B-4573-9D2F-357C6DB50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9683" y="3024289"/>
            <a:ext cx="3802317" cy="2342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8835433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  <p:bldP spid="16" grpId="0"/>
      <p:bldP spid="18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乎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323913" y="1235006"/>
            <a:ext cx="10835333" cy="772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介词相当于“于”。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1018067" y="2010985"/>
            <a:ext cx="80867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醉翁之意不在酒，在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乎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山水之间也。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524442" y="2759395"/>
            <a:ext cx="84342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醉翁的情趣不在于喝酒，而在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欣赏山水的美景。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323913" y="3394313"/>
            <a:ext cx="11414431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36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形容词词尾，有时相当于“的样子”“地”。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1018066" y="4249942"/>
            <a:ext cx="9797979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以无厚入有间，恢恢</a:t>
            </a:r>
            <a:r>
              <a:rPr lang="zh-CN" altLang="en-US">
                <a:solidFill>
                  <a:srgbClr val="FF0000"/>
                </a:solidFill>
              </a:rPr>
              <a:t>乎</a:t>
            </a:r>
            <a:r>
              <a:rPr lang="zh-CN" altLang="en-US"/>
              <a:t>其于游刃必有余地矣</a:t>
            </a:r>
            <a:r>
              <a:rPr lang="en-US" altLang="zh-CN"/>
              <a:t>!</a:t>
            </a:r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524442" y="5127483"/>
            <a:ext cx="97979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    用薄薄的刀刃插入有空隙的骨节和组合部位间</a:t>
            </a:r>
            <a:r>
              <a:rPr lang="en-US" altLang="zh-CN"/>
              <a:t>,</a:t>
            </a:r>
            <a:r>
              <a:rPr lang="zh-CN" altLang="en-US"/>
              <a:t>对于刀刃的运转和回旋来说那是多么宽绰而有余地呀。</a:t>
            </a:r>
          </a:p>
        </p:txBody>
      </p:sp>
    </p:spTree>
    <p:extLst>
      <p:ext uri="{BB962C8B-B14F-4D97-AF65-F5344CB8AC3E}">
        <p14:creationId xmlns:p14="http://schemas.microsoft.com/office/powerpoint/2010/main" val="4040285459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  <p:bldP spid="16" grpId="0"/>
      <p:bldP spid="18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91191"/>
            <a:ext cx="12190413" cy="854048"/>
            <a:chOff x="0" y="522265"/>
            <a:chExt cx="12190413" cy="85404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7544" y="522265"/>
              <a:ext cx="325532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4800" b="1" spc="300">
                  <a:solidFill>
                    <a:srgbClr val="517173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</p:grpSp>
      <p:sp>
        <p:nvSpPr>
          <p:cNvPr id="37" name="Rectangle 2">
            <a:extLst>
              <a:ext uri="{FF2B5EF4-FFF2-40B4-BE49-F238E27FC236}">
                <a16:creationId xmlns:a16="http://schemas.microsoft.com/office/drawing/2014/main" id="{A2851212-C4BE-49F3-B643-64F2C8EA6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764" y="821377"/>
            <a:ext cx="8619807" cy="5738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若寡人者，可以保民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哉？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布衣之交尚不相欺，况大国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乎？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故今之墓中全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为五人也。 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4)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王之好乐甚，则齐国其庶几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！ 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5)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吾尝疑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是。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良剑期乎断，不期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莫铘。 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7)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今虽死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此，比吾乡邻之死则已后矣。 </a:t>
            </a:r>
          </a:p>
        </p:txBody>
      </p:sp>
      <p:sp>
        <p:nvSpPr>
          <p:cNvPr id="38" name="Text Box 4">
            <a:extLst>
              <a:ext uri="{FF2B5EF4-FFF2-40B4-BE49-F238E27FC236}">
                <a16:creationId xmlns:a16="http://schemas.microsoft.com/office/drawing/2014/main" id="{CFB8AE68-CB26-4CF0-8A22-0347F7480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4915" y="829855"/>
            <a:ext cx="2151154" cy="6575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疑问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反问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揣测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746351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408408" y="2460993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8800" b="1" spc="600">
                <a:solidFill>
                  <a:srgbClr val="51717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且</a:t>
            </a:r>
            <a:endParaRPr lang="id-ID" altLang="zh-CN" sz="8800" b="1" spc="600">
              <a:solidFill>
                <a:srgbClr val="51717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074156" y="3617990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3037126488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且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10835333" cy="772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）表示递进关系。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连词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1018067" y="2010985"/>
            <a:ext cx="99557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由也为之，比及三年，可使有勇，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知方也。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386217" y="2734117"/>
            <a:ext cx="8976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我去治理它，只要三年，就可以使那里人人有勇气、个个懂道义。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215784" y="3368626"/>
            <a:ext cx="11414431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）并列关系，一般可翻译为“又”。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1018066" y="4195403"/>
            <a:ext cx="6575430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命如南山石，四体康且直。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386217" y="5127483"/>
            <a:ext cx="8976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但愿你的生命像南山石一样的久长，身体强健又安康。</a:t>
            </a:r>
          </a:p>
        </p:txBody>
      </p:sp>
    </p:spTree>
    <p:extLst>
      <p:ext uri="{BB962C8B-B14F-4D97-AF65-F5344CB8AC3E}">
        <p14:creationId xmlns:p14="http://schemas.microsoft.com/office/powerpoint/2010/main" val="239589683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2" grpId="0"/>
      <p:bldP spid="14" grpId="0"/>
      <p:bldP spid="16" grpId="0"/>
      <p:bldP spid="18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且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10835333" cy="772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）表示转折，相当于“但是”。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连词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1018067" y="2010985"/>
            <a:ext cx="99557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穷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益坚，不坠青云之志。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386217" y="2783616"/>
            <a:ext cx="100901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遭遇穷困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意志更加坚定，在任何情况下也不放弃自己的凌云之志。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215784" y="3368626"/>
            <a:ext cx="11414431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）有时相当于“尚且”，先让步，后推进一层。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1018066" y="4195403"/>
            <a:ext cx="6575430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古之圣人，犹</a:t>
            </a:r>
            <a:r>
              <a:rPr lang="zh-CN" altLang="en-US">
                <a:solidFill>
                  <a:srgbClr val="FF0000"/>
                </a:solidFill>
              </a:rPr>
              <a:t>且</a:t>
            </a:r>
            <a:r>
              <a:rPr lang="zh-CN" altLang="en-US"/>
              <a:t>从师而问焉。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386217" y="5157504"/>
            <a:ext cx="8976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古代的圣人，</a:t>
            </a:r>
            <a:r>
              <a:rPr lang="zh-CN" altLang="en-US">
                <a:solidFill>
                  <a:srgbClr val="FF0000"/>
                </a:solidFill>
              </a:rPr>
              <a:t>尚且</a:t>
            </a:r>
            <a:r>
              <a:rPr lang="zh-CN" altLang="en-US"/>
              <a:t>跟从老师而请教。</a:t>
            </a:r>
          </a:p>
        </p:txBody>
      </p:sp>
    </p:spTree>
    <p:extLst>
      <p:ext uri="{BB962C8B-B14F-4D97-AF65-F5344CB8AC3E}">
        <p14:creationId xmlns:p14="http://schemas.microsoft.com/office/powerpoint/2010/main" val="4025146893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  <p:bldP spid="16" grpId="0"/>
      <p:bldP spid="18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679642" y="1502512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4800" b="1" spc="600">
                <a:solidFill>
                  <a:srgbClr val="5171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第一章</a:t>
            </a:r>
            <a:endParaRPr lang="id-ID" altLang="zh-CN" sz="4800" b="1" spc="600">
              <a:solidFill>
                <a:srgbClr val="5171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243973" y="2476359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83CE99E4-BE4C-460F-BAB2-211C39A45B8A}"/>
              </a:ext>
            </a:extLst>
          </p:cNvPr>
          <p:cNvSpPr/>
          <p:nvPr/>
        </p:nvSpPr>
        <p:spPr>
          <a:xfrm>
            <a:off x="4117262" y="2787125"/>
            <a:ext cx="3958490" cy="830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600" b="1" spc="300">
                <a:solidFill>
                  <a:srgbClr val="5171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    习</a:t>
            </a:r>
          </a:p>
        </p:txBody>
      </p:sp>
    </p:spTree>
    <p:extLst>
      <p:ext uri="{BB962C8B-B14F-4D97-AF65-F5344CB8AC3E}">
        <p14:creationId xmlns:p14="http://schemas.microsoft.com/office/powerpoint/2010/main" val="3721371993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且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417284" y="1818575"/>
            <a:ext cx="10835333" cy="772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相当于“将”、“将要”、“暂且”、“姑且”。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副词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902779" y="2977666"/>
            <a:ext cx="53882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卿但暂还家，吾今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报府。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902779" y="4035624"/>
            <a:ext cx="100901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但你只不过是暂时回到娘家去，现在我也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暂且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回到县官府。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FDAC44C-37B5-44F1-A126-E63FA98D5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1364" y="1379662"/>
            <a:ext cx="3330636" cy="4413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621760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91191"/>
            <a:ext cx="12190413" cy="854048"/>
            <a:chOff x="0" y="522265"/>
            <a:chExt cx="12190413" cy="85404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7544" y="522265"/>
              <a:ext cx="325532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4800" b="1" spc="300">
                  <a:solidFill>
                    <a:srgbClr val="517173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</p:grpSp>
      <p:sp>
        <p:nvSpPr>
          <p:cNvPr id="37" name="Rectangle 2">
            <a:extLst>
              <a:ext uri="{FF2B5EF4-FFF2-40B4-BE49-F238E27FC236}">
                <a16:creationId xmlns:a16="http://schemas.microsoft.com/office/drawing/2014/main" id="{A2851212-C4BE-49F3-B643-64F2C8EA6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54" y="1592268"/>
            <a:ext cx="8619807" cy="406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别君去兮何时还？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放白鹿青崖间。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不出，火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尽。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若属皆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为所虏。 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4)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行千里，其谁不知？ 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5)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河水清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涟猗。</a:t>
            </a:r>
          </a:p>
        </p:txBody>
      </p:sp>
      <p:sp>
        <p:nvSpPr>
          <p:cNvPr id="38" name="Text Box 4">
            <a:extLst>
              <a:ext uri="{FF2B5EF4-FFF2-40B4-BE49-F238E27FC236}">
                <a16:creationId xmlns:a16="http://schemas.microsoft.com/office/drawing/2014/main" id="{CFB8AE68-CB26-4CF0-8A22-0347F7480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5715" y="1592268"/>
            <a:ext cx="2151154" cy="406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暂且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将要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将要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况且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表并列</a:t>
            </a:r>
          </a:p>
        </p:txBody>
      </p:sp>
    </p:spTree>
    <p:extLst>
      <p:ext uri="{BB962C8B-B14F-4D97-AF65-F5344CB8AC3E}">
        <p14:creationId xmlns:p14="http://schemas.microsoft.com/office/powerpoint/2010/main" val="2023630428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408408" y="2460993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8800" b="1" spc="600">
                <a:solidFill>
                  <a:srgbClr val="51717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若</a:t>
            </a:r>
            <a:endParaRPr lang="id-ID" altLang="zh-CN" sz="8800" b="1" spc="600">
              <a:solidFill>
                <a:srgbClr val="51717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074156" y="3617990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303212031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若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10835333" cy="772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）表人称，相当于“你”、“你们”；作定语时则译为“你的”。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代词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1018067" y="2010985"/>
            <a:ext cx="99557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不者，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属皆且为所虏。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386217" y="2734117"/>
            <a:ext cx="8976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否则，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都将被他俘虏！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215784" y="3368626"/>
            <a:ext cx="11414431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）表近指，相当于“这”、“这样”、“如此”。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1018065" y="4195403"/>
            <a:ext cx="8451755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以</a:t>
            </a:r>
            <a:r>
              <a:rPr lang="zh-CN" altLang="en-US">
                <a:solidFill>
                  <a:srgbClr val="FF0000"/>
                </a:solidFill>
              </a:rPr>
              <a:t>若</a:t>
            </a:r>
            <a:r>
              <a:rPr lang="zh-CN" altLang="en-US"/>
              <a:t>所为</a:t>
            </a:r>
            <a:r>
              <a:rPr lang="en-US" altLang="zh-CN"/>
              <a:t>,</a:t>
            </a:r>
            <a:r>
              <a:rPr lang="zh-CN" altLang="en-US"/>
              <a:t>求</a:t>
            </a:r>
            <a:r>
              <a:rPr lang="zh-CN" altLang="en-US">
                <a:solidFill>
                  <a:srgbClr val="FF0000"/>
                </a:solidFill>
              </a:rPr>
              <a:t>若</a:t>
            </a:r>
            <a:r>
              <a:rPr lang="zh-CN" altLang="en-US"/>
              <a:t>所欲</a:t>
            </a:r>
            <a:r>
              <a:rPr lang="en-US" altLang="zh-CN"/>
              <a:t>,</a:t>
            </a:r>
            <a:r>
              <a:rPr lang="zh-CN" altLang="en-US"/>
              <a:t>犹缘木而求鱼也。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386217" y="5047418"/>
            <a:ext cx="10595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但是以</a:t>
            </a:r>
            <a:r>
              <a:rPr lang="zh-CN" altLang="en-US">
                <a:solidFill>
                  <a:srgbClr val="FF0000"/>
                </a:solidFill>
              </a:rPr>
              <a:t>这样</a:t>
            </a:r>
            <a:r>
              <a:rPr lang="zh-CN" altLang="en-US"/>
              <a:t>的做法，去谋求</a:t>
            </a:r>
            <a:r>
              <a:rPr lang="zh-CN" altLang="en-US">
                <a:solidFill>
                  <a:srgbClr val="FF0000"/>
                </a:solidFill>
              </a:rPr>
              <a:t>这样</a:t>
            </a:r>
            <a:r>
              <a:rPr lang="zh-CN" altLang="en-US"/>
              <a:t>的理想，就像爬到树上却要抓鱼一样。</a:t>
            </a:r>
          </a:p>
        </p:txBody>
      </p:sp>
    </p:spTree>
    <p:extLst>
      <p:ext uri="{BB962C8B-B14F-4D97-AF65-F5344CB8AC3E}">
        <p14:creationId xmlns:p14="http://schemas.microsoft.com/office/powerpoint/2010/main" val="335177461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2" grpId="0"/>
      <p:bldP spid="14" grpId="0"/>
      <p:bldP spid="16" grpId="0"/>
      <p:bldP spid="18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若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10835333" cy="772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）表假设，相当于“如果”、“假设”等。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连词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1018067" y="2010985"/>
            <a:ext cx="99557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能以吴、越之众与中国抗衡。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386217" y="2734117"/>
            <a:ext cx="8976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凭吴国、越国的民众与中原国家来抗衡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215784" y="3368626"/>
            <a:ext cx="11414431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）表选择，相当于“或”、“或者”。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1018065" y="4195403"/>
            <a:ext cx="8451755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以万人</a:t>
            </a:r>
            <a:r>
              <a:rPr lang="zh-CN" altLang="en-US">
                <a:solidFill>
                  <a:srgbClr val="FF0000"/>
                </a:solidFill>
              </a:rPr>
              <a:t>若</a:t>
            </a:r>
            <a:r>
              <a:rPr lang="zh-CN" altLang="en-US"/>
              <a:t>一郡降者，封万户。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386217" y="5047418"/>
            <a:ext cx="10595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带领一万人</a:t>
            </a:r>
            <a:r>
              <a:rPr lang="zh-CN" altLang="en-US">
                <a:solidFill>
                  <a:srgbClr val="FF0000"/>
                </a:solidFill>
              </a:rPr>
              <a:t>或者</a:t>
            </a:r>
            <a:r>
              <a:rPr lang="zh-CN" altLang="en-US"/>
              <a:t>一个郡投降的</a:t>
            </a:r>
            <a:r>
              <a:rPr lang="en-US" altLang="zh-CN"/>
              <a:t>,</a:t>
            </a:r>
            <a:r>
              <a:rPr lang="zh-CN" altLang="en-US"/>
              <a:t>封为万户侯。</a:t>
            </a:r>
          </a:p>
        </p:txBody>
      </p:sp>
    </p:spTree>
    <p:extLst>
      <p:ext uri="{BB962C8B-B14F-4D97-AF65-F5344CB8AC3E}">
        <p14:creationId xmlns:p14="http://schemas.microsoft.com/office/powerpoint/2010/main" val="4208044473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2" grpId="0"/>
      <p:bldP spid="14" grpId="0"/>
      <p:bldP spid="16" grpId="0"/>
      <p:bldP spid="18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若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11459771" cy="12163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 “若”和“夫”、“至”结合，组成“若夫”、“至若”，放在一段或另一层意思的开头，表示他转。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复音虚词。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1018067" y="2592504"/>
            <a:ext cx="99557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若夫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霪雨霏霏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386217" y="3315636"/>
            <a:ext cx="8976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如果遇上那阴雨连绵（的日子）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1018065" y="4195403"/>
            <a:ext cx="8451755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以万人</a:t>
            </a:r>
            <a:r>
              <a:rPr lang="zh-CN" altLang="en-US">
                <a:solidFill>
                  <a:srgbClr val="FF0000"/>
                </a:solidFill>
              </a:rPr>
              <a:t>若</a:t>
            </a:r>
            <a:r>
              <a:rPr lang="zh-CN" altLang="en-US"/>
              <a:t>一郡降者，封万户。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386217" y="5047418"/>
            <a:ext cx="10595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带领一万人</a:t>
            </a:r>
            <a:r>
              <a:rPr lang="zh-CN" altLang="en-US">
                <a:solidFill>
                  <a:srgbClr val="FF0000"/>
                </a:solidFill>
              </a:rPr>
              <a:t>或者</a:t>
            </a:r>
            <a:r>
              <a:rPr lang="zh-CN" altLang="en-US"/>
              <a:t>一个郡投降的</a:t>
            </a:r>
            <a:r>
              <a:rPr lang="en-US" altLang="zh-CN"/>
              <a:t>,</a:t>
            </a:r>
            <a:r>
              <a:rPr lang="zh-CN" altLang="en-US"/>
              <a:t>封为万户侯。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F40CDD6-C548-4344-88A7-9AA428F72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1962" y="1931969"/>
            <a:ext cx="2751971" cy="4590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4889914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2" grpId="0"/>
      <p:bldP spid="14" grpId="0"/>
      <p:bldP spid="18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91191"/>
            <a:ext cx="12190413" cy="854048"/>
            <a:chOff x="0" y="522265"/>
            <a:chExt cx="12190413" cy="85404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7544" y="522265"/>
              <a:ext cx="325532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4800" b="1" spc="300">
                  <a:solidFill>
                    <a:srgbClr val="517173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</p:grpSp>
      <p:sp>
        <p:nvSpPr>
          <p:cNvPr id="37" name="Rectangle 2">
            <a:extLst>
              <a:ext uri="{FF2B5EF4-FFF2-40B4-BE49-F238E27FC236}">
                <a16:creationId xmlns:a16="http://schemas.microsoft.com/office/drawing/2014/main" id="{A2851212-C4BE-49F3-B643-64F2C8EA6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54" y="1592268"/>
            <a:ext cx="8619807" cy="406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织自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夫乘天地之正，而御六气之辩。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为佣耕，何富贵也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4)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入前为寿，寿毕，请以剑舞。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5)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从今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许闲乘月，拄杖无时夜叩门。</a:t>
            </a:r>
          </a:p>
        </p:txBody>
      </p:sp>
      <p:sp>
        <p:nvSpPr>
          <p:cNvPr id="38" name="Text Box 4">
            <a:extLst>
              <a:ext uri="{FF2B5EF4-FFF2-40B4-BE49-F238E27FC236}">
                <a16:creationId xmlns:a16="http://schemas.microsoft.com/office/drawing/2014/main" id="{CFB8AE68-CB26-4CF0-8A22-0347F7480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9903" y="1592268"/>
            <a:ext cx="2656966" cy="406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</a:p>
        </p:txBody>
      </p:sp>
    </p:spTree>
    <p:extLst>
      <p:ext uri="{BB962C8B-B14F-4D97-AF65-F5344CB8AC3E}">
        <p14:creationId xmlns:p14="http://schemas.microsoft.com/office/powerpoint/2010/main" val="74743484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408408" y="2460993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8800" b="1" spc="600">
                <a:solidFill>
                  <a:srgbClr val="51717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所</a:t>
            </a:r>
            <a:endParaRPr lang="id-ID" altLang="zh-CN" sz="8800" b="1" spc="600">
              <a:solidFill>
                <a:srgbClr val="51717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074156" y="3617990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371181644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所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12004722" cy="772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）经常放在动词前，同动词结合，组成“所”字结构。“所”字结构是名词性短语，表示“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的人”、“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的事物”、“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的情况”等。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助词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987972" y="2445920"/>
            <a:ext cx="99557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于众人广坐之中，不宜有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所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过，今公子故过之。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356122" y="3169052"/>
            <a:ext cx="103610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在大庭广众之中，不应该有逾越常礼之处，但今天公子特意逾越常礼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85691" y="3949394"/>
            <a:ext cx="12004722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）用在动词或者“介词＋动词”之前，组成名词性词组，相当于“</a:t>
            </a:r>
            <a:r>
              <a:rPr lang="en-US" altLang="zh-CN"/>
              <a:t>......</a:t>
            </a:r>
            <a:r>
              <a:rPr lang="zh-CN" altLang="en-US"/>
              <a:t>的事物” 、“</a:t>
            </a:r>
            <a:r>
              <a:rPr lang="en-US" altLang="zh-CN"/>
              <a:t>......</a:t>
            </a:r>
            <a:r>
              <a:rPr lang="zh-CN" altLang="en-US"/>
              <a:t>的地方”、“</a:t>
            </a:r>
            <a:r>
              <a:rPr lang="en-US" altLang="zh-CN"/>
              <a:t>......</a:t>
            </a:r>
            <a:r>
              <a:rPr lang="zh-CN" altLang="en-US"/>
              <a:t>的人”等。 </a:t>
            </a:r>
          </a:p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987972" y="5052071"/>
            <a:ext cx="7671763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此人一一为具言</a:t>
            </a:r>
            <a:r>
              <a:rPr lang="zh-CN" altLang="en-US">
                <a:solidFill>
                  <a:srgbClr val="FF0000"/>
                </a:solidFill>
              </a:rPr>
              <a:t>所</a:t>
            </a:r>
            <a:r>
              <a:rPr lang="zh-CN" altLang="en-US"/>
              <a:t>闻。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618020" y="5759773"/>
            <a:ext cx="81438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渔人一件件为他们详细说出自己知道的情况。</a:t>
            </a:r>
          </a:p>
        </p:txBody>
      </p:sp>
    </p:spTree>
    <p:extLst>
      <p:ext uri="{BB962C8B-B14F-4D97-AF65-F5344CB8AC3E}">
        <p14:creationId xmlns:p14="http://schemas.microsoft.com/office/powerpoint/2010/main" val="3981174543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2" grpId="0"/>
      <p:bldP spid="14" grpId="0"/>
      <p:bldP spid="16" grpId="0"/>
      <p:bldP spid="18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所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289381" y="1092505"/>
            <a:ext cx="11304820" cy="115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 在有些句子中，“为”和“所”呼应，组成“为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所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的格式，表示被动。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987972" y="2445920"/>
            <a:ext cx="99557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en-US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茅屋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秋风所破歌</a:t>
            </a:r>
            <a:r>
              <a:rPr lang="en-US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35924" y="3200492"/>
            <a:ext cx="12056076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indent="0"/>
            <a:r>
              <a:rPr lang="zh-CN" altLang="en-US"/>
              <a:t>    复音虚词“所以”。“所”和“以”连用，文言中也常见。用法主要有两种：一种表示原因，一种表示手段和目的。</a:t>
            </a:r>
          </a:p>
          <a:p>
            <a:pPr indent="0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987972" y="4455236"/>
            <a:ext cx="7671763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</a:t>
            </a:r>
            <a:r>
              <a:rPr lang="zh-CN" altLang="en-US"/>
              <a:t>① </a:t>
            </a:r>
            <a:r>
              <a:rPr lang="zh-CN" altLang="zh-CN"/>
              <a:t>：</a:t>
            </a:r>
            <a:r>
              <a:rPr lang="zh-CN" altLang="en-US"/>
              <a:t>亲贤臣，远小人，此先汉</a:t>
            </a:r>
            <a:r>
              <a:rPr lang="zh-CN" altLang="en-US">
                <a:solidFill>
                  <a:srgbClr val="FF0000"/>
                </a:solidFill>
              </a:rPr>
              <a:t>所</a:t>
            </a:r>
            <a:r>
              <a:rPr lang="zh-CN" altLang="en-US"/>
              <a:t>以兴隆也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618020" y="5147737"/>
            <a:ext cx="81438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亲近贤臣，疏远小人，这是前汉所以兴盛的原因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3B62D2-9872-42FC-880D-5BB92ABFBE32}"/>
              </a:ext>
            </a:extLst>
          </p:cNvPr>
          <p:cNvSpPr txBox="1"/>
          <p:nvPr/>
        </p:nvSpPr>
        <p:spPr>
          <a:xfrm>
            <a:off x="987971" y="5545838"/>
            <a:ext cx="7671763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</a:t>
            </a:r>
            <a:r>
              <a:rPr lang="zh-CN" altLang="en-US"/>
              <a:t>② </a:t>
            </a:r>
            <a:r>
              <a:rPr lang="zh-CN" altLang="zh-CN"/>
              <a:t>：</a:t>
            </a:r>
            <a:r>
              <a:rPr lang="zh-CN" altLang="en-US"/>
              <a:t>师者，</a:t>
            </a:r>
            <a:r>
              <a:rPr lang="zh-CN" altLang="en-US">
                <a:solidFill>
                  <a:srgbClr val="FF0000"/>
                </a:solidFill>
              </a:rPr>
              <a:t>所</a:t>
            </a:r>
            <a:r>
              <a:rPr lang="zh-CN" altLang="en-US"/>
              <a:t>以传道受业解惑也。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DFBE0B2-DFB7-402B-9D5E-1148CC220D3A}"/>
              </a:ext>
            </a:extLst>
          </p:cNvPr>
          <p:cNvSpPr txBox="1"/>
          <p:nvPr/>
        </p:nvSpPr>
        <p:spPr>
          <a:xfrm>
            <a:off x="1618020" y="6143120"/>
            <a:ext cx="93257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老师，是用来传授道、教授学业、解释疑难问题的。</a:t>
            </a:r>
          </a:p>
        </p:txBody>
      </p:sp>
    </p:spTree>
    <p:extLst>
      <p:ext uri="{BB962C8B-B14F-4D97-AF65-F5344CB8AC3E}">
        <p14:creationId xmlns:p14="http://schemas.microsoft.com/office/powerpoint/2010/main" val="2154563255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6" grpId="0"/>
      <p:bldP spid="18" grpId="0"/>
      <p:bldP spid="22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185348"/>
            <a:ext cx="12190413" cy="759891"/>
            <a:chOff x="0" y="616422"/>
            <a:chExt cx="12190413" cy="75989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7544" y="616422"/>
              <a:ext cx="3255323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4400" b="1" spc="300">
                  <a:solidFill>
                    <a:srgbClr val="517173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虚词概念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D717C883-4701-4C00-9139-B871B818F4C5}"/>
              </a:ext>
            </a:extLst>
          </p:cNvPr>
          <p:cNvSpPr txBox="1"/>
          <p:nvPr/>
        </p:nvSpPr>
        <p:spPr>
          <a:xfrm>
            <a:off x="703468" y="1341102"/>
            <a:ext cx="10577730" cy="4325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00">
              <a:lnSpc>
                <a:spcPct val="200000"/>
              </a:lnSpc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泛指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没有完整意义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的词汇，但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有语法意义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功能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的词。具有必须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依附于实词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，表示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语法意义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不能单独成句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不能单独作语法成分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不能重叠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的特点。</a:t>
            </a:r>
          </a:p>
        </p:txBody>
      </p:sp>
    </p:spTree>
    <p:extLst>
      <p:ext uri="{BB962C8B-B14F-4D97-AF65-F5344CB8AC3E}">
        <p14:creationId xmlns:p14="http://schemas.microsoft.com/office/powerpoint/2010/main" val="149489551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408408" y="2460993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8800" b="1" spc="600">
                <a:solidFill>
                  <a:srgbClr val="51717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也</a:t>
            </a:r>
            <a:endParaRPr lang="id-ID" altLang="zh-CN" sz="8800" b="1" spc="600">
              <a:solidFill>
                <a:srgbClr val="51717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074156" y="3617990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182556844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也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8474044" cy="7729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）表判断。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4" y="234343"/>
            <a:ext cx="64501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语气助词，表各种语气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987972" y="1928959"/>
            <a:ext cx="110183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师者</a:t>
            </a: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传道授业解惑也。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385523" y="2531864"/>
            <a:ext cx="73170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老师，是用来传授道、教授学业、解释疑难问题的。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85691" y="2993529"/>
            <a:ext cx="12004722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）表陈述或解释。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987972" y="3535144"/>
            <a:ext cx="7671763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鱼，我所欲也，熊掌，亦我所欲也。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385523" y="4159480"/>
            <a:ext cx="81438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鱼是我所想要的，熊掌也是我所想要的。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F71BE6A-D535-48E2-A690-BEA1C9177AC7}"/>
              </a:ext>
            </a:extLst>
          </p:cNvPr>
          <p:cNvSpPr txBox="1"/>
          <p:nvPr/>
        </p:nvSpPr>
        <p:spPr>
          <a:xfrm>
            <a:off x="187278" y="4792529"/>
            <a:ext cx="10081187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）表疑问。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9E6C867-50F3-43F5-B713-D3A1B5B28E94}"/>
              </a:ext>
            </a:extLst>
          </p:cNvPr>
          <p:cNvSpPr txBox="1"/>
          <p:nvPr/>
        </p:nvSpPr>
        <p:spPr>
          <a:xfrm>
            <a:off x="989559" y="5334144"/>
            <a:ext cx="6442505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孔文子何以谓之“文”也？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00BF4EA-D71A-486A-AA2B-BC4A26B78F16}"/>
              </a:ext>
            </a:extLst>
          </p:cNvPr>
          <p:cNvSpPr txBox="1"/>
          <p:nvPr/>
        </p:nvSpPr>
        <p:spPr>
          <a:xfrm>
            <a:off x="1385523" y="5983223"/>
            <a:ext cx="5521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为什么给孔文子一个‘文’的谥号呢</a:t>
            </a:r>
            <a:r>
              <a:rPr lang="en-US" altLang="zh-CN"/>
              <a:t>?</a:t>
            </a:r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5540B47-FDDC-43C3-AB2F-0DD3B33C73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80756" y="1193030"/>
            <a:ext cx="3175417" cy="5072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261239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2" grpId="0"/>
      <p:bldP spid="14" grpId="0"/>
      <p:bldP spid="16" grpId="0"/>
      <p:bldP spid="18" grpId="0"/>
      <p:bldP spid="22" grpId="0"/>
      <p:bldP spid="13" grpId="0"/>
      <p:bldP spid="15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408408" y="2460993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8800" b="1" spc="600">
                <a:solidFill>
                  <a:srgbClr val="51717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因</a:t>
            </a:r>
            <a:endParaRPr lang="id-ID" altLang="zh-CN" sz="8800" b="1" spc="600">
              <a:solidFill>
                <a:srgbClr val="51717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074156" y="3617990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4210039343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因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06756"/>
            <a:ext cx="12004722" cy="16504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）介词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 介绍动作、行为发生的原因、凭借、对象、方式，可分别译为“因为”、“由于”、“趁着”、“凭借”、“经过”、“通过”。</a:t>
            </a:r>
          </a:p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911380" y="2815808"/>
            <a:ext cx="110183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善战者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其势而利导之。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911380" y="3518973"/>
            <a:ext cx="108028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善于用兵作战的人要根据时势的发展趋势从有利的方面去引导它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85691" y="4083040"/>
            <a:ext cx="12004722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）副词，“于是”、“便”。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911380" y="4804066"/>
            <a:ext cx="7671763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相如因持璧却立。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5399188" y="4851675"/>
            <a:ext cx="81438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相如于是手持璧玉退后几步。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4B7C82E-11A1-497D-B1DA-EB30D1C36C1D}"/>
              </a:ext>
            </a:extLst>
          </p:cNvPr>
          <p:cNvSpPr txBox="1"/>
          <p:nvPr/>
        </p:nvSpPr>
        <p:spPr>
          <a:xfrm>
            <a:off x="659366" y="5433317"/>
            <a:ext cx="5914429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）动词，“沿袭”、“继续”。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F8AA876-F593-49D2-B2EE-CD16A5223BEE}"/>
              </a:ext>
            </a:extLst>
          </p:cNvPr>
          <p:cNvSpPr txBox="1"/>
          <p:nvPr/>
        </p:nvSpPr>
        <p:spPr>
          <a:xfrm>
            <a:off x="1385055" y="6106733"/>
            <a:ext cx="3779687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蒙故业，因遗策。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85EE322-63A0-4EAA-A74F-1F89613D07BD}"/>
              </a:ext>
            </a:extLst>
          </p:cNvPr>
          <p:cNvSpPr txBox="1"/>
          <p:nvPr/>
        </p:nvSpPr>
        <p:spPr>
          <a:xfrm>
            <a:off x="5872863" y="6201952"/>
            <a:ext cx="48404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承接已有的基业，沿袭前代策略。</a:t>
            </a:r>
          </a:p>
        </p:txBody>
      </p:sp>
    </p:spTree>
    <p:extLst>
      <p:ext uri="{BB962C8B-B14F-4D97-AF65-F5344CB8AC3E}">
        <p14:creationId xmlns:p14="http://schemas.microsoft.com/office/powerpoint/2010/main" val="271466733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  <p:bldP spid="16" grpId="0"/>
      <p:bldP spid="18" grpId="0"/>
      <p:bldP spid="22" grpId="0"/>
      <p:bldP spid="19" grpId="0"/>
      <p:bldP spid="20" grpId="0"/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408408" y="2460993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8800" b="1" spc="600">
                <a:solidFill>
                  <a:srgbClr val="51717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与</a:t>
            </a:r>
            <a:endParaRPr lang="id-ID" altLang="zh-CN" sz="8800" b="1" spc="600">
              <a:solidFill>
                <a:srgbClr val="51717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074156" y="3617990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410745069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与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06756"/>
            <a:ext cx="12004722" cy="16504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）连词，表示并列，可译为“和”、“跟”、“同”。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803623" y="1833851"/>
            <a:ext cx="110183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彼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彼年相若也，道相似也。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019135" y="2485184"/>
            <a:ext cx="108028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他和他年龄差不多，道德学问也差不多。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87278" y="3202060"/>
            <a:ext cx="12004722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）介词，表示相关，可译为“和”、“跟”、“同”。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877265" y="3851672"/>
            <a:ext cx="7671763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客从外来，</a:t>
            </a:r>
            <a:r>
              <a:rPr lang="zh-CN" altLang="en-US">
                <a:solidFill>
                  <a:srgbClr val="FF0000"/>
                </a:solidFill>
              </a:rPr>
              <a:t>与</a:t>
            </a:r>
            <a:r>
              <a:rPr lang="zh-CN" altLang="en-US"/>
              <a:t>坐谈。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5365073" y="3899281"/>
            <a:ext cx="81438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有客人从外面来拜访，邹忌和他坐着谈话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4B7C82E-11A1-497D-B1DA-EB30D1C36C1D}"/>
              </a:ext>
            </a:extLst>
          </p:cNvPr>
          <p:cNvSpPr txBox="1"/>
          <p:nvPr/>
        </p:nvSpPr>
        <p:spPr>
          <a:xfrm>
            <a:off x="180777" y="4740245"/>
            <a:ext cx="11641183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）句末语气词，表示疑问、感叹、反诘</a:t>
            </a:r>
            <a:r>
              <a:rPr lang="en-US" altLang="zh-CN"/>
              <a:t>(</a:t>
            </a:r>
            <a:r>
              <a:rPr lang="zh-CN" altLang="en-US"/>
              <a:t>这个意义后来写作“欤”</a:t>
            </a:r>
            <a:r>
              <a:rPr lang="en-US" altLang="zh-CN"/>
              <a:t>)</a:t>
            </a:r>
            <a:r>
              <a:rPr lang="zh-CN" altLang="en-US"/>
              <a:t>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F8AA876-F593-49D2-B2EE-CD16A5223BEE}"/>
              </a:ext>
            </a:extLst>
          </p:cNvPr>
          <p:cNvSpPr txBox="1"/>
          <p:nvPr/>
        </p:nvSpPr>
        <p:spPr>
          <a:xfrm>
            <a:off x="877265" y="5564941"/>
            <a:ext cx="3779687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无乃尔是过</a:t>
            </a:r>
            <a:r>
              <a:rPr lang="zh-CN" altLang="en-US">
                <a:solidFill>
                  <a:srgbClr val="FF0000"/>
                </a:solidFill>
              </a:rPr>
              <a:t>与</a:t>
            </a:r>
            <a:r>
              <a:rPr lang="en-US" altLang="zh-CN"/>
              <a:t>?</a:t>
            </a:r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85EE322-63A0-4EAA-A74F-1F89613D07BD}"/>
              </a:ext>
            </a:extLst>
          </p:cNvPr>
          <p:cNvSpPr txBox="1"/>
          <p:nvPr/>
        </p:nvSpPr>
        <p:spPr>
          <a:xfrm>
            <a:off x="5365073" y="5609737"/>
            <a:ext cx="48404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我恐怕该责备你了。</a:t>
            </a:r>
          </a:p>
        </p:txBody>
      </p:sp>
    </p:spTree>
    <p:extLst>
      <p:ext uri="{BB962C8B-B14F-4D97-AF65-F5344CB8AC3E}">
        <p14:creationId xmlns:p14="http://schemas.microsoft.com/office/powerpoint/2010/main" val="1177402530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  <p:bldP spid="16" grpId="0"/>
      <p:bldP spid="18" grpId="0"/>
      <p:bldP spid="22" grpId="0"/>
      <p:bldP spid="19" grpId="0"/>
      <p:bldP spid="20" grpId="0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与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06757"/>
            <a:ext cx="12004722" cy="66668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）动词。可译为“给予”、“授予”、“结交”、“参加”等。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803623" y="1833851"/>
            <a:ext cx="110183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一生彘肩。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019135" y="2485184"/>
            <a:ext cx="108028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左右就给了他一条未煮熟的猪的前腿。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87278" y="3034670"/>
            <a:ext cx="11634682" cy="175504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）与“与”有关的复合虚词 </a:t>
            </a:r>
          </a:p>
          <a:p>
            <a:r>
              <a:rPr lang="en-US" altLang="zh-CN"/>
              <a:t>    【</a:t>
            </a:r>
            <a:r>
              <a:rPr lang="zh-CN" altLang="en-US"/>
              <a:t>孰与</a:t>
            </a:r>
            <a:r>
              <a:rPr lang="en-US" altLang="zh-CN"/>
              <a:t>】【</a:t>
            </a:r>
            <a:r>
              <a:rPr lang="zh-CN" altLang="en-US"/>
              <a:t>与</a:t>
            </a:r>
            <a:r>
              <a:rPr lang="en-US" altLang="zh-CN"/>
              <a:t>……</a:t>
            </a:r>
            <a:r>
              <a:rPr lang="zh-CN" altLang="en-US"/>
              <a:t>孰</a:t>
            </a:r>
            <a:r>
              <a:rPr lang="en-US" altLang="zh-CN"/>
              <a:t>】</a:t>
            </a:r>
            <a:r>
              <a:rPr lang="zh-CN" altLang="en-US"/>
              <a:t>表示比较与选择，译为：“跟</a:t>
            </a:r>
            <a:r>
              <a:rPr lang="en-US" altLang="zh-CN"/>
              <a:t>……</a:t>
            </a:r>
            <a:r>
              <a:rPr lang="zh-CN" altLang="en-US"/>
              <a:t>比较，哪一个</a:t>
            </a:r>
            <a:r>
              <a:rPr lang="en-US" altLang="zh-CN"/>
              <a:t>……”</a:t>
            </a:r>
            <a:r>
              <a:rPr lang="zh-CN" altLang="en-US"/>
              <a:t>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803623" y="4789714"/>
            <a:ext cx="7671763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沛公曰：“孰</a:t>
            </a:r>
            <a:r>
              <a:rPr lang="zh-CN" altLang="en-US">
                <a:solidFill>
                  <a:srgbClr val="FF0000"/>
                </a:solidFill>
              </a:rPr>
              <a:t>与</a:t>
            </a:r>
            <a:r>
              <a:rPr lang="zh-CN" altLang="en-US"/>
              <a:t>君少长”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019135" y="5589276"/>
            <a:ext cx="47285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刘邦说：他和你年龄谁大谁小？”</a:t>
            </a:r>
          </a:p>
        </p:txBody>
      </p:sp>
    </p:spTree>
    <p:extLst>
      <p:ext uri="{BB962C8B-B14F-4D97-AF65-F5344CB8AC3E}">
        <p14:creationId xmlns:p14="http://schemas.microsoft.com/office/powerpoint/2010/main" val="148760602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  <p:bldP spid="16" grpId="0"/>
      <p:bldP spid="18" grpId="0"/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91191"/>
            <a:ext cx="12190413" cy="854048"/>
            <a:chOff x="0" y="522265"/>
            <a:chExt cx="12190413" cy="85404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7544" y="522265"/>
              <a:ext cx="325532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4800" b="1" spc="300">
                  <a:solidFill>
                    <a:srgbClr val="517173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</p:grpSp>
      <p:sp>
        <p:nvSpPr>
          <p:cNvPr id="37" name="Rectangle 2">
            <a:extLst>
              <a:ext uri="{FF2B5EF4-FFF2-40B4-BE49-F238E27FC236}">
                <a16:creationId xmlns:a16="http://schemas.microsoft.com/office/drawing/2014/main" id="{A2851212-C4BE-49F3-B643-64F2C8EA6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54" y="2010844"/>
            <a:ext cx="8619807" cy="32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沛公军霸上，未得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项羽相见。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合从缔交，相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为一。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吾孰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徐公美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4)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汝毕力平险，指通豫南。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4">
            <a:extLst>
              <a:ext uri="{FF2B5EF4-FFF2-40B4-BE49-F238E27FC236}">
                <a16:creationId xmlns:a16="http://schemas.microsoft.com/office/drawing/2014/main" id="{CFB8AE68-CB26-4CF0-8A22-0347F7480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7325" y="2010844"/>
            <a:ext cx="2656966" cy="32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结交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300785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408408" y="2460993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8800" b="1" spc="600">
                <a:solidFill>
                  <a:srgbClr val="51717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则</a:t>
            </a:r>
            <a:endParaRPr lang="id-ID" altLang="zh-CN" sz="8800" b="1" spc="600">
              <a:solidFill>
                <a:srgbClr val="51717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074156" y="3617990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2847027674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则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06757"/>
            <a:ext cx="12004722" cy="6388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）表承接，可译为“就”、“便”，或译为“原来是”、“已经是”。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803623" y="1686291"/>
            <a:ext cx="110183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故木受绳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直，金就砺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利。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961475" y="2210691"/>
            <a:ext cx="104531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所以木材经墨线比量过就变得笔直，金属制的刀剑拿到磨刀石上去磨就能变得锋利。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87278" y="3088473"/>
            <a:ext cx="12004722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）表假设，相当于“假使”、“如果”或“那么”、“就”。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803623" y="3674179"/>
            <a:ext cx="7671763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向吾不为斯役，</a:t>
            </a:r>
            <a:r>
              <a:rPr lang="zh-CN" altLang="en-US">
                <a:solidFill>
                  <a:srgbClr val="FF0000"/>
                </a:solidFill>
              </a:rPr>
              <a:t>则</a:t>
            </a:r>
            <a:r>
              <a:rPr lang="zh-CN" altLang="en-US"/>
              <a:t>久已病矣。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312363" y="4322200"/>
            <a:ext cx="81438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（假使）从前我不当这个差，那我就早已困苦不堪了。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746EBE-D851-4175-9D5A-B5FFEC91B772}"/>
              </a:ext>
            </a:extLst>
          </p:cNvPr>
          <p:cNvSpPr txBox="1"/>
          <p:nvPr/>
        </p:nvSpPr>
        <p:spPr>
          <a:xfrm>
            <a:off x="3027455" y="234343"/>
            <a:ext cx="13865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连词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4F2A5FB-E1A8-4C02-9EF9-976383C11093}"/>
              </a:ext>
            </a:extLst>
          </p:cNvPr>
          <p:cNvSpPr txBox="1"/>
          <p:nvPr/>
        </p:nvSpPr>
        <p:spPr>
          <a:xfrm>
            <a:off x="198436" y="4928265"/>
            <a:ext cx="12190413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）表转折、让步，可译为“可是”、“却”，或译为“虽然”、“倒是”。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CBBE9F6-322D-4104-A4FD-69605C58FD38}"/>
              </a:ext>
            </a:extLst>
          </p:cNvPr>
          <p:cNvSpPr txBox="1"/>
          <p:nvPr/>
        </p:nvSpPr>
        <p:spPr>
          <a:xfrm>
            <a:off x="814782" y="5513971"/>
            <a:ext cx="7671763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于其身也，</a:t>
            </a:r>
            <a:r>
              <a:rPr lang="zh-CN" altLang="en-US">
                <a:solidFill>
                  <a:srgbClr val="FF0000"/>
                </a:solidFill>
              </a:rPr>
              <a:t>则</a:t>
            </a:r>
            <a:r>
              <a:rPr lang="zh-CN" altLang="en-US"/>
              <a:t>耻师焉，惑矣。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C9A558B-4981-4783-971B-1D136128DBEF}"/>
              </a:ext>
            </a:extLst>
          </p:cNvPr>
          <p:cNvSpPr txBox="1"/>
          <p:nvPr/>
        </p:nvSpPr>
        <p:spPr>
          <a:xfrm>
            <a:off x="1323521" y="6161992"/>
            <a:ext cx="100911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（但是）对于他自己呢，却以跟从老师（学习）为可耻，真是糊涂啊。</a:t>
            </a:r>
          </a:p>
        </p:txBody>
      </p:sp>
    </p:spTree>
    <p:extLst>
      <p:ext uri="{BB962C8B-B14F-4D97-AF65-F5344CB8AC3E}">
        <p14:creationId xmlns:p14="http://schemas.microsoft.com/office/powerpoint/2010/main" val="25050513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  <p:bldP spid="16" grpId="0"/>
      <p:bldP spid="18" grpId="0"/>
      <p:bldP spid="22" grpId="0"/>
      <p:bldP spid="15" grpId="0"/>
      <p:bldP spid="17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185348"/>
            <a:ext cx="12190413" cy="759891"/>
            <a:chOff x="0" y="616422"/>
            <a:chExt cx="12190413" cy="75989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7544" y="616422"/>
              <a:ext cx="3255323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zh-CN" altLang="en-US" sz="4400" b="1" spc="300">
                  <a:solidFill>
                    <a:srgbClr val="517173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虚词概念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03885E7-4FDF-425F-AE70-5C65F269AB55}"/>
              </a:ext>
            </a:extLst>
          </p:cNvPr>
          <p:cNvSpPr txBox="1"/>
          <p:nvPr/>
        </p:nvSpPr>
        <p:spPr>
          <a:xfrm>
            <a:off x="261036" y="1608309"/>
            <a:ext cx="11668338" cy="3641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文言虚词包括 ：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代词、副词、介词、连词、助词、叹词 。</a:t>
            </a:r>
            <a:endParaRPr lang="en-US" altLang="zh-CN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00">
              <a:lnSpc>
                <a:spcPct val="150000"/>
              </a:lnSpc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一般不作句子成分，不表示实在的意义的词。主要的作用是组合语言单位。 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731556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则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06757"/>
            <a:ext cx="12004722" cy="6388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）表并列，须两个“则”字连用，相当于“就”。</a:t>
            </a:r>
          </a:p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803826" y="1829997"/>
            <a:ext cx="110183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位卑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足羞，官盛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近谀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961475" y="2513171"/>
            <a:ext cx="104531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（以）地位低（的人为师），就觉得羞耻，（以）官职高（的人为师），就近乎谄媚了。”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85690" y="3647828"/>
            <a:ext cx="12190413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）表选择。常和“非”“不”呼应，译为“就是”“不是</a:t>
            </a:r>
            <a:r>
              <a:rPr lang="en-US" altLang="zh-CN"/>
              <a:t>……</a:t>
            </a:r>
            <a:r>
              <a:rPr lang="zh-CN" altLang="en-US"/>
              <a:t>就是”。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802036" y="4233534"/>
            <a:ext cx="7671763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非死</a:t>
            </a:r>
            <a:r>
              <a:rPr lang="zh-CN" altLang="en-US">
                <a:solidFill>
                  <a:srgbClr val="FF0000"/>
                </a:solidFill>
              </a:rPr>
              <a:t>则</a:t>
            </a:r>
            <a:r>
              <a:rPr lang="zh-CN" altLang="en-US"/>
              <a:t>徙尔。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310776" y="4881555"/>
            <a:ext cx="45594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那些人家不是死了就是迁走了。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746EBE-D851-4175-9D5A-B5FFEC91B772}"/>
              </a:ext>
            </a:extLst>
          </p:cNvPr>
          <p:cNvSpPr txBox="1"/>
          <p:nvPr/>
        </p:nvSpPr>
        <p:spPr>
          <a:xfrm>
            <a:off x="3027455" y="234343"/>
            <a:ext cx="13865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连词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1908589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  <p:bldP spid="16" grpId="0"/>
      <p:bldP spid="18" grpId="0"/>
      <p:bldP spid="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则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814912" y="1276327"/>
            <a:ext cx="12004722" cy="6388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副词。 </a:t>
            </a:r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用在判断句中，起强调和确认作用，可译作“是”、“就是”。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1173663" y="3124898"/>
            <a:ext cx="46965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此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岳阳楼之大观也。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522963" y="4185967"/>
            <a:ext cx="38166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这就是岳阳楼的雄伟景象。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3CCF0D1-3637-4553-ACAD-D1CF61D1A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578" y="2687263"/>
            <a:ext cx="4865510" cy="3459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322914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91191"/>
            <a:ext cx="12190413" cy="854048"/>
            <a:chOff x="0" y="522265"/>
            <a:chExt cx="12190413" cy="85404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7544" y="522265"/>
              <a:ext cx="325532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4800" b="1" spc="300">
                  <a:solidFill>
                    <a:srgbClr val="517173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</p:grpSp>
      <p:sp>
        <p:nvSpPr>
          <p:cNvPr id="37" name="Rectangle 2">
            <a:extLst>
              <a:ext uri="{FF2B5EF4-FFF2-40B4-BE49-F238E27FC236}">
                <a16:creationId xmlns:a16="http://schemas.microsoft.com/office/drawing/2014/main" id="{A2851212-C4BE-49F3-B643-64F2C8EA6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54" y="2010844"/>
            <a:ext cx="9366668" cy="32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入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无法家拂士，出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无敌国外患者，国恒亡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手裁举，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又超忽而跃。 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如或知尔，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何以哉？ 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4)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橘生淮南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为橘，生于淮北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为枳。</a:t>
            </a:r>
          </a:p>
        </p:txBody>
      </p:sp>
      <p:sp>
        <p:nvSpPr>
          <p:cNvPr id="38" name="Text Box 4">
            <a:extLst>
              <a:ext uri="{FF2B5EF4-FFF2-40B4-BE49-F238E27FC236}">
                <a16:creationId xmlns:a16="http://schemas.microsoft.com/office/drawing/2014/main" id="{CFB8AE68-CB26-4CF0-8A22-0347F7480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4222" y="2010844"/>
            <a:ext cx="2656966" cy="32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174470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408408" y="2460993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8800" b="1" spc="600">
                <a:solidFill>
                  <a:srgbClr val="51717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者</a:t>
            </a:r>
            <a:endParaRPr lang="id-ID" altLang="zh-CN" sz="8800" b="1" spc="600">
              <a:solidFill>
                <a:srgbClr val="51717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074156" y="3617990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2729068499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者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06757"/>
            <a:ext cx="12004722" cy="6388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）附在别的词或短语之后，组成名词性短语。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936391" y="1964089"/>
            <a:ext cx="110183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将藏之于家，使来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读之，悲予志焉。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961475" y="2609841"/>
            <a:ext cx="104531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我会把它收藏在家中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让后人读到它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能对我的志愿感到哀怜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92845" y="3644058"/>
            <a:ext cx="12004722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）定语后置句标志词，相当于“的”。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961475" y="4365084"/>
            <a:ext cx="11291921" cy="10954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大阉之乱，缙绅而能不易其志者，四海之大，有几人欤</a:t>
            </a:r>
            <a:r>
              <a:rPr lang="en-US" altLang="zh-CN"/>
              <a:t>?</a:t>
            </a:r>
          </a:p>
          <a:p>
            <a:pPr>
              <a:lnSpc>
                <a:spcPct val="125000"/>
              </a:lnSpc>
            </a:pPr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961475" y="5089925"/>
            <a:ext cx="108796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    魏忠贤的混乱，当官而能够不改变自己的志节的，在全国这样的广大地域里，能有几个人呢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746EBE-D851-4175-9D5A-B5FFEC91B772}"/>
              </a:ext>
            </a:extLst>
          </p:cNvPr>
          <p:cNvSpPr txBox="1"/>
          <p:nvPr/>
        </p:nvSpPr>
        <p:spPr>
          <a:xfrm>
            <a:off x="3027455" y="234343"/>
            <a:ext cx="13865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助词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587993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  <p:bldP spid="16" grpId="0"/>
      <p:bldP spid="18" grpId="0"/>
      <p:bldP spid="22" grpId="0"/>
      <p:bldP spid="1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者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06757"/>
            <a:ext cx="12004722" cy="63885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）有时放在时间词之后，起语助作用，可不译。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936391" y="1964089"/>
            <a:ext cx="110183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今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项庄拔剑舞，其意常在沛公也。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961475" y="2609841"/>
            <a:ext cx="104531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现在项庄拔剑起舞，他的意图常在沛公身上啊！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87278" y="3644058"/>
            <a:ext cx="11767450" cy="72102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）放在数词之后（翻译时，要根据所列事物，在数词词后加上相应的量词和名词）。 </a:t>
            </a:r>
          </a:p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961475" y="4911402"/>
            <a:ext cx="6897735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</a:t>
            </a:r>
            <a:r>
              <a:rPr lang="zh-CN" altLang="en-US"/>
              <a:t>此数</a:t>
            </a:r>
            <a:r>
              <a:rPr lang="zh-CN" altLang="en-US">
                <a:solidFill>
                  <a:srgbClr val="FF0000"/>
                </a:solidFill>
              </a:rPr>
              <a:t>者</a:t>
            </a:r>
            <a:r>
              <a:rPr lang="zh-CN" altLang="en-US"/>
              <a:t>用兵之患也，而操皆冒行之。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1052040" y="5727647"/>
            <a:ext cx="64715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这些都是兵法中的大忌，可是曹操都这样做了。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746EBE-D851-4175-9D5A-B5FFEC91B772}"/>
              </a:ext>
            </a:extLst>
          </p:cNvPr>
          <p:cNvSpPr txBox="1"/>
          <p:nvPr/>
        </p:nvSpPr>
        <p:spPr>
          <a:xfrm>
            <a:off x="3027455" y="234343"/>
            <a:ext cx="13865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助词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3979114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  <p:bldP spid="16" grpId="0"/>
      <p:bldP spid="18" grpId="0"/>
      <p:bldP spid="2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679642" y="1502512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4800" b="1" spc="600">
                <a:solidFill>
                  <a:srgbClr val="5171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第三章</a:t>
            </a:r>
            <a:endParaRPr lang="id-ID" altLang="zh-CN" sz="4800" b="1" spc="600">
              <a:solidFill>
                <a:srgbClr val="5171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243973" y="2476359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83CE99E4-BE4C-460F-BAB2-211C39A45B8A}"/>
              </a:ext>
            </a:extLst>
          </p:cNvPr>
          <p:cNvSpPr/>
          <p:nvPr/>
        </p:nvSpPr>
        <p:spPr>
          <a:xfrm>
            <a:off x="4117262" y="2787125"/>
            <a:ext cx="3958490" cy="8309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600" b="1" spc="300">
                <a:solidFill>
                  <a:srgbClr val="5171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题型演练</a:t>
            </a:r>
          </a:p>
        </p:txBody>
      </p:sp>
    </p:spTree>
    <p:extLst>
      <p:ext uri="{BB962C8B-B14F-4D97-AF65-F5344CB8AC3E}">
        <p14:creationId xmlns:p14="http://schemas.microsoft.com/office/powerpoint/2010/main" val="388786472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8F49C7BE-6A98-4AEA-AD6E-7B618287D548}"/>
              </a:ext>
            </a:extLst>
          </p:cNvPr>
          <p:cNvSpPr txBox="1"/>
          <p:nvPr/>
        </p:nvSpPr>
        <p:spPr>
          <a:xfrm>
            <a:off x="936977" y="777250"/>
            <a:ext cx="967457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/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．选出与例句加点词意义和用法相同的一项</a:t>
            </a: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      ) 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例句：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其间旦暮闻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物，杜鹃啼血猿哀鸣。</a:t>
            </a:r>
          </a:p>
          <a:p>
            <a:pPr algn="l" latinLnBrk="0"/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A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．吏呼一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何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怒。</a:t>
            </a:r>
          </a:p>
          <a:p>
            <a:pPr algn="l" latinLnBrk="0"/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</a:p>
          <a:p>
            <a:pPr algn="l" latinLnBrk="0"/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B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．大王来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何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操？</a:t>
            </a:r>
          </a:p>
          <a:p>
            <a:pPr algn="l" latinLnBrk="0"/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</a:p>
          <a:p>
            <a:pPr algn="l" latinLnBrk="0"/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C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．豫州今欲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何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至？</a:t>
            </a:r>
          </a:p>
          <a:p>
            <a:pPr algn="l" latinLnBrk="0"/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</a:p>
          <a:p>
            <a:pPr algn="l" latinLnBrk="0"/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D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何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者？严大国之威以修敬也。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257D43-B722-47B9-A860-B66C333D4878}"/>
              </a:ext>
            </a:extLst>
          </p:cNvPr>
          <p:cNvSpPr txBox="1"/>
          <p:nvPr/>
        </p:nvSpPr>
        <p:spPr>
          <a:xfrm>
            <a:off x="8489244" y="664361"/>
            <a:ext cx="6773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B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D1891DB-9713-4364-B741-EFFF53369096}"/>
              </a:ext>
            </a:extLst>
          </p:cNvPr>
          <p:cNvSpPr txBox="1"/>
          <p:nvPr/>
        </p:nvSpPr>
        <p:spPr>
          <a:xfrm>
            <a:off x="4758266" y="2103694"/>
            <a:ext cx="1337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多么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7411E31-A91A-4A9C-BA49-97C19EDAA8E6}"/>
              </a:ext>
            </a:extLst>
          </p:cNvPr>
          <p:cNvSpPr txBox="1"/>
          <p:nvPr/>
        </p:nvSpPr>
        <p:spPr>
          <a:xfrm>
            <a:off x="4758266" y="2967335"/>
            <a:ext cx="1337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什么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AC64BD0-96CB-4381-8649-F71C02745551}"/>
              </a:ext>
            </a:extLst>
          </p:cNvPr>
          <p:cNvSpPr txBox="1"/>
          <p:nvPr/>
        </p:nvSpPr>
        <p:spPr>
          <a:xfrm>
            <a:off x="4758266" y="3830976"/>
            <a:ext cx="1337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哪里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E8C2AD6-BAD9-422D-8DE6-3C5792363A93}"/>
              </a:ext>
            </a:extLst>
          </p:cNvPr>
          <p:cNvSpPr txBox="1"/>
          <p:nvPr/>
        </p:nvSpPr>
        <p:spPr>
          <a:xfrm>
            <a:off x="7292622" y="4716790"/>
            <a:ext cx="1337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为什么</a:t>
            </a:r>
          </a:p>
        </p:txBody>
      </p:sp>
    </p:spTree>
    <p:extLst>
      <p:ext uri="{BB962C8B-B14F-4D97-AF65-F5344CB8AC3E}">
        <p14:creationId xmlns:p14="http://schemas.microsoft.com/office/powerpoint/2010/main" val="429655995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3" grpId="0"/>
      <p:bldP spid="74" grpId="0"/>
      <p:bldP spid="75" grpId="0"/>
      <p:bldP spid="7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8F49C7BE-6A98-4AEA-AD6E-7B618287D548}"/>
              </a:ext>
            </a:extLst>
          </p:cNvPr>
          <p:cNvSpPr txBox="1"/>
          <p:nvPr/>
        </p:nvSpPr>
        <p:spPr>
          <a:xfrm>
            <a:off x="1025877" y="523250"/>
            <a:ext cx="9674579" cy="5108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．选出与例句加点词意义和用法相同的一项</a:t>
            </a: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      ) 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例句： 吾尝疑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乎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是。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A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．君子博学而日参省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乎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己。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B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．飘飘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乎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如遗世独立。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C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．儿寒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乎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？欲食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乎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D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．生乎吾前，其闻道也固先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乎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吾。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257D43-B722-47B9-A860-B66C333D4878}"/>
              </a:ext>
            </a:extLst>
          </p:cNvPr>
          <p:cNvSpPr txBox="1"/>
          <p:nvPr/>
        </p:nvSpPr>
        <p:spPr>
          <a:xfrm>
            <a:off x="8489244" y="664361"/>
            <a:ext cx="6773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A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D1891DB-9713-4364-B741-EFFF53369096}"/>
              </a:ext>
            </a:extLst>
          </p:cNvPr>
          <p:cNvSpPr txBox="1"/>
          <p:nvPr/>
        </p:nvSpPr>
        <p:spPr>
          <a:xfrm>
            <a:off x="6286500" y="2572522"/>
            <a:ext cx="262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介词，于，对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7411E31-A91A-4A9C-BA49-97C19EDAA8E6}"/>
              </a:ext>
            </a:extLst>
          </p:cNvPr>
          <p:cNvSpPr txBox="1"/>
          <p:nvPr/>
        </p:nvSpPr>
        <p:spPr>
          <a:xfrm>
            <a:off x="6286500" y="3429000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……</a:t>
            </a:r>
            <a:r>
              <a:rPr lang="zh-CN" altLang="en-US" sz="2400">
                <a:solidFill>
                  <a:srgbClr val="FF0000"/>
                </a:solidFill>
              </a:rPr>
              <a:t>的样子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AC64BD0-96CB-4381-8649-F71C02745551}"/>
              </a:ext>
            </a:extLst>
          </p:cNvPr>
          <p:cNvSpPr txBox="1"/>
          <p:nvPr/>
        </p:nvSpPr>
        <p:spPr>
          <a:xfrm>
            <a:off x="6286500" y="4239435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表疑问，吗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E8C2AD6-BAD9-422D-8DE6-3C5792363A93}"/>
              </a:ext>
            </a:extLst>
          </p:cNvPr>
          <p:cNvSpPr txBox="1"/>
          <p:nvPr/>
        </p:nvSpPr>
        <p:spPr>
          <a:xfrm>
            <a:off x="7279922" y="5115735"/>
            <a:ext cx="1337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表比较</a:t>
            </a:r>
          </a:p>
        </p:txBody>
      </p:sp>
    </p:spTree>
    <p:extLst>
      <p:ext uri="{BB962C8B-B14F-4D97-AF65-F5344CB8AC3E}">
        <p14:creationId xmlns:p14="http://schemas.microsoft.com/office/powerpoint/2010/main" val="20552163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3" grpId="0"/>
      <p:bldP spid="74" grpId="0"/>
      <p:bldP spid="75" grpId="0"/>
      <p:bldP spid="7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8F49C7BE-6A98-4AEA-AD6E-7B618287D548}"/>
              </a:ext>
            </a:extLst>
          </p:cNvPr>
          <p:cNvSpPr txBox="1"/>
          <p:nvPr/>
        </p:nvSpPr>
        <p:spPr>
          <a:xfrm>
            <a:off x="1025877" y="523250"/>
            <a:ext cx="9674579" cy="5108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选出与例句加点词意义和用法相同的一项</a:t>
            </a: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      ) 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例句：不出，火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尽。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．卿但暂还家，吾今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报府。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．虎大骇，远遁，以为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噬己也，甚恐。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．臣死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避，卮酒安足辞！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且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何谓阁子也？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257D43-B722-47B9-A860-B66C333D4878}"/>
              </a:ext>
            </a:extLst>
          </p:cNvPr>
          <p:cNvSpPr txBox="1"/>
          <p:nvPr/>
        </p:nvSpPr>
        <p:spPr>
          <a:xfrm>
            <a:off x="8336844" y="651661"/>
            <a:ext cx="6773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B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D1891DB-9713-4364-B741-EFFF53369096}"/>
              </a:ext>
            </a:extLst>
          </p:cNvPr>
          <p:cNvSpPr txBox="1"/>
          <p:nvPr/>
        </p:nvSpPr>
        <p:spPr>
          <a:xfrm>
            <a:off x="8489244" y="2521722"/>
            <a:ext cx="262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姑且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7411E31-A91A-4A9C-BA49-97C19EDAA8E6}"/>
              </a:ext>
            </a:extLst>
          </p:cNvPr>
          <p:cNvSpPr txBox="1"/>
          <p:nvPr/>
        </p:nvSpPr>
        <p:spPr>
          <a:xfrm>
            <a:off x="8489244" y="3378200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将要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AC64BD0-96CB-4381-8649-F71C02745551}"/>
              </a:ext>
            </a:extLst>
          </p:cNvPr>
          <p:cNvSpPr txBox="1"/>
          <p:nvPr/>
        </p:nvSpPr>
        <p:spPr>
          <a:xfrm>
            <a:off x="8489244" y="4188635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尚且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E8C2AD6-BAD9-422D-8DE6-3C5792363A93}"/>
              </a:ext>
            </a:extLst>
          </p:cNvPr>
          <p:cNvSpPr txBox="1"/>
          <p:nvPr/>
        </p:nvSpPr>
        <p:spPr>
          <a:xfrm>
            <a:off x="8489244" y="5136289"/>
            <a:ext cx="370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表另提一事，“再说”</a:t>
            </a:r>
          </a:p>
        </p:txBody>
      </p:sp>
    </p:spTree>
    <p:extLst>
      <p:ext uri="{BB962C8B-B14F-4D97-AF65-F5344CB8AC3E}">
        <p14:creationId xmlns:p14="http://schemas.microsoft.com/office/powerpoint/2010/main" val="3167271840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3" grpId="0"/>
      <p:bldP spid="74" grpId="0"/>
      <p:bldP spid="75" grpId="0"/>
      <p:bldP spid="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679642" y="1502512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4800" b="1" spc="600">
                <a:solidFill>
                  <a:srgbClr val="51717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</a:t>
            </a:r>
            <a:endParaRPr lang="id-ID" altLang="zh-CN" sz="4800" b="1" spc="600">
              <a:solidFill>
                <a:srgbClr val="51717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243973" y="2476359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83CE99E4-BE4C-460F-BAB2-211C39A45B8A}"/>
              </a:ext>
            </a:extLst>
          </p:cNvPr>
          <p:cNvSpPr/>
          <p:nvPr/>
        </p:nvSpPr>
        <p:spPr>
          <a:xfrm>
            <a:off x="4117262" y="2787125"/>
            <a:ext cx="3958490" cy="8002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4600" b="1" spc="300">
                <a:solidFill>
                  <a:srgbClr val="5171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常用虚词（下）</a:t>
            </a:r>
          </a:p>
        </p:txBody>
      </p:sp>
    </p:spTree>
    <p:extLst>
      <p:ext uri="{BB962C8B-B14F-4D97-AF65-F5344CB8AC3E}">
        <p14:creationId xmlns:p14="http://schemas.microsoft.com/office/powerpoint/2010/main" val="132635363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8F49C7BE-6A98-4AEA-AD6E-7B618287D548}"/>
              </a:ext>
            </a:extLst>
          </p:cNvPr>
          <p:cNvSpPr txBox="1"/>
          <p:nvPr/>
        </p:nvSpPr>
        <p:spPr>
          <a:xfrm>
            <a:off x="1025877" y="523250"/>
            <a:ext cx="9674579" cy="5108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选出与例句加点词意义和用法相同的一项</a:t>
            </a: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例句：更若役，复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赋。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潜师以来，国可得也。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．吾儿，久不见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影。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．桑之未落，其叶沃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．以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所为，求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所欲，犹缘木而求鱼也。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257D43-B722-47B9-A860-B66C333D4878}"/>
              </a:ext>
            </a:extLst>
          </p:cNvPr>
          <p:cNvSpPr txBox="1"/>
          <p:nvPr/>
        </p:nvSpPr>
        <p:spPr>
          <a:xfrm>
            <a:off x="8150577" y="675830"/>
            <a:ext cx="6773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B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D1891DB-9713-4364-B741-EFFF53369096}"/>
              </a:ext>
            </a:extLst>
          </p:cNvPr>
          <p:cNvSpPr txBox="1"/>
          <p:nvPr/>
        </p:nvSpPr>
        <p:spPr>
          <a:xfrm>
            <a:off x="8489244" y="2521722"/>
            <a:ext cx="262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如果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7411E31-A91A-4A9C-BA49-97C19EDAA8E6}"/>
              </a:ext>
            </a:extLst>
          </p:cNvPr>
          <p:cNvSpPr txBox="1"/>
          <p:nvPr/>
        </p:nvSpPr>
        <p:spPr>
          <a:xfrm>
            <a:off x="8489244" y="3378200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你的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AC64BD0-96CB-4381-8649-F71C02745551}"/>
              </a:ext>
            </a:extLst>
          </p:cNvPr>
          <p:cNvSpPr txBox="1"/>
          <p:nvPr/>
        </p:nvSpPr>
        <p:spPr>
          <a:xfrm>
            <a:off x="8489244" y="4188635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……</a:t>
            </a:r>
            <a:r>
              <a:rPr lang="zh-CN" altLang="en-US" sz="2400">
                <a:solidFill>
                  <a:srgbClr val="FF0000"/>
                </a:solidFill>
              </a:rPr>
              <a:t>的样子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E8C2AD6-BAD9-422D-8DE6-3C5792363A93}"/>
              </a:ext>
            </a:extLst>
          </p:cNvPr>
          <p:cNvSpPr txBox="1"/>
          <p:nvPr/>
        </p:nvSpPr>
        <p:spPr>
          <a:xfrm>
            <a:off x="8489244" y="5136289"/>
            <a:ext cx="370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这样，如此</a:t>
            </a:r>
          </a:p>
        </p:txBody>
      </p:sp>
    </p:spTree>
    <p:extLst>
      <p:ext uri="{BB962C8B-B14F-4D97-AF65-F5344CB8AC3E}">
        <p14:creationId xmlns:p14="http://schemas.microsoft.com/office/powerpoint/2010/main" val="158486026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3" grpId="0"/>
      <p:bldP spid="74" grpId="0"/>
      <p:bldP spid="75" grpId="0"/>
      <p:bldP spid="7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8F49C7BE-6A98-4AEA-AD6E-7B618287D548}"/>
              </a:ext>
            </a:extLst>
          </p:cNvPr>
          <p:cNvSpPr txBox="1"/>
          <p:nvPr/>
        </p:nvSpPr>
        <p:spPr>
          <a:xfrm>
            <a:off x="1025877" y="523250"/>
            <a:ext cx="9674579" cy="5108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选出与例句加点词意义和用法相同的一项</a:t>
            </a: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    ) 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例句：某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，而母立于兹。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．举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佩玉玦以示之者三。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．居清明门外，有宅四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．行将为人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并。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．成反复自念，得无教我猎虫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所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耶？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257D43-B722-47B9-A860-B66C333D4878}"/>
              </a:ext>
            </a:extLst>
          </p:cNvPr>
          <p:cNvSpPr txBox="1"/>
          <p:nvPr/>
        </p:nvSpPr>
        <p:spPr>
          <a:xfrm>
            <a:off x="8150577" y="675830"/>
            <a:ext cx="6773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D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D1891DB-9713-4364-B741-EFFF53369096}"/>
              </a:ext>
            </a:extLst>
          </p:cNvPr>
          <p:cNvSpPr txBox="1"/>
          <p:nvPr/>
        </p:nvSpPr>
        <p:spPr>
          <a:xfrm>
            <a:off x="8489244" y="2521722"/>
            <a:ext cx="262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指代事物“玉佩”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7411E31-A91A-4A9C-BA49-97C19EDAA8E6}"/>
              </a:ext>
            </a:extLst>
          </p:cNvPr>
          <p:cNvSpPr txBox="1"/>
          <p:nvPr/>
        </p:nvSpPr>
        <p:spPr>
          <a:xfrm>
            <a:off x="8489244" y="3378200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量词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AC64BD0-96CB-4381-8649-F71C02745551}"/>
              </a:ext>
            </a:extLst>
          </p:cNvPr>
          <p:cNvSpPr txBox="1"/>
          <p:nvPr/>
        </p:nvSpPr>
        <p:spPr>
          <a:xfrm>
            <a:off x="8489244" y="4188635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表被动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E8C2AD6-BAD9-422D-8DE6-3C5792363A93}"/>
              </a:ext>
            </a:extLst>
          </p:cNvPr>
          <p:cNvSpPr txBox="1"/>
          <p:nvPr/>
        </p:nvSpPr>
        <p:spPr>
          <a:xfrm>
            <a:off x="8489244" y="5136289"/>
            <a:ext cx="370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名词，地方</a:t>
            </a:r>
          </a:p>
        </p:txBody>
      </p:sp>
    </p:spTree>
    <p:extLst>
      <p:ext uri="{BB962C8B-B14F-4D97-AF65-F5344CB8AC3E}">
        <p14:creationId xmlns:p14="http://schemas.microsoft.com/office/powerpoint/2010/main" val="3573701083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3" grpId="0"/>
      <p:bldP spid="74" grpId="0"/>
      <p:bldP spid="75" grpId="0"/>
      <p:bldP spid="7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8F49C7BE-6A98-4AEA-AD6E-7B618287D548}"/>
              </a:ext>
            </a:extLst>
          </p:cNvPr>
          <p:cNvSpPr txBox="1"/>
          <p:nvPr/>
        </p:nvSpPr>
        <p:spPr>
          <a:xfrm>
            <a:off x="1025877" y="523250"/>
            <a:ext cx="9674579" cy="5108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选出与例句加点词意义和用法相同的一项</a:t>
            </a: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    ) 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例句：则递三世可至万世而为君，谁得而族灭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．廉颇者，赵之良将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．师道之不传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久矣！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．嗟乎！一人之心，千万人之心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．焉有仁人在位，罔民而可为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257D43-B722-47B9-A860-B66C333D4878}"/>
              </a:ext>
            </a:extLst>
          </p:cNvPr>
          <p:cNvSpPr txBox="1"/>
          <p:nvPr/>
        </p:nvSpPr>
        <p:spPr>
          <a:xfrm>
            <a:off x="8150577" y="675830"/>
            <a:ext cx="6773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D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D1891DB-9713-4364-B741-EFFF53369096}"/>
              </a:ext>
            </a:extLst>
          </p:cNvPr>
          <p:cNvSpPr txBox="1"/>
          <p:nvPr/>
        </p:nvSpPr>
        <p:spPr>
          <a:xfrm>
            <a:off x="8489244" y="2521722"/>
            <a:ext cx="262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表判断和肯定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47411E31-A91A-4A9C-BA49-97C19EDAA8E6}"/>
              </a:ext>
            </a:extLst>
          </p:cNvPr>
          <p:cNvSpPr txBox="1"/>
          <p:nvPr/>
        </p:nvSpPr>
        <p:spPr>
          <a:xfrm>
            <a:off x="8489244" y="3378200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表语气停顿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AC64BD0-96CB-4381-8649-F71C02745551}"/>
              </a:ext>
            </a:extLst>
          </p:cNvPr>
          <p:cNvSpPr txBox="1"/>
          <p:nvPr/>
        </p:nvSpPr>
        <p:spPr>
          <a:xfrm>
            <a:off x="8489244" y="4188635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表感叹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E8C2AD6-BAD9-422D-8DE6-3C5792363A93}"/>
              </a:ext>
            </a:extLst>
          </p:cNvPr>
          <p:cNvSpPr txBox="1"/>
          <p:nvPr/>
        </p:nvSpPr>
        <p:spPr>
          <a:xfrm>
            <a:off x="8489244" y="5136289"/>
            <a:ext cx="370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表疑问，加强语气</a:t>
            </a:r>
          </a:p>
        </p:txBody>
      </p:sp>
    </p:spTree>
    <p:extLst>
      <p:ext uri="{BB962C8B-B14F-4D97-AF65-F5344CB8AC3E}">
        <p14:creationId xmlns:p14="http://schemas.microsoft.com/office/powerpoint/2010/main" val="242577464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3" grpId="0"/>
      <p:bldP spid="74" grpId="0"/>
      <p:bldP spid="75" grpId="0"/>
      <p:bldP spid="7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7AD0331F-35F8-4D6B-B270-8AFBAC3455AE}"/>
              </a:ext>
            </a:extLst>
          </p:cNvPr>
          <p:cNvSpPr txBox="1"/>
          <p:nvPr/>
        </p:nvSpPr>
        <p:spPr>
          <a:xfrm>
            <a:off x="1258710" y="675650"/>
            <a:ext cx="9674579" cy="5108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选出与例句加点词意义和用法相同的一项</a:t>
            </a: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     ) 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例句：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利乘便，宰割天下，分裂山河。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求假暂归。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．或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寄所托，放浪形骸之外。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宾客至蔺相如门谢罪。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人之力而敝之，不仁。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684C35-D77A-4AC0-A884-C7BEA8C0AC6A}"/>
              </a:ext>
            </a:extLst>
          </p:cNvPr>
          <p:cNvSpPr txBox="1"/>
          <p:nvPr/>
        </p:nvSpPr>
        <p:spPr>
          <a:xfrm>
            <a:off x="8383410" y="828230"/>
            <a:ext cx="6773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D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2E09C8-3C33-4BC4-805F-29CF2F950028}"/>
              </a:ext>
            </a:extLst>
          </p:cNvPr>
          <p:cNvSpPr txBox="1"/>
          <p:nvPr/>
        </p:nvSpPr>
        <p:spPr>
          <a:xfrm>
            <a:off x="8722077" y="2674122"/>
            <a:ext cx="262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于是，就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B67DA9-BB07-4283-98A6-52102F5EC2F0}"/>
              </a:ext>
            </a:extLst>
          </p:cNvPr>
          <p:cNvSpPr txBox="1"/>
          <p:nvPr/>
        </p:nvSpPr>
        <p:spPr>
          <a:xfrm>
            <a:off x="8722077" y="3530600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随着，就着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00886E-1B70-4FDA-A9B3-EDB23DCA4E4D}"/>
              </a:ext>
            </a:extLst>
          </p:cNvPr>
          <p:cNvSpPr txBox="1"/>
          <p:nvPr/>
        </p:nvSpPr>
        <p:spPr>
          <a:xfrm>
            <a:off x="8722077" y="4341035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经过，通过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6778AF-C987-471F-A7A6-7E5A557EF718}"/>
              </a:ext>
            </a:extLst>
          </p:cNvPr>
          <p:cNvSpPr txBox="1"/>
          <p:nvPr/>
        </p:nvSpPr>
        <p:spPr>
          <a:xfrm>
            <a:off x="8722077" y="5288689"/>
            <a:ext cx="3702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凭借</a:t>
            </a:r>
          </a:p>
        </p:txBody>
      </p:sp>
    </p:spTree>
    <p:extLst>
      <p:ext uri="{BB962C8B-B14F-4D97-AF65-F5344CB8AC3E}">
        <p14:creationId xmlns:p14="http://schemas.microsoft.com/office/powerpoint/2010/main" val="3175352734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7AD0331F-35F8-4D6B-B270-8AFBAC3455AE}"/>
              </a:ext>
            </a:extLst>
          </p:cNvPr>
          <p:cNvSpPr txBox="1"/>
          <p:nvPr/>
        </p:nvSpPr>
        <p:spPr>
          <a:xfrm>
            <a:off x="1258710" y="675650"/>
            <a:ext cx="9674579" cy="5108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选出与例句加点词用法相同的一句</a:t>
            </a: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     ) 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例句：沛公军霸上，未得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项羽相见。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．竖子不足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谋！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．备他盗之出入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非常也。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C. 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吾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点也。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．汨余若将不及兮，恐年岁之不吾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684C35-D77A-4AC0-A884-C7BEA8C0AC6A}"/>
              </a:ext>
            </a:extLst>
          </p:cNvPr>
          <p:cNvSpPr txBox="1"/>
          <p:nvPr/>
        </p:nvSpPr>
        <p:spPr>
          <a:xfrm>
            <a:off x="7392810" y="840930"/>
            <a:ext cx="6773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A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2E09C8-3C33-4BC4-805F-29CF2F950028}"/>
              </a:ext>
            </a:extLst>
          </p:cNvPr>
          <p:cNvSpPr txBox="1"/>
          <p:nvPr/>
        </p:nvSpPr>
        <p:spPr>
          <a:xfrm>
            <a:off x="8722077" y="2674122"/>
            <a:ext cx="262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介词，和，同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B67DA9-BB07-4283-98A6-52102F5EC2F0}"/>
              </a:ext>
            </a:extLst>
          </p:cNvPr>
          <p:cNvSpPr txBox="1"/>
          <p:nvPr/>
        </p:nvSpPr>
        <p:spPr>
          <a:xfrm>
            <a:off x="8722077" y="3530600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连词，和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00886E-1B70-4FDA-A9B3-EDB23DCA4E4D}"/>
              </a:ext>
            </a:extLst>
          </p:cNvPr>
          <p:cNvSpPr txBox="1"/>
          <p:nvPr/>
        </p:nvSpPr>
        <p:spPr>
          <a:xfrm>
            <a:off x="8722077" y="4341035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赞许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6778AF-C987-471F-A7A6-7E5A557EF718}"/>
              </a:ext>
            </a:extLst>
          </p:cNvPr>
          <p:cNvSpPr txBox="1"/>
          <p:nvPr/>
        </p:nvSpPr>
        <p:spPr>
          <a:xfrm>
            <a:off x="8722077" y="5288689"/>
            <a:ext cx="1145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等待</a:t>
            </a:r>
          </a:p>
        </p:txBody>
      </p:sp>
    </p:spTree>
    <p:extLst>
      <p:ext uri="{BB962C8B-B14F-4D97-AF65-F5344CB8AC3E}">
        <p14:creationId xmlns:p14="http://schemas.microsoft.com/office/powerpoint/2010/main" val="297982047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7AD0331F-35F8-4D6B-B270-8AFBAC3455AE}"/>
              </a:ext>
            </a:extLst>
          </p:cNvPr>
          <p:cNvSpPr txBox="1"/>
          <p:nvPr/>
        </p:nvSpPr>
        <p:spPr>
          <a:xfrm>
            <a:off x="1258710" y="675650"/>
            <a:ext cx="9674579" cy="5108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9.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选出与例句加点词意义和用法相同的一项</a:t>
            </a: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    ) 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例句：入则孝，出则弟。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．若民，则无恒产，因无恒心。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．位卑则足羞，官盛则近谀。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．以身作则。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．此则岳阳楼之大观也。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684C35-D77A-4AC0-A884-C7BEA8C0AC6A}"/>
              </a:ext>
            </a:extLst>
          </p:cNvPr>
          <p:cNvSpPr txBox="1"/>
          <p:nvPr/>
        </p:nvSpPr>
        <p:spPr>
          <a:xfrm>
            <a:off x="8407400" y="823160"/>
            <a:ext cx="627944" cy="772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B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2E09C8-3C33-4BC4-805F-29CF2F950028}"/>
              </a:ext>
            </a:extLst>
          </p:cNvPr>
          <p:cNvSpPr txBox="1"/>
          <p:nvPr/>
        </p:nvSpPr>
        <p:spPr>
          <a:xfrm>
            <a:off x="8722077" y="2674122"/>
            <a:ext cx="262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如果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B67DA9-BB07-4283-98A6-52102F5EC2F0}"/>
              </a:ext>
            </a:extLst>
          </p:cNvPr>
          <p:cNvSpPr txBox="1"/>
          <p:nvPr/>
        </p:nvSpPr>
        <p:spPr>
          <a:xfrm>
            <a:off x="8722077" y="3530600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表并列，就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00886E-1B70-4FDA-A9B3-EDB23DCA4E4D}"/>
              </a:ext>
            </a:extLst>
          </p:cNvPr>
          <p:cNvSpPr txBox="1"/>
          <p:nvPr/>
        </p:nvSpPr>
        <p:spPr>
          <a:xfrm>
            <a:off x="8722077" y="4341035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名词，准则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6778AF-C987-471F-A7A6-7E5A557EF718}"/>
              </a:ext>
            </a:extLst>
          </p:cNvPr>
          <p:cNvSpPr txBox="1"/>
          <p:nvPr/>
        </p:nvSpPr>
        <p:spPr>
          <a:xfrm>
            <a:off x="8722077" y="5288689"/>
            <a:ext cx="204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副词，是</a:t>
            </a:r>
          </a:p>
        </p:txBody>
      </p:sp>
    </p:spTree>
    <p:extLst>
      <p:ext uri="{BB962C8B-B14F-4D97-AF65-F5344CB8AC3E}">
        <p14:creationId xmlns:p14="http://schemas.microsoft.com/office/powerpoint/2010/main" val="1502911864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7AD0331F-35F8-4D6B-B270-8AFBAC3455AE}"/>
              </a:ext>
            </a:extLst>
          </p:cNvPr>
          <p:cNvSpPr txBox="1"/>
          <p:nvPr/>
        </p:nvSpPr>
        <p:spPr>
          <a:xfrm>
            <a:off x="1258710" y="675650"/>
            <a:ext cx="9674579" cy="5108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10.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选出与例句加点词意义和用法相同的一项</a:t>
            </a: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    ) </a:t>
            </a:r>
          </a:p>
          <a:p>
            <a:pPr algn="l" latinLnBrk="0">
              <a:lnSpc>
                <a:spcPct val="200000"/>
              </a:lnSpc>
            </a:pP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例句：吾妻之美我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，私我也。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．高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抑之，下者举之。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．此数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用兵之患也。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．今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项庄拔剑舞，其意常在沛公也。 </a:t>
            </a:r>
            <a:endParaRPr lang="en-US" altLang="zh-CN" sz="2800" b="1" i="0"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latinLnBrk="0">
              <a:lnSpc>
                <a:spcPct val="200000"/>
              </a:lnSpc>
            </a:pPr>
            <a:r>
              <a:rPr lang="en-US" altLang="zh-CN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．陈胜</a:t>
            </a:r>
            <a:r>
              <a:rPr lang="zh-CN" altLang="en-US" sz="2800" b="1" i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zh-CN" altLang="en-US" sz="2800" b="1" i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，阳城人也。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684C35-D77A-4AC0-A884-C7BEA8C0AC6A}"/>
              </a:ext>
            </a:extLst>
          </p:cNvPr>
          <p:cNvSpPr txBox="1"/>
          <p:nvPr/>
        </p:nvSpPr>
        <p:spPr>
          <a:xfrm>
            <a:off x="8407400" y="823160"/>
            <a:ext cx="627944" cy="772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D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2E09C8-3C33-4BC4-805F-29CF2F950028}"/>
              </a:ext>
            </a:extLst>
          </p:cNvPr>
          <p:cNvSpPr txBox="1"/>
          <p:nvPr/>
        </p:nvSpPr>
        <p:spPr>
          <a:xfrm>
            <a:off x="8722077" y="2674122"/>
            <a:ext cx="2628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代词，</a:t>
            </a:r>
            <a:r>
              <a:rPr lang="en-US" altLang="zh-CN" sz="2400">
                <a:solidFill>
                  <a:srgbClr val="FF0000"/>
                </a:solidFill>
              </a:rPr>
              <a:t>……</a:t>
            </a:r>
            <a:r>
              <a:rPr lang="zh-CN" altLang="en-US" sz="2400">
                <a:solidFill>
                  <a:srgbClr val="FF0000"/>
                </a:solidFill>
              </a:rPr>
              <a:t>的人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B67DA9-BB07-4283-98A6-52102F5EC2F0}"/>
              </a:ext>
            </a:extLst>
          </p:cNvPr>
          <p:cNvSpPr txBox="1"/>
          <p:nvPr/>
        </p:nvSpPr>
        <p:spPr>
          <a:xfrm>
            <a:off x="8722076" y="3530600"/>
            <a:ext cx="3469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用数词后，代指事物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00886E-1B70-4FDA-A9B3-EDB23DCA4E4D}"/>
              </a:ext>
            </a:extLst>
          </p:cNvPr>
          <p:cNvSpPr txBox="1"/>
          <p:nvPr/>
        </p:nvSpPr>
        <p:spPr>
          <a:xfrm>
            <a:off x="8722077" y="4341035"/>
            <a:ext cx="3063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用于时间之后，表</a:t>
            </a:r>
            <a:r>
              <a:rPr lang="en-US" altLang="zh-CN" sz="2400">
                <a:solidFill>
                  <a:srgbClr val="FF0000"/>
                </a:solidFill>
              </a:rPr>
              <a:t>……</a:t>
            </a:r>
            <a:r>
              <a:rPr lang="zh-CN" altLang="en-US" sz="2400">
                <a:solidFill>
                  <a:srgbClr val="FF0000"/>
                </a:solidFill>
              </a:rPr>
              <a:t>的时候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6778AF-C987-471F-A7A6-7E5A557EF718}"/>
              </a:ext>
            </a:extLst>
          </p:cNvPr>
          <p:cNvSpPr txBox="1"/>
          <p:nvPr/>
        </p:nvSpPr>
        <p:spPr>
          <a:xfrm>
            <a:off x="8722077" y="5288689"/>
            <a:ext cx="1857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助词，引出判断或原因</a:t>
            </a:r>
          </a:p>
        </p:txBody>
      </p:sp>
    </p:spTree>
    <p:extLst>
      <p:ext uri="{BB962C8B-B14F-4D97-AF65-F5344CB8AC3E}">
        <p14:creationId xmlns:p14="http://schemas.microsoft.com/office/powerpoint/2010/main" val="372025202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ED5BFD92-3299-4C97-A891-4CD3D07AF0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EBD5273D-221C-46CF-80C3-D61BD1B99B12}"/>
              </a:ext>
            </a:extLst>
          </p:cNvPr>
          <p:cNvSpPr txBox="1"/>
          <p:nvPr/>
        </p:nvSpPr>
        <p:spPr>
          <a:xfrm>
            <a:off x="2686649" y="2433124"/>
            <a:ext cx="6403071" cy="19917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zh-CN" altLang="en-US" sz="8800" b="1" spc="600">
                <a:solidFill>
                  <a:srgbClr val="51717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 谢 观 看</a:t>
            </a:r>
            <a:endParaRPr lang="id-ID" sz="8800" b="1" spc="600">
              <a:solidFill>
                <a:srgbClr val="51717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F00399D-4D6A-4862-8758-00490374870F}"/>
              </a:ext>
            </a:extLst>
          </p:cNvPr>
          <p:cNvGrpSpPr/>
          <p:nvPr/>
        </p:nvGrpSpPr>
        <p:grpSpPr>
          <a:xfrm>
            <a:off x="3225800" y="3667153"/>
            <a:ext cx="5326971" cy="179136"/>
            <a:chOff x="1839287" y="5184146"/>
            <a:chExt cx="2767715" cy="9525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F778FB2-C3A7-4066-924D-F687ACA47D09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47586344-2094-4174-A58E-ED0C3422105A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id="{D54B36EE-3894-49E9-B2D9-ACACC4B633AA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6" name="组合 55">
                    <a:extLst>
                      <a:ext uri="{FF2B5EF4-FFF2-40B4-BE49-F238E27FC236}">
                        <a16:creationId xmlns:a16="http://schemas.microsoft.com/office/drawing/2014/main" id="{A5BF8A29-2126-49EA-A2C0-D851352AC3C5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60" name="直接连接符 59">
                      <a:extLst>
                        <a:ext uri="{FF2B5EF4-FFF2-40B4-BE49-F238E27FC236}">
                          <a16:creationId xmlns:a16="http://schemas.microsoft.com/office/drawing/2014/main" id="{E8248863-FE92-44DF-93A3-C87FE5D17BA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" name="直接连接符 60">
                      <a:extLst>
                        <a:ext uri="{FF2B5EF4-FFF2-40B4-BE49-F238E27FC236}">
                          <a16:creationId xmlns:a16="http://schemas.microsoft.com/office/drawing/2014/main" id="{16AEEA3B-891B-4585-8D3D-1A693DE51595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7" name="组合 56">
                    <a:extLst>
                      <a:ext uri="{FF2B5EF4-FFF2-40B4-BE49-F238E27FC236}">
                        <a16:creationId xmlns:a16="http://schemas.microsoft.com/office/drawing/2014/main" id="{B7CCEAEB-6BC3-41EF-AAD6-6EA5048914B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8" name="直接连接符 57">
                      <a:extLst>
                        <a:ext uri="{FF2B5EF4-FFF2-40B4-BE49-F238E27FC236}">
                          <a16:creationId xmlns:a16="http://schemas.microsoft.com/office/drawing/2014/main" id="{C32FA5A0-B06F-4E30-ACF5-96F81642C18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" name="直接连接符 58">
                      <a:extLst>
                        <a:ext uri="{FF2B5EF4-FFF2-40B4-BE49-F238E27FC236}">
                          <a16:creationId xmlns:a16="http://schemas.microsoft.com/office/drawing/2014/main" id="{E3D8ECCF-8C38-4CC2-A43C-51C64FBF139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9" name="组合 48">
                  <a:extLst>
                    <a:ext uri="{FF2B5EF4-FFF2-40B4-BE49-F238E27FC236}">
                      <a16:creationId xmlns:a16="http://schemas.microsoft.com/office/drawing/2014/main" id="{97C74BD5-B68F-439E-9E5C-74BA4C77BF8B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D7A57AC5-DB80-42D9-B461-3E6604D31736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AAD8C9A9-5A96-49D2-BD74-0A16AF349F6D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519A4882-EBDD-43CC-8FF9-59DB19FD1DF2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1" name="组合 50">
                    <a:extLst>
                      <a:ext uri="{FF2B5EF4-FFF2-40B4-BE49-F238E27FC236}">
                        <a16:creationId xmlns:a16="http://schemas.microsoft.com/office/drawing/2014/main" id="{98B3206F-EA50-4375-9AC6-2D6B625CD169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FB5698E3-FB68-4512-89CE-C0CA4DA747F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32A42F04-5197-4107-9E87-EB2F5F562BEF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90758FF4-3CCD-40C7-B668-966B3D6DE4E1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id="{EED75338-400A-4486-BD9D-B06EAF9E4BD0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2" name="组合 41">
                    <a:extLst>
                      <a:ext uri="{FF2B5EF4-FFF2-40B4-BE49-F238E27FC236}">
                        <a16:creationId xmlns:a16="http://schemas.microsoft.com/office/drawing/2014/main" id="{EE751C63-1E12-4CAB-89CD-D6E24FFB2C5F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84D3B826-FE8A-409D-8DB9-4657DDD77EF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FCF27BB-CBA0-4DA0-B6FE-5767A653F28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70BE0CAF-142F-47EC-BB5C-F6A63A9F62DA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4" name="直接连接符 43">
                      <a:extLst>
                        <a:ext uri="{FF2B5EF4-FFF2-40B4-BE49-F238E27FC236}">
                          <a16:creationId xmlns:a16="http://schemas.microsoft.com/office/drawing/2014/main" id="{023A52C5-5151-4ABB-830E-76001FB2B29D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D397BB3B-9589-493C-808E-359AA721B38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5" name="组合 34">
                  <a:extLst>
                    <a:ext uri="{FF2B5EF4-FFF2-40B4-BE49-F238E27FC236}">
                      <a16:creationId xmlns:a16="http://schemas.microsoft.com/office/drawing/2014/main" id="{7D71D349-883E-447C-9564-715E736E877C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621DC6D9-5EEA-4D5B-BBED-CDA0A0F6734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ACEE7CC7-72AC-4051-BDBC-8BC739F61136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CF80FF40-80B7-4373-BBF1-D94CE24CF45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7" name="组合 36">
                    <a:extLst>
                      <a:ext uri="{FF2B5EF4-FFF2-40B4-BE49-F238E27FC236}">
                        <a16:creationId xmlns:a16="http://schemas.microsoft.com/office/drawing/2014/main" id="{8791D40A-2C80-4085-AB5C-81EE9A5D4101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0E2185ED-0B62-4E54-AA7F-4240A1CE1934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D194F06A-4016-4158-A997-792ECAFA11B7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CC85DA6-9B21-4414-A335-2513674493DD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32C8F91F-DCFD-4047-81C1-3F87EF1DB49D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7825FFBD-E071-43E7-AB5F-9885874330E3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87E1B326-B156-46B8-85A3-89DBF452C1D6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94949FCF-D3A8-43A7-A63F-5449A9BEAE9D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id="{115CEC85-358B-4E8A-A1F5-C633CD268FC6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8" name="直接连接符 27">
                    <a:extLst>
                      <a:ext uri="{FF2B5EF4-FFF2-40B4-BE49-F238E27FC236}">
                        <a16:creationId xmlns:a16="http://schemas.microsoft.com/office/drawing/2014/main" id="{FF8240B2-A0D0-4BDD-8082-984FDA9194F9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>
                    <a:extLst>
                      <a:ext uri="{FF2B5EF4-FFF2-40B4-BE49-F238E27FC236}">
                        <a16:creationId xmlns:a16="http://schemas.microsoft.com/office/drawing/2014/main" id="{274C4ACD-D267-48BE-8497-F92838BE6F61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60112B0E-107A-44F0-9376-8E578697601D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6" name="直接连接符 25">
                    <a:extLst>
                      <a:ext uri="{FF2B5EF4-FFF2-40B4-BE49-F238E27FC236}">
                        <a16:creationId xmlns:a16="http://schemas.microsoft.com/office/drawing/2014/main" id="{DF86E5C9-365D-4976-8909-43F1AAB83539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>
                    <a:extLst>
                      <a:ext uri="{FF2B5EF4-FFF2-40B4-BE49-F238E27FC236}">
                        <a16:creationId xmlns:a16="http://schemas.microsoft.com/office/drawing/2014/main" id="{EB211BD7-CCB6-4F55-A74F-D946934DE22F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pic>
        <p:nvPicPr>
          <p:cNvPr id="6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477500" y="12661900"/>
            <a:ext cx="3175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072068855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E6512AAB-2EC5-4B4C-B776-12F56547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DC8C30C-5602-4A34-AC91-B323B66728CC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171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4BB60C-4586-4171-9B63-52F2122E21DE}"/>
              </a:ext>
            </a:extLst>
          </p:cNvPr>
          <p:cNvSpPr txBox="1"/>
          <p:nvPr/>
        </p:nvSpPr>
        <p:spPr>
          <a:xfrm>
            <a:off x="4408408" y="2460993"/>
            <a:ext cx="2759144" cy="9558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zh-CN" altLang="en-US" sz="8800" b="1" spc="600">
                <a:solidFill>
                  <a:srgbClr val="517173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何</a:t>
            </a:r>
            <a:endParaRPr lang="id-ID" altLang="zh-CN" sz="8800" b="1" spc="600">
              <a:solidFill>
                <a:srgbClr val="517173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5185E3-A655-4A8B-A861-BF20E94AD8C2}"/>
              </a:ext>
            </a:extLst>
          </p:cNvPr>
          <p:cNvGrpSpPr/>
          <p:nvPr/>
        </p:nvGrpSpPr>
        <p:grpSpPr>
          <a:xfrm>
            <a:off x="4074156" y="3617990"/>
            <a:ext cx="3582404" cy="120892"/>
            <a:chOff x="1839287" y="5184146"/>
            <a:chExt cx="2767715" cy="9525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7A0B9FB-D675-40FA-901E-7093735DE6E8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E8116FE-F820-44FC-91D6-E27A4C95B737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364E787A-A63E-4BC2-945B-624AC0A0480C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9" name="组合 48">
                    <a:extLst>
                      <a:ext uri="{FF2B5EF4-FFF2-40B4-BE49-F238E27FC236}">
                        <a16:creationId xmlns:a16="http://schemas.microsoft.com/office/drawing/2014/main" id="{71488BFF-9B0C-4E0B-96E6-F39D63E714A9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3" name="直接连接符 52">
                      <a:extLst>
                        <a:ext uri="{FF2B5EF4-FFF2-40B4-BE49-F238E27FC236}">
                          <a16:creationId xmlns:a16="http://schemas.microsoft.com/office/drawing/2014/main" id="{CCA81617-A091-46B8-9750-B87C4145596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F76A10AF-28EA-45B8-B1BF-EA23E7BB69EE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0" name="组合 49">
                    <a:extLst>
                      <a:ext uri="{FF2B5EF4-FFF2-40B4-BE49-F238E27FC236}">
                        <a16:creationId xmlns:a16="http://schemas.microsoft.com/office/drawing/2014/main" id="{C3242460-55D2-4A84-AB21-CB365E0C47B7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9CD8EEA6-F6F7-42AC-B0C9-FD76FD770D7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" name="直接连接符 51">
                      <a:extLst>
                        <a:ext uri="{FF2B5EF4-FFF2-40B4-BE49-F238E27FC236}">
                          <a16:creationId xmlns:a16="http://schemas.microsoft.com/office/drawing/2014/main" id="{EB9B5802-BDF5-4FD0-B55D-BFD4636FDE2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3B6EAB46-D460-4981-8743-B14511076456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3" name="组合 42">
                    <a:extLst>
                      <a:ext uri="{FF2B5EF4-FFF2-40B4-BE49-F238E27FC236}">
                        <a16:creationId xmlns:a16="http://schemas.microsoft.com/office/drawing/2014/main" id="{5191FDF7-870F-47FA-8D0B-F618FB1D64B1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7" name="直接连接符 46">
                      <a:extLst>
                        <a:ext uri="{FF2B5EF4-FFF2-40B4-BE49-F238E27FC236}">
                          <a16:creationId xmlns:a16="http://schemas.microsoft.com/office/drawing/2014/main" id="{B9D7A02A-0B33-4E9B-8556-C98A6D66923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7ADF06FF-0BBD-48DD-A53F-07BCB550E416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4" name="组合 43">
                    <a:extLst>
                      <a:ext uri="{FF2B5EF4-FFF2-40B4-BE49-F238E27FC236}">
                        <a16:creationId xmlns:a16="http://schemas.microsoft.com/office/drawing/2014/main" id="{1285D802-95AA-4A88-A155-F71B9BCEEE7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5" name="直接连接符 44">
                      <a:extLst>
                        <a:ext uri="{FF2B5EF4-FFF2-40B4-BE49-F238E27FC236}">
                          <a16:creationId xmlns:a16="http://schemas.microsoft.com/office/drawing/2014/main" id="{23D8D72B-5DB3-4893-BBFC-CA2508FE202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直接连接符 45">
                      <a:extLst>
                        <a:ext uri="{FF2B5EF4-FFF2-40B4-BE49-F238E27FC236}">
                          <a16:creationId xmlns:a16="http://schemas.microsoft.com/office/drawing/2014/main" id="{551FD030-3CC5-4F8A-B984-65696DC1F8D9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627F66C6-C8D1-4423-9D74-528536550748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A0B53F2-DA41-404E-86D8-B8EF0F8871D5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5" name="组合 34">
                    <a:extLst>
                      <a:ext uri="{FF2B5EF4-FFF2-40B4-BE49-F238E27FC236}">
                        <a16:creationId xmlns:a16="http://schemas.microsoft.com/office/drawing/2014/main" id="{52F03FB9-4F73-4309-BE5B-67E6F7B7C29B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9" name="直接连接符 38">
                      <a:extLst>
                        <a:ext uri="{FF2B5EF4-FFF2-40B4-BE49-F238E27FC236}">
                          <a16:creationId xmlns:a16="http://schemas.microsoft.com/office/drawing/2014/main" id="{209CF7EE-11C7-4364-B7C6-EAD7D8E7C49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5E101E11-9B14-4113-9352-A379AC74F4CD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6" name="组合 35">
                    <a:extLst>
                      <a:ext uri="{FF2B5EF4-FFF2-40B4-BE49-F238E27FC236}">
                        <a16:creationId xmlns:a16="http://schemas.microsoft.com/office/drawing/2014/main" id="{C5282B50-2649-4CC7-BCBD-21EA8500593E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A0E88842-37E9-4809-AC3E-55220EEE6A19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直接连接符 37">
                      <a:extLst>
                        <a:ext uri="{FF2B5EF4-FFF2-40B4-BE49-F238E27FC236}">
                          <a16:creationId xmlns:a16="http://schemas.microsoft.com/office/drawing/2014/main" id="{21B312D7-8D55-4883-8100-E3B5E08B47EA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>
                  <a:extLst>
                    <a:ext uri="{FF2B5EF4-FFF2-40B4-BE49-F238E27FC236}">
                      <a16:creationId xmlns:a16="http://schemas.microsoft.com/office/drawing/2014/main" id="{7AD6BF61-5AD9-4429-B124-983163B553C8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29" name="组合 28">
                    <a:extLst>
                      <a:ext uri="{FF2B5EF4-FFF2-40B4-BE49-F238E27FC236}">
                        <a16:creationId xmlns:a16="http://schemas.microsoft.com/office/drawing/2014/main" id="{1337DBD9-0F18-418C-BBD6-5C5CB8BB069E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3" name="直接连接符 32">
                      <a:extLst>
                        <a:ext uri="{FF2B5EF4-FFF2-40B4-BE49-F238E27FC236}">
                          <a16:creationId xmlns:a16="http://schemas.microsoft.com/office/drawing/2014/main" id="{B032AAE0-0D5E-494D-8FAC-73745BC3F25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2AC10444-5EA0-4055-9783-DCA446892524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0" name="组合 29">
                    <a:extLst>
                      <a:ext uri="{FF2B5EF4-FFF2-40B4-BE49-F238E27FC236}">
                        <a16:creationId xmlns:a16="http://schemas.microsoft.com/office/drawing/2014/main" id="{0394E1DA-B0B3-4FA2-BACB-3FB80D76EC5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1" name="直接连接符 30">
                      <a:extLst>
                        <a:ext uri="{FF2B5EF4-FFF2-40B4-BE49-F238E27FC236}">
                          <a16:creationId xmlns:a16="http://schemas.microsoft.com/office/drawing/2014/main" id="{34613A2D-8FE9-4D16-9504-2A24AE66D9F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>
                      <a:extLst>
                        <a:ext uri="{FF2B5EF4-FFF2-40B4-BE49-F238E27FC236}">
                          <a16:creationId xmlns:a16="http://schemas.microsoft.com/office/drawing/2014/main" id="{4F7B1AE7-F089-4BAF-83E3-944DCE55CBB1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517173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4047DE0-A1F5-4987-8FF6-4BCCC9226D8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4C272DB-0EE4-4D69-8E52-76044DC0CCB8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31FD4C1D-B9A2-4717-914E-2D442AD13ACD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6189D679-9F28-4285-9A6F-2E86837BAD4E}"/>
                    </a:ext>
                  </a:extLst>
                </p:cNvPr>
                <p:cNvCxnSpPr/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517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4CC3EC4-BAAC-4182-AACB-C63878C8DA89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4EBDE8A6-BACA-4B07-88EA-911F0A9F8788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id="{4D58E7DD-AAD2-4B72-AA54-628FAB50EBDF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785861ED-4652-4202-890A-6701A825C26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53F1361A-AC33-48B2-9C6D-BB2295A95EBC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19" name="直接连接符 18">
                    <a:extLst>
                      <a:ext uri="{FF2B5EF4-FFF2-40B4-BE49-F238E27FC236}">
                        <a16:creationId xmlns:a16="http://schemas.microsoft.com/office/drawing/2014/main" id="{E589C66A-EC03-468D-9F16-4DB67B31ED54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直接连接符 19">
                    <a:extLst>
                      <a:ext uri="{FF2B5EF4-FFF2-40B4-BE49-F238E27FC236}">
                        <a16:creationId xmlns:a16="http://schemas.microsoft.com/office/drawing/2014/main" id="{1CAA4E95-2F23-449D-BAA5-06F8D2C085D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51717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77188237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何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10835333" cy="12002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>
                <a:latin typeface="黑体" panose="02010609060101010101" pitchFamily="49" charset="-122"/>
                <a:ea typeface="黑体" panose="02010609060101010101" pitchFamily="49" charset="-122"/>
              </a:rPr>
              <a:t>单独作谓语，问原因，后面常有语气助词“哉”、“也”，可译为“为什么”、“什么原因”。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000" b="1" kern="100">
                <a:solidFill>
                  <a:srgbClr val="51717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疑问代词。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1018068" y="2413857"/>
            <a:ext cx="6097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zh-CN" sz="2800" b="1" kern="100">
                <a:solidFill>
                  <a:srgbClr val="C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</a:t>
            </a:r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zh-CN" altLang="en-US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严大国之威以修敬也。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386218" y="3086035"/>
            <a:ext cx="84342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这样呢？为的尊重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你们</a:t>
            </a:r>
            <a:r>
              <a:rPr lang="en-US" altLang="zh-CN"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大国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0" i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威严以</a:t>
            </a:r>
            <a:r>
              <a:rPr lang="zh-CN" altLang="en-US"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表示敬意啊。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85691" y="3920924"/>
            <a:ext cx="11414431" cy="120028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zh-CN" altLang="zh-CN"/>
              <a:t>作宾语，常放在谓语动词前，主要代处所和事物，可译为“哪里”、“什么”。译时，“何”要后置。</a:t>
            </a:r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1018068" y="5403332"/>
            <a:ext cx="9809865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zh-CN"/>
              <a:t>例：大王来</a:t>
            </a:r>
            <a:r>
              <a:rPr lang="zh-CN" altLang="zh-CN">
                <a:solidFill>
                  <a:srgbClr val="C00000"/>
                </a:solidFill>
              </a:rPr>
              <a:t>何</a:t>
            </a:r>
            <a:r>
              <a:rPr lang="zh-CN" altLang="zh-CN"/>
              <a:t>操</a:t>
            </a:r>
            <a:r>
              <a:rPr lang="en-US" altLang="zh-CN"/>
              <a:t>?</a:t>
            </a:r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FEE0240-E651-4E65-AC06-C00F24146216}"/>
              </a:ext>
            </a:extLst>
          </p:cNvPr>
          <p:cNvSpPr txBox="1"/>
          <p:nvPr/>
        </p:nvSpPr>
        <p:spPr>
          <a:xfrm>
            <a:off x="5266631" y="5498551"/>
            <a:ext cx="37586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大王来时带了</a:t>
            </a:r>
            <a:r>
              <a:rPr lang="zh-CN" altLang="en-US">
                <a:solidFill>
                  <a:srgbClr val="FF0000"/>
                </a:solidFill>
              </a:rPr>
              <a:t>什么</a:t>
            </a:r>
            <a:r>
              <a:rPr lang="zh-CN" altLang="en-US"/>
              <a:t>东西？</a:t>
            </a:r>
          </a:p>
        </p:txBody>
      </p:sp>
    </p:spTree>
    <p:extLst>
      <p:ext uri="{BB962C8B-B14F-4D97-AF65-F5344CB8AC3E}">
        <p14:creationId xmlns:p14="http://schemas.microsoft.com/office/powerpoint/2010/main" val="1161665159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2" grpId="0"/>
      <p:bldP spid="14" grpId="0"/>
      <p:bldP spid="16" grpId="0"/>
      <p:bldP spid="18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何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799305"/>
            <a:ext cx="10835333" cy="7389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）作定语，可译为“什么”、“哪”。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4000" b="1" kern="100">
                <a:solidFill>
                  <a:srgbClr val="51717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疑问代词。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922782" y="2935973"/>
            <a:ext cx="6097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然则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时而乐耶</a:t>
            </a: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212675" y="3959296"/>
            <a:ext cx="84342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既然这样，那么他们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时候才会感到快乐呢？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292CBA9-AE03-42BA-ACCE-ECEF15519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4128" y="1799305"/>
            <a:ext cx="3048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8581782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2064066-7CC4-4D72-94DB-089900899008}"/>
              </a:ext>
            </a:extLst>
          </p:cNvPr>
          <p:cNvGrpSpPr/>
          <p:nvPr/>
        </p:nvGrpSpPr>
        <p:grpSpPr>
          <a:xfrm>
            <a:off x="0" y="-87210"/>
            <a:ext cx="12190413" cy="1032449"/>
            <a:chOff x="0" y="343864"/>
            <a:chExt cx="12190413" cy="103244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92EC155-BEE1-46B6-9AB2-16EE63587B0B}"/>
                </a:ext>
              </a:extLst>
            </p:cNvPr>
            <p:cNvSpPr/>
            <p:nvPr/>
          </p:nvSpPr>
          <p:spPr>
            <a:xfrm flipV="1">
              <a:off x="0" y="1330594"/>
              <a:ext cx="12190413" cy="45719"/>
            </a:xfrm>
            <a:prstGeom prst="rect">
              <a:avLst/>
            </a:prstGeom>
            <a:solidFill>
              <a:srgbClr val="517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17173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F77E8D0-CF36-4B35-BA86-D98E84249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8020" y="343864"/>
              <a:ext cx="9444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zh-CN" altLang="en-US" sz="6600" b="1" spc="300">
                  <a:solidFill>
                    <a:srgbClr val="51717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何</a:t>
              </a:r>
            </a:p>
          </p:txBody>
        </p:sp>
      </p:grpSp>
      <p:sp>
        <p:nvSpPr>
          <p:cNvPr id="28" name="Rectangle 3">
            <a:extLst>
              <a:ext uri="{FF2B5EF4-FFF2-40B4-BE49-F238E27FC236}">
                <a16:creationId xmlns:a16="http://schemas.microsoft.com/office/drawing/2014/main" id="{4CACB5C6-3363-4DB9-BE97-62046E07F38C}"/>
              </a:ext>
            </a:extLst>
          </p:cNvPr>
          <p:cNvSpPr txBox="1">
            <a:spLocks noChangeArrowheads="1"/>
          </p:cNvSpPr>
          <p:nvPr/>
        </p:nvSpPr>
        <p:spPr>
          <a:xfrm>
            <a:off x="185691" y="1176226"/>
            <a:ext cx="11701509" cy="7389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）用在句首或动词前，常表示反问，可译为“为什么”、“怎么”。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630F4B-F8C4-4B78-A5EE-65C82474A0FE}"/>
              </a:ext>
            </a:extLst>
          </p:cNvPr>
          <p:cNvSpPr txBox="1"/>
          <p:nvPr/>
        </p:nvSpPr>
        <p:spPr>
          <a:xfrm>
            <a:off x="3027455" y="234343"/>
            <a:ext cx="27141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kern="100">
                <a:solidFill>
                  <a:srgbClr val="51717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副词</a:t>
            </a:r>
            <a:endParaRPr lang="zh-CN" altLang="en-US" sz="4000" b="1">
              <a:solidFill>
                <a:srgbClr val="51717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F1E67CD-610D-4B31-AA2B-F2C8EA9894B0}"/>
              </a:ext>
            </a:extLst>
          </p:cNvPr>
          <p:cNvSpPr txBox="1"/>
          <p:nvPr/>
        </p:nvSpPr>
        <p:spPr>
          <a:xfrm>
            <a:off x="1170976" y="1884560"/>
            <a:ext cx="60977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例：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徐公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何</a:t>
            </a:r>
            <a:r>
              <a:rPr lang="zh-CN" altLang="en-US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能及君也</a:t>
            </a:r>
            <a:r>
              <a:rPr lang="en-US" altLang="zh-CN" sz="28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8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3442CF4-ED51-4B0F-B973-94604895C2E3}"/>
              </a:ext>
            </a:extLst>
          </p:cNvPr>
          <p:cNvSpPr txBox="1"/>
          <p:nvPr/>
        </p:nvSpPr>
        <p:spPr>
          <a:xfrm>
            <a:off x="1524442" y="2575088"/>
            <a:ext cx="33610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徐公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能比得上您呢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A65AC8B-C0D5-47A6-82ED-0592FFBE59F6}"/>
              </a:ext>
            </a:extLst>
          </p:cNvPr>
          <p:cNvSpPr txBox="1"/>
          <p:nvPr/>
        </p:nvSpPr>
        <p:spPr>
          <a:xfrm>
            <a:off x="185688" y="3417501"/>
            <a:ext cx="11414431" cy="1200284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None/>
              <a:defRPr sz="2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）用在形容词前，表示程度深，可译为“怎么”、“多么”、“怎么这样”。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9A45B9-134F-43D6-9084-5E5FFF58206A}"/>
              </a:ext>
            </a:extLst>
          </p:cNvPr>
          <p:cNvSpPr txBox="1"/>
          <p:nvPr/>
        </p:nvSpPr>
        <p:spPr>
          <a:xfrm>
            <a:off x="987972" y="5004373"/>
            <a:ext cx="9809865" cy="55688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/>
              <a:t>例：水</a:t>
            </a:r>
            <a:r>
              <a:rPr lang="zh-CN" altLang="en-US">
                <a:solidFill>
                  <a:srgbClr val="FF0000"/>
                </a:solidFill>
              </a:rPr>
              <a:t>何</a:t>
            </a:r>
            <a:r>
              <a:rPr lang="zh-CN" altLang="en-US"/>
              <a:t>澹澹，山岛竦峙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87E8C1A-B4ED-4819-9CD7-FBE14CF420EF}"/>
              </a:ext>
            </a:extLst>
          </p:cNvPr>
          <p:cNvSpPr txBox="1"/>
          <p:nvPr/>
        </p:nvSpPr>
        <p:spPr>
          <a:xfrm>
            <a:off x="1770561" y="5727647"/>
            <a:ext cx="79420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海水是</a:t>
            </a:r>
            <a:r>
              <a:rPr lang="zh-CN" altLang="en-US">
                <a:solidFill>
                  <a:srgbClr val="FF0000"/>
                </a:solidFill>
              </a:rPr>
              <a:t>多么</a:t>
            </a:r>
            <a:r>
              <a:rPr lang="zh-CN" altLang="en-US"/>
              <a:t>激荡，海中山岛罗列，高耸挺立。</a:t>
            </a:r>
          </a:p>
        </p:txBody>
      </p:sp>
    </p:spTree>
    <p:extLst>
      <p:ext uri="{BB962C8B-B14F-4D97-AF65-F5344CB8AC3E}">
        <p14:creationId xmlns:p14="http://schemas.microsoft.com/office/powerpoint/2010/main" val="2205404100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0" grpId="0"/>
      <p:bldP spid="12" grpId="0"/>
      <p:bldP spid="14" grpId="0"/>
      <p:bldP spid="16" grpId="0"/>
      <p:bldP spid="18" grpId="0"/>
      <p:bldP spid="20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399</Paragraphs>
  <Slides>57</Slides>
  <Notes>57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baseType="lpstr" size="70">
      <vt:lpstr>Arial</vt:lpstr>
      <vt:lpstr>等线 Light</vt:lpstr>
      <vt:lpstr>等线</vt:lpstr>
      <vt:lpstr>Open Sans Light</vt:lpstr>
      <vt:lpstr>华文隶书</vt:lpstr>
      <vt:lpstr>微软雅黑</vt:lpstr>
      <vt:lpstr>宋体</vt:lpstr>
      <vt:lpstr>楷体</vt:lpstr>
      <vt:lpstr>华文行楷</vt:lpstr>
      <vt:lpstr>Wingdings</vt:lpstr>
      <vt:lpstr>黑体</vt:lpstr>
      <vt:lpstr>Times New Roman</vt:lpstr>
      <vt:lpstr>千图网拥有20W+精美PPT模板 更多PPT模板下载至：www.58pic.com/office/ppt​​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2021-09-30T10:02:08.976</cp:lastPrinted>
  <dcterms:created xsi:type="dcterms:W3CDTF">2021-09-30T10:02:08Z</dcterms:created>
  <dcterms:modified xsi:type="dcterms:W3CDTF">2021-09-30T02:02:16Z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