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62" r:id="rId3"/>
    <p:sldId id="263" r:id="rId4"/>
    <p:sldId id="259" r:id="rId5"/>
    <p:sldId id="260" r:id="rId6"/>
    <p:sldId id="261" r:id="rId7"/>
    <p:sldId id="273" r:id="rId8"/>
    <p:sldId id="264" r:id="rId9"/>
    <p:sldId id="274" r:id="rId10"/>
    <p:sldId id="265" r:id="rId11"/>
    <p:sldId id="266" r:id="rId12"/>
    <p:sldId id="267" r:id="rId13"/>
    <p:sldId id="268" r:id="rId14"/>
    <p:sldId id="275" r:id="rId1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60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81AFFB-61FF-4635-B3CC-316DC4049D50}" type="datetimeFigureOut">
              <a:rPr lang="zh-CN" altLang="en-US" smtClean="0"/>
              <a:pPr/>
              <a:t>2009-9-23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1C7744-5EDC-4C32-99AF-D37021D0E78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1C7744-5EDC-4C32-99AF-D37021D0E78B}" type="slidenum">
              <a:rPr lang="zh-CN" altLang="en-US" smtClean="0"/>
              <a:pPr/>
              <a:t>12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1BF82-74C1-42F6-ADBE-B653C4AF638C}" type="datetimeFigureOut">
              <a:rPr lang="zh-CN" altLang="en-US" smtClean="0"/>
              <a:pPr/>
              <a:t>2009-9-23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74876-7970-48F5-8621-E271D2E7853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1BF82-74C1-42F6-ADBE-B653C4AF638C}" type="datetimeFigureOut">
              <a:rPr lang="zh-CN" altLang="en-US" smtClean="0"/>
              <a:pPr/>
              <a:t>2009-9-23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74876-7970-48F5-8621-E271D2E7853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1BF82-74C1-42F6-ADBE-B653C4AF638C}" type="datetimeFigureOut">
              <a:rPr lang="zh-CN" altLang="en-US" smtClean="0"/>
              <a:pPr/>
              <a:t>2009-9-23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74876-7970-48F5-8621-E271D2E7853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1BF82-74C1-42F6-ADBE-B653C4AF638C}" type="datetimeFigureOut">
              <a:rPr lang="zh-CN" altLang="en-US" smtClean="0"/>
              <a:pPr/>
              <a:t>2009-9-23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74876-7970-48F5-8621-E271D2E7853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1BF82-74C1-42F6-ADBE-B653C4AF638C}" type="datetimeFigureOut">
              <a:rPr lang="zh-CN" altLang="en-US" smtClean="0"/>
              <a:pPr/>
              <a:t>2009-9-23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74876-7970-48F5-8621-E271D2E7853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1BF82-74C1-42F6-ADBE-B653C4AF638C}" type="datetimeFigureOut">
              <a:rPr lang="zh-CN" altLang="en-US" smtClean="0"/>
              <a:pPr/>
              <a:t>2009-9-23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74876-7970-48F5-8621-E271D2E7853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1BF82-74C1-42F6-ADBE-B653C4AF638C}" type="datetimeFigureOut">
              <a:rPr lang="zh-CN" altLang="en-US" smtClean="0"/>
              <a:pPr/>
              <a:t>2009-9-23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74876-7970-48F5-8621-E271D2E7853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1BF82-74C1-42F6-ADBE-B653C4AF638C}" type="datetimeFigureOut">
              <a:rPr lang="zh-CN" altLang="en-US" smtClean="0"/>
              <a:pPr/>
              <a:t>2009-9-23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74876-7970-48F5-8621-E271D2E7853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1BF82-74C1-42F6-ADBE-B653C4AF638C}" type="datetimeFigureOut">
              <a:rPr lang="zh-CN" altLang="en-US" smtClean="0"/>
              <a:pPr/>
              <a:t>2009-9-23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74876-7970-48F5-8621-E271D2E7853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1BF82-74C1-42F6-ADBE-B653C4AF638C}" type="datetimeFigureOut">
              <a:rPr lang="zh-CN" altLang="en-US" smtClean="0"/>
              <a:pPr/>
              <a:t>2009-9-23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74876-7970-48F5-8621-E271D2E7853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1BF82-74C1-42F6-ADBE-B653C4AF638C}" type="datetimeFigureOut">
              <a:rPr lang="zh-CN" altLang="en-US" smtClean="0"/>
              <a:pPr/>
              <a:t>2009-9-23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74876-7970-48F5-8621-E271D2E7853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61BF82-74C1-42F6-ADBE-B653C4AF638C}" type="datetimeFigureOut">
              <a:rPr lang="zh-CN" altLang="en-US" smtClean="0"/>
              <a:pPr/>
              <a:t>2009-9-23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474876-7970-48F5-8621-E271D2E7853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2.xml"/><Relationship Id="rId4" Type="http://schemas.openxmlformats.org/officeDocument/2006/relationships/slide" Target="slide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428737"/>
            <a:ext cx="7772400" cy="2171714"/>
          </a:xfrm>
        </p:spPr>
        <p:txBody>
          <a:bodyPr>
            <a:normAutofit fontScale="90000"/>
          </a:bodyPr>
          <a:lstStyle/>
          <a:p>
            <a:r>
              <a:rPr lang="zh-CN" altLang="en-US" dirty="0"/>
              <a:t/>
            </a:r>
            <a:br>
              <a:rPr lang="zh-CN" altLang="en-US" dirty="0"/>
            </a:br>
            <a:r>
              <a:rPr lang="zh-CN" altLang="en-US" sz="8000" b="1" dirty="0" smtClean="0"/>
              <a:t>珠  宝</a:t>
            </a:r>
            <a:r>
              <a:rPr lang="en-US" b="1" dirty="0" smtClean="0"/>
              <a:t>      </a:t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   </a:t>
            </a:r>
            <a:r>
              <a:rPr lang="en-US" dirty="0" smtClean="0"/>
              <a:t>                        </a:t>
            </a:r>
            <a:r>
              <a:rPr lang="zh-CN" altLang="en-US" dirty="0" smtClean="0"/>
              <a:t>莫泊桑 </a:t>
            </a:r>
            <a:r>
              <a:rPr lang="zh-CN" altLang="en-US" dirty="0"/>
              <a:t/>
            </a:r>
            <a:br>
              <a:rPr lang="zh-CN" altLang="en-US" dirty="0"/>
            </a:b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1"/>
            <a:ext cx="3328982" cy="614354"/>
          </a:xfrm>
        </p:spPr>
        <p:txBody>
          <a:bodyPr/>
          <a:lstStyle/>
          <a:p>
            <a:r>
              <a:rPr lang="zh-CN" altLang="en-US" dirty="0" smtClean="0"/>
              <a:t>臊的满脸通红    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6215074" y="1643050"/>
            <a:ext cx="10054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dirty="0" smtClean="0"/>
              <a:t>羞耻</a:t>
            </a:r>
            <a:endParaRPr lang="zh-CN" altLang="en-US" sz="3200" dirty="0"/>
          </a:p>
        </p:txBody>
      </p:sp>
      <p:sp>
        <p:nvSpPr>
          <p:cNvPr id="6" name="矩形 5"/>
          <p:cNvSpPr/>
          <p:nvPr/>
        </p:nvSpPr>
        <p:spPr>
          <a:xfrm>
            <a:off x="928662" y="2428868"/>
            <a:ext cx="182614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dirty="0" smtClean="0"/>
              <a:t>踱来踱去</a:t>
            </a:r>
            <a:endParaRPr lang="zh-CN" altLang="en-US" sz="3200" dirty="0"/>
          </a:p>
        </p:txBody>
      </p:sp>
      <p:sp>
        <p:nvSpPr>
          <p:cNvPr id="7" name="矩形 6"/>
          <p:cNvSpPr/>
          <p:nvPr/>
        </p:nvSpPr>
        <p:spPr>
          <a:xfrm>
            <a:off x="6143636" y="2500306"/>
            <a:ext cx="10054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dirty="0" smtClean="0"/>
              <a:t>矛盾</a:t>
            </a:r>
            <a:endParaRPr lang="zh-CN" altLang="en-US" sz="3200" dirty="0"/>
          </a:p>
        </p:txBody>
      </p:sp>
      <p:sp>
        <p:nvSpPr>
          <p:cNvPr id="8" name="矩形 7"/>
          <p:cNvSpPr/>
          <p:nvPr/>
        </p:nvSpPr>
        <p:spPr>
          <a:xfrm>
            <a:off x="928662" y="3429000"/>
            <a:ext cx="182614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dirty="0" smtClean="0"/>
              <a:t>奔过，冲</a:t>
            </a:r>
            <a:endParaRPr lang="zh-CN" altLang="en-US" sz="3200" dirty="0"/>
          </a:p>
        </p:txBody>
      </p:sp>
      <p:sp>
        <p:nvSpPr>
          <p:cNvPr id="9" name="矩形 8"/>
          <p:cNvSpPr/>
          <p:nvPr/>
        </p:nvSpPr>
        <p:spPr>
          <a:xfrm>
            <a:off x="6215074" y="3429000"/>
            <a:ext cx="10054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dirty="0" smtClean="0"/>
              <a:t>堕落</a:t>
            </a:r>
            <a:endParaRPr lang="zh-CN" altLang="en-US" sz="3200" dirty="0"/>
          </a:p>
        </p:txBody>
      </p:sp>
      <p:sp>
        <p:nvSpPr>
          <p:cNvPr id="10" name="矩形 9"/>
          <p:cNvSpPr/>
          <p:nvPr/>
        </p:nvSpPr>
        <p:spPr>
          <a:xfrm>
            <a:off x="500034" y="4214818"/>
            <a:ext cx="3467616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dirty="0" smtClean="0"/>
              <a:t>争价钱，发脾气，</a:t>
            </a:r>
            <a:endParaRPr lang="en-US" altLang="zh-CN" sz="3200" dirty="0" smtClean="0"/>
          </a:p>
          <a:p>
            <a:r>
              <a:rPr lang="zh-CN" altLang="en-US" sz="3200" dirty="0" smtClean="0"/>
              <a:t>提高嗓门</a:t>
            </a:r>
            <a:endParaRPr lang="zh-CN" altLang="en-US" sz="3200" dirty="0"/>
          </a:p>
        </p:txBody>
      </p:sp>
      <p:sp>
        <p:nvSpPr>
          <p:cNvPr id="11" name="矩形 10"/>
          <p:cNvSpPr/>
          <p:nvPr/>
        </p:nvSpPr>
        <p:spPr>
          <a:xfrm>
            <a:off x="6215074" y="4286256"/>
            <a:ext cx="10054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dirty="0" smtClean="0"/>
              <a:t>无耻</a:t>
            </a:r>
            <a:endParaRPr lang="zh-CN" altLang="en-US" sz="3200" dirty="0"/>
          </a:p>
        </p:txBody>
      </p:sp>
      <p:sp>
        <p:nvSpPr>
          <p:cNvPr id="12" name="矩形 11"/>
          <p:cNvSpPr/>
          <p:nvPr/>
        </p:nvSpPr>
        <p:spPr>
          <a:xfrm>
            <a:off x="714348" y="5572140"/>
            <a:ext cx="182614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dirty="0" smtClean="0"/>
              <a:t>身轻如燕</a:t>
            </a:r>
            <a:endParaRPr lang="zh-CN" altLang="en-US" sz="3200" dirty="0"/>
          </a:p>
        </p:txBody>
      </p:sp>
      <p:sp>
        <p:nvSpPr>
          <p:cNvPr id="13" name="矩形 12"/>
          <p:cNvSpPr/>
          <p:nvPr/>
        </p:nvSpPr>
        <p:spPr>
          <a:xfrm>
            <a:off x="5572132" y="5572140"/>
            <a:ext cx="223651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dirty="0" smtClean="0"/>
              <a:t>可鄙，丑陋</a:t>
            </a:r>
            <a:endParaRPr lang="zh-CN" altLang="en-US" sz="3200" dirty="0"/>
          </a:p>
        </p:txBody>
      </p:sp>
      <p:sp>
        <p:nvSpPr>
          <p:cNvPr id="14" name="左箭头 13">
            <a:hlinkClick r:id="rId2" action="ppaction://hlinksldjump"/>
          </p:cNvPr>
          <p:cNvSpPr/>
          <p:nvPr/>
        </p:nvSpPr>
        <p:spPr>
          <a:xfrm>
            <a:off x="8286776" y="6357958"/>
            <a:ext cx="428628" cy="2857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85828" y="1600201"/>
            <a:ext cx="4114800" cy="685792"/>
          </a:xfrm>
        </p:spPr>
        <p:txBody>
          <a:bodyPr/>
          <a:lstStyle/>
          <a:p>
            <a:pPr>
              <a:buNone/>
            </a:pPr>
            <a:r>
              <a:rPr lang="zh-CN" altLang="en-US" dirty="0" smtClean="0"/>
              <a:t>喝昂贵的酒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785786" y="2512448"/>
            <a:ext cx="305724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dirty="0" smtClean="0"/>
              <a:t>兜风，蔑视马车</a:t>
            </a:r>
            <a:endParaRPr lang="zh-CN" altLang="en-US" sz="3200" dirty="0"/>
          </a:p>
        </p:txBody>
      </p:sp>
      <p:sp>
        <p:nvSpPr>
          <p:cNvPr id="5" name="矩形 4"/>
          <p:cNvSpPr/>
          <p:nvPr/>
        </p:nvSpPr>
        <p:spPr>
          <a:xfrm>
            <a:off x="857224" y="3441142"/>
            <a:ext cx="264687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dirty="0" smtClean="0"/>
              <a:t>大模大样辞职</a:t>
            </a:r>
            <a:endParaRPr lang="zh-CN" altLang="en-US" sz="3200" dirty="0"/>
          </a:p>
        </p:txBody>
      </p:sp>
      <p:sp>
        <p:nvSpPr>
          <p:cNvPr id="6" name="矩形 5"/>
          <p:cNvSpPr/>
          <p:nvPr/>
        </p:nvSpPr>
        <p:spPr>
          <a:xfrm>
            <a:off x="857224" y="4214818"/>
            <a:ext cx="182614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dirty="0" smtClean="0"/>
              <a:t>炫耀遗产</a:t>
            </a:r>
            <a:endParaRPr lang="zh-CN" altLang="en-US" sz="3200" dirty="0"/>
          </a:p>
        </p:txBody>
      </p:sp>
      <p:sp>
        <p:nvSpPr>
          <p:cNvPr id="7" name="矩形 6"/>
          <p:cNvSpPr/>
          <p:nvPr/>
        </p:nvSpPr>
        <p:spPr>
          <a:xfrm>
            <a:off x="785786" y="4915927"/>
            <a:ext cx="346761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dirty="0" smtClean="0"/>
              <a:t>看戏，和妓女鬼混</a:t>
            </a:r>
            <a:endParaRPr lang="zh-CN" altLang="en-US" sz="3200" dirty="0"/>
          </a:p>
        </p:txBody>
      </p:sp>
      <p:sp>
        <p:nvSpPr>
          <p:cNvPr id="8" name="矩形 7"/>
          <p:cNvSpPr/>
          <p:nvPr/>
        </p:nvSpPr>
        <p:spPr>
          <a:xfrm>
            <a:off x="928662" y="5701745"/>
            <a:ext cx="10054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dirty="0" smtClean="0"/>
              <a:t>娶妻</a:t>
            </a:r>
            <a:endParaRPr lang="zh-CN" altLang="en-US" sz="3200" dirty="0"/>
          </a:p>
        </p:txBody>
      </p:sp>
      <p:sp>
        <p:nvSpPr>
          <p:cNvPr id="10" name="右大括号 9"/>
          <p:cNvSpPr/>
          <p:nvPr/>
        </p:nvSpPr>
        <p:spPr>
          <a:xfrm>
            <a:off x="3929058" y="1714488"/>
            <a:ext cx="714380" cy="435771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4643438" y="3351914"/>
            <a:ext cx="41434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/>
              <a:t>崇尚金钱，出卖灵魂，卑鄙无耻</a:t>
            </a:r>
            <a:endParaRPr lang="zh-CN" altLang="en-US" sz="3200" dirty="0"/>
          </a:p>
        </p:txBody>
      </p:sp>
      <p:sp>
        <p:nvSpPr>
          <p:cNvPr id="12" name="左箭头 11">
            <a:hlinkClick r:id="rId2" action="ppaction://hlinksldjump"/>
          </p:cNvPr>
          <p:cNvSpPr/>
          <p:nvPr/>
        </p:nvSpPr>
        <p:spPr>
          <a:xfrm>
            <a:off x="8358214" y="6357958"/>
            <a:ext cx="642942" cy="2857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  <p:bldP spid="7" grpId="0"/>
      <p:bldP spid="8" grpId="0"/>
      <p:bldP spid="10" grpId="0" animBg="1"/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114552"/>
          </a:xfrm>
        </p:spPr>
        <p:txBody>
          <a:bodyPr>
            <a:noAutofit/>
          </a:bodyPr>
          <a:lstStyle/>
          <a:p>
            <a:r>
              <a:rPr lang="zh-CN" altLang="en-US" sz="4400" dirty="0" smtClean="0">
                <a:solidFill>
                  <a:srgbClr val="FF0000"/>
                </a:solidFill>
              </a:rPr>
              <a:t>贫穷并不可怕，怕的是人穷志短，缺乏摆脱贫困的意志和走出困境所需要的坚忍不拔的毅力。</a:t>
            </a:r>
            <a:endParaRPr lang="zh-CN" altLang="en-US" sz="4400" dirty="0">
              <a:solidFill>
                <a:srgbClr val="FF0000"/>
              </a:solidFill>
            </a:endParaRPr>
          </a:p>
        </p:txBody>
      </p:sp>
      <p:sp>
        <p:nvSpPr>
          <p:cNvPr id="4" name="左箭头 3">
            <a:hlinkClick r:id="rId3" action="ppaction://hlinksldjump"/>
          </p:cNvPr>
          <p:cNvSpPr/>
          <p:nvPr/>
        </p:nvSpPr>
        <p:spPr>
          <a:xfrm>
            <a:off x="8286776" y="6500834"/>
            <a:ext cx="642942" cy="35716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CN" altLang="en-US" dirty="0" smtClean="0"/>
              <a:t>　　　</a:t>
            </a:r>
            <a:r>
              <a:rPr lang="zh-CN" altLang="en-US" sz="3600" dirty="0" smtClean="0"/>
              <a:t>纯朴的人生，真挚的爱情，高尚的情怀，这些古老的传统道德基石在物欲横流的生活风气中渐渐地毁灭，我们扪心自问：</a:t>
            </a:r>
            <a:endParaRPr lang="en-US" altLang="zh-CN" sz="3600" dirty="0" smtClean="0"/>
          </a:p>
          <a:p>
            <a:pPr>
              <a:buNone/>
            </a:pPr>
            <a:r>
              <a:rPr lang="zh-CN" altLang="en-US" sz="3600" dirty="0" smtClean="0"/>
              <a:t>            面对种种诱惑，自己是否能守住精神的防线？</a:t>
            </a:r>
            <a:endParaRPr lang="zh-CN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2257412" cy="1143000"/>
          </a:xfrm>
        </p:spPr>
        <p:txBody>
          <a:bodyPr>
            <a:normAutofit fontScale="90000"/>
          </a:bodyPr>
          <a:lstStyle/>
          <a:p>
            <a:r>
              <a:rPr lang="zh-CN" altLang="en-US" dirty="0" smtClean="0"/>
              <a:t>相关链接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CN" altLang="en-US" smtClean="0"/>
              <a:t>            莫泊桑 </a:t>
            </a:r>
            <a:r>
              <a:rPr lang="zh-CN" altLang="en-US" dirty="0" smtClean="0"/>
              <a:t>擅长从平凡的事物中截取富有典型意义的片断，以小见大地概括出生活的本质。他的短篇小说侧写人情世态，构想布局别具匠心，细节描写惟妙惟肖，人物语言精彩生动，故事结尾耐人寻味</a:t>
            </a:r>
            <a:endParaRPr lang="en-US" altLang="zh-CN" dirty="0" smtClean="0"/>
          </a:p>
          <a:p>
            <a:r>
              <a:rPr lang="en-US" altLang="zh-CN" dirty="0" smtClean="0"/>
              <a:t>《</a:t>
            </a:r>
            <a:r>
              <a:rPr lang="zh-CN" altLang="en-US" dirty="0" smtClean="0"/>
              <a:t>项链</a:t>
            </a:r>
            <a:r>
              <a:rPr lang="en-US" altLang="zh-CN" dirty="0" smtClean="0"/>
              <a:t>》</a:t>
            </a:r>
            <a:r>
              <a:rPr lang="zh-CN" altLang="en-US" dirty="0" smtClean="0"/>
              <a:t>与</a:t>
            </a:r>
            <a:r>
              <a:rPr lang="en-US" altLang="zh-CN" dirty="0" smtClean="0"/>
              <a:t>《</a:t>
            </a:r>
            <a:r>
              <a:rPr lang="zh-CN" altLang="en-US" dirty="0" smtClean="0"/>
              <a:t>珠宝</a:t>
            </a:r>
            <a:r>
              <a:rPr lang="en-US" altLang="zh-CN" dirty="0" smtClean="0"/>
              <a:t>》</a:t>
            </a:r>
            <a:r>
              <a:rPr lang="zh-CN" altLang="en-US" dirty="0" smtClean="0"/>
              <a:t>方面有何异同？（在题目，故事背景，情节，主题等）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"/>
          <p:cNvSpPr>
            <a:spLocks noGrp="1"/>
          </p:cNvSpPr>
          <p:nvPr>
            <p:ph type="ctrTitle"/>
          </p:nvPr>
        </p:nvSpPr>
        <p:spPr>
          <a:xfrm>
            <a:off x="0" y="0"/>
            <a:ext cx="4572000" cy="1470025"/>
          </a:xfrm>
        </p:spPr>
        <p:txBody>
          <a:bodyPr/>
          <a:lstStyle/>
          <a:p>
            <a:pPr eaLnBrk="1" hangingPunct="1"/>
            <a:r>
              <a:rPr lang="zh-CN" smtClean="0">
                <a:cs typeface="Times New Roman" pitchFamily="18" charset="0"/>
              </a:rPr>
              <a:t>给</a:t>
            </a:r>
            <a:r>
              <a:rPr lang="zh-CN" altLang="en-US" smtClean="0">
                <a:cs typeface="Times New Roman" pitchFamily="18" charset="0"/>
              </a:rPr>
              <a:t>红色</a:t>
            </a:r>
            <a:r>
              <a:rPr lang="zh-CN" smtClean="0">
                <a:cs typeface="Times New Roman" pitchFamily="18" charset="0"/>
              </a:rPr>
              <a:t>的字注音：</a:t>
            </a:r>
            <a:endParaRPr lang="zh-CN" altLang="en-US" smtClean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1357313"/>
            <a:ext cx="9144000" cy="528637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CN" altLang="en-US" sz="3600" dirty="0" smtClean="0"/>
              <a:t>  </a:t>
            </a:r>
            <a:r>
              <a:rPr lang="zh-CN" altLang="en-US" sz="3600" dirty="0" smtClean="0">
                <a:solidFill>
                  <a:srgbClr val="FF0000"/>
                </a:solidFill>
              </a:rPr>
              <a:t>阔</a:t>
            </a:r>
            <a:r>
              <a:rPr lang="zh-CN" altLang="en-US" sz="3600" dirty="0" smtClean="0"/>
              <a:t>绰 （</a:t>
            </a:r>
            <a:r>
              <a:rPr lang="en-US" sz="3600" dirty="0" smtClean="0"/>
              <a:t>       </a:t>
            </a:r>
            <a:r>
              <a:rPr lang="zh-CN" altLang="en-US" sz="3600" dirty="0" smtClean="0"/>
              <a:t>）                  </a:t>
            </a:r>
            <a:r>
              <a:rPr lang="zh-CN" altLang="en-US" sz="3600" dirty="0" smtClean="0">
                <a:solidFill>
                  <a:srgbClr val="FF0000"/>
                </a:solidFill>
              </a:rPr>
              <a:t>堕</a:t>
            </a:r>
            <a:r>
              <a:rPr lang="zh-CN" altLang="en-US" sz="3600" dirty="0" smtClean="0"/>
              <a:t>入（</a:t>
            </a:r>
            <a:r>
              <a:rPr lang="en-US" sz="3600" dirty="0" smtClean="0"/>
              <a:t>      </a:t>
            </a:r>
            <a:r>
              <a:rPr lang="zh-CN" altLang="en-US" sz="3600" dirty="0" smtClean="0"/>
              <a:t>）                   </a:t>
            </a:r>
            <a:r>
              <a:rPr lang="zh-CN" altLang="en-US" sz="3600" dirty="0" smtClean="0">
                <a:solidFill>
                  <a:srgbClr val="FF0000"/>
                </a:solidFill>
              </a:rPr>
              <a:t>嗜</a:t>
            </a:r>
            <a:r>
              <a:rPr lang="zh-CN" altLang="en-US" sz="3600" dirty="0" smtClean="0"/>
              <a:t>好（    </a:t>
            </a:r>
            <a:r>
              <a:rPr lang="en-US" sz="3600" dirty="0" smtClean="0"/>
              <a:t>  </a:t>
            </a:r>
            <a:r>
              <a:rPr lang="zh-CN" altLang="en-US" sz="3600" dirty="0" smtClean="0"/>
              <a:t>）                     </a:t>
            </a:r>
            <a:r>
              <a:rPr lang="zh-CN" altLang="en-US" sz="3600" dirty="0" smtClean="0">
                <a:solidFill>
                  <a:srgbClr val="FF0000"/>
                </a:solidFill>
              </a:rPr>
              <a:t>踱</a:t>
            </a:r>
            <a:r>
              <a:rPr lang="zh-CN" altLang="en-US" sz="3600" dirty="0" smtClean="0"/>
              <a:t>步（</a:t>
            </a:r>
            <a:r>
              <a:rPr lang="en-US" sz="3600" dirty="0" smtClean="0"/>
              <a:t>     </a:t>
            </a:r>
            <a:r>
              <a:rPr lang="zh-CN" altLang="en-US" sz="3600" dirty="0" smtClean="0"/>
              <a:t>）</a:t>
            </a:r>
            <a:endParaRPr lang="en-US" sz="36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CN" altLang="en-US" sz="3600" dirty="0" smtClean="0"/>
              <a:t>谦</a:t>
            </a:r>
            <a:r>
              <a:rPr lang="zh-CN" altLang="en-US" sz="3600" dirty="0" smtClean="0">
                <a:solidFill>
                  <a:srgbClr val="FF0000"/>
                </a:solidFill>
              </a:rPr>
              <a:t>逊</a:t>
            </a:r>
            <a:r>
              <a:rPr lang="zh-CN" altLang="en-US" sz="3600" dirty="0" smtClean="0"/>
              <a:t> （</a:t>
            </a:r>
            <a:r>
              <a:rPr lang="en-US" sz="3600" dirty="0" smtClean="0"/>
              <a:t>      </a:t>
            </a:r>
            <a:r>
              <a:rPr lang="zh-CN" altLang="en-US" sz="3600" dirty="0" smtClean="0"/>
              <a:t>）                     滑</a:t>
            </a:r>
            <a:r>
              <a:rPr lang="zh-CN" altLang="en-US" sz="3600" dirty="0" smtClean="0">
                <a:solidFill>
                  <a:srgbClr val="FF0000"/>
                </a:solidFill>
              </a:rPr>
              <a:t>稽</a:t>
            </a:r>
            <a:r>
              <a:rPr lang="zh-CN" altLang="en-US" sz="3600" dirty="0" smtClean="0"/>
              <a:t> （</a:t>
            </a:r>
            <a:r>
              <a:rPr lang="en-US" sz="3600" dirty="0" smtClean="0"/>
              <a:t>      </a:t>
            </a:r>
            <a:r>
              <a:rPr lang="zh-CN" altLang="en-US" sz="3600" dirty="0" smtClean="0"/>
              <a:t>）                          轻</a:t>
            </a:r>
            <a:r>
              <a:rPr lang="zh-CN" altLang="en-US" sz="3600" dirty="0" smtClean="0">
                <a:solidFill>
                  <a:srgbClr val="FF0000"/>
                </a:solidFill>
              </a:rPr>
              <a:t>蔑</a:t>
            </a:r>
            <a:r>
              <a:rPr lang="zh-CN" altLang="en-US" sz="3600" dirty="0" smtClean="0"/>
              <a:t>（</a:t>
            </a:r>
            <a:r>
              <a:rPr lang="en-US" sz="3600" dirty="0" smtClean="0"/>
              <a:t>      </a:t>
            </a:r>
            <a:r>
              <a:rPr lang="zh-CN" altLang="en-US" sz="3600" dirty="0" smtClean="0"/>
              <a:t>）                      </a:t>
            </a:r>
            <a:r>
              <a:rPr lang="zh-CN" altLang="en-US" sz="3600" dirty="0" smtClean="0">
                <a:solidFill>
                  <a:srgbClr val="FF0000"/>
                </a:solidFill>
              </a:rPr>
              <a:t>鳏</a:t>
            </a:r>
            <a:r>
              <a:rPr lang="zh-CN" altLang="en-US" sz="3600" dirty="0" smtClean="0"/>
              <a:t>夫（</a:t>
            </a:r>
            <a:r>
              <a:rPr lang="en-US" sz="3600" dirty="0" smtClean="0"/>
              <a:t>      </a:t>
            </a:r>
            <a:r>
              <a:rPr lang="zh-CN" altLang="en-US" sz="3600" dirty="0" smtClean="0"/>
              <a:t>）</a:t>
            </a:r>
            <a:endParaRPr lang="en-US" altLang="zh-CN" sz="36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CN" altLang="en-US" sz="3600" dirty="0" smtClean="0"/>
              <a:t>疑</a:t>
            </a:r>
            <a:r>
              <a:rPr lang="zh-CN" altLang="en-US" sz="3600" dirty="0" smtClean="0">
                <a:solidFill>
                  <a:srgbClr val="FF0000"/>
                </a:solidFill>
              </a:rPr>
              <a:t>窦</a:t>
            </a:r>
            <a:r>
              <a:rPr lang="zh-CN" altLang="en-US" sz="3600" dirty="0" smtClean="0"/>
              <a:t>（</a:t>
            </a:r>
            <a:r>
              <a:rPr lang="en-US" sz="3600" dirty="0" smtClean="0"/>
              <a:t>      </a:t>
            </a:r>
            <a:r>
              <a:rPr lang="zh-CN" altLang="en-US" sz="3600" dirty="0" smtClean="0"/>
              <a:t>）                     </a:t>
            </a:r>
            <a:r>
              <a:rPr lang="zh-CN" altLang="en-US" sz="3600" dirty="0" smtClean="0">
                <a:solidFill>
                  <a:srgbClr val="FF0000"/>
                </a:solidFill>
              </a:rPr>
              <a:t>鞠</a:t>
            </a:r>
            <a:r>
              <a:rPr lang="zh-CN" altLang="en-US" sz="3600" dirty="0" smtClean="0"/>
              <a:t>躬（</a:t>
            </a:r>
            <a:r>
              <a:rPr lang="en-US" sz="3600" dirty="0" smtClean="0"/>
              <a:t>      </a:t>
            </a:r>
            <a:r>
              <a:rPr lang="zh-CN" altLang="en-US" sz="3600" dirty="0" smtClean="0"/>
              <a:t>）</a:t>
            </a:r>
            <a:endParaRPr lang="en-US" altLang="zh-CN" sz="36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CN" altLang="en-US" sz="3600" dirty="0" smtClean="0"/>
              <a:t>     </a:t>
            </a:r>
            <a:r>
              <a:rPr lang="zh-CN" altLang="en-US" sz="3600" dirty="0" smtClean="0">
                <a:solidFill>
                  <a:srgbClr val="FF0000"/>
                </a:solidFill>
              </a:rPr>
              <a:t>擤</a:t>
            </a:r>
            <a:r>
              <a:rPr lang="zh-CN" altLang="en-US" sz="3600" dirty="0" smtClean="0"/>
              <a:t>鼻子（</a:t>
            </a:r>
            <a:r>
              <a:rPr lang="en-US" sz="3600" dirty="0" smtClean="0"/>
              <a:t>      </a:t>
            </a:r>
            <a:r>
              <a:rPr lang="zh-CN" altLang="en-US" sz="3600" dirty="0" smtClean="0"/>
              <a:t>）                     </a:t>
            </a:r>
            <a:r>
              <a:rPr lang="zh-CN" altLang="en-US" sz="3600" dirty="0" smtClean="0">
                <a:solidFill>
                  <a:srgbClr val="FF0000"/>
                </a:solidFill>
              </a:rPr>
              <a:t>彬彬</a:t>
            </a:r>
            <a:r>
              <a:rPr lang="zh-CN" altLang="en-US" sz="3600" dirty="0" smtClean="0"/>
              <a:t>有礼（</a:t>
            </a:r>
            <a:r>
              <a:rPr lang="en-US" sz="3600" dirty="0" smtClean="0"/>
              <a:t>      </a:t>
            </a:r>
            <a:r>
              <a:rPr lang="zh-CN" altLang="en-US" sz="3600" dirty="0" smtClean="0"/>
              <a:t>）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zh-CN" altLang="en-US" dirty="0" smtClean="0"/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428875" y="1285875"/>
            <a:ext cx="12858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3600">
                <a:solidFill>
                  <a:srgbClr val="FF0000"/>
                </a:solidFill>
                <a:latin typeface="Calibri" pitchFamily="34" charset="0"/>
              </a:rPr>
              <a:t>chuò</a:t>
            </a:r>
            <a:endParaRPr lang="zh-CN" altLang="en-US" sz="360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428875" y="1857375"/>
            <a:ext cx="107156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3600">
                <a:solidFill>
                  <a:srgbClr val="FF0000"/>
                </a:solidFill>
                <a:latin typeface="Calibri" pitchFamily="34" charset="0"/>
              </a:rPr>
              <a:t>shì</a:t>
            </a:r>
            <a:endParaRPr lang="zh-CN" altLang="en-US" sz="360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2357438" y="2500313"/>
            <a:ext cx="1071562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3600">
                <a:solidFill>
                  <a:srgbClr val="FF0000"/>
                </a:solidFill>
                <a:latin typeface="Calibri" pitchFamily="34" charset="0"/>
              </a:rPr>
              <a:t>xù</a:t>
            </a:r>
            <a:r>
              <a:rPr lang="az-Cyrl-AZ" altLang="zh-CN" sz="3600">
                <a:solidFill>
                  <a:srgbClr val="FF0000"/>
                </a:solidFill>
                <a:latin typeface="Calibri" pitchFamily="34" charset="0"/>
              </a:rPr>
              <a:t>п</a:t>
            </a:r>
            <a:endParaRPr lang="zh-CN" altLang="en-US" sz="360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6858000" y="1285875"/>
            <a:ext cx="1143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3600">
                <a:solidFill>
                  <a:srgbClr val="FF0000"/>
                </a:solidFill>
                <a:latin typeface="Calibri" pitchFamily="34" charset="0"/>
              </a:rPr>
              <a:t>duò</a:t>
            </a:r>
            <a:endParaRPr lang="zh-CN" altLang="en-US" sz="360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6929438" y="1857375"/>
            <a:ext cx="135731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3600">
                <a:solidFill>
                  <a:srgbClr val="FF0000"/>
                </a:solidFill>
                <a:latin typeface="Calibri" pitchFamily="34" charset="0"/>
              </a:rPr>
              <a:t>duó</a:t>
            </a:r>
            <a:endParaRPr lang="zh-CN" altLang="en-US" sz="360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7286625" y="2571750"/>
            <a:ext cx="12858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3600">
                <a:solidFill>
                  <a:srgbClr val="FF0000"/>
                </a:solidFill>
                <a:latin typeface="Calibri" pitchFamily="34" charset="0"/>
              </a:rPr>
              <a:t>jī</a:t>
            </a:r>
            <a:endParaRPr lang="zh-CN" altLang="en-US" sz="360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214563" y="3071813"/>
            <a:ext cx="128587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3600">
                <a:solidFill>
                  <a:srgbClr val="FF0000"/>
                </a:solidFill>
                <a:latin typeface="Calibri" pitchFamily="34" charset="0"/>
              </a:rPr>
              <a:t>miè</a:t>
            </a:r>
            <a:endParaRPr lang="zh-CN" altLang="en-US" sz="360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6858000" y="3071813"/>
            <a:ext cx="121443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3600">
                <a:solidFill>
                  <a:srgbClr val="FF0000"/>
                </a:solidFill>
                <a:latin typeface="Calibri" pitchFamily="34" charset="0"/>
              </a:rPr>
              <a:t>guā</a:t>
            </a:r>
            <a:r>
              <a:rPr lang="az-Cyrl-AZ" altLang="zh-CN" sz="3600">
                <a:solidFill>
                  <a:srgbClr val="FF0000"/>
                </a:solidFill>
                <a:latin typeface="Calibri" pitchFamily="34" charset="0"/>
              </a:rPr>
              <a:t>п</a:t>
            </a:r>
            <a:endParaRPr lang="zh-CN" altLang="en-US" sz="360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2286000" y="3786188"/>
            <a:ext cx="10001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3600">
                <a:solidFill>
                  <a:srgbClr val="FF0000"/>
                </a:solidFill>
                <a:latin typeface="Calibri" pitchFamily="34" charset="0"/>
              </a:rPr>
              <a:t>dòu</a:t>
            </a:r>
            <a:endParaRPr lang="zh-CN" altLang="en-US" sz="360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7000875" y="3786188"/>
            <a:ext cx="85725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3600">
                <a:solidFill>
                  <a:srgbClr val="FF0000"/>
                </a:solidFill>
                <a:latin typeface="Calibri" pitchFamily="34" charset="0"/>
              </a:rPr>
              <a:t>jū</a:t>
            </a:r>
            <a:endParaRPr lang="zh-CN" altLang="en-US" sz="360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2214563" y="4357688"/>
            <a:ext cx="1071562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3600">
                <a:solidFill>
                  <a:srgbClr val="FF0000"/>
                </a:solidFill>
                <a:latin typeface="Calibri" pitchFamily="34" charset="0"/>
              </a:rPr>
              <a:t>xĭ</a:t>
            </a:r>
            <a:r>
              <a:rPr lang="az-Cyrl-AZ" altLang="zh-CN" sz="3600">
                <a:solidFill>
                  <a:srgbClr val="FF0000"/>
                </a:solidFill>
                <a:latin typeface="Calibri" pitchFamily="34" charset="0"/>
              </a:rPr>
              <a:t>п</a:t>
            </a:r>
            <a:r>
              <a:rPr lang="en-US" altLang="zh-CN" sz="3600">
                <a:solidFill>
                  <a:srgbClr val="FF0000"/>
                </a:solidFill>
                <a:latin typeface="Calibri" pitchFamily="34" charset="0"/>
              </a:rPr>
              <a:t>g</a:t>
            </a:r>
            <a:endParaRPr lang="zh-CN" altLang="en-US" sz="360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2063" name="TextBox 18"/>
          <p:cNvSpPr txBox="1">
            <a:spLocks noChangeArrowheads="1"/>
          </p:cNvSpPr>
          <p:nvPr/>
        </p:nvSpPr>
        <p:spPr bwMode="auto">
          <a:xfrm>
            <a:off x="5143500" y="428625"/>
            <a:ext cx="32146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zh-CN" altLang="en-US">
              <a:latin typeface="Calibri" pitchFamily="34" charset="0"/>
            </a:endParaRP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7858125" y="4357688"/>
            <a:ext cx="92868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3600">
                <a:solidFill>
                  <a:srgbClr val="FF0000"/>
                </a:solidFill>
                <a:latin typeface="Calibri" pitchFamily="34" charset="0"/>
              </a:rPr>
              <a:t>bī</a:t>
            </a:r>
            <a:r>
              <a:rPr lang="az-Cyrl-AZ" altLang="zh-CN" sz="3600">
                <a:solidFill>
                  <a:srgbClr val="FF0000"/>
                </a:solidFill>
                <a:latin typeface="Calibri" pitchFamily="34" charset="0"/>
              </a:rPr>
              <a:t>п</a:t>
            </a:r>
            <a:endParaRPr lang="zh-CN" altLang="en-US" sz="360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mtClean="0"/>
              <a:t>补充下列词语并解释</a:t>
            </a:r>
          </a:p>
        </p:txBody>
      </p:sp>
      <p:sp>
        <p:nvSpPr>
          <p:cNvPr id="3075" name="内容占位符 2"/>
          <p:cNvSpPr>
            <a:spLocks noGrp="1"/>
          </p:cNvSpPr>
          <p:nvPr>
            <p:ph idx="1"/>
          </p:nvPr>
        </p:nvSpPr>
        <p:spPr>
          <a:xfrm>
            <a:off x="428625" y="1643063"/>
            <a:ext cx="8229600" cy="4525962"/>
          </a:xfrm>
        </p:spPr>
        <p:txBody>
          <a:bodyPr/>
          <a:lstStyle/>
          <a:p>
            <a:pPr eaLnBrk="1" hangingPunct="1"/>
            <a:r>
              <a:rPr lang="zh-CN" altLang="en-US" smtClean="0"/>
              <a:t>无所</a:t>
            </a:r>
            <a:r>
              <a:rPr lang="en-US" altLang="zh-CN" smtClean="0"/>
              <a:t>(           ):</a:t>
            </a:r>
          </a:p>
          <a:p>
            <a:pPr eaLnBrk="1" hangingPunct="1"/>
            <a:endParaRPr lang="en-US" altLang="zh-CN" smtClean="0"/>
          </a:p>
          <a:p>
            <a:pPr eaLnBrk="1" hangingPunct="1"/>
            <a:r>
              <a:rPr lang="zh-CN" altLang="en-US" smtClean="0"/>
              <a:t>走</a:t>
            </a:r>
            <a:r>
              <a:rPr lang="en-US" altLang="zh-CN" smtClean="0"/>
              <a:t>(      )</a:t>
            </a:r>
            <a:r>
              <a:rPr lang="zh-CN" altLang="en-US" smtClean="0"/>
              <a:t>无路</a:t>
            </a:r>
            <a:r>
              <a:rPr lang="en-US" altLang="zh-CN" smtClean="0"/>
              <a:t>:</a:t>
            </a:r>
          </a:p>
          <a:p>
            <a:pPr eaLnBrk="1" hangingPunct="1"/>
            <a:endParaRPr lang="en-US" altLang="zh-CN" smtClean="0"/>
          </a:p>
          <a:p>
            <a:pPr eaLnBrk="1" hangingPunct="1"/>
            <a:r>
              <a:rPr lang="zh-CN" altLang="en-US" smtClean="0"/>
              <a:t>若</a:t>
            </a:r>
            <a:r>
              <a:rPr lang="en-US" altLang="zh-CN" smtClean="0"/>
              <a:t>(     )</a:t>
            </a:r>
            <a:r>
              <a:rPr lang="zh-CN" altLang="en-US" smtClean="0"/>
              <a:t>无事</a:t>
            </a:r>
            <a:r>
              <a:rPr lang="en-US" altLang="zh-CN" smtClean="0"/>
              <a:t>:</a:t>
            </a:r>
          </a:p>
          <a:p>
            <a:pPr eaLnBrk="1" hangingPunct="1"/>
            <a:endParaRPr lang="en-US" altLang="zh-CN" smtClean="0"/>
          </a:p>
          <a:p>
            <a:pPr eaLnBrk="1" hangingPunct="1"/>
            <a:r>
              <a:rPr lang="en-US" altLang="zh-CN" smtClean="0"/>
              <a:t>(             )</a:t>
            </a:r>
            <a:r>
              <a:rPr lang="zh-CN" altLang="en-US" smtClean="0"/>
              <a:t>有礼</a:t>
            </a:r>
            <a:r>
              <a:rPr lang="en-US" altLang="zh-CN" smtClean="0"/>
              <a:t>:</a:t>
            </a:r>
            <a:endParaRPr lang="zh-CN" altLang="en-US" smtClean="0"/>
          </a:p>
          <a:p>
            <a:pPr eaLnBrk="1" hangingPunct="1"/>
            <a:endParaRPr lang="zh-CN" altLang="en-US" smtClean="0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285875" y="4000500"/>
            <a:ext cx="78581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3200">
                <a:solidFill>
                  <a:srgbClr val="FF0000"/>
                </a:solidFill>
              </a:rPr>
              <a:t>其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357313" y="2786063"/>
            <a:ext cx="7143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3200">
                <a:solidFill>
                  <a:srgbClr val="FF0000"/>
                </a:solidFill>
              </a:rPr>
              <a:t>投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785938" y="1643063"/>
            <a:ext cx="100488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3200">
                <a:solidFill>
                  <a:srgbClr val="FF0000"/>
                </a:solidFill>
              </a:rPr>
              <a:t>事事</a:t>
            </a:r>
          </a:p>
        </p:txBody>
      </p:sp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3000375" y="2786063"/>
            <a:ext cx="3878263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zh-CN" sz="320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比喻处境极端困难，</a:t>
            </a:r>
            <a:endParaRPr lang="en-US" altLang="zh-CN" sz="3200">
              <a:solidFill>
                <a:srgbClr val="FF0000"/>
              </a:solidFill>
              <a:latin typeface="Calibri" pitchFamily="34" charset="0"/>
              <a:cs typeface="Times New Roman" pitchFamily="18" charset="0"/>
            </a:endParaRPr>
          </a:p>
          <a:p>
            <a:r>
              <a:rPr lang="zh-CN" sz="320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找不到出路</a:t>
            </a:r>
            <a:r>
              <a:rPr lang="zh-CN" altLang="en-US" sz="320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。</a:t>
            </a:r>
            <a:endParaRPr lang="zh-CN" sz="320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928938" y="4000500"/>
            <a:ext cx="6500812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3200">
                <a:solidFill>
                  <a:srgbClr val="FF0000"/>
                </a:solidFill>
              </a:rPr>
              <a:t>好象没有那么一回事似的</a:t>
            </a:r>
            <a:r>
              <a:rPr lang="en-US" altLang="zh-CN" sz="3200">
                <a:solidFill>
                  <a:srgbClr val="FF0000"/>
                </a:solidFill>
              </a:rPr>
              <a:t>,</a:t>
            </a:r>
          </a:p>
          <a:p>
            <a:r>
              <a:rPr lang="zh-CN" altLang="en-US" sz="3200">
                <a:solidFill>
                  <a:srgbClr val="FF0000"/>
                </a:solidFill>
              </a:rPr>
              <a:t>表示不动声色或漠不关心。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3071813" y="1643063"/>
            <a:ext cx="478631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3200">
                <a:solidFill>
                  <a:srgbClr val="FF0000"/>
                </a:solidFill>
              </a:rPr>
              <a:t>闲着什么事也不干。</a:t>
            </a:r>
            <a:endParaRPr lang="zh-CN" altLang="en-US" sz="3200"/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1071563" y="5143500"/>
            <a:ext cx="107156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3200">
                <a:solidFill>
                  <a:srgbClr val="FF0000"/>
                </a:solidFill>
              </a:rPr>
              <a:t>彬彬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3214688" y="5143500"/>
            <a:ext cx="492918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3200">
                <a:solidFill>
                  <a:srgbClr val="FF0000"/>
                </a:solidFill>
              </a:rPr>
              <a:t>形容文雅而有礼貌。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14337" grpId="0"/>
      <p:bldP spid="9" grpId="0"/>
      <p:bldP spid="12" grpId="0"/>
      <p:bldP spid="13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-1285916" y="428604"/>
            <a:ext cx="8229600" cy="1143000"/>
          </a:xfrm>
        </p:spPr>
        <p:txBody>
          <a:bodyPr/>
          <a:lstStyle/>
          <a:p>
            <a:r>
              <a:rPr lang="zh-CN" altLang="en-US" dirty="0" smtClean="0"/>
              <a:t>整体感知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28596" y="1928802"/>
            <a:ext cx="8229600" cy="4525963"/>
          </a:xfrm>
        </p:spPr>
        <p:txBody>
          <a:bodyPr/>
          <a:lstStyle/>
          <a:p>
            <a:r>
              <a:rPr lang="en-US" altLang="zh-CN" sz="3600" dirty="0" smtClean="0"/>
              <a:t>1.</a:t>
            </a:r>
            <a:r>
              <a:rPr lang="zh-CN" altLang="en-US" sz="3600" dirty="0" smtClean="0"/>
              <a:t>文中的主人公是谁？ </a:t>
            </a:r>
            <a:endParaRPr lang="en-US" altLang="zh-CN" sz="3600" dirty="0" smtClean="0"/>
          </a:p>
          <a:p>
            <a:r>
              <a:rPr lang="en-US" altLang="zh-CN" sz="3600" dirty="0" smtClean="0"/>
              <a:t>2.</a:t>
            </a:r>
            <a:r>
              <a:rPr lang="zh-CN" altLang="en-US" sz="3600" dirty="0" smtClean="0"/>
              <a:t>小说的线索是什么？</a:t>
            </a:r>
            <a:endParaRPr lang="en-US" altLang="zh-CN" sz="3600" dirty="0" smtClean="0"/>
          </a:p>
          <a:p>
            <a:r>
              <a:rPr lang="en-US" altLang="zh-CN" sz="3600" dirty="0" smtClean="0"/>
              <a:t>3.</a:t>
            </a:r>
            <a:r>
              <a:rPr lang="zh-CN" altLang="en-US" sz="3600" dirty="0" smtClean="0"/>
              <a:t>围绕线索发生了哪几件事？</a:t>
            </a:r>
            <a:endParaRPr lang="en-US" altLang="zh-CN" sz="3600" dirty="0" smtClean="0"/>
          </a:p>
          <a:p>
            <a:r>
              <a:rPr lang="en-US" altLang="zh-CN" sz="3600" dirty="0" smtClean="0"/>
              <a:t>4.</a:t>
            </a:r>
            <a:r>
              <a:rPr lang="zh-CN" altLang="en-US" sz="3600" dirty="0" smtClean="0"/>
              <a:t>小说揭示了怎样的主题呢？</a:t>
            </a:r>
            <a:endParaRPr lang="en-US" altLang="zh-CN" sz="3600" dirty="0" smtClean="0"/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流程图: 终止 20"/>
          <p:cNvSpPr/>
          <p:nvPr/>
        </p:nvSpPr>
        <p:spPr>
          <a:xfrm>
            <a:off x="285720" y="5429264"/>
            <a:ext cx="7858180" cy="857256"/>
          </a:xfrm>
          <a:prstGeom prst="flowChartTerminator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zh-CN" dirty="0" smtClean="0"/>
              <a:t>      </a:t>
            </a:r>
          </a:p>
          <a:p>
            <a:pPr>
              <a:buNone/>
            </a:pPr>
            <a:r>
              <a:rPr lang="zh-CN" altLang="en-US" dirty="0" smtClean="0"/>
              <a:t>                                       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                                             </a:t>
            </a:r>
            <a:endParaRPr lang="en-US" altLang="zh-CN" dirty="0"/>
          </a:p>
          <a:p>
            <a:endParaRPr lang="en-US" altLang="zh-CN" dirty="0"/>
          </a:p>
          <a:p>
            <a:pPr>
              <a:buNone/>
            </a:pPr>
            <a:r>
              <a:rPr lang="zh-CN" altLang="en-US" dirty="0" smtClean="0"/>
              <a:t>                       </a:t>
            </a:r>
            <a:endParaRPr lang="zh-CN" altLang="en-US" dirty="0"/>
          </a:p>
        </p:txBody>
      </p:sp>
      <p:sp>
        <p:nvSpPr>
          <p:cNvPr id="4" name="左大括号 3"/>
          <p:cNvSpPr/>
          <p:nvPr/>
        </p:nvSpPr>
        <p:spPr>
          <a:xfrm>
            <a:off x="1142976" y="2143116"/>
            <a:ext cx="331471" cy="2928958"/>
          </a:xfrm>
          <a:prstGeom prst="leftBrace">
            <a:avLst>
              <a:gd name="adj1" fmla="val 8333"/>
              <a:gd name="adj2" fmla="val 50000"/>
            </a:avLst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r"/>
            <a:endParaRPr lang="zh-CN" altLang="en-US" sz="2800" b="1" dirty="0"/>
          </a:p>
        </p:txBody>
      </p:sp>
      <p:sp>
        <p:nvSpPr>
          <p:cNvPr id="7" name="下箭头 6"/>
          <p:cNvSpPr/>
          <p:nvPr/>
        </p:nvSpPr>
        <p:spPr>
          <a:xfrm flipH="1">
            <a:off x="5786446" y="2571744"/>
            <a:ext cx="500066" cy="6429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下箭头 7"/>
          <p:cNvSpPr/>
          <p:nvPr/>
        </p:nvSpPr>
        <p:spPr>
          <a:xfrm flipH="1">
            <a:off x="5715006" y="4071942"/>
            <a:ext cx="500067" cy="7143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左箭头 8"/>
          <p:cNvSpPr/>
          <p:nvPr/>
        </p:nvSpPr>
        <p:spPr>
          <a:xfrm>
            <a:off x="4214810" y="4643446"/>
            <a:ext cx="928694" cy="50006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1428728" y="2071678"/>
            <a:ext cx="109837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dirty="0" smtClean="0"/>
              <a:t>妻子 </a:t>
            </a:r>
            <a:endParaRPr lang="zh-CN" altLang="en-US" sz="3200" dirty="0"/>
          </a:p>
        </p:txBody>
      </p:sp>
      <p:sp>
        <p:nvSpPr>
          <p:cNvPr id="11" name="矩形 10"/>
          <p:cNvSpPr/>
          <p:nvPr/>
        </p:nvSpPr>
        <p:spPr>
          <a:xfrm>
            <a:off x="1428728" y="4643446"/>
            <a:ext cx="109837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dirty="0" smtClean="0"/>
              <a:t>郎丹 </a:t>
            </a:r>
            <a:endParaRPr lang="zh-CN" altLang="en-US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2571736" y="2071678"/>
            <a:ext cx="1571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/>
              <a:t> 爱珠宝</a:t>
            </a:r>
            <a:endParaRPr lang="zh-CN" altLang="en-US" sz="2400" dirty="0"/>
          </a:p>
        </p:txBody>
      </p:sp>
      <p:sp>
        <p:nvSpPr>
          <p:cNvPr id="14" name="矩形 13"/>
          <p:cNvSpPr/>
          <p:nvPr/>
        </p:nvSpPr>
        <p:spPr>
          <a:xfrm>
            <a:off x="5500694" y="4714884"/>
            <a:ext cx="11769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dirty="0" smtClean="0"/>
              <a:t>卖珠宝 </a:t>
            </a:r>
            <a:endParaRPr lang="zh-CN" altLang="en-US" sz="2400" dirty="0"/>
          </a:p>
        </p:txBody>
      </p:sp>
      <p:sp>
        <p:nvSpPr>
          <p:cNvPr id="15" name="矩形 14"/>
          <p:cNvSpPr/>
          <p:nvPr/>
        </p:nvSpPr>
        <p:spPr>
          <a:xfrm>
            <a:off x="2786050" y="4714884"/>
            <a:ext cx="11079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dirty="0" smtClean="0"/>
              <a:t>假变真</a:t>
            </a:r>
            <a:endParaRPr lang="zh-CN" altLang="en-US" sz="2400" dirty="0"/>
          </a:p>
        </p:txBody>
      </p:sp>
      <p:grpSp>
        <p:nvGrpSpPr>
          <p:cNvPr id="18" name="组合 17"/>
          <p:cNvGrpSpPr/>
          <p:nvPr/>
        </p:nvGrpSpPr>
        <p:grpSpPr>
          <a:xfrm>
            <a:off x="4786314" y="3286124"/>
            <a:ext cx="3143272" cy="973873"/>
            <a:chOff x="5072066" y="3286124"/>
            <a:chExt cx="2571768" cy="973873"/>
          </a:xfrm>
        </p:grpSpPr>
        <p:sp>
          <p:nvSpPr>
            <p:cNvPr id="17" name="椭圆 16"/>
            <p:cNvSpPr/>
            <p:nvPr/>
          </p:nvSpPr>
          <p:spPr>
            <a:xfrm>
              <a:off x="5072066" y="3286124"/>
              <a:ext cx="2571768" cy="714380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矩形 15"/>
            <p:cNvSpPr/>
            <p:nvPr/>
          </p:nvSpPr>
          <p:spPr>
            <a:xfrm>
              <a:off x="5214942" y="3429000"/>
              <a:ext cx="2357454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CN" altLang="en-US" sz="2400" dirty="0" smtClean="0"/>
                <a:t>妻子死  ， 生活苦</a:t>
              </a:r>
              <a:endParaRPr lang="en-US" altLang="zh-CN" sz="2400" dirty="0" smtClean="0"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714348" y="5572140"/>
            <a:ext cx="73581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 smtClean="0"/>
              <a:t>金钱至上，道德堕落（嘲讽，批判）</a:t>
            </a:r>
            <a:endParaRPr lang="zh-CN" altLang="en-US" sz="3600" dirty="0"/>
          </a:p>
        </p:txBody>
      </p:sp>
      <p:grpSp>
        <p:nvGrpSpPr>
          <p:cNvPr id="22" name="组合 21"/>
          <p:cNvGrpSpPr/>
          <p:nvPr/>
        </p:nvGrpSpPr>
        <p:grpSpPr>
          <a:xfrm>
            <a:off x="3786182" y="2071678"/>
            <a:ext cx="2792610" cy="500066"/>
            <a:chOff x="3786182" y="2071678"/>
            <a:chExt cx="2792610" cy="500066"/>
          </a:xfrm>
        </p:grpSpPr>
        <p:sp>
          <p:nvSpPr>
            <p:cNvPr id="13" name="矩形 12"/>
            <p:cNvSpPr/>
            <p:nvPr/>
          </p:nvSpPr>
          <p:spPr>
            <a:xfrm>
              <a:off x="4786314" y="2071678"/>
              <a:ext cx="179247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2400" dirty="0" smtClean="0"/>
                <a:t>带回假珠宝</a:t>
              </a:r>
              <a:r>
                <a:rPr lang="en-US" altLang="zh-CN" sz="2400" dirty="0" smtClean="0"/>
                <a:t> </a:t>
              </a:r>
              <a:endParaRPr lang="zh-CN" altLang="en-US" sz="2400" dirty="0"/>
            </a:p>
          </p:txBody>
        </p:sp>
        <p:sp>
          <p:nvSpPr>
            <p:cNvPr id="20" name="左箭头 19"/>
            <p:cNvSpPr/>
            <p:nvPr/>
          </p:nvSpPr>
          <p:spPr>
            <a:xfrm rot="10800000">
              <a:off x="3786182" y="2071678"/>
              <a:ext cx="928694" cy="500066"/>
            </a:xfrm>
            <a:prstGeom prst="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7" grpId="0" animBg="1"/>
      <p:bldP spid="8" grpId="0" animBg="1"/>
      <p:bldP spid="9" grpId="0" animBg="1"/>
      <p:bldP spid="10" grpId="0"/>
      <p:bldP spid="11" grpId="0"/>
      <p:bldP spid="12" grpId="0"/>
      <p:bldP spid="14" grpId="0"/>
      <p:bldP spid="15" grpId="0"/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-1714544" y="285728"/>
            <a:ext cx="8229600" cy="1143000"/>
          </a:xfrm>
        </p:spPr>
        <p:txBody>
          <a:bodyPr/>
          <a:lstStyle/>
          <a:p>
            <a:r>
              <a:rPr lang="zh-CN" altLang="en-US" dirty="0" smtClean="0"/>
              <a:t>细节探究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2910" y="2071678"/>
            <a:ext cx="7858180" cy="4525963"/>
          </a:xfrm>
        </p:spPr>
        <p:txBody>
          <a:bodyPr/>
          <a:lstStyle/>
          <a:p>
            <a:r>
              <a:rPr lang="zh-CN" altLang="en-US" dirty="0" smtClean="0"/>
              <a:t>    仔细阅读课文，勾画有关郎丹夫人婚前婚后生活状况的相关语句，细细体会，通过这些描写，表现出郎丹夫人怎样的性格特点？</a:t>
            </a:r>
            <a:endParaRPr lang="en-US" altLang="zh-C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0"/>
            <a:ext cx="9144000" cy="67151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CN" altLang="en-US" dirty="0" smtClean="0"/>
              <a:t>      </a:t>
            </a:r>
            <a:endParaRPr lang="en-US" altLang="zh-CN" dirty="0" smtClean="0"/>
          </a:p>
          <a:p>
            <a:pPr>
              <a:buNone/>
            </a:pPr>
            <a:r>
              <a:rPr lang="zh-CN" altLang="en-US" dirty="0" smtClean="0"/>
              <a:t>                       </a:t>
            </a: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zh-CN" altLang="en-US" dirty="0" smtClean="0"/>
          </a:p>
          <a:p>
            <a:pPr>
              <a:buNone/>
            </a:pPr>
            <a:r>
              <a:rPr lang="zh-CN" altLang="en-US" dirty="0" smtClean="0"/>
              <a:t>     </a:t>
            </a: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285720" y="2143116"/>
            <a:ext cx="57150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/>
              <a:t>郎丹夫人</a:t>
            </a:r>
            <a:endParaRPr lang="zh-CN" altLang="en-US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-1143040" y="2214554"/>
            <a:ext cx="16430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FF00"/>
                </a:solidFill>
              </a:rPr>
              <a:t>    </a:t>
            </a:r>
            <a:endParaRPr lang="zh-CN" altLang="en-US" sz="2800" dirty="0">
              <a:solidFill>
                <a:srgbClr val="FFFF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 rot="5400000">
            <a:off x="1061549" y="3131671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929058" y="928670"/>
            <a:ext cx="342902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/>
              <a:t>正派，稳重，和蔼，</a:t>
            </a:r>
            <a:endParaRPr lang="en-US" altLang="zh-CN" sz="2800" dirty="0" smtClean="0"/>
          </a:p>
          <a:p>
            <a:endParaRPr lang="en-US" altLang="zh-CN" sz="2800" dirty="0" smtClean="0"/>
          </a:p>
          <a:p>
            <a:r>
              <a:rPr lang="zh-CN" altLang="en-US" sz="2800" dirty="0" smtClean="0"/>
              <a:t>纯朴美丽，文雅大方</a:t>
            </a:r>
            <a:r>
              <a:rPr lang="en-US" sz="2800" dirty="0" smtClean="0"/>
              <a:t> </a:t>
            </a:r>
            <a:endParaRPr lang="zh-CN" altLang="en-US" sz="2800" dirty="0"/>
          </a:p>
        </p:txBody>
      </p:sp>
      <p:sp>
        <p:nvSpPr>
          <p:cNvPr id="26" name="TextBox 25"/>
          <p:cNvSpPr txBox="1"/>
          <p:nvPr/>
        </p:nvSpPr>
        <p:spPr>
          <a:xfrm>
            <a:off x="-1143040" y="214311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4000496" y="4429132"/>
            <a:ext cx="428628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zh-CN" altLang="en-US" sz="2800" dirty="0" smtClean="0"/>
              <a:t>爱看戏，贪恋珠宝钱财</a:t>
            </a:r>
          </a:p>
          <a:p>
            <a:pPr>
              <a:buNone/>
            </a:pPr>
            <a:endParaRPr lang="en-US" altLang="zh-CN" sz="2800" dirty="0" smtClean="0"/>
          </a:p>
          <a:p>
            <a:pPr>
              <a:buNone/>
            </a:pPr>
            <a:r>
              <a:rPr lang="zh-CN" altLang="en-US" sz="2800" dirty="0" smtClean="0"/>
              <a:t>爱慕虚荣，向往上流社会</a:t>
            </a:r>
            <a:endParaRPr lang="zh-CN" altLang="en-US" sz="2800" dirty="0"/>
          </a:p>
        </p:txBody>
      </p:sp>
      <p:sp>
        <p:nvSpPr>
          <p:cNvPr id="36" name="TextBox 35"/>
          <p:cNvSpPr txBox="1"/>
          <p:nvPr/>
        </p:nvSpPr>
        <p:spPr>
          <a:xfrm>
            <a:off x="1571604" y="4786322"/>
            <a:ext cx="17859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zh-CN" altLang="en-US" sz="2800" dirty="0" smtClean="0"/>
              <a:t>婚      后 </a:t>
            </a:r>
          </a:p>
        </p:txBody>
      </p:sp>
      <p:sp>
        <p:nvSpPr>
          <p:cNvPr id="43" name="左大括号 42"/>
          <p:cNvSpPr/>
          <p:nvPr/>
        </p:nvSpPr>
        <p:spPr>
          <a:xfrm>
            <a:off x="3357554" y="1071546"/>
            <a:ext cx="285752" cy="107157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4" name="左大括号 43"/>
          <p:cNvSpPr/>
          <p:nvPr/>
        </p:nvSpPr>
        <p:spPr>
          <a:xfrm>
            <a:off x="3500430" y="4572008"/>
            <a:ext cx="285752" cy="107157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5" name="TextBox 34"/>
          <p:cNvSpPr txBox="1"/>
          <p:nvPr/>
        </p:nvSpPr>
        <p:spPr>
          <a:xfrm flipH="1">
            <a:off x="1643042" y="1285860"/>
            <a:ext cx="13573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 </a:t>
            </a:r>
            <a:r>
              <a:rPr lang="zh-CN" altLang="en-US" sz="2800" dirty="0" smtClean="0"/>
              <a:t>婚     前</a:t>
            </a:r>
            <a:r>
              <a:rPr lang="en-US" dirty="0" smtClean="0"/>
              <a:t> </a:t>
            </a:r>
            <a:endParaRPr lang="zh-CN" altLang="en-US" dirty="0"/>
          </a:p>
        </p:txBody>
      </p:sp>
      <p:sp>
        <p:nvSpPr>
          <p:cNvPr id="38" name="TextBox 37"/>
          <p:cNvSpPr txBox="1"/>
          <p:nvPr/>
        </p:nvSpPr>
        <p:spPr>
          <a:xfrm flipH="1">
            <a:off x="1885867" y="2143116"/>
            <a:ext cx="828745" cy="235745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sz="3600" dirty="0" smtClean="0">
                <a:solidFill>
                  <a:srgbClr val="FF0000"/>
                </a:solidFill>
              </a:rPr>
              <a:t>出卖肉体</a:t>
            </a:r>
            <a:endParaRPr lang="zh-CN" altLang="en-US" sz="3600" dirty="0">
              <a:solidFill>
                <a:srgbClr val="FF0000"/>
              </a:solidFill>
            </a:endParaRPr>
          </a:p>
        </p:txBody>
      </p:sp>
      <p:cxnSp>
        <p:nvCxnSpPr>
          <p:cNvPr id="46" name="直接箭头连接符 45"/>
          <p:cNvCxnSpPr/>
          <p:nvPr/>
        </p:nvCxnSpPr>
        <p:spPr>
          <a:xfrm rot="16200000" flipH="1">
            <a:off x="118899" y="3190348"/>
            <a:ext cx="2762928" cy="3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7" grpId="0"/>
      <p:bldP spid="36" grpId="0"/>
      <p:bldP spid="43" grpId="0" animBg="1"/>
      <p:bldP spid="44" grpId="0" animBg="1"/>
      <p:bldP spid="35" grpId="0"/>
      <p:bldP spid="3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85720" y="357166"/>
            <a:ext cx="8229600" cy="1428736"/>
          </a:xfrm>
        </p:spPr>
        <p:txBody>
          <a:bodyPr>
            <a:normAutofit fontScale="90000"/>
          </a:bodyPr>
          <a:lstStyle/>
          <a:p>
            <a:r>
              <a:rPr lang="zh-CN" altLang="en-US" sz="3600" dirty="0" smtClean="0">
                <a:latin typeface="+mn-ea"/>
                <a:ea typeface="+mn-ea"/>
              </a:rPr>
              <a:t>１郎丹</a:t>
            </a:r>
            <a:r>
              <a:rPr lang="zh-CN" altLang="en-US" sz="3600" dirty="0" smtClean="0">
                <a:latin typeface="+mn-ea"/>
                <a:ea typeface="+mn-ea"/>
                <a:hlinkClick r:id="rId2" action="ppaction://hlinksldjump"/>
              </a:rPr>
              <a:t>先生</a:t>
            </a:r>
            <a:r>
              <a:rPr lang="zh-CN" altLang="en-US" sz="3600" dirty="0" smtClean="0">
                <a:latin typeface="+mn-ea"/>
                <a:ea typeface="+mn-ea"/>
              </a:rPr>
              <a:t>在他的妻子生前生后又有哪些变化呢？勾画出相关语句说一说。</a:t>
            </a:r>
            <a:r>
              <a:rPr lang="zh-CN" altLang="en-US" dirty="0" smtClean="0"/>
              <a:t/>
            </a:r>
            <a:br>
              <a:rPr lang="zh-CN" altLang="en-US" dirty="0" smtClean="0"/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757362"/>
          </a:xfrm>
        </p:spPr>
        <p:txBody>
          <a:bodyPr/>
          <a:lstStyle/>
          <a:p>
            <a:pPr>
              <a:buNone/>
            </a:pPr>
            <a:r>
              <a:rPr lang="zh-CN" altLang="en-US" dirty="0" smtClean="0">
                <a:hlinkClick r:id="rId3" action="ppaction://hlinksldjump"/>
              </a:rPr>
              <a:t>２</a:t>
            </a:r>
            <a:r>
              <a:rPr lang="en-US" altLang="zh-CN" dirty="0" smtClean="0">
                <a:hlinkClick r:id="rId3" action="ppaction://hlinksldjump"/>
              </a:rPr>
              <a:t>  </a:t>
            </a:r>
            <a:r>
              <a:rPr lang="zh-CN" altLang="en-US" dirty="0" smtClean="0">
                <a:hlinkClick r:id="rId3" action="ppaction://hlinksldjump"/>
              </a:rPr>
              <a:t>变卖珠宝时，郎丹的心理发生了怎样的变化？勾画出关键词语和句子。</a:t>
            </a:r>
            <a:endParaRPr lang="zh-CN" altLang="en-US" dirty="0">
              <a:hlinkClick r:id="rId3" action="ppaction://hlinksldjump"/>
            </a:endParaRPr>
          </a:p>
        </p:txBody>
      </p:sp>
      <p:sp>
        <p:nvSpPr>
          <p:cNvPr id="4" name="TextBox 3">
            <a:hlinkClick r:id="rId4" action="ppaction://hlinksldjump"/>
          </p:cNvPr>
          <p:cNvSpPr txBox="1"/>
          <p:nvPr/>
        </p:nvSpPr>
        <p:spPr>
          <a:xfrm>
            <a:off x="500034" y="3071810"/>
            <a:ext cx="828680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/>
              <a:t>３</a:t>
            </a:r>
            <a:r>
              <a:rPr lang="en-US" altLang="zh-CN" sz="3200" dirty="0" smtClean="0"/>
              <a:t>  </a:t>
            </a:r>
            <a:r>
              <a:rPr lang="zh-CN" altLang="en-US" sz="3200" dirty="0" smtClean="0">
                <a:hlinkClick r:id="rId4" action="ppaction://hlinksldjump"/>
              </a:rPr>
              <a:t>有钱</a:t>
            </a:r>
            <a:r>
              <a:rPr lang="zh-CN" altLang="en-US" sz="3200" dirty="0" smtClean="0"/>
              <a:t>之后，他做了些什么？从中你看出他怎样的心理？</a:t>
            </a:r>
            <a:endParaRPr lang="zh-CN" alt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500034" y="4643446"/>
            <a:ext cx="714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/>
              <a:t>４</a:t>
            </a:r>
            <a:r>
              <a:rPr lang="en-US" altLang="zh-CN" sz="3200" dirty="0" smtClean="0"/>
              <a:t>   </a:t>
            </a:r>
            <a:r>
              <a:rPr lang="zh-CN" altLang="en-US" sz="3200" dirty="0" smtClean="0">
                <a:hlinkClick r:id="rId5" action="ppaction://hlinksldjump"/>
              </a:rPr>
              <a:t>你对于他们的蜕变有何感想？</a:t>
            </a:r>
            <a:endParaRPr lang="zh-CN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0"/>
            <a:ext cx="9144000" cy="67151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CN" altLang="en-US" dirty="0" smtClean="0"/>
              <a:t>      </a:t>
            </a:r>
            <a:endParaRPr lang="en-US" altLang="zh-CN" dirty="0" smtClean="0"/>
          </a:p>
          <a:p>
            <a:pPr>
              <a:buNone/>
            </a:pPr>
            <a:r>
              <a:rPr lang="zh-CN" altLang="en-US" dirty="0" smtClean="0"/>
              <a:t>                       </a:t>
            </a: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zh-CN" altLang="en-US" dirty="0" smtClean="0"/>
          </a:p>
          <a:p>
            <a:pPr>
              <a:buNone/>
            </a:pPr>
            <a:r>
              <a:rPr lang="zh-CN" altLang="en-US" dirty="0" smtClean="0"/>
              <a:t>     </a:t>
            </a: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214282" y="2000240"/>
            <a:ext cx="57150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/>
              <a:t>郎丹先生</a:t>
            </a:r>
            <a:endParaRPr lang="zh-CN" altLang="en-US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-1143040" y="2214554"/>
            <a:ext cx="16430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FF00"/>
                </a:solidFill>
              </a:rPr>
              <a:t>    </a:t>
            </a:r>
            <a:endParaRPr lang="zh-CN" altLang="en-US" sz="2800" dirty="0">
              <a:solidFill>
                <a:srgbClr val="FFFF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-1143040" y="214311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4000496" y="857232"/>
            <a:ext cx="400052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/>
              <a:t>正派，对爱情忠贞不渝</a:t>
            </a:r>
            <a:r>
              <a:rPr lang="en-US" altLang="zh-CN" sz="2800" dirty="0" smtClean="0"/>
              <a:t>,</a:t>
            </a:r>
          </a:p>
          <a:p>
            <a:endParaRPr lang="en-US" altLang="zh-CN" sz="2800" dirty="0" smtClean="0"/>
          </a:p>
          <a:p>
            <a:r>
              <a:rPr lang="zh-CN" altLang="en-US" sz="2800" dirty="0" smtClean="0"/>
              <a:t>爱妻子，尊重妻子</a:t>
            </a:r>
            <a:r>
              <a:rPr lang="en-US" sz="2800" dirty="0" smtClean="0"/>
              <a:t> </a:t>
            </a:r>
            <a:endParaRPr lang="zh-CN" altLang="en-US" sz="2800" dirty="0"/>
          </a:p>
        </p:txBody>
      </p:sp>
      <p:sp>
        <p:nvSpPr>
          <p:cNvPr id="30" name="TextBox 29"/>
          <p:cNvSpPr txBox="1"/>
          <p:nvPr/>
        </p:nvSpPr>
        <p:spPr>
          <a:xfrm>
            <a:off x="4000496" y="4286256"/>
            <a:ext cx="450059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zh-CN" altLang="en-US" sz="2800" dirty="0" smtClean="0"/>
              <a:t>爱慕虚荣，贪图富贵</a:t>
            </a:r>
          </a:p>
          <a:p>
            <a:pPr>
              <a:buNone/>
            </a:pPr>
            <a:endParaRPr lang="en-US" altLang="zh-CN" sz="2800" dirty="0" smtClean="0"/>
          </a:p>
          <a:p>
            <a:pPr>
              <a:buNone/>
            </a:pPr>
            <a:r>
              <a:rPr lang="zh-CN" altLang="en-US" sz="2800" dirty="0" smtClean="0"/>
              <a:t>生活阔绰，无耻之极</a:t>
            </a:r>
            <a:endParaRPr lang="zh-CN" altLang="en-US" sz="2800" dirty="0"/>
          </a:p>
        </p:txBody>
      </p:sp>
      <p:sp>
        <p:nvSpPr>
          <p:cNvPr id="33" name="TextBox 32"/>
          <p:cNvSpPr txBox="1"/>
          <p:nvPr/>
        </p:nvSpPr>
        <p:spPr>
          <a:xfrm>
            <a:off x="1071538" y="1142984"/>
            <a:ext cx="2857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/>
              <a:t>妻子活着</a:t>
            </a:r>
            <a:r>
              <a:rPr lang="en-US" sz="2800" dirty="0" smtClean="0"/>
              <a:t> </a:t>
            </a:r>
            <a:endParaRPr lang="zh-CN" altLang="en-US" sz="2800" dirty="0"/>
          </a:p>
        </p:txBody>
      </p:sp>
      <p:sp>
        <p:nvSpPr>
          <p:cNvPr id="34" name="TextBox 33"/>
          <p:cNvSpPr txBox="1"/>
          <p:nvPr/>
        </p:nvSpPr>
        <p:spPr>
          <a:xfrm>
            <a:off x="1071538" y="4643446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zh-CN" altLang="en-US" sz="2800" dirty="0" smtClean="0"/>
              <a:t>妻子死后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928796" y="2071678"/>
            <a:ext cx="738664" cy="235745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sz="3600" dirty="0" smtClean="0">
                <a:solidFill>
                  <a:srgbClr val="FF0000"/>
                </a:solidFill>
              </a:rPr>
              <a:t>灵魂扭曲 </a:t>
            </a:r>
            <a:endParaRPr lang="zh-CN" altLang="en-US" sz="3600" dirty="0">
              <a:solidFill>
                <a:srgbClr val="FF0000"/>
              </a:solidFill>
            </a:endParaRPr>
          </a:p>
        </p:txBody>
      </p:sp>
      <p:cxnSp>
        <p:nvCxnSpPr>
          <p:cNvPr id="41" name="直接箭头连接符 40"/>
          <p:cNvCxnSpPr/>
          <p:nvPr/>
        </p:nvCxnSpPr>
        <p:spPr>
          <a:xfrm rot="5400000">
            <a:off x="965175" y="3106735"/>
            <a:ext cx="192882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左大括号 42"/>
          <p:cNvSpPr/>
          <p:nvPr/>
        </p:nvSpPr>
        <p:spPr>
          <a:xfrm>
            <a:off x="3786182" y="4500570"/>
            <a:ext cx="285752" cy="92869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5" name="左大括号 44"/>
          <p:cNvSpPr/>
          <p:nvPr/>
        </p:nvSpPr>
        <p:spPr>
          <a:xfrm>
            <a:off x="3786182" y="1071546"/>
            <a:ext cx="188595" cy="92869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左箭头 14">
            <a:hlinkClick r:id="rId2" action="ppaction://hlinksldjump"/>
          </p:cNvPr>
          <p:cNvSpPr/>
          <p:nvPr/>
        </p:nvSpPr>
        <p:spPr>
          <a:xfrm>
            <a:off x="8215338" y="6429396"/>
            <a:ext cx="571504" cy="2857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30" grpId="0"/>
      <p:bldP spid="33" grpId="0"/>
      <p:bldP spid="34" grpId="0"/>
      <p:bldP spid="37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</TotalTime>
  <Words>520</Words>
  <Application>Microsoft Office PowerPoint</Application>
  <PresentationFormat>全屏显示(4:3)</PresentationFormat>
  <Paragraphs>119</Paragraphs>
  <Slides>14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15" baseType="lpstr">
      <vt:lpstr>Office 主题</vt:lpstr>
      <vt:lpstr> 珠  宝                                   莫泊桑  </vt:lpstr>
      <vt:lpstr>给红色的字注音：</vt:lpstr>
      <vt:lpstr>补充下列词语并解释</vt:lpstr>
      <vt:lpstr>整体感知</vt:lpstr>
      <vt:lpstr>幻灯片 5</vt:lpstr>
      <vt:lpstr>细节探究</vt:lpstr>
      <vt:lpstr>幻灯片 7</vt:lpstr>
      <vt:lpstr>１郎丹先生在他的妻子生前生后又有哪些变化呢？勾画出相关语句说一说。 </vt:lpstr>
      <vt:lpstr>幻灯片 9</vt:lpstr>
      <vt:lpstr>幻灯片 10</vt:lpstr>
      <vt:lpstr>幻灯片 11</vt:lpstr>
      <vt:lpstr>幻灯片 12</vt:lpstr>
      <vt:lpstr>幻灯片 13</vt:lpstr>
      <vt:lpstr>相关链接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珠宝                                               莫泊桑  </dc:title>
  <dc:creator>悠游</dc:creator>
  <cp:lastModifiedBy>闫玉琴</cp:lastModifiedBy>
  <cp:revision>31</cp:revision>
  <dcterms:created xsi:type="dcterms:W3CDTF">2009-08-27T12:29:15Z</dcterms:created>
  <dcterms:modified xsi:type="dcterms:W3CDTF">2009-09-23T08:27:49Z</dcterms:modified>
</cp:coreProperties>
</file>