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2"/>
    <p:sldId id="363" r:id="rId3"/>
    <p:sldId id="365" r:id="rId4"/>
    <p:sldId id="364" r:id="rId5"/>
    <p:sldId id="375" r:id="rId6"/>
    <p:sldId id="374" r:id="rId7"/>
    <p:sldId id="377" r:id="rId8"/>
    <p:sldId id="395" r:id="rId9"/>
    <p:sldId id="376" r:id="rId10"/>
    <p:sldId id="420" r:id="rId11"/>
    <p:sldId id="368" r:id="rId12"/>
    <p:sldId id="371" r:id="rId13"/>
    <p:sldId id="397" r:id="rId14"/>
    <p:sldId id="388" r:id="rId15"/>
    <p:sldId id="370" r:id="rId16"/>
    <p:sldId id="421" r:id="rId17"/>
    <p:sldId id="372" r:id="rId18"/>
    <p:sldId id="383" r:id="rId19"/>
    <p:sldId id="379" r:id="rId20"/>
    <p:sldId id="380" r:id="rId21"/>
    <p:sldId id="382" r:id="rId22"/>
    <p:sldId id="38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91" r:id="rId32"/>
    <p:sldId id="392" r:id="rId33"/>
    <p:sldId id="394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4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06"/>
            <a:ext cx="6858000" cy="179119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279"/>
            <a:ext cx="6858000" cy="12421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20"/>
            <a:ext cx="1971675" cy="43600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20"/>
            <a:ext cx="5800725" cy="43600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60"/>
            <a:ext cx="7886700" cy="214014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054"/>
            <a:ext cx="7886700" cy="112545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20"/>
            <a:ext cx="7886700" cy="99444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223"/>
            <a:ext cx="3868340" cy="6181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328"/>
            <a:ext cx="3868340" cy="276420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223"/>
            <a:ext cx="3887391" cy="6181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328"/>
            <a:ext cx="3887391" cy="276420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2949178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75"/>
            <a:ext cx="4629150" cy="36562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2949178" cy="285948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2949178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75"/>
            <a:ext cx="4629150" cy="36562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2949178" cy="285948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20"/>
            <a:ext cx="7886700" cy="994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99"/>
            <a:ext cx="7886700" cy="326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587"/>
            <a:ext cx="30861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5575" y="1063705"/>
            <a:ext cx="894207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标题</a:t>
            </a:r>
            <a:r>
              <a:rPr lang="en-US" altLang="zh-CN" sz="6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6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散文阅读的</a:t>
            </a:r>
          </a:p>
          <a:p>
            <a:pPr algn="ctr"/>
            <a:r>
              <a:rPr lang="zh-CN" altLang="en-US" sz="6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快速 入口</a:t>
            </a:r>
          </a:p>
          <a:p>
            <a:pPr algn="l"/>
            <a:r>
              <a:rPr lang="zh-CN" altLang="en-US" sz="66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　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3860" y="1972310"/>
            <a:ext cx="57962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标题，可以给我们多少</a:t>
            </a:r>
          </a:p>
          <a:p>
            <a:pPr algn="ctr"/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提示？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506" y="92155"/>
            <a:ext cx="8160544" cy="1164908"/>
          </a:xfrm>
        </p:spPr>
        <p:txBody>
          <a:bodyPr>
            <a:normAutofit/>
          </a:bodyPr>
          <a:lstStyle/>
          <a:p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标题的构成，可以提示文章的侧重点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933"/>
            <a:ext cx="7475220" cy="3263741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700">
                <a:sym typeface="+mn-ea"/>
              </a:rPr>
              <a:t>《我们的裁缝店》</a:t>
            </a:r>
            <a:endParaRPr lang="zh-CN" altLang="en-US" sz="2700"/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《阳光的香味》</a:t>
            </a:r>
            <a:endParaRPr lang="zh-CN" altLang="en-US" sz="2700"/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《记住回家的路》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《忆韦素园君》　　　　　　</a:t>
            </a:r>
            <a:endParaRPr lang="zh-CN" altLang="en-US" sz="2700"/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《湖殇》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《我的世界下雪了》</a:t>
            </a:r>
          </a:p>
          <a:p>
            <a:pPr marL="0" indent="0">
              <a:buNone/>
            </a:pPr>
            <a:endParaRPr lang="zh-CN" altLang="en-US" sz="2700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40580" y="1600915"/>
            <a:ext cx="365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偏正式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09160" y="2330530"/>
            <a:ext cx="414909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/>
              <a:t>动宾式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00600" y="3601165"/>
            <a:ext cx="203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主谓式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标题的关键词，提示文章的中心和作者情感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1176020"/>
            <a:ext cx="8800465" cy="38119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《平常的沈从文》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平常（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像水那样平常，永远向下，向人民流动，滋养生灵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）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→不平常（作品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长生不老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，做人谦虚豁达、坚韧顽强）</a:t>
            </a:r>
          </a:p>
          <a:p>
            <a:pPr marL="0" indent="0">
              <a:buNone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《在母语的屋檐下》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核心词：母语，屋檐</a:t>
            </a: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（对长期漂泊的人，母语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——“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故乡的语言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带来的是返归家园的安全感，延伸到谈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语言文字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”——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诗歌，文化）</a:t>
            </a:r>
          </a:p>
          <a:p>
            <a:pPr marL="0" indent="0">
              <a:buNone/>
            </a:pP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endParaRPr lang="zh-CN" altLang="en-US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0330" y="2045335"/>
            <a:ext cx="4114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敬仰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01235" y="3949065"/>
            <a:ext cx="3165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热爱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标题核心词，提示文章的行文思路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115" y="1026795"/>
            <a:ext cx="8571230" cy="441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纸上故乡》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中心词：故乡　限制词：纸上</a:t>
            </a:r>
          </a:p>
          <a:p>
            <a:endParaRPr lang="zh-CN" altLang="en-US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740" y="1603375"/>
            <a:ext cx="87769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标题的含意：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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他人关于故乡的文字创作，使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得到慰藉；　　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关于故乡的文字创作，纾解了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厚重的乡愁；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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用文字构建的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心中故乡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，是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对故乡的回报，也是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的精神家园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1450" y="3171825"/>
            <a:ext cx="90525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被时间决定的讲述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》中心词：讲述　修饰语：时间决定</a:t>
            </a:r>
          </a:p>
          <a:p>
            <a:pPr marL="0" indent="0">
              <a:buNone/>
            </a:pP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85115" y="3651885"/>
            <a:ext cx="8698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讲述的是一个古老村落里人们一天的生活，从早上起床到晚上看电视结束，按时间顺序写一天的生活状态。（日复一日，年复一年）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标题本身含有象征义，发人深思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933"/>
            <a:ext cx="8298180" cy="3263741"/>
          </a:xfrm>
        </p:spPr>
        <p:txBody>
          <a:bodyPr/>
          <a:lstStyle/>
          <a:p>
            <a:r>
              <a:rPr lang="zh-CN" altLang="en-US" sz="2700">
                <a:sym typeface="+mn-ea"/>
              </a:rPr>
              <a:t>《</a:t>
            </a:r>
            <a:r>
              <a:rPr lang="zh-CN" altLang="en-US" sz="3300">
                <a:sym typeface="+mn-ea"/>
              </a:rPr>
              <a:t>牛铃叮当》</a:t>
            </a:r>
          </a:p>
          <a:p>
            <a:endParaRPr lang="zh-CN" altLang="en-US" sz="3300"/>
          </a:p>
          <a:p>
            <a:endParaRPr lang="zh-CN" altLang="en-US" sz="3300"/>
          </a:p>
          <a:p>
            <a:r>
              <a:rPr lang="zh-CN" altLang="en-US" sz="3300">
                <a:sym typeface="+mn-ea"/>
              </a:rPr>
              <a:t>《老房子与蒲公英</a:t>
            </a:r>
            <a:r>
              <a:rPr lang="zh-CN" altLang="en-US" sz="2700">
                <a:sym typeface="+mn-ea"/>
              </a:rPr>
              <a:t>》</a:t>
            </a:r>
            <a:endParaRPr lang="zh-CN" altLang="en-US" sz="2700"/>
          </a:p>
        </p:txBody>
      </p:sp>
      <p:sp>
        <p:nvSpPr>
          <p:cNvPr id="5" name="文本框 4"/>
          <p:cNvSpPr txBox="1"/>
          <p:nvPr/>
        </p:nvSpPr>
        <p:spPr>
          <a:xfrm>
            <a:off x="4446270" y="1188958"/>
            <a:ext cx="47434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1350">
                <a:sym typeface="+mn-ea"/>
              </a:rPr>
              <a:t>＂</a:t>
            </a:r>
            <a:r>
              <a:rPr lang="zh-CN" altLang="en-US" sz="2400">
                <a:sym typeface="+mn-ea"/>
              </a:rPr>
              <a:t>牛铃＂多次出现，线索作用；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牛铃叮当＂寄托着作者对淳朴、诗意乡村的眷恋，对田园牧歌图景消逝的怅惘。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663440" y="3021568"/>
            <a:ext cx="4005739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>
                <a:sym typeface="+mn-ea"/>
              </a:rPr>
              <a:t>“</a:t>
            </a:r>
            <a:r>
              <a:rPr lang="zh-CN" altLang="en-US" sz="2700">
                <a:sym typeface="+mn-ea"/>
              </a:rPr>
              <a:t>老辈村</a:t>
            </a:r>
            <a:r>
              <a:rPr lang="en-US" altLang="zh-CN" sz="2700">
                <a:sym typeface="+mn-ea"/>
              </a:rPr>
              <a:t>”</a:t>
            </a:r>
            <a:r>
              <a:rPr lang="zh-CN" altLang="en-US" sz="2700">
                <a:sym typeface="+mn-ea"/>
              </a:rPr>
              <a:t>的消失，村里人的后代像</a:t>
            </a:r>
            <a:r>
              <a:rPr lang="en-US" altLang="zh-CN" sz="2700">
                <a:sym typeface="+mn-ea"/>
              </a:rPr>
              <a:t>“</a:t>
            </a:r>
            <a:r>
              <a:rPr lang="zh-CN" altLang="en-US" sz="2700">
                <a:sym typeface="+mn-ea"/>
              </a:rPr>
              <a:t>蒲公英</a:t>
            </a:r>
            <a:r>
              <a:rPr lang="en-US" altLang="zh-CN" sz="2700">
                <a:sym typeface="+mn-ea"/>
              </a:rPr>
              <a:t>”</a:t>
            </a:r>
            <a:r>
              <a:rPr lang="zh-CN" altLang="en-US" sz="2700">
                <a:sym typeface="+mn-ea"/>
              </a:rPr>
              <a:t>那样迁徙到他乡。</a:t>
            </a:r>
            <a:endParaRPr lang="zh-CN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题干的表述，暗示标题的多层深意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235" y="1269365"/>
            <a:ext cx="8823325" cy="36950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ym typeface="+mn-ea"/>
              </a:rPr>
              <a:t>《</a:t>
            </a:r>
            <a:r>
              <a:rPr lang="zh-CN" altLang="en-US" sz="3000">
                <a:sym typeface="+mn-ea"/>
              </a:rPr>
              <a:t>北京的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大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与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深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>
                <a:sym typeface="+mn-ea"/>
              </a:rPr>
              <a:t>》（２０１９北京卷）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考题设置：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３</a:t>
            </a:r>
            <a:r>
              <a:rPr lang="en-US" altLang="zh-CN">
                <a:sym typeface="+mn-ea"/>
              </a:rPr>
              <a:t>.</a:t>
            </a:r>
            <a:r>
              <a:rPr lang="zh-CN" altLang="en-US">
                <a:sym typeface="+mn-ea"/>
              </a:rPr>
              <a:t>北京的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在文中有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不同层面</a:t>
            </a:r>
            <a:r>
              <a:rPr lang="zh-CN" altLang="en-US">
                <a:sym typeface="+mn-ea"/>
              </a:rPr>
              <a:t>的表述，下列理解不恰当的一项是（）</a:t>
            </a:r>
          </a:p>
          <a:p>
            <a:pPr marL="0" indent="0">
              <a:buNone/>
            </a:pPr>
            <a:r>
              <a:rPr lang="zh-CN" altLang="en-US">
                <a:sym typeface="+mn-ea"/>
              </a:rPr>
              <a:t>　　Ａ　作者从空间印象入手，谈北京城市格局的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。</a:t>
            </a:r>
          </a:p>
          <a:p>
            <a:pPr marL="0" indent="0">
              <a:buNone/>
            </a:pPr>
            <a:r>
              <a:rPr lang="zh-CN" altLang="en-US">
                <a:sym typeface="+mn-ea"/>
              </a:rPr>
              <a:t>　　Ｂ　作者从京畿一带的地理位置，谈京城气象的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森严</a:t>
            </a:r>
            <a:r>
              <a:rPr lang="en-US" altLang="zh-CN">
                <a:sym typeface="+mn-ea"/>
              </a:rPr>
              <a:t>”</a:t>
            </a:r>
          </a:p>
          <a:p>
            <a:pPr marL="0" indent="0">
              <a:buNone/>
            </a:pPr>
            <a:r>
              <a:rPr lang="zh-CN" altLang="en-US">
                <a:sym typeface="+mn-ea"/>
              </a:rPr>
              <a:t>　　Ｃ　北京的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养成了老派北京人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安详宁静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的神情气度</a:t>
            </a:r>
          </a:p>
          <a:p>
            <a:pPr marL="0" indent="0">
              <a:buNone/>
            </a:pPr>
            <a:r>
              <a:rPr lang="zh-CN" altLang="en-US">
                <a:sym typeface="+mn-ea"/>
              </a:rPr>
              <a:t>　　Ｄ　北京的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体现在学术气度的广大与文化精神的包容</a:t>
            </a:r>
          </a:p>
          <a:p>
            <a:pPr marL="0" indent="0">
              <a:buNone/>
            </a:pPr>
            <a:r>
              <a:rPr lang="zh-CN" altLang="en-US">
                <a:sym typeface="+mn-ea"/>
              </a:rPr>
              <a:t>４</a:t>
            </a:r>
            <a:r>
              <a:rPr lang="en-US" altLang="zh-CN">
                <a:sym typeface="+mn-ea"/>
              </a:rPr>
              <a:t>.</a:t>
            </a:r>
            <a:r>
              <a:rPr lang="zh-CN" altLang="en-US">
                <a:sym typeface="+mn-ea"/>
              </a:rPr>
              <a:t>作者为什么说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你在没有走进这些胡同人家之前，关于</a:t>
            </a:r>
            <a:r>
              <a:rPr lang="zh-CN" altLang="en-US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北京文化</a:t>
            </a:r>
            <a:r>
              <a:rPr lang="zh-CN" altLang="en-US">
                <a:sym typeface="+mn-ea"/>
              </a:rPr>
              <a:t>的理解，是不便言</a:t>
            </a:r>
            <a:r>
              <a:rPr lang="zh-CN" altLang="en-US" sz="2700">
                <a:solidFill>
                  <a:srgbClr val="FF0000"/>
                </a:solidFill>
                <a:sym typeface="+mn-ea"/>
              </a:rPr>
              <a:t>深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？请结合上下文具体说明。</a:t>
            </a:r>
            <a:endParaRPr lang="zh-CN" altLang="en-US"/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95"/>
            <a:ext cx="7886700" cy="1561465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zh-CN" altLang="en-US" sz="4000"/>
              <a:t>阅读散文《水缸里的文学》，思考该标题的含义和作用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95" y="-57150"/>
            <a:ext cx="8736330" cy="994410"/>
          </a:xfrm>
          <a:noFill/>
        </p:spPr>
        <p:txBody>
          <a:bodyPr>
            <a:normAutofit/>
          </a:bodyPr>
          <a:lstStyle/>
          <a:p>
            <a:r>
              <a:rPr lang="en-US" altLang="zh-CN"/>
              <a:t>        </a:t>
            </a:r>
            <a:r>
              <a:rPr lang="zh-CN" altLang="en-US"/>
              <a:t>《水缸里的文学》（２０１８北京卷）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501" y="1061323"/>
            <a:ext cx="8886349" cy="3526631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700"/>
              <a:t>①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我始终认为，</a:t>
            </a:r>
            <a:r>
              <a:rPr lang="zh-CN" altLang="en-US" sz="27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我的文学梦，最初是从一口水缸里萌芽的。</a:t>
            </a:r>
          </a:p>
          <a:p>
            <a:pPr marL="0" indent="0">
              <a:buNone/>
            </a:pP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②我幼年时期自来水还没有普及，一条街道上的居民共用一个水龙头，因为家家户户都有一个储水的水缸，我们家的水缸雄踞在厨房一角，像一个冰凉的大肚子巨人，也像一个傲慢的家庭成员。记得去水站挑水的大多是我的两个姐姐，她们用两只白铁皮水桶接满水，歪着肩膀把水挑回家，哗哗地倒入缸中，我自然是袖手旁观，</a:t>
            </a:r>
            <a:r>
              <a:rPr lang="zh-CN" altLang="en-US" sz="27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看见水缸里的水转眼之间涨起来，清水吞没了褐色的缸壁，我便有一种莫名的亢奋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7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现在回忆起来，亢奋是因为我有秘密，秘密的核心事关水缸深处的一只河蚌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870" y="284560"/>
            <a:ext cx="9063514" cy="4874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000"/>
              <a:t>③</a:t>
            </a:r>
            <a:r>
              <a:rPr lang="en-US" altLang="zh-CN" sz="3000"/>
              <a:t>……</a:t>
            </a:r>
          </a:p>
          <a:p>
            <a:pPr marL="0" indent="0">
              <a:buNone/>
            </a:pPr>
            <a:r>
              <a:rPr lang="zh-CN" altLang="en-US" sz="3000">
                <a:sym typeface="+mn-ea"/>
              </a:rPr>
              <a:t>④</a:t>
            </a:r>
            <a:r>
              <a:rPr lang="en-US" altLang="zh-CN" sz="3000">
                <a:sym typeface="+mn-ea"/>
              </a:rPr>
              <a:t>……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我至今还在怀念打开水缸盖的那些瞬间，缸盖</a:t>
            </a:r>
          </a:p>
          <a:p>
            <a:pPr marL="0" indent="0">
              <a:buNone/>
            </a:pP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揭开的时候，一个虚妄而热烈的梦想也展开了：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</a:p>
          <a:p>
            <a:pPr marL="0" indent="0">
              <a:buNone/>
            </a:pPr>
            <a:r>
              <a:rPr lang="zh-CN" altLang="en-US" sz="3000">
                <a:latin typeface="楷体" panose="02010609060101010101" charset="-122"/>
                <a:ea typeface="楷体" panose="02010609060101010101" charset="-122"/>
                <a:sym typeface="+mn-ea"/>
              </a:rPr>
              <a:t>盼望看见河蚌在缸底打开，那个仙女从蚌壳里钻出来，一开始像一颗珍珠那么大，在水缸里上升，上升，渐渐变大，爬出来的时候已经是一个正规仙女的模样了。然后是一个动人而实惠的细节，那仙女直奔我家的八仙桌，简单清扫一下，她开始往来于桌子和水缸之间，从水里搬出一盘盘美味佳肴，一盘鸡，一盘鸭，一盘炒猪肝，还有一大碗酱汁四溢香喷喷的红烧肉！（仙女的菜肴中没有鱼，因为我从小就不爱吃鱼。）</a:t>
            </a:r>
            <a:endParaRPr lang="zh-CN" altLang="en-US" sz="300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954" y="227886"/>
            <a:ext cx="9189244" cy="490823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 sz="2700"/>
          </a:p>
          <a:p>
            <a:r>
              <a:rPr lang="zh-CN" altLang="en-US" sz="2700"/>
              <a:t>⑤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很显然，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凝视水缸是我最早的阅读方式，也是我至今最怀念的阅读方式，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这样的阅读一方面充满诗意，另一方面充满空虚，无论是对诗意还是空虚，都要用时间去体会。我从来没有在我家的水缸里看见童话的再现，去别人家揭别人家的水缸也一样，除了水，都没有蚌壳，更不见仙女。</a:t>
            </a:r>
            <a:r>
              <a:rPr lang="en-US" altLang="zh-CN" sz="3000"/>
              <a:t>……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4815" y="46435"/>
            <a:ext cx="8091964" cy="1222534"/>
          </a:xfrm>
        </p:spPr>
        <p:txBody>
          <a:bodyPr/>
          <a:lstStyle/>
          <a:p>
            <a:r>
              <a:rPr lang="en-US" altLang="zh-CN"/>
              <a:t> </a:t>
            </a:r>
            <a:r>
              <a:rPr lang="zh-CN" altLang="zh-CN"/>
              <a:t>文学类文本阅读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2621" y="996958"/>
            <a:ext cx="4524134" cy="722691"/>
          </a:xfrm>
        </p:spPr>
        <p:txBody>
          <a:bodyPr/>
          <a:lstStyle/>
          <a:p>
            <a:pPr algn="ctr"/>
            <a:r>
              <a:rPr lang="zh-CN" altLang="en-US" sz="3300" b="0"/>
              <a:t>散文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12621" y="1719649"/>
            <a:ext cx="4524134" cy="3231923"/>
          </a:xfrm>
        </p:spPr>
        <p:txBody>
          <a:bodyPr/>
          <a:lstStyle/>
          <a:p>
            <a:r>
              <a:rPr lang="zh-CN" altLang="en-US" sz="2400"/>
              <a:t>作者用形象生动的语言来反映生活中的人、事、景物，深入挖掘其中的内涵和哲理，表达对自然、社会、人生的感悟。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3"/>
          </p:nvPr>
        </p:nvSpPr>
        <p:spPr>
          <a:xfrm>
            <a:off x="4689927" y="996958"/>
            <a:ext cx="4546414" cy="722691"/>
          </a:xfrm>
        </p:spPr>
        <p:txBody>
          <a:bodyPr/>
          <a:lstStyle/>
          <a:p>
            <a:pPr algn="ctr"/>
            <a:r>
              <a:rPr lang="zh-CN" altLang="en-US" sz="3300"/>
              <a:t>小说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4"/>
          </p:nvPr>
        </p:nvSpPr>
        <p:spPr>
          <a:xfrm>
            <a:off x="4689927" y="1719649"/>
            <a:ext cx="4546414" cy="3231923"/>
          </a:xfrm>
        </p:spPr>
        <p:txBody>
          <a:bodyPr/>
          <a:lstStyle/>
          <a:p>
            <a:r>
              <a:rPr lang="zh-CN" altLang="en-US" sz="2400"/>
              <a:t>以刻画人物为中心，通过完整的故事情节和典型的环境描写来反映社会生活。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3356" y="3260646"/>
            <a:ext cx="27541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关键点：标题、线索、语言、手法、主旨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60620" y="3260646"/>
            <a:ext cx="3406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关键点：情节、人物、　　　　　　　　　环境、主题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870" y="-1190"/>
            <a:ext cx="9017794" cy="516064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/>
              <a:t>⑥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我童年时仅有的科学幻想都局限于各种飞行器，我渴望阅读，但是身边没有多少适合少年儿童的书，我想吃得好穿得光鲜，但我的家庭只能提供给我简陋贫困的物质生活。</a:t>
            </a:r>
            <a:r>
              <a:rPr lang="en-US" altLang="zh-CN" sz="300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我们家家都有水缸，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一只水缸足以让一个孩子的梦想在其中畅游，像一条鱼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。孩子眼里的世界与孩子身体一样有待发育，现实是未知的，如同未来一样，刺激想象，刺激智力，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我感激那只水缸对我的刺激。</a:t>
            </a:r>
          </a:p>
          <a:p>
            <a:r>
              <a:rPr lang="zh-CN" altLang="en-US" sz="3000">
                <a:latin typeface="楷体" panose="02010609060101010101" charset="-122"/>
                <a:ea typeface="楷体" panose="02010609060101010101" charset="-122"/>
                <a:sym typeface="+mn-ea"/>
              </a:rPr>
              <a:t>⑦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我一直相信，所有成人一本正经的艺术创作与童年生活的好奇心可能是互动的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en-US" altLang="zh-CN" sz="3000">
                <a:sym typeface="+mn-ea"/>
              </a:rPr>
              <a:t>……</a:t>
            </a:r>
            <a:endParaRPr lang="en-US" altLang="zh-CN" sz="3000" u="sng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776" y="215980"/>
            <a:ext cx="9074944" cy="4417695"/>
          </a:xfrm>
        </p:spPr>
        <p:txBody>
          <a:bodyPr/>
          <a:lstStyle/>
          <a:p>
            <a:r>
              <a:rPr lang="zh-CN" altLang="en-US"/>
              <a:t>⑧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一个奇迹般的职业是需要奇迹支撑的，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我童年时期对奇迹的向往都维系在一只水缸上了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，时光流逝，带走了水缸，也带走了一部分奇迹。我从不喜欢过度美化童年的生活，也不愿意坐在回忆的大树上卖弄泛滥的情感，但我绝不忍心抛弃童年时代那水缸的记忆。这么多年来，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我其实一直在写作生活中重复那个揭开水缸的动作，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谁知道这是等待的动作还是追求的动作呢？从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一只水缸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看不见人生，却可以看见那只河蚌，从河蚌里看不见钻出蚌壳的仙女，却可以看见奇迹的光芒。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245" y="45958"/>
            <a:ext cx="9006364" cy="994410"/>
          </a:xfrm>
          <a:solidFill>
            <a:schemeClr val="accent4"/>
          </a:solidFill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　</a:t>
            </a:r>
            <a:r>
              <a:rPr lang="zh-CN" altLang="en-US" sz="2700">
                <a:sym typeface="+mn-ea"/>
              </a:rPr>
              <a:t>本文题目“水缸里的文学”意蕴丰富，综观全文，你如何理解其中的寓意？以此为题有怎样的表达效果？</a:t>
            </a:r>
            <a:endParaRPr lang="zh-CN" altLang="en-US" sz="27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5894" y="1118473"/>
            <a:ext cx="8812530" cy="3503771"/>
          </a:xfrm>
        </p:spPr>
        <p:txBody>
          <a:bodyPr>
            <a:noAutofit/>
          </a:bodyPr>
          <a:lstStyle/>
          <a:p>
            <a:r>
              <a:rPr lang="zh-CN" altLang="en-US" sz="3000">
                <a:sym typeface="+mn-ea"/>
              </a:rPr>
              <a:t>寓意：</a:t>
            </a:r>
            <a:r>
              <a:rPr lang="zh-CN" altLang="en-US" sz="3000">
                <a:sym typeface="Wingdings" panose="05000000000000000000" charset="0"/>
              </a:rPr>
              <a:t></a:t>
            </a:r>
            <a:r>
              <a:rPr lang="en-US" altLang="zh-CN" sz="3000">
                <a:sym typeface="Wingdings" panose="05000000000000000000" charset="0"/>
              </a:rPr>
              <a:t>“</a:t>
            </a:r>
            <a:r>
              <a:rPr lang="zh-CN" altLang="en-US" sz="3000">
                <a:sym typeface="+mn-ea"/>
              </a:rPr>
              <a:t>我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的文学梦是从对水缸里的河蚌仙女的想象中萌芽的。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水缸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是</a:t>
            </a:r>
            <a:r>
              <a:rPr lang="en-US" altLang="zh-CN" sz="3000">
                <a:sym typeface="Wingdings" panose="05000000000000000000" charset="0"/>
              </a:rPr>
              <a:t>“</a:t>
            </a:r>
            <a:r>
              <a:rPr lang="zh-CN" altLang="en-US" sz="3000">
                <a:sym typeface="+mn-ea"/>
              </a:rPr>
              <a:t>我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童年时代精神世界的寄托，可以让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我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的梦想在其中畅游。</a:t>
            </a:r>
          </a:p>
          <a:p>
            <a:r>
              <a:rPr lang="zh-CN" altLang="en-US" sz="3000">
                <a:sym typeface="Wingdings" panose="05000000000000000000" charset="0"/>
              </a:rPr>
              <a:t></a:t>
            </a:r>
            <a:r>
              <a:rPr lang="zh-CN" altLang="en-US" sz="3000">
                <a:sym typeface="+mn-ea"/>
              </a:rPr>
              <a:t>水缸的记忆伴随着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我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，是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我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文学创作的源泉及动力，水缸成为</a:t>
            </a:r>
            <a:r>
              <a:rPr lang="en-US" altLang="zh-CN" sz="3000">
                <a:sym typeface="+mn-ea"/>
              </a:rPr>
              <a:t>“</a:t>
            </a:r>
            <a:r>
              <a:rPr lang="zh-CN" altLang="en-US" sz="3000">
                <a:sym typeface="+mn-ea"/>
              </a:rPr>
              <a:t>我</a:t>
            </a:r>
            <a:r>
              <a:rPr lang="en-US" altLang="zh-CN" sz="3000">
                <a:sym typeface="+mn-ea"/>
              </a:rPr>
              <a:t>”</a:t>
            </a:r>
            <a:r>
              <a:rPr lang="zh-CN" altLang="en-US" sz="3000">
                <a:sym typeface="+mn-ea"/>
              </a:rPr>
              <a:t>不断探索和创造的文学世界的象征。</a:t>
            </a:r>
          </a:p>
          <a:p>
            <a:r>
              <a:rPr lang="zh-CN" altLang="en-US" sz="3000">
                <a:sym typeface="+mn-ea"/>
              </a:rPr>
              <a:t>效果：</a:t>
            </a:r>
            <a:r>
              <a:rPr lang="zh-CN" altLang="en-US" sz="3000">
                <a:sym typeface="Wingdings" panose="05000000000000000000" charset="0"/>
              </a:rPr>
              <a:t></a:t>
            </a:r>
            <a:r>
              <a:rPr lang="zh-CN" altLang="en-US" sz="3000">
                <a:sym typeface="+mn-ea"/>
              </a:rPr>
              <a:t>既形象又别致，激发读者的阅读兴趣。</a:t>
            </a:r>
            <a:r>
              <a:rPr lang="zh-CN" altLang="en-US" sz="3000">
                <a:sym typeface="Wingdings" panose="05000000000000000000" charset="0"/>
              </a:rPr>
              <a:t></a:t>
            </a:r>
            <a:r>
              <a:rPr lang="zh-CN" altLang="en-US" sz="3000">
                <a:sym typeface="+mn-ea"/>
              </a:rPr>
              <a:t>虚实结合，凸显主题。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273685"/>
            <a:ext cx="7966710" cy="99441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sym typeface="+mn-ea"/>
              </a:rPr>
              <a:t>哑巴与春天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　　　　　　　</a:t>
            </a:r>
            <a:r>
              <a:rPr lang="zh-CN" altLang="en-US" sz="1800">
                <a:sym typeface="+mn-ea"/>
              </a:rPr>
              <a:t>迟子建</a:t>
            </a:r>
            <a:endParaRPr lang="zh-CN" altLang="en-US" sz="1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870" y="1269445"/>
            <a:ext cx="8994934" cy="385524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000"/>
              <a:t>①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最惧怕春风的，莫过于积雪了。</a:t>
            </a:r>
          </a:p>
          <a:p>
            <a:pPr marL="0" indent="0">
              <a:buNone/>
            </a:pP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②春风像一把巨大的笤帚，悠然扫着大地的积雪。它一天天地扫下去，积雪就变薄了。这时云雀来了，阳光的触角也变得柔软了，冰河激情地迸裂，流水之声悠然重现，嫩绿的草芽顶破向阳山坡的腐殖土，达子香花如朝霞一般，东一簇西一簇地点染着山林，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春天有声有色地来了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③我的童年春光记忆，是与一个</a:t>
            </a:r>
            <a:r>
              <a:rPr lang="zh-CN" altLang="en-US" sz="3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老哑巴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联系在一起的</a:t>
            </a:r>
            <a:r>
              <a:rPr lang="zh-CN" altLang="en-US" sz="3000"/>
              <a:t>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2394" y="284560"/>
            <a:ext cx="9406414" cy="4349115"/>
          </a:xfrm>
        </p:spPr>
        <p:txBody>
          <a:bodyPr>
            <a:noAutofit/>
          </a:bodyPr>
          <a:lstStyle/>
          <a:p>
            <a:r>
              <a:rPr lang="zh-CN" altLang="en-US" sz="2400"/>
              <a:t>④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在一个偏僻而又冷寂的小镇，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</a:rPr>
              <a:t>一个有缺陷的生命，他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的名字就像秋日蝴蝶的羽翼一样脆弱，渐渐地被风和寒冷给摧折了。没人记得他的本名，大家都叫他老哑巴。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</a:rPr>
              <a:t>他有四五十岁的样子，出奇地黑，出奇地瘦，脖子长长的，那上面裸露的青筋常让我联想到是几务蚯蚓横七竖八地匍匐在那里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。老哑巴在生产队里喂牲口，一早一晚的，常能听见他铡草的声音，嚓——嚓嚓，那声音像女人用刀刮着新鲜的鱼鳞，又像男人抡着锐利的斧子在劈柴。我和小伙伴去生产队的草垛躲猫猫时，常能看见他。老哑巴用铁耙子从草垛搂下一捆一捆的草，拎到铡刀旁。本来这草是没有生气的，但因为有一扇铡刀横在那儿，就觉得这草是活物，而老哑巴成了刽子手，他的那双手令人胆寒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</a:rPr>
              <a:t>。我们见着老哑巴，就老是想逃跑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。可他误以为我们把草垛蹬散了他会捉我们问责，为了表示支持我们躲猫猫，他挥舞着双臂，摇着头，做出无所谓的姿态。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</a:rPr>
              <a:t>见我们仍惊惶地不敢靠前，他就本能地大张着嘴，想通过呼喊挽留我们。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但见他喉结急剧蠕动，嗓子里发出“呃呃”的如被噎住似的沉重的气促声，却说不出一句话来。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" y="398383"/>
            <a:ext cx="8949214" cy="4623911"/>
          </a:xfrm>
        </p:spPr>
        <p:txBody>
          <a:bodyPr/>
          <a:lstStyle/>
          <a:p>
            <a:r>
              <a:rPr lang="zh-CN" altLang="en-US" sz="2700"/>
              <a:t>⑤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老哑巴是勤恳的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，他除了铡草、喂牲口之外，还把生产队的场院打扫得干干净净。冬天打扫的是雪，夏天打扫的是草屑、废纸和雨天时牲畜从田间带回的泥土。他晚上就住在挨着牲口棚的一间小屋里。也许人哑了，连鼾声都发不出来，人们说他睡觉时无声无息的。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老哑巴很爱花，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春天时，他在场院的围栏旁播上几行花籽，到了夏天，五颜六色的花不仅把暗淡陈旧的围栏装点出了生机，还把蜜蜂和蝴蝶也招来了。就是那些过路的人见了那些花儿，也要多望上几眼，说，这老哑巴种的花可真鲜亮啊，他娶不上媳妇，一定是把花当媳妇给伺候和爱惜着了!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" y="261700"/>
            <a:ext cx="9040654" cy="4371975"/>
          </a:xfrm>
        </p:spPr>
        <p:txBody>
          <a:bodyPr>
            <a:noAutofit/>
          </a:bodyPr>
          <a:lstStyle/>
          <a:p>
            <a:r>
              <a:rPr lang="zh-CN" altLang="en-US" sz="2700"/>
              <a:t>　⑥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有一年春天，生产队接到一个任务，要为一座大城市的花园挖上几千株的达子香花。活儿来得太急，人手不够，队长让老哑巴也跟着上山了。老哑巴很高兴，因为他是爱花的。达子香花才开，它们把山峦映得红一片粉一片的。老哑巴看待花的眼神是挖花的人中最温柔的。晚上，社员们就宿在山上的帐篷里。由于那顶帐篷只有一道长长的通铺，男女只能睡在一起。队长本想在通铺中央挂上一块布帘，使男女分开，但帐篷里没有帘子。于是，队长就让老哑巴充当帘子，睡在中间，他的左侧是一溜儿女人，右侧则是清一色的男人。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老哑巴开始抗议着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，他一次次地从中央地带爬起，但又一次次地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在大家的嬉笑声中被按回原处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。后来，他终于安静了。后半夜，有人起夜时，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听见了老哑巴发出的隐约哭声。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36" y="375523"/>
            <a:ext cx="9097804" cy="4715351"/>
          </a:xfrm>
        </p:spPr>
        <p:txBody>
          <a:bodyPr>
            <a:normAutofit/>
          </a:bodyPr>
          <a:lstStyle/>
          <a:p>
            <a:r>
              <a:rPr lang="zh-CN" altLang="en-US" sz="2700"/>
              <a:t>⑦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从山上归来后，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老哑巴还在生产队里铡草。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一早一晚的，仍能听见铡刀“嚓——嚓嚓——”的声响，</a:t>
            </a:r>
            <a:r>
              <a:rPr lang="zh-CN" altLang="en-US" sz="2700" u="sng">
                <a:latin typeface="楷体" panose="02010609060101010101" charset="-122"/>
                <a:ea typeface="楷体" panose="02010609060101010101" charset="-122"/>
              </a:rPr>
              <a:t>只不过声音不如以往清脆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，不是铡刀钝了，就是他的气力不比从前了。那一年，他没有在场院的围栏前种花，也不爱打扫院子，常蜷在个角落里打瞌睡。队长嫌他老了，学会偷懒了，打发了他。</a:t>
            </a:r>
            <a:r>
              <a:rPr lang="zh-CN" altLang="en-US" sz="27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他从哪里来，是没人知道的，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就像我们不知他扛着行李卷又会到哪里去一样。我们的小镇仍如从前一样，经历着人间的生离死别和大自然的风霜雨雪，</a:t>
            </a:r>
            <a:r>
              <a:rPr lang="zh-CN" altLang="en-US" sz="27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达子香花依然在春天时静悄悄地绽放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，依然有接替老哑巴的人一早一晚地为牲口铡着草料，但我们总觉得少了点什么。原来这小镇是少了一个沉默的人——</a:t>
            </a:r>
          </a:p>
          <a:p>
            <a:r>
              <a:rPr lang="zh-CN" altLang="en-US" sz="2700">
                <a:latin typeface="楷体" panose="02010609060101010101" charset="-122"/>
                <a:ea typeface="楷体" panose="02010609060101010101" charset="-122"/>
              </a:rPr>
              <a:t>⑧</a:t>
            </a:r>
            <a:r>
              <a:rPr lang="zh-CN" altLang="en-US" sz="27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一个永远无法在春天里歌唱的人!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05" y="423545"/>
            <a:ext cx="9063990" cy="443865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fontAlgn="auto">
              <a:lnSpc>
                <a:spcPct val="130000"/>
              </a:lnSpc>
              <a:spcBef>
                <a:spcPts val="700"/>
              </a:spcBef>
            </a:pPr>
            <a:r>
              <a:rPr lang="zh-CN" altLang="en-US">
                <a:solidFill>
                  <a:schemeClr val="accent4"/>
                </a:solidFill>
              </a:rPr>
              <a:t>　　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有人认为，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达子花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是文章的线索，它串起全篇，文章标题可改为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达子花开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达子花开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与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哑巴与春天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哪个标题更好呢？请结合文文本阐明你的观点和理由。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" y="558800"/>
            <a:ext cx="9017635" cy="406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/>
              <a:t>答案：以</a:t>
            </a:r>
            <a:r>
              <a:rPr lang="en-US" altLang="zh-CN" sz="3600"/>
              <a:t>“</a:t>
            </a:r>
            <a:r>
              <a:rPr lang="zh-CN" altLang="en-US" sz="3600"/>
              <a:t>达子花开</a:t>
            </a:r>
            <a:r>
              <a:rPr lang="en-US" altLang="zh-CN" sz="3600"/>
              <a:t>”</a:t>
            </a:r>
            <a:r>
              <a:rPr lang="zh-CN" altLang="en-US" sz="3600"/>
              <a:t>为题好。</a:t>
            </a:r>
          </a:p>
          <a:p>
            <a:pPr marL="0" indent="0">
              <a:buNone/>
            </a:pPr>
            <a:r>
              <a:rPr lang="zh-CN" altLang="en-US" sz="3600">
                <a:sym typeface="Wingdings" panose="05000000000000000000" charset="0"/>
              </a:rPr>
              <a:t></a:t>
            </a:r>
            <a:r>
              <a:rPr lang="zh-CN" altLang="en-US" sz="3600"/>
              <a:t>作品以达子花作为</a:t>
            </a:r>
            <a:r>
              <a:rPr lang="zh-CN" altLang="en-US" sz="3600" u="sng"/>
              <a:t>贯穿全文的</a:t>
            </a:r>
            <a:r>
              <a:rPr lang="zh-CN" altLang="en-US" sz="3600" u="sng">
                <a:solidFill>
                  <a:srgbClr val="FF0000"/>
                </a:solidFill>
              </a:rPr>
              <a:t>线索</a:t>
            </a:r>
            <a:r>
              <a:rPr lang="zh-CN" altLang="en-US" sz="3600"/>
              <a:t>，脉络清晰，行文自然。</a:t>
            </a:r>
          </a:p>
          <a:p>
            <a:pPr marL="0" indent="0">
              <a:buNone/>
            </a:pPr>
            <a:r>
              <a:rPr lang="zh-CN" altLang="en-US" sz="3600">
                <a:sym typeface="Wingdings" panose="05000000000000000000" charset="0"/>
              </a:rPr>
              <a:t></a:t>
            </a:r>
            <a:r>
              <a:rPr lang="zh-CN" altLang="en-US" sz="3600" u="sng"/>
              <a:t>达子花的开放</a:t>
            </a:r>
            <a:r>
              <a:rPr lang="zh-CN" altLang="en-US" sz="3600"/>
              <a:t>是</a:t>
            </a:r>
            <a:r>
              <a:rPr lang="zh-CN" altLang="en-US" sz="3600">
                <a:solidFill>
                  <a:srgbClr val="FF0000"/>
                </a:solidFill>
              </a:rPr>
              <a:t>春天</a:t>
            </a:r>
            <a:r>
              <a:rPr lang="zh-CN" altLang="en-US" sz="3600"/>
              <a:t>来临的</a:t>
            </a:r>
            <a:r>
              <a:rPr lang="zh-CN" altLang="en-US" sz="3600" u="sng"/>
              <a:t>标志</a:t>
            </a:r>
            <a:r>
              <a:rPr lang="zh-CN" altLang="en-US" sz="3600"/>
              <a:t>，也是</a:t>
            </a:r>
            <a:r>
              <a:rPr lang="zh-CN" altLang="en-US" sz="3600">
                <a:solidFill>
                  <a:srgbClr val="FF0000"/>
                </a:solidFill>
              </a:rPr>
              <a:t>老哑巴</a:t>
            </a:r>
            <a:r>
              <a:rPr lang="zh-CN" altLang="en-US" sz="3600"/>
              <a:t>命运发生变化的重要</a:t>
            </a:r>
            <a:r>
              <a:rPr lang="zh-CN" altLang="en-US" sz="3600" u="sng"/>
              <a:t>契机</a:t>
            </a:r>
            <a:r>
              <a:rPr lang="zh-CN" altLang="en-US" sz="3600"/>
              <a:t>。</a:t>
            </a:r>
          </a:p>
          <a:p>
            <a:pPr marL="0" indent="0">
              <a:buNone/>
            </a:pPr>
            <a:r>
              <a:rPr lang="zh-CN" altLang="en-US" sz="3600">
                <a:sym typeface="Wingdings" panose="05000000000000000000" charset="0"/>
              </a:rPr>
              <a:t></a:t>
            </a:r>
            <a:r>
              <a:rPr lang="zh-CN" altLang="en-US" sz="3600"/>
              <a:t>美丽的达子花所代表的蓬勃的春天</a:t>
            </a:r>
            <a:r>
              <a:rPr lang="zh-CN" altLang="en-US" sz="3600" u="sng">
                <a:solidFill>
                  <a:srgbClr val="FF0000"/>
                </a:solidFill>
              </a:rPr>
              <a:t>反衬</a:t>
            </a:r>
            <a:r>
              <a:rPr lang="zh-CN" altLang="en-US" sz="3600"/>
              <a:t>了外形丑陋、命运悲惨的老哑巴，突显了文章的</a:t>
            </a:r>
            <a:r>
              <a:rPr lang="zh-CN" altLang="en-US" sz="3600" u="sng"/>
              <a:t>悲剧性</a:t>
            </a:r>
            <a:r>
              <a:rPr lang="zh-CN" altLang="en-US" sz="3600"/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散文的考查方向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" y="1198245"/>
            <a:ext cx="8846820" cy="3835400"/>
          </a:xfrm>
        </p:spPr>
        <p:txBody>
          <a:bodyPr/>
          <a:lstStyle/>
          <a:p>
            <a:r>
              <a:rPr lang="zh-CN" altLang="en-US" sz="2700"/>
              <a:t>选文：有文化内涵，有较高的文学品位，贴近生活，　　　　　富有人文性</a:t>
            </a:r>
            <a:r>
              <a:rPr lang="en-US" altLang="zh-CN" sz="2700"/>
              <a:t>(</a:t>
            </a:r>
            <a:r>
              <a:rPr lang="zh-CN" altLang="zh-CN" sz="2700">
                <a:latin typeface="楷体" panose="02010609060101010101" charset="-122"/>
                <a:ea typeface="楷体" panose="02010609060101010101" charset="-122"/>
              </a:rPr>
              <a:t>多为名家作品</a:t>
            </a:r>
            <a:r>
              <a:rPr lang="en-US" altLang="zh-CN" sz="2700"/>
              <a:t>)</a:t>
            </a:r>
          </a:p>
          <a:p>
            <a:r>
              <a:rPr lang="zh-CN" altLang="en-US" sz="2700"/>
              <a:t>分类：写人记事、写景状物、抒情哲理</a:t>
            </a:r>
          </a:p>
          <a:p>
            <a:r>
              <a:rPr lang="zh-CN" altLang="en-US" sz="2700">
                <a:sym typeface="+mn-ea"/>
              </a:rPr>
              <a:t>特点：形散神聚（注意线索）</a:t>
            </a:r>
          </a:p>
          <a:p>
            <a:r>
              <a:rPr lang="zh-CN" altLang="en-US" sz="2700">
                <a:sym typeface="+mn-ea"/>
              </a:rPr>
              <a:t>能力考查：理解</a:t>
            </a:r>
            <a:r>
              <a:rPr lang="en-US" altLang="zh-CN" sz="2700">
                <a:sym typeface="+mn-ea"/>
              </a:rPr>
              <a:t>——</a:t>
            </a:r>
            <a:r>
              <a:rPr lang="zh-CN" altLang="en-US" sz="2700">
                <a:sym typeface="+mn-ea"/>
              </a:rPr>
              <a:t>分析综合</a:t>
            </a:r>
            <a:r>
              <a:rPr lang="en-US" altLang="zh-CN" sz="2700">
                <a:sym typeface="+mn-ea"/>
              </a:rPr>
              <a:t>——</a:t>
            </a:r>
            <a:r>
              <a:rPr lang="zh-CN" altLang="en-US" sz="2700">
                <a:sym typeface="+mn-ea"/>
              </a:rPr>
              <a:t>鉴赏评价</a:t>
            </a:r>
            <a:r>
              <a:rPr lang="en-US" altLang="zh-CN" sz="2700">
                <a:sym typeface="+mn-ea"/>
              </a:rPr>
              <a:t>——</a:t>
            </a:r>
            <a:r>
              <a:rPr lang="zh-CN" altLang="en-US" sz="2700">
                <a:sym typeface="+mn-ea"/>
              </a:rPr>
              <a:t>探究</a:t>
            </a:r>
          </a:p>
          <a:p>
            <a:r>
              <a:rPr lang="zh-CN" altLang="en-US" sz="2700">
                <a:sym typeface="+mn-ea"/>
              </a:rPr>
              <a:t>考点设置：综合分析、构思脉络、语言风格、表达技巧、主题意蕴、体裁特征</a:t>
            </a:r>
          </a:p>
          <a:p>
            <a:endParaRPr lang="zh-CN" altLang="en-US" sz="2700">
              <a:sym typeface="+mn-ea"/>
            </a:endParaRPr>
          </a:p>
          <a:p>
            <a:endParaRPr lang="zh-CN" altLang="en-US" sz="2700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7160" y="318135"/>
            <a:ext cx="9382760" cy="42017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/>
              <a:t>答案：以</a:t>
            </a:r>
            <a:r>
              <a:rPr lang="en-US" altLang="zh-CN" sz="3600"/>
              <a:t>“</a:t>
            </a:r>
            <a:r>
              <a:rPr lang="zh-CN" altLang="en-US" sz="3600"/>
              <a:t>哑巴与春天</a:t>
            </a:r>
            <a:r>
              <a:rPr lang="en-US" altLang="zh-CN" sz="3600"/>
              <a:t>”</a:t>
            </a:r>
            <a:r>
              <a:rPr lang="zh-CN" altLang="en-US" sz="3600"/>
              <a:t>为题好。</a:t>
            </a:r>
          </a:p>
          <a:p>
            <a:pPr marL="0" indent="0">
              <a:buNone/>
            </a:pPr>
            <a:r>
              <a:rPr lang="zh-CN" altLang="en-US" sz="3600">
                <a:sym typeface="Wingdings" panose="05000000000000000000" charset="0"/>
              </a:rPr>
              <a:t></a:t>
            </a:r>
            <a:r>
              <a:rPr lang="zh-CN" altLang="en-US" sz="3600" u="sng"/>
              <a:t>标题本身</a:t>
            </a:r>
            <a:r>
              <a:rPr lang="zh-CN" altLang="en-US" sz="3600"/>
              <a:t>具有强烈的</a:t>
            </a:r>
            <a:r>
              <a:rPr lang="zh-CN" altLang="en-US" sz="3600" u="sng">
                <a:solidFill>
                  <a:srgbClr val="FF0000"/>
                </a:solidFill>
              </a:rPr>
              <a:t>反差</a:t>
            </a:r>
            <a:r>
              <a:rPr lang="zh-CN" altLang="en-US" sz="3600"/>
              <a:t>，</a:t>
            </a:r>
            <a:r>
              <a:rPr lang="en-US" altLang="zh-CN" sz="3600"/>
              <a:t>“</a:t>
            </a:r>
            <a:r>
              <a:rPr lang="zh-CN" altLang="en-US" sz="3600"/>
              <a:t>春天</a:t>
            </a:r>
            <a:r>
              <a:rPr lang="en-US" altLang="zh-CN" sz="3600"/>
              <a:t>”</a:t>
            </a:r>
            <a:r>
              <a:rPr lang="zh-CN" altLang="en-US" sz="3600"/>
              <a:t>有声有色，五彩缤纷，而老哑巴却无法表达，流露了悲伤的情绪。</a:t>
            </a:r>
          </a:p>
          <a:p>
            <a:pPr marL="0" indent="0">
              <a:buNone/>
            </a:pPr>
            <a:r>
              <a:rPr lang="zh-CN" altLang="en-US" sz="3600">
                <a:sym typeface="Wingdings" panose="05000000000000000000" charset="0"/>
              </a:rPr>
              <a:t></a:t>
            </a:r>
            <a:r>
              <a:rPr lang="zh-CN" altLang="en-US" sz="3600"/>
              <a:t>在</a:t>
            </a:r>
            <a:r>
              <a:rPr lang="zh-CN" altLang="en-US" sz="3600">
                <a:solidFill>
                  <a:srgbClr val="FF0000"/>
                </a:solidFill>
              </a:rPr>
              <a:t>春天</a:t>
            </a:r>
            <a:r>
              <a:rPr lang="zh-CN" altLang="en-US" sz="3600"/>
              <a:t>这个季节，</a:t>
            </a:r>
            <a:r>
              <a:rPr lang="zh-CN" altLang="en-US" sz="3600">
                <a:solidFill>
                  <a:srgbClr val="FF0000"/>
                </a:solidFill>
              </a:rPr>
              <a:t>老哑巴</a:t>
            </a:r>
            <a:r>
              <a:rPr lang="zh-CN" altLang="en-US" sz="3600"/>
              <a:t>的命运发生了转折</a:t>
            </a:r>
          </a:p>
          <a:p>
            <a:pPr marL="0" indent="0">
              <a:buNone/>
            </a:pPr>
            <a:r>
              <a:rPr lang="zh-CN" altLang="en-US" sz="3600">
                <a:sym typeface="Wingdings" panose="05000000000000000000" charset="0"/>
              </a:rPr>
              <a:t></a:t>
            </a:r>
            <a:r>
              <a:rPr lang="zh-CN" altLang="en-US" sz="3600"/>
              <a:t>春天，不仅仅是季节的春天，也是老哑巴对良好的</a:t>
            </a:r>
            <a:r>
              <a:rPr lang="zh-CN" altLang="en-US" sz="3600" u="sng">
                <a:solidFill>
                  <a:srgbClr val="FF0000"/>
                </a:solidFill>
              </a:rPr>
              <a:t>生存环境、平等、有尊严的社会地位</a:t>
            </a:r>
            <a:r>
              <a:rPr lang="zh-CN" altLang="en-US" sz="3600"/>
              <a:t>的期待。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0721" y="799623"/>
            <a:ext cx="2594610" cy="78359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　文章主题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（情感，价值取向）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64908" y="2443878"/>
            <a:ext cx="1407160" cy="82994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文章结构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（线索）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3492" y="2541112"/>
            <a:ext cx="1407160" cy="82994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标题自身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（含义）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6470" y="3567430"/>
            <a:ext cx="1562735" cy="82994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读　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（兴趣）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6153" y="2467531"/>
            <a:ext cx="1256030" cy="460375"/>
          </a:xfrm>
          <a:prstGeom prst="rect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标   题</a:t>
            </a:r>
          </a:p>
        </p:txBody>
      </p:sp>
      <p:sp>
        <p:nvSpPr>
          <p:cNvPr id="2" name="上箭头 1"/>
          <p:cNvSpPr/>
          <p:nvPr/>
        </p:nvSpPr>
        <p:spPr>
          <a:xfrm>
            <a:off x="4042886" y="1660049"/>
            <a:ext cx="363141" cy="667941"/>
          </a:xfrm>
          <a:prstGeom prst="up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左箭头 2"/>
          <p:cNvSpPr/>
          <p:nvPr/>
        </p:nvSpPr>
        <p:spPr>
          <a:xfrm>
            <a:off x="2706529" y="2541192"/>
            <a:ext cx="621506" cy="363141"/>
          </a:xfrm>
          <a:prstGeom prst="lef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875927" y="2540953"/>
            <a:ext cx="733425" cy="363141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042886" y="2927748"/>
            <a:ext cx="363141" cy="639366"/>
          </a:xfrm>
          <a:prstGeom prst="down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7120890" y="2149475"/>
            <a:ext cx="565785" cy="10972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86675" y="2149475"/>
            <a:ext cx="1565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表层义</a:t>
            </a:r>
          </a:p>
          <a:p>
            <a:r>
              <a:rPr lang="zh-CN" altLang="en-US" sz="2400"/>
              <a:t>深层义</a:t>
            </a:r>
          </a:p>
          <a:p>
            <a:r>
              <a:rPr lang="zh-CN" altLang="en-US" sz="2400"/>
              <a:t>手法技巧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89255" y="402273"/>
            <a:ext cx="4946015" cy="5067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小说标题与其他要素的关系</a:t>
            </a:r>
            <a:endParaRPr kumimoji="0" lang="zh-CN" alt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9531" y="1221898"/>
            <a:ext cx="1256030" cy="4603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人   物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0738" y="2418478"/>
            <a:ext cx="1102360" cy="4603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情  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45292" y="2463007"/>
            <a:ext cx="1102360" cy="4603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环  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2230" y="3562668"/>
            <a:ext cx="1392555" cy="4603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主   题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1913" y="2397046"/>
            <a:ext cx="1256030" cy="460375"/>
          </a:xfrm>
          <a:prstGeom prst="rect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标   题</a:t>
            </a:r>
          </a:p>
        </p:txBody>
      </p:sp>
      <p:sp>
        <p:nvSpPr>
          <p:cNvPr id="2" name="上箭头 1"/>
          <p:cNvSpPr/>
          <p:nvPr/>
        </p:nvSpPr>
        <p:spPr>
          <a:xfrm>
            <a:off x="4202906" y="1660049"/>
            <a:ext cx="363141" cy="667941"/>
          </a:xfrm>
          <a:prstGeom prst="up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左箭头 2"/>
          <p:cNvSpPr/>
          <p:nvPr/>
        </p:nvSpPr>
        <p:spPr>
          <a:xfrm>
            <a:off x="3140869" y="2492297"/>
            <a:ext cx="621506" cy="363141"/>
          </a:xfrm>
          <a:prstGeom prst="lef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264547" y="2467293"/>
            <a:ext cx="733425" cy="363141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202906" y="2923303"/>
            <a:ext cx="363141" cy="639366"/>
          </a:xfrm>
          <a:prstGeom prst="down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5770" y="273685"/>
            <a:ext cx="8377555" cy="99441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学以致用：</a:t>
            </a:r>
            <a:r>
              <a:rPr lang="zh-CN" altLang="en-US" b="1">
                <a:sym typeface="+mn-ea"/>
              </a:rPr>
              <a:t>用心打造每一次作文的标题</a:t>
            </a:r>
            <a:br>
              <a:rPr lang="zh-CN" altLang="en-US" b="1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58169"/>
            <a:ext cx="7886700" cy="3264410"/>
          </a:xfrm>
        </p:spPr>
        <p:txBody>
          <a:bodyPr/>
          <a:lstStyle/>
          <a:p>
            <a:r>
              <a:rPr lang="zh-CN" altLang="en-US" sz="3200" b="1"/>
              <a:t>让标题统领全篇</a:t>
            </a:r>
          </a:p>
          <a:p>
            <a:r>
              <a:rPr lang="zh-CN" altLang="en-US" sz="3200" b="1"/>
              <a:t>围绕标题谋篇布局</a:t>
            </a:r>
          </a:p>
          <a:p>
            <a:r>
              <a:rPr lang="zh-CN" altLang="en-US" sz="3200" b="1"/>
              <a:t>标题简练而意蕴丰富</a:t>
            </a:r>
          </a:p>
          <a:p>
            <a:r>
              <a:rPr lang="zh-CN" altLang="en-US" sz="3200" b="1"/>
              <a:t>巧用修辞增加艺术感染力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11030"/>
            <a:ext cx="7886700" cy="994449"/>
          </a:xfrm>
        </p:spPr>
        <p:txBody>
          <a:bodyPr/>
          <a:lstStyle/>
          <a:p>
            <a:r>
              <a:rPr lang="zh-CN" altLang="en-US"/>
              <a:t>散文阅读的步骤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350" y="851535"/>
            <a:ext cx="9131300" cy="4068445"/>
          </a:xfrm>
          <a:noFill/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第一步，整体感知，弄清三个问题</a:t>
            </a:r>
          </a:p>
          <a:p>
            <a:pPr marL="0" indent="0">
              <a:buNone/>
            </a:pPr>
            <a:r>
              <a:rPr lang="zh-CN" altLang="en-US"/>
              <a:t>　　写什么（主要内容）</a:t>
            </a:r>
            <a:r>
              <a:rPr lang="en-US" altLang="zh-CN"/>
              <a:t>——</a:t>
            </a:r>
            <a:r>
              <a:rPr lang="zh-CN" altLang="en-US"/>
              <a:t>怎么写（结构思路）</a:t>
            </a:r>
            <a:r>
              <a:rPr lang="en-US" altLang="zh-CN"/>
              <a:t>——</a:t>
            </a:r>
            <a:r>
              <a:rPr lang="zh-CN" altLang="en-US"/>
              <a:t>为什么写（</a:t>
            </a:r>
            <a:r>
              <a:rPr lang="zh-CN" altLang="en-US">
                <a:sym typeface="+mn-ea"/>
              </a:rPr>
              <a:t>写作意图）</a:t>
            </a: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第二步：理清文章思路</a:t>
            </a:r>
          </a:p>
          <a:p>
            <a:pPr marL="0" indent="0">
              <a:buNone/>
            </a:pPr>
            <a:r>
              <a:rPr lang="zh-CN" altLang="en-US"/>
              <a:t>　　缘起</a:t>
            </a:r>
            <a:r>
              <a:rPr lang="en-US" altLang="zh-CN"/>
              <a:t>——</a:t>
            </a:r>
            <a:r>
              <a:rPr lang="zh-CN" altLang="en-US"/>
              <a:t>描述（对象）</a:t>
            </a:r>
            <a:r>
              <a:rPr lang="en-US" altLang="zh-CN"/>
              <a:t>——</a:t>
            </a:r>
            <a:r>
              <a:rPr lang="zh-CN" altLang="en-US"/>
              <a:t>联想（由此及彼）</a:t>
            </a:r>
            <a:r>
              <a:rPr lang="en-US" altLang="zh-CN"/>
              <a:t>——</a:t>
            </a:r>
            <a:r>
              <a:rPr lang="zh-CN" altLang="en-US"/>
              <a:t>感悟</a:t>
            </a: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第三步：把握文中的关键语句</a:t>
            </a:r>
          </a:p>
          <a:p>
            <a:pPr marL="0" indent="0" algn="l">
              <a:buNone/>
            </a:pPr>
            <a:r>
              <a:rPr lang="zh-CN" altLang="en-US"/>
              <a:t>　　揭示题意、主旨的语句</a:t>
            </a:r>
            <a:r>
              <a:rPr lang="zh-CN" altLang="en-US">
                <a:sym typeface="+mn-ea"/>
              </a:rPr>
              <a:t>（注意</a:t>
            </a:r>
            <a:r>
              <a:rPr lang="zh-CN" altLang="en-US"/>
              <a:t>文眼）、抒情议论的语句、领起总结、承</a:t>
            </a:r>
          </a:p>
          <a:p>
            <a:pPr marL="0" indent="0" algn="l">
              <a:buNone/>
            </a:pPr>
            <a:r>
              <a:rPr lang="zh-CN" altLang="en-US"/>
              <a:t>上启下的语句</a:t>
            </a: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第四步：把握主旨</a:t>
            </a:r>
          </a:p>
          <a:p>
            <a:pPr marL="0" indent="0">
              <a:buNone/>
            </a:pPr>
            <a:r>
              <a:rPr lang="zh-CN" altLang="en-US"/>
              <a:t>　　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从标题入手</a:t>
            </a:r>
            <a:r>
              <a:rPr lang="zh-CN" altLang="en-US"/>
              <a:t>、结合情感句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散文标题的命题角度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300"/>
              <a:t>角度一：标题的含义</a:t>
            </a:r>
          </a:p>
          <a:p>
            <a:pPr marL="0" indent="0">
              <a:buNone/>
            </a:pPr>
            <a:r>
              <a:rPr lang="zh-CN" altLang="en-US" sz="3300"/>
              <a:t>角度二：标题的作用</a:t>
            </a:r>
          </a:p>
          <a:p>
            <a:pPr marL="0" indent="0">
              <a:buNone/>
            </a:pPr>
            <a:r>
              <a:rPr lang="zh-CN" altLang="en-US" sz="3300"/>
              <a:t>角度三：标题的探究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81845"/>
            <a:ext cx="7886700" cy="994449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zh-CN" altLang="en-US"/>
              <a:t>命题角度一：散文标题的含义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450" y="1176020"/>
            <a:ext cx="8972550" cy="16059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dirty="0">
                <a:sym typeface="+mn-ea"/>
              </a:rPr>
              <a:t>１</a:t>
            </a:r>
            <a:r>
              <a:rPr lang="en-US" altLang="zh-CN" sz="2400" b="1" dirty="0">
                <a:sym typeface="+mn-ea"/>
              </a:rPr>
              <a:t>.</a:t>
            </a:r>
            <a:r>
              <a:rPr lang="zh-CN" altLang="en-US" sz="2400" b="1" dirty="0">
                <a:sym typeface="+mn-ea"/>
              </a:rPr>
              <a:t>表层义（标题自身义）；</a:t>
            </a:r>
          </a:p>
          <a:p>
            <a:pPr marL="0" indent="0">
              <a:buNone/>
            </a:pPr>
            <a:r>
              <a:rPr lang="zh-CN" altLang="en-US" sz="2400" b="1" dirty="0">
                <a:sym typeface="+mn-ea"/>
              </a:rPr>
              <a:t>２</a:t>
            </a:r>
            <a:r>
              <a:rPr lang="en-US" altLang="zh-CN" sz="2400" b="1" dirty="0">
                <a:sym typeface="+mn-ea"/>
              </a:rPr>
              <a:t>.</a:t>
            </a:r>
            <a:r>
              <a:rPr lang="zh-CN" altLang="en-US" sz="2400" b="1" dirty="0">
                <a:sym typeface="+mn-ea"/>
              </a:rPr>
              <a:t>深层义（在文中的含意），主要包括引申义、象征义或比喻义；</a:t>
            </a:r>
          </a:p>
          <a:p>
            <a:pPr marL="0" indent="0">
              <a:buNone/>
            </a:pPr>
            <a:r>
              <a:rPr lang="zh-CN" altLang="en-US" sz="2400" b="1" dirty="0">
                <a:sym typeface="+mn-ea"/>
              </a:rPr>
              <a:t>３</a:t>
            </a:r>
            <a:r>
              <a:rPr lang="en-US" altLang="zh-CN" sz="2400" b="1" dirty="0">
                <a:sym typeface="+mn-ea"/>
              </a:rPr>
              <a:t>.</a:t>
            </a:r>
            <a:r>
              <a:rPr lang="zh-CN" altLang="en-US" sz="2400" b="1" dirty="0">
                <a:sym typeface="+mn-ea"/>
              </a:rPr>
              <a:t>主旨义（情感意蕴）。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0040" y="2672715"/>
            <a:ext cx="6023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ym typeface="+mn-ea"/>
              </a:rPr>
              <a:t>２０１７全国卷ＩＩ《窗子以外》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245110" y="3251835"/>
            <a:ext cx="882459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窗子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含义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指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具体的窗子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，如铁纱窗，玻璃窗，分隔了不同的生活场景；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指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无形的窗子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，即心态与观念的限制，造成了自我与外部世界的隔膜。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zh-CN" altLang="en-US"/>
              <a:t>命题角度二：散文标题的作用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8580" y="1268968"/>
            <a:ext cx="5395436" cy="3924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000"/>
              <a:t>１</a:t>
            </a:r>
            <a:r>
              <a:rPr lang="en-US" altLang="zh-CN" sz="3000"/>
              <a:t>.</a:t>
            </a:r>
            <a:r>
              <a:rPr lang="zh-CN" altLang="en-US" sz="3000"/>
              <a:t>点明写作的对象和多层含义</a:t>
            </a:r>
          </a:p>
          <a:p>
            <a:pPr marL="0" indent="0">
              <a:buNone/>
            </a:pPr>
            <a:endParaRPr lang="zh-CN" altLang="en-US" sz="3000"/>
          </a:p>
          <a:p>
            <a:pPr marL="0" indent="0">
              <a:buNone/>
            </a:pPr>
            <a:r>
              <a:rPr lang="zh-CN" altLang="en-US" sz="3000"/>
              <a:t>２</a:t>
            </a:r>
            <a:r>
              <a:rPr lang="en-US" altLang="zh-CN" sz="3000"/>
              <a:t>.</a:t>
            </a:r>
            <a:r>
              <a:rPr lang="zh-CN" altLang="en-US" sz="3000"/>
              <a:t>成为文章的线索和结构思路</a:t>
            </a:r>
          </a:p>
          <a:p>
            <a:pPr marL="0" indent="0">
              <a:buNone/>
            </a:pPr>
            <a:endParaRPr lang="zh-CN" altLang="en-US" sz="3000"/>
          </a:p>
          <a:p>
            <a:pPr marL="0" indent="0">
              <a:buNone/>
            </a:pPr>
            <a:r>
              <a:rPr lang="zh-CN" altLang="en-US" sz="3000"/>
              <a:t>３</a:t>
            </a:r>
            <a:r>
              <a:rPr lang="en-US" altLang="zh-CN" sz="3000"/>
              <a:t>.</a:t>
            </a:r>
            <a:r>
              <a:rPr lang="zh-CN" altLang="en-US" sz="3000"/>
              <a:t>表达作者主观的感情和态度</a:t>
            </a:r>
          </a:p>
          <a:p>
            <a:pPr marL="0" indent="0">
              <a:buNone/>
            </a:pPr>
            <a:endParaRPr lang="zh-CN" altLang="en-US" sz="3000"/>
          </a:p>
          <a:p>
            <a:pPr marL="0" indent="0">
              <a:buNone/>
            </a:pPr>
            <a:r>
              <a:rPr lang="zh-CN" altLang="en-US" sz="3000"/>
              <a:t>４</a:t>
            </a:r>
            <a:r>
              <a:rPr lang="en-US" altLang="zh-CN" sz="3000"/>
              <a:t>.</a:t>
            </a:r>
            <a:r>
              <a:rPr lang="zh-CN" altLang="en-US" sz="3000"/>
              <a:t>揭示文章的主旨或哲理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4970" y="1139428"/>
            <a:ext cx="32918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ym typeface="Wingdings" panose="05000000000000000000" charset="0"/>
              </a:rPr>
              <a:t>题干直接问</a:t>
            </a:r>
            <a:r>
              <a:rPr lang="zh-CN" altLang="en-US" sz="2700" dirty="0">
                <a:sym typeface="+mn-ea"/>
              </a:rPr>
              <a:t>“为什么</a:t>
            </a:r>
            <a:r>
              <a:rPr lang="en-US" altLang="zh-CN" sz="2700" dirty="0">
                <a:sym typeface="+mn-ea"/>
              </a:rPr>
              <a:t>”</a:t>
            </a:r>
          </a:p>
          <a:p>
            <a:r>
              <a:rPr lang="zh-CN" altLang="en-US" sz="2700" dirty="0">
                <a:sym typeface="Wingdings" panose="05000000000000000000" charset="0"/>
              </a:rPr>
              <a:t></a:t>
            </a:r>
            <a:r>
              <a:rPr lang="zh-CN" altLang="en-US" sz="2700" dirty="0">
                <a:sym typeface="+mn-ea"/>
              </a:rPr>
              <a:t>考查“匠心用意”，与遣词造句、谋篇布局有关</a:t>
            </a:r>
          </a:p>
          <a:p>
            <a:r>
              <a:rPr lang="zh-CN" altLang="en-US" sz="2700" dirty="0">
                <a:sym typeface="Wingdings" panose="05000000000000000000" charset="0"/>
              </a:rPr>
              <a:t></a:t>
            </a:r>
            <a:r>
              <a:rPr lang="zh-CN" altLang="en-US" sz="2700" dirty="0">
                <a:sym typeface="+mn-ea"/>
              </a:rPr>
              <a:t>从三个方面作答：写作内容、行文结构和中心主旨。</a:t>
            </a:r>
            <a:endParaRPr lang="zh-CN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685"/>
            <a:ext cx="8161655" cy="994410"/>
          </a:xfrm>
        </p:spPr>
        <p:txBody>
          <a:bodyPr>
            <a:normAutofit/>
          </a:bodyPr>
          <a:lstStyle/>
          <a:p>
            <a:r>
              <a:rPr lang="zh-CN" altLang="en-US"/>
              <a:t>《记住回家的路》（</a:t>
            </a:r>
            <a:r>
              <a:rPr lang="zh-CN" altLang="en-US" sz="2400"/>
              <a:t>周国平</a:t>
            </a:r>
            <a:r>
              <a:rPr lang="zh-CN" altLang="en-US"/>
              <a:t>）（</a:t>
            </a:r>
            <a:r>
              <a:rPr lang="zh-CN" altLang="en-US" sz="2400"/>
              <a:t>一轮Ｐ２４４</a:t>
            </a:r>
            <a:r>
              <a:rPr lang="zh-CN" altLang="en-US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255" y="1017270"/>
            <a:ext cx="8892540" cy="83947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原题：结合全文，谈谈你对文章标题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记住回家的路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的理解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。</a:t>
            </a:r>
          </a:p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255" y="1502410"/>
            <a:ext cx="87553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答案：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表面上是记住回到自己住处的路；深层含义是记住从社会回到自我的路（或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记住从外部生活回到内心生活的路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），在社会的纷扰喧嚣中确立自己的人生坐标，获得充实的生活和宁静的心灵。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2265" y="2948940"/>
            <a:ext cx="85267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变式问法：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记住回家的路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这个题目在全文结构中有什么作用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9385" y="3469005"/>
            <a:ext cx="899604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答案：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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这个题目统领全文。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家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有多重意蕴，既指现实生活中长期居住的地方，也指心灵的寄托，精神的家园。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记住回家的路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就是让我们不忘回到心灵世界的路。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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文中写记住回家的路，追求心灵的宁静，在社会中找到适合自己的领域，找到立足的地方从而拥有牢不可破精神的家园等，都是在标题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记住回家的路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下的阐发。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zh-CN" altLang="en-US"/>
              <a:t>命题角度三：标题意蕴探究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-79534" y="1268175"/>
          <a:ext cx="88011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9530"/>
                <a:gridCol w="1833245"/>
                <a:gridCol w="5648325"/>
              </a:tblGrid>
              <a:tr h="960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 b="0">
                          <a:solidFill>
                            <a:schemeClr val="tx1"/>
                          </a:solidFill>
                        </a:rPr>
                        <a:t>第一步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 b="0">
                          <a:solidFill>
                            <a:schemeClr val="tx1"/>
                          </a:solidFill>
                        </a:rPr>
                        <a:t>表层义</a:t>
                      </a:r>
                    </a:p>
                    <a:p>
                      <a:pPr>
                        <a:buNone/>
                      </a:pPr>
                      <a:r>
                        <a:rPr lang="zh-CN" altLang="en-US" sz="2700" b="0">
                          <a:solidFill>
                            <a:schemeClr val="tx1"/>
                          </a:solidFill>
                        </a:rPr>
                        <a:t>深层义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 b="0">
                          <a:solidFill>
                            <a:schemeClr val="tx1"/>
                          </a:solidFill>
                        </a:rPr>
                        <a:t>深层义包括比喻义、引申义、象征义和情感义</a:t>
                      </a:r>
                    </a:p>
                  </a:txBody>
                  <a:tcPr>
                    <a:noFill/>
                  </a:tcPr>
                </a:tc>
              </a:tr>
              <a:tr h="9486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第二步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文章结构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标题常常与文章选材有关，有的标题就是文章的思路</a:t>
                      </a:r>
                      <a:r>
                        <a:rPr lang="en-US" altLang="zh-CN" sz="2700"/>
                        <a:t>——</a:t>
                      </a:r>
                      <a:r>
                        <a:rPr lang="zh-CN" altLang="en-US" sz="2700"/>
                        <a:t>线索</a:t>
                      </a:r>
                    </a:p>
                  </a:txBody>
                  <a:tcPr>
                    <a:pattFill prst="pct5">
                      <a:fgClr>
                        <a:schemeClr val="accent4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第三步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文章主旨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主旨义　　情感义</a:t>
                      </a:r>
                    </a:p>
                  </a:txBody>
                  <a:tcPr>
                    <a:noFill/>
                  </a:tcPr>
                </a:tc>
              </a:tr>
              <a:tr h="960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第四步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艺术效果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700"/>
                        <a:t>修辞、双关、象征、引用、化用诗句等，设置悬念，吸引读者等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4120</Words>
  <Application>Microsoft Office PowerPoint</Application>
  <PresentationFormat>全屏显示(16:9)</PresentationFormat>
  <Paragraphs>171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 文学类文本阅读</vt:lpstr>
      <vt:lpstr>散文的考查方向</vt:lpstr>
      <vt:lpstr>散文阅读的步骤</vt:lpstr>
      <vt:lpstr>散文标题的命题角度</vt:lpstr>
      <vt:lpstr>命题角度一：散文标题的含义</vt:lpstr>
      <vt:lpstr>命题角度二：散文标题的作用</vt:lpstr>
      <vt:lpstr>《记住回家的路》（周国平）（一轮Ｐ２４４）</vt:lpstr>
      <vt:lpstr>命题角度三：标题意蕴探究</vt:lpstr>
      <vt:lpstr>幻灯片 10</vt:lpstr>
      <vt:lpstr>标题的构成，可以提示文章的侧重点</vt:lpstr>
      <vt:lpstr>标题的关键词，提示文章的中心和作者情感</vt:lpstr>
      <vt:lpstr>标题核心词，提示文章的行文思路</vt:lpstr>
      <vt:lpstr>标题本身含有象征义，发人深思</vt:lpstr>
      <vt:lpstr>题干的表述，暗示标题的多层深意</vt:lpstr>
      <vt:lpstr>课堂演练</vt:lpstr>
      <vt:lpstr>        《水缸里的文学》（２０１８北京卷）</vt:lpstr>
      <vt:lpstr>幻灯片 18</vt:lpstr>
      <vt:lpstr>幻灯片 19</vt:lpstr>
      <vt:lpstr>幻灯片 20</vt:lpstr>
      <vt:lpstr>幻灯片 21</vt:lpstr>
      <vt:lpstr>　本文题目“水缸里的文学”意蕴丰富，综观全文，你如何理解其中的寓意？以此为题有怎样的表达效果？</vt:lpstr>
      <vt:lpstr>哑巴与春天 　　　　　　　迟子建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学以致用：用心打造每一次作文的标题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13</cp:revision>
  <dcterms:created xsi:type="dcterms:W3CDTF">2015-05-05T08:02:00Z</dcterms:created>
  <dcterms:modified xsi:type="dcterms:W3CDTF">2020-03-27T14:49:58Z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