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9" r:id="rId3"/>
    <p:sldId id="261" r:id="rId4"/>
    <p:sldId id="262" r:id="rId6"/>
    <p:sldId id="264" r:id="rId7"/>
    <p:sldId id="265" r:id="rId8"/>
    <p:sldId id="260" r:id="rId9"/>
    <p:sldId id="257" r:id="rId10"/>
    <p:sldId id="269" r:id="rId11"/>
    <p:sldId id="266" r:id="rId12"/>
    <p:sldId id="267" r:id="rId13"/>
    <p:sldId id="268" r:id="rId14"/>
    <p:sldId id="270" r:id="rId15"/>
    <p:sldId id="274" r:id="rId16"/>
    <p:sldId id="272" r:id="rId17"/>
    <p:sldId id="275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58444-F4C3-482B-B285-2F661FE76C8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5B4BD8-7C7F-4D6B-A0BA-81D7809FC8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98B61883-24E1-4357-9E95-4BC7F3BFB11A}" type="slidenum">
              <a:rPr lang="en-US" altLang="zh-CN"/>
            </a:fld>
            <a:endParaRPr lang="en-US" altLang="zh-CN"/>
          </a:p>
        </p:txBody>
      </p:sp>
      <p:sp>
        <p:nvSpPr>
          <p:cNvPr id="100354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5" descr="메인3 바닥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7952"/>
            <a:ext cx="9144000" cy="4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Administrator\桌面\有用图标\状元成才路标志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9914" y="12700"/>
            <a:ext cx="935037" cy="1094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Administrator\桌面\人七语上课题图\11窃读记.ti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15018"/>
            <a:ext cx="9144000" cy="517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A98C9-CBA8-4729-B390-64B3A5BD21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2706-A02A-485F-A6F5-1455AA7D9A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1.xml"/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hyperlink" Target="file:///H:\&#29366;&#20803;&#23548;&#32451;\&#19978;&#35838;&#35838;&#20214;\&#31532;&#19977;&#21333;&#20803;\11%20&#31363;&#35835;&#35760;\11%20&#31363;&#35835;&#35760;&#65288;&#26391;&#35835;&#65289;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184151" y="351368"/>
            <a:ext cx="2062163" cy="726017"/>
            <a:chOff x="1438698" y="982657"/>
            <a:chExt cx="2498303" cy="616461"/>
          </a:xfrm>
        </p:grpSpPr>
        <p:pic>
          <p:nvPicPr>
            <p:cNvPr id="5124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5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新课导入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7175" y="1456267"/>
            <a:ext cx="8574088" cy="3383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同学们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，上周要求大家读《城南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旧事</a:t>
            </a:r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，你还记得这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本书吗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？</a:t>
            </a:r>
            <a:endParaRPr lang="en-US" altLang="zh-CN" sz="36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它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的作者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就是</a:t>
            </a:r>
            <a:endParaRPr lang="en-US" altLang="zh-CN" sz="36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600" b="1" dirty="0" smtClean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台湾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女作者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林海音</a:t>
            </a: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908175" y="3932238"/>
            <a:ext cx="4032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  <a:ea typeface="汉仪中黑简" pitchFamily="49" charset="-122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116013" y="1000125"/>
            <a:ext cx="7189787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4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贯穿全文的线索是什么？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187624" y="2564904"/>
            <a:ext cx="24193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4400" b="1" dirty="0">
                <a:solidFill>
                  <a:schemeClr val="hlink"/>
                </a:solidFill>
                <a:latin typeface="Times New Roman" panose="02020603050405020304" pitchFamily="18" charset="0"/>
                <a:ea typeface="汉仪中黑简" pitchFamily="49" charset="-122"/>
              </a:rPr>
              <a:t>答：窃读</a:t>
            </a:r>
            <a:endParaRPr lang="zh-CN" altLang="en-US" sz="4400" b="1" dirty="0">
              <a:solidFill>
                <a:schemeClr val="hlink"/>
              </a:solidFill>
              <a:latin typeface="Times New Roman" panose="02020603050405020304" pitchFamily="18" charset="0"/>
              <a:ea typeface="汉仪中黑简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4" name="Rectangle 10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3 </a:t>
            </a:r>
            <a:r>
              <a:rPr lang="zh-CN" altLang="en-US" b="1" dirty="0" smtClean="0">
                <a:solidFill>
                  <a:srgbClr val="FF0000"/>
                </a:solidFill>
              </a:rPr>
              <a:t>、文</a:t>
            </a:r>
            <a:r>
              <a:rPr lang="zh-CN" altLang="en-US" b="1" dirty="0">
                <a:solidFill>
                  <a:srgbClr val="FF0000"/>
                </a:solidFill>
              </a:rPr>
              <a:t>中我窃读有哪些方式？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2236" name="Rectangle 12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en-US" b="1" dirty="0"/>
              <a:t>假装问价钱窃读</a:t>
            </a:r>
            <a:endParaRPr lang="zh-CN" altLang="en-US" b="1" dirty="0"/>
          </a:p>
          <a:p>
            <a:r>
              <a:rPr lang="en-US" altLang="zh-CN" b="1" dirty="0"/>
              <a:t>2.</a:t>
            </a:r>
            <a:r>
              <a:rPr lang="zh-CN" altLang="en-US" b="1" dirty="0"/>
              <a:t>假装随大人来窃读</a:t>
            </a:r>
            <a:endParaRPr lang="zh-CN" altLang="en-US" b="1" dirty="0"/>
          </a:p>
          <a:p>
            <a:r>
              <a:rPr lang="en-US" altLang="zh-CN" b="1" dirty="0"/>
              <a:t>3.</a:t>
            </a:r>
            <a:r>
              <a:rPr lang="zh-CN" altLang="en-US" b="1" dirty="0"/>
              <a:t>假装躲雨窃读</a:t>
            </a:r>
            <a:endParaRPr lang="zh-CN" altLang="en-US" b="1" dirty="0"/>
          </a:p>
          <a:p>
            <a:r>
              <a:rPr lang="en-US" altLang="zh-CN" b="1" dirty="0"/>
              <a:t>4.</a:t>
            </a:r>
            <a:r>
              <a:rPr lang="zh-CN" altLang="en-US" b="1" dirty="0"/>
              <a:t>带花生米延长窃读时间</a:t>
            </a:r>
            <a:endParaRPr lang="zh-CN" altLang="en-US" b="1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259632" y="5060558"/>
            <a:ext cx="667682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ea typeface="汉仪中黑简" pitchFamily="49" charset="-122"/>
              </a:rPr>
              <a:t>这些“窃读”方式分别出现在文中哪里？</a:t>
            </a:r>
            <a:endParaRPr lang="zh-CN" altLang="en-US" sz="2800" b="1" dirty="0">
              <a:solidFill>
                <a:schemeClr val="hlink"/>
              </a:solidFill>
              <a:latin typeface="Times New Roman" panose="02020603050405020304" pitchFamily="18" charset="0"/>
              <a:ea typeface="汉仪中黑简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4" grpId="0"/>
      <p:bldP spid="52236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2555875" y="2565400"/>
            <a:ext cx="63373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Comic Sans MS" pitchFamily="66" charset="0"/>
                <a:ea typeface="华文新魏" pitchFamily="2" charset="-122"/>
              </a:rPr>
              <a:t>叙述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在紧邻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/>
                <a:ea typeface="华文新魏" pitchFamily="2" charset="-122"/>
              </a:rPr>
              <a:t>“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三阳春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/>
                <a:ea typeface="华文新魏" pitchFamily="2" charset="-122"/>
              </a:rPr>
              <a:t>”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的那家书店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/>
                <a:ea typeface="华文新魏" pitchFamily="2" charset="-122"/>
              </a:rPr>
              <a:t>“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窃读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/>
                <a:ea typeface="华文新魏" pitchFamily="2" charset="-122"/>
              </a:rPr>
              <a:t>”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受辱的经历。</a:t>
            </a:r>
            <a:endParaRPr kumimoji="1" lang="zh-CN" altLang="en-US" sz="3600" b="1" dirty="0">
              <a:solidFill>
                <a:srgbClr val="000000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1812925" y="4516438"/>
            <a:ext cx="7778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endParaRPr kumimoji="1" lang="zh-CN" altLang="zh-CN" sz="2400">
              <a:latin typeface="Comic Sans MS" pitchFamily="66" charset="0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555875" y="4011613"/>
            <a:ext cx="64801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补叙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/>
                <a:ea typeface="华文新魏" pitchFamily="2" charset="-122"/>
              </a:rPr>
              <a:t>“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窃读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/>
                <a:ea typeface="华文新魏" pitchFamily="2" charset="-122"/>
              </a:rPr>
              <a:t>”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的起因及经验。</a:t>
            </a:r>
            <a:endParaRPr kumimoji="1" lang="zh-CN" altLang="en-US" sz="3600" b="1" dirty="0">
              <a:solidFill>
                <a:srgbClr val="000000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2555875" y="4975225"/>
            <a:ext cx="6516688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Comic Sans MS" pitchFamily="66" charset="0"/>
                <a:ea typeface="华文新魏" pitchFamily="2" charset="-122"/>
              </a:rPr>
              <a:t>叙述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在另一家书店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/>
                <a:ea typeface="华文新魏" pitchFamily="2" charset="-122"/>
              </a:rPr>
              <a:t>“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窃读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/>
                <a:ea typeface="华文新魏" pitchFamily="2" charset="-122"/>
              </a:rPr>
              <a:t>”</a:t>
            </a:r>
            <a:r>
              <a:rPr kumimoji="1" lang="zh-CN" altLang="en-US" sz="3600" b="1" dirty="0">
                <a:solidFill>
                  <a:srgbClr val="000000"/>
                </a:solidFill>
                <a:latin typeface="Comic Sans MS" pitchFamily="66" charset="0"/>
                <a:ea typeface="华文新魏" pitchFamily="2" charset="-122"/>
              </a:rPr>
              <a:t>过程中受到的关爱和支持。</a:t>
            </a:r>
            <a:endParaRPr kumimoji="1" lang="zh-CN" altLang="en-US" sz="3600" b="1" dirty="0">
              <a:solidFill>
                <a:srgbClr val="000000"/>
              </a:solidFill>
              <a:latin typeface="Comic Sans MS" pitchFamily="66" charset="0"/>
              <a:ea typeface="华文新魏" pitchFamily="2" charset="-122"/>
            </a:endParaRPr>
          </a:p>
        </p:txBody>
      </p:sp>
      <p:sp>
        <p:nvSpPr>
          <p:cNvPr id="74759" name="WordArt 7"/>
          <p:cNvSpPr>
            <a:spLocks noChangeArrowheads="1" noChangeShapeType="1" noTextEdit="1"/>
          </p:cNvSpPr>
          <p:nvPr/>
        </p:nvSpPr>
        <p:spPr bwMode="auto">
          <a:xfrm>
            <a:off x="838200" y="549275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/>
                <a:ea typeface="隶书"/>
              </a:rPr>
              <a:t>整体感知</a:t>
            </a:r>
            <a:endParaRPr lang="zh-CN" altLang="en-US" sz="3600" kern="1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74761" name="WordArt 9"/>
          <p:cNvSpPr>
            <a:spLocks noChangeArrowheads="1" noChangeShapeType="1" noTextEdit="1"/>
          </p:cNvSpPr>
          <p:nvPr/>
        </p:nvSpPr>
        <p:spPr bwMode="auto">
          <a:xfrm>
            <a:off x="971550" y="1196975"/>
            <a:ext cx="7772400" cy="1249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  <a:ea typeface="华文新魏"/>
              </a:rPr>
              <a:t>文章围绕“窃读”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新魏"/>
              <a:ea typeface="华文新魏"/>
            </a:endParaRPr>
          </a:p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  <a:ea typeface="华文新魏"/>
              </a:rPr>
              <a:t>主要写了哪几件事？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74763" name="WordArt 11" descr="白色大理石"/>
          <p:cNvSpPr>
            <a:spLocks noChangeArrowheads="1" noChangeShapeType="1" noTextEdit="1"/>
          </p:cNvSpPr>
          <p:nvPr/>
        </p:nvSpPr>
        <p:spPr bwMode="auto">
          <a:xfrm>
            <a:off x="323850" y="2781300"/>
            <a:ext cx="21590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第一部分</a:t>
            </a:r>
            <a:endParaRPr lang="zh-CN" altLang="en-US" sz="3600" b="1" kern="1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华文新魏"/>
              <a:ea typeface="华文新魏"/>
            </a:endParaRPr>
          </a:p>
          <a:p>
            <a:pPr algn="ctr"/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（第</a:t>
            </a:r>
            <a:r>
              <a:rPr lang="en-US" altLang="zh-CN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1</a:t>
            </a:r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到</a:t>
            </a:r>
            <a:r>
              <a:rPr lang="en-US" altLang="zh-CN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8</a:t>
            </a:r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节）</a:t>
            </a:r>
            <a:endParaRPr lang="zh-CN" altLang="en-US" sz="3600" b="1" kern="1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华文新魏"/>
              <a:ea typeface="华文新魏"/>
            </a:endParaRPr>
          </a:p>
        </p:txBody>
      </p:sp>
      <p:sp>
        <p:nvSpPr>
          <p:cNvPr id="74764" name="WordArt 12" descr="白色大理石"/>
          <p:cNvSpPr>
            <a:spLocks noChangeArrowheads="1" noChangeShapeType="1" noTextEdit="1"/>
          </p:cNvSpPr>
          <p:nvPr/>
        </p:nvSpPr>
        <p:spPr bwMode="auto">
          <a:xfrm>
            <a:off x="323850" y="3933825"/>
            <a:ext cx="21590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第二部分</a:t>
            </a:r>
            <a:endParaRPr lang="zh-CN" altLang="en-US" sz="3600" b="1" kern="1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华文新魏"/>
              <a:ea typeface="华文新魏"/>
            </a:endParaRPr>
          </a:p>
          <a:p>
            <a:pPr algn="ctr"/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（第</a:t>
            </a:r>
            <a:r>
              <a:rPr lang="en-US" altLang="zh-CN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9</a:t>
            </a:r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到</a:t>
            </a:r>
            <a:r>
              <a:rPr lang="en-US" altLang="zh-CN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14</a:t>
            </a:r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节）</a:t>
            </a:r>
            <a:endParaRPr lang="zh-CN" altLang="en-US" sz="3600" b="1" kern="1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华文新魏"/>
              <a:ea typeface="华文新魏"/>
            </a:endParaRPr>
          </a:p>
        </p:txBody>
      </p:sp>
      <p:sp>
        <p:nvSpPr>
          <p:cNvPr id="74765" name="WordArt 13" descr="白色大理石"/>
          <p:cNvSpPr>
            <a:spLocks noChangeArrowheads="1" noChangeShapeType="1" noTextEdit="1"/>
          </p:cNvSpPr>
          <p:nvPr/>
        </p:nvSpPr>
        <p:spPr bwMode="auto">
          <a:xfrm>
            <a:off x="396875" y="5157788"/>
            <a:ext cx="21590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第三部分</a:t>
            </a:r>
            <a:endParaRPr lang="zh-CN" altLang="en-US" sz="3600" b="1" kern="1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华文新魏"/>
              <a:ea typeface="华文新魏"/>
            </a:endParaRPr>
          </a:p>
          <a:p>
            <a:pPr algn="ctr"/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（第</a:t>
            </a:r>
            <a:r>
              <a:rPr lang="en-US" altLang="zh-CN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15</a:t>
            </a:r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到</a:t>
            </a:r>
            <a:r>
              <a:rPr lang="en-US" altLang="zh-CN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28</a:t>
            </a:r>
            <a:r>
              <a:rPr lang="zh-CN" altLang="en-US" sz="3600" b="1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华文新魏"/>
                <a:ea typeface="华文新魏"/>
              </a:rPr>
              <a:t>节）</a:t>
            </a:r>
            <a:endParaRPr lang="zh-CN" altLang="en-US" sz="3600" b="1" kern="1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华文新魏"/>
              <a:ea typeface="华文新魏"/>
            </a:endParaRPr>
          </a:p>
        </p:txBody>
      </p:sp>
      <p:sp>
        <p:nvSpPr>
          <p:cNvPr id="74766" name="WordArt 14"/>
          <p:cNvSpPr>
            <a:spLocks noChangeArrowheads="1" noChangeShapeType="1" noTextEdit="1"/>
          </p:cNvSpPr>
          <p:nvPr/>
        </p:nvSpPr>
        <p:spPr bwMode="auto">
          <a:xfrm>
            <a:off x="7959725" y="3644900"/>
            <a:ext cx="933450" cy="1092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插叙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747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747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747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7" grpId="0"/>
      <p:bldP spid="74761" grpId="0" animBg="1"/>
      <p:bldP spid="74763" grpId="0" animBg="1"/>
      <p:bldP spid="74764" grpId="0" animBg="1"/>
      <p:bldP spid="74765" grpId="0" animBg="1"/>
      <p:bldP spid="747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1752600" y="2286000"/>
            <a:ext cx="69342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/>
              <a:t>1 </a:t>
            </a:r>
            <a:r>
              <a:rPr lang="zh-CN" altLang="en-US" sz="3600" b="1" dirty="0" smtClean="0"/>
              <a:t>、</a:t>
            </a:r>
            <a:r>
              <a:rPr lang="en-US" altLang="zh-CN" sz="3600" b="1" dirty="0" smtClean="0"/>
              <a:t>“</a:t>
            </a:r>
            <a:r>
              <a:rPr lang="zh-CN" altLang="en-US" sz="3600" b="1" dirty="0"/>
              <a:t>窃读记”中的</a:t>
            </a:r>
            <a:r>
              <a:rPr lang="zh-CN" altLang="en-US" sz="3600" b="1" dirty="0">
                <a:solidFill>
                  <a:schemeClr val="hlink"/>
                </a:solidFill>
              </a:rPr>
              <a:t>“记”</a:t>
            </a:r>
            <a:r>
              <a:rPr lang="zh-CN" altLang="en-US" sz="3600" b="1" dirty="0"/>
              <a:t>是什么意思？</a:t>
            </a:r>
            <a:endParaRPr lang="zh-CN" altLang="en-US" sz="3600" b="1" dirty="0"/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683568" y="3352800"/>
            <a:ext cx="8712845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hlink"/>
                </a:solidFill>
              </a:rPr>
              <a:t>本文以“记叙”为主，属于叙事散文</a:t>
            </a:r>
            <a:endParaRPr lang="zh-CN" altLang="en-US" sz="4000" b="1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hlink"/>
                </a:solidFill>
              </a:rPr>
              <a:t>文中的“我”即作者本人。</a:t>
            </a:r>
            <a:endParaRPr lang="zh-CN" altLang="en-US" sz="4000" b="1" dirty="0">
              <a:solidFill>
                <a:schemeClr val="hlink"/>
              </a:solidFill>
            </a:endParaRPr>
          </a:p>
        </p:txBody>
      </p:sp>
      <p:pic>
        <p:nvPicPr>
          <p:cNvPr id="94212" name="Picture 4" descr="059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14400" y="2209800"/>
            <a:ext cx="690563" cy="746125"/>
          </a:xfrm>
          <a:prstGeom prst="rect">
            <a:avLst/>
          </a:prstGeom>
          <a:noFill/>
        </p:spPr>
      </p:pic>
      <p:sp>
        <p:nvSpPr>
          <p:cNvPr id="94214" name="WordArt 6"/>
          <p:cNvSpPr>
            <a:spLocks noChangeArrowheads="1" noChangeShapeType="1" noTextEdit="1"/>
          </p:cNvSpPr>
          <p:nvPr/>
        </p:nvSpPr>
        <p:spPr bwMode="auto">
          <a:xfrm>
            <a:off x="762000" y="106680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/>
                <a:ea typeface="隶书"/>
              </a:rPr>
              <a:t>文思品读</a:t>
            </a:r>
            <a:endParaRPr lang="zh-CN" altLang="en-US" sz="3600" kern="1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059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14400" y="2209800"/>
            <a:ext cx="690563" cy="746125"/>
          </a:xfrm>
          <a:prstGeom prst="rect">
            <a:avLst/>
          </a:prstGeom>
          <a:noFill/>
        </p:spPr>
      </p:pic>
      <p:sp>
        <p:nvSpPr>
          <p:cNvPr id="95238" name="WordArt 6"/>
          <p:cNvSpPr>
            <a:spLocks noChangeArrowheads="1" noChangeShapeType="1" noTextEdit="1"/>
          </p:cNvSpPr>
          <p:nvPr/>
        </p:nvSpPr>
        <p:spPr bwMode="auto">
          <a:xfrm>
            <a:off x="762000" y="106680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/>
                <a:ea typeface="隶书"/>
              </a:rPr>
              <a:t>文思品读</a:t>
            </a:r>
            <a:endParaRPr lang="zh-CN" altLang="en-US" sz="3600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1752600" y="2286000"/>
            <a:ext cx="6934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/>
              <a:t>2 </a:t>
            </a:r>
            <a:r>
              <a:rPr lang="zh-CN" altLang="en-US" sz="3600" b="1" dirty="0" smtClean="0"/>
              <a:t>、为何</a:t>
            </a:r>
            <a:r>
              <a:rPr lang="zh-CN" altLang="en-US" sz="3600" b="1" dirty="0"/>
              <a:t>要“偷偷地”读书？ </a:t>
            </a:r>
            <a:endParaRPr lang="zh-CN" altLang="en-US" sz="3600" b="1" dirty="0"/>
          </a:p>
        </p:txBody>
      </p:sp>
      <p:sp>
        <p:nvSpPr>
          <p:cNvPr id="95241" name="WordArt 9"/>
          <p:cNvSpPr>
            <a:spLocks noChangeArrowheads="1" noChangeShapeType="1" noTextEdit="1"/>
          </p:cNvSpPr>
          <p:nvPr/>
        </p:nvSpPr>
        <p:spPr bwMode="auto">
          <a:xfrm>
            <a:off x="1822450" y="3141663"/>
            <a:ext cx="4262438" cy="13430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latin typeface="华文新魏"/>
                <a:ea typeface="华文新魏"/>
              </a:rPr>
              <a:t>物质上贫穷匮乏</a:t>
            </a:r>
            <a:endParaRPr lang="zh-CN" altLang="en-US" sz="3600" b="1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latin typeface="华文新魏"/>
              <a:ea typeface="华文新魏"/>
            </a:endParaRPr>
          </a:p>
        </p:txBody>
      </p:sp>
      <p:sp>
        <p:nvSpPr>
          <p:cNvPr id="95242" name="WordArt 10"/>
          <p:cNvSpPr>
            <a:spLocks noChangeArrowheads="1" noChangeShapeType="1" noTextEdit="1"/>
          </p:cNvSpPr>
          <p:nvPr/>
        </p:nvSpPr>
        <p:spPr bwMode="auto">
          <a:xfrm>
            <a:off x="1835150" y="4822825"/>
            <a:ext cx="4262438" cy="13430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latin typeface="华文新魏"/>
                <a:ea typeface="华文新魏"/>
              </a:rPr>
              <a:t>精神上渴求读书</a:t>
            </a:r>
            <a:endParaRPr lang="zh-CN" altLang="en-US" sz="3600" b="1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latin typeface="华文新魏"/>
              <a:ea typeface="华文新魏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1" grpId="0" animBg="1"/>
      <p:bldP spid="952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1908175" y="3932238"/>
            <a:ext cx="40322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539552" y="1412776"/>
            <a:ext cx="8137525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窃读记</a:t>
            </a:r>
            <a:r>
              <a:rPr lang="zh-CN" altLang="en-US" sz="3200" b="1" dirty="0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中的</a:t>
            </a:r>
            <a:r>
              <a:rPr lang="zh-CN" altLang="en-US" sz="3200" b="1" dirty="0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窃</a:t>
            </a:r>
            <a:r>
              <a:rPr lang="zh-CN" altLang="en-US" sz="3200" b="1" dirty="0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是什么意思？如果改成</a:t>
            </a:r>
            <a:r>
              <a:rPr lang="zh-CN" altLang="en-US" sz="3200" b="1" dirty="0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偷读记</a:t>
            </a:r>
            <a:r>
              <a:rPr lang="zh-CN" altLang="en-US" sz="3200" b="1" dirty="0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好不好？为什么？</a:t>
            </a:r>
            <a:r>
              <a:rPr lang="zh-CN" altLang="en-US" sz="3200" dirty="0"/>
              <a:t> </a:t>
            </a:r>
            <a:endParaRPr lang="zh-CN" altLang="en-US" sz="3200" dirty="0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251520" y="2780928"/>
            <a:ext cx="8675688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</a:rPr>
              <a:t>答：“窃”是“偷偷地”意思</a:t>
            </a:r>
            <a:r>
              <a:rPr lang="zh-CN" altLang="en-US" sz="3200" b="1" dirty="0" smtClean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</a:rPr>
              <a:t>；</a:t>
            </a:r>
            <a:endParaRPr lang="en-US" altLang="zh-CN" sz="3200" b="1" dirty="0" smtClean="0">
              <a:solidFill>
                <a:schemeClr val="tx2"/>
              </a:solidFill>
              <a:latin typeface="华文仿宋" pitchFamily="2" charset="-122"/>
              <a:ea typeface="华文仿宋" pitchFamily="2" charset="-122"/>
            </a:endParaRPr>
          </a:p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不能</a:t>
            </a:r>
            <a:r>
              <a:rPr lang="zh-CN" altLang="en-US" sz="32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改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；</a:t>
            </a:r>
            <a:endParaRPr lang="en-US" altLang="zh-CN" sz="3200" b="1" dirty="0" smtClean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  <a:p>
            <a:pPr algn="l"/>
            <a:r>
              <a:rPr lang="zh-CN" altLang="en-US" sz="3200" b="1" dirty="0" smtClean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</a:rPr>
              <a:t>因为</a:t>
            </a:r>
            <a:r>
              <a:rPr lang="zh-CN" altLang="en-US" sz="3200" b="1" dirty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</a:rPr>
              <a:t>此文以“窃读”为叙事线索，着重描写作者“窃读”的心理和情感经历</a:t>
            </a:r>
            <a:r>
              <a:rPr lang="zh-CN" altLang="en-US" sz="3200" b="1" dirty="0" smtClean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</a:rPr>
              <a:t>，</a:t>
            </a:r>
            <a:endParaRPr lang="en-US" altLang="zh-CN" sz="3200" b="1" dirty="0" smtClean="0">
              <a:solidFill>
                <a:schemeClr val="tx2"/>
              </a:solidFill>
              <a:latin typeface="华文仿宋" pitchFamily="2" charset="-122"/>
              <a:ea typeface="华文仿宋" pitchFamily="2" charset="-122"/>
            </a:endParaRPr>
          </a:p>
          <a:p>
            <a:pPr algn="l"/>
            <a:r>
              <a:rPr lang="zh-CN" altLang="en-US" sz="3200" b="1" dirty="0" smtClean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“窃读”</a:t>
            </a:r>
            <a:r>
              <a:rPr lang="zh-CN" altLang="en-US" sz="3200" b="1" dirty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两字真切反映了作者囊中羞涩的窘态，更表现了作者如饥似渴的求知欲望和形象。</a:t>
            </a:r>
            <a:endParaRPr lang="zh-CN" altLang="en-US" sz="3200" b="1" dirty="0">
              <a:solidFill>
                <a:srgbClr val="00B05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827584" y="404664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/>
                <a:ea typeface="隶书"/>
              </a:rPr>
              <a:t>文思品读</a:t>
            </a:r>
            <a:endParaRPr lang="zh-CN" altLang="en-US" sz="3600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1143000" y="2286000"/>
            <a:ext cx="7272338" cy="22875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/>
              <a:t>    </a:t>
            </a:r>
            <a:r>
              <a:rPr lang="zh-CN" altLang="en-US" sz="4800" b="1"/>
              <a:t>文章中有很多</a:t>
            </a:r>
            <a:r>
              <a:rPr lang="zh-CN" altLang="en-US" sz="4800" b="1">
                <a:solidFill>
                  <a:srgbClr val="FF0000"/>
                </a:solidFill>
              </a:rPr>
              <a:t>精彩语句</a:t>
            </a:r>
            <a:r>
              <a:rPr lang="zh-CN" altLang="en-US" sz="2000" b="1"/>
              <a:t>，</a:t>
            </a:r>
            <a:r>
              <a:rPr lang="zh-CN" altLang="en-US" sz="4800" b="1"/>
              <a:t>请</a:t>
            </a:r>
            <a:r>
              <a:rPr lang="zh-CN" altLang="en-US" sz="4800" b="1">
                <a:solidFill>
                  <a:srgbClr val="FF0000"/>
                </a:solidFill>
              </a:rPr>
              <a:t>圈画</a:t>
            </a:r>
            <a:r>
              <a:rPr lang="zh-CN" altLang="en-US" sz="4800" b="1"/>
              <a:t>出来，并说说看你喜欢它们的</a:t>
            </a:r>
            <a:r>
              <a:rPr lang="zh-CN" altLang="en-US" sz="4800" b="1">
                <a:solidFill>
                  <a:srgbClr val="FF0000"/>
                </a:solidFill>
              </a:rPr>
              <a:t>理由</a:t>
            </a:r>
            <a:r>
              <a:rPr lang="zh-CN" altLang="en-US" sz="4800" b="1"/>
              <a:t>。</a:t>
            </a:r>
            <a:endParaRPr lang="zh-CN" altLang="en-US" sz="4800" b="1"/>
          </a:p>
        </p:txBody>
      </p:sp>
      <p:sp>
        <p:nvSpPr>
          <p:cNvPr id="76806" name="WordArt 6"/>
          <p:cNvSpPr>
            <a:spLocks noChangeArrowheads="1" noChangeShapeType="1" noTextEdit="1"/>
          </p:cNvSpPr>
          <p:nvPr/>
        </p:nvSpPr>
        <p:spPr bwMode="auto">
          <a:xfrm>
            <a:off x="2123728" y="1268760"/>
            <a:ext cx="2088232" cy="961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/>
                <a:ea typeface="隶书"/>
              </a:rPr>
              <a:t>妙句品读</a:t>
            </a:r>
            <a:endParaRPr lang="zh-CN" altLang="en-US" sz="3600" kern="1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971600" y="-3720"/>
            <a:ext cx="3013967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4400" b="1" dirty="0" smtClean="0">
                <a:solidFill>
                  <a:schemeClr val="hlink"/>
                </a:solidFill>
                <a:latin typeface="Times New Roman" panose="02020603050405020304" pitchFamily="18" charset="0"/>
                <a:ea typeface="汉仪中黑简" pitchFamily="49" charset="-122"/>
              </a:rPr>
              <a:t>合作学习：</a:t>
            </a:r>
            <a:endParaRPr lang="zh-CN" altLang="en-US" sz="4400" b="1" dirty="0">
              <a:solidFill>
                <a:schemeClr val="hlink"/>
              </a:solidFill>
              <a:latin typeface="Times New Roman" panose="02020603050405020304" pitchFamily="18" charset="0"/>
              <a:ea typeface="汉仪中黑简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600" y="533400"/>
            <a:ext cx="4191000" cy="57912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4284663" y="838200"/>
            <a:ext cx="4724400" cy="60016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林海音（</a:t>
            </a:r>
            <a:r>
              <a:rPr kumimoji="1"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1918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/>
              </a:rPr>
              <a:t>—</a:t>
            </a:r>
            <a:r>
              <a:rPr kumimoji="1"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2001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），原名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林含英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，小名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英子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，原籍台湾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苗栗县。父母曾东渡日本经商。生于日本大阪，不久即返台，因父亲不甘在日寇铁蹄下生活，举家迁居北京，林海音即在北京长大，</a:t>
            </a:r>
            <a:r>
              <a:rPr kumimoji="1"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1948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年回到故乡台湾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出版了众多文学名作，被称为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台湾文学“祖母级的人物”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/>
            <a:endParaRPr kumimoji="1"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3635896" y="260648"/>
            <a:ext cx="5256584" cy="40318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 dirty="0">
                <a:solidFill>
                  <a:srgbClr val="000000"/>
                </a:solidFill>
              </a:rPr>
              <a:t>曾任記者、編辑、后从事文艺创作</a:t>
            </a:r>
            <a:r>
              <a:rPr kumimoji="1" lang="zh-CN" altLang="en-US" sz="3200" b="1" dirty="0" smtClean="0">
                <a:solidFill>
                  <a:srgbClr val="000000"/>
                </a:solidFill>
              </a:rPr>
              <a:t>。</a:t>
            </a:r>
            <a:endParaRPr kumimoji="1" lang="en-US" altLang="zh-CN" sz="3200" b="1" dirty="0" smtClean="0">
              <a:solidFill>
                <a:srgbClr val="000000"/>
              </a:solidFill>
            </a:endParaRPr>
          </a:p>
          <a:p>
            <a:pPr eaLnBrk="1" hangingPunct="1"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她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的创作丰富，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</a:rPr>
              <a:t>代表作有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散文集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《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两地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》《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芸窗夜读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》</a:t>
            </a:r>
            <a:r>
              <a:rPr kumimoji="1" lang="zh-CN" altLang="en-US" sz="3200" b="1" u="sng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；</a:t>
            </a:r>
            <a:endParaRPr kumimoji="1" lang="en-US" altLang="zh-CN" sz="3200" b="1" u="sng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eaLnBrk="1" hangingPunct="1"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 u="sng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短篇小说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集</a:t>
            </a:r>
            <a:r>
              <a:rPr kumimoji="1" lang="en-US" altLang="zh-CN" sz="3200" b="1" u="sng" dirty="0">
                <a:solidFill>
                  <a:srgbClr val="FF0000"/>
                </a:solidFill>
                <a:latin typeface="楷体_GB2312" panose="02010609030101010101" pitchFamily="49" charset="-122"/>
              </a:rPr>
              <a:t>《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</a:rPr>
              <a:t>城南旧事</a:t>
            </a:r>
            <a:r>
              <a:rPr kumimoji="1" lang="en-US" altLang="zh-CN" sz="3200" b="1" u="sng" dirty="0">
                <a:solidFill>
                  <a:srgbClr val="FF0000"/>
                </a:solidFill>
                <a:latin typeface="楷体_GB2312" panose="02010609030101010101" pitchFamily="49" charset="-122"/>
              </a:rPr>
              <a:t>》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《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烛心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》</a:t>
            </a:r>
            <a:r>
              <a:rPr kumimoji="1" lang="zh-CN" altLang="en-US" sz="3200" b="1" u="sng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；</a:t>
            </a:r>
            <a:endParaRPr kumimoji="1" lang="en-US" altLang="zh-CN" sz="3200" b="1" u="sng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eaLnBrk="1" hangingPunct="1"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 u="sng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长篇小说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《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春风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》《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晓云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》</a:t>
            </a:r>
            <a:r>
              <a:rPr kumimoji="1" lang="zh-CN" altLang="en-US" sz="3200" b="1" u="sng" dirty="0" smtClean="0">
                <a:solidFill>
                  <a:srgbClr val="000000"/>
                </a:solidFill>
                <a:latin typeface="楷体_GB2312" panose="02010609030101010101" pitchFamily="49" charset="-122"/>
              </a:rPr>
              <a:t>；</a:t>
            </a:r>
            <a:endParaRPr kumimoji="1" lang="en-US" altLang="zh-CN" sz="3200" b="1" u="sng" dirty="0" smtClean="0">
              <a:solidFill>
                <a:srgbClr val="000000"/>
              </a:solidFill>
              <a:latin typeface="楷体_GB2312" panose="02010609030101010101" pitchFamily="49" charset="-122"/>
            </a:endParaRPr>
          </a:p>
          <a:p>
            <a:pPr eaLnBrk="1" hangingPunct="1"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广播剧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集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薇薇的周记</a:t>
            </a:r>
            <a:r>
              <a:rPr kumimoji="1" lang="en-US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anose="02010609030101010101" pitchFamily="49" charset="-122"/>
              </a:rPr>
              <a:t>等。</a:t>
            </a:r>
            <a:endParaRPr kumimoji="1" lang="zh-CN" altLang="en-US" sz="3200" b="1" u="sng" dirty="0">
              <a:solidFill>
                <a:srgbClr val="000000"/>
              </a:solidFill>
              <a:latin typeface="楷体_GB2312" panose="02010609030101010101" pitchFamily="49" charset="-122"/>
            </a:endParaRPr>
          </a:p>
        </p:txBody>
      </p:sp>
      <p:pic>
        <p:nvPicPr>
          <p:cNvPr id="4" name="Picture 5" descr="5327ce168db7ee0b972b438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332656"/>
            <a:ext cx="2743200" cy="39116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67544" y="4581128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代表作为短篇小说集</a:t>
            </a:r>
            <a:r>
              <a:rPr lang="en-US" altLang="zh-CN" sz="3200" b="1" dirty="0" smtClean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城南旧事</a:t>
            </a:r>
            <a:r>
              <a:rPr lang="en-US" altLang="zh-CN" sz="3200" b="1" dirty="0" smtClean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，该书既是她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童年生活的写照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更是当年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北京平民生活的写真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，也是她最具影响力的作品。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城南旧事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6227763" cy="3092450"/>
          </a:xfrm>
          <a:prstGeom prst="rect">
            <a:avLst/>
          </a:prstGeom>
          <a:noFill/>
        </p:spPr>
      </p:pic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4725" y="3173413"/>
            <a:ext cx="3089275" cy="3684587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468313" y="3573463"/>
            <a:ext cx="42640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3200" b="1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城南旧事</a:t>
            </a:r>
            <a:r>
              <a:rPr kumimoji="1" lang="en-US" altLang="zh-CN" sz="3200" b="1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电影剧照</a:t>
            </a:r>
            <a:endParaRPr kumimoji="1"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3492500" y="5949950"/>
            <a:ext cx="22320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sө"/>
                <a:cs typeface="sө"/>
              </a:rPr>
              <a:t>英子和爸爸</a:t>
            </a:r>
            <a:endParaRPr kumimoji="1"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sө"/>
              <a:cs typeface="sө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utoUpdateAnimBg="0"/>
      <p:bldP spid="10240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404664"/>
            <a:ext cx="8352928" cy="6264696"/>
          </a:xfrm>
        </p:spPr>
        <p:txBody>
          <a:bodyPr>
            <a:normAutofit lnSpcReduction="10000"/>
          </a:bodyPr>
          <a:lstStyle/>
          <a:p>
            <a:r>
              <a:rPr lang="en-US" altLang="zh-CN" sz="3500" b="1" dirty="0" smtClean="0">
                <a:solidFill>
                  <a:srgbClr val="0D1911"/>
                </a:solidFill>
              </a:rPr>
              <a:t>《</a:t>
            </a:r>
            <a:r>
              <a:rPr lang="zh-CN" altLang="en-US" sz="3500" b="1" dirty="0">
                <a:solidFill>
                  <a:srgbClr val="0D1911"/>
                </a:solidFill>
              </a:rPr>
              <a:t>城南旧事</a:t>
            </a:r>
            <a:r>
              <a:rPr lang="en-US" altLang="zh-CN" sz="3500" b="1" dirty="0">
                <a:solidFill>
                  <a:srgbClr val="0D1911"/>
                </a:solidFill>
              </a:rPr>
              <a:t>》</a:t>
            </a:r>
            <a:r>
              <a:rPr lang="zh-CN" altLang="en-US" sz="3500" b="1" dirty="0">
                <a:solidFill>
                  <a:srgbClr val="0D1911"/>
                </a:solidFill>
              </a:rPr>
              <a:t>包括五个短篇小说，即：</a:t>
            </a:r>
            <a:r>
              <a:rPr lang="en-US" altLang="zh-CN" sz="3500" b="1" dirty="0">
                <a:solidFill>
                  <a:srgbClr val="00B050"/>
                </a:solidFill>
              </a:rPr>
              <a:t>《</a:t>
            </a:r>
            <a:r>
              <a:rPr lang="zh-CN" altLang="en-US" sz="3500" b="1" dirty="0">
                <a:solidFill>
                  <a:srgbClr val="00B050"/>
                </a:solidFill>
              </a:rPr>
              <a:t>惠安馆</a:t>
            </a:r>
            <a:r>
              <a:rPr lang="en-US" altLang="zh-CN" sz="3500" b="1" dirty="0">
                <a:solidFill>
                  <a:srgbClr val="00B050"/>
                </a:solidFill>
              </a:rPr>
              <a:t>》《</a:t>
            </a:r>
            <a:r>
              <a:rPr lang="zh-CN" altLang="en-US" sz="3500" b="1" dirty="0">
                <a:solidFill>
                  <a:srgbClr val="00B050"/>
                </a:solidFill>
              </a:rPr>
              <a:t>我们看海去</a:t>
            </a:r>
            <a:r>
              <a:rPr lang="en-US" altLang="zh-CN" sz="3500" b="1" dirty="0">
                <a:solidFill>
                  <a:srgbClr val="00B050"/>
                </a:solidFill>
              </a:rPr>
              <a:t>》《</a:t>
            </a:r>
            <a:r>
              <a:rPr lang="zh-CN" altLang="en-US" sz="3500" b="1" dirty="0">
                <a:solidFill>
                  <a:srgbClr val="00B050"/>
                </a:solidFill>
              </a:rPr>
              <a:t>兰姨娘</a:t>
            </a:r>
            <a:r>
              <a:rPr lang="en-US" altLang="zh-CN" sz="3500" b="1" dirty="0">
                <a:solidFill>
                  <a:srgbClr val="00B050"/>
                </a:solidFill>
              </a:rPr>
              <a:t>》《</a:t>
            </a:r>
            <a:r>
              <a:rPr lang="zh-CN" altLang="en-US" sz="3500" b="1" dirty="0">
                <a:solidFill>
                  <a:srgbClr val="00B050"/>
                </a:solidFill>
              </a:rPr>
              <a:t>驴打滚儿</a:t>
            </a:r>
            <a:r>
              <a:rPr lang="en-US" altLang="zh-CN" sz="3500" b="1" dirty="0">
                <a:solidFill>
                  <a:srgbClr val="00B050"/>
                </a:solidFill>
              </a:rPr>
              <a:t>》《</a:t>
            </a:r>
            <a:r>
              <a:rPr lang="zh-CN" altLang="en-US" sz="3500" b="1" dirty="0">
                <a:solidFill>
                  <a:srgbClr val="00B050"/>
                </a:solidFill>
              </a:rPr>
              <a:t>爸爸的花儿落了</a:t>
            </a:r>
            <a:r>
              <a:rPr lang="en-US" altLang="zh-CN" sz="3500" b="1" dirty="0">
                <a:solidFill>
                  <a:srgbClr val="00B050"/>
                </a:solidFill>
              </a:rPr>
              <a:t>》</a:t>
            </a:r>
            <a:r>
              <a:rPr lang="zh-CN" altLang="en-US" sz="3500" b="1" dirty="0" smtClean="0">
                <a:solidFill>
                  <a:srgbClr val="00B050"/>
                </a:solidFill>
              </a:rPr>
              <a:t>。</a:t>
            </a:r>
            <a:endParaRPr lang="en-US" altLang="zh-CN" sz="3500" b="1" dirty="0" smtClean="0">
              <a:solidFill>
                <a:srgbClr val="00B050"/>
              </a:solidFill>
            </a:endParaRPr>
          </a:p>
          <a:p>
            <a:r>
              <a:rPr lang="en-US" altLang="zh-CN" sz="3500" b="1" dirty="0">
                <a:solidFill>
                  <a:srgbClr val="0D1911"/>
                </a:solidFill>
              </a:rPr>
              <a:t> </a:t>
            </a:r>
            <a:r>
              <a:rPr lang="en-US" altLang="zh-CN" sz="3500" b="1" dirty="0" smtClean="0">
                <a:solidFill>
                  <a:srgbClr val="0D1911"/>
                </a:solidFill>
              </a:rPr>
              <a:t>  《</a:t>
            </a:r>
            <a:r>
              <a:rPr lang="zh-CN" altLang="en-US" sz="3500" b="1" dirty="0">
                <a:solidFill>
                  <a:srgbClr val="0D1911"/>
                </a:solidFill>
              </a:rPr>
              <a:t>城南旧事</a:t>
            </a:r>
            <a:r>
              <a:rPr lang="en-US" altLang="zh-CN" sz="3500" b="1" dirty="0">
                <a:solidFill>
                  <a:srgbClr val="0D1911"/>
                </a:solidFill>
              </a:rPr>
              <a:t>》</a:t>
            </a:r>
            <a:r>
              <a:rPr lang="zh-CN" altLang="en-US" sz="3500" b="1" dirty="0">
                <a:solidFill>
                  <a:srgbClr val="0D1911"/>
                </a:solidFill>
              </a:rPr>
              <a:t>描写旧北京社会风貌，通过 </a:t>
            </a:r>
            <a:r>
              <a:rPr lang="en-US" altLang="zh-CN" sz="3500" b="1" dirty="0">
                <a:solidFill>
                  <a:srgbClr val="0D1911"/>
                </a:solidFill>
              </a:rPr>
              <a:t>20</a:t>
            </a:r>
            <a:r>
              <a:rPr lang="zh-CN" altLang="en-US" sz="3500" b="1" dirty="0">
                <a:solidFill>
                  <a:srgbClr val="0D1911"/>
                </a:solidFill>
              </a:rPr>
              <a:t>世纪</a:t>
            </a:r>
            <a:r>
              <a:rPr lang="en-US" altLang="zh-CN" sz="3500" b="1" dirty="0">
                <a:solidFill>
                  <a:srgbClr val="0D1911"/>
                </a:solidFill>
              </a:rPr>
              <a:t>20</a:t>
            </a:r>
            <a:r>
              <a:rPr lang="zh-CN" altLang="en-US" sz="3500" b="1" dirty="0">
                <a:solidFill>
                  <a:srgbClr val="0D1911"/>
                </a:solidFill>
              </a:rPr>
              <a:t>年代末，北京四合院里一家普通人的生活，反映了当时北京的整个历史面貌，有极强的社会意义。 </a:t>
            </a:r>
            <a:endParaRPr lang="zh-CN" altLang="en-US" sz="3500" b="1" dirty="0">
              <a:solidFill>
                <a:srgbClr val="0D1911"/>
              </a:solidFill>
            </a:endParaRPr>
          </a:p>
          <a:p>
            <a:r>
              <a:rPr lang="zh-CN" altLang="en-US" sz="3500" b="1" dirty="0">
                <a:solidFill>
                  <a:srgbClr val="0D1911"/>
                </a:solidFill>
              </a:rPr>
              <a:t>      林海音小说里的人物大都是</a:t>
            </a:r>
            <a:r>
              <a:rPr lang="zh-CN" altLang="en-US" sz="3500" b="1" dirty="0">
                <a:solidFill>
                  <a:srgbClr val="FF0000"/>
                </a:solidFill>
              </a:rPr>
              <a:t>市民阶层的群相</a:t>
            </a:r>
            <a:r>
              <a:rPr lang="zh-CN" altLang="en-US" sz="3500" b="1" dirty="0">
                <a:solidFill>
                  <a:srgbClr val="0D1911"/>
                </a:solidFill>
              </a:rPr>
              <a:t>，而中心人物则是各种各样的</a:t>
            </a:r>
            <a:r>
              <a:rPr lang="zh-CN" altLang="en-US" sz="3500" b="1" dirty="0">
                <a:solidFill>
                  <a:srgbClr val="00B050"/>
                </a:solidFill>
              </a:rPr>
              <a:t>妇女</a:t>
            </a:r>
            <a:r>
              <a:rPr lang="zh-CN" altLang="en-US" sz="3500" b="1" dirty="0">
                <a:solidFill>
                  <a:srgbClr val="0D1911"/>
                </a:solidFill>
              </a:rPr>
              <a:t>。她致力于刻画中国妇女的</a:t>
            </a:r>
            <a:r>
              <a:rPr lang="zh-CN" altLang="en-US" sz="3500" b="1" dirty="0">
                <a:solidFill>
                  <a:srgbClr val="FF0000"/>
                </a:solidFill>
              </a:rPr>
              <a:t>勤劳、贤达、温柔、善良</a:t>
            </a:r>
            <a:r>
              <a:rPr lang="zh-CN" altLang="en-US" sz="3500" b="1" dirty="0">
                <a:solidFill>
                  <a:srgbClr val="0D1911"/>
                </a:solidFill>
              </a:rPr>
              <a:t>的美德，更擅于表现她们心灵的桎梏和命运的悲剧。 </a:t>
            </a:r>
            <a:endParaRPr lang="zh-CN" altLang="en-US" sz="3500" b="1" dirty="0">
              <a:solidFill>
                <a:srgbClr val="0D191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412776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林海音小时候家境贫寒，却酷爱读书，她是怎样读完了一本又一本梦寐以求的书的呢？让我们一起走进课文，听听她的读书故事。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0" y="105834"/>
            <a:ext cx="9144000" cy="10371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4000" dirty="0" smtClean="0">
                <a:solidFill>
                  <a:srgbClr val="FF0000"/>
                </a:solidFill>
                <a:latin typeface="+mj-ea"/>
              </a:rPr>
              <a:t>11 </a:t>
            </a:r>
            <a:r>
              <a:rPr lang="zh-CN" altLang="en-US" sz="4000" dirty="0" smtClean="0">
                <a:solidFill>
                  <a:srgbClr val="FF0000"/>
                </a:solidFill>
                <a:latin typeface="+mj-ea"/>
              </a:rPr>
              <a:t>窃读记</a:t>
            </a:r>
            <a:endParaRPr lang="zh-CN" altLang="en-US" sz="4000" dirty="0" smtClean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0" y="1204384"/>
            <a:ext cx="9144000" cy="58208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dirty="0" smtClean="0">
                <a:solidFill>
                  <a:srgbClr val="00B050"/>
                </a:solidFill>
                <a:latin typeface="+mj-ea"/>
                <a:ea typeface="+mj-ea"/>
              </a:rPr>
              <a:t>林海音</a:t>
            </a:r>
            <a:endParaRPr lang="zh-CN" altLang="en-US" sz="2800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03401" y="1147233"/>
            <a:ext cx="57642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hlinkClick r:id="rId1" action="ppaction://hlinkfile"/>
              </a:rPr>
              <a:t>听读课文并思考：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2" action="ppaction://hlinksldjump"/>
              </a:rPr>
              <a:t>1</a:t>
            </a:r>
            <a:r>
              <a:rPr lang="zh-CN" altLang="en-US" dirty="0" smtClean="0">
                <a:hlinkClick r:id="rId2" action="ppaction://hlinksldjump"/>
              </a:rPr>
              <a:t>、</a:t>
            </a:r>
            <a:r>
              <a:rPr lang="zh-CN" altLang="en-US" dirty="0" smtClean="0"/>
              <a:t> </a:t>
            </a:r>
            <a:r>
              <a:rPr lang="en-US" altLang="zh-CN" b="1" dirty="0" smtClean="0">
                <a:latin typeface="宋体" panose="02010600030101010101" pitchFamily="2" charset="-122"/>
              </a:rPr>
              <a:t>“</a:t>
            </a:r>
            <a:r>
              <a:rPr lang="zh-CN" altLang="en-US" b="1" dirty="0" smtClean="0"/>
              <a:t>窃读记</a:t>
            </a:r>
            <a:r>
              <a:rPr lang="zh-CN" altLang="en-US" b="1" dirty="0" smtClean="0">
                <a:latin typeface="宋体" panose="02010600030101010101" pitchFamily="2" charset="-122"/>
              </a:rPr>
              <a:t>”</a:t>
            </a:r>
            <a:r>
              <a:rPr lang="zh-CN" altLang="en-US" b="1" dirty="0" smtClean="0"/>
              <a:t>中的</a:t>
            </a:r>
            <a:r>
              <a:rPr lang="zh-CN" altLang="en-US" b="1" dirty="0" smtClean="0">
                <a:solidFill>
                  <a:schemeClr val="hlink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b="1" dirty="0" smtClean="0">
                <a:solidFill>
                  <a:schemeClr val="hlink"/>
                </a:solidFill>
              </a:rPr>
              <a:t>窃</a:t>
            </a:r>
            <a:r>
              <a:rPr lang="zh-CN" altLang="en-US" b="1" dirty="0" smtClean="0">
                <a:solidFill>
                  <a:schemeClr val="hlink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b="1" dirty="0" smtClean="0"/>
              <a:t>是什么意思？</a:t>
            </a:r>
            <a:endParaRPr lang="en-US" altLang="zh-CN" b="1" dirty="0" smtClean="0"/>
          </a:p>
          <a:p>
            <a:r>
              <a:rPr lang="en-US" altLang="zh-CN" b="1" dirty="0" smtClean="0">
                <a:latin typeface="楷体_GB2312" panose="02010609030101010101" pitchFamily="49" charset="-122"/>
                <a:ea typeface="楷体_GB2312" panose="02010609030101010101" pitchFamily="49" charset="-122"/>
                <a:hlinkClick r:id="rId3" action="ppaction://hlinksldjump"/>
              </a:rPr>
              <a:t>2</a:t>
            </a: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  <a:hlinkClick r:id="rId3" action="ppaction://hlinksldjump"/>
              </a:rPr>
              <a:t>、</a:t>
            </a: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贯穿全文的线索是什么？</a:t>
            </a:r>
            <a:endParaRPr lang="en-US" altLang="zh-CN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b="1" dirty="0" smtClean="0">
                <a:hlinkClick r:id="rId4" action="ppaction://hlinksldjump"/>
              </a:rPr>
              <a:t>3</a:t>
            </a:r>
            <a:r>
              <a:rPr lang="zh-CN" altLang="en-US" b="1" dirty="0" smtClean="0">
                <a:hlinkClick r:id="rId4" action="ppaction://hlinksldjump"/>
              </a:rPr>
              <a:t>、</a:t>
            </a:r>
            <a:r>
              <a:rPr lang="zh-CN" altLang="en-US" b="1" dirty="0" smtClean="0"/>
              <a:t>文中我窃读有哪些方式？</a:t>
            </a:r>
            <a:endParaRPr lang="zh-CN" altLang="en-US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539552" y="2286000"/>
            <a:ext cx="8604449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latin typeface="宋体" panose="02010600030101010101" pitchFamily="2" charset="-122"/>
              </a:rPr>
              <a:t>“</a:t>
            </a:r>
            <a:r>
              <a:rPr lang="zh-CN" altLang="en-US" sz="3600" b="1" dirty="0"/>
              <a:t>窃读记</a:t>
            </a:r>
            <a:r>
              <a:rPr lang="zh-CN" altLang="en-US" sz="3600" b="1" dirty="0">
                <a:latin typeface="宋体" panose="02010600030101010101" pitchFamily="2" charset="-122"/>
              </a:rPr>
              <a:t>”</a:t>
            </a:r>
            <a:r>
              <a:rPr lang="zh-CN" altLang="en-US" sz="3600" b="1" dirty="0"/>
              <a:t>中的</a:t>
            </a:r>
            <a:r>
              <a:rPr lang="zh-CN" altLang="en-US" sz="3600" b="1" dirty="0">
                <a:solidFill>
                  <a:schemeClr val="hlink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chemeClr val="hlink"/>
                </a:solidFill>
              </a:rPr>
              <a:t>窃</a:t>
            </a:r>
            <a:r>
              <a:rPr lang="zh-CN" altLang="en-US" sz="3600" b="1" dirty="0">
                <a:solidFill>
                  <a:schemeClr val="hlink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 dirty="0"/>
              <a:t>是什么意思？</a:t>
            </a:r>
            <a:endParaRPr lang="zh-CN" altLang="en-US" sz="3600" b="1" dirty="0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524000" y="3352800"/>
            <a:ext cx="3984625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chemeClr val="hlink"/>
                </a:solidFill>
              </a:rPr>
              <a:t>１、偷</a:t>
            </a:r>
            <a:endParaRPr lang="zh-CN" altLang="en-US" sz="4000" b="1">
              <a:solidFill>
                <a:schemeClr val="hlink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chemeClr val="hlink"/>
                </a:solidFill>
              </a:rPr>
              <a:t>２、偷偷地</a:t>
            </a:r>
            <a:endParaRPr lang="zh-CN" altLang="en-US" sz="4000" b="1">
              <a:solidFill>
                <a:schemeClr val="hlink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chemeClr val="hlink"/>
                </a:solidFill>
              </a:rPr>
              <a:t>３、谦指自己</a:t>
            </a:r>
            <a:endParaRPr lang="zh-CN" altLang="en-US" sz="4000" b="1">
              <a:solidFill>
                <a:schemeClr val="hlink"/>
              </a:solidFill>
            </a:endParaRPr>
          </a:p>
        </p:txBody>
      </p:sp>
      <p:pic>
        <p:nvPicPr>
          <p:cNvPr id="35845" name="Picture 5" descr="web-gif-05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14800" y="4495800"/>
            <a:ext cx="3048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WordArt 6"/>
          <p:cNvSpPr>
            <a:spLocks noChangeArrowheads="1" noChangeShapeType="1"/>
          </p:cNvSpPr>
          <p:nvPr/>
        </p:nvSpPr>
        <p:spPr bwMode="auto">
          <a:xfrm>
            <a:off x="762000" y="106680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/>
                <a:ea typeface="隶书"/>
              </a:rPr>
              <a:t>文思品读</a:t>
            </a:r>
            <a:endParaRPr lang="zh-CN" altLang="en-US" sz="360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1177</Words>
  <Application>WPS 演示</Application>
  <PresentationFormat>全屏显示(4:3)</PresentationFormat>
  <Paragraphs>114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黑体</vt:lpstr>
      <vt:lpstr>楷体_GB2312</vt:lpstr>
      <vt:lpstr>Times New Roman</vt:lpstr>
      <vt:lpstr>Times New Roman</vt:lpstr>
      <vt:lpstr>sө</vt:lpstr>
      <vt:lpstr>隶书</vt:lpstr>
      <vt:lpstr>汉仪中黑简</vt:lpstr>
      <vt:lpstr>Comic Sans MS</vt:lpstr>
      <vt:lpstr>华文新魏</vt:lpstr>
      <vt:lpstr>华文新魏</vt:lpstr>
      <vt:lpstr>华文行楷</vt:lpstr>
      <vt:lpstr>华文仿宋</vt:lpstr>
      <vt:lpstr>微软雅黑</vt:lpstr>
      <vt:lpstr>Calibri</vt:lpstr>
      <vt:lpstr>Lucida Sans Unicode</vt:lpstr>
      <vt:lpstr>Courier New</vt:lpstr>
      <vt:lpstr>仿宋_GB2312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听读课文并思考：</vt:lpstr>
      <vt:lpstr>PowerPoint 演示文稿</vt:lpstr>
      <vt:lpstr>PowerPoint 演示文稿</vt:lpstr>
      <vt:lpstr>3 、文中我窃读有哪些方式？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Administrator</cp:lastModifiedBy>
  <cp:revision>7</cp:revision>
  <dcterms:created xsi:type="dcterms:W3CDTF">2016-10-31T11:55:00Z</dcterms:created>
  <dcterms:modified xsi:type="dcterms:W3CDTF">2016-11-02T00:06:19Z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