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99" r:id="rId2"/>
    <p:sldId id="364" r:id="rId3"/>
    <p:sldId id="445" r:id="rId4"/>
    <p:sldId id="456" r:id="rId5"/>
    <p:sldId id="498" r:id="rId6"/>
    <p:sldId id="507" r:id="rId7"/>
    <p:sldId id="392" r:id="rId8"/>
    <p:sldId id="403" r:id="rId9"/>
    <p:sldId id="508" r:id="rId10"/>
    <p:sldId id="398" r:id="rId11"/>
    <p:sldId id="476" r:id="rId12"/>
    <p:sldId id="509" r:id="rId13"/>
    <p:sldId id="510" r:id="rId14"/>
    <p:sldId id="477" r:id="rId15"/>
    <p:sldId id="512" r:id="rId16"/>
    <p:sldId id="513" r:id="rId17"/>
    <p:sldId id="514" r:id="rId18"/>
    <p:sldId id="515" r:id="rId19"/>
    <p:sldId id="540" r:id="rId20"/>
    <p:sldId id="270" r:id="rId21"/>
    <p:sldId id="406" r:id="rId22"/>
    <p:sldId id="516" r:id="rId23"/>
    <p:sldId id="517" r:id="rId24"/>
    <p:sldId id="501" r:id="rId25"/>
    <p:sldId id="518" r:id="rId26"/>
    <p:sldId id="502" r:id="rId27"/>
    <p:sldId id="484" r:id="rId28"/>
    <p:sldId id="503" r:id="rId29"/>
    <p:sldId id="519" r:id="rId30"/>
    <p:sldId id="520" r:id="rId31"/>
    <p:sldId id="521" r:id="rId32"/>
    <p:sldId id="485" r:id="rId33"/>
    <p:sldId id="522" r:id="rId34"/>
    <p:sldId id="523" r:id="rId35"/>
    <p:sldId id="524" r:id="rId36"/>
    <p:sldId id="525" r:id="rId37"/>
    <p:sldId id="526" r:id="rId38"/>
    <p:sldId id="527" r:id="rId39"/>
    <p:sldId id="528" r:id="rId40"/>
    <p:sldId id="529" r:id="rId41"/>
    <p:sldId id="530" r:id="rId42"/>
    <p:sldId id="531" r:id="rId43"/>
    <p:sldId id="532" r:id="rId44"/>
    <p:sldId id="533" r:id="rId45"/>
    <p:sldId id="534" r:id="rId46"/>
    <p:sldId id="535" r:id="rId47"/>
    <p:sldId id="536" r:id="rId48"/>
    <p:sldId id="537" r:id="rId49"/>
    <p:sldId id="538" r:id="rId50"/>
    <p:sldId id="539" r:id="rId51"/>
    <p:sldId id="300" r:id="rId52"/>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p:scale>
          <a:sx n="75" d="100"/>
          <a:sy n="75" d="100"/>
        </p:scale>
        <p:origin x="-2136" y="-936"/>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5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50590" y="3447291"/>
            <a:ext cx="10729192" cy="1061829"/>
          </a:xfrm>
          <a:prstGeom prst="rect">
            <a:avLst/>
          </a:prstGeom>
          <a:noFill/>
        </p:spPr>
        <p:txBody>
          <a:bodyPr wrap="square" rtlCol="0">
            <a:spAutoFit/>
          </a:bodyPr>
          <a:lstStyle/>
          <a:p>
            <a:pPr>
              <a:lnSpc>
                <a:spcPct val="150000"/>
              </a:lnSpc>
            </a:pPr>
            <a:r>
              <a:rPr lang="zh-CN" altLang="en-US" sz="2800" b="1"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题型</a:t>
            </a: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攻略</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主观概括题：精细筛选，精准概括</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550590" y="3011810"/>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二</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实用类、论述类文本阅读</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1026" name="Picture 2" descr="E:\图片\新建文件夹 (2)\11.jpg"/>
          <p:cNvPicPr>
            <a:picLocks noChangeAspect="1" noChangeArrowheads="1"/>
          </p:cNvPicPr>
          <p:nvPr/>
        </p:nvPicPr>
        <p:blipFill rotWithShape="1">
          <a:blip r:embed="rId2">
            <a:extLst>
              <a:ext uri="{28A0092B-C50C-407E-A947-70E740481C1C}">
                <a14:useLocalDpi xmlns:a14="http://schemas.microsoft.com/office/drawing/2010/main" val="0"/>
              </a:ext>
            </a:extLst>
          </a:blip>
          <a:srcRect b="6800"/>
          <a:stretch/>
        </p:blipFill>
        <p:spPr bwMode="auto">
          <a:xfrm rot="16200000">
            <a:off x="9090284" y="7242"/>
            <a:ext cx="3107370" cy="3092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110368"/>
            <a:ext cx="11515037"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二、阅读下文，回答问题，并体悟浙江卷主观概括题的审答规范，力避考生现场答案中存在的问题。</a:t>
            </a:r>
          </a:p>
        </p:txBody>
      </p:sp>
      <p:sp>
        <p:nvSpPr>
          <p:cNvPr id="8" name="TextBox 7"/>
          <p:cNvSpPr txBox="1"/>
          <p:nvPr/>
        </p:nvSpPr>
        <p:spPr>
          <a:xfrm>
            <a:off x="268801" y="1406381"/>
            <a:ext cx="11324305" cy="526297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明清诗论中对王维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名大家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的特殊定位不仅是介乎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名家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之间的调和性观点，更是王维诗歌的独特成就在传统诗学批评标准之下的特殊境遇之写照</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中国历代诗学在评定一流大诗人的具体标准上存在着一些细微差异，但基本要求一致，即人格高尚、才大力雄、超越时代、泽被后世。其中，道德标准是成为伟大作家的首要条件，古今中外概莫能外。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伟大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不仅取决于文学艺术作品本身所表现出的审美价值和思想意义，还取决于作家本人在为人行事方面的崇高和磊落</a:t>
            </a:r>
            <a:r>
              <a:rPr lang="zh-CN" altLang="zh-CN" sz="2800" kern="100" dirty="0" smtClean="0">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杜甫得到</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诗圣</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的</a:t>
            </a:r>
            <a:r>
              <a:rPr lang="zh-CN" altLang="zh-CN" sz="2800" kern="100" dirty="0" smtClean="0">
                <a:solidFill>
                  <a:prstClr val="black"/>
                </a:solidFill>
                <a:latin typeface="Times New Roman"/>
                <a:ea typeface="华文细黑"/>
                <a:cs typeface="Times New Roman"/>
              </a:rPr>
              <a:t>桂冠</a:t>
            </a:r>
            <a:r>
              <a:rPr lang="zh-CN" altLang="zh-CN" sz="2800" kern="100" dirty="0">
                <a:solidFill>
                  <a:prstClr val="black"/>
                </a:solidFill>
                <a:latin typeface="Times New Roman"/>
                <a:ea typeface="华文细黑"/>
                <a:cs typeface="Times New Roman"/>
              </a:rPr>
              <a:t>和</a:t>
            </a:r>
            <a:r>
              <a:rPr lang="zh-CN" altLang="zh-CN" sz="2800" kern="100" dirty="0" smtClean="0">
                <a:solidFill>
                  <a:prstClr val="black"/>
                </a:solidFill>
                <a:latin typeface="Times New Roman"/>
                <a:ea typeface="华文细黑"/>
                <a:cs typeface="Times New Roman"/>
              </a:rPr>
              <a:t>普</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2280851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338581"/>
            <a:ext cx="11515037" cy="5826723"/>
          </a:xfrm>
          <a:prstGeom prst="rect">
            <a:avLst/>
          </a:prstGeom>
          <a:noFill/>
        </p:spPr>
        <p:txBody>
          <a:bodyPr wrap="square" rtlCol="0">
            <a:spAutoFit/>
          </a:bodyPr>
          <a:lstStyle/>
          <a:p>
            <a:pPr algn="just">
              <a:lnSpc>
                <a:spcPct val="150000"/>
              </a:lnSpc>
            </a:pPr>
            <a:r>
              <a:rPr lang="zh-CN" altLang="zh-CN" sz="2800" kern="100" dirty="0" smtClean="0">
                <a:solidFill>
                  <a:prstClr val="black"/>
                </a:solidFill>
                <a:latin typeface="Times New Roman"/>
                <a:ea typeface="华文细黑"/>
                <a:cs typeface="Times New Roman"/>
              </a:rPr>
              <a:t>遍的</a:t>
            </a:r>
            <a:r>
              <a:rPr lang="zh-CN" altLang="zh-CN" sz="2800" kern="100" dirty="0">
                <a:solidFill>
                  <a:prstClr val="black"/>
                </a:solidFill>
                <a:latin typeface="Times New Roman"/>
                <a:ea typeface="华文细黑"/>
                <a:cs typeface="Times New Roman"/>
              </a:rPr>
              <a:t>尊奉主要就出于这种观念，所谓</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论诗者观其大节而已</a:t>
            </a:r>
            <a:r>
              <a:rPr lang="en-US" altLang="zh-CN" sz="2800" kern="100" dirty="0">
                <a:solidFill>
                  <a:prstClr val="black"/>
                </a:solidFill>
                <a:latin typeface="宋体"/>
                <a:ea typeface="华文细黑"/>
                <a:cs typeface="Times New Roman"/>
              </a:rPr>
              <a:t>”</a:t>
            </a:r>
            <a:r>
              <a:rPr lang="zh-CN" altLang="zh-CN" sz="2800" kern="100" dirty="0" smtClean="0">
                <a:solidFill>
                  <a:prstClr val="black"/>
                </a:solidFill>
                <a:latin typeface="Times New Roman"/>
                <a:ea typeface="华文细黑"/>
                <a:cs typeface="Times New Roman"/>
              </a:rPr>
              <a:t>。</a:t>
            </a:r>
            <a:r>
              <a:rPr lang="zh-CN" altLang="zh-CN" sz="2800" kern="100" dirty="0" smtClean="0">
                <a:latin typeface="Times New Roman"/>
                <a:ea typeface="华文细黑"/>
                <a:cs typeface="Times New Roman"/>
              </a:rPr>
              <a:t>同样</a:t>
            </a:r>
            <a:r>
              <a:rPr lang="zh-CN" altLang="zh-CN" sz="2800" kern="100" dirty="0">
                <a:latin typeface="Times New Roman"/>
                <a:ea typeface="华文细黑"/>
                <a:cs typeface="Times New Roman"/>
              </a:rPr>
              <a:t>，王维被主流诗学排除在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之外的首要原因也就是其气节人格不够符合儒家正统思想。王维笃信佛教，不是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醇儒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耽禅味而忘诗教，此《三百篇》之罪人矣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陷贼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事件又于大节有亏，宋人对王维的指摘就是典型论调。而王维的拥护者为了提升王维的地位，首先做的就是强化王维诗歌的伦理道德色彩。如推尊王维为唐诗正宗的赵殿成在《王右丞诗笺注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序》中努力为王维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陷贼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事件辩护，强调王维的立身大节以及其诗中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有得于古者诗教之旨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温柔敦厚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的一面，都是为了确立王维一流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的诗歌地位</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8587995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552863"/>
            <a:ext cx="11515037" cy="5180393"/>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兼容并蓄，富于学力，气骨沉雄，也是取得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资格的必备条件。这从宋人以杜甫的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集大成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入圣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的重要条件亦可见出，明代诗学的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格调派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也是以此推尊李、杜为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。王维之所以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大家不足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，主要是其诗歌表现出的自然情韵与主流诗学倡导的学养和骨力之间的差距。由于重学力格调，轻自然情韵的思想在诗学传统中长期居于主导地位，代表王维诗歌艺术特色的山水短章向来被视为诗歌正统之外的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，以至于清初王士祯为了抬高王维的地位，也要强调王维诗歌中的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沉着痛快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189484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88640"/>
            <a:ext cx="11515037" cy="6555641"/>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清中叶以后，以翁方纲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肌理说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为代表的崇尚学力的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宗宋派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更是逐渐占据上风，对唐诗质实的一面的重视远胜于对其情韵的关注。在这种诗学背景下，王维显然是难以位列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的，即使有王士祯倡导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神韵说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而独尊王维，仍无力颠覆诗学传统中的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观念。在这里，王士祯明确指出以杜甫、苏轼为代表的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长江大河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之境，以谢</a:t>
            </a:r>
            <a:r>
              <a:rPr lang="zh-CN" altLang="zh-CN" sz="2800" kern="100" dirty="0">
                <a:latin typeface="宋体"/>
                <a:ea typeface="华文细黑"/>
                <a:cs typeface="宋体"/>
              </a:rPr>
              <a:t>朓</a:t>
            </a:r>
            <a:r>
              <a:rPr lang="zh-CN" altLang="zh-CN" sz="2800" kern="100" dirty="0">
                <a:latin typeface="Times New Roman"/>
                <a:ea typeface="华文细黑"/>
                <a:cs typeface="Times New Roman"/>
              </a:rPr>
              <a:t>、何逊、王维、孟浩然、韦应物为代表的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澄泽灵沼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之境是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名家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之境。然而，论者也普遍感到，与诸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名家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相比，王维有不少接近于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标准的地方，因此，仅以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名家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目之似不太切当：一方面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唐人诸体诗都臻工妙者，惟王摩诘一人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；另一方面，王维在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方面都超出侪辈</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380881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389563"/>
            <a:ext cx="1163018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联系全文，概括王维被排除在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之外的原因。</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TextBox 6"/>
          <p:cNvSpPr txBox="1"/>
          <p:nvPr/>
        </p:nvSpPr>
        <p:spPr>
          <a:xfrm>
            <a:off x="262558" y="1124744"/>
            <a:ext cx="11630187" cy="2677656"/>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王维在气节、人格上不够符合儒家的正统思想</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王维诗歌表现出的自然情韵与主流诗学倡导的学养和骨力之间有差距</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清中叶以后，崇尚学力的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宗宋派</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对唐诗质实的一面的重视远胜于对其情韵的关注，而王维的田园山水诗作更重情韵。</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29050259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xEl>
                                              <p:pRg st="0" end="0"/>
                                            </p:txEl>
                                          </p:spTgt>
                                        </p:tgtEl>
                                      </p:cBhvr>
                                    </p:animEffect>
                                    <p:set>
                                      <p:cBhvr>
                                        <p:cTn id="22" dur="1" fill="hold">
                                          <p:stCondLst>
                                            <p:cond delay="499"/>
                                          </p:stCondLst>
                                        </p:cTn>
                                        <p:tgtEl>
                                          <p:spTgt spid="7">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7">
                                            <p:txEl>
                                              <p:pRg st="1" end="1"/>
                                            </p:txEl>
                                          </p:spTgt>
                                        </p:tgtEl>
                                      </p:cBhvr>
                                    </p:animEffect>
                                    <p:set>
                                      <p:cBhvr>
                                        <p:cTn id="25" dur="1" fill="hold">
                                          <p:stCondLst>
                                            <p:cond delay="499"/>
                                          </p:stCondLst>
                                        </p:cTn>
                                        <p:tgtEl>
                                          <p:spTgt spid="7">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xEl>
                                              <p:pRg st="2" end="2"/>
                                            </p:txEl>
                                          </p:spTgt>
                                        </p:tgtEl>
                                      </p:cBhvr>
                                    </p:animEffect>
                                    <p:set>
                                      <p:cBhvr>
                                        <p:cTn id="28"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10589"/>
            <a:ext cx="11515037" cy="5826723"/>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从叙事角度出发，文艺文本既是时间性存在，也是空间性存在。作家和艺术家使用语言等媒介在逻辑关系中展开情节并塑造人物形象的过程，在本质上就是造就空间的过程，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语言之流最终产生某种空间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艺文本对空间问题的把握既包括物理性质的传统空间场域的展现，也包括心理空间的展现。那么究竟什么是心理空间呢？心理空间是指主体的内在心理图式对客观空间的一种审美反映，是主体关于空间经验长期积累和沉淀的结果。心理空间主要包括两种基本类型：一是主体心理对客观的物理空间的变形，二是主体心理在现实空间的基础上通过想象创造出来的想象性空间。</a:t>
            </a:r>
            <a:endParaRPr lang="zh-CN" altLang="zh-CN" sz="1050" kern="100" dirty="0">
              <a:effectLst/>
              <a:latin typeface="宋体"/>
              <a:cs typeface="Courier New"/>
            </a:endParaRPr>
          </a:p>
        </p:txBody>
      </p:sp>
    </p:spTree>
    <p:extLst>
      <p:ext uri="{BB962C8B-B14F-4D97-AF65-F5344CB8AC3E}">
        <p14:creationId xmlns:p14="http://schemas.microsoft.com/office/powerpoint/2010/main" val="3783638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44624"/>
            <a:ext cx="11515037" cy="6747425"/>
          </a:xfrm>
          <a:prstGeom prst="rect">
            <a:avLst/>
          </a:prstGeom>
          <a:noFill/>
        </p:spPr>
        <p:txBody>
          <a:bodyPr wrap="square" rtlCol="0">
            <a:spAutoFit/>
          </a:bodyPr>
          <a:lstStyle/>
          <a:p>
            <a:pPr indent="711200" algn="just">
              <a:lnSpc>
                <a:spcPct val="140000"/>
              </a:lnSpc>
              <a:spcAft>
                <a:spcPts val="0"/>
              </a:spcAft>
            </a:pPr>
            <a:r>
              <a:rPr lang="zh-CN" altLang="zh-CN" sz="2600" kern="100" dirty="0">
                <a:latin typeface="Times New Roman"/>
                <a:ea typeface="华文细黑"/>
                <a:cs typeface="Times New Roman"/>
              </a:rPr>
              <a:t>客观物理空间的方位、大小、形状等属性都是固定不变的，但空间的这种客观物理属性一旦透过主体的心灵渲染并带有主观色彩后，便会出现种种变形。这种变形的心理空间，又反向使主体的情绪感受更加鲜明地呈现于文艺文本之中。苏轼的</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但愿人长久，千里共婵娟</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诗句，相距千里是何等遥远，但由于心理情感上的相依相伴，便可有天涯咫尺之感，这是主观心理感受到的客观空间距离的缩短。柳永的</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念去去、千里烟波，暮霭沉沉楚天阔</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诗句，本就烟波浩渺的江水，因内心对于前途的无法把握以及离别相思之苦，那前路就变得更加渺远了，人在其中，犹如一叶小舟，漂泊无奈之感充溢笔端。这是主观感受到的客观物理空间的扩大。这方面的典型例子是我国当代作家王蒙在小说《春之声》中对月亮形状的空间变形描述。月亮固然有阴晴圆缺，但无论如何也不会是方形的，但在小说中作家却描写了</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方方的大月亮</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，以烘托小说文本所欲表达的特殊心理情感。</a:t>
            </a:r>
            <a:endParaRPr lang="zh-CN" altLang="zh-CN" sz="2600" kern="100" dirty="0">
              <a:effectLst/>
              <a:latin typeface="宋体"/>
              <a:cs typeface="Courier New"/>
            </a:endParaRPr>
          </a:p>
        </p:txBody>
      </p:sp>
    </p:spTree>
    <p:extLst>
      <p:ext uri="{BB962C8B-B14F-4D97-AF65-F5344CB8AC3E}">
        <p14:creationId xmlns:p14="http://schemas.microsoft.com/office/powerpoint/2010/main" val="24253021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85187"/>
            <a:ext cx="11515037" cy="6656181"/>
          </a:xfrm>
          <a:prstGeom prst="rect">
            <a:avLst/>
          </a:prstGeom>
          <a:noFill/>
        </p:spPr>
        <p:txBody>
          <a:bodyPr wrap="square" rtlCol="0">
            <a:spAutoFit/>
          </a:bodyPr>
          <a:lstStyle/>
          <a:p>
            <a:pPr indent="711200" algn="just">
              <a:lnSpc>
                <a:spcPct val="140000"/>
              </a:lnSpc>
              <a:spcAft>
                <a:spcPts val="0"/>
              </a:spcAft>
            </a:pPr>
            <a:r>
              <a:rPr lang="zh-CN" altLang="zh-CN" sz="2800" kern="100" dirty="0">
                <a:latin typeface="Times New Roman"/>
                <a:ea typeface="华文细黑"/>
                <a:cs typeface="Times New Roman"/>
              </a:rPr>
              <a:t>与变形的空间相比，想象性空间则是主体通过想象和幻想构建起来的独特的虚幻的心理空间，它可能是特定的心理空间情境类型，也可能是隐喻性的心理空间场景，主体于空间场景中或通过一定的情节、意象、人物传达内心的感受和情绪的变化，或通过象征隐喻实体的构建传达某种哲学性的思考和神秘观念。法国作家萨特在小说《禁闭》中构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地狱的密室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和美国作家福克纳在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约克纳帕塔法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世系小说中构建的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伊甸园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，就属于典型的特定心理空间情境。萨特借助特定的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地狱的密室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的空间场景暗示出了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他人即地狱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的人生哲理，福克纳通</a:t>
            </a:r>
            <a:r>
              <a:rPr lang="zh-CN" altLang="zh-CN" sz="2800" kern="100" spc="100" dirty="0">
                <a:latin typeface="Times New Roman"/>
                <a:ea typeface="华文细黑"/>
                <a:cs typeface="Times New Roman"/>
              </a:rPr>
              <a:t>过基督教观念中</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伊甸园</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空间场景的描绘传达出了美国南方社会现实与理想之间的巨大差距。与萨特和福克纳相比，卡夫卡在小说《城堡》中的空间塑造则带有明显的隐喻性质。城堡虽然看上去近在咫尺</a:t>
            </a:r>
            <a:r>
              <a:rPr lang="zh-CN" altLang="zh-CN" sz="2800" kern="100" spc="100" dirty="0" smtClean="0">
                <a:latin typeface="Times New Roman"/>
                <a:ea typeface="华文细黑"/>
                <a:cs typeface="Times New Roman"/>
              </a:rPr>
              <a:t>，</a:t>
            </a:r>
            <a:endParaRPr lang="zh-CN" altLang="zh-CN" sz="2800" kern="100" spc="100" dirty="0">
              <a:effectLst/>
              <a:latin typeface="宋体"/>
              <a:cs typeface="Courier New"/>
            </a:endParaRPr>
          </a:p>
        </p:txBody>
      </p:sp>
    </p:spTree>
    <p:extLst>
      <p:ext uri="{BB962C8B-B14F-4D97-AF65-F5344CB8AC3E}">
        <p14:creationId xmlns:p14="http://schemas.microsoft.com/office/powerpoint/2010/main" val="28511483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8582" y="581311"/>
            <a:ext cx="11139013" cy="3246338"/>
          </a:xfrm>
          <a:prstGeom prst="rect">
            <a:avLst/>
          </a:prstGeom>
          <a:noFill/>
        </p:spPr>
        <p:txBody>
          <a:bodyPr wrap="square" rtlCol="0">
            <a:spAutoFit/>
          </a:bodyPr>
          <a:lstStyle/>
          <a:p>
            <a:pPr lvl="0" algn="just">
              <a:lnSpc>
                <a:spcPct val="150000"/>
              </a:lnSpc>
            </a:pPr>
            <a:r>
              <a:rPr lang="zh-CN" altLang="zh-CN" sz="2800" kern="100" dirty="0">
                <a:solidFill>
                  <a:prstClr val="black"/>
                </a:solidFill>
                <a:latin typeface="Times New Roman"/>
                <a:ea typeface="华文细黑"/>
                <a:cs typeface="Times New Roman"/>
              </a:rPr>
              <a:t>通向城堡的道路也畅通无阻，但主人公</a:t>
            </a:r>
            <a:r>
              <a:rPr lang="en-US" altLang="zh-CN" sz="2800" kern="100" dirty="0">
                <a:solidFill>
                  <a:prstClr val="black"/>
                </a:solidFill>
                <a:latin typeface="Times New Roman"/>
                <a:ea typeface="华文细黑"/>
                <a:cs typeface="Courier New"/>
              </a:rPr>
              <a:t>K</a:t>
            </a:r>
            <a:r>
              <a:rPr lang="zh-CN" altLang="zh-CN" sz="2800" kern="100" dirty="0">
                <a:solidFill>
                  <a:prstClr val="black"/>
                </a:solidFill>
                <a:latin typeface="Times New Roman"/>
                <a:ea typeface="华文细黑"/>
                <a:cs typeface="Times New Roman"/>
              </a:rPr>
              <a:t>却始终无法进入，于是城堡在小说中转化成了荒诞世界的心理象征，构成了人尴尬的生存处境的一种形象隐喻传达，从而实现了心理空间对物理空间尺度的突破。主体情感的渗透，使文艺文本呈现出超现实的审美感受。</a:t>
            </a:r>
            <a:endParaRPr lang="zh-CN" altLang="zh-CN" sz="2800" kern="100" dirty="0">
              <a:solidFill>
                <a:prstClr val="black"/>
              </a:solidFill>
              <a:latin typeface="宋体"/>
              <a:cs typeface="Courier New"/>
            </a:endParaRPr>
          </a:p>
          <a:p>
            <a:pPr lvl="0" algn="r">
              <a:lnSpc>
                <a:spcPct val="150000"/>
              </a:lnSpc>
            </a:pP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选自王钢《文艺心理学研究》，有删改</a:t>
            </a:r>
            <a:r>
              <a:rPr lang="en-US" altLang="zh-CN" sz="2800" kern="100" dirty="0" smtClean="0">
                <a:solidFill>
                  <a:prstClr val="black"/>
                </a:solidFill>
                <a:latin typeface="Times New Roman"/>
                <a:ea typeface="华文细黑"/>
                <a:cs typeface="Courier New"/>
              </a:rPr>
              <a:t>)</a:t>
            </a:r>
          </a:p>
        </p:txBody>
      </p:sp>
    </p:spTree>
    <p:extLst>
      <p:ext uri="{BB962C8B-B14F-4D97-AF65-F5344CB8AC3E}">
        <p14:creationId xmlns:p14="http://schemas.microsoft.com/office/powerpoint/2010/main" val="10681011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428206"/>
            <a:ext cx="11515037" cy="624530"/>
          </a:xfrm>
          <a:prstGeom prst="rect">
            <a:avLst/>
          </a:prstGeom>
          <a:noFill/>
        </p:spPr>
        <p:txBody>
          <a:bodyPr wrap="square" rtlCol="0">
            <a:spAutoFit/>
          </a:bodyPr>
          <a:lstStyle/>
          <a:p>
            <a:pPr algn="just">
              <a:lnSpc>
                <a:spcPct val="140000"/>
              </a:lnSpc>
              <a:spcAft>
                <a:spcPts val="0"/>
              </a:spcAf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文艺文本的心理空间有哪些作用？根据文本内容进行概括</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4" name="矩形 3"/>
          <p:cNvSpPr/>
          <p:nvPr/>
        </p:nvSpPr>
        <p:spPr>
          <a:xfrm>
            <a:off x="262558" y="1124744"/>
            <a:ext cx="11371021" cy="4315027"/>
          </a:xfrm>
          <a:prstGeom prst="rect">
            <a:avLst/>
          </a:prstGeom>
        </p:spPr>
        <p:txBody>
          <a:bodyPr wrap="square">
            <a:spAutoFit/>
          </a:bodyPr>
          <a:lstStyle/>
          <a:p>
            <a:pPr algn="just">
              <a:lnSpc>
                <a:spcPct val="14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强化主体的情绪感受。</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使主体的情绪感受更加鲜明地呈现于文艺文本之中</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，或</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烘托主观情感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，或</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烘托艺术作品所欲表达的特殊心理情感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也对</a:t>
            </a:r>
            <a:r>
              <a:rPr lang="en-US" altLang="zh-CN" sz="2800" kern="100" dirty="0" smtClean="0">
                <a:solidFill>
                  <a:srgbClr val="0000FF"/>
                </a:solidFill>
                <a:latin typeface="Times New Roman"/>
                <a:ea typeface="华文细黑"/>
                <a:cs typeface="Courier New"/>
              </a:rPr>
              <a:t>)</a:t>
            </a:r>
          </a:p>
          <a:p>
            <a:pPr algn="just">
              <a:lnSpc>
                <a:spcPct val="14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借助情节、意象、人物传达内心的感受与情绪变化。</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传达内心感受与情绪变化</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也对</a:t>
            </a:r>
            <a:r>
              <a:rPr lang="en-US" altLang="zh-CN" sz="2800" kern="100" dirty="0" smtClean="0">
                <a:solidFill>
                  <a:srgbClr val="0000FF"/>
                </a:solidFill>
                <a:latin typeface="Times New Roman"/>
                <a:ea typeface="华文细黑"/>
                <a:cs typeface="Courier New"/>
              </a:rPr>
              <a:t>)</a:t>
            </a:r>
          </a:p>
          <a:p>
            <a:pPr algn="just">
              <a:lnSpc>
                <a:spcPct val="14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通过隐喻象征来表达哲学性的思考或神秘观念。</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表达理性思想观念</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也对</a:t>
            </a:r>
            <a:r>
              <a:rPr lang="en-US" altLang="zh-CN" sz="2800" kern="100" dirty="0">
                <a:solidFill>
                  <a:srgbClr val="0000FF"/>
                </a:solidFill>
                <a:latin typeface="Times New Roman"/>
                <a:ea typeface="华文细黑"/>
                <a:cs typeface="Courier New"/>
              </a:rPr>
              <a:t>)</a:t>
            </a:r>
            <a:endParaRPr lang="zh-CN" altLang="zh-CN" sz="2800" kern="100" dirty="0">
              <a:solidFill>
                <a:srgbClr val="0000FF"/>
              </a:solidFill>
              <a:effectLst/>
              <a:latin typeface="宋体"/>
              <a:cs typeface="Courier New"/>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7" name="圆角矩形 6"/>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380731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7806" y="1448204"/>
            <a:ext cx="10908000" cy="656077"/>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掌握主观概括题精细筛选、精准概括的答题要领。</a:t>
            </a:r>
            <a:endParaRPr lang="zh-CN" altLang="zh-CN" sz="1050" kern="100" dirty="0">
              <a:effectLst/>
              <a:latin typeface="宋体"/>
              <a:cs typeface="Courier New"/>
            </a:endParaRPr>
          </a:p>
        </p:txBody>
      </p:sp>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复习要点</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25474" y="2564904"/>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2609528"/>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7" name="TextBox 6">
            <a:hlinkClick r:id="rId2" action="ppaction://hlinksldjump"/>
          </p:cNvPr>
          <p:cNvSpPr txBox="1"/>
          <p:nvPr/>
        </p:nvSpPr>
        <p:spPr>
          <a:xfrm>
            <a:off x="1270670" y="3606022"/>
            <a:ext cx="6768752"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强化规范</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研究真题问答   体悟审答要点</a:t>
            </a:r>
            <a:endParaRPr lang="zh-CN" altLang="en-US" sz="2800" b="1" dirty="0">
              <a:solidFill>
                <a:schemeClr val="accent6">
                  <a:lumMod val="75000"/>
                </a:schemeClr>
              </a:solidFill>
              <a:latin typeface="微软雅黑" pitchFamily="34" charset="-122"/>
              <a:ea typeface="微软雅黑" pitchFamily="34" charset="-122"/>
            </a:endParaRPr>
          </a:p>
        </p:txBody>
      </p:sp>
      <p:sp>
        <p:nvSpPr>
          <p:cNvPr id="8" name="TextBox 7">
            <a:hlinkClick r:id="rId3" action="ppaction://hlinksldjump"/>
          </p:cNvPr>
          <p:cNvSpPr txBox="1"/>
          <p:nvPr/>
        </p:nvSpPr>
        <p:spPr>
          <a:xfrm>
            <a:off x="1270670" y="4520577"/>
            <a:ext cx="6768752"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突破题点</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找准核心题点   精准细透突破</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9" name="直接连接符 8"/>
          <p:cNvCxnSpPr/>
          <p:nvPr/>
        </p:nvCxnSpPr>
        <p:spPr>
          <a:xfrm>
            <a:off x="1380778" y="4229790"/>
            <a:ext cx="637061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1380778" y="5128260"/>
            <a:ext cx="637061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突破</a:t>
            </a:r>
            <a:r>
              <a:rPr lang="zh-CN" altLang="en-US" sz="2400" b="1" kern="0" dirty="0">
                <a:solidFill>
                  <a:schemeClr val="bg1"/>
                </a:solidFill>
                <a:latin typeface="微软雅黑" pitchFamily="34" charset="-122"/>
                <a:ea typeface="微软雅黑" pitchFamily="34" charset="-122"/>
              </a:rPr>
              <a:t>题点</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找准核心题点   精准细透突破</a:t>
            </a:r>
            <a:endParaRPr lang="zh-CN" altLang="en-US" sz="2400" b="1" kern="0" dirty="0">
              <a:solidFill>
                <a:schemeClr val="bg1"/>
              </a:solidFill>
              <a:latin typeface="华文新魏" pitchFamily="2" charset="-122"/>
              <a:ea typeface="华文新魏" pitchFamily="2" charset="-122"/>
            </a:endParaRPr>
          </a:p>
        </p:txBody>
      </p:sp>
      <p:sp>
        <p:nvSpPr>
          <p:cNvPr id="7" name="TextBox 6"/>
          <p:cNvSpPr txBox="1"/>
          <p:nvPr/>
        </p:nvSpPr>
        <p:spPr>
          <a:xfrm>
            <a:off x="233348" y="687821"/>
            <a:ext cx="11515037" cy="664862"/>
          </a:xfrm>
          <a:prstGeom prst="rect">
            <a:avLst/>
          </a:prstGeom>
          <a:noFill/>
        </p:spPr>
        <p:txBody>
          <a:bodyPr wrap="square" rtlCol="0">
            <a:spAutoFit/>
          </a:bodyPr>
          <a:lstStyle/>
          <a:p>
            <a:pPr algn="just">
              <a:lnSpc>
                <a:spcPct val="150000"/>
              </a:lnSpc>
            </a:pPr>
            <a:r>
              <a:rPr lang="zh-CN" altLang="zh-CN" sz="2800" b="1" kern="100" dirty="0">
                <a:latin typeface="Times New Roman"/>
                <a:ea typeface="华文细黑"/>
                <a:cs typeface="Times New Roman"/>
              </a:rPr>
              <a:t>一、精细筛选</a:t>
            </a:r>
          </a:p>
        </p:txBody>
      </p:sp>
      <p:sp>
        <p:nvSpPr>
          <p:cNvPr id="9" name="TextBox 8"/>
          <p:cNvSpPr txBox="1"/>
          <p:nvPr/>
        </p:nvSpPr>
        <p:spPr>
          <a:xfrm>
            <a:off x="233348" y="1412776"/>
            <a:ext cx="11684346" cy="4534062"/>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明确标准，两次筛选</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概括的基础是筛选，筛选先要吃透筛选的标准，标准就在题干的关键词语上，找到它，往原文一代入，就可以确定筛选的范围了。如</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年浙江卷第</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题，题干的关键词语是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文言</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文言文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只要它在文本出现，就是筛选的范围。这次筛选，是第一次筛选，是把答案性文字从文本文字中剥离出来。筛选出来的文字有时很长，需要第二次筛选，就是对这些筛选出来的文字再筛选，筛选出最关键的词语或句子。</a:t>
            </a:r>
            <a:endParaRPr lang="zh-CN" altLang="zh-CN" sz="1050" kern="100" dirty="0">
              <a:effectLst/>
              <a:latin typeface="宋体"/>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476672"/>
            <a:ext cx="11515037" cy="590931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挖掘隐藏信息，避免遗漏</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浙江卷的该道主观概括题有这么一个特点，就是总有一处信息藏得很深，不能一眼就看出来，而这一隐藏信息的挖掘至关重要，这时只有一个办法：细读、细抠。再以</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年浙江卷第</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题为例。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的第一点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就在末段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而且很多现代文学史上的代表性作家在创作实践中，</a:t>
            </a:r>
            <a:r>
              <a:rPr lang="zh-CN" altLang="zh-CN" sz="2800" kern="100" spc="100" dirty="0">
                <a:latin typeface="Times New Roman"/>
                <a:ea typeface="华文细黑"/>
                <a:cs typeface="Times New Roman"/>
              </a:rPr>
              <a:t>在各类文学文本的写作中，也吸收了大量文言的因素和成分，甚至创作了大量的文言诗词，其造诣也是很高的</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这一复杂长句中，我们用第二次筛选，把</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在各类文学文本的写作中，也吸收了大量文言的因</a:t>
            </a:r>
            <a:r>
              <a:rPr lang="zh-CN" altLang="zh-CN" sz="2800" kern="100" spc="-100" dirty="0">
                <a:latin typeface="Times New Roman"/>
                <a:ea typeface="华文细黑"/>
                <a:cs typeface="Times New Roman"/>
              </a:rPr>
              <a:t>素和成分</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这个关键信息提取出来。那么，第二点</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作用</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又在哪里呢</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88640"/>
            <a:ext cx="11515037" cy="6555641"/>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再细读该句，发现句首有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一词，说明前面还有一层，找到前句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时过境迁，尤其是在冷静面对白话语言给文学带来的一些困境时，在追寻白话语言的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艺术化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加工过程中，当年新文化运动提倡者事后的反思性意见，与五四白话文运动中以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为代表的反对派意见，在语言与文学关系问题的许多认识上有着惊人的一致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，发现该句更长，而且重点不是谈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的作用，但有一处关键信息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白话语言的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艺术化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加工过程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，再联系它前面的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困境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一词，就能得出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文言有益于白话语言的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艺术化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这第二点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作用</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我们之所以如此详细说明，不仅想表达出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第二次筛选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的重要，更想表明挖隐含信息时细读、细抠是多么重要</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8773461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8582" y="465053"/>
            <a:ext cx="10873208" cy="3323987"/>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二、精准答题</a:t>
            </a:r>
            <a:endParaRPr lang="zh-CN" altLang="zh-CN" sz="1050" b="1" kern="100" dirty="0">
              <a:latin typeface="宋体"/>
              <a:cs typeface="Courier New"/>
            </a:endParaRPr>
          </a:p>
          <a:p>
            <a:pPr algn="just">
              <a:lnSpc>
                <a:spcPct val="150000"/>
              </a:lnSpc>
              <a:spcAft>
                <a:spcPts val="0"/>
              </a:spcAft>
            </a:pPr>
            <a:r>
              <a:rPr lang="zh-CN" altLang="zh-CN" sz="2800" kern="100" dirty="0">
                <a:solidFill>
                  <a:srgbClr val="000000"/>
                </a:solidFill>
                <a:latin typeface="Times New Roman"/>
                <a:ea typeface="华文细黑"/>
                <a:cs typeface="Times New Roman"/>
              </a:rPr>
              <a:t>只要细心，就能发现浙江卷这道主观概括题的答案很少能直接用原文现成的句子来回答，必须借助原文关键词语用自己的语言来组织，且要语言精要，准确全面，有条理，有层次。因此，考生特别要打磨答案，精准组织，做好高度概括工作。</a:t>
            </a:r>
            <a:endParaRPr lang="zh-CN" altLang="zh-CN" sz="1050" kern="100" dirty="0">
              <a:effectLst/>
              <a:latin typeface="宋体"/>
              <a:cs typeface="Courier New"/>
            </a:endParaRPr>
          </a:p>
        </p:txBody>
      </p:sp>
    </p:spTree>
    <p:extLst>
      <p:ext uri="{BB962C8B-B14F-4D97-AF65-F5344CB8AC3E}">
        <p14:creationId xmlns:p14="http://schemas.microsoft.com/office/powerpoint/2010/main" val="13461516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127186"/>
            <a:ext cx="11515037" cy="461664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概括原因题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人生境界是人们通过自身锻炼修养、提高觉解水平而不断生成的，而觉解是关键。从某种程度上说，人生境界的生成取决于人们对自身生存实践及其意义的觉解。由于觉解的层次和程度不同，造成人生有多种境界、多重境界。不同的人对生活的自觉和了解的程度是有区别的，因</a:t>
            </a:r>
            <a:r>
              <a:rPr lang="zh-CN" altLang="zh-CN" sz="2800" kern="100" spc="100" dirty="0">
                <a:latin typeface="Times New Roman"/>
                <a:ea typeface="华文细黑"/>
                <a:cs typeface="Times New Roman"/>
              </a:rPr>
              <a:t>而，尽管每个人都面对着相同的宇宙，置身于大致相同的生活之流中</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
        <p:nvSpPr>
          <p:cNvPr id="3" name="TextBox 2"/>
          <p:cNvSpPr txBox="1"/>
          <p:nvPr/>
        </p:nvSpPr>
        <p:spPr>
          <a:xfrm>
            <a:off x="190550" y="449044"/>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980728"/>
            <a:ext cx="1746244"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4394404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332656"/>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但是，生活对每个人却显示出不同的意义，从而每个人处身于不同的人生境界中。在人与世界打交道的过程中，会有各种不同的觉解程度和层次，会形成各种不同的人生境界，而审美境界则是其中一个比较高层次的精神境界。审美有一个基本条件是要求主客体之间实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交融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物我两忘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天人合一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。如果主客体始终处于割裂的状态，那就不太可能是审美的。从心境来说，审美境界较大程度上超越个体眼前的某种功利性和有限性，而达到相对自由的状态。所以，</a:t>
            </a:r>
            <a:r>
              <a:rPr lang="zh-CN" altLang="zh-CN" sz="2800" u="heavy" kern="100" dirty="0">
                <a:latin typeface="Times New Roman"/>
                <a:ea typeface="华文细黑"/>
                <a:cs typeface="Times New Roman"/>
              </a:rPr>
              <a:t>审美境界不同于、高于一般的人生境界</a:t>
            </a:r>
            <a:r>
              <a:rPr lang="zh-CN" altLang="zh-CN" sz="2800" kern="100" dirty="0">
                <a:latin typeface="Times New Roman"/>
                <a:ea typeface="华文细黑"/>
                <a:cs typeface="Times New Roman"/>
              </a:rPr>
              <a:t>，是诗意的提升和凝聚</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zh-CN" altLang="zh-CN" sz="2800" kern="100" dirty="0">
                <a:latin typeface="宋体"/>
                <a:ea typeface="Times New Roman"/>
                <a:cs typeface="Courier New"/>
              </a:rPr>
              <a:t> </a:t>
            </a:r>
            <a:r>
              <a:rPr lang="en-US" altLang="zh-CN" sz="2800" kern="100" dirty="0">
                <a:latin typeface="宋体"/>
                <a:ea typeface="Times New Roman"/>
                <a:cs typeface="Courier New"/>
              </a:rPr>
              <a:t>(</a:t>
            </a:r>
            <a:r>
              <a:rPr lang="zh-CN" altLang="zh-CN" sz="2800" kern="100" dirty="0">
                <a:latin typeface="Times New Roman"/>
                <a:ea typeface="华文细黑"/>
                <a:cs typeface="Times New Roman"/>
              </a:rPr>
              <a:t>选自朱立元《实践美学的现状与未来展望》，有删改</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22519308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20" y="391721"/>
            <a:ext cx="11515037" cy="66101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根据本文内容，概括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审美境界不同于、高于一般的人生境界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的理由。</a:t>
            </a:r>
            <a:endParaRPr lang="zh-CN" altLang="zh-CN" sz="1050" kern="100" dirty="0">
              <a:effectLst/>
              <a:latin typeface="宋体"/>
              <a:cs typeface="Courier New"/>
            </a:endParaRPr>
          </a:p>
        </p:txBody>
      </p:sp>
      <p:sp>
        <p:nvSpPr>
          <p:cNvPr id="3" name="TextBox 2"/>
          <p:cNvSpPr txBox="1"/>
          <p:nvPr/>
        </p:nvSpPr>
        <p:spPr>
          <a:xfrm>
            <a:off x="205720" y="1124744"/>
            <a:ext cx="11515037"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审美境界是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主客交融</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物我两忘</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的境界，有诗性之美</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审美境界具有超越个体眼前的功利性和有限性，是相对自由的。</a:t>
            </a:r>
            <a:endParaRPr lang="zh-CN" altLang="zh-CN" sz="1050" kern="100" dirty="0">
              <a:solidFill>
                <a:srgbClr val="0000FF"/>
              </a:solidFill>
              <a:effectLst/>
              <a:latin typeface="宋体"/>
              <a:cs typeface="Courier New"/>
            </a:endParaRPr>
          </a:p>
        </p:txBody>
      </p:sp>
      <p:sp>
        <p:nvSpPr>
          <p:cNvPr id="8" name="矩形 7"/>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63463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uiExpand="1"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116632"/>
            <a:ext cx="11515037" cy="6555641"/>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20000" algn="dist">
              <a:lnSpc>
                <a:spcPct val="150000"/>
              </a:lnSpc>
            </a:pPr>
            <a:r>
              <a:rPr lang="zh-CN" altLang="zh-CN" sz="2800" kern="100" dirty="0">
                <a:latin typeface="Times New Roman"/>
                <a:ea typeface="华文细黑"/>
                <a:cs typeface="Times New Roman"/>
              </a:rPr>
              <a:t>最常见的艺术门类是诗歌、音乐、舞蹈</a:t>
            </a:r>
            <a:r>
              <a:rPr lang="en-US" altLang="zh-CN" sz="2800" kern="100" dirty="0">
                <a:latin typeface="Times New Roman"/>
                <a:ea typeface="华文细黑"/>
              </a:rPr>
              <a:t>(</a:t>
            </a:r>
            <a:r>
              <a:rPr lang="zh-CN" altLang="zh-CN" sz="2800" kern="100" dirty="0">
                <a:latin typeface="Times New Roman"/>
                <a:ea typeface="华文细黑"/>
                <a:cs typeface="Times New Roman"/>
              </a:rPr>
              <a:t>三种在起源时是统一体</a:t>
            </a:r>
            <a:r>
              <a:rPr lang="en-US" altLang="zh-CN" sz="2800" kern="100" dirty="0">
                <a:latin typeface="Times New Roman"/>
                <a:ea typeface="华文细黑"/>
              </a:rPr>
              <a:t>)</a:t>
            </a:r>
            <a:r>
              <a:rPr lang="zh-CN" altLang="zh-CN" sz="2800" kern="100" dirty="0">
                <a:latin typeface="Times New Roman"/>
                <a:ea typeface="华文细黑"/>
                <a:cs typeface="Times New Roman"/>
              </a:rPr>
              <a:t>，建筑、雕刻和绘画</a:t>
            </a:r>
            <a:r>
              <a:rPr lang="en-US" altLang="zh-CN" sz="2800" kern="100" dirty="0">
                <a:latin typeface="Times New Roman"/>
                <a:ea typeface="华文细黑"/>
              </a:rPr>
              <a:t>(</a:t>
            </a:r>
            <a:r>
              <a:rPr lang="zh-CN" altLang="zh-CN" sz="2800" kern="100" dirty="0">
                <a:latin typeface="Times New Roman"/>
                <a:ea typeface="华文细黑"/>
                <a:cs typeface="Times New Roman"/>
              </a:rPr>
              <a:t>合称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造形艺术</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，戏剧、小说以及近代歌剧、哑剧和电影剧之类综合性艺术。这些艺术之间的分别和关系，自从莱辛的《拉奥孔》问世以来，一直是西方美学界研究和讨论的问题。德国美学家们一般把艺术分为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空间性的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时间性的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两大类。属于空间艺术的有建筑、雕刻和绘画，其功用主要是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状物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，或写静态，描绘在空间中直立和平铺并列的事物形状；所涉及的感官主要是视觉，所用的媒介</a:t>
            </a:r>
            <a:r>
              <a:rPr lang="zh-CN" altLang="zh-CN" sz="2800" kern="100" spc="-100" dirty="0">
                <a:latin typeface="Times New Roman"/>
                <a:ea typeface="华文细黑"/>
                <a:cs typeface="Times New Roman"/>
              </a:rPr>
              <a:t>主要是线条和颜色。属于时间艺术的主要有舞蹈、音乐、诗歌和一般文学，其功用主要是叙事抒情，写动态，描绘在时间上先后承续的事物发展过程</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4932669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8961" y="74139"/>
            <a:ext cx="11659053" cy="6656181"/>
          </a:xfrm>
          <a:prstGeom prst="rect">
            <a:avLst/>
          </a:prstGeom>
          <a:noFill/>
        </p:spPr>
        <p:txBody>
          <a:bodyPr wrap="square" rtlCol="0">
            <a:spAutoFit/>
          </a:bodyPr>
          <a:lstStyle/>
          <a:p>
            <a:pPr>
              <a:lnSpc>
                <a:spcPct val="140000"/>
              </a:lnSpc>
            </a:pPr>
            <a:r>
              <a:rPr lang="zh-CN" altLang="zh-CN" sz="2800" kern="100" dirty="0">
                <a:latin typeface="Times New Roman"/>
                <a:ea typeface="华文细黑"/>
                <a:cs typeface="Times New Roman"/>
              </a:rPr>
              <a:t>所涉及的感官较多，音乐较单纯，只涉及听觉和节奏感中筋肉运动感觉，舞蹈、诗歌和一般文学则视觉、听觉和筋肉运动感觉都要起作用</a:t>
            </a:r>
            <a:r>
              <a:rPr lang="zh-CN" altLang="zh-CN" sz="2800" kern="100" dirty="0" smtClean="0">
                <a:latin typeface="Times New Roman"/>
                <a:ea typeface="华文细黑"/>
                <a:cs typeface="Times New Roman"/>
              </a:rPr>
              <a:t>。时间</a:t>
            </a:r>
            <a:r>
              <a:rPr lang="zh-CN" altLang="zh-CN" sz="2800" kern="100" dirty="0">
                <a:latin typeface="Times New Roman"/>
                <a:ea typeface="华文细黑"/>
                <a:cs typeface="Times New Roman"/>
              </a:rPr>
              <a:t>艺术在所用的媒介方面有一个值得重视的差异，这就是其他各种艺术的媒介如声音、线条、色彩之类都是感性的，即可凭感官直接觉察到；至于文学则用语言为媒介，而语言中的文字却只是代表观念的一种符号，本身并无意义，例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这一观念，各民族用来代表它的文字符号各不相同，英文用</a:t>
            </a:r>
            <a:r>
              <a:rPr lang="en-US" altLang="zh-CN" sz="2800" kern="100" dirty="0">
                <a:latin typeface="Times New Roman"/>
                <a:ea typeface="华文细黑"/>
                <a:cs typeface="Courier New"/>
              </a:rPr>
              <a:t>man</a:t>
            </a:r>
            <a:r>
              <a:rPr lang="zh-CN" altLang="zh-CN" sz="2800" kern="100" dirty="0">
                <a:latin typeface="Times New Roman"/>
                <a:ea typeface="华文细黑"/>
                <a:cs typeface="Times New Roman"/>
              </a:rPr>
              <a:t>，法文用</a:t>
            </a:r>
            <a:r>
              <a:rPr lang="en-US" altLang="zh-CN" sz="2800" kern="100" dirty="0" err="1">
                <a:latin typeface="Times New Roman"/>
                <a:ea typeface="华文细黑"/>
                <a:cs typeface="Courier New"/>
              </a:rPr>
              <a:t>homme</a:t>
            </a:r>
            <a:r>
              <a:rPr lang="zh-CN" altLang="zh-CN" sz="2800" kern="100" dirty="0">
                <a:latin typeface="Times New Roman"/>
                <a:ea typeface="华文细黑"/>
                <a:cs typeface="Times New Roman"/>
              </a:rPr>
              <a:t>，德文用</a:t>
            </a:r>
            <a:r>
              <a:rPr lang="en-US" altLang="zh-CN" sz="2800" kern="100" dirty="0">
                <a:latin typeface="Times New Roman"/>
                <a:ea typeface="华文细黑"/>
                <a:cs typeface="Courier New"/>
              </a:rPr>
              <a:t>Mensch</a:t>
            </a:r>
            <a:r>
              <a:rPr lang="zh-CN" altLang="zh-CN" sz="2800" kern="100" dirty="0">
                <a:latin typeface="Times New Roman"/>
                <a:ea typeface="华文细黑"/>
                <a:cs typeface="Times New Roman"/>
              </a:rPr>
              <a:t>，单凭这种文字符号并不能直接显出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的感性形象，只能显出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的观念或意义，所以语言这种媒介不是感性而是观念性的，也就是说，语言要通过符号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字音和字形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间接引起对事物的观念。这个分别黑格尔在他的《美学》里也经常提到。这个分别就是使文学作为语言艺术具有独特地位的首要原因</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9899725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8961" y="156425"/>
            <a:ext cx="11659053" cy="6727996"/>
          </a:xfrm>
          <a:prstGeom prst="rect">
            <a:avLst/>
          </a:prstGeom>
          <a:noFill/>
        </p:spPr>
        <p:txBody>
          <a:bodyPr wrap="square" rtlCol="0">
            <a:spAutoFit/>
          </a:bodyPr>
          <a:lstStyle/>
          <a:p>
            <a:pPr indent="711200" algn="just">
              <a:lnSpc>
                <a:spcPct val="140000"/>
              </a:lnSpc>
              <a:spcAft>
                <a:spcPts val="0"/>
              </a:spcAft>
            </a:pPr>
            <a:r>
              <a:rPr lang="zh-CN" altLang="zh-CN" sz="2800" kern="100" dirty="0">
                <a:latin typeface="Times New Roman"/>
                <a:ea typeface="华文细黑"/>
                <a:cs typeface="Times New Roman"/>
              </a:rPr>
              <a:t>其次一个原因是各种艺术都要具有诗意。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(Poetry)</a:t>
            </a:r>
            <a:r>
              <a:rPr lang="zh-CN" altLang="zh-CN" sz="2800" kern="100" dirty="0">
                <a:latin typeface="Times New Roman"/>
                <a:ea typeface="华文细黑"/>
                <a:cs typeface="Times New Roman"/>
              </a:rPr>
              <a:t>这个词在西文里和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艺术</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(Art)</a:t>
            </a:r>
            <a:r>
              <a:rPr lang="zh-CN" altLang="zh-CN" sz="2800" kern="100" dirty="0">
                <a:latin typeface="Times New Roman"/>
                <a:ea typeface="华文细黑"/>
                <a:cs typeface="Times New Roman"/>
              </a:rPr>
              <a:t>一样，本义是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制造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创作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以黑格尔认为诗是最高的艺术，是一切门类的艺术的共同要素。维柯派美学家克罗齐还认为语言本身就是艺术，美学实际上就是语言学。各门艺术虽彼此有别，毕竟有基本共同点。例如莱辛虽严格区分过诗和画的界限，我国却很早就有诗画同源说。大诗人往往同时是大画家，王维就是一著例，苏轼说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观摩诘之画，画中有诗；品摩诘之诗，诗中有画。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苏轼本人就同时擅长诗和画。在起源时诗歌、音乐和舞蹈本是三位一体的综合艺术，后来分道扬镳，仍旧藕断丝连，例如在近代歌剧和电影剧乃至民间曲艺里，语言艺术都还是一个重要的组成部分。这些都足以见出文学作为语言艺术所占的独特地位</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选自朱光潜《谈美书简》</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8769331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强化规范</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a:solidFill>
                  <a:schemeClr val="bg1"/>
                </a:solidFill>
                <a:latin typeface="微软雅黑" pitchFamily="34" charset="-122"/>
                <a:ea typeface="微软雅黑" pitchFamily="34" charset="-122"/>
              </a:rPr>
              <a:t> </a:t>
            </a:r>
            <a:r>
              <a:rPr lang="zh-CN" altLang="en-US" sz="2400" b="1" kern="0" dirty="0" smtClean="0">
                <a:solidFill>
                  <a:schemeClr val="bg1"/>
                </a:solidFill>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研究</a:t>
            </a:r>
            <a:r>
              <a:rPr lang="zh-CN" altLang="en-US" sz="2400" kern="0" dirty="0">
                <a:solidFill>
                  <a:schemeClr val="bg1"/>
                </a:solidFill>
                <a:latin typeface="华文新魏" pitchFamily="2" charset="-122"/>
                <a:ea typeface="华文新魏" pitchFamily="2" charset="-122"/>
              </a:rPr>
              <a:t>真题问答  </a:t>
            </a:r>
            <a:r>
              <a:rPr lang="zh-CN" altLang="en-US" sz="2400" kern="0" dirty="0" smtClean="0">
                <a:solidFill>
                  <a:schemeClr val="bg1"/>
                </a:solidFill>
                <a:latin typeface="华文新魏" pitchFamily="2" charset="-122"/>
                <a:ea typeface="华文新魏" pitchFamily="2" charset="-122"/>
              </a:rPr>
              <a:t> 体悟</a:t>
            </a:r>
            <a:r>
              <a:rPr lang="zh-CN" altLang="en-US" sz="2400" kern="0" dirty="0">
                <a:solidFill>
                  <a:schemeClr val="bg1"/>
                </a:solidFill>
                <a:latin typeface="华文新魏" pitchFamily="2" charset="-122"/>
                <a:ea typeface="华文新魏" pitchFamily="2" charset="-122"/>
              </a:rPr>
              <a:t>审答要点</a:t>
            </a:r>
          </a:p>
        </p:txBody>
      </p:sp>
      <p:sp>
        <p:nvSpPr>
          <p:cNvPr id="6" name="TextBox 5"/>
          <p:cNvSpPr txBox="1"/>
          <p:nvPr/>
        </p:nvSpPr>
        <p:spPr>
          <a:xfrm>
            <a:off x="181365" y="827938"/>
            <a:ext cx="11746489" cy="656846"/>
          </a:xfrm>
          <a:prstGeom prst="rect">
            <a:avLst/>
          </a:prstGeom>
          <a:noFill/>
        </p:spPr>
        <p:txBody>
          <a:bodyPr wrap="square" rtlCol="0">
            <a:spAutoFit/>
          </a:bodyPr>
          <a:lstStyle/>
          <a:p>
            <a:pPr algn="just">
              <a:lnSpc>
                <a:spcPct val="150000"/>
              </a:lnSpc>
            </a:pPr>
            <a:r>
              <a:rPr lang="zh-CN" altLang="zh-CN" sz="2800" b="1" kern="100" dirty="0">
                <a:solidFill>
                  <a:srgbClr val="0000FF"/>
                </a:solidFill>
                <a:latin typeface="Times New Roman"/>
                <a:ea typeface="华文细黑"/>
                <a:cs typeface="Times New Roman"/>
              </a:rPr>
              <a:t>一、请认真研读浙江卷近三年主观概括类试题，回答下列问题。</a:t>
            </a:r>
          </a:p>
        </p:txBody>
      </p:sp>
      <p:sp>
        <p:nvSpPr>
          <p:cNvPr id="3" name="矩形 2"/>
          <p:cNvSpPr/>
          <p:nvPr/>
        </p:nvSpPr>
        <p:spPr>
          <a:xfrm>
            <a:off x="272083" y="1538208"/>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72084" y="2247840"/>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648959" y="1544007"/>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2014</a:t>
            </a:r>
            <a:r>
              <a:rPr lang="zh-CN" altLang="zh-CN" sz="2800" kern="100" dirty="0">
                <a:latin typeface="Times New Roman"/>
                <a:ea typeface="华文细黑"/>
                <a:cs typeface="Times New Roman"/>
              </a:rPr>
              <a:t>年</a:t>
            </a:r>
            <a:endParaRPr lang="zh-CN" altLang="zh-CN" sz="1050" b="1" kern="100" dirty="0">
              <a:solidFill>
                <a:srgbClr val="0000FF"/>
              </a:solidFill>
              <a:effectLst/>
              <a:latin typeface="宋体"/>
              <a:cs typeface="Courier New"/>
            </a:endParaRPr>
          </a:p>
        </p:txBody>
      </p:sp>
      <p:sp>
        <p:nvSpPr>
          <p:cNvPr id="12" name="TextBox 11"/>
          <p:cNvSpPr txBox="1"/>
          <p:nvPr/>
        </p:nvSpPr>
        <p:spPr>
          <a:xfrm>
            <a:off x="1486694" y="2263929"/>
            <a:ext cx="8223303" cy="661015"/>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《让眼睛学会思考》</a:t>
            </a:r>
            <a:endParaRPr lang="en-US" altLang="zh-CN" sz="2800" kern="100" dirty="0">
              <a:effectLst/>
              <a:latin typeface="Times New Roman"/>
              <a:ea typeface="华文细黑"/>
              <a:cs typeface="Times New Roman"/>
            </a:endParaRPr>
          </a:p>
        </p:txBody>
      </p:sp>
      <p:sp>
        <p:nvSpPr>
          <p:cNvPr id="10" name="矩形 9"/>
          <p:cNvSpPr/>
          <p:nvPr/>
        </p:nvSpPr>
        <p:spPr>
          <a:xfrm>
            <a:off x="272084" y="2971403"/>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3" name="TextBox 12"/>
          <p:cNvSpPr txBox="1"/>
          <p:nvPr/>
        </p:nvSpPr>
        <p:spPr>
          <a:xfrm>
            <a:off x="406575" y="2987492"/>
            <a:ext cx="10945216" cy="1953676"/>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文</a:t>
            </a:r>
            <a:r>
              <a:rPr lang="zh-CN" altLang="zh-CN" sz="2800" kern="100" dirty="0">
                <a:latin typeface="Times New Roman"/>
                <a:ea typeface="华文细黑"/>
                <a:cs typeface="Times New Roman"/>
              </a:rPr>
              <a:t>中既说视觉文化中的观看是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主动发现的过程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景象社会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人的主动的创造性的活动转化为被动的行为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，看似矛盾，其实并不矛盾，为什么？</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614424"/>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请概括文学作为语言艺术具有独特地位的原因。</a:t>
            </a:r>
            <a:endParaRPr lang="zh-CN" altLang="zh-CN" sz="1050" kern="100" dirty="0">
              <a:effectLst/>
              <a:latin typeface="宋体"/>
              <a:cs typeface="Courier New"/>
            </a:endParaRPr>
          </a:p>
        </p:txBody>
      </p:sp>
      <p:sp>
        <p:nvSpPr>
          <p:cNvPr id="3" name="TextBox 2"/>
          <p:cNvSpPr txBox="1"/>
          <p:nvPr/>
        </p:nvSpPr>
        <p:spPr>
          <a:xfrm>
            <a:off x="190550" y="1334504"/>
            <a:ext cx="11515037"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文学中的语言这种媒介不是感性而是观念性的</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各门艺术虽彼此有别，但有基本共同点，那就是都要具有诗意。</a:t>
            </a:r>
            <a:endParaRPr lang="zh-CN" altLang="zh-CN" sz="1050" kern="100" dirty="0">
              <a:solidFill>
                <a:srgbClr val="0000FF"/>
              </a:solidFill>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9911630"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练后点拨</a:t>
            </a:r>
            <a:endParaRPr lang="zh-CN" altLang="en-US" sz="1400" dirty="0">
              <a:solidFill>
                <a:srgbClr val="C00000"/>
              </a:solidFill>
              <a:latin typeface="黑体" pitchFamily="49" charset="-122"/>
              <a:ea typeface="黑体" pitchFamily="49" charset="-122"/>
            </a:endParaRPr>
          </a:p>
        </p:txBody>
      </p:sp>
      <p:sp>
        <p:nvSpPr>
          <p:cNvPr id="9" name="圆角矩形 8"/>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578228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23991" y="1412776"/>
            <a:ext cx="11603863" cy="3970318"/>
          </a:xfrm>
          <a:prstGeom prst="rect">
            <a:avLst/>
          </a:prstGeom>
        </p:spPr>
        <p:txBody>
          <a:bodyPr wrap="square">
            <a:spAutoFit/>
          </a:bodyPr>
          <a:lstStyle/>
          <a:p>
            <a:pPr>
              <a:lnSpc>
                <a:spcPct val="150000"/>
              </a:lnSpc>
            </a:pPr>
            <a:r>
              <a:rPr lang="zh-CN" altLang="zh-CN" sz="2800" kern="100" dirty="0" smtClean="0">
                <a:latin typeface="Times New Roman"/>
                <a:ea typeface="华文细黑"/>
                <a:cs typeface="Times New Roman"/>
              </a:rPr>
              <a:t>概括</a:t>
            </a:r>
            <a:r>
              <a:rPr lang="zh-CN" altLang="zh-CN" sz="2800" kern="100" dirty="0">
                <a:latin typeface="Times New Roman"/>
                <a:ea typeface="华文细黑"/>
                <a:cs typeface="Times New Roman"/>
              </a:rPr>
              <a:t>原因题是浙江卷主观概括题最常见的题型之一。一般而言，表明原因的信息文字都有直接的提示词，如上面第</a:t>
            </a:r>
            <a:r>
              <a:rPr lang="en-US" altLang="zh-CN" sz="2800" kern="100" dirty="0">
                <a:latin typeface="Times New Roman"/>
                <a:ea typeface="华文细黑"/>
              </a:rPr>
              <a:t>2</a:t>
            </a:r>
            <a:r>
              <a:rPr lang="zh-CN" altLang="zh-CN" sz="2800" kern="100" dirty="0">
                <a:latin typeface="Times New Roman"/>
                <a:ea typeface="华文细黑"/>
                <a:cs typeface="Times New Roman"/>
              </a:rPr>
              <a:t>题；有时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文字藏得很深，特别要注意。如</a:t>
            </a:r>
            <a:r>
              <a:rPr lang="en-US" altLang="zh-CN" sz="2800" kern="100" dirty="0">
                <a:latin typeface="Times New Roman"/>
                <a:ea typeface="华文细黑"/>
              </a:rPr>
              <a:t>2013</a:t>
            </a:r>
            <a:r>
              <a:rPr lang="zh-CN" altLang="zh-CN" sz="2800" kern="100" dirty="0">
                <a:latin typeface="Times New Roman"/>
                <a:ea typeface="华文细黑"/>
                <a:cs typeface="Times New Roman"/>
              </a:rPr>
              <a:t>年浙江卷第</a:t>
            </a:r>
            <a:r>
              <a:rPr lang="en-US" altLang="zh-CN" sz="2800" kern="100" dirty="0">
                <a:latin typeface="Times New Roman"/>
                <a:ea typeface="华文细黑"/>
              </a:rPr>
              <a:t>10</a:t>
            </a:r>
            <a:r>
              <a:rPr lang="zh-CN" altLang="zh-CN" sz="2800" kern="100" dirty="0">
                <a:latin typeface="Times New Roman"/>
                <a:ea typeface="华文细黑"/>
                <a:cs typeface="Times New Roman"/>
              </a:rPr>
              <a:t>题：概括传统建筑能传承下来的原因。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是关键词，但文中并无明示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传承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之意，故需要找与之相近的词语，才能把握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文字。初步做好答案后，最后用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因果检验法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验证一下。</a:t>
            </a:r>
            <a:endParaRPr lang="zh-CN" altLang="en-US" sz="2800" dirty="0"/>
          </a:p>
        </p:txBody>
      </p:sp>
      <p:sp>
        <p:nvSpPr>
          <p:cNvPr id="3" name="圆角矩形 2"/>
          <p:cNvSpPr/>
          <p:nvPr/>
        </p:nvSpPr>
        <p:spPr>
          <a:xfrm>
            <a:off x="14664" y="520105"/>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itchFamily="34" charset="-122"/>
                <a:ea typeface="微软雅黑" pitchFamily="34" charset="-122"/>
              </a:rPr>
              <a:t>练后点拨</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344286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7524" y="682818"/>
            <a:ext cx="11324306" cy="397031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概括条件、依据题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latin typeface="Times New Roman"/>
                <a:ea typeface="华文细黑"/>
                <a:cs typeface="Times New Roman"/>
              </a:rPr>
              <a:t>暗物质</a:t>
            </a:r>
            <a:endParaRPr lang="zh-CN" altLang="zh-CN" sz="1050" b="1"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天文学家们是从</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世纪</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年代开始意识到宇宙中存在着看不见的暗物质。</a:t>
            </a:r>
            <a:r>
              <a:rPr lang="en-US" altLang="zh-CN" sz="2800" kern="100" dirty="0">
                <a:latin typeface="Times New Roman"/>
                <a:ea typeface="华文细黑"/>
                <a:cs typeface="Courier New"/>
              </a:rPr>
              <a:t>1933</a:t>
            </a:r>
            <a:r>
              <a:rPr lang="zh-CN" altLang="zh-CN" sz="2800" kern="100" dirty="0">
                <a:latin typeface="Times New Roman"/>
                <a:ea typeface="华文细黑"/>
                <a:cs typeface="Times New Roman"/>
              </a:rPr>
              <a:t>年，瑞士的天文学家弗里茨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兹威基</a:t>
            </a:r>
            <a:r>
              <a:rPr lang="en-US" altLang="zh-CN" sz="2800" kern="100" dirty="0">
                <a:latin typeface="Times New Roman"/>
                <a:ea typeface="华文细黑"/>
                <a:cs typeface="Courier New"/>
              </a:rPr>
              <a:t>(Fritz </a:t>
            </a:r>
            <a:r>
              <a:rPr lang="en-US" altLang="zh-CN" sz="2800" kern="100" dirty="0" err="1">
                <a:latin typeface="Times New Roman"/>
                <a:ea typeface="华文细黑"/>
                <a:cs typeface="Courier New"/>
              </a:rPr>
              <a:t>Zwicky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对距离地球</a:t>
            </a:r>
            <a:r>
              <a:rPr lang="en-US" altLang="zh-CN" sz="2800" kern="100" dirty="0">
                <a:latin typeface="Times New Roman"/>
                <a:ea typeface="华文细黑"/>
                <a:cs typeface="Courier New"/>
              </a:rPr>
              <a:t>3.2</a:t>
            </a:r>
            <a:r>
              <a:rPr lang="zh-CN" altLang="zh-CN" sz="2800" kern="100" dirty="0">
                <a:latin typeface="Times New Roman"/>
                <a:ea typeface="华文细黑"/>
                <a:cs typeface="Times New Roman"/>
              </a:rPr>
              <a:t>亿光年、由超过</a:t>
            </a:r>
            <a:r>
              <a:rPr lang="en-US" altLang="zh-CN" sz="2800" kern="100" dirty="0">
                <a:latin typeface="Times New Roman"/>
                <a:ea typeface="华文细黑"/>
                <a:cs typeface="Courier New"/>
              </a:rPr>
              <a:t>3 000</a:t>
            </a:r>
            <a:r>
              <a:rPr lang="zh-CN" altLang="zh-CN" sz="2800" kern="100" dirty="0">
                <a:latin typeface="Times New Roman"/>
                <a:ea typeface="华文细黑"/>
                <a:cs typeface="Times New Roman"/>
              </a:rPr>
              <a:t>个星系组成的星系团进行了长期的观测。</a:t>
            </a:r>
            <a:endParaRPr lang="zh-CN" altLang="zh-CN" sz="1050" kern="100" dirty="0">
              <a:effectLst/>
              <a:latin typeface="宋体"/>
              <a:cs typeface="Courier New"/>
            </a:endParaRPr>
          </a:p>
        </p:txBody>
      </p:sp>
    </p:spTree>
    <p:extLst>
      <p:ext uri="{BB962C8B-B14F-4D97-AF65-F5344CB8AC3E}">
        <p14:creationId xmlns:p14="http://schemas.microsoft.com/office/powerpoint/2010/main" val="25510630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404664"/>
            <a:ext cx="11515037" cy="5826723"/>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他采用了两种不同的方法来测量星系团的质量。第一种方法是对大量星系的运动速度进行分析。因为速度与引力有关，所以可以间接估计出星系团的质量。用这个方法得到的质量称为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力学质量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。另一种方法是通过星系团内星系的亮度来估计质量。因为恒星质量越大就越亮。这样得到的质量称为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光度质量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。按说力学质量和光度质量应该相近，然而实际得到的结果是，力学质量比光度质量高了</a:t>
            </a:r>
            <a:r>
              <a:rPr lang="en-US" altLang="zh-CN" sz="2800" kern="100" dirty="0">
                <a:latin typeface="Times New Roman"/>
                <a:ea typeface="华文细黑"/>
                <a:cs typeface="Courier New"/>
              </a:rPr>
              <a:t>400</a:t>
            </a:r>
            <a:r>
              <a:rPr lang="zh-CN" altLang="zh-CN" sz="2800" kern="100" dirty="0">
                <a:latin typeface="Times New Roman"/>
                <a:ea typeface="华文细黑"/>
                <a:cs typeface="Times New Roman"/>
              </a:rPr>
              <a:t>倍左右！也就是说，力学质量里的绝大部分是我们看不到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不发光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的物质。如果没有这部分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看不见的物质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的作用，那么这个星系团的引力就不足以将其中的星系像现在这样束缚在一起。</a:t>
            </a:r>
            <a:endParaRPr lang="zh-CN" altLang="zh-CN" sz="1050" kern="100" dirty="0">
              <a:effectLst/>
              <a:latin typeface="宋体"/>
              <a:cs typeface="Courier New"/>
            </a:endParaRPr>
          </a:p>
        </p:txBody>
      </p:sp>
    </p:spTree>
    <p:extLst>
      <p:ext uri="{BB962C8B-B14F-4D97-AF65-F5344CB8AC3E}">
        <p14:creationId xmlns:p14="http://schemas.microsoft.com/office/powerpoint/2010/main" val="14222944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04664"/>
            <a:ext cx="11515037" cy="5180393"/>
          </a:xfrm>
          <a:prstGeom prst="rect">
            <a:avLst/>
          </a:prstGeom>
          <a:noFill/>
        </p:spPr>
        <p:txBody>
          <a:bodyPr wrap="square" rtlCol="0">
            <a:spAutoFit/>
          </a:bodyPr>
          <a:lstStyle/>
          <a:p>
            <a:pPr indent="711200" algn="just">
              <a:lnSpc>
                <a:spcPct val="150000"/>
              </a:lnSpc>
              <a:spcAft>
                <a:spcPts val="0"/>
              </a:spcAft>
            </a:pP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世纪</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年代，科学家正式提出了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暗物质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这个名称。现在普遍认为，组成星系团的质量中，星系只占了很小的比例，而星系际介质约占</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，暗物质的比例则高达</a:t>
            </a:r>
            <a:r>
              <a:rPr lang="en-US" altLang="zh-CN" sz="2800" kern="100" dirty="0">
                <a:latin typeface="Times New Roman"/>
                <a:ea typeface="华文细黑"/>
                <a:cs typeface="Courier New"/>
              </a:rPr>
              <a:t>70%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。暗物质的所谓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看不见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，不单单是说用我们的肉眼在可见光波段看不见，而是说不论探测什么波段的电磁波，比如红外线、紫外线、</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射线、伽马射线等，都看不到它。也就是说，暗物质不发出任何波段的光。</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但是暗物质到底是什么，现在还不清楚。我们先来看看科学家已经排除了哪些暗物质的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候选者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吧。</a:t>
            </a:r>
            <a:endParaRPr lang="zh-CN" altLang="zh-CN" sz="1050" kern="100" dirty="0">
              <a:effectLst/>
              <a:latin typeface="宋体"/>
              <a:cs typeface="Courier New"/>
            </a:endParaRPr>
          </a:p>
        </p:txBody>
      </p:sp>
    </p:spTree>
    <p:extLst>
      <p:ext uri="{BB962C8B-B14F-4D97-AF65-F5344CB8AC3E}">
        <p14:creationId xmlns:p14="http://schemas.microsoft.com/office/powerpoint/2010/main" val="37376216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04664"/>
            <a:ext cx="11515037" cy="5180393"/>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人们首先想到暗物质会不会是那些用光学望远镜很难发现的暗天体，例如行星、褐矮星、衰老的白矮星、中子星、黑洞等。但是所有暗天体加起来，也达不到星系总质量的</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，不足以扮演暗物质的重要角色。</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那么，扩大范围，暗物质是由原子组成的吗？研究认为，由原子构成的物质也不足暗物质的</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，依然无法满足暗物质所需要的量。</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在宇宙的早期可能存在小型的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原初黑洞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，它们不是从原子组成的恒星演化而来的，所以并不能将之从暗物质候选者中排除掉。但是原初黑洞是否真的存在现在还并不清楚。</a:t>
            </a:r>
            <a:endParaRPr lang="zh-CN" altLang="zh-CN" sz="1050" kern="100" dirty="0">
              <a:effectLst/>
              <a:latin typeface="宋体"/>
              <a:cs typeface="Courier New"/>
            </a:endParaRPr>
          </a:p>
        </p:txBody>
      </p:sp>
    </p:spTree>
    <p:extLst>
      <p:ext uri="{BB962C8B-B14F-4D97-AF65-F5344CB8AC3E}">
        <p14:creationId xmlns:p14="http://schemas.microsoft.com/office/powerpoint/2010/main" val="1313207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255994"/>
            <a:ext cx="11659053" cy="590931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子弹星系团是由两个星系团碰撞而形成的。科学家利用引力透镜研究其质量分布的变化发现，暗物质与其他物质几乎没有相互作用，在碰撞的过程中会相互穿越而过。这个性质使人想到了中微子，它既不是原子组成的，也很难与其他物质发生相互作用，而且中微子数量庞大，每秒钟都会有上百万个中微子穿过我们的身体。那么中微子是不是暗物质呢？</a:t>
            </a:r>
            <a:endParaRPr lang="zh-CN" altLang="zh-CN" sz="1050" kern="100" dirty="0">
              <a:latin typeface="宋体"/>
              <a:cs typeface="Courier New"/>
            </a:endParaRPr>
          </a:p>
          <a:p>
            <a:pPr indent="711200" algn="just">
              <a:lnSpc>
                <a:spcPct val="150000"/>
              </a:lnSpc>
              <a:spcAft>
                <a:spcPts val="0"/>
              </a:spcAft>
            </a:pP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世纪</a:t>
            </a:r>
            <a:r>
              <a:rPr lang="en-US" altLang="zh-CN" sz="2800" kern="100" dirty="0">
                <a:latin typeface="Times New Roman"/>
                <a:ea typeface="华文细黑"/>
                <a:cs typeface="Courier New"/>
              </a:rPr>
              <a:t>70</a:t>
            </a:r>
            <a:r>
              <a:rPr lang="zh-CN" altLang="zh-CN" sz="2800" kern="100" dirty="0">
                <a:latin typeface="Times New Roman"/>
                <a:ea typeface="华文细黑"/>
                <a:cs typeface="Times New Roman"/>
              </a:rPr>
              <a:t>年代，科学家提出，宇宙中如果只有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可见物质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的话，那么从宇宙诞生至今的这段时间里，就来不及形成现在所观测到的宇宙中的某些结构。</a:t>
            </a:r>
            <a:r>
              <a:rPr lang="en-US" altLang="zh-CN" sz="2800" kern="100" dirty="0">
                <a:latin typeface="Times New Roman"/>
                <a:ea typeface="华文细黑"/>
                <a:cs typeface="Courier New"/>
              </a:rPr>
              <a:t>1985</a:t>
            </a:r>
            <a:r>
              <a:rPr lang="zh-CN" altLang="zh-CN" sz="2800" kern="100" dirty="0">
                <a:latin typeface="Times New Roman"/>
                <a:ea typeface="华文细黑"/>
                <a:cs typeface="Times New Roman"/>
              </a:rPr>
              <a:t>年，英国苏塞克斯大学的卡洛斯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弗伦克</a:t>
            </a:r>
            <a:r>
              <a:rPr lang="en-US" altLang="zh-CN" sz="2800" kern="100" dirty="0">
                <a:latin typeface="Times New Roman"/>
                <a:ea typeface="华文细黑"/>
                <a:cs typeface="Courier New"/>
              </a:rPr>
              <a:t>(Carlos </a:t>
            </a:r>
            <a:r>
              <a:rPr lang="en-US" altLang="zh-CN" sz="2800" kern="100" dirty="0" err="1">
                <a:latin typeface="Times New Roman"/>
                <a:ea typeface="华文细黑"/>
                <a:cs typeface="Courier New"/>
              </a:rPr>
              <a:t>Frenk</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团队提出，暗物质对于宇宙中恒星和星系等小结构的产生起到了重要的作用</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16662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16632"/>
            <a:ext cx="11515037" cy="6555641"/>
          </a:xfrm>
          <a:prstGeom prst="rect">
            <a:avLst/>
          </a:prstGeom>
          <a:noFill/>
        </p:spPr>
        <p:txBody>
          <a:bodyPr wrap="square" rtlCol="0">
            <a:spAutoFit/>
          </a:bodyPr>
          <a:lstStyle/>
          <a:p>
            <a:pPr algn="just">
              <a:lnSpc>
                <a:spcPct val="150000"/>
              </a:lnSpc>
            </a:pPr>
            <a:r>
              <a:rPr lang="zh-CN" altLang="zh-CN" sz="2800" kern="100" dirty="0" smtClean="0">
                <a:latin typeface="Times New Roman"/>
                <a:ea typeface="华文细黑"/>
                <a:cs typeface="Times New Roman"/>
              </a:rPr>
              <a:t>首先</a:t>
            </a:r>
            <a:r>
              <a:rPr lang="zh-CN" altLang="zh-CN" sz="2800" kern="100" dirty="0">
                <a:latin typeface="Times New Roman"/>
                <a:ea typeface="华文细黑"/>
                <a:cs typeface="Times New Roman"/>
              </a:rPr>
              <a:t>，由于偶然性，有些地方的暗物质会聚集得多一些</a:t>
            </a:r>
            <a:r>
              <a:rPr lang="zh-CN" altLang="zh-CN" sz="2800" kern="100" dirty="0" smtClean="0">
                <a:latin typeface="Times New Roman"/>
                <a:ea typeface="华文细黑"/>
                <a:cs typeface="Times New Roman"/>
              </a:rPr>
              <a:t>，所以</a:t>
            </a:r>
            <a:r>
              <a:rPr lang="zh-CN" altLang="zh-CN" sz="2800" kern="100" dirty="0">
                <a:latin typeface="Times New Roman"/>
                <a:ea typeface="华文细黑"/>
                <a:cs typeface="Times New Roman"/>
              </a:rPr>
              <a:t>引力更强，暗物质就更易积聚，密度渐渐变大；接下来，由原子组成的物质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气体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也被引力拉过去，很快进一步坍缩，生成恒星和星系等结构；然后，一些星系进一步汇集，形成星系团。就这样，在暗物质的作用下，从星系到星系团，一步步形成了宇宙中的大尺度结构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但是上述方案的成立是有条件的，就是暗物质必须是很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的，这意味着它们是由低速的粒子构成的。计算显示，如果运动的速度太大，粒子弥散的范围太广，星系这样的小尺度结构就难以形成了。而中微子是以接近光速运动的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粒子，加上它的质量也太小，因此也被从暗物质的候选者中排除了</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6986840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612615"/>
            <a:ext cx="11515037" cy="1949508"/>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宇宙中有暗物质，但是暗物质到底是什么，现在还不清楚。</a:t>
            </a:r>
            <a:endParaRPr lang="zh-CN" altLang="zh-CN" sz="1050" kern="100" dirty="0">
              <a:latin typeface="宋体"/>
              <a:cs typeface="Courier New"/>
            </a:endParaRPr>
          </a:p>
          <a:p>
            <a:pPr indent="7112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月《科学世界》</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请结合文章，总结成为暗物质都需要满足哪些条件。</a:t>
            </a:r>
            <a:endParaRPr lang="zh-CN" altLang="zh-CN" sz="1050" kern="100" dirty="0">
              <a:effectLst/>
              <a:latin typeface="宋体"/>
              <a:cs typeface="Courier New"/>
            </a:endParaRPr>
          </a:p>
        </p:txBody>
      </p:sp>
      <p:sp>
        <p:nvSpPr>
          <p:cNvPr id="4" name="矩形 3"/>
          <p:cNvSpPr/>
          <p:nvPr/>
        </p:nvSpPr>
        <p:spPr>
          <a:xfrm>
            <a:off x="340809" y="2634131"/>
            <a:ext cx="10793813" cy="2595069"/>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组成星系团的质量中，暗物质的比例高达</a:t>
            </a:r>
            <a:r>
              <a:rPr lang="en-US" altLang="zh-CN" sz="2800" kern="100" dirty="0">
                <a:solidFill>
                  <a:srgbClr val="0000FF"/>
                </a:solidFill>
                <a:latin typeface="Times New Roman"/>
                <a:ea typeface="华文细黑"/>
                <a:cs typeface="Courier New"/>
              </a:rPr>
              <a:t>70%</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Times New Roman"/>
                <a:ea typeface="华文细黑"/>
                <a:cs typeface="Courier New"/>
              </a:rPr>
              <a:t>80%</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暗物质不发出任何波段的光</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与其他物质几乎没有相互作用，在碰撞的过程中会相互穿越而过</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是由低速的粒子构成的。</a:t>
            </a:r>
            <a:endParaRPr lang="zh-CN" altLang="zh-CN" sz="2800" kern="100" dirty="0">
              <a:solidFill>
                <a:srgbClr val="0000FF"/>
              </a:solidFill>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5212887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4">
                                            <p:txEl>
                                              <p:pRg st="0" end="0"/>
                                            </p:txEl>
                                          </p:spTgt>
                                        </p:tgtEl>
                                      </p:cBhvr>
                                    </p:animEffect>
                                    <p:set>
                                      <p:cBhvr>
                                        <p:cTn id="27" dur="1" fill="hold">
                                          <p:stCondLst>
                                            <p:cond delay="499"/>
                                          </p:stCondLst>
                                        </p:cTn>
                                        <p:tgtEl>
                                          <p:spTgt spid="4">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4">
                                            <p:txEl>
                                              <p:pRg st="1" end="1"/>
                                            </p:txEl>
                                          </p:spTgt>
                                        </p:tgtEl>
                                      </p:cBhvr>
                                    </p:animEffect>
                                    <p:set>
                                      <p:cBhvr>
                                        <p:cTn id="30" dur="1" fill="hold">
                                          <p:stCondLst>
                                            <p:cond delay="499"/>
                                          </p:stCondLst>
                                        </p:cTn>
                                        <p:tgtEl>
                                          <p:spTgt spid="4">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4">
                                            <p:txEl>
                                              <p:pRg st="2" end="2"/>
                                            </p:txEl>
                                          </p:spTgt>
                                        </p:tgtEl>
                                      </p:cBhvr>
                                    </p:animEffect>
                                    <p:set>
                                      <p:cBhvr>
                                        <p:cTn id="33" dur="1" fill="hold">
                                          <p:stCondLst>
                                            <p:cond delay="499"/>
                                          </p:stCondLst>
                                        </p:cTn>
                                        <p:tgtEl>
                                          <p:spTgt spid="4">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4">
                                            <p:txEl>
                                              <p:pRg st="3" end="3"/>
                                            </p:txEl>
                                          </p:spTgt>
                                        </p:tgtEl>
                                      </p:cBhvr>
                                    </p:animEffect>
                                    <p:set>
                                      <p:cBhvr>
                                        <p:cTn id="36" dur="1" fill="hold">
                                          <p:stCondLst>
                                            <p:cond delay="499"/>
                                          </p:stCondLst>
                                        </p:cTn>
                                        <p:tgtEl>
                                          <p:spTgt spid="4">
                                            <p:txEl>
                                              <p:pRg st="3" end="3"/>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build="allAtOnce"/>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612615"/>
            <a:ext cx="11515037" cy="4534062"/>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酒可以激发诗人的灵感，诗人也可以借酒浇胸中的块垒，所以唐人有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斗酒诗百篇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乞酒缓愁肠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之说。由于诗人与酒的关系极为密切，唐代诗歌中不但写到了酒，还写到了酒价。</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杜甫在《逼侧行赠毕四曜》一诗中写道：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街头酒价常苦贵，方外酒徒稀醉眠。速宜相就饮一斗，恰有三百青铜钱。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杜甫诗歌对酒价的叙述，成了一个聚讼纷纭的话题。</a:t>
            </a:r>
            <a:endParaRPr lang="zh-CN" altLang="zh-CN" sz="1050" kern="100" dirty="0">
              <a:effectLst/>
              <a:latin typeface="宋体"/>
              <a:cs typeface="Courier New"/>
            </a:endParaRPr>
          </a:p>
        </p:txBody>
      </p:sp>
    </p:spTree>
    <p:extLst>
      <p:ext uri="{BB962C8B-B14F-4D97-AF65-F5344CB8AC3E}">
        <p14:creationId xmlns:p14="http://schemas.microsoft.com/office/powerpoint/2010/main" val="18643817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405" y="533822"/>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3" name="矩形 2"/>
          <p:cNvSpPr/>
          <p:nvPr/>
        </p:nvSpPr>
        <p:spPr>
          <a:xfrm>
            <a:off x="233983" y="537061"/>
            <a:ext cx="11637441" cy="2608343"/>
          </a:xfrm>
          <a:prstGeom prst="rect">
            <a:avLst/>
          </a:prstGeom>
        </p:spPr>
        <p:txBody>
          <a:bodyPr wrap="square">
            <a:spAutoFit/>
          </a:bodyPr>
          <a:lstStyle/>
          <a:p>
            <a:pPr>
              <a:lnSpc>
                <a:spcPct val="150000"/>
              </a:lnSpc>
            </a:pPr>
            <a:r>
              <a:rPr lang="en-US" altLang="zh-CN" sz="2800" kern="100" dirty="0" smtClean="0">
                <a:latin typeface="宋体"/>
                <a:ea typeface="华文细黑"/>
                <a:cs typeface="Times New Roman"/>
              </a:rPr>
              <a:t>		 ①</a:t>
            </a:r>
            <a:r>
              <a:rPr lang="zh-CN" altLang="zh-CN" sz="2800" kern="100" dirty="0">
                <a:latin typeface="Times New Roman"/>
                <a:ea typeface="华文细黑"/>
                <a:cs typeface="Times New Roman"/>
              </a:rPr>
              <a:t>两种说法是从个体和社会两个不同的角度来说的，所以不矛盾。</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主动发现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是指个人可以通过学习，主动以图式透射来观察、理解世界。</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被动的行为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是指在现代社会中，由于画面平面的、碎片化的特点，加上视觉的优先性和至上性，现代人完全成了观者。</a:t>
            </a:r>
            <a:endParaRPr lang="zh-CN" altLang="en-US" sz="2800" dirty="0"/>
          </a:p>
        </p:txBody>
      </p:sp>
      <p:sp>
        <p:nvSpPr>
          <p:cNvPr id="4" name="矩形 3"/>
          <p:cNvSpPr/>
          <p:nvPr/>
        </p:nvSpPr>
        <p:spPr>
          <a:xfrm>
            <a:off x="257534" y="3645024"/>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6146" name="Picture 2" descr="论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1565" y="3680339"/>
            <a:ext cx="4429768" cy="1836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55099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88640"/>
            <a:ext cx="11515037" cy="6473054"/>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以为然者不乏其人。宋代刘颁《中山诗话》写道：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真宗问近臣：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唐酒价几何？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莫能对。丁晋公独曰：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斗直三百。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上问何以知之，曰：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臣观杜甫诗：速须相就饮一斗，恰有三百青铜钱。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宋代陈岩肖《庚溪诗话》也认为：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少陵诗非特纪事，至于都邑所出，土地所生，物之有无贵贱，亦时见于吟咏。如云：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急须相就饮一斗，恰有青铜三百钱。</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不以为然者认为，杜甫诗中所谓的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三百青铜钱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之说，来自前人的典故。北齐卢思道曾说过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长安酒钱，斗价三百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，所以王嗣</a:t>
            </a:r>
            <a:r>
              <a:rPr lang="zh-CN" altLang="zh-CN" sz="2800" kern="100" dirty="0">
                <a:latin typeface="宋体"/>
                <a:ea typeface="华文细黑"/>
                <a:cs typeface="宋体"/>
              </a:rPr>
              <a:t>奭</a:t>
            </a:r>
            <a:r>
              <a:rPr lang="zh-CN" altLang="zh-CN" sz="2800" kern="100" dirty="0">
                <a:latin typeface="楷体_GB2312"/>
                <a:ea typeface="华文细黑"/>
                <a:cs typeface="楷体_GB2312"/>
              </a:rPr>
              <a:t>在《杜臆》中指出</a:t>
            </a:r>
            <a:r>
              <a:rPr lang="zh-CN" altLang="zh-CN" sz="2800" kern="100" dirty="0">
                <a:latin typeface="Times New Roman"/>
                <a:ea typeface="华文细黑"/>
                <a:cs typeface="Times New Roman"/>
              </a:rPr>
              <a:t>，杜甫诗歌中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酒价苦贵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乃实语，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三百青钱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，不过袭用成语耳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70083829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7228"/>
            <a:ext cx="11515037" cy="6694140"/>
          </a:xfrm>
          <a:prstGeom prst="rect">
            <a:avLst/>
          </a:prstGeom>
          <a:noFill/>
        </p:spPr>
        <p:txBody>
          <a:bodyPr wrap="square" rtlCol="0">
            <a:spAutoFit/>
          </a:bodyPr>
          <a:lstStyle/>
          <a:p>
            <a:pPr indent="711200" algn="just">
              <a:lnSpc>
                <a:spcPct val="150000"/>
              </a:lnSpc>
              <a:spcAft>
                <a:spcPts val="0"/>
              </a:spcAft>
            </a:pPr>
            <a:r>
              <a:rPr lang="zh-CN" altLang="zh-CN" sz="2600" kern="100" dirty="0">
                <a:latin typeface="Times New Roman"/>
                <a:ea typeface="华文细黑"/>
                <a:cs typeface="Times New Roman"/>
              </a:rPr>
              <a:t>那么唐代酒价究竟是多少呢？据《新唐书</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食货志》记载：</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建中三年，复禁民酤，以佐军费，置肆酿酒，斛收直三千。</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在古代容量单位中，一斛等于十斗，</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斛直三千</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也就是</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斗直三百</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。这样看来，似乎杜甫诗歌确实反映了现实生活，无愧于</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诗史</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的赞誉。但需要说明的是，</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建中</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是唐德宗的年号，这与杜甫生活的时代相距几十年了，所以不能以此作为坐实杜诗对于唐代酒价叙述的依据。</a:t>
            </a:r>
            <a:endParaRPr lang="zh-CN" altLang="zh-CN" sz="2600" kern="100" dirty="0">
              <a:latin typeface="宋体"/>
              <a:cs typeface="Courier New"/>
            </a:endParaRPr>
          </a:p>
          <a:p>
            <a:pPr indent="711200" algn="just">
              <a:lnSpc>
                <a:spcPct val="150000"/>
              </a:lnSpc>
              <a:spcAft>
                <a:spcPts val="0"/>
              </a:spcAft>
            </a:pPr>
            <a:r>
              <a:rPr lang="zh-CN" altLang="zh-CN" sz="2600" kern="100" spc="-100" dirty="0">
                <a:latin typeface="Times New Roman"/>
                <a:ea typeface="华文细黑"/>
                <a:cs typeface="Times New Roman"/>
              </a:rPr>
              <a:t>唐代写到酒价的绝不只有杜甫，许多诗人都在诗中写到了酒价问题。如李白</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金樽清酒斗十千，玉盘珍羞直万钱</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；王维</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新丰美酒斗十千，咸阳游侠多少年</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；崔国辅</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与沽一斗酒，恰用十千钱</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；白居易</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共把十千沽一斗，相看七十欠三年</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；陆龟蒙</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若得奉君饮，十千沽一斗</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。这些诗人虽然分布于盛唐、中唐和晚唐各个时期，但他们的诗歌却普遍地说到唐代的酒价乃每斗十千钱。</a:t>
            </a:r>
            <a:endParaRPr lang="zh-CN" altLang="zh-CN" sz="2600" kern="100" spc="-100" dirty="0">
              <a:effectLst/>
              <a:latin typeface="宋体"/>
              <a:cs typeface="Courier New"/>
            </a:endParaRPr>
          </a:p>
        </p:txBody>
      </p:sp>
    </p:spTree>
    <p:extLst>
      <p:ext uri="{BB962C8B-B14F-4D97-AF65-F5344CB8AC3E}">
        <p14:creationId xmlns:p14="http://schemas.microsoft.com/office/powerpoint/2010/main" val="383700012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328002"/>
            <a:ext cx="11515037" cy="590931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那么，杜甫和李白等人对于酒价的叙述，差异为何如此之大呢？也许有读者认为，李白、王维等人所说的乃是美酒的价格。这话固然有一定的道理，但是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十千沽一斗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之说也有其渊源。曹植在《名都篇》中曾经写道：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归来宴平乐，美酒斗十千。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尽管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他人所道，我则引避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，但曹植才高八斗，其于文章，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譬人伦之有周孔，鳞羽之有龙凤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，因此他的叙述便成为一种难以撼动的范式。唐代诗人受曹植的影响，不排除在诗歌中对这一典则的普遍追摹和袭用。</a:t>
            </a:r>
            <a:endParaRPr lang="zh-CN" altLang="zh-CN" sz="280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唐代诗歌中的酒价问题引起了不少误读，初看是诗人的意图意义和读者的解释意义之间出现了龃龉，其实深层次的原因在于读者以诗为史</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8907372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332656"/>
            <a:ext cx="11515037" cy="3970318"/>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王夫之曾幽默地讥诮这种诗史不分的情况说：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就杜陵沽处贩酒，向崔国辅卖，岂不三十倍获息钱邪？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在王夫之看来，诗歌与历史差别很大，历史要求具有实录精神，而诗歌则不然，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诗之不可以史为，若口与目之不相为代也</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选自《光明日报》，有删改</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作者认为，唐代诗歌中的酒价问题引起误读的深层次原因在于读者以诗为史，依据是什么？请结合相关文段简要概括</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4" name="矩形 3"/>
          <p:cNvSpPr/>
          <p:nvPr/>
        </p:nvSpPr>
        <p:spPr>
          <a:xfrm>
            <a:off x="340809" y="4221088"/>
            <a:ext cx="11515037" cy="2020896"/>
          </a:xfrm>
          <a:prstGeom prst="rect">
            <a:avLst/>
          </a:prstGeom>
        </p:spPr>
        <p:txBody>
          <a:bodyPr wrap="square">
            <a:spAutoFit/>
          </a:bodyPr>
          <a:lstStyle/>
          <a:p>
            <a:pPr>
              <a:lnSpc>
                <a:spcPct val="150000"/>
              </a:lnSpc>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唐代诗歌中的酒价用语因袭前人，并非实指</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nSpc>
                <a:spcPct val="150000"/>
              </a:lnSpc>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史书记载时间与杜甫生活的时代相距甚远，不足为据</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nSpc>
                <a:spcPct val="150000"/>
              </a:lnSpc>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王夫之认为诗歌不具有实录精神，唐代诗歌中的酒价用语并非纪实。</a:t>
            </a:r>
            <a:endParaRPr lang="zh-CN" altLang="en-US" sz="2800" dirty="0">
              <a:solidFill>
                <a:srgbClr val="0000FF"/>
              </a:solidFill>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9911630"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练后点拨</a:t>
            </a:r>
            <a:endParaRPr lang="zh-CN" altLang="en-US" sz="1400" dirty="0">
              <a:solidFill>
                <a:srgbClr val="C00000"/>
              </a:solidFill>
              <a:latin typeface="黑体" pitchFamily="49" charset="-122"/>
              <a:ea typeface="黑体" pitchFamily="49" charset="-122"/>
            </a:endParaRPr>
          </a:p>
        </p:txBody>
      </p:sp>
      <p:sp>
        <p:nvSpPr>
          <p:cNvPr id="7" name="圆角矩形 6"/>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06741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build="allAtOnce"/>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40809" y="1267720"/>
            <a:ext cx="11515037" cy="3241400"/>
          </a:xfrm>
          <a:prstGeom prst="rect">
            <a:avLst/>
          </a:prstGeom>
          <a:noFill/>
        </p:spPr>
        <p:txBody>
          <a:bodyPr wrap="square" rtlCol="0">
            <a:spAutoFit/>
          </a:bodyPr>
          <a:lstStyle/>
          <a:p>
            <a:pPr>
              <a:lnSpc>
                <a:spcPct val="150000"/>
              </a:lnSpc>
            </a:pPr>
            <a:r>
              <a:rPr lang="zh-CN" altLang="zh-CN" sz="2800" kern="100" dirty="0" smtClean="0">
                <a:latin typeface="Times New Roman"/>
                <a:ea typeface="华文细黑"/>
                <a:cs typeface="Times New Roman"/>
              </a:rPr>
              <a:t>概括</a:t>
            </a:r>
            <a:r>
              <a:rPr lang="zh-CN" altLang="zh-CN" sz="2800" kern="100" dirty="0">
                <a:latin typeface="Times New Roman"/>
                <a:ea typeface="华文细黑"/>
                <a:cs typeface="Times New Roman"/>
              </a:rPr>
              <a:t>作者所持观点的依据题，要回答的是条件与结果之间的联系。题干一般呈现结果，要求从原文中找到依据或条件。这种题型一般难度较大，因为文中很少有点明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条件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依据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的文字。这时要学会用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条件关系法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思考：用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只有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的句式，在结果与条件、依据之间建立起合理的联系即可。</a:t>
            </a:r>
            <a:endParaRPr lang="zh-CN" altLang="zh-CN" sz="1050" kern="100" dirty="0">
              <a:latin typeface="宋体"/>
              <a:cs typeface="Courier New"/>
            </a:endParaRPr>
          </a:p>
        </p:txBody>
      </p:sp>
      <p:sp>
        <p:nvSpPr>
          <p:cNvPr id="5" name="圆角矩形 4"/>
          <p:cNvSpPr/>
          <p:nvPr/>
        </p:nvSpPr>
        <p:spPr>
          <a:xfrm>
            <a:off x="14664" y="520105"/>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itchFamily="34" charset="-122"/>
                <a:ea typeface="微软雅黑" pitchFamily="34" charset="-122"/>
              </a:rPr>
              <a:t>练后点拨</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5390986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00010"/>
            <a:ext cx="11515037" cy="590931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概括作用题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文化不同于器物，器物都是用于当时而毁于以后，文化不仅能够用于当时，而且能够延续而泽及后人，传递文明。文化的这种传递功能，使个人可以在较短的时间内掌握人类长期积累的经验、知识和价值观念。如果没有这种功能，那么，我们就一切都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从头开始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。人既有社会</a:t>
            </a:r>
            <a:r>
              <a:rPr lang="zh-CN" altLang="zh-CN" sz="2800" kern="100" spc="100" dirty="0">
                <a:latin typeface="Times New Roman"/>
                <a:ea typeface="华文细黑"/>
                <a:cs typeface="Times New Roman"/>
              </a:rPr>
              <a:t>属性，又有自然属性，文化可以发挥理性对人类产生主导作用。每一种文化都提供起制约作用的行为规范。每个社会都会通过家庭启蒙、学校教育、社会示范、公众舆论等文化手段，将社会规范加之于个人</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4098425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4144"/>
            <a:ext cx="11515037" cy="4918269"/>
          </a:xfrm>
          <a:prstGeom prst="rect">
            <a:avLst/>
          </a:prstGeom>
          <a:noFill/>
        </p:spPr>
        <p:txBody>
          <a:bodyPr wrap="square" rtlCol="0">
            <a:spAutoFit/>
          </a:bodyPr>
          <a:lstStyle/>
          <a:p>
            <a:pPr algn="just">
              <a:lnSpc>
                <a:spcPct val="140000"/>
              </a:lnSpc>
              <a:spcAft>
                <a:spcPts val="0"/>
              </a:spcAft>
            </a:pPr>
            <a:r>
              <a:rPr lang="zh-CN" altLang="zh-CN" sz="2800" kern="100" dirty="0">
                <a:latin typeface="Times New Roman"/>
                <a:ea typeface="华文细黑"/>
                <a:cs typeface="Times New Roman"/>
              </a:rPr>
              <a:t>以实现文化的作用。同时，作为价值体系和行为规范，文化提供着关于是与非、善与恶、美与丑、好与坏等社会标准，并可以通过社会教育来提高人们的道德情操，凝聚社会力量。社会力量的凝聚有赖于民族认同，民族认同则主要来自文化认同。文化是民族的血脉，能够形成强烈的感召力和向心力，从而使整个社会凝聚起来。作为观念形态，文化在经济生活、政治过程、社会活动中内在地发挥着它的独特作用</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4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选自《光明日报》，有删改</a:t>
            </a:r>
            <a:r>
              <a:rPr lang="en-US" altLang="zh-CN" sz="2800" kern="100" dirty="0" smtClean="0">
                <a:latin typeface="Times New Roman"/>
                <a:ea typeface="华文细黑"/>
                <a:cs typeface="Courier New"/>
              </a:rPr>
              <a:t>)</a:t>
            </a:r>
          </a:p>
          <a:p>
            <a:pPr algn="just">
              <a:lnSpc>
                <a:spcPct val="14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结合该段文字，概括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的作用</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4" name="矩形 3"/>
          <p:cNvSpPr/>
          <p:nvPr/>
        </p:nvSpPr>
        <p:spPr>
          <a:xfrm>
            <a:off x="262558" y="4797152"/>
            <a:ext cx="9812557" cy="1902059"/>
          </a:xfrm>
          <a:prstGeom prst="rect">
            <a:avLst/>
          </a:prstGeom>
        </p:spPr>
        <p:txBody>
          <a:bodyPr>
            <a:spAutoFit/>
          </a:bodyPr>
          <a:lstStyle/>
          <a:p>
            <a:pPr algn="just">
              <a:lnSpc>
                <a:spcPct val="14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具有传递文明的作用</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提供起制约作用的行为规范，发挥理性作用主导人类</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提供社会价值标准，能起到凝聚社会力量的作用。</a:t>
            </a:r>
            <a:endParaRPr lang="zh-CN" altLang="zh-CN" sz="2800" kern="100" dirty="0">
              <a:solidFill>
                <a:srgbClr val="0000FF"/>
              </a:solidFill>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598837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build="allAtOnce"/>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408847"/>
            <a:ext cx="11515037" cy="5180393"/>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在中国画里，由王维一派的文人画直到宋元以后盛行的写意画，人们往往把空白作为整幅画中最令人欣赏的部分，正是因为那一空间给人以神秘又美好的遐想，所以就使这一虚空变成最耐人寻味的一面。如用高峰来表现大自然的雄伟峻峭，用烟云来衬托山峦的静穆庄严。在所留下的那些虚空里，都存在着极大的暗示，而这暗示又仿佛是一种流动语言，它可以使画家的观察力和读者的想象力更加敏锐。这种智慧，显然受到禅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机锋转语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的启示，有引人入胜之妙。</a:t>
            </a:r>
            <a:endParaRPr lang="zh-CN" altLang="zh-CN" sz="1050" kern="100" dirty="0">
              <a:effectLst/>
              <a:latin typeface="宋体"/>
              <a:cs typeface="Courier New"/>
            </a:endParaRPr>
          </a:p>
        </p:txBody>
      </p:sp>
    </p:spTree>
    <p:extLst>
      <p:ext uri="{BB962C8B-B14F-4D97-AF65-F5344CB8AC3E}">
        <p14:creationId xmlns:p14="http://schemas.microsoft.com/office/powerpoint/2010/main" val="15524317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408847"/>
            <a:ext cx="11515037" cy="5180393"/>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《坛经》云：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净心则心量广大，犹如虚空，虚空能含日月星辰，大地山河，一切草木，善人恶人，恶法善法，天堂地狱，尽在空中，世人性空，亦复如是。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净心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观照宇宙万物，从而体认其真如本性的思想，对我国传统的审美活动和文艺创作发生过重大影响。审美活动是采取审美观照和情感体验的方式去把握世界，既如此，审美者就必须具备虚空明净的审美心境。只有用经过净化的、排除了各种世俗欲求的心境去对审美对象进行审视观照，才能体悟到宇宙万物的内在本质和生命律动，从而渐入审美境界。</a:t>
            </a:r>
            <a:endParaRPr lang="zh-CN" altLang="zh-CN" sz="1050" kern="100" dirty="0">
              <a:effectLst/>
              <a:latin typeface="宋体"/>
              <a:cs typeface="Courier New"/>
            </a:endParaRPr>
          </a:p>
        </p:txBody>
      </p:sp>
    </p:spTree>
    <p:extLst>
      <p:ext uri="{BB962C8B-B14F-4D97-AF65-F5344CB8AC3E}">
        <p14:creationId xmlns:p14="http://schemas.microsoft.com/office/powerpoint/2010/main" val="3703254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255903"/>
            <a:ext cx="11515037" cy="4616648"/>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白居易在《秋日过鸿举法师寺院便送归江陵引》中指出文艺创作要排除心中的一切杂念，形成虚空的审美心境，此乃进行艺术构思的前提条件。白氏还指出有了虚空的审美心态，大千世界的林林总总就会纷至沓来，涌入艺术家的心中，只有万景入胸，才能经过方寸之心的熔铸冶炼，酝酿凝聚成审美意象，塑造出独具特色的艺术形象。</a:t>
            </a:r>
            <a:endParaRPr lang="zh-CN" altLang="zh-CN" sz="1050" kern="100" dirty="0">
              <a:latin typeface="宋体"/>
              <a:cs typeface="Courier New"/>
            </a:endParaRPr>
          </a:p>
          <a:p>
            <a:pPr indent="7112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选自李豫川《禅宗对传统美学思想的影响》，有删改</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概括禅宗对传统美学思想的影响</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4" name="矩形 3"/>
          <p:cNvSpPr/>
          <p:nvPr/>
        </p:nvSpPr>
        <p:spPr>
          <a:xfrm>
            <a:off x="262558" y="4852317"/>
            <a:ext cx="11644343" cy="1384995"/>
          </a:xfrm>
          <a:prstGeom prst="rect">
            <a:avLst/>
          </a:prstGeom>
        </p:spPr>
        <p:txBody>
          <a:bodyPr wrap="square">
            <a:spAutoFit/>
          </a:bodyPr>
          <a:lstStyle/>
          <a:p>
            <a:pPr>
              <a:lnSpc>
                <a:spcPct val="150000"/>
              </a:lnSpc>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禅宗的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机锋转语</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启示了传统绘画中的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留白</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暗示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艺术</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nSpc>
                <a:spcPct val="150000"/>
              </a:lnSpc>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受禅宗</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净心</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观的启发，产生了创作鉴赏中的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虚空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审美观。</a:t>
            </a:r>
            <a:endParaRPr lang="zh-CN" altLang="en-US" sz="2800" dirty="0">
              <a:solidFill>
                <a:srgbClr val="0000FF"/>
              </a:solidFill>
            </a:endParaRPr>
          </a:p>
        </p:txBody>
      </p:sp>
      <p:sp>
        <p:nvSpPr>
          <p:cNvPr id="7" name="矩形 6"/>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8759502" y="6663993"/>
            <a:ext cx="1126655"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练后点拨</a:t>
            </a:r>
            <a:endParaRPr lang="zh-CN" altLang="en-US" sz="1400" dirty="0">
              <a:solidFill>
                <a:srgbClr val="C00000"/>
              </a:solidFill>
              <a:latin typeface="黑体" pitchFamily="49" charset="-122"/>
              <a:ea typeface="黑体" pitchFamily="49" charset="-122"/>
            </a:endParaRPr>
          </a:p>
        </p:txBody>
      </p:sp>
      <p:sp>
        <p:nvSpPr>
          <p:cNvPr id="9" name="圆角矩形 8"/>
          <p:cNvSpPr/>
          <p:nvPr/>
        </p:nvSpPr>
        <p:spPr>
          <a:xfrm>
            <a:off x="10246285"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圆角矩形 9">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9690713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
                                            <p:txEl>
                                              <p:pRg st="0" end="0"/>
                                            </p:txEl>
                                          </p:spTgt>
                                        </p:tgtEl>
                                      </p:cBhvr>
                                    </p:animEffect>
                                    <p:set>
                                      <p:cBhvr>
                                        <p:cTn id="17" dur="1" fill="hold">
                                          <p:stCondLst>
                                            <p:cond delay="499"/>
                                          </p:stCondLst>
                                        </p:cTn>
                                        <p:tgtEl>
                                          <p:spTgt spid="4">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4">
                                            <p:txEl>
                                              <p:pRg st="1" end="1"/>
                                            </p:txEl>
                                          </p:spTgt>
                                        </p:tgtEl>
                                      </p:cBhvr>
                                    </p:animEffect>
                                    <p:set>
                                      <p:cBhvr>
                                        <p:cTn id="20"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8405" y="404664"/>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TextBox 10"/>
          <p:cNvSpPr txBox="1"/>
          <p:nvPr/>
        </p:nvSpPr>
        <p:spPr>
          <a:xfrm>
            <a:off x="1648959" y="410463"/>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2015</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1486694" y="1122249"/>
            <a:ext cx="8656107" cy="661015"/>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《思维与语言》</a:t>
            </a:r>
            <a:endParaRPr lang="en-US" altLang="zh-CN" sz="2800" kern="100" dirty="0">
              <a:effectLst/>
              <a:latin typeface="Times New Roman"/>
              <a:ea typeface="华文细黑"/>
              <a:cs typeface="Times New Roman"/>
            </a:endParaRPr>
          </a:p>
        </p:txBody>
      </p:sp>
      <p:sp>
        <p:nvSpPr>
          <p:cNvPr id="9" name="矩形 8"/>
          <p:cNvSpPr/>
          <p:nvPr/>
        </p:nvSpPr>
        <p:spPr>
          <a:xfrm>
            <a:off x="218405" y="3299618"/>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406574" y="3312926"/>
            <a:ext cx="11377265" cy="1384995"/>
          </a:xfrm>
          <a:prstGeom prst="rect">
            <a:avLst/>
          </a:prstGeom>
        </p:spPr>
        <p:txBody>
          <a:bodyPr wrap="square">
            <a:spAutoFit/>
          </a:bodyPr>
          <a:lstStyle/>
          <a:p>
            <a:pPr>
              <a:lnSpc>
                <a:spcPct val="150000"/>
              </a:lnSpc>
            </a:pPr>
            <a:r>
              <a:rPr lang="en-US" altLang="zh-CN" sz="2800" kern="100" dirty="0" smtClean="0">
                <a:latin typeface="宋体"/>
                <a:ea typeface="华文细黑"/>
                <a:cs typeface="Times New Roman"/>
              </a:rPr>
              <a:t>		①</a:t>
            </a:r>
            <a:r>
              <a:rPr lang="zh-CN" altLang="zh-CN" sz="2800" kern="100" dirty="0">
                <a:latin typeface="Times New Roman"/>
                <a:ea typeface="华文细黑"/>
                <a:cs typeface="Times New Roman"/>
              </a:rPr>
              <a:t>心灵</a:t>
            </a:r>
            <a:r>
              <a:rPr lang="en-US" altLang="zh-CN" sz="2800" kern="100" dirty="0">
                <a:latin typeface="Times New Roman"/>
                <a:ea typeface="华文细黑"/>
              </a:rPr>
              <a:t>(</a:t>
            </a:r>
            <a:r>
              <a:rPr lang="zh-CN" altLang="zh-CN" sz="2800" kern="100" dirty="0">
                <a:latin typeface="Times New Roman"/>
                <a:ea typeface="华文细黑"/>
                <a:cs typeface="Times New Roman"/>
              </a:rPr>
              <a:t>思维</a:t>
            </a:r>
            <a:r>
              <a:rPr lang="en-US" altLang="zh-CN" sz="2800" kern="100" dirty="0">
                <a:latin typeface="Times New Roman"/>
                <a:ea typeface="华文细黑"/>
              </a:rPr>
              <a:t>)</a:t>
            </a:r>
            <a:r>
              <a:rPr lang="zh-CN" altLang="zh-CN" sz="2800" kern="100" dirty="0">
                <a:latin typeface="Times New Roman"/>
                <a:ea typeface="华文细黑"/>
                <a:cs typeface="Times New Roman"/>
              </a:rPr>
              <a:t>的交流，需要借助言语之类的中介。</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思维并不总是表达为言语。</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言语不能完备地表达思维。</a:t>
            </a:r>
            <a:endParaRPr lang="zh-CN" altLang="en-US" sz="2800" dirty="0"/>
          </a:p>
        </p:txBody>
      </p:sp>
      <p:sp>
        <p:nvSpPr>
          <p:cNvPr id="13" name="矩形 12"/>
          <p:cNvSpPr/>
          <p:nvPr/>
        </p:nvSpPr>
        <p:spPr>
          <a:xfrm>
            <a:off x="218405" y="4913945"/>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sp>
        <p:nvSpPr>
          <p:cNvPr id="15" name="矩形 14"/>
          <p:cNvSpPr/>
          <p:nvPr/>
        </p:nvSpPr>
        <p:spPr>
          <a:xfrm>
            <a:off x="218405" y="1097521"/>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6" name="矩形 15"/>
          <p:cNvSpPr/>
          <p:nvPr/>
        </p:nvSpPr>
        <p:spPr>
          <a:xfrm>
            <a:off x="218405" y="1866487"/>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7" name="TextBox 16"/>
          <p:cNvSpPr txBox="1"/>
          <p:nvPr/>
        </p:nvSpPr>
        <p:spPr>
          <a:xfrm>
            <a:off x="406574" y="1882576"/>
            <a:ext cx="11521279" cy="1384995"/>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在</a:t>
            </a:r>
            <a:r>
              <a:rPr lang="zh-CN" altLang="zh-CN" sz="2800" kern="100" dirty="0">
                <a:latin typeface="Times New Roman"/>
                <a:ea typeface="华文细黑"/>
                <a:cs typeface="Times New Roman"/>
              </a:rPr>
              <a:t>文章末尾，作者认为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心灵和心灵之间的直接交流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在心理上也是不可能的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，为什么？根据本文内容说明理由。</a:t>
            </a:r>
            <a:endParaRPr lang="en-US" altLang="zh-CN" sz="2800" kern="100" dirty="0">
              <a:effectLst/>
              <a:latin typeface="Times New Roman"/>
              <a:ea typeface="华文细黑"/>
              <a:cs typeface="Times New Roman"/>
            </a:endParaRPr>
          </a:p>
        </p:txBody>
      </p:sp>
      <p:pic>
        <p:nvPicPr>
          <p:cNvPr id="7170" name="Picture 2" descr="论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92280" y="5006273"/>
            <a:ext cx="4027062" cy="153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568648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40809" y="1340700"/>
            <a:ext cx="11515037" cy="3888500"/>
          </a:xfrm>
          <a:prstGeom prst="rect">
            <a:avLst/>
          </a:prstGeom>
          <a:noFill/>
        </p:spPr>
        <p:txBody>
          <a:bodyPr wrap="square" rtlCol="0">
            <a:spAutoFit/>
          </a:bodyPr>
          <a:lstStyle/>
          <a:p>
            <a:pPr>
              <a:lnSpc>
                <a:spcPct val="150000"/>
              </a:lnSpc>
            </a:pPr>
            <a:r>
              <a:rPr lang="zh-CN" altLang="zh-CN" sz="2800" kern="100" dirty="0" smtClean="0">
                <a:latin typeface="Times New Roman"/>
                <a:ea typeface="华文细黑"/>
                <a:cs typeface="Times New Roman"/>
              </a:rPr>
              <a:t>实用</a:t>
            </a:r>
            <a:r>
              <a:rPr lang="zh-CN" altLang="zh-CN" sz="2800" kern="100" dirty="0">
                <a:latin typeface="Times New Roman"/>
                <a:ea typeface="华文细黑"/>
                <a:cs typeface="Times New Roman"/>
              </a:rPr>
              <a:t>类、论述类文本是作者围绕某个概念从不同角度或层面展开论述，从而形成自己政见的文章。因此，几乎都要涉及该概念所带来的作用、影响效用的分析。因此，对关键概念或某种思想主张的作用概括，也是实用类、论述类文本考查的重要内容之一。对这种题型，筛选整合文中相关信息要特别善于抓语言标志，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影响，结果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所带来的</a:t>
            </a:r>
            <a:r>
              <a:rPr lang="en-US" altLang="zh-CN" sz="2800" kern="100" dirty="0">
                <a:latin typeface="宋体"/>
                <a:ea typeface="华文细黑"/>
                <a:cs typeface="Times New Roman"/>
              </a:rPr>
              <a:t>……</a:t>
            </a:r>
            <a:r>
              <a:rPr lang="en-US" altLang="zh-CN" sz="2800" kern="100" dirty="0">
                <a:latin typeface="Symbol"/>
                <a:ea typeface="华文细黑"/>
                <a:cs typeface="Times New Roman"/>
              </a:rPr>
              <a:t>(</a:t>
            </a:r>
            <a:r>
              <a:rPr lang="zh-CN" altLang="zh-CN" sz="2800" kern="100" dirty="0">
                <a:latin typeface="Times New Roman"/>
                <a:ea typeface="华文细黑"/>
                <a:cs typeface="Times New Roman"/>
              </a:rPr>
              <a:t>好处、影响</a:t>
            </a:r>
            <a:r>
              <a:rPr lang="en-US" altLang="zh-CN" sz="2800" kern="100" dirty="0">
                <a:latin typeface="Symbol"/>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en-US" altLang="zh-CN" sz="2800" kern="100" dirty="0">
                <a:latin typeface="Times New Roman"/>
                <a:ea typeface="华文细黑"/>
              </a:rPr>
              <a:t>)</a:t>
            </a:r>
            <a:endParaRPr lang="zh-CN" altLang="zh-CN" sz="1050" kern="100" dirty="0">
              <a:latin typeface="宋体"/>
              <a:cs typeface="Courier New"/>
            </a:endParaRPr>
          </a:p>
        </p:txBody>
      </p:sp>
      <p:sp>
        <p:nvSpPr>
          <p:cNvPr id="7" name="圆角矩形 6"/>
          <p:cNvSpPr/>
          <p:nvPr/>
        </p:nvSpPr>
        <p:spPr>
          <a:xfrm>
            <a:off x="14664" y="520105"/>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itchFamily="34" charset="-122"/>
                <a:ea typeface="微软雅黑" pitchFamily="34" charset="-122"/>
              </a:rPr>
              <a:t>练后点拨</a:t>
            </a:r>
            <a:endParaRPr lang="en-US" altLang="zh-CN" sz="2600" b="1" dirty="0">
              <a:solidFill>
                <a:prstClr val="white">
                  <a:lumMod val="50000"/>
                </a:prstClr>
              </a:solidFill>
              <a:latin typeface="微软雅黑" pitchFamily="34" charset="-122"/>
              <a:ea typeface="微软雅黑" pitchFamily="34" charset="-122"/>
            </a:endParaRPr>
          </a:p>
        </p:txBody>
      </p:sp>
      <p:sp>
        <p:nvSpPr>
          <p:cNvPr id="8" name="矩形 7"/>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8512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2" descr="E:\图片\新建文件夹 (2)\11.jpg"/>
          <p:cNvPicPr>
            <a:picLocks noChangeAspect="1" noChangeArrowheads="1"/>
          </p:cNvPicPr>
          <p:nvPr/>
        </p:nvPicPr>
        <p:blipFill rotWithShape="1">
          <a:blip r:embed="rId2">
            <a:extLst>
              <a:ext uri="{28A0092B-C50C-407E-A947-70E740481C1C}">
                <a14:useLocalDpi xmlns:a14="http://schemas.microsoft.com/office/drawing/2010/main" val="0"/>
              </a:ext>
            </a:extLst>
          </a:blip>
          <a:srcRect b="6800"/>
          <a:stretch/>
        </p:blipFill>
        <p:spPr bwMode="auto">
          <a:xfrm rot="16200000">
            <a:off x="9090284" y="7242"/>
            <a:ext cx="3107370" cy="3092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8405" y="503895"/>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TextBox 10"/>
          <p:cNvSpPr txBox="1"/>
          <p:nvPr/>
        </p:nvSpPr>
        <p:spPr>
          <a:xfrm>
            <a:off x="1648959" y="509694"/>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2016</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1471547" y="1221480"/>
            <a:ext cx="8656107" cy="661015"/>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《语言变革影响中国现代文学形式的发展》</a:t>
            </a:r>
            <a:endParaRPr lang="en-US" altLang="zh-CN" sz="2800" kern="100" dirty="0">
              <a:effectLst/>
              <a:latin typeface="Times New Roman"/>
              <a:ea typeface="华文细黑"/>
              <a:cs typeface="Times New Roman"/>
            </a:endParaRPr>
          </a:p>
        </p:txBody>
      </p:sp>
      <p:sp>
        <p:nvSpPr>
          <p:cNvPr id="9" name="矩形 8"/>
          <p:cNvSpPr/>
          <p:nvPr/>
        </p:nvSpPr>
        <p:spPr>
          <a:xfrm>
            <a:off x="218405" y="3398849"/>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406574" y="3412157"/>
            <a:ext cx="11377265" cy="1384995"/>
          </a:xfrm>
          <a:prstGeom prst="rect">
            <a:avLst/>
          </a:prstGeom>
        </p:spPr>
        <p:txBody>
          <a:bodyPr wrap="square">
            <a:spAutoFit/>
          </a:bodyPr>
          <a:lstStyle/>
          <a:p>
            <a:pPr>
              <a:lnSpc>
                <a:spcPct val="150000"/>
              </a:lnSpc>
            </a:pPr>
            <a:r>
              <a:rPr lang="en-US" altLang="zh-CN" sz="2800" kern="100" dirty="0" smtClean="0">
                <a:latin typeface="宋体"/>
                <a:ea typeface="华文细黑"/>
                <a:cs typeface="Times New Roman"/>
              </a:rPr>
              <a:t>		①</a:t>
            </a:r>
            <a:r>
              <a:rPr lang="zh-CN" altLang="zh-CN" sz="2800" kern="100" dirty="0">
                <a:latin typeface="Times New Roman"/>
                <a:ea typeface="华文细黑"/>
                <a:cs typeface="Times New Roman"/>
              </a:rPr>
              <a:t>有益于白话语言的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艺术化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丰富了现代文学创作的表现形式。</a:t>
            </a:r>
            <a:endParaRPr lang="zh-CN" altLang="en-US" sz="2800" dirty="0"/>
          </a:p>
        </p:txBody>
      </p:sp>
      <p:sp>
        <p:nvSpPr>
          <p:cNvPr id="13" name="矩形 12"/>
          <p:cNvSpPr/>
          <p:nvPr/>
        </p:nvSpPr>
        <p:spPr>
          <a:xfrm>
            <a:off x="218405" y="4941168"/>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sp>
        <p:nvSpPr>
          <p:cNvPr id="15" name="矩形 14"/>
          <p:cNvSpPr/>
          <p:nvPr/>
        </p:nvSpPr>
        <p:spPr>
          <a:xfrm>
            <a:off x="218405" y="1196752"/>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6" name="矩形 15"/>
          <p:cNvSpPr/>
          <p:nvPr/>
        </p:nvSpPr>
        <p:spPr>
          <a:xfrm>
            <a:off x="218405" y="1965718"/>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7" name="TextBox 16"/>
          <p:cNvSpPr txBox="1"/>
          <p:nvPr/>
        </p:nvSpPr>
        <p:spPr>
          <a:xfrm>
            <a:off x="406574" y="1981807"/>
            <a:ext cx="11521279" cy="1384995"/>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根据</a:t>
            </a:r>
            <a:r>
              <a:rPr lang="zh-CN" altLang="zh-CN" sz="2800" kern="100" dirty="0">
                <a:latin typeface="Times New Roman"/>
                <a:ea typeface="华文细黑"/>
                <a:cs typeface="Times New Roman"/>
              </a:rPr>
              <a:t>相关内容，用自己的语言指出文言在中国现代文学形式发展中的两点作用。</a:t>
            </a:r>
            <a:endParaRPr lang="en-US" altLang="zh-CN" sz="2800" kern="100" dirty="0">
              <a:effectLst/>
              <a:latin typeface="Times New Roman"/>
              <a:ea typeface="华文细黑"/>
              <a:cs typeface="Times New Roman"/>
            </a:endParaRPr>
          </a:p>
        </p:txBody>
      </p:sp>
      <p:pic>
        <p:nvPicPr>
          <p:cNvPr id="8194" name="Picture 2" descr="论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4943" y="4979294"/>
            <a:ext cx="4429768" cy="1618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65031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755930"/>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认真研读题干，圈出关键词语，你有什么发现？请举例说明。</a:t>
            </a:r>
            <a:endParaRPr lang="zh-CN" altLang="zh-CN" sz="1050" kern="100" dirty="0">
              <a:effectLst/>
              <a:latin typeface="宋体"/>
              <a:cs typeface="Courier New"/>
            </a:endParaRPr>
          </a:p>
        </p:txBody>
      </p:sp>
      <p:sp>
        <p:nvSpPr>
          <p:cNvPr id="3" name="TextBox 2"/>
          <p:cNvSpPr txBox="1"/>
          <p:nvPr/>
        </p:nvSpPr>
        <p:spPr>
          <a:xfrm>
            <a:off x="340809" y="1473165"/>
            <a:ext cx="11176382" cy="2677656"/>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题干设问多要求阐释理由，回答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为什么</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，如</a:t>
            </a:r>
            <a:r>
              <a:rPr lang="en-US" altLang="zh-CN" sz="2800" kern="100" dirty="0">
                <a:solidFill>
                  <a:srgbClr val="0000FF"/>
                </a:solidFill>
                <a:latin typeface="Times New Roman"/>
                <a:ea typeface="华文细黑"/>
                <a:cs typeface="Courier New"/>
              </a:rPr>
              <a:t>2014</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Times New Roman"/>
                <a:ea typeface="华文细黑"/>
                <a:cs typeface="Courier New"/>
              </a:rPr>
              <a:t>2015</a:t>
            </a:r>
            <a:r>
              <a:rPr lang="zh-CN" altLang="zh-CN" sz="2800" kern="100" dirty="0">
                <a:solidFill>
                  <a:srgbClr val="0000FF"/>
                </a:solidFill>
                <a:latin typeface="Times New Roman"/>
                <a:ea typeface="华文细黑"/>
                <a:cs typeface="Times New Roman"/>
              </a:rPr>
              <a:t>年题，兼以概括</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是什么</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，如</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年题。</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题干多直接引述文本语言，或转述文本语言，都在文末设问。</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(3)</a:t>
            </a:r>
            <a:r>
              <a:rPr lang="zh-CN" altLang="zh-CN" sz="2800" kern="100" dirty="0">
                <a:solidFill>
                  <a:srgbClr val="0000FF"/>
                </a:solidFill>
                <a:latin typeface="Times New Roman"/>
                <a:ea typeface="华文细黑"/>
                <a:cs typeface="Times New Roman"/>
              </a:rPr>
              <a:t>题干不给出明确的答题范围。</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351621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
                                            <p:txEl>
                                              <p:pRg st="2" end="2"/>
                                            </p:txEl>
                                          </p:spTgt>
                                        </p:tgtEl>
                                      </p:cBhvr>
                                    </p:animEffect>
                                    <p:set>
                                      <p:cBhvr>
                                        <p:cTn id="28"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01991"/>
            <a:ext cx="11515037" cy="1298817"/>
          </a:xfrm>
          <a:prstGeom prst="rect">
            <a:avLst/>
          </a:prstGeom>
          <a:noFill/>
        </p:spPr>
        <p:txBody>
          <a:bodyPr wrap="square" rtlCol="0">
            <a:spAutoFit/>
          </a:bodyPr>
          <a:lstStyle/>
          <a:p>
            <a:pPr algn="just">
              <a:lnSpc>
                <a:spcPct val="150000"/>
              </a:lnSpc>
              <a:spcAft>
                <a:spcPts val="0"/>
              </a:spcAft>
            </a:pPr>
            <a:r>
              <a:rPr lang="en-US" altLang="zh-CN" sz="2800" kern="100" dirty="0">
                <a:solidFill>
                  <a:srgbClr val="000000"/>
                </a:solidFill>
                <a:latin typeface="Times New Roman"/>
                <a:ea typeface="华文细黑"/>
                <a:cs typeface="Courier New"/>
              </a:rPr>
              <a:t>2.</a:t>
            </a:r>
            <a:r>
              <a:rPr lang="zh-CN" altLang="zh-CN" sz="2800" kern="100" dirty="0">
                <a:solidFill>
                  <a:srgbClr val="000000"/>
                </a:solidFill>
                <a:latin typeface="Times New Roman"/>
                <a:ea typeface="华文细黑"/>
                <a:cs typeface="Times New Roman"/>
              </a:rPr>
              <a:t>比较高考题参考答案与考生现场答案，你发现参考答案有什么特点？考生现场答案与之相比存在什么问题？请举例分析。</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9907882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190550" y="113719"/>
            <a:ext cx="11803069" cy="6555641"/>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参考答案特点：</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分小点多：</a:t>
            </a:r>
            <a:r>
              <a:rPr lang="en-US" altLang="zh-CN" sz="2800" kern="100" dirty="0">
                <a:solidFill>
                  <a:srgbClr val="0000FF"/>
                </a:solidFill>
                <a:latin typeface="Times New Roman"/>
                <a:ea typeface="华文细黑"/>
                <a:cs typeface="Courier New"/>
              </a:rPr>
              <a:t>3</a:t>
            </a:r>
            <a:r>
              <a:rPr lang="zh-CN" altLang="zh-CN" sz="2800" kern="100" dirty="0">
                <a:solidFill>
                  <a:srgbClr val="0000FF"/>
                </a:solidFill>
                <a:latin typeface="Times New Roman"/>
                <a:ea typeface="华文细黑"/>
                <a:cs typeface="Times New Roman"/>
              </a:rPr>
              <a:t>分题大多有</a:t>
            </a:r>
            <a:r>
              <a:rPr lang="en-US" altLang="zh-CN" sz="2800" kern="100" dirty="0">
                <a:solidFill>
                  <a:srgbClr val="0000FF"/>
                </a:solidFill>
                <a:latin typeface="Times New Roman"/>
                <a:ea typeface="华文细黑"/>
                <a:cs typeface="Courier New"/>
              </a:rPr>
              <a:t>3</a:t>
            </a:r>
            <a:r>
              <a:rPr lang="zh-CN" altLang="zh-CN" sz="2800" kern="100" dirty="0">
                <a:solidFill>
                  <a:srgbClr val="0000FF"/>
                </a:solidFill>
                <a:latin typeface="Times New Roman"/>
                <a:ea typeface="华文细黑"/>
                <a:cs typeface="Times New Roman"/>
              </a:rPr>
              <a:t>个答案要点。</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答案要点多从文中摘引或转述而来，且在文中出现的位置并不特别明显。</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鉴于范围的不定，回答起来有一定的难度，需要认真、仔细地读懂原文。</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考生现场答案存在的问题：</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因为题干范围不明确，所以直接带来答题的不准、不全问题。这三份答案都没有答全，如</a:t>
            </a:r>
            <a:r>
              <a:rPr lang="en-US" altLang="zh-CN" sz="2800" kern="100" dirty="0">
                <a:solidFill>
                  <a:srgbClr val="0000FF"/>
                </a:solidFill>
                <a:latin typeface="Times New Roman"/>
                <a:ea typeface="华文细黑"/>
                <a:cs typeface="Courier New"/>
              </a:rPr>
              <a:t>2014</a:t>
            </a:r>
            <a:r>
              <a:rPr lang="zh-CN" altLang="zh-CN" sz="2800" kern="100" dirty="0">
                <a:solidFill>
                  <a:srgbClr val="0000FF"/>
                </a:solidFill>
                <a:latin typeface="Times New Roman"/>
                <a:ea typeface="华文细黑"/>
                <a:cs typeface="Times New Roman"/>
              </a:rPr>
              <a:t>年答案少了一个</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概括性</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理由；</a:t>
            </a:r>
            <a:r>
              <a:rPr lang="en-US" altLang="zh-CN" sz="2800" kern="100" dirty="0">
                <a:solidFill>
                  <a:srgbClr val="0000FF"/>
                </a:solidFill>
                <a:latin typeface="Times New Roman"/>
                <a:ea typeface="华文细黑"/>
                <a:cs typeface="Courier New"/>
              </a:rPr>
              <a:t>2015</a:t>
            </a:r>
            <a:r>
              <a:rPr lang="zh-CN" altLang="zh-CN" sz="2800" kern="100" dirty="0">
                <a:solidFill>
                  <a:srgbClr val="0000FF"/>
                </a:solidFill>
                <a:latin typeface="Times New Roman"/>
                <a:ea typeface="华文细黑"/>
                <a:cs typeface="Times New Roman"/>
              </a:rPr>
              <a:t>年答案两点都是从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思维</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角度回答，未从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言语</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角度回答；</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年答案第</a:t>
            </a: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点与题干表述一致，等于没回答。问题出在有一两个答案要点在文中极其隐蔽，有时极分散，需要仔细才能发现，转换角度才能回答。</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1920238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750"/>
                                        <p:tgtEl>
                                          <p:spTgt spid="6">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750"/>
                                        <p:tgtEl>
                                          <p:spTgt spid="6">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75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1637</TotalTime>
  <Words>5989</Words>
  <Application>Microsoft Office PowerPoint</Application>
  <PresentationFormat>自定义</PresentationFormat>
  <Paragraphs>168</Paragraphs>
  <Slides>51</Slides>
  <Notes>0</Notes>
  <HiddenSlides>4</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483</cp:revision>
  <dcterms:created xsi:type="dcterms:W3CDTF">2016-03-28T08:27:22Z</dcterms:created>
  <dcterms:modified xsi:type="dcterms:W3CDTF">2016-11-23T02:43:21Z</dcterms:modified>
</cp:coreProperties>
</file>