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wav" ContentType="audio/wav"/>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1"/>
  </p:sldMasterIdLst>
  <p:notesMasterIdLst>
    <p:notesMasterId r:id="rId2"/>
  </p:notesMasterIdLst>
  <p:sldIdLst>
    <p:sldId id="411" r:id="rId3"/>
    <p:sldId id="313" r:id="rId4"/>
    <p:sldId id="314" r:id="rId5"/>
    <p:sldId id="315" r:id="rId6"/>
    <p:sldId id="257" r:id="rId7"/>
    <p:sldId id="258" r:id="rId8"/>
    <p:sldId id="259" r:id="rId9"/>
    <p:sldId id="263" r:id="rId10"/>
    <p:sldId id="262" r:id="rId11"/>
    <p:sldId id="264" r:id="rId12"/>
    <p:sldId id="265" r:id="rId13"/>
    <p:sldId id="268" r:id="rId14"/>
    <p:sldId id="269" r:id="rId15"/>
    <p:sldId id="270" r:id="rId16"/>
    <p:sldId id="271" r:id="rId17"/>
    <p:sldId id="272" r:id="rId18"/>
    <p:sldId id="273" r:id="rId19"/>
    <p:sldId id="274" r:id="rId20"/>
    <p:sldId id="292" r:id="rId21"/>
    <p:sldId id="293" r:id="rId22"/>
    <p:sldId id="297" r:id="rId23"/>
    <p:sldId id="275" r:id="rId24"/>
    <p:sldId id="276" r:id="rId25"/>
    <p:sldId id="277" r:id="rId26"/>
    <p:sldId id="278" r:id="rId27"/>
    <p:sldId id="298" r:id="rId28"/>
    <p:sldId id="299" r:id="rId29"/>
    <p:sldId id="301" r:id="rId30"/>
    <p:sldId id="284" r:id="rId31"/>
    <p:sldId id="285" r:id="rId32"/>
    <p:sldId id="286" r:id="rId33"/>
    <p:sldId id="302" r:id="rId34"/>
    <p:sldId id="303" r:id="rId35"/>
    <p:sldId id="304" r:id="rId36"/>
    <p:sldId id="289" r:id="rId37"/>
    <p:sldId id="305" r:id="rId38"/>
    <p:sldId id="306" r:id="rId39"/>
    <p:sldId id="307" r:id="rId40"/>
    <p:sldId id="309" r:id="rId41"/>
    <p:sldId id="310" r:id="rId42"/>
    <p:sldId id="311" r:id="rId43"/>
    <p:sldId id="425" r:id="rId44"/>
    <p:sldId id="426" r:id="rId45"/>
    <p:sldId id="427" r:id="rId46"/>
    <p:sldId id="429" r:id="rId47"/>
    <p:sldId id="428" r:id="rId48"/>
    <p:sldId id="431" r:id="rId49"/>
    <p:sldId id="430" r:id="rId50"/>
    <p:sldId id="316" r:id="rId51"/>
    <p:sldId id="318" r:id="rId52"/>
    <p:sldId id="319" r:id="rId53"/>
    <p:sldId id="320" r:id="rId54"/>
    <p:sldId id="321" r:id="rId55"/>
    <p:sldId id="322" r:id="rId56"/>
    <p:sldId id="323" r:id="rId57"/>
    <p:sldId id="337" r:id="rId58"/>
    <p:sldId id="338" r:id="rId59"/>
    <p:sldId id="339" r:id="rId60"/>
    <p:sldId id="341" r:id="rId61"/>
    <p:sldId id="346" r:id="rId62"/>
    <p:sldId id="347" r:id="rId63"/>
    <p:sldId id="348" r:id="rId64"/>
    <p:sldId id="415" r:id="rId65"/>
    <p:sldId id="416" r:id="rId66"/>
    <p:sldId id="417" r:id="rId67"/>
    <p:sldId id="418" r:id="rId68"/>
    <p:sldId id="419" r:id="rId69"/>
    <p:sldId id="420" r:id="rId70"/>
    <p:sldId id="421" r:id="rId71"/>
    <p:sldId id="422" r:id="rId72"/>
    <p:sldId id="423" r:id="rId73"/>
    <p:sldId id="424" r:id="rId74"/>
    <p:sldId id="350" r:id="rId75"/>
    <p:sldId id="351" r:id="rId76"/>
    <p:sldId id="352" r:id="rId77"/>
    <p:sldId id="353" r:id="rId78"/>
    <p:sldId id="385" r:id="rId79"/>
    <p:sldId id="356" r:id="rId80"/>
    <p:sldId id="357" r:id="rId81"/>
    <p:sldId id="358" r:id="rId82"/>
    <p:sldId id="359" r:id="rId83"/>
    <p:sldId id="360" r:id="rId84"/>
    <p:sldId id="362" r:id="rId85"/>
    <p:sldId id="363" r:id="rId86"/>
    <p:sldId id="364" r:id="rId87"/>
    <p:sldId id="365" r:id="rId88"/>
    <p:sldId id="366" r:id="rId89"/>
    <p:sldId id="367" r:id="rId90"/>
    <p:sldId id="368" r:id="rId91"/>
    <p:sldId id="369" r:id="rId92"/>
    <p:sldId id="370" r:id="rId93"/>
    <p:sldId id="371" r:id="rId94"/>
    <p:sldId id="372" r:id="rId95"/>
    <p:sldId id="373" r:id="rId96"/>
    <p:sldId id="374" r:id="rId97"/>
    <p:sldId id="375" r:id="rId98"/>
    <p:sldId id="376" r:id="rId99"/>
    <p:sldId id="378" r:id="rId100"/>
    <p:sldId id="379" r:id="rId101"/>
    <p:sldId id="380" r:id="rId102"/>
    <p:sldId id="381" r:id="rId103"/>
    <p:sldId id="382" r:id="rId104"/>
    <p:sldId id="386" r:id="rId105"/>
    <p:sldId id="383" r:id="rId106"/>
    <p:sldId id="384" r:id="rId107"/>
    <p:sldId id="413" r:id="rId108"/>
    <p:sldId id="412" r:id="rId109"/>
    <p:sldId id="387" r:id="rId110"/>
    <p:sldId id="389" r:id="rId111"/>
    <p:sldId id="390" r:id="rId112"/>
    <p:sldId id="391" r:id="rId113"/>
    <p:sldId id="392" r:id="rId114"/>
    <p:sldId id="393" r:id="rId115"/>
    <p:sldId id="394" r:id="rId116"/>
    <p:sldId id="396" r:id="rId117"/>
    <p:sldId id="397" r:id="rId118"/>
    <p:sldId id="398" r:id="rId119"/>
    <p:sldId id="399" r:id="rId120"/>
    <p:sldId id="400" r:id="rId121"/>
    <p:sldId id="401" r:id="rId122"/>
    <p:sldId id="402" r:id="rId123"/>
    <p:sldId id="403" r:id="rId124"/>
    <p:sldId id="404" r:id="rId125"/>
    <p:sldId id="405" r:id="rId126"/>
    <p:sldId id="406" r:id="rId127"/>
    <p:sldId id="407" r:id="rId128"/>
    <p:sldId id="408" r:id="rId129"/>
    <p:sldId id="409" r:id="rId130"/>
    <p:sldId id="410" r:id="rId131"/>
    <p:sldId id="414" r:id="rId132"/>
  </p:sldIdLst>
  <p:sldSz cx="9144000" cy="6858000" type="screen4x3"/>
  <p:notesSz cx="6858000" cy="9144000"/>
  <p:custDataLst>
    <p:tags r:id="rId1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704" y="96"/>
      </p:cViewPr>
      <p:guideLst>
        <p:guide orient="horz" pos="2160"/>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00" Type="http://schemas.openxmlformats.org/officeDocument/2006/relationships/slide" Target="slides/slide98.xml" /><Relationship Id="rId101" Type="http://schemas.openxmlformats.org/officeDocument/2006/relationships/slide" Target="slides/slide99.xml" /><Relationship Id="rId102" Type="http://schemas.openxmlformats.org/officeDocument/2006/relationships/slide" Target="slides/slide100.xml" /><Relationship Id="rId103" Type="http://schemas.openxmlformats.org/officeDocument/2006/relationships/slide" Target="slides/slide101.xml" /><Relationship Id="rId104" Type="http://schemas.openxmlformats.org/officeDocument/2006/relationships/slide" Target="slides/slide102.xml" /><Relationship Id="rId105" Type="http://schemas.openxmlformats.org/officeDocument/2006/relationships/slide" Target="slides/slide103.xml" /><Relationship Id="rId106" Type="http://schemas.openxmlformats.org/officeDocument/2006/relationships/slide" Target="slides/slide104.xml" /><Relationship Id="rId107" Type="http://schemas.openxmlformats.org/officeDocument/2006/relationships/slide" Target="slides/slide105.xml" /><Relationship Id="rId108" Type="http://schemas.openxmlformats.org/officeDocument/2006/relationships/slide" Target="slides/slide106.xml" /><Relationship Id="rId109" Type="http://schemas.openxmlformats.org/officeDocument/2006/relationships/slide" Target="slides/slide107.xml" /><Relationship Id="rId11" Type="http://schemas.openxmlformats.org/officeDocument/2006/relationships/slide" Target="slides/slide9.xml" /><Relationship Id="rId110" Type="http://schemas.openxmlformats.org/officeDocument/2006/relationships/slide" Target="slides/slide108.xml" /><Relationship Id="rId111" Type="http://schemas.openxmlformats.org/officeDocument/2006/relationships/slide" Target="slides/slide109.xml" /><Relationship Id="rId112" Type="http://schemas.openxmlformats.org/officeDocument/2006/relationships/slide" Target="slides/slide110.xml" /><Relationship Id="rId113" Type="http://schemas.openxmlformats.org/officeDocument/2006/relationships/slide" Target="slides/slide111.xml" /><Relationship Id="rId114" Type="http://schemas.openxmlformats.org/officeDocument/2006/relationships/slide" Target="slides/slide112.xml" /><Relationship Id="rId115" Type="http://schemas.openxmlformats.org/officeDocument/2006/relationships/slide" Target="slides/slide113.xml" /><Relationship Id="rId116" Type="http://schemas.openxmlformats.org/officeDocument/2006/relationships/slide" Target="slides/slide114.xml" /><Relationship Id="rId117" Type="http://schemas.openxmlformats.org/officeDocument/2006/relationships/slide" Target="slides/slide115.xml" /><Relationship Id="rId118" Type="http://schemas.openxmlformats.org/officeDocument/2006/relationships/slide" Target="slides/slide116.xml" /><Relationship Id="rId119" Type="http://schemas.openxmlformats.org/officeDocument/2006/relationships/slide" Target="slides/slide117.xml" /><Relationship Id="rId12" Type="http://schemas.openxmlformats.org/officeDocument/2006/relationships/slide" Target="slides/slide10.xml" /><Relationship Id="rId120" Type="http://schemas.openxmlformats.org/officeDocument/2006/relationships/slide" Target="slides/slide118.xml" /><Relationship Id="rId121" Type="http://schemas.openxmlformats.org/officeDocument/2006/relationships/slide" Target="slides/slide119.xml" /><Relationship Id="rId122" Type="http://schemas.openxmlformats.org/officeDocument/2006/relationships/slide" Target="slides/slide120.xml" /><Relationship Id="rId123" Type="http://schemas.openxmlformats.org/officeDocument/2006/relationships/slide" Target="slides/slide121.xml" /><Relationship Id="rId124" Type="http://schemas.openxmlformats.org/officeDocument/2006/relationships/slide" Target="slides/slide122.xml" /><Relationship Id="rId125" Type="http://schemas.openxmlformats.org/officeDocument/2006/relationships/slide" Target="slides/slide123.xml" /><Relationship Id="rId126" Type="http://schemas.openxmlformats.org/officeDocument/2006/relationships/slide" Target="slides/slide124.xml" /><Relationship Id="rId127" Type="http://schemas.openxmlformats.org/officeDocument/2006/relationships/slide" Target="slides/slide125.xml" /><Relationship Id="rId128" Type="http://schemas.openxmlformats.org/officeDocument/2006/relationships/slide" Target="slides/slide126.xml" /><Relationship Id="rId129" Type="http://schemas.openxmlformats.org/officeDocument/2006/relationships/slide" Target="slides/slide127.xml" /><Relationship Id="rId13" Type="http://schemas.openxmlformats.org/officeDocument/2006/relationships/slide" Target="slides/slide11.xml" /><Relationship Id="rId130" Type="http://schemas.openxmlformats.org/officeDocument/2006/relationships/slide" Target="slides/slide128.xml" /><Relationship Id="rId131" Type="http://schemas.openxmlformats.org/officeDocument/2006/relationships/slide" Target="slides/slide129.xml" /><Relationship Id="rId132" Type="http://schemas.openxmlformats.org/officeDocument/2006/relationships/slide" Target="slides/slide130.xml" /><Relationship Id="rId133" Type="http://schemas.openxmlformats.org/officeDocument/2006/relationships/tags" Target="tags/tag1.xml" /><Relationship Id="rId134" Type="http://schemas.openxmlformats.org/officeDocument/2006/relationships/presProps" Target="presProps.xml" /><Relationship Id="rId135" Type="http://schemas.openxmlformats.org/officeDocument/2006/relationships/viewProps" Target="viewProps.xml" /><Relationship Id="rId136" Type="http://schemas.openxmlformats.org/officeDocument/2006/relationships/theme" Target="theme/theme1.xml" /><Relationship Id="rId137" Type="http://schemas.openxmlformats.org/officeDocument/2006/relationships/tableStyles" Target="tableStyles.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slide" Target="slides/slide54.xml" /><Relationship Id="rId57" Type="http://schemas.openxmlformats.org/officeDocument/2006/relationships/slide" Target="slides/slide55.xml" /><Relationship Id="rId58" Type="http://schemas.openxmlformats.org/officeDocument/2006/relationships/slide" Target="slides/slide56.xml" /><Relationship Id="rId59" Type="http://schemas.openxmlformats.org/officeDocument/2006/relationships/slide" Target="slides/slide57.xml" /><Relationship Id="rId6" Type="http://schemas.openxmlformats.org/officeDocument/2006/relationships/slide" Target="slides/slide4.xml" /><Relationship Id="rId60" Type="http://schemas.openxmlformats.org/officeDocument/2006/relationships/slide" Target="slides/slide58.xml" /><Relationship Id="rId61" Type="http://schemas.openxmlformats.org/officeDocument/2006/relationships/slide" Target="slides/slide59.xml" /><Relationship Id="rId62" Type="http://schemas.openxmlformats.org/officeDocument/2006/relationships/slide" Target="slides/slide60.xml" /><Relationship Id="rId63" Type="http://schemas.openxmlformats.org/officeDocument/2006/relationships/slide" Target="slides/slide61.xml" /><Relationship Id="rId64" Type="http://schemas.openxmlformats.org/officeDocument/2006/relationships/slide" Target="slides/slide62.xml" /><Relationship Id="rId65" Type="http://schemas.openxmlformats.org/officeDocument/2006/relationships/slide" Target="slides/slide63.xml" /><Relationship Id="rId66" Type="http://schemas.openxmlformats.org/officeDocument/2006/relationships/slide" Target="slides/slide64.xml" /><Relationship Id="rId67" Type="http://schemas.openxmlformats.org/officeDocument/2006/relationships/slide" Target="slides/slide65.xml" /><Relationship Id="rId68" Type="http://schemas.openxmlformats.org/officeDocument/2006/relationships/slide" Target="slides/slide66.xml" /><Relationship Id="rId69" Type="http://schemas.openxmlformats.org/officeDocument/2006/relationships/slide" Target="slides/slide67.xml" /><Relationship Id="rId7" Type="http://schemas.openxmlformats.org/officeDocument/2006/relationships/slide" Target="slides/slide5.xml" /><Relationship Id="rId70" Type="http://schemas.openxmlformats.org/officeDocument/2006/relationships/slide" Target="slides/slide68.xml" /><Relationship Id="rId71" Type="http://schemas.openxmlformats.org/officeDocument/2006/relationships/slide" Target="slides/slide69.xml" /><Relationship Id="rId72" Type="http://schemas.openxmlformats.org/officeDocument/2006/relationships/slide" Target="slides/slide70.xml" /><Relationship Id="rId73" Type="http://schemas.openxmlformats.org/officeDocument/2006/relationships/slide" Target="slides/slide71.xml" /><Relationship Id="rId74" Type="http://schemas.openxmlformats.org/officeDocument/2006/relationships/slide" Target="slides/slide72.xml" /><Relationship Id="rId75" Type="http://schemas.openxmlformats.org/officeDocument/2006/relationships/slide" Target="slides/slide73.xml" /><Relationship Id="rId76" Type="http://schemas.openxmlformats.org/officeDocument/2006/relationships/slide" Target="slides/slide74.xml" /><Relationship Id="rId77" Type="http://schemas.openxmlformats.org/officeDocument/2006/relationships/slide" Target="slides/slide75.xml" /><Relationship Id="rId78" Type="http://schemas.openxmlformats.org/officeDocument/2006/relationships/slide" Target="slides/slide76.xml" /><Relationship Id="rId79" Type="http://schemas.openxmlformats.org/officeDocument/2006/relationships/slide" Target="slides/slide77.xml" /><Relationship Id="rId8" Type="http://schemas.openxmlformats.org/officeDocument/2006/relationships/slide" Target="slides/slide6.xml" /><Relationship Id="rId80" Type="http://schemas.openxmlformats.org/officeDocument/2006/relationships/slide" Target="slides/slide78.xml" /><Relationship Id="rId81" Type="http://schemas.openxmlformats.org/officeDocument/2006/relationships/slide" Target="slides/slide79.xml" /><Relationship Id="rId82" Type="http://schemas.openxmlformats.org/officeDocument/2006/relationships/slide" Target="slides/slide80.xml" /><Relationship Id="rId83" Type="http://schemas.openxmlformats.org/officeDocument/2006/relationships/slide" Target="slides/slide81.xml" /><Relationship Id="rId84" Type="http://schemas.openxmlformats.org/officeDocument/2006/relationships/slide" Target="slides/slide82.xml" /><Relationship Id="rId85" Type="http://schemas.openxmlformats.org/officeDocument/2006/relationships/slide" Target="slides/slide83.xml" /><Relationship Id="rId86" Type="http://schemas.openxmlformats.org/officeDocument/2006/relationships/slide" Target="slides/slide84.xml" /><Relationship Id="rId87" Type="http://schemas.openxmlformats.org/officeDocument/2006/relationships/slide" Target="slides/slide85.xml" /><Relationship Id="rId88" Type="http://schemas.openxmlformats.org/officeDocument/2006/relationships/slide" Target="slides/slide86.xml" /><Relationship Id="rId89" Type="http://schemas.openxmlformats.org/officeDocument/2006/relationships/slide" Target="slides/slide87.xml" /><Relationship Id="rId9" Type="http://schemas.openxmlformats.org/officeDocument/2006/relationships/slide" Target="slides/slide7.xml" /><Relationship Id="rId90" Type="http://schemas.openxmlformats.org/officeDocument/2006/relationships/slide" Target="slides/slide88.xml" /><Relationship Id="rId91" Type="http://schemas.openxmlformats.org/officeDocument/2006/relationships/slide" Target="slides/slide89.xml" /><Relationship Id="rId92" Type="http://schemas.openxmlformats.org/officeDocument/2006/relationships/slide" Target="slides/slide90.xml" /><Relationship Id="rId93" Type="http://schemas.openxmlformats.org/officeDocument/2006/relationships/slide" Target="slides/slide91.xml" /><Relationship Id="rId94" Type="http://schemas.openxmlformats.org/officeDocument/2006/relationships/slide" Target="slides/slide92.xml" /><Relationship Id="rId95" Type="http://schemas.openxmlformats.org/officeDocument/2006/relationships/slide" Target="slides/slide93.xml" /><Relationship Id="rId96" Type="http://schemas.openxmlformats.org/officeDocument/2006/relationships/slide" Target="slides/slide94.xml" /><Relationship Id="rId97" Type="http://schemas.openxmlformats.org/officeDocument/2006/relationships/slide" Target="slides/slide95.xml" /><Relationship Id="rId98" Type="http://schemas.openxmlformats.org/officeDocument/2006/relationships/slide" Target="slides/slide96.xml" /><Relationship Id="rId99" Type="http://schemas.openxmlformats.org/officeDocument/2006/relationships/slide" Target="slides/slide9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05154BB-1D71-413A-A1D9-B28CF1EC46CA}" type="datetimeFigureOut">
              <a:rPr lang="zh-CN" altLang="en-US" smtClean="0"/>
              <a:t>2021/5/11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33E2C4-41EF-400E-91A5-2714A40158D7}"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63.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123BBED2-9265-4CBE-A798-A247EB36C9EA}" type="slidenum">
              <a:rPr lang="zh-CN" altLang="en-US" smtClean="0"/>
              <a:t>63</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2021/5/11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2021/5/11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2021/5/11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2021/5/11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2021/5/11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2021/5/11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2021/5/11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2021/5/11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2021/5/11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2021/5/11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2021/5/11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2021/5/11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slide" Target="slide22.xml" TargetMode="Interna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audio" Target="../media/audio11.wav"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audio" Target="../media/audio11.wav"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audio11.wav"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audio11.wav"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audio11.wav"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audio11.wav"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audio11.wav"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audio11.wav"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audio11.wav"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audio11.wav"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7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7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9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9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s>
</file>

<file path=ppt/slides/_rels/slide9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9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a:xfrm>
            <a:off x="539552" y="260648"/>
            <a:ext cx="7772400" cy="1470025"/>
          </a:xfrm>
        </p:spPr>
        <p:txBody>
          <a:bodyPr/>
          <a:lstStyle/>
          <a:p>
            <a:r>
              <a:rPr lang="zh-CN" altLang="en-US"/>
              <a:t>诗歌题五看</a:t>
            </a:r>
          </a:p>
        </p:txBody>
      </p:sp>
      <p:sp>
        <p:nvSpPr>
          <p:cNvPr id="3" name="副标题 2"/>
          <p:cNvSpPr>
            <a:spLocks noGrp="1"/>
          </p:cNvSpPr>
          <p:nvPr>
            <p:ph type="subTitle" idx="1"/>
          </p:nvPr>
        </p:nvSpPr>
        <p:spPr>
          <a:xfrm>
            <a:off x="1187624" y="1484784"/>
            <a:ext cx="6584776" cy="4154016"/>
          </a:xfrm>
        </p:spPr>
        <p:txBody>
          <a:bodyPr>
            <a:noAutofit/>
          </a:bodyPr>
          <a:lstStyle/>
          <a:p>
            <a:r>
              <a:rPr lang="en-US" altLang="zh-CN" sz="5400" b="1">
                <a:solidFill>
                  <a:srgbClr val="FF0000"/>
                </a:solidFill>
              </a:rPr>
              <a:t>1.</a:t>
            </a:r>
            <a:r>
              <a:rPr lang="zh-CN" altLang="en-US" sz="5400" b="1">
                <a:solidFill>
                  <a:srgbClr val="FF0000"/>
                </a:solidFill>
              </a:rPr>
              <a:t>看题目</a:t>
            </a:r>
            <a:endParaRPr lang="en-US" altLang="zh-CN" sz="5400" b="1">
              <a:solidFill>
                <a:srgbClr val="FF0000"/>
              </a:solidFill>
            </a:endParaRPr>
          </a:p>
          <a:p>
            <a:r>
              <a:rPr lang="en-US" altLang="zh-CN" sz="5400" b="1">
                <a:solidFill>
                  <a:srgbClr val="FF0000"/>
                </a:solidFill>
              </a:rPr>
              <a:t>2.</a:t>
            </a:r>
            <a:r>
              <a:rPr lang="zh-CN" altLang="en-US" sz="5400" b="1">
                <a:solidFill>
                  <a:srgbClr val="FF0000"/>
                </a:solidFill>
              </a:rPr>
              <a:t>看作者</a:t>
            </a:r>
            <a:endParaRPr lang="en-US" altLang="zh-CN" sz="5400" b="1">
              <a:solidFill>
                <a:srgbClr val="FF0000"/>
              </a:solidFill>
            </a:endParaRPr>
          </a:p>
          <a:p>
            <a:r>
              <a:rPr lang="en-US" altLang="zh-CN" sz="5400" b="1">
                <a:solidFill>
                  <a:srgbClr val="FF0000"/>
                </a:solidFill>
              </a:rPr>
              <a:t>3.</a:t>
            </a:r>
            <a:r>
              <a:rPr lang="zh-CN" altLang="en-US" sz="5400" b="1">
                <a:solidFill>
                  <a:srgbClr val="FF0000"/>
                </a:solidFill>
              </a:rPr>
              <a:t>看注释</a:t>
            </a:r>
            <a:endParaRPr lang="en-US" altLang="zh-CN" sz="5400" b="1">
              <a:solidFill>
                <a:srgbClr val="FF0000"/>
              </a:solidFill>
            </a:endParaRPr>
          </a:p>
          <a:p>
            <a:r>
              <a:rPr lang="en-US" altLang="zh-CN" sz="5400" b="1">
                <a:solidFill>
                  <a:srgbClr val="FF0000"/>
                </a:solidFill>
              </a:rPr>
              <a:t>4.</a:t>
            </a:r>
            <a:r>
              <a:rPr lang="zh-CN" altLang="en-US" sz="5400" b="1">
                <a:solidFill>
                  <a:srgbClr val="FF0000"/>
                </a:solidFill>
              </a:rPr>
              <a:t>看内容</a:t>
            </a:r>
            <a:endParaRPr lang="en-US" altLang="zh-CN" sz="5400" b="1">
              <a:solidFill>
                <a:srgbClr val="FF0000"/>
              </a:solidFill>
            </a:endParaRPr>
          </a:p>
          <a:p>
            <a:r>
              <a:rPr lang="en-US" altLang="zh-CN" sz="5400" b="1">
                <a:solidFill>
                  <a:srgbClr val="FF0000"/>
                </a:solidFill>
              </a:rPr>
              <a:t>5.</a:t>
            </a:r>
            <a:r>
              <a:rPr lang="zh-CN" altLang="en-US" sz="5400" b="1">
                <a:solidFill>
                  <a:srgbClr val="FF0000"/>
                </a:solidFill>
              </a:rPr>
              <a:t>看时代</a:t>
            </a: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23528" y="332656"/>
            <a:ext cx="8363272" cy="5793507"/>
          </a:xfrm>
        </p:spPr>
        <p:txBody>
          <a:bodyPr>
            <a:normAutofit fontScale="92500" lnSpcReduction="20000"/>
          </a:bodyPr>
          <a:lstStyle/>
          <a:p>
            <a:pPr>
              <a:buNone/>
            </a:pPr>
            <a:r>
              <a:rPr lang="en-US" altLang="zh-CN" b="1"/>
              <a:t>                 [</a:t>
            </a:r>
            <a:r>
              <a:rPr lang="zh-CN" altLang="zh-CN" b="1"/>
              <a:t>正官</a:t>
            </a:r>
            <a:r>
              <a:rPr lang="en-US" altLang="zh-CN" b="1"/>
              <a:t>]</a:t>
            </a:r>
            <a:r>
              <a:rPr lang="zh-CN" altLang="zh-CN" b="1"/>
              <a:t>叨叨令</a:t>
            </a:r>
            <a:r>
              <a:rPr lang="en-US" altLang="zh-CN" b="1"/>
              <a:t>    </a:t>
            </a:r>
            <a:r>
              <a:rPr lang="zh-CN" altLang="zh-CN" b="1"/>
              <a:t>无名氏</a:t>
            </a:r>
          </a:p>
          <a:p>
            <a:pPr>
              <a:buNone/>
            </a:pPr>
            <a:r>
              <a:rPr lang="en-US" altLang="zh-CN" b="1"/>
              <a:t>        </a:t>
            </a:r>
            <a:r>
              <a:rPr lang="zh-CN" altLang="zh-CN" b="1"/>
              <a:t>溪边小径舟横渡，门前流水清如玉。青山隔断红尘路，白云满地无寻处。说与你寻不得也么哥，寻不得也么哥，却原来侬①家鹦鹉洲②边住。</a:t>
            </a:r>
          </a:p>
          <a:p>
            <a:pPr>
              <a:buNone/>
            </a:pPr>
            <a:r>
              <a:rPr lang="zh-CN" altLang="zh-CN" b="1"/>
              <a:t>【注】①侬：我</a:t>
            </a:r>
            <a:r>
              <a:rPr lang="en-US" altLang="zh-CN" b="1"/>
              <a:t>    </a:t>
            </a:r>
            <a:r>
              <a:rPr lang="zh-CN" altLang="zh-CN" b="1"/>
              <a:t>②鹦鹉洲：此处为“渔父居处”的代称。</a:t>
            </a:r>
          </a:p>
          <a:p>
            <a:pPr>
              <a:buNone/>
            </a:pPr>
            <a:r>
              <a:rPr lang="zh-CN" altLang="zh-CN" b="1"/>
              <a:t>（</a:t>
            </a:r>
            <a:r>
              <a:rPr lang="en-US" altLang="zh-CN" b="1"/>
              <a:t>1</a:t>
            </a:r>
            <a:r>
              <a:rPr lang="zh-CN" altLang="zh-CN" b="1"/>
              <a:t>）本曲前四句运用丰富的意象勾勒出一幅美丽的自然图景，其中</a:t>
            </a:r>
            <a:r>
              <a:rPr lang="en-US" altLang="zh-CN" u="sng"/>
              <a:t>            </a:t>
            </a:r>
            <a:r>
              <a:rPr lang="zh-CN" altLang="zh-CN" b="1"/>
              <a:t>意象体现出</a:t>
            </a:r>
            <a:r>
              <a:rPr lang="zh-CN" altLang="zh-CN" b="1">
                <a:solidFill>
                  <a:srgbClr val="FF0000"/>
                </a:solidFill>
              </a:rPr>
              <a:t>温润柔美</a:t>
            </a:r>
            <a:r>
              <a:rPr lang="zh-CN" altLang="zh-CN" b="1"/>
              <a:t>的特征，而</a:t>
            </a:r>
            <a:r>
              <a:rPr lang="en-US" altLang="zh-CN" u="sng"/>
              <a:t>             </a:t>
            </a:r>
            <a:r>
              <a:rPr lang="zh-CN" altLang="zh-CN" b="1"/>
              <a:t>意象则给人以</a:t>
            </a:r>
            <a:r>
              <a:rPr lang="zh-CN" altLang="zh-CN" b="1">
                <a:solidFill>
                  <a:srgbClr val="FF0000"/>
                </a:solidFill>
              </a:rPr>
              <a:t>飘逸渺远</a:t>
            </a:r>
            <a:r>
              <a:rPr lang="zh-CN" altLang="zh-CN" b="1"/>
              <a:t>的感受。（</a:t>
            </a:r>
            <a:r>
              <a:rPr lang="en-US" altLang="zh-CN" b="1"/>
              <a:t>2</a:t>
            </a:r>
            <a:r>
              <a:rPr lang="zh-CN" altLang="zh-CN" b="1"/>
              <a:t>分）</a:t>
            </a:r>
            <a:endParaRPr lang="zh-CN" altLang="zh-CN"/>
          </a:p>
          <a:p>
            <a:pPr>
              <a:buNone/>
            </a:pPr>
            <a:r>
              <a:rPr lang="en-US" altLang="zh-CN" b="1"/>
              <a:t> </a:t>
            </a:r>
            <a:endParaRPr lang="zh-CN" altLang="zh-CN"/>
          </a:p>
          <a:p>
            <a:pPr>
              <a:buNone/>
            </a:pPr>
            <a:r>
              <a:rPr lang="zh-CN" altLang="zh-CN" b="1"/>
              <a:t>（</a:t>
            </a:r>
            <a:r>
              <a:rPr lang="en-US" altLang="zh-CN" b="1"/>
              <a:t>2</a:t>
            </a:r>
            <a:r>
              <a:rPr lang="zh-CN" altLang="zh-CN" b="1"/>
              <a:t>）请结合全曲简要分析</a:t>
            </a:r>
            <a:r>
              <a:rPr lang="en-US" altLang="zh-CN" b="1">
                <a:solidFill>
                  <a:srgbClr val="FF0000"/>
                </a:solidFill>
              </a:rPr>
              <a:t>“</a:t>
            </a:r>
            <a:r>
              <a:rPr lang="zh-CN" altLang="zh-CN" b="1">
                <a:solidFill>
                  <a:srgbClr val="FF0000"/>
                </a:solidFill>
              </a:rPr>
              <a:t>却原来侬家鹦鹉洲边</a:t>
            </a:r>
            <a:r>
              <a:rPr lang="zh-CN" altLang="zh-CN" b="1"/>
              <a:t>住</a:t>
            </a:r>
            <a:r>
              <a:rPr lang="en-US" altLang="zh-CN" b="1"/>
              <a:t>”</a:t>
            </a:r>
            <a:r>
              <a:rPr lang="zh-CN" altLang="zh-CN" b="1"/>
              <a:t>所蕴含的</a:t>
            </a:r>
            <a:r>
              <a:rPr lang="zh-CN" altLang="zh-CN" b="1">
                <a:solidFill>
                  <a:srgbClr val="FF0000"/>
                </a:solidFill>
              </a:rPr>
              <a:t>思想情感。</a:t>
            </a:r>
            <a:r>
              <a:rPr lang="zh-CN" altLang="zh-CN" b="1"/>
              <a:t>（</a:t>
            </a:r>
            <a:r>
              <a:rPr lang="en-US" altLang="zh-CN" b="1"/>
              <a:t>4</a:t>
            </a:r>
            <a:r>
              <a:rPr lang="zh-CN" altLang="zh-CN" b="1"/>
              <a:t>分）</a:t>
            </a:r>
            <a:endParaRPr lang="zh-CN" altLang="zh-CN"/>
          </a:p>
          <a:p>
            <a:endParaRPr lang="zh-CN" altLang="en-US"/>
          </a:p>
        </p:txBody>
      </p:sp>
    </p:spTree>
  </p:cSld>
  <p:clrMapOvr>
    <a:masterClrMapping/>
  </p:clrMapOvr>
  <p:transition/>
  <p:timing/>
</p:sld>
</file>

<file path=ppt/slides/slide10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a:solidFill>
                  <a:srgbClr val="0000FF"/>
                </a:solidFill>
              </a:rPr>
              <a:t>赏析句子思考角度</a:t>
            </a:r>
          </a:p>
        </p:txBody>
      </p:sp>
      <p:sp>
        <p:nvSpPr>
          <p:cNvPr id="3" name="内容占位符 2"/>
          <p:cNvSpPr>
            <a:spLocks noGrp="1"/>
          </p:cNvSpPr>
          <p:nvPr>
            <p:ph idx="1"/>
          </p:nvPr>
        </p:nvSpPr>
        <p:spPr>
          <a:xfrm>
            <a:off x="-324544" y="1340768"/>
            <a:ext cx="9468544" cy="4785395"/>
          </a:xfrm>
        </p:spPr>
        <p:txBody>
          <a:bodyPr>
            <a:normAutofit/>
          </a:bodyPr>
          <a:lstStyle/>
          <a:p>
            <a:r>
              <a:rPr lang="zh-CN" altLang="en-US" b="1"/>
              <a:t>表现手法：</a:t>
            </a:r>
            <a:endParaRPr lang="en-US" altLang="zh-CN" b="1"/>
          </a:p>
          <a:p>
            <a:r>
              <a:rPr lang="en-US" altLang="zh-CN" b="1"/>
              <a:t>1</a:t>
            </a:r>
            <a:r>
              <a:rPr lang="zh-CN" altLang="en-US" b="1">
                <a:solidFill>
                  <a:srgbClr val="0000FF"/>
                </a:solidFill>
              </a:rPr>
              <a:t>修辞方法：拟人 夸张</a:t>
            </a:r>
            <a:r>
              <a:rPr lang="en-US" altLang="zh-CN" b="1">
                <a:solidFill>
                  <a:srgbClr val="0000FF"/>
                </a:solidFill>
              </a:rPr>
              <a:t>……</a:t>
            </a:r>
          </a:p>
          <a:p>
            <a:r>
              <a:rPr lang="en-US" altLang="zh-CN" b="1"/>
              <a:t>2</a:t>
            </a:r>
            <a:r>
              <a:rPr lang="zh-CN" altLang="en-US" b="1">
                <a:solidFill>
                  <a:srgbClr val="0000FF"/>
                </a:solidFill>
              </a:rPr>
              <a:t>描写方法：动静 虚实 抑扬</a:t>
            </a:r>
            <a:r>
              <a:rPr lang="en-US" altLang="zh-CN" b="1">
                <a:solidFill>
                  <a:srgbClr val="0000FF"/>
                </a:solidFill>
              </a:rPr>
              <a:t>……</a:t>
            </a:r>
          </a:p>
          <a:p>
            <a:r>
              <a:rPr lang="en-US" altLang="zh-CN" b="1"/>
              <a:t>3</a:t>
            </a:r>
            <a:r>
              <a:rPr lang="zh-CN" altLang="en-US" b="1">
                <a:solidFill>
                  <a:srgbClr val="0000FF"/>
                </a:solidFill>
              </a:rPr>
              <a:t>结构上的作用：</a:t>
            </a:r>
            <a:endParaRPr lang="en-US" altLang="zh-CN" b="1">
              <a:solidFill>
                <a:srgbClr val="0000FF"/>
              </a:solidFill>
            </a:endParaRPr>
          </a:p>
          <a:p>
            <a:r>
              <a:rPr lang="zh-CN" altLang="en-US" b="1"/>
              <a:t>首句</a:t>
            </a:r>
            <a:r>
              <a:rPr lang="en-US" altLang="zh-CN" b="1"/>
              <a:t>——</a:t>
            </a:r>
            <a:r>
              <a:rPr lang="zh-CN" altLang="en-US" b="1">
                <a:solidFill>
                  <a:srgbClr val="FF0000"/>
                </a:solidFill>
              </a:rPr>
              <a:t>点题</a:t>
            </a:r>
            <a:r>
              <a:rPr lang="en-US" altLang="zh-CN" b="1">
                <a:solidFill>
                  <a:srgbClr val="FF0000"/>
                </a:solidFill>
              </a:rPr>
              <a:t>    </a:t>
            </a:r>
            <a:r>
              <a:rPr lang="zh-CN" altLang="en-US" b="1">
                <a:solidFill>
                  <a:srgbClr val="FF0000"/>
                </a:solidFill>
              </a:rPr>
              <a:t>开篇</a:t>
            </a:r>
            <a:r>
              <a:rPr lang="en-US" altLang="zh-CN" b="1">
                <a:solidFill>
                  <a:srgbClr val="FF0000"/>
                </a:solidFill>
              </a:rPr>
              <a:t>    </a:t>
            </a:r>
            <a:r>
              <a:rPr lang="zh-CN" altLang="en-US" b="1">
                <a:solidFill>
                  <a:srgbClr val="FF0000"/>
                </a:solidFill>
              </a:rPr>
              <a:t>奠定基调</a:t>
            </a:r>
            <a:endParaRPr lang="en-US" altLang="zh-CN" b="1">
              <a:solidFill>
                <a:srgbClr val="FF0000"/>
              </a:solidFill>
            </a:endParaRPr>
          </a:p>
          <a:p>
            <a:r>
              <a:rPr lang="zh-CN" altLang="en-US" b="1"/>
              <a:t>中间</a:t>
            </a:r>
            <a:r>
              <a:rPr lang="en-US" altLang="zh-CN" b="1"/>
              <a:t>——</a:t>
            </a:r>
            <a:r>
              <a:rPr lang="zh-CN" altLang="en-US" b="1">
                <a:solidFill>
                  <a:srgbClr val="FF0000"/>
                </a:solidFill>
              </a:rPr>
              <a:t>转折     承上启下</a:t>
            </a:r>
            <a:endParaRPr lang="en-US" altLang="zh-CN" b="1"/>
          </a:p>
          <a:p>
            <a:r>
              <a:rPr lang="zh-CN" altLang="en-US" b="1"/>
              <a:t>尾句</a:t>
            </a:r>
            <a:r>
              <a:rPr lang="en-US" altLang="zh-CN" b="1"/>
              <a:t>——</a:t>
            </a:r>
            <a:r>
              <a:rPr lang="zh-CN" altLang="en-US" b="1">
                <a:solidFill>
                  <a:srgbClr val="FF0000"/>
                </a:solidFill>
              </a:rPr>
              <a:t>卒章显志</a:t>
            </a:r>
            <a:r>
              <a:rPr lang="en-US" altLang="zh-CN" b="1">
                <a:solidFill>
                  <a:srgbClr val="FF0000"/>
                </a:solidFill>
              </a:rPr>
              <a:t>   </a:t>
            </a:r>
            <a:r>
              <a:rPr lang="zh-CN" altLang="en-US" b="1">
                <a:solidFill>
                  <a:srgbClr val="FF0000"/>
                </a:solidFill>
              </a:rPr>
              <a:t>以景结情</a:t>
            </a:r>
            <a:r>
              <a:rPr lang="en-US" altLang="zh-CN" b="1">
                <a:solidFill>
                  <a:srgbClr val="FF0000"/>
                </a:solidFill>
              </a:rPr>
              <a:t>    </a:t>
            </a:r>
            <a:r>
              <a:rPr lang="zh-CN" altLang="en-US" b="1">
                <a:solidFill>
                  <a:srgbClr val="FF0000"/>
                </a:solidFill>
              </a:rPr>
              <a:t>含蓄隽永</a:t>
            </a:r>
            <a:r>
              <a:rPr lang="en-US" altLang="zh-CN" b="1">
                <a:solidFill>
                  <a:srgbClr val="FF0000"/>
                </a:solidFill>
              </a:rPr>
              <a:t>  ……</a:t>
            </a:r>
          </a:p>
          <a:p>
            <a:r>
              <a:rPr lang="en-US" altLang="zh-CN" b="1">
                <a:solidFill>
                  <a:srgbClr val="FF0000"/>
                </a:solidFill>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500"/>
                                        <p:tgtEl>
                                          <p:spTgt spid="3">
                                            <p:txEl>
                                              <p:pRg st="6" end="6"/>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blinds(horizontal)">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0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6082" name="Rectangle 2"/>
          <p:cNvSpPr>
            <a:spLocks noGrp="1" noChangeArrowheads="1"/>
          </p:cNvSpPr>
          <p:nvPr>
            <p:ph type="title"/>
          </p:nvPr>
        </p:nvSpPr>
        <p:spPr>
          <a:xfrm>
            <a:off x="395536" y="0"/>
            <a:ext cx="8229600" cy="1143000"/>
          </a:xfrm>
        </p:spPr>
        <p:txBody>
          <a:bodyPr>
            <a:normAutofit fontScale="90000"/>
          </a:bodyPr>
          <a:lstStyle/>
          <a:p>
            <a:r>
              <a:rPr lang="zh-CN" altLang="en-US" sz="3200" b="1"/>
              <a:t>蝶恋花</a:t>
            </a:r>
            <a:r>
              <a:rPr lang="en-US" altLang="zh-CN" sz="3200" b="1"/>
              <a:t>·</a:t>
            </a:r>
            <a:r>
              <a:rPr lang="zh-CN" altLang="en-US" sz="3200" b="1"/>
              <a:t>出塞</a:t>
            </a:r>
            <a:r>
              <a:rPr lang="zh-CN" altLang="en-US" sz="3200"/>
              <a:t> </a:t>
            </a:r>
            <a:br>
              <a:rPr lang="zh-CN" altLang="en-US" sz="3200"/>
            </a:br>
            <a:r>
              <a:rPr lang="en-US" altLang="zh-CN" sz="3200"/>
              <a:t>[</a:t>
            </a:r>
            <a:r>
              <a:rPr lang="zh-CN" altLang="en-US" sz="3200"/>
              <a:t>清</a:t>
            </a:r>
            <a:r>
              <a:rPr lang="en-US" altLang="zh-CN" sz="3200"/>
              <a:t>]</a:t>
            </a:r>
            <a:r>
              <a:rPr lang="zh-CN" altLang="en-US" sz="3200"/>
              <a:t>纳兰性德</a:t>
            </a:r>
            <a:r>
              <a:rPr lang="zh-CN" altLang="en-US" sz="4000"/>
              <a:t> </a:t>
            </a:r>
          </a:p>
        </p:txBody>
      </p:sp>
      <p:sp>
        <p:nvSpPr>
          <p:cNvPr id="46083" name="Rectangle 3"/>
          <p:cNvSpPr>
            <a:spLocks noGrp="1" noChangeArrowheads="1"/>
          </p:cNvSpPr>
          <p:nvPr>
            <p:ph type="body" idx="1"/>
          </p:nvPr>
        </p:nvSpPr>
        <p:spPr>
          <a:xfrm>
            <a:off x="683568" y="1196752"/>
            <a:ext cx="8229600" cy="2590800"/>
          </a:xfrm>
          <a:noFill/>
        </p:spPr>
        <p:txBody>
          <a:bodyPr/>
          <a:lstStyle/>
          <a:p>
            <a:pPr>
              <a:lnSpc>
                <a:spcPct val="90000"/>
              </a:lnSpc>
              <a:buFontTx/>
              <a:buNone/>
            </a:pPr>
            <a:r>
              <a:rPr lang="en-US" altLang="zh-CN" b="1"/>
              <a:t>        </a:t>
            </a:r>
            <a:r>
              <a:rPr lang="zh-CN" altLang="en-US" b="1"/>
              <a:t>今古河山无定据。画角声中，牧马频来去。满目荒凉谁可语？西风吹老丹枫树。</a:t>
            </a:r>
          </a:p>
          <a:p>
            <a:pPr>
              <a:lnSpc>
                <a:spcPct val="90000"/>
              </a:lnSpc>
              <a:buFontTx/>
              <a:buNone/>
            </a:pPr>
            <a:r>
              <a:rPr lang="zh-CN" altLang="en-US" b="1"/>
              <a:t> </a:t>
            </a:r>
          </a:p>
          <a:p>
            <a:pPr>
              <a:lnSpc>
                <a:spcPct val="90000"/>
              </a:lnSpc>
              <a:buFontTx/>
              <a:buNone/>
            </a:pPr>
            <a:r>
              <a:rPr lang="zh-CN" altLang="en-US" b="1"/>
              <a:t>　    从前幽怨应无数。铁马金戈，青冢黄昏路。</a:t>
            </a:r>
            <a:r>
              <a:rPr lang="zh-CN" altLang="en-US" b="1" u="sng"/>
              <a:t>一往情深深几许？深山夕照深秋雨。</a:t>
            </a:r>
          </a:p>
        </p:txBody>
      </p:sp>
      <p:sp>
        <p:nvSpPr>
          <p:cNvPr id="46084" name="Text Box 4"/>
          <p:cNvSpPr txBox="1">
            <a:spLocks noChangeArrowheads="1"/>
          </p:cNvSpPr>
          <p:nvPr/>
        </p:nvSpPr>
        <p:spPr bwMode="auto">
          <a:xfrm>
            <a:off x="611560" y="3861048"/>
            <a:ext cx="7992888" cy="2708434"/>
          </a:xfrm>
          <a:prstGeom prst="rect">
            <a:avLst/>
          </a:prstGeom>
          <a:noFill/>
          <a:ln w="9525">
            <a:noFill/>
            <a:miter lim="800000"/>
          </a:ln>
          <a:effectLst/>
        </p:spPr>
        <p:txBody>
          <a:bodyPr wrap="square">
            <a:spAutoFit/>
          </a:bodyPr>
          <a:lstStyle/>
          <a:p>
            <a:pPr>
              <a:spcBef>
                <a:spcPct val="50000"/>
              </a:spcBef>
            </a:pPr>
            <a:endParaRPr lang="en-US" altLang="zh-CN" sz="3200" b="1"/>
          </a:p>
          <a:p>
            <a:pPr>
              <a:spcBef>
                <a:spcPct val="50000"/>
              </a:spcBef>
            </a:pPr>
            <a:r>
              <a:rPr lang="en-US" altLang="zh-CN" sz="3200" b="1"/>
              <a:t>21.</a:t>
            </a:r>
            <a:r>
              <a:rPr lang="zh-CN" altLang="zh-CN" sz="3200" b="1"/>
              <a:t>这首词开篇有何特点？（</a:t>
            </a:r>
            <a:r>
              <a:rPr lang="en-US" altLang="zh-CN" sz="3200" b="1"/>
              <a:t>3</a:t>
            </a:r>
            <a:r>
              <a:rPr lang="zh-CN" altLang="zh-CN" sz="3200" b="1"/>
              <a:t>分）</a:t>
            </a:r>
            <a:endParaRPr lang="en-US" altLang="zh-CN" sz="3200" b="1"/>
          </a:p>
          <a:p>
            <a:pPr>
              <a:spcBef>
                <a:spcPct val="50000"/>
              </a:spcBef>
            </a:pPr>
            <a:r>
              <a:rPr lang="en-US" altLang="zh-CN" sz="3200" b="1"/>
              <a:t> </a:t>
            </a:r>
            <a:endParaRPr lang="zh-CN" altLang="en-US" sz="2800" b="1"/>
          </a:p>
          <a:p>
            <a:pPr>
              <a:spcBef>
                <a:spcPct val="50000"/>
              </a:spcBef>
            </a:pPr>
            <a:endParaRPr lang="en-US" altLang="zh-CN" sz="2800" b="1"/>
          </a:p>
        </p:txBody>
      </p:sp>
    </p:spTree>
  </p:cSld>
  <p:clrMapOvr>
    <a:masterClrMapping/>
  </p:clrMapOvr>
  <p:transition/>
  <p:timing/>
</p:sld>
</file>

<file path=ppt/slides/slide10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zh-CN" altLang="zh-CN" b="1"/>
              <a:t>（</a:t>
            </a:r>
            <a:r>
              <a:rPr lang="en-US" altLang="zh-CN" b="1"/>
              <a:t>1</a:t>
            </a:r>
            <a:r>
              <a:rPr lang="zh-CN" altLang="zh-CN" b="1"/>
              <a:t>）总领全词，点明主旨。</a:t>
            </a:r>
            <a:r>
              <a:rPr lang="zh-CN" altLang="en-US" b="1"/>
              <a:t>（</a:t>
            </a:r>
            <a:r>
              <a:rPr lang="zh-CN" altLang="en-US" b="1">
                <a:solidFill>
                  <a:srgbClr val="0000FF"/>
                </a:solidFill>
              </a:rPr>
              <a:t>结构、主旨上</a:t>
            </a:r>
            <a:r>
              <a:rPr lang="zh-CN" altLang="en-US" b="1"/>
              <a:t>）</a:t>
            </a:r>
            <a:endParaRPr lang="en-US" altLang="zh-CN" b="1"/>
          </a:p>
          <a:p>
            <a:pPr>
              <a:buNone/>
            </a:pPr>
            <a:r>
              <a:rPr lang="zh-CN" altLang="zh-CN" b="1"/>
              <a:t>（</a:t>
            </a:r>
            <a:r>
              <a:rPr lang="en-US" altLang="zh-CN" b="1"/>
              <a:t>2</a:t>
            </a:r>
            <a:r>
              <a:rPr lang="zh-CN" altLang="zh-CN" b="1"/>
              <a:t>）议论开篇。</a:t>
            </a:r>
            <a:r>
              <a:rPr lang="zh-CN" altLang="en-US" b="1"/>
              <a:t>（</a:t>
            </a:r>
            <a:r>
              <a:rPr lang="zh-CN" altLang="en-US" b="1">
                <a:solidFill>
                  <a:srgbClr val="0000FF"/>
                </a:solidFill>
              </a:rPr>
              <a:t>表达方式上</a:t>
            </a:r>
            <a:r>
              <a:rPr lang="zh-CN" altLang="en-US" b="1"/>
              <a:t>）</a:t>
            </a:r>
            <a:endParaRPr lang="en-US" altLang="zh-CN" b="1"/>
          </a:p>
          <a:p>
            <a:pPr>
              <a:buNone/>
            </a:pPr>
            <a:r>
              <a:rPr lang="zh-CN" altLang="zh-CN" b="1"/>
              <a:t>（</a:t>
            </a:r>
            <a:r>
              <a:rPr lang="en-US" altLang="zh-CN" b="1"/>
              <a:t>3</a:t>
            </a:r>
            <a:r>
              <a:rPr lang="zh-CN" altLang="zh-CN" b="1"/>
              <a:t>）奠定感情基调。</a:t>
            </a:r>
            <a:r>
              <a:rPr lang="en-US" altLang="zh-CN" b="1"/>
              <a:t> </a:t>
            </a:r>
            <a:r>
              <a:rPr lang="zh-CN" altLang="en-US" b="1"/>
              <a:t>（</a:t>
            </a:r>
            <a:r>
              <a:rPr lang="zh-CN" altLang="en-US" b="1">
                <a:solidFill>
                  <a:srgbClr val="0000FF"/>
                </a:solidFill>
              </a:rPr>
              <a:t>情感基调上</a:t>
            </a:r>
            <a:r>
              <a:rPr lang="zh-CN" altLang="en-US" b="1"/>
              <a:t>）</a:t>
            </a:r>
            <a:endParaRPr lang="zh-CN" altLang="zh-CN" b="1"/>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0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51520" y="404664"/>
            <a:ext cx="8435280" cy="5721499"/>
          </a:xfrm>
        </p:spPr>
        <p:txBody>
          <a:bodyPr>
            <a:normAutofit/>
          </a:bodyPr>
          <a:lstStyle/>
          <a:p>
            <a:r>
              <a:rPr lang="zh-CN" altLang="en-US" b="1"/>
              <a:t>常见考法：</a:t>
            </a:r>
            <a:endParaRPr lang="en-US" altLang="zh-CN" b="1"/>
          </a:p>
          <a:p>
            <a:r>
              <a:rPr lang="zh-CN" altLang="en-US" b="1"/>
              <a:t>考形象（人物、景物、事物）</a:t>
            </a:r>
            <a:endParaRPr lang="en-US" altLang="zh-CN" b="1"/>
          </a:p>
          <a:p>
            <a:r>
              <a:rPr lang="zh-CN" altLang="en-US" b="1"/>
              <a:t>考语言（风格、炼字</a:t>
            </a:r>
            <a:endParaRPr lang="en-US" altLang="zh-CN" b="1"/>
          </a:p>
          <a:p>
            <a:r>
              <a:rPr lang="zh-CN" altLang="en-US" sz="5400" b="1">
                <a:solidFill>
                  <a:srgbClr val="FF0000"/>
                </a:solidFill>
              </a:rPr>
              <a:t>考手法（修辞手法、抒情手法、描写手法、谋篇布局）</a:t>
            </a:r>
            <a:endParaRPr lang="en-US" altLang="zh-CN" sz="5400" b="1">
              <a:solidFill>
                <a:srgbClr val="FF0000"/>
              </a:solidFill>
            </a:endParaRPr>
          </a:p>
          <a:p>
            <a:r>
              <a:rPr lang="zh-CN" altLang="en-US" b="1"/>
              <a:t>考情感（也可参考导与练</a:t>
            </a:r>
            <a:r>
              <a:rPr lang="en-US" altLang="zh-CN" b="1"/>
              <a:t>P174</a:t>
            </a:r>
            <a:r>
              <a:rPr lang="zh-CN" altLang="en-US" b="1"/>
              <a:t>第</a:t>
            </a:r>
            <a:r>
              <a:rPr lang="en-US" altLang="zh-CN" b="1"/>
              <a:t>4</a:t>
            </a:r>
            <a:r>
              <a:rPr lang="zh-CN" altLang="en-US" b="1"/>
              <a:t>点）</a:t>
            </a:r>
            <a:endParaRPr lang="en-US" altLang="zh-CN" b="1"/>
          </a:p>
          <a:p>
            <a:r>
              <a:rPr lang="zh-CN" altLang="en-US" b="1"/>
              <a:t>一般是填空</a:t>
            </a:r>
            <a:r>
              <a:rPr lang="en-US" altLang="zh-CN" b="1"/>
              <a:t>2</a:t>
            </a:r>
            <a:r>
              <a:rPr lang="zh-CN" altLang="en-US" b="1"/>
              <a:t>分，简答题</a:t>
            </a:r>
            <a:r>
              <a:rPr lang="en-US" altLang="zh-CN" b="1"/>
              <a:t>6</a:t>
            </a:r>
            <a:r>
              <a:rPr lang="zh-CN" altLang="en-US" b="1"/>
              <a:t>分</a:t>
            </a:r>
          </a:p>
        </p:txBody>
      </p:sp>
    </p:spTree>
  </p:cSld>
  <p:clrMapOvr>
    <a:masterClrMapping/>
  </p:clrMapOvr>
  <p:transition/>
  <p:timing/>
</p:sld>
</file>

<file path=ppt/slides/slide10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6082" name="Rectangle 2"/>
          <p:cNvSpPr>
            <a:spLocks noGrp="1" noChangeArrowheads="1"/>
          </p:cNvSpPr>
          <p:nvPr>
            <p:ph type="title"/>
          </p:nvPr>
        </p:nvSpPr>
        <p:spPr>
          <a:xfrm>
            <a:off x="395536" y="0"/>
            <a:ext cx="8229600" cy="1143000"/>
          </a:xfrm>
        </p:spPr>
        <p:txBody>
          <a:bodyPr>
            <a:normAutofit fontScale="90000"/>
          </a:bodyPr>
          <a:lstStyle/>
          <a:p>
            <a:r>
              <a:rPr lang="zh-CN" altLang="en-US" sz="3200" b="1"/>
              <a:t>蝶恋花</a:t>
            </a:r>
            <a:r>
              <a:rPr lang="en-US" altLang="zh-CN" sz="3200" b="1"/>
              <a:t>·</a:t>
            </a:r>
            <a:r>
              <a:rPr lang="zh-CN" altLang="en-US" sz="3200" b="1"/>
              <a:t>出塞</a:t>
            </a:r>
            <a:r>
              <a:rPr lang="zh-CN" altLang="en-US" sz="3200"/>
              <a:t> </a:t>
            </a:r>
            <a:br>
              <a:rPr lang="zh-CN" altLang="en-US" sz="3200"/>
            </a:br>
            <a:r>
              <a:rPr lang="en-US" altLang="zh-CN" sz="3200"/>
              <a:t>[</a:t>
            </a:r>
            <a:r>
              <a:rPr lang="zh-CN" altLang="en-US" sz="3200"/>
              <a:t>清</a:t>
            </a:r>
            <a:r>
              <a:rPr lang="en-US" altLang="zh-CN" sz="3200"/>
              <a:t>]</a:t>
            </a:r>
            <a:r>
              <a:rPr lang="zh-CN" altLang="en-US" sz="3200"/>
              <a:t>纳兰性德</a:t>
            </a:r>
            <a:r>
              <a:rPr lang="zh-CN" altLang="en-US" sz="4000"/>
              <a:t> </a:t>
            </a:r>
          </a:p>
        </p:txBody>
      </p:sp>
      <p:sp>
        <p:nvSpPr>
          <p:cNvPr id="46083" name="Rectangle 3"/>
          <p:cNvSpPr>
            <a:spLocks noGrp="1" noChangeArrowheads="1"/>
          </p:cNvSpPr>
          <p:nvPr>
            <p:ph type="body" idx="1"/>
          </p:nvPr>
        </p:nvSpPr>
        <p:spPr>
          <a:xfrm>
            <a:off x="683568" y="1196752"/>
            <a:ext cx="8229600" cy="2590800"/>
          </a:xfrm>
          <a:noFill/>
        </p:spPr>
        <p:txBody>
          <a:bodyPr/>
          <a:lstStyle/>
          <a:p>
            <a:pPr>
              <a:lnSpc>
                <a:spcPct val="90000"/>
              </a:lnSpc>
              <a:buFontTx/>
              <a:buNone/>
            </a:pPr>
            <a:r>
              <a:rPr lang="en-US" altLang="zh-CN" b="1"/>
              <a:t>        </a:t>
            </a:r>
            <a:r>
              <a:rPr lang="zh-CN" altLang="en-US" b="1"/>
              <a:t>今古河山无定据。画角声中，牧马频来去。满目荒凉谁可语？西风吹老丹枫树。</a:t>
            </a:r>
          </a:p>
          <a:p>
            <a:pPr>
              <a:lnSpc>
                <a:spcPct val="90000"/>
              </a:lnSpc>
              <a:buFontTx/>
              <a:buNone/>
            </a:pPr>
            <a:r>
              <a:rPr lang="zh-CN" altLang="en-US" b="1"/>
              <a:t> </a:t>
            </a:r>
          </a:p>
          <a:p>
            <a:pPr>
              <a:lnSpc>
                <a:spcPct val="90000"/>
              </a:lnSpc>
              <a:buFontTx/>
              <a:buNone/>
            </a:pPr>
            <a:r>
              <a:rPr lang="zh-CN" altLang="en-US" b="1"/>
              <a:t>　    从前幽怨应无数。铁马金戈，青冢黄昏路</a:t>
            </a:r>
            <a:r>
              <a:rPr lang="zh-CN" altLang="en-US" b="1">
                <a:solidFill>
                  <a:srgbClr val="FF0000"/>
                </a:solidFill>
              </a:rPr>
              <a:t>。</a:t>
            </a:r>
            <a:r>
              <a:rPr lang="zh-CN" altLang="en-US" b="1" u="sng">
                <a:solidFill>
                  <a:srgbClr val="FF0000"/>
                </a:solidFill>
              </a:rPr>
              <a:t>一往情深深几许？深山夕照深秋雨。</a:t>
            </a:r>
          </a:p>
        </p:txBody>
      </p:sp>
      <p:sp>
        <p:nvSpPr>
          <p:cNvPr id="46084" name="Text Box 4"/>
          <p:cNvSpPr txBox="1">
            <a:spLocks noChangeArrowheads="1"/>
          </p:cNvSpPr>
          <p:nvPr/>
        </p:nvSpPr>
        <p:spPr bwMode="auto">
          <a:xfrm>
            <a:off x="611560" y="3861048"/>
            <a:ext cx="7992888" cy="1969770"/>
          </a:xfrm>
          <a:prstGeom prst="rect">
            <a:avLst/>
          </a:prstGeom>
          <a:noFill/>
          <a:ln w="9525">
            <a:noFill/>
            <a:miter lim="800000"/>
          </a:ln>
          <a:effectLst/>
        </p:spPr>
        <p:txBody>
          <a:bodyPr wrap="square">
            <a:spAutoFit/>
          </a:bodyPr>
          <a:lstStyle/>
          <a:p>
            <a:pPr>
              <a:spcBef>
                <a:spcPct val="50000"/>
              </a:spcBef>
            </a:pPr>
            <a:endParaRPr lang="en-US" altLang="zh-CN" sz="3200" b="1"/>
          </a:p>
          <a:p>
            <a:pPr>
              <a:spcBef>
                <a:spcPct val="50000"/>
              </a:spcBef>
            </a:pPr>
            <a:r>
              <a:rPr lang="en-US" altLang="zh-CN" sz="3200" b="1"/>
              <a:t> </a:t>
            </a:r>
            <a:endParaRPr lang="zh-CN" altLang="en-US" sz="2800" b="1"/>
          </a:p>
          <a:p>
            <a:pPr>
              <a:spcBef>
                <a:spcPct val="50000"/>
              </a:spcBef>
            </a:pPr>
            <a:endParaRPr lang="en-US" altLang="zh-CN" sz="2800" b="1"/>
          </a:p>
        </p:txBody>
      </p:sp>
    </p:spTree>
  </p:cSld>
  <p:clrMapOvr>
    <a:masterClrMapping/>
  </p:clrMapOvr>
  <p:transition/>
  <p:timing/>
</p:sld>
</file>

<file path=ppt/slides/slide10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en-US" altLang="zh-CN" b="1"/>
              <a:t> 22 </a:t>
            </a:r>
            <a:r>
              <a:rPr lang="zh-CN" altLang="en-US" b="1"/>
              <a:t>简析画线句的</a:t>
            </a:r>
            <a:r>
              <a:rPr lang="zh-CN" altLang="en-US" b="1">
                <a:solidFill>
                  <a:srgbClr val="FF3300"/>
                </a:solidFill>
              </a:rPr>
              <a:t>表现手法</a:t>
            </a:r>
            <a:r>
              <a:rPr lang="zh-CN" altLang="en-US" b="1"/>
              <a:t>。（</a:t>
            </a:r>
            <a:r>
              <a:rPr lang="en-US" altLang="zh-CN" b="1"/>
              <a:t>4</a:t>
            </a:r>
            <a:r>
              <a:rPr lang="zh-CN" altLang="en-US" b="1"/>
              <a:t>分）</a:t>
            </a:r>
            <a:r>
              <a:rPr lang="zh-CN" altLang="en-US" sz="4000" b="1"/>
              <a:t> </a:t>
            </a:r>
            <a:br>
              <a:rPr lang="zh-CN" altLang="en-US" sz="4000" b="1"/>
            </a:br>
            <a:endParaRPr lang="zh-CN" altLang="en-US"/>
          </a:p>
        </p:txBody>
      </p:sp>
      <p:sp>
        <p:nvSpPr>
          <p:cNvPr id="4" name="Text Box 2"/>
          <p:cNvSpPr txBox="1">
            <a:spLocks noGrp="1" noChangeArrowheads="1"/>
          </p:cNvSpPr>
          <p:nvPr>
            <p:ph idx="1"/>
          </p:nvPr>
        </p:nvSpPr>
        <p:spPr bwMode="auto">
          <a:xfrm>
            <a:off x="251520" y="1196752"/>
            <a:ext cx="8496944" cy="5521512"/>
          </a:xfrm>
          <a:prstGeom prst="rect">
            <a:avLst/>
          </a:prstGeom>
          <a:noFill/>
          <a:ln w="9525">
            <a:noFill/>
            <a:miter lim="800000"/>
          </a:ln>
          <a:effectLst/>
        </p:spPr>
        <p:txBody>
          <a:bodyPr wrap="square">
            <a:spAutoFit/>
          </a:bodyPr>
          <a:lstStyle/>
          <a:p>
            <a:r>
              <a:rPr lang="zh-CN" altLang="zh-CN" sz="2800" b="1"/>
              <a:t>（</a:t>
            </a:r>
            <a:r>
              <a:rPr lang="en-US" altLang="zh-CN" sz="2800" b="1"/>
              <a:t>1</a:t>
            </a:r>
            <a:r>
              <a:rPr lang="zh-CN" altLang="zh-CN" sz="2800" b="1"/>
              <a:t>）</a:t>
            </a:r>
            <a:r>
              <a:rPr lang="zh-CN" altLang="en-US" sz="2800" b="1"/>
              <a:t>（</a:t>
            </a:r>
            <a:r>
              <a:rPr lang="zh-CN" altLang="en-US" sz="2800" b="1">
                <a:solidFill>
                  <a:srgbClr val="FF0000"/>
                </a:solidFill>
              </a:rPr>
              <a:t>设问</a:t>
            </a:r>
            <a:r>
              <a:rPr lang="zh-CN" altLang="en-US" sz="2800" b="1"/>
              <a:t>），</a:t>
            </a:r>
            <a:r>
              <a:rPr lang="zh-CN" altLang="zh-CN" sz="2800" b="1"/>
              <a:t>以情相问，以景作答，看似答非所问，实则独具匠心。</a:t>
            </a:r>
            <a:endParaRPr lang="en-US" altLang="zh-CN" sz="2800" b="1"/>
          </a:p>
          <a:p>
            <a:r>
              <a:rPr lang="zh-CN" altLang="zh-CN" sz="2800" b="1"/>
              <a:t>（</a:t>
            </a:r>
            <a:r>
              <a:rPr lang="en-US" altLang="zh-CN" sz="2800" b="1"/>
              <a:t>2</a:t>
            </a:r>
            <a:r>
              <a:rPr lang="zh-CN" altLang="zh-CN" sz="2800" b="1"/>
              <a:t>）融情入景，化抽象之情为形象之景，抒情效果浓郁</a:t>
            </a:r>
            <a:r>
              <a:rPr lang="zh-CN" altLang="zh-CN" sz="2800" b="1">
                <a:solidFill>
                  <a:srgbClr val="FF0000"/>
                </a:solidFill>
              </a:rPr>
              <a:t>。</a:t>
            </a:r>
            <a:r>
              <a:rPr lang="zh-CN" altLang="en-US" sz="2800" b="1">
                <a:solidFill>
                  <a:srgbClr val="FF0000"/>
                </a:solidFill>
              </a:rPr>
              <a:t>（问君能有几多愁，恰 似一江春水向东流。）</a:t>
            </a:r>
            <a:endParaRPr lang="en-US" altLang="zh-CN" sz="2800" b="1">
              <a:solidFill>
                <a:srgbClr val="FF0000"/>
              </a:solidFill>
            </a:endParaRPr>
          </a:p>
          <a:p>
            <a:r>
              <a:rPr lang="zh-CN" altLang="zh-CN" sz="2800" b="1"/>
              <a:t>（</a:t>
            </a:r>
            <a:r>
              <a:rPr lang="en-US" altLang="zh-CN" sz="2800" b="1"/>
              <a:t>3</a:t>
            </a:r>
            <a:r>
              <a:rPr lang="zh-CN" altLang="zh-CN" sz="2800" b="1"/>
              <a:t>）深山、夕照、秋雨三个意象连用，极力渲染荒凉氛围，委婉含蓄地表达了词人心中的孤寂、惆怅之情</a:t>
            </a:r>
            <a:r>
              <a:rPr lang="zh-CN" altLang="zh-CN" sz="2800" b="1">
                <a:solidFill>
                  <a:srgbClr val="FF0000"/>
                </a:solidFill>
              </a:rPr>
              <a:t>。</a:t>
            </a:r>
            <a:endParaRPr lang="en-US" altLang="zh-CN" sz="2800" b="1">
              <a:solidFill>
                <a:srgbClr val="FF0000"/>
              </a:solidFill>
            </a:endParaRPr>
          </a:p>
          <a:p>
            <a:r>
              <a:rPr lang="zh-CN" altLang="en-US" sz="2800" b="1"/>
              <a:t>此词</a:t>
            </a:r>
            <a:r>
              <a:rPr lang="zh-CN" altLang="en-US" sz="2800" b="1">
                <a:solidFill>
                  <a:srgbClr val="FF3300"/>
                </a:solidFill>
              </a:rPr>
              <a:t>选用</a:t>
            </a:r>
            <a:r>
              <a:rPr lang="zh-CN" altLang="en-US" sz="2800" b="1"/>
              <a:t>“</a:t>
            </a:r>
            <a:r>
              <a:rPr lang="zh-CN" altLang="en-US" sz="2800" b="1">
                <a:solidFill>
                  <a:srgbClr val="FF33CC"/>
                </a:solidFill>
              </a:rPr>
              <a:t>深山”、“夕照”、“秋雨</a:t>
            </a:r>
            <a:r>
              <a:rPr lang="zh-CN" altLang="en-US" sz="2800" b="1"/>
              <a:t>”</a:t>
            </a:r>
            <a:r>
              <a:rPr lang="zh-CN" altLang="en-US" sz="2800" b="1">
                <a:solidFill>
                  <a:srgbClr val="FF3300"/>
                </a:solidFill>
              </a:rPr>
              <a:t>等意象渲染了</a:t>
            </a:r>
            <a:r>
              <a:rPr lang="zh-CN" altLang="en-US" sz="2800" b="1"/>
              <a:t>一种</a:t>
            </a:r>
            <a:r>
              <a:rPr lang="zh-CN" altLang="en-US" sz="2800" b="1">
                <a:solidFill>
                  <a:srgbClr val="FF33CC"/>
                </a:solidFill>
              </a:rPr>
              <a:t>凄清、空旷</a:t>
            </a:r>
            <a:r>
              <a:rPr lang="zh-CN" altLang="en-US" sz="2800" b="1"/>
              <a:t>的</a:t>
            </a:r>
            <a:r>
              <a:rPr lang="zh-CN" altLang="en-US" sz="2800" b="1">
                <a:solidFill>
                  <a:srgbClr val="FF3300"/>
                </a:solidFill>
              </a:rPr>
              <a:t>氛围</a:t>
            </a:r>
            <a:r>
              <a:rPr lang="zh-CN" altLang="en-US" sz="2800" b="1"/>
              <a:t>，</a:t>
            </a:r>
            <a:r>
              <a:rPr lang="zh-CN" altLang="en-US" sz="2800" b="1">
                <a:solidFill>
                  <a:srgbClr val="FF3300"/>
                </a:solidFill>
              </a:rPr>
              <a:t>借景抒情，情景交融</a:t>
            </a:r>
            <a:r>
              <a:rPr lang="zh-CN" altLang="en-US" sz="2800" b="1"/>
              <a:t>，委婉地</a:t>
            </a:r>
            <a:r>
              <a:rPr lang="zh-CN" altLang="en-US" sz="2800" b="1">
                <a:solidFill>
                  <a:srgbClr val="FF3300"/>
                </a:solidFill>
              </a:rPr>
              <a:t>表达</a:t>
            </a:r>
            <a:r>
              <a:rPr lang="zh-CN" altLang="en-US" sz="2800" b="1"/>
              <a:t>出词人心中的</a:t>
            </a:r>
            <a:r>
              <a:rPr lang="zh-CN" altLang="en-US" sz="2800" b="1">
                <a:solidFill>
                  <a:srgbClr val="FF33CC"/>
                </a:solidFill>
              </a:rPr>
              <a:t>孤寂、惆怅</a:t>
            </a:r>
            <a:r>
              <a:rPr lang="zh-CN" altLang="en-US" sz="2800" b="1"/>
              <a:t>之</a:t>
            </a:r>
            <a:r>
              <a:rPr lang="zh-CN" altLang="en-US" sz="2800" b="1">
                <a:solidFill>
                  <a:srgbClr val="FF3300"/>
                </a:solidFill>
              </a:rPr>
              <a:t>情</a:t>
            </a:r>
            <a:r>
              <a:rPr lang="zh-CN" altLang="en-US" sz="2800" b="1"/>
              <a:t> 。（这样写是不是更好？</a:t>
            </a:r>
            <a:r>
              <a:rPr lang="en-US" altLang="zh-CN" sz="2800" b="1"/>
              <a:t>)</a:t>
            </a:r>
            <a:endParaRPr lang="zh-CN" altLang="en-US" sz="2800" b="1">
              <a:solidFill>
                <a:srgbClr val="0000FF"/>
              </a:solidFill>
            </a:endParaRPr>
          </a:p>
        </p:txBody>
      </p:sp>
      <p:sp>
        <p:nvSpPr>
          <p:cNvPr id="7" name="内容占位符 2"/>
          <p:cNvSpPr txBox="1"/>
          <p:nvPr/>
        </p:nvSpPr>
        <p:spPr>
          <a:xfrm>
            <a:off x="3563888" y="4509120"/>
            <a:ext cx="2746648" cy="964704"/>
          </a:xfrm>
          <a:prstGeom prst="rect">
            <a:avLst/>
          </a:prstGeom>
          <a:solidFill>
            <a:schemeClr val="tx1"/>
          </a:solidFill>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ct val="0"/>
              </a:spcAft>
              <a:buClrTx/>
              <a:buSzTx/>
              <a:buFont typeface="Arial" pitchFamily="34" charset="0"/>
              <a:buNone/>
              <a:defRPr/>
            </a:pPr>
            <a:r>
              <a:rPr kumimoji="0" lang="zh-CN" altLang="en-US" sz="4800" b="0" i="0" u="none" strike="noStrike" kern="1200" cap="none" spc="0" normalizeH="0" baseline="0" noProof="0">
                <a:ln>
                  <a:noFill/>
                </a:ln>
                <a:solidFill>
                  <a:srgbClr val="FF0000"/>
                </a:solidFill>
                <a:effectLst/>
                <a:uLnTx/>
                <a:uFillTx/>
                <a:latin typeface="+mn-lt"/>
                <a:ea typeface="+mn-ea"/>
                <a:cs typeface="+mn-cs"/>
              </a:rPr>
              <a:t>以景作结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linds(horizontal)">
                                      <p:cBhvr>
                                        <p:cTn id="22" dur="500"/>
                                        <p:tgtEl>
                                          <p:spTgt spid="4">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7" grpId="0"/>
    </p:bldLst>
  </p:timing>
</p:sld>
</file>

<file path=ppt/slides/slide10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a:t>虞美人①</a:t>
            </a:r>
            <a:br>
              <a:rPr lang="zh-CN" altLang="en-US"/>
            </a:br>
            <a:r>
              <a:rPr lang="zh-CN" altLang="en-US"/>
              <a:t>陈与义</a:t>
            </a:r>
          </a:p>
        </p:txBody>
      </p:sp>
      <p:sp>
        <p:nvSpPr>
          <p:cNvPr id="3" name="内容占位符 2"/>
          <p:cNvSpPr>
            <a:spLocks noGrp="1"/>
          </p:cNvSpPr>
          <p:nvPr>
            <p:ph idx="1"/>
          </p:nvPr>
        </p:nvSpPr>
        <p:spPr/>
        <p:txBody>
          <a:bodyPr>
            <a:normAutofit/>
          </a:bodyPr>
          <a:lstStyle/>
          <a:p>
            <a:br>
              <a:rPr lang="zh-CN" altLang="en-US"/>
            </a:br>
            <a:r>
              <a:rPr lang="zh-CN" altLang="en-US" b="1"/>
              <a:t>      张帆欲去仍搔首。更醉君家酒。吟诗日日待春风。及至桃花开后、却匆匆。 </a:t>
            </a:r>
            <a:br>
              <a:rPr lang="zh-CN" altLang="en-US" b="1"/>
            </a:br>
            <a:r>
              <a:rPr lang="zh-CN" altLang="en-US" b="1"/>
              <a:t>      歌声频为行人咽。记著尊前雪。明朝酒醒大江流。</a:t>
            </a:r>
            <a:r>
              <a:rPr lang="zh-CN" altLang="en-US" b="1" u="sng">
                <a:solidFill>
                  <a:srgbClr val="FF0000"/>
                </a:solidFill>
              </a:rPr>
              <a:t>满载一船离恨、向衡州。</a:t>
            </a:r>
            <a:endParaRPr lang="en-US" altLang="zh-CN" sz="3000" b="1" u="sng"/>
          </a:p>
          <a:p>
            <a:r>
              <a:rPr lang="zh-CN" altLang="en-US" sz="3000" b="1">
                <a:solidFill>
                  <a:srgbClr val="FF0000"/>
                </a:solidFill>
              </a:rPr>
              <a:t>赏析画线句子</a:t>
            </a:r>
            <a:endParaRPr lang="zh-CN" altLang="en-US" b="1">
              <a:solidFill>
                <a:srgbClr val="FF0000"/>
              </a:solidFill>
            </a:endParaRPr>
          </a:p>
        </p:txBody>
      </p:sp>
    </p:spTree>
  </p:cSld>
  <p:clrMapOvr>
    <a:masterClrMapping/>
  </p:clrMapOvr>
  <p:transition/>
  <p:timing/>
</p:sld>
</file>

<file path=ppt/slides/slide10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51520" y="404664"/>
            <a:ext cx="8435280" cy="5721499"/>
          </a:xfrm>
        </p:spPr>
        <p:txBody>
          <a:bodyPr/>
          <a:lstStyle/>
          <a:p>
            <a:r>
              <a:rPr lang="en-US" altLang="zh-CN" b="1"/>
              <a:t>19</a:t>
            </a:r>
            <a:r>
              <a:rPr lang="zh-CN" altLang="zh-CN" b="1"/>
              <a:t>．（</a:t>
            </a:r>
            <a:r>
              <a:rPr lang="en-US" altLang="zh-CN" b="1"/>
              <a:t>2</a:t>
            </a:r>
            <a:r>
              <a:rPr lang="zh-CN" altLang="zh-CN" b="1"/>
              <a:t>分）</a:t>
            </a:r>
            <a:endParaRPr lang="en-US" altLang="zh-CN" b="1"/>
          </a:p>
          <a:p>
            <a:r>
              <a:rPr lang="zh-CN" altLang="zh-CN" b="1"/>
              <a:t>【答案】日日</a:t>
            </a:r>
            <a:r>
              <a:rPr lang="en-US" altLang="zh-CN" b="1"/>
              <a:t>   </a:t>
            </a:r>
            <a:r>
              <a:rPr lang="zh-CN" altLang="zh-CN" b="1"/>
              <a:t>匆匆（每处</a:t>
            </a:r>
            <a:r>
              <a:rPr lang="en-US" altLang="zh-CN" b="1"/>
              <a:t>1</a:t>
            </a:r>
            <a:r>
              <a:rPr lang="zh-CN" altLang="zh-CN" b="1"/>
              <a:t>分，共</a:t>
            </a:r>
            <a:r>
              <a:rPr lang="en-US" altLang="zh-CN" b="1"/>
              <a:t>2</a:t>
            </a:r>
            <a:r>
              <a:rPr lang="zh-CN" altLang="zh-CN" b="1"/>
              <a:t>分）</a:t>
            </a:r>
          </a:p>
          <a:p>
            <a:r>
              <a:rPr lang="en-US" altLang="zh-CN" b="1"/>
              <a:t>20</a:t>
            </a:r>
            <a:r>
              <a:rPr lang="zh-CN" altLang="zh-CN" b="1"/>
              <a:t>．（</a:t>
            </a:r>
            <a:r>
              <a:rPr lang="en-US" altLang="zh-CN" b="1"/>
              <a:t>6</a:t>
            </a:r>
            <a:r>
              <a:rPr lang="zh-CN" altLang="zh-CN" b="1"/>
              <a:t>分）【答案】</a:t>
            </a:r>
            <a:endParaRPr lang="en-US" altLang="zh-CN" b="1"/>
          </a:p>
          <a:p>
            <a:r>
              <a:rPr lang="zh-CN" altLang="zh-CN" b="1">
                <a:solidFill>
                  <a:srgbClr val="FF0000"/>
                </a:solidFill>
              </a:rPr>
              <a:t>（</a:t>
            </a:r>
            <a:r>
              <a:rPr lang="en-US" altLang="zh-CN" b="1">
                <a:solidFill>
                  <a:srgbClr val="FF0000"/>
                </a:solidFill>
              </a:rPr>
              <a:t>1</a:t>
            </a:r>
            <a:r>
              <a:rPr lang="zh-CN" altLang="zh-CN" b="1">
                <a:solidFill>
                  <a:srgbClr val="FF0000"/>
                </a:solidFill>
              </a:rPr>
              <a:t>）想象或虚写。</a:t>
            </a:r>
            <a:r>
              <a:rPr lang="en-US" altLang="zh-CN" b="1" u="sng"/>
              <a:t>“</a:t>
            </a:r>
            <a:r>
              <a:rPr lang="zh-CN" altLang="zh-CN" b="1" u="sng"/>
              <a:t>明朝</a:t>
            </a:r>
            <a:r>
              <a:rPr lang="en-US" altLang="zh-CN" b="1" u="sng"/>
              <a:t>”</a:t>
            </a:r>
            <a:r>
              <a:rPr lang="zh-CN" altLang="zh-CN" b="1" u="sng"/>
              <a:t>句是作者想象自己离别后身处大江之中</a:t>
            </a:r>
            <a:r>
              <a:rPr lang="zh-CN" altLang="zh-CN" b="1"/>
              <a:t>，表现了离别后的</a:t>
            </a:r>
            <a:r>
              <a:rPr lang="zh-CN" altLang="zh-CN" b="1">
                <a:solidFill>
                  <a:srgbClr val="FF0000"/>
                </a:solidFill>
              </a:rPr>
              <a:t>孤独惆怅</a:t>
            </a:r>
            <a:r>
              <a:rPr lang="zh-CN" altLang="zh-CN" b="1"/>
              <a:t>之情。</a:t>
            </a:r>
            <a:endParaRPr lang="en-US" altLang="zh-CN" b="1"/>
          </a:p>
          <a:p>
            <a:r>
              <a:rPr lang="zh-CN" altLang="zh-CN" b="1">
                <a:solidFill>
                  <a:srgbClr val="FF0000"/>
                </a:solidFill>
              </a:rPr>
              <a:t>（</a:t>
            </a:r>
            <a:r>
              <a:rPr lang="en-US" altLang="zh-CN" b="1">
                <a:solidFill>
                  <a:srgbClr val="FF0000"/>
                </a:solidFill>
              </a:rPr>
              <a:t>2</a:t>
            </a:r>
            <a:r>
              <a:rPr lang="zh-CN" altLang="zh-CN" b="1">
                <a:solidFill>
                  <a:srgbClr val="FF0000"/>
                </a:solidFill>
              </a:rPr>
              <a:t>）化虚为实。</a:t>
            </a:r>
            <a:r>
              <a:rPr lang="en-US" altLang="zh-CN" b="1"/>
              <a:t>“</a:t>
            </a:r>
            <a:r>
              <a:rPr lang="zh-CN" altLang="zh-CN" b="1">
                <a:solidFill>
                  <a:srgbClr val="FF0000"/>
                </a:solidFill>
              </a:rPr>
              <a:t>离恨</a:t>
            </a:r>
            <a:r>
              <a:rPr lang="en-US" altLang="zh-CN" b="1">
                <a:solidFill>
                  <a:srgbClr val="FF0000"/>
                </a:solidFill>
              </a:rPr>
              <a:t>”</a:t>
            </a:r>
            <a:r>
              <a:rPr lang="zh-CN" altLang="zh-CN" b="1">
                <a:solidFill>
                  <a:srgbClr val="FF0000"/>
                </a:solidFill>
              </a:rPr>
              <a:t>本无形</a:t>
            </a:r>
            <a:r>
              <a:rPr lang="zh-CN" altLang="zh-CN" b="1"/>
              <a:t>，但用船载，</a:t>
            </a:r>
            <a:r>
              <a:rPr lang="zh-CN" altLang="zh-CN" b="1">
                <a:solidFill>
                  <a:srgbClr val="FF0000"/>
                </a:solidFill>
              </a:rPr>
              <a:t>化抽象为具象，化无形为有形</a:t>
            </a:r>
            <a:r>
              <a:rPr lang="zh-CN" altLang="zh-CN" b="1"/>
              <a:t>，突出离恨的</a:t>
            </a:r>
            <a:r>
              <a:rPr lang="zh-CN" altLang="zh-CN" b="1">
                <a:solidFill>
                  <a:srgbClr val="FF0000"/>
                </a:solidFill>
              </a:rPr>
              <a:t>沉重</a:t>
            </a:r>
            <a:r>
              <a:rPr lang="zh-CN" altLang="zh-CN" b="1"/>
              <a:t>和</a:t>
            </a:r>
            <a:r>
              <a:rPr lang="zh-CN" altLang="zh-CN" b="1">
                <a:solidFill>
                  <a:srgbClr val="FF0000"/>
                </a:solidFill>
              </a:rPr>
              <a:t>绵长</a:t>
            </a:r>
            <a:r>
              <a:rPr lang="zh-CN" altLang="zh-CN" b="1"/>
              <a:t>。（手法各</a:t>
            </a:r>
            <a:r>
              <a:rPr lang="en-US" altLang="zh-CN" b="1"/>
              <a:t>1</a:t>
            </a:r>
            <a:r>
              <a:rPr lang="zh-CN" altLang="zh-CN" b="1"/>
              <a:t>分，分析各</a:t>
            </a:r>
            <a:r>
              <a:rPr lang="en-US" altLang="zh-CN" b="1"/>
              <a:t>2</a:t>
            </a:r>
            <a:r>
              <a:rPr lang="zh-CN" altLang="zh-CN" b="1"/>
              <a:t>分）</a:t>
            </a: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0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51520" y="404664"/>
            <a:ext cx="8435280" cy="5721499"/>
          </a:xfrm>
        </p:spPr>
        <p:txBody>
          <a:bodyPr>
            <a:normAutofit/>
          </a:bodyPr>
          <a:lstStyle/>
          <a:p>
            <a:r>
              <a:rPr lang="zh-CN" altLang="en-US" b="1"/>
              <a:t>常见考法：</a:t>
            </a:r>
            <a:endParaRPr lang="en-US" altLang="zh-CN" b="1"/>
          </a:p>
          <a:p>
            <a:r>
              <a:rPr lang="zh-CN" altLang="en-US" b="1"/>
              <a:t>考形象（人物、景物、事物）</a:t>
            </a:r>
            <a:endParaRPr lang="en-US" altLang="zh-CN" b="1"/>
          </a:p>
          <a:p>
            <a:r>
              <a:rPr lang="zh-CN" altLang="en-US" b="1"/>
              <a:t>考语言（风格、炼字</a:t>
            </a:r>
            <a:endParaRPr lang="en-US" altLang="zh-CN" b="1"/>
          </a:p>
          <a:p>
            <a:r>
              <a:rPr lang="zh-CN" altLang="en-US" b="1"/>
              <a:t>考手法（修辞手法、抒情手法、描写手法、谋篇布局）</a:t>
            </a:r>
            <a:endParaRPr lang="en-US" altLang="zh-CN" b="1"/>
          </a:p>
          <a:p>
            <a:r>
              <a:rPr lang="zh-CN" altLang="en-US" sz="7800" b="1">
                <a:solidFill>
                  <a:srgbClr val="FF0000"/>
                </a:solidFill>
              </a:rPr>
              <a:t>考情感</a:t>
            </a:r>
            <a:endParaRPr lang="en-US" altLang="zh-CN" b="1"/>
          </a:p>
          <a:p>
            <a:r>
              <a:rPr lang="zh-CN" altLang="en-US" b="1"/>
              <a:t>一般是填空</a:t>
            </a:r>
            <a:r>
              <a:rPr lang="en-US" altLang="zh-CN" b="1"/>
              <a:t>2</a:t>
            </a:r>
            <a:r>
              <a:rPr lang="zh-CN" altLang="en-US" b="1"/>
              <a:t>分，简答题</a:t>
            </a:r>
            <a:r>
              <a:rPr lang="en-US" altLang="zh-CN" b="1"/>
              <a:t>6</a:t>
            </a:r>
            <a:r>
              <a:rPr lang="zh-CN" altLang="en-US" b="1"/>
              <a:t>分</a:t>
            </a:r>
          </a:p>
        </p:txBody>
      </p:sp>
    </p:spTree>
  </p:cSld>
  <p:clrMapOvr>
    <a:masterClrMapping/>
  </p:clrMapOvr>
  <p:transition/>
  <p:timing/>
</p:sld>
</file>

<file path=ppt/slides/slide10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4" name="Rectangle 2"/>
          <p:cNvSpPr>
            <a:spLocks noGrp="1" noChangeArrowheads="1"/>
          </p:cNvSpPr>
          <p:nvPr>
            <p:ph type="title"/>
          </p:nvPr>
        </p:nvSpPr>
        <p:spPr>
          <a:xfrm>
            <a:off x="457200" y="0"/>
            <a:ext cx="8229600" cy="1143000"/>
          </a:xfrm>
        </p:spPr>
        <p:txBody>
          <a:bodyPr/>
          <a:lstStyle/>
          <a:p>
            <a:pPr eaLnBrk="1" hangingPunct="1"/>
            <a:r>
              <a:rPr lang="zh-CN" altLang="en-US"/>
              <a:t>一、</a:t>
            </a:r>
            <a:r>
              <a:rPr lang="zh-CN" altLang="en-US" b="1">
                <a:solidFill>
                  <a:srgbClr val="FF0000"/>
                </a:solidFill>
              </a:rPr>
              <a:t>忧国伤时</a:t>
            </a:r>
          </a:p>
        </p:txBody>
      </p:sp>
      <p:sp>
        <p:nvSpPr>
          <p:cNvPr id="3075" name="Rectangle 3"/>
          <p:cNvSpPr>
            <a:spLocks noGrp="1" noChangeArrowheads="1"/>
          </p:cNvSpPr>
          <p:nvPr>
            <p:ph type="body" idx="1"/>
          </p:nvPr>
        </p:nvSpPr>
        <p:spPr>
          <a:xfrm>
            <a:off x="457200" y="1143000"/>
            <a:ext cx="8219256" cy="5715000"/>
          </a:xfrm>
        </p:spPr>
        <p:txBody>
          <a:bodyPr>
            <a:normAutofit lnSpcReduction="10000"/>
          </a:bodyPr>
          <a:lstStyle/>
          <a:p>
            <a:pPr eaLnBrk="1" hangingPunct="1">
              <a:lnSpc>
                <a:spcPct val="80000"/>
              </a:lnSpc>
            </a:pPr>
            <a:r>
              <a:rPr lang="en-US" altLang="zh-CN" sz="3600" b="1">
                <a:latin typeface="黑体" pitchFamily="2" charset="-122"/>
                <a:ea typeface="黑体" pitchFamily="2" charset="-122"/>
              </a:rPr>
              <a:t>1</a:t>
            </a:r>
            <a:r>
              <a:rPr lang="zh-CN" altLang="en-US" sz="3600" b="1">
                <a:latin typeface="黑体" pitchFamily="2" charset="-122"/>
                <a:ea typeface="黑体" pitchFamily="2" charset="-122"/>
              </a:rPr>
              <a:t>、</a:t>
            </a:r>
            <a:r>
              <a:rPr lang="zh-CN" altLang="en-US" sz="3600" b="1">
                <a:solidFill>
                  <a:srgbClr val="FF0000"/>
                </a:solidFill>
                <a:latin typeface="黑体" pitchFamily="2" charset="-122"/>
                <a:ea typeface="黑体" pitchFamily="2" charset="-122"/>
              </a:rPr>
              <a:t>揭露统治者的昏庸腐朽</a:t>
            </a:r>
          </a:p>
          <a:p>
            <a:pPr eaLnBrk="1" hangingPunct="1">
              <a:lnSpc>
                <a:spcPct val="80000"/>
              </a:lnSpc>
              <a:buFontTx/>
              <a:buNone/>
            </a:pPr>
            <a:r>
              <a:rPr lang="zh-CN" altLang="en-US" sz="3600" b="1">
                <a:latin typeface="黑体" pitchFamily="2" charset="-122"/>
                <a:ea typeface="黑体" pitchFamily="2" charset="-122"/>
              </a:rPr>
              <a:t>         杜牧</a:t>
            </a:r>
            <a:r>
              <a:rPr lang="en-US" altLang="zh-CN" sz="3600" b="1">
                <a:latin typeface="黑体" pitchFamily="2" charset="-122"/>
                <a:ea typeface="黑体" pitchFamily="2" charset="-122"/>
              </a:rPr>
              <a:t>《</a:t>
            </a:r>
            <a:r>
              <a:rPr lang="zh-CN" altLang="en-US" sz="3600" b="1">
                <a:latin typeface="黑体" pitchFamily="2" charset="-122"/>
                <a:ea typeface="黑体" pitchFamily="2" charset="-122"/>
              </a:rPr>
              <a:t>过华清宫</a:t>
            </a:r>
            <a:r>
              <a:rPr lang="en-US" altLang="zh-CN" sz="3600" b="1">
                <a:latin typeface="黑体" pitchFamily="2" charset="-122"/>
                <a:ea typeface="黑体" pitchFamily="2" charset="-122"/>
              </a:rPr>
              <a:t>》</a:t>
            </a:r>
          </a:p>
          <a:p>
            <a:pPr eaLnBrk="1" hangingPunct="1">
              <a:lnSpc>
                <a:spcPct val="80000"/>
              </a:lnSpc>
              <a:buFontTx/>
              <a:buNone/>
            </a:pPr>
            <a:r>
              <a:rPr lang="zh-CN" altLang="en-US" sz="3600" b="1">
                <a:latin typeface="黑体" pitchFamily="2" charset="-122"/>
                <a:ea typeface="黑体" pitchFamily="2" charset="-122"/>
              </a:rPr>
              <a:t>长安回望绣成堆，山顶千门次第开。</a:t>
            </a:r>
          </a:p>
          <a:p>
            <a:pPr eaLnBrk="1" hangingPunct="1">
              <a:lnSpc>
                <a:spcPct val="80000"/>
              </a:lnSpc>
              <a:buFontTx/>
              <a:buNone/>
            </a:pPr>
            <a:r>
              <a:rPr lang="zh-CN" altLang="en-US" sz="3600" b="1">
                <a:latin typeface="黑体" pitchFamily="2" charset="-122"/>
                <a:ea typeface="黑体" pitchFamily="2" charset="-122"/>
              </a:rPr>
              <a:t>一骑红尘妃子笑，无人知是荔枝来。</a:t>
            </a:r>
          </a:p>
          <a:p>
            <a:pPr eaLnBrk="1" hangingPunct="1">
              <a:lnSpc>
                <a:spcPct val="80000"/>
              </a:lnSpc>
            </a:pPr>
            <a:endParaRPr lang="en-US" altLang="zh-CN" sz="3600" b="1">
              <a:latin typeface="黑体" pitchFamily="2" charset="-122"/>
              <a:ea typeface="黑体" pitchFamily="2" charset="-122"/>
            </a:endParaRPr>
          </a:p>
          <a:p>
            <a:pPr eaLnBrk="1" hangingPunct="1">
              <a:lnSpc>
                <a:spcPct val="80000"/>
              </a:lnSpc>
            </a:pPr>
            <a:r>
              <a:rPr lang="zh-CN" altLang="en-US" sz="3600" b="1">
                <a:latin typeface="黑体" pitchFamily="2" charset="-122"/>
                <a:ea typeface="黑体" pitchFamily="2" charset="-122"/>
              </a:rPr>
              <a:t>这首咏史诗是杜牧路经华清宫抵达长安时，有感于唐玄宗、杨贵妃荒淫误国而作的。</a:t>
            </a:r>
            <a:endParaRPr lang="en-US" altLang="zh-CN" sz="3600" b="1">
              <a:latin typeface="黑体" pitchFamily="2" charset="-122"/>
              <a:ea typeface="黑体" pitchFamily="2" charset="-122"/>
            </a:endParaRPr>
          </a:p>
          <a:p>
            <a:pPr eaLnBrk="1" hangingPunct="1">
              <a:lnSpc>
                <a:spcPct val="80000"/>
              </a:lnSpc>
            </a:pPr>
            <a:endParaRPr lang="zh-CN" altLang="en-US" sz="4400" b="1">
              <a:latin typeface="黑体" pitchFamily="2" charset="-122"/>
              <a:ea typeface="黑体" pitchFamily="2" charset="-122"/>
            </a:endParaRPr>
          </a:p>
          <a:p>
            <a:pPr eaLnBrk="1" hangingPunct="1">
              <a:lnSpc>
                <a:spcPct val="80000"/>
              </a:lnSpc>
            </a:pPr>
            <a:r>
              <a:rPr lang="zh-CN" altLang="en-US" sz="3600" b="1">
                <a:latin typeface="黑体" pitchFamily="2" charset="-122"/>
                <a:ea typeface="黑体" pitchFamily="2" charset="-122"/>
              </a:rPr>
              <a:t>这首诗通过运送鲜荔枝这一典型事件，形象而深刻地</a:t>
            </a:r>
            <a:r>
              <a:rPr lang="zh-CN" altLang="en-US" sz="3600" b="1" u="sng">
                <a:solidFill>
                  <a:srgbClr val="FF0000"/>
                </a:solidFill>
                <a:latin typeface="黑体" pitchFamily="2" charset="-122"/>
                <a:ea typeface="黑体" pitchFamily="2" charset="-122"/>
              </a:rPr>
              <a:t>揭露了封建帝王的荒淫腐朽生活。 </a:t>
            </a:r>
          </a:p>
          <a:p>
            <a:pPr eaLnBrk="1" hangingPunct="1">
              <a:lnSpc>
                <a:spcPct val="80000"/>
              </a:lnSpc>
            </a:pPr>
            <a:endParaRPr lang="zh-CN" altLang="en-US" sz="4400" b="1">
              <a:solidFill>
                <a:srgbClr val="FF0000"/>
              </a:solidFill>
              <a:latin typeface="黑体" pitchFamily="2" charset="-122"/>
              <a:ea typeface="黑体" pitchFamily="2" charset="-122"/>
            </a:endParaRPr>
          </a:p>
          <a:p>
            <a:pPr eaLnBrk="1" hangingPunct="1">
              <a:lnSpc>
                <a:spcPct val="80000"/>
              </a:lnSpc>
              <a:buFontTx/>
              <a:buNone/>
            </a:pPr>
            <a:endParaRPr lang="en-US" altLang="zh-CN" sz="4400" b="1">
              <a:solidFill>
                <a:srgbClr val="FF0000"/>
              </a:solidFill>
              <a:latin typeface="黑体" pitchFamily="2" charset="-122"/>
              <a:ea typeface="黑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animEffect transition="in" filter="blinds(horizontal)">
                                      <p:cBhvr>
                                        <p:cTn id="7" dur="500"/>
                                        <p:tgtEl>
                                          <p:spTgt spid="3075">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075">
                                            <p:txEl>
                                              <p:pRg st="1" end="1"/>
                                            </p:txEl>
                                          </p:spTgt>
                                        </p:tgtEl>
                                        <p:attrNameLst>
                                          <p:attrName>style.visibility</p:attrName>
                                        </p:attrNameLst>
                                      </p:cBhvr>
                                      <p:to>
                                        <p:strVal val="visible"/>
                                      </p:to>
                                    </p:set>
                                    <p:animEffect transition="in" filter="blinds(horizontal)">
                                      <p:cBhvr>
                                        <p:cTn id="12" dur="500"/>
                                        <p:tgtEl>
                                          <p:spTgt spid="3075">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075">
                                            <p:txEl>
                                              <p:pRg st="2" end="2"/>
                                            </p:txEl>
                                          </p:spTgt>
                                        </p:tgtEl>
                                        <p:attrNameLst>
                                          <p:attrName>style.visibility</p:attrName>
                                        </p:attrNameLst>
                                      </p:cBhvr>
                                      <p:to>
                                        <p:strVal val="visible"/>
                                      </p:to>
                                    </p:set>
                                    <p:animEffect transition="in" filter="blinds(horizontal)">
                                      <p:cBhvr>
                                        <p:cTn id="17" dur="500"/>
                                        <p:tgtEl>
                                          <p:spTgt spid="3075">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075">
                                            <p:txEl>
                                              <p:pRg st="3" end="3"/>
                                            </p:txEl>
                                          </p:spTgt>
                                        </p:tgtEl>
                                        <p:attrNameLst>
                                          <p:attrName>style.visibility</p:attrName>
                                        </p:attrNameLst>
                                      </p:cBhvr>
                                      <p:to>
                                        <p:strVal val="visible"/>
                                      </p:to>
                                    </p:set>
                                    <p:animEffect transition="in" filter="blinds(horizontal)">
                                      <p:cBhvr>
                                        <p:cTn id="22" dur="500"/>
                                        <p:tgtEl>
                                          <p:spTgt spid="3075">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075">
                                            <p:txEl>
                                              <p:pRg st="5" end="5"/>
                                            </p:txEl>
                                          </p:spTgt>
                                        </p:tgtEl>
                                        <p:attrNameLst>
                                          <p:attrName>style.visibility</p:attrName>
                                        </p:attrNameLst>
                                      </p:cBhvr>
                                      <p:to>
                                        <p:strVal val="visible"/>
                                      </p:to>
                                    </p:set>
                                    <p:animEffect transition="in" filter="blinds(horizontal)">
                                      <p:cBhvr>
                                        <p:cTn id="27" dur="500"/>
                                        <p:tgtEl>
                                          <p:spTgt spid="3075">
                                            <p:txEl>
                                              <p:pRg st="5" end="5"/>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075">
                                            <p:txEl>
                                              <p:pRg st="7" end="7"/>
                                            </p:txEl>
                                          </p:spTgt>
                                        </p:tgtEl>
                                        <p:attrNameLst>
                                          <p:attrName>style.visibility</p:attrName>
                                        </p:attrNameLst>
                                      </p:cBhvr>
                                      <p:to>
                                        <p:strVal val="visible"/>
                                      </p:to>
                                    </p:set>
                                    <p:animEffect transition="in" filter="blinds(horizontal)">
                                      <p:cBhvr>
                                        <p:cTn id="32" dur="500"/>
                                        <p:tgtEl>
                                          <p:spTgt spid="307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uiExpand="1" build="p"/>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zh-CN" altLang="zh-CN" b="1"/>
              <a:t>答：（</a:t>
            </a:r>
            <a:r>
              <a:rPr lang="en-US" altLang="zh-CN" b="1"/>
              <a:t>1</a:t>
            </a:r>
            <a:r>
              <a:rPr lang="zh-CN" altLang="zh-CN" b="1"/>
              <a:t>）流水</a:t>
            </a:r>
            <a:r>
              <a:rPr lang="en-US" altLang="zh-CN" b="1"/>
              <a:t>    </a:t>
            </a:r>
            <a:r>
              <a:rPr lang="zh-CN" altLang="zh-CN" b="1"/>
              <a:t>白云</a:t>
            </a:r>
            <a:r>
              <a:rPr lang="en-US" altLang="zh-CN" b="1"/>
              <a:t> </a:t>
            </a:r>
            <a:endParaRPr lang="zh-CN" altLang="zh-CN" b="1"/>
          </a:p>
          <a:p>
            <a:pPr>
              <a:buNone/>
            </a:pPr>
            <a:r>
              <a:rPr lang="en-US" altLang="zh-CN" b="1"/>
              <a:t> </a:t>
            </a:r>
            <a:r>
              <a:rPr lang="zh-CN" altLang="zh-CN" b="1"/>
              <a:t>（</a:t>
            </a:r>
            <a:r>
              <a:rPr lang="en-US" altLang="zh-CN" b="1"/>
              <a:t>2</a:t>
            </a:r>
            <a:r>
              <a:rPr lang="zh-CN" altLang="zh-CN" b="1"/>
              <a:t>）</a:t>
            </a:r>
            <a:endParaRPr lang="en-US" altLang="zh-CN" b="1"/>
          </a:p>
          <a:p>
            <a:pPr>
              <a:buNone/>
            </a:pPr>
            <a:r>
              <a:rPr lang="zh-CN" altLang="zh-CN" b="1">
                <a:solidFill>
                  <a:srgbClr val="FF0000"/>
                </a:solidFill>
              </a:rPr>
              <a:t>①点明渔父（隐士）居住的环境是与世隔绝、远离红尘的“世外桃源”，表现其对所处环境的</a:t>
            </a:r>
            <a:r>
              <a:rPr lang="zh-CN" altLang="zh-CN" b="1" u="sng">
                <a:solidFill>
                  <a:srgbClr val="FF0000"/>
                </a:solidFill>
              </a:rPr>
              <a:t>喜爱、自豪之情</a:t>
            </a:r>
            <a:r>
              <a:rPr lang="zh-CN" altLang="zh-CN" b="1">
                <a:solidFill>
                  <a:srgbClr val="FF0000"/>
                </a:solidFill>
              </a:rPr>
              <a:t>；</a:t>
            </a:r>
          </a:p>
          <a:p>
            <a:pPr>
              <a:buNone/>
            </a:pPr>
            <a:r>
              <a:rPr lang="zh-CN" altLang="zh-CN" b="1">
                <a:solidFill>
                  <a:srgbClr val="FF0000"/>
                </a:solidFill>
              </a:rPr>
              <a:t>②写出渔父（隐士）</a:t>
            </a:r>
            <a:r>
              <a:rPr lang="zh-CN" altLang="zh-CN" b="1" u="sng">
                <a:solidFill>
                  <a:srgbClr val="FF0000"/>
                </a:solidFill>
              </a:rPr>
              <a:t>超然尘世的情怀和隐逸的情趣。</a:t>
            </a: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71" name="Rectangle 3"/>
          <p:cNvSpPr>
            <a:spLocks noGrp="1" noChangeArrowheads="1"/>
          </p:cNvSpPr>
          <p:nvPr>
            <p:ph type="body" idx="1"/>
          </p:nvPr>
        </p:nvSpPr>
        <p:spPr>
          <a:xfrm>
            <a:off x="457200" y="609600"/>
            <a:ext cx="8229600" cy="5516563"/>
          </a:xfrm>
        </p:spPr>
        <p:txBody>
          <a:bodyPr>
            <a:normAutofit lnSpcReduction="10000"/>
          </a:bodyPr>
          <a:lstStyle/>
          <a:p>
            <a:pPr eaLnBrk="1" hangingPunct="1">
              <a:lnSpc>
                <a:spcPct val="90000"/>
              </a:lnSpc>
            </a:pPr>
            <a:r>
              <a:rPr lang="en-US" altLang="zh-CN" sz="3600" b="1">
                <a:latin typeface="黑体" pitchFamily="2" charset="-122"/>
                <a:ea typeface="黑体" pitchFamily="2" charset="-122"/>
              </a:rPr>
              <a:t>2</a:t>
            </a:r>
            <a:r>
              <a:rPr lang="zh-CN" altLang="en-US" sz="3600" b="1">
                <a:latin typeface="黑体" pitchFamily="2" charset="-122"/>
                <a:ea typeface="黑体" pitchFamily="2" charset="-122"/>
              </a:rPr>
              <a:t>、</a:t>
            </a:r>
            <a:r>
              <a:rPr lang="zh-CN" altLang="en-US" sz="3600" b="1">
                <a:solidFill>
                  <a:srgbClr val="FF0000"/>
                </a:solidFill>
                <a:latin typeface="黑体" pitchFamily="2" charset="-122"/>
                <a:ea typeface="黑体" pitchFamily="2" charset="-122"/>
              </a:rPr>
              <a:t>反映离乱的痛苦。</a:t>
            </a:r>
          </a:p>
          <a:p>
            <a:pPr eaLnBrk="1" hangingPunct="1">
              <a:lnSpc>
                <a:spcPct val="90000"/>
              </a:lnSpc>
              <a:buFontTx/>
              <a:buNone/>
            </a:pPr>
            <a:r>
              <a:rPr lang="zh-CN" altLang="en-US" sz="3600" b="1">
                <a:latin typeface="黑体" pitchFamily="2" charset="-122"/>
                <a:ea typeface="黑体" pitchFamily="2" charset="-122"/>
              </a:rPr>
              <a:t>       杜甫</a:t>
            </a:r>
            <a:r>
              <a:rPr lang="en-US" altLang="zh-CN" sz="3600" b="1">
                <a:latin typeface="黑体" pitchFamily="2" charset="-122"/>
                <a:ea typeface="黑体" pitchFamily="2" charset="-122"/>
              </a:rPr>
              <a:t>《</a:t>
            </a:r>
            <a:r>
              <a:rPr lang="zh-CN" altLang="en-US" sz="3600" b="1">
                <a:latin typeface="黑体" pitchFamily="2" charset="-122"/>
                <a:ea typeface="黑体" pitchFamily="2" charset="-122"/>
              </a:rPr>
              <a:t>春望</a:t>
            </a:r>
            <a:r>
              <a:rPr lang="en-US" altLang="zh-CN" sz="3600" b="1">
                <a:latin typeface="黑体" pitchFamily="2" charset="-122"/>
                <a:ea typeface="黑体" pitchFamily="2" charset="-122"/>
              </a:rPr>
              <a:t>》</a:t>
            </a:r>
          </a:p>
          <a:p>
            <a:pPr eaLnBrk="1" hangingPunct="1">
              <a:lnSpc>
                <a:spcPct val="90000"/>
              </a:lnSpc>
              <a:buFontTx/>
              <a:buNone/>
            </a:pPr>
            <a:r>
              <a:rPr lang="zh-CN" altLang="en-US" sz="3600" b="1">
                <a:latin typeface="黑体" pitchFamily="2" charset="-122"/>
                <a:ea typeface="黑体" pitchFamily="2" charset="-122"/>
              </a:rPr>
              <a:t>国破山河在，城春草木深。</a:t>
            </a:r>
          </a:p>
          <a:p>
            <a:pPr eaLnBrk="1" hangingPunct="1">
              <a:lnSpc>
                <a:spcPct val="90000"/>
              </a:lnSpc>
              <a:buFontTx/>
              <a:buNone/>
            </a:pPr>
            <a:r>
              <a:rPr lang="zh-CN" altLang="en-US" sz="3600" b="1">
                <a:latin typeface="黑体" pitchFamily="2" charset="-122"/>
                <a:ea typeface="黑体" pitchFamily="2" charset="-122"/>
              </a:rPr>
              <a:t>感时花溅泪，恨别鸟惊心。</a:t>
            </a:r>
          </a:p>
          <a:p>
            <a:pPr eaLnBrk="1" hangingPunct="1">
              <a:lnSpc>
                <a:spcPct val="90000"/>
              </a:lnSpc>
              <a:buFontTx/>
              <a:buNone/>
            </a:pPr>
            <a:r>
              <a:rPr lang="zh-CN" altLang="en-US" sz="3600" b="1">
                <a:latin typeface="黑体" pitchFamily="2" charset="-122"/>
                <a:ea typeface="黑体" pitchFamily="2" charset="-122"/>
              </a:rPr>
              <a:t>烽火连三月，家书抵万金。</a:t>
            </a:r>
          </a:p>
          <a:p>
            <a:pPr eaLnBrk="1" hangingPunct="1">
              <a:lnSpc>
                <a:spcPct val="90000"/>
              </a:lnSpc>
              <a:buFontTx/>
              <a:buNone/>
            </a:pPr>
            <a:r>
              <a:rPr lang="zh-CN" altLang="en-US" sz="3600" b="1">
                <a:latin typeface="黑体" pitchFamily="2" charset="-122"/>
                <a:ea typeface="黑体" pitchFamily="2" charset="-122"/>
              </a:rPr>
              <a:t>白头搔更短，浑欲不胜簪。</a:t>
            </a:r>
          </a:p>
          <a:p>
            <a:pPr eaLnBrk="1" hangingPunct="1">
              <a:lnSpc>
                <a:spcPct val="90000"/>
              </a:lnSpc>
              <a:buFontTx/>
              <a:buNone/>
            </a:pPr>
            <a:endParaRPr lang="en-US" altLang="zh-CN" b="1">
              <a:solidFill>
                <a:srgbClr val="FF0000"/>
              </a:solidFill>
            </a:endParaRPr>
          </a:p>
          <a:p>
            <a:pPr eaLnBrk="1" hangingPunct="1">
              <a:lnSpc>
                <a:spcPct val="90000"/>
              </a:lnSpc>
              <a:buFontTx/>
              <a:buNone/>
            </a:pPr>
            <a:r>
              <a:rPr lang="en-US" altLang="zh-CN" b="1">
                <a:solidFill>
                  <a:srgbClr val="FF0000"/>
                </a:solidFill>
              </a:rPr>
              <a:t>           </a:t>
            </a:r>
            <a:r>
              <a:rPr lang="zh-CN" altLang="en-US" b="1">
                <a:solidFill>
                  <a:srgbClr val="FF0000"/>
                </a:solidFill>
              </a:rPr>
              <a:t>杜甫眼见山河依旧而国破家亡，春回大地却满城荒凉，在此身历逆境、思家情切之际，不禁触景伤情，发出深重的忧伤和感慨。</a:t>
            </a:r>
            <a:r>
              <a:rPr lang="zh-CN" altLang="en-US">
                <a:solidFill>
                  <a:srgbClr val="FF0000"/>
                </a:solidFill>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blinds(horizontal)">
                                      <p:cBhvr>
                                        <p:cTn id="7" dur="500"/>
                                        <p:tgtEl>
                                          <p:spTgt spid="7171">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171">
                                            <p:txEl>
                                              <p:pRg st="1" end="1"/>
                                            </p:txEl>
                                          </p:spTgt>
                                        </p:tgtEl>
                                        <p:attrNameLst>
                                          <p:attrName>style.visibility</p:attrName>
                                        </p:attrNameLst>
                                      </p:cBhvr>
                                      <p:to>
                                        <p:strVal val="visible"/>
                                      </p:to>
                                    </p:set>
                                    <p:animEffect transition="in" filter="blinds(horizontal)">
                                      <p:cBhvr>
                                        <p:cTn id="12" dur="500"/>
                                        <p:tgtEl>
                                          <p:spTgt spid="7171">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171">
                                            <p:txEl>
                                              <p:pRg st="2" end="2"/>
                                            </p:txEl>
                                          </p:spTgt>
                                        </p:tgtEl>
                                        <p:attrNameLst>
                                          <p:attrName>style.visibility</p:attrName>
                                        </p:attrNameLst>
                                      </p:cBhvr>
                                      <p:to>
                                        <p:strVal val="visible"/>
                                      </p:to>
                                    </p:set>
                                    <p:animEffect transition="in" filter="blinds(horizontal)">
                                      <p:cBhvr>
                                        <p:cTn id="17" dur="500"/>
                                        <p:tgtEl>
                                          <p:spTgt spid="7171">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171">
                                            <p:txEl>
                                              <p:pRg st="3" end="3"/>
                                            </p:txEl>
                                          </p:spTgt>
                                        </p:tgtEl>
                                        <p:attrNameLst>
                                          <p:attrName>style.visibility</p:attrName>
                                        </p:attrNameLst>
                                      </p:cBhvr>
                                      <p:to>
                                        <p:strVal val="visible"/>
                                      </p:to>
                                    </p:set>
                                    <p:animEffect transition="in" filter="blinds(horizontal)">
                                      <p:cBhvr>
                                        <p:cTn id="22" dur="500"/>
                                        <p:tgtEl>
                                          <p:spTgt spid="7171">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171">
                                            <p:txEl>
                                              <p:pRg st="4" end="4"/>
                                            </p:txEl>
                                          </p:spTgt>
                                        </p:tgtEl>
                                        <p:attrNameLst>
                                          <p:attrName>style.visibility</p:attrName>
                                        </p:attrNameLst>
                                      </p:cBhvr>
                                      <p:to>
                                        <p:strVal val="visible"/>
                                      </p:to>
                                    </p:set>
                                    <p:animEffect transition="in" filter="blinds(horizontal)">
                                      <p:cBhvr>
                                        <p:cTn id="27" dur="500"/>
                                        <p:tgtEl>
                                          <p:spTgt spid="7171">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171">
                                            <p:txEl>
                                              <p:pRg st="5" end="5"/>
                                            </p:txEl>
                                          </p:spTgt>
                                        </p:tgtEl>
                                        <p:attrNameLst>
                                          <p:attrName>style.visibility</p:attrName>
                                        </p:attrNameLst>
                                      </p:cBhvr>
                                      <p:to>
                                        <p:strVal val="visible"/>
                                      </p:to>
                                    </p:set>
                                    <p:animEffect transition="in" filter="blinds(horizontal)">
                                      <p:cBhvr>
                                        <p:cTn id="32" dur="500"/>
                                        <p:tgtEl>
                                          <p:spTgt spid="7171">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7171">
                                            <p:txEl>
                                              <p:pRg st="7" end="7"/>
                                            </p:txEl>
                                          </p:spTgt>
                                        </p:tgtEl>
                                        <p:attrNameLst>
                                          <p:attrName>style.visibility</p:attrName>
                                        </p:attrNameLst>
                                      </p:cBhvr>
                                      <p:to>
                                        <p:strVal val="visible"/>
                                      </p:to>
                                    </p:set>
                                    <p:animEffect transition="in" filter="blinds(horizontal)">
                                      <p:cBhvr>
                                        <p:cTn id="37" dur="500"/>
                                        <p:tgtEl>
                                          <p:spTgt spid="717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uiExpand="1" build="p"/>
    </p:bldLst>
  </p:timing>
</p:sld>
</file>

<file path=ppt/slides/slide1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122" name="Rectangle 2"/>
          <p:cNvSpPr>
            <a:spLocks noGrp="1" noChangeArrowheads="1"/>
          </p:cNvSpPr>
          <p:nvPr>
            <p:ph type="title"/>
          </p:nvPr>
        </p:nvSpPr>
        <p:spPr>
          <a:xfrm>
            <a:off x="0" y="0"/>
            <a:ext cx="8229600" cy="1143000"/>
          </a:xfrm>
        </p:spPr>
        <p:txBody>
          <a:bodyPr/>
          <a:lstStyle/>
          <a:p>
            <a:pPr eaLnBrk="1" hangingPunct="1"/>
            <a:r>
              <a:rPr lang="en-US" altLang="zh-CN" b="1">
                <a:ea typeface="黑体" pitchFamily="2" charset="-122"/>
              </a:rPr>
              <a:t>3</a:t>
            </a:r>
            <a:r>
              <a:rPr lang="zh-CN" altLang="en-US" b="1">
                <a:ea typeface="黑体" pitchFamily="2" charset="-122"/>
              </a:rPr>
              <a:t>、</a:t>
            </a:r>
            <a:r>
              <a:rPr lang="zh-CN" altLang="en-US" b="1">
                <a:solidFill>
                  <a:srgbClr val="FF0000"/>
                </a:solidFill>
                <a:ea typeface="黑体" pitchFamily="2" charset="-122"/>
              </a:rPr>
              <a:t>同情人民的疾苦</a:t>
            </a:r>
          </a:p>
        </p:txBody>
      </p:sp>
      <p:sp>
        <p:nvSpPr>
          <p:cNvPr id="8195" name="Rectangle 3"/>
          <p:cNvSpPr>
            <a:spLocks noGrp="1" noChangeArrowheads="1"/>
          </p:cNvSpPr>
          <p:nvPr>
            <p:ph type="body" idx="1"/>
          </p:nvPr>
        </p:nvSpPr>
        <p:spPr>
          <a:xfrm>
            <a:off x="304800" y="914400"/>
            <a:ext cx="8458200" cy="5943600"/>
          </a:xfrm>
        </p:spPr>
        <p:txBody>
          <a:bodyPr/>
          <a:lstStyle/>
          <a:p>
            <a:pPr eaLnBrk="1" hangingPunct="1">
              <a:lnSpc>
                <a:spcPct val="90000"/>
              </a:lnSpc>
            </a:pPr>
            <a:r>
              <a:rPr lang="zh-CN" altLang="en-US" b="1">
                <a:latin typeface="黑体" pitchFamily="2" charset="-122"/>
                <a:ea typeface="黑体" pitchFamily="2" charset="-122"/>
              </a:rPr>
              <a:t>杜甫</a:t>
            </a:r>
            <a:r>
              <a:rPr lang="en-US" altLang="zh-CN" b="1">
                <a:latin typeface="黑体" pitchFamily="2" charset="-122"/>
                <a:ea typeface="黑体" pitchFamily="2" charset="-122"/>
              </a:rPr>
              <a:t>《</a:t>
            </a:r>
            <a:r>
              <a:rPr lang="zh-CN" altLang="en-US" b="1">
                <a:latin typeface="黑体" pitchFamily="2" charset="-122"/>
                <a:ea typeface="黑体" pitchFamily="2" charset="-122"/>
              </a:rPr>
              <a:t>茅屋为秋风所破歌</a:t>
            </a:r>
            <a:r>
              <a:rPr lang="en-US" altLang="zh-CN" b="1">
                <a:latin typeface="黑体" pitchFamily="2" charset="-122"/>
                <a:ea typeface="黑体" pitchFamily="2" charset="-122"/>
              </a:rPr>
              <a:t>》</a:t>
            </a:r>
          </a:p>
          <a:p>
            <a:pPr eaLnBrk="1" hangingPunct="1">
              <a:lnSpc>
                <a:spcPct val="90000"/>
              </a:lnSpc>
              <a:buFontTx/>
              <a:buNone/>
            </a:pPr>
            <a:r>
              <a:rPr lang="zh-CN" altLang="en-US" b="1">
                <a:latin typeface="黑体" pitchFamily="2" charset="-122"/>
                <a:ea typeface="黑体" pitchFamily="2" charset="-122"/>
              </a:rPr>
              <a:t>安得广厦千万间，大庇天下寒士俱欢颜</a:t>
            </a:r>
            <a:r>
              <a:rPr lang="en-US" altLang="zh-CN" b="1">
                <a:latin typeface="黑体" pitchFamily="2" charset="-122"/>
                <a:ea typeface="黑体" pitchFamily="2" charset="-122"/>
              </a:rPr>
              <a:t>,</a:t>
            </a:r>
            <a:r>
              <a:rPr lang="zh-CN" altLang="en-US" b="1">
                <a:latin typeface="黑体" pitchFamily="2" charset="-122"/>
                <a:ea typeface="黑体" pitchFamily="2" charset="-122"/>
              </a:rPr>
              <a:t>风雨不动安如山！</a:t>
            </a:r>
          </a:p>
          <a:p>
            <a:pPr eaLnBrk="1" hangingPunct="1">
              <a:lnSpc>
                <a:spcPct val="90000"/>
              </a:lnSpc>
              <a:buFontTx/>
              <a:buNone/>
            </a:pPr>
            <a:r>
              <a:rPr lang="zh-CN" altLang="en-US" b="1">
                <a:latin typeface="黑体" pitchFamily="2" charset="-122"/>
                <a:ea typeface="黑体" pitchFamily="2" charset="-122"/>
              </a:rPr>
              <a:t>呜呼</a:t>
            </a:r>
            <a:r>
              <a:rPr lang="en-US" altLang="zh-CN" b="1">
                <a:latin typeface="黑体" pitchFamily="2" charset="-122"/>
                <a:ea typeface="黑体" pitchFamily="2" charset="-122"/>
              </a:rPr>
              <a:t>!</a:t>
            </a:r>
            <a:r>
              <a:rPr lang="zh-CN" altLang="en-US" b="1">
                <a:latin typeface="黑体" pitchFamily="2" charset="-122"/>
                <a:ea typeface="黑体" pitchFamily="2" charset="-122"/>
              </a:rPr>
              <a:t>何时眼前突兀</a:t>
            </a:r>
            <a:r>
              <a:rPr lang="en-US" altLang="zh-CN" b="1">
                <a:latin typeface="黑体" pitchFamily="2" charset="-122"/>
                <a:ea typeface="黑体" pitchFamily="2" charset="-122"/>
              </a:rPr>
              <a:t>(w</a:t>
            </a:r>
            <a:r>
              <a:rPr lang="en-US" altLang="zh-CN" b="1">
                <a:ea typeface="黑体" pitchFamily="2" charset="-122"/>
              </a:rPr>
              <a:t>ù</a:t>
            </a:r>
            <a:r>
              <a:rPr lang="en-US" altLang="zh-CN" b="1">
                <a:latin typeface="黑体" pitchFamily="2" charset="-122"/>
                <a:ea typeface="黑体" pitchFamily="2" charset="-122"/>
              </a:rPr>
              <a:t>)</a:t>
            </a:r>
            <a:r>
              <a:rPr lang="zh-CN" altLang="en-US" b="1">
                <a:latin typeface="黑体" pitchFamily="2" charset="-122"/>
                <a:ea typeface="黑体" pitchFamily="2" charset="-122"/>
              </a:rPr>
              <a:t>见</a:t>
            </a:r>
            <a:r>
              <a:rPr lang="en-US" altLang="zh-CN" b="1">
                <a:latin typeface="黑体" pitchFamily="2" charset="-122"/>
                <a:ea typeface="黑体" pitchFamily="2" charset="-122"/>
              </a:rPr>
              <a:t>(xi</a:t>
            </a:r>
            <a:r>
              <a:rPr lang="en-US" altLang="zh-CN" b="1">
                <a:ea typeface="黑体" pitchFamily="2" charset="-122"/>
              </a:rPr>
              <a:t>à</a:t>
            </a:r>
            <a:r>
              <a:rPr lang="en-US" altLang="zh-CN" b="1">
                <a:latin typeface="黑体" pitchFamily="2" charset="-122"/>
                <a:ea typeface="黑体" pitchFamily="2" charset="-122"/>
              </a:rPr>
              <a:t>n)</a:t>
            </a:r>
            <a:r>
              <a:rPr lang="zh-CN" altLang="en-US" b="1">
                <a:latin typeface="黑体" pitchFamily="2" charset="-122"/>
                <a:ea typeface="黑体" pitchFamily="2" charset="-122"/>
              </a:rPr>
              <a:t>此屋，吾庐独破受冻死亦足！ </a:t>
            </a:r>
          </a:p>
          <a:p>
            <a:pPr eaLnBrk="1" hangingPunct="1">
              <a:lnSpc>
                <a:spcPct val="90000"/>
              </a:lnSpc>
              <a:buFontTx/>
              <a:buNone/>
            </a:pPr>
            <a:r>
              <a:rPr lang="zh-CN" altLang="en-US" sz="3600" b="1">
                <a:solidFill>
                  <a:srgbClr val="FF0000"/>
                </a:solidFill>
              </a:rPr>
              <a:t>本诗体现了诗人忧国忧民</a:t>
            </a:r>
            <a:r>
              <a:rPr lang="en-US" altLang="zh-CN" sz="3600" b="1">
                <a:solidFill>
                  <a:srgbClr val="FF0000"/>
                </a:solidFill>
              </a:rPr>
              <a:t>,</a:t>
            </a:r>
            <a:r>
              <a:rPr lang="zh-CN" altLang="en-US" sz="3600" b="1">
                <a:solidFill>
                  <a:srgbClr val="FF0000"/>
                </a:solidFill>
              </a:rPr>
              <a:t>毫不利己</a:t>
            </a:r>
            <a:r>
              <a:rPr lang="en-US" altLang="zh-CN" sz="3600" b="1">
                <a:solidFill>
                  <a:srgbClr val="FF0000"/>
                </a:solidFill>
              </a:rPr>
              <a:t>,</a:t>
            </a:r>
            <a:r>
              <a:rPr lang="zh-CN" altLang="en-US" sz="3600" b="1">
                <a:solidFill>
                  <a:srgbClr val="FF0000"/>
                </a:solidFill>
              </a:rPr>
              <a:t>专门利人的崇高思想境界</a:t>
            </a:r>
            <a:r>
              <a:rPr lang="en-US" altLang="zh-CN" sz="3600" b="1">
                <a:solidFill>
                  <a:srgbClr val="FF0000"/>
                </a:solidFill>
              </a:rPr>
              <a:t>.</a:t>
            </a:r>
            <a:endParaRPr lang="en-US" altLang="zh-CN" sz="4000" b="1">
              <a:solidFill>
                <a:srgbClr val="FF0000"/>
              </a:solidFill>
              <a:latin typeface="黑体" pitchFamily="2" charset="-122"/>
              <a:ea typeface="黑体" pitchFamily="2" charset="-122"/>
            </a:endParaRPr>
          </a:p>
          <a:p>
            <a:pPr eaLnBrk="1" hangingPunct="1">
              <a:lnSpc>
                <a:spcPct val="90000"/>
              </a:lnSpc>
            </a:pPr>
            <a:r>
              <a:rPr lang="zh-CN" altLang="en-US" b="1">
                <a:latin typeface="黑体" pitchFamily="2" charset="-122"/>
                <a:ea typeface="黑体" pitchFamily="2" charset="-122"/>
              </a:rPr>
              <a:t>白居易</a:t>
            </a:r>
            <a:r>
              <a:rPr lang="en-US" altLang="zh-CN" b="1">
                <a:latin typeface="黑体" pitchFamily="2" charset="-122"/>
                <a:ea typeface="黑体" pitchFamily="2" charset="-122"/>
              </a:rPr>
              <a:t>《</a:t>
            </a:r>
            <a:r>
              <a:rPr lang="zh-CN" altLang="en-US" b="1">
                <a:latin typeface="黑体" pitchFamily="2" charset="-122"/>
                <a:ea typeface="黑体" pitchFamily="2" charset="-122"/>
              </a:rPr>
              <a:t>卖炭翁</a:t>
            </a:r>
            <a:r>
              <a:rPr lang="en-US" altLang="zh-CN" b="1">
                <a:latin typeface="黑体" pitchFamily="2" charset="-122"/>
                <a:ea typeface="黑体" pitchFamily="2" charset="-122"/>
              </a:rPr>
              <a:t>》</a:t>
            </a:r>
          </a:p>
          <a:p>
            <a:pPr eaLnBrk="1" hangingPunct="1">
              <a:lnSpc>
                <a:spcPct val="90000"/>
              </a:lnSpc>
            </a:pPr>
            <a:r>
              <a:rPr lang="en-US" altLang="zh-CN" sz="3600" b="1">
                <a:solidFill>
                  <a:srgbClr val="FF0000"/>
                </a:solidFill>
                <a:latin typeface="黑体" pitchFamily="2" charset="-122"/>
                <a:ea typeface="黑体" pitchFamily="2" charset="-122"/>
              </a:rPr>
              <a:t>4.</a:t>
            </a:r>
            <a:r>
              <a:rPr lang="zh-CN" altLang="en-US" sz="3600" b="1">
                <a:solidFill>
                  <a:srgbClr val="FF0000"/>
                </a:solidFill>
                <a:latin typeface="黑体" pitchFamily="2" charset="-122"/>
                <a:ea typeface="黑体" pitchFamily="2" charset="-122"/>
              </a:rPr>
              <a:t>揭露统治者穷兵黩武</a:t>
            </a:r>
          </a:p>
          <a:p>
            <a:pPr eaLnBrk="1" hangingPunct="1">
              <a:lnSpc>
                <a:spcPct val="90000"/>
              </a:lnSpc>
              <a:buFontTx/>
              <a:buNone/>
            </a:pPr>
            <a:r>
              <a:rPr lang="zh-CN" altLang="en-US" sz="3600" b="1">
                <a:latin typeface="黑体" pitchFamily="2" charset="-122"/>
                <a:ea typeface="黑体" pitchFamily="2" charset="-122"/>
              </a:rPr>
              <a:t>     杜甫</a:t>
            </a:r>
            <a:r>
              <a:rPr lang="en-US" altLang="zh-CN" sz="3600" b="1">
                <a:latin typeface="黑体" pitchFamily="2" charset="-122"/>
                <a:ea typeface="黑体" pitchFamily="2" charset="-122"/>
              </a:rPr>
              <a:t>《</a:t>
            </a:r>
            <a:r>
              <a:rPr lang="zh-CN" altLang="en-US" sz="3600" b="1">
                <a:latin typeface="黑体" pitchFamily="2" charset="-122"/>
                <a:ea typeface="黑体" pitchFamily="2" charset="-122"/>
              </a:rPr>
              <a:t>兵车行</a:t>
            </a:r>
            <a:r>
              <a:rPr lang="en-US" altLang="zh-CN" sz="3600" b="1">
                <a:latin typeface="黑体" pitchFamily="2" charset="-122"/>
                <a:ea typeface="黑体" pitchFamily="2" charset="-122"/>
              </a:rPr>
              <a:t>》</a:t>
            </a:r>
          </a:p>
          <a:p>
            <a:pPr eaLnBrk="1" hangingPunct="1">
              <a:lnSpc>
                <a:spcPct val="90000"/>
              </a:lnSpc>
            </a:pPr>
            <a:endParaRPr lang="en-US" altLang="zh-CN" sz="4000" b="1">
              <a:solidFill>
                <a:srgbClr val="FF0000"/>
              </a:solidFill>
              <a:latin typeface="黑体" pitchFamily="2" charset="-122"/>
              <a:ea typeface="黑体" pitchFamily="2" charset="-122"/>
            </a:endParaRPr>
          </a:p>
          <a:p>
            <a:pPr eaLnBrk="1" hangingPunct="1">
              <a:lnSpc>
                <a:spcPct val="90000"/>
              </a:lnSpc>
            </a:pPr>
            <a:endParaRPr lang="en-US" altLang="zh-CN" b="1">
              <a:latin typeface="黑体" pitchFamily="2" charset="-122"/>
              <a:ea typeface="黑体" pitchFamily="2" charset="-122"/>
            </a:endParaRPr>
          </a:p>
          <a:p>
            <a:pPr eaLnBrk="1" hangingPunct="1">
              <a:lnSpc>
                <a:spcPct val="90000"/>
              </a:lnSpc>
              <a:buFontTx/>
              <a:buNone/>
            </a:pPr>
            <a:endParaRPr lang="en-US" altLang="zh-CN" b="1">
              <a:latin typeface="黑体" pitchFamily="2" charset="-122"/>
              <a:ea typeface="黑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8195">
                                            <p:txEl>
                                              <p:pRg st="3" end="3"/>
                                            </p:txEl>
                                          </p:spTgt>
                                        </p:tgtEl>
                                        <p:attrNameLst>
                                          <p:attrName>style.visibility</p:attrName>
                                        </p:attrNameLst>
                                      </p:cBhvr>
                                      <p:to>
                                        <p:strVal val="visible"/>
                                      </p:to>
                                    </p:set>
                                    <p:animEffect transition="in" filter="blinds(horizontal)">
                                      <p:cBhvr>
                                        <p:cTn id="7" dur="500"/>
                                        <p:tgtEl>
                                          <p:spTgt spid="8195">
                                            <p:txEl>
                                              <p:pRg st="3" end="3"/>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195">
                                            <p:txEl>
                                              <p:pRg st="0" end="0"/>
                                            </p:txEl>
                                          </p:spTgt>
                                        </p:tgtEl>
                                        <p:attrNameLst>
                                          <p:attrName>style.visibility</p:attrName>
                                        </p:attrNameLst>
                                      </p:cBhvr>
                                      <p:to>
                                        <p:strVal val="visible"/>
                                      </p:to>
                                    </p:set>
                                    <p:animEffect transition="in" filter="blinds(horizontal)">
                                      <p:cBhvr>
                                        <p:cTn id="12" dur="500"/>
                                        <p:tgtEl>
                                          <p:spTgt spid="8195">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195">
                                            <p:txEl>
                                              <p:pRg st="1" end="1"/>
                                            </p:txEl>
                                          </p:spTgt>
                                        </p:tgtEl>
                                        <p:attrNameLst>
                                          <p:attrName>style.visibility</p:attrName>
                                        </p:attrNameLst>
                                      </p:cBhvr>
                                      <p:to>
                                        <p:strVal val="visible"/>
                                      </p:to>
                                    </p:set>
                                    <p:animEffect transition="in" filter="blinds(horizontal)">
                                      <p:cBhvr>
                                        <p:cTn id="17" dur="500"/>
                                        <p:tgtEl>
                                          <p:spTgt spid="8195">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195">
                                            <p:txEl>
                                              <p:pRg st="2" end="2"/>
                                            </p:txEl>
                                          </p:spTgt>
                                        </p:tgtEl>
                                        <p:attrNameLst>
                                          <p:attrName>style.visibility</p:attrName>
                                        </p:attrNameLst>
                                      </p:cBhvr>
                                      <p:to>
                                        <p:strVal val="visible"/>
                                      </p:to>
                                    </p:set>
                                    <p:animEffect transition="in" filter="blinds(horizontal)">
                                      <p:cBhvr>
                                        <p:cTn id="22" dur="500"/>
                                        <p:tgtEl>
                                          <p:spTgt spid="8195">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195">
                                            <p:txEl>
                                              <p:pRg st="3" end="3"/>
                                            </p:txEl>
                                          </p:spTgt>
                                        </p:tgtEl>
                                        <p:attrNameLst>
                                          <p:attrName>style.visibility</p:attrName>
                                        </p:attrNameLst>
                                      </p:cBhvr>
                                      <p:to>
                                        <p:strVal val="visible"/>
                                      </p:to>
                                    </p:set>
                                    <p:animEffect transition="in" filter="blinds(horizontal)">
                                      <p:cBhvr>
                                        <p:cTn id="27" dur="500"/>
                                        <p:tgtEl>
                                          <p:spTgt spid="8195">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195">
                                            <p:txEl>
                                              <p:pRg st="4" end="4"/>
                                            </p:txEl>
                                          </p:spTgt>
                                        </p:tgtEl>
                                        <p:attrNameLst>
                                          <p:attrName>style.visibility</p:attrName>
                                        </p:attrNameLst>
                                      </p:cBhvr>
                                      <p:to>
                                        <p:strVal val="visible"/>
                                      </p:to>
                                    </p:set>
                                    <p:animEffect transition="in" filter="blinds(horizontal)">
                                      <p:cBhvr>
                                        <p:cTn id="32" dur="500"/>
                                        <p:tgtEl>
                                          <p:spTgt spid="8195">
                                            <p:txEl>
                                              <p:pRg st="4"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195">
                                            <p:txEl>
                                              <p:pRg st="5" end="5"/>
                                            </p:txEl>
                                          </p:spTgt>
                                        </p:tgtEl>
                                        <p:attrNameLst>
                                          <p:attrName>style.visibility</p:attrName>
                                        </p:attrNameLst>
                                      </p:cBhvr>
                                      <p:to>
                                        <p:strVal val="visible"/>
                                      </p:to>
                                    </p:set>
                                    <p:animEffect transition="in" filter="blinds(horizontal)">
                                      <p:cBhvr>
                                        <p:cTn id="37" dur="500"/>
                                        <p:tgtEl>
                                          <p:spTgt spid="8195">
                                            <p:txEl>
                                              <p:pRg st="5" end="5"/>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8195">
                                            <p:txEl>
                                              <p:pRg st="6" end="6"/>
                                            </p:txEl>
                                          </p:spTgt>
                                        </p:tgtEl>
                                        <p:attrNameLst>
                                          <p:attrName>style.visibility</p:attrName>
                                        </p:attrNameLst>
                                      </p:cBhvr>
                                      <p:to>
                                        <p:strVal val="visible"/>
                                      </p:to>
                                    </p:set>
                                    <p:animEffect transition="in" filter="blinds(horizontal)">
                                      <p:cBhvr>
                                        <p:cTn id="42" dur="500"/>
                                        <p:tgtEl>
                                          <p:spTgt spid="819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uiExpand="1" build="p"/>
    </p:bldLst>
  </p:timing>
</p:sld>
</file>

<file path=ppt/slides/slide1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46" name="Rectangle 3"/>
          <p:cNvSpPr>
            <a:spLocks noGrp="1" noChangeArrowheads="1"/>
          </p:cNvSpPr>
          <p:nvPr>
            <p:ph type="body" idx="1"/>
          </p:nvPr>
        </p:nvSpPr>
        <p:spPr>
          <a:xfrm>
            <a:off x="381000" y="228600"/>
            <a:ext cx="8458200" cy="6248400"/>
          </a:xfrm>
        </p:spPr>
        <p:txBody>
          <a:bodyPr/>
          <a:lstStyle/>
          <a:p>
            <a:pPr eaLnBrk="1" hangingPunct="1"/>
            <a:r>
              <a:rPr lang="en-US" altLang="zh-CN" sz="3600" b="1">
                <a:latin typeface="黑体" pitchFamily="2" charset="-122"/>
                <a:ea typeface="黑体" pitchFamily="2" charset="-122"/>
              </a:rPr>
              <a:t>5</a:t>
            </a:r>
            <a:r>
              <a:rPr lang="zh-CN" altLang="en-US" sz="3600" b="1">
                <a:latin typeface="黑体" pitchFamily="2" charset="-122"/>
                <a:ea typeface="黑体" pitchFamily="2" charset="-122"/>
              </a:rPr>
              <a:t>、</a:t>
            </a:r>
            <a:r>
              <a:rPr lang="zh-CN" altLang="en-US" sz="3600" b="1">
                <a:solidFill>
                  <a:srgbClr val="FF0000"/>
                </a:solidFill>
                <a:latin typeface="黑体" pitchFamily="2" charset="-122"/>
                <a:ea typeface="黑体" pitchFamily="2" charset="-122"/>
              </a:rPr>
              <a:t>对国家前途命运的担忧</a:t>
            </a:r>
          </a:p>
          <a:p>
            <a:pPr eaLnBrk="1" hangingPunct="1">
              <a:buFontTx/>
              <a:buNone/>
            </a:pPr>
            <a:r>
              <a:rPr lang="zh-CN" altLang="en-US" sz="3600" b="1">
                <a:latin typeface="黑体" pitchFamily="2" charset="-122"/>
                <a:ea typeface="黑体" pitchFamily="2" charset="-122"/>
              </a:rPr>
              <a:t>            登 楼 </a:t>
            </a:r>
            <a:br>
              <a:rPr lang="zh-CN" altLang="en-US" sz="3600" b="1">
                <a:latin typeface="黑体" pitchFamily="2" charset="-122"/>
                <a:ea typeface="黑体" pitchFamily="2" charset="-122"/>
              </a:rPr>
            </a:br>
            <a:r>
              <a:rPr lang="zh-CN" altLang="en-US" sz="3600" b="1">
                <a:latin typeface="黑体" pitchFamily="2" charset="-122"/>
                <a:ea typeface="黑体" pitchFamily="2" charset="-122"/>
              </a:rPr>
              <a:t>花近高楼伤客心，万方多难此登临。</a:t>
            </a:r>
            <a:br>
              <a:rPr lang="zh-CN" altLang="en-US" sz="3600" b="1">
                <a:latin typeface="黑体" pitchFamily="2" charset="-122"/>
                <a:ea typeface="黑体" pitchFamily="2" charset="-122"/>
              </a:rPr>
            </a:br>
            <a:r>
              <a:rPr lang="zh-CN" altLang="en-US" sz="3600" b="1">
                <a:latin typeface="黑体" pitchFamily="2" charset="-122"/>
                <a:ea typeface="黑体" pitchFamily="2" charset="-122"/>
              </a:rPr>
              <a:t>锦江春色来天地，玉垒浮云变古今。</a:t>
            </a:r>
            <a:br>
              <a:rPr lang="zh-CN" altLang="en-US" sz="3600" b="1">
                <a:latin typeface="黑体" pitchFamily="2" charset="-122"/>
                <a:ea typeface="黑体" pitchFamily="2" charset="-122"/>
              </a:rPr>
            </a:br>
            <a:r>
              <a:rPr lang="zh-CN" altLang="en-US" sz="3600" b="1">
                <a:latin typeface="黑体" pitchFamily="2" charset="-122"/>
                <a:ea typeface="黑体" pitchFamily="2" charset="-122"/>
              </a:rPr>
              <a:t>北极朝廷终不改，西山寇盗莫相侵。</a:t>
            </a:r>
            <a:br>
              <a:rPr lang="zh-CN" altLang="en-US" sz="3600" b="1">
                <a:latin typeface="黑体" pitchFamily="2" charset="-122"/>
                <a:ea typeface="黑体" pitchFamily="2" charset="-122"/>
              </a:rPr>
            </a:br>
            <a:r>
              <a:rPr lang="zh-CN" altLang="en-US" sz="3600" b="1">
                <a:latin typeface="黑体" pitchFamily="2" charset="-122"/>
                <a:ea typeface="黑体" pitchFamily="2" charset="-122"/>
              </a:rPr>
              <a:t>可怜后主还祠庙，日暮聊为</a:t>
            </a:r>
            <a:r>
              <a:rPr lang="en-US" altLang="zh-CN" sz="3600" b="1">
                <a:latin typeface="黑体" pitchFamily="2" charset="-122"/>
                <a:ea typeface="黑体" pitchFamily="2" charset="-122"/>
              </a:rPr>
              <a:t>《</a:t>
            </a:r>
            <a:r>
              <a:rPr lang="zh-CN" altLang="en-US" sz="3600" b="1">
                <a:latin typeface="黑体" pitchFamily="2" charset="-122"/>
                <a:ea typeface="黑体" pitchFamily="2" charset="-122"/>
              </a:rPr>
              <a:t>梁甫吟</a:t>
            </a:r>
            <a:r>
              <a:rPr lang="en-US" altLang="zh-CN" sz="3600" b="1">
                <a:latin typeface="黑体" pitchFamily="2" charset="-122"/>
                <a:ea typeface="黑体" pitchFamily="2" charset="-122"/>
              </a:rPr>
              <a:t>》</a:t>
            </a:r>
            <a:r>
              <a:rPr lang="zh-CN" altLang="en-US" sz="3600" b="1">
                <a:latin typeface="黑体" pitchFamily="2" charset="-122"/>
                <a:ea typeface="黑体" pitchFamily="2" charset="-122"/>
              </a:rPr>
              <a:t>。</a:t>
            </a:r>
            <a:br>
              <a:rPr lang="zh-CN" altLang="en-US" sz="3600" b="1">
                <a:latin typeface="黑体" pitchFamily="2" charset="-122"/>
                <a:ea typeface="黑体" pitchFamily="2" charset="-122"/>
              </a:rPr>
            </a:br>
            <a:r>
              <a:rPr lang="zh-CN" altLang="en-US" sz="3600" b="1">
                <a:solidFill>
                  <a:srgbClr val="FF0000"/>
                </a:solidFill>
                <a:ea typeface="黑体" pitchFamily="2" charset="-122"/>
              </a:rPr>
              <a:t>“</a:t>
            </a:r>
            <a:r>
              <a:rPr lang="zh-CN" altLang="en-US" sz="3600" b="1">
                <a:solidFill>
                  <a:srgbClr val="FF0000"/>
                </a:solidFill>
                <a:latin typeface="黑体" pitchFamily="2" charset="-122"/>
                <a:ea typeface="黑体" pitchFamily="2" charset="-122"/>
              </a:rPr>
              <a:t>万方多难</a:t>
            </a:r>
            <a:r>
              <a:rPr lang="zh-CN" altLang="en-US" sz="3600" b="1">
                <a:solidFill>
                  <a:srgbClr val="FF0000"/>
                </a:solidFill>
                <a:ea typeface="黑体" pitchFamily="2" charset="-122"/>
              </a:rPr>
              <a:t>”</a:t>
            </a:r>
            <a:r>
              <a:rPr lang="zh-CN" altLang="en-US" sz="3600" b="1">
                <a:solidFill>
                  <a:srgbClr val="FF0000"/>
                </a:solidFill>
                <a:latin typeface="黑体" pitchFamily="2" charset="-122"/>
                <a:ea typeface="黑体" pitchFamily="2" charset="-122"/>
              </a:rPr>
              <a:t>，是全诗写景抒情的出发点。当此万方多难之际，流离他乡的诗人愁思满腹，登上此楼，虽是繁花触目，却叫人更加黯然心伤。</a:t>
            </a:r>
            <a:r>
              <a:rPr lang="zh-CN" altLang="en-US" sz="3600" b="1">
                <a:latin typeface="黑体" pitchFamily="2" charset="-122"/>
                <a:ea typeface="黑体" pitchFamily="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146">
                                            <p:txEl>
                                              <p:pRg st="0" end="0"/>
                                            </p:txEl>
                                          </p:spTgt>
                                        </p:tgtEl>
                                        <p:attrNameLst>
                                          <p:attrName>style.visibility</p:attrName>
                                        </p:attrNameLst>
                                      </p:cBhvr>
                                      <p:to>
                                        <p:strVal val="visible"/>
                                      </p:to>
                                    </p:set>
                                    <p:animEffect transition="in" filter="blinds(horizontal)">
                                      <p:cBhvr>
                                        <p:cTn id="7" dur="500"/>
                                        <p:tgtEl>
                                          <p:spTgt spid="614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146">
                                            <p:txEl>
                                              <p:pRg st="1" end="1"/>
                                            </p:txEl>
                                          </p:spTgt>
                                        </p:tgtEl>
                                        <p:attrNameLst>
                                          <p:attrName>style.visibility</p:attrName>
                                        </p:attrNameLst>
                                      </p:cBhvr>
                                      <p:to>
                                        <p:strVal val="visible"/>
                                      </p:to>
                                    </p:set>
                                    <p:animEffect transition="in" filter="blinds(horizontal)">
                                      <p:cBhvr>
                                        <p:cTn id="12" dur="500"/>
                                        <p:tgtEl>
                                          <p:spTgt spid="614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uiExpand="1" build="p"/>
    </p:bldLst>
  </p:timing>
</p:sld>
</file>

<file path=ppt/slides/slide1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70" name="Rectangle 2"/>
          <p:cNvSpPr>
            <a:spLocks noGrp="1" noChangeArrowheads="1"/>
          </p:cNvSpPr>
          <p:nvPr>
            <p:ph type="title"/>
          </p:nvPr>
        </p:nvSpPr>
        <p:spPr>
          <a:xfrm>
            <a:off x="381000" y="0"/>
            <a:ext cx="8229600" cy="1143000"/>
          </a:xfrm>
        </p:spPr>
        <p:txBody>
          <a:bodyPr/>
          <a:lstStyle/>
          <a:p>
            <a:pPr eaLnBrk="1" hangingPunct="1"/>
            <a:r>
              <a:rPr lang="en-US" altLang="zh-CN" b="1"/>
              <a:t>6</a:t>
            </a:r>
            <a:r>
              <a:rPr lang="zh-CN" altLang="en-US" b="1"/>
              <a:t>、</a:t>
            </a:r>
            <a:r>
              <a:rPr lang="zh-CN" altLang="en-US" b="1">
                <a:solidFill>
                  <a:srgbClr val="FF0000"/>
                </a:solidFill>
              </a:rPr>
              <a:t>咏史怀古</a:t>
            </a:r>
          </a:p>
        </p:txBody>
      </p:sp>
      <p:sp>
        <p:nvSpPr>
          <p:cNvPr id="7171" name="Rectangle 3"/>
          <p:cNvSpPr>
            <a:spLocks noGrp="1" noChangeArrowheads="1"/>
          </p:cNvSpPr>
          <p:nvPr>
            <p:ph type="body" idx="1"/>
          </p:nvPr>
        </p:nvSpPr>
        <p:spPr>
          <a:xfrm>
            <a:off x="457200" y="990600"/>
            <a:ext cx="8229600" cy="5257800"/>
          </a:xfrm>
        </p:spPr>
        <p:txBody>
          <a:bodyPr/>
          <a:lstStyle/>
          <a:p>
            <a:pPr eaLnBrk="1" hangingPunct="1">
              <a:lnSpc>
                <a:spcPct val="90000"/>
              </a:lnSpc>
            </a:pPr>
            <a:r>
              <a:rPr lang="en-US" altLang="zh-CN" sz="3600" b="1">
                <a:latin typeface="黑体" pitchFamily="2" charset="-122"/>
                <a:ea typeface="黑体" pitchFamily="2" charset="-122"/>
              </a:rPr>
              <a:t>       </a:t>
            </a:r>
            <a:r>
              <a:rPr lang="zh-CN" altLang="en-US" sz="3600" b="1">
                <a:latin typeface="黑体" pitchFamily="2" charset="-122"/>
                <a:ea typeface="黑体" pitchFamily="2" charset="-122"/>
              </a:rPr>
              <a:t>江城子 欧阳炯</a:t>
            </a:r>
          </a:p>
          <a:p>
            <a:pPr eaLnBrk="1" hangingPunct="1">
              <a:lnSpc>
                <a:spcPct val="90000"/>
              </a:lnSpc>
            </a:pPr>
            <a:r>
              <a:rPr lang="zh-CN" altLang="en-US" sz="3600" b="1">
                <a:latin typeface="黑体" pitchFamily="2" charset="-122"/>
                <a:ea typeface="黑体" pitchFamily="2" charset="-122"/>
              </a:rPr>
              <a:t>晚日金陵岸草平， 落霞明，水无情。 六代繁华，暗逐逝波声。 空有姑苏台上月， 如西子镜，照江城。</a:t>
            </a:r>
          </a:p>
          <a:p>
            <a:pPr eaLnBrk="1" hangingPunct="1">
              <a:lnSpc>
                <a:spcPct val="90000"/>
              </a:lnSpc>
              <a:buFontTx/>
              <a:buNone/>
            </a:pPr>
            <a:r>
              <a:rPr lang="zh-CN" altLang="en-US" sz="3600" b="1">
                <a:latin typeface="黑体" pitchFamily="2" charset="-122"/>
                <a:ea typeface="黑体" pitchFamily="2" charset="-122"/>
              </a:rPr>
              <a:t>注：姑苏台，吴王夫差与宠妃西施长夜作乐之地。 </a:t>
            </a:r>
          </a:p>
          <a:p>
            <a:pPr eaLnBrk="1" hangingPunct="1">
              <a:lnSpc>
                <a:spcPct val="90000"/>
              </a:lnSpc>
              <a:buFontTx/>
              <a:buNone/>
            </a:pPr>
            <a:r>
              <a:rPr lang="zh-CN" altLang="en-US" sz="3600" b="1">
                <a:solidFill>
                  <a:srgbClr val="FF0000"/>
                </a:solidFill>
                <a:latin typeface="黑体" pitchFamily="2" charset="-122"/>
                <a:ea typeface="黑体" pitchFamily="2" charset="-122"/>
              </a:rPr>
              <a:t>这首词明写眼前实景，暗寓历史沧桑。词中</a:t>
            </a:r>
            <a:r>
              <a:rPr lang="zh-CN" altLang="en-US" sz="3600" b="1">
                <a:solidFill>
                  <a:srgbClr val="FF0000"/>
                </a:solidFill>
                <a:ea typeface="黑体" pitchFamily="2" charset="-122"/>
              </a:rPr>
              <a:t>“</a:t>
            </a:r>
            <a:r>
              <a:rPr lang="zh-CN" altLang="en-US" sz="3600" b="1">
                <a:solidFill>
                  <a:srgbClr val="FF0000"/>
                </a:solidFill>
                <a:latin typeface="黑体" pitchFamily="2" charset="-122"/>
                <a:ea typeface="黑体" pitchFamily="2" charset="-122"/>
              </a:rPr>
              <a:t>水无情</a:t>
            </a:r>
            <a:r>
              <a:rPr lang="zh-CN" altLang="en-US" sz="3600" b="1">
                <a:solidFill>
                  <a:srgbClr val="FF0000"/>
                </a:solidFill>
                <a:ea typeface="黑体" pitchFamily="2" charset="-122"/>
              </a:rPr>
              <a:t>”“</a:t>
            </a:r>
            <a:r>
              <a:rPr lang="zh-CN" altLang="en-US" sz="3600" b="1">
                <a:solidFill>
                  <a:srgbClr val="FF0000"/>
                </a:solidFill>
                <a:latin typeface="黑体" pitchFamily="2" charset="-122"/>
                <a:ea typeface="黑体" pitchFamily="2" charset="-122"/>
              </a:rPr>
              <a:t>空有姑苏台上月</a:t>
            </a:r>
            <a:r>
              <a:rPr lang="zh-CN" altLang="en-US" sz="3600" b="1">
                <a:solidFill>
                  <a:srgbClr val="FF0000"/>
                </a:solidFill>
                <a:ea typeface="黑体" pitchFamily="2" charset="-122"/>
              </a:rPr>
              <a:t>”</a:t>
            </a:r>
            <a:r>
              <a:rPr lang="zh-CN" altLang="en-US" sz="3600" b="1">
                <a:solidFill>
                  <a:srgbClr val="FF0000"/>
                </a:solidFill>
                <a:latin typeface="黑体" pitchFamily="2" charset="-122"/>
                <a:ea typeface="黑体" pitchFamily="2" charset="-122"/>
              </a:rPr>
              <a:t>两句含有深意，试结合全词加以赏析。</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blinds(horizontal)">
                                      <p:cBhvr>
                                        <p:cTn id="7" dur="500"/>
                                        <p:tgtEl>
                                          <p:spTgt spid="7171">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171">
                                            <p:txEl>
                                              <p:pRg st="1" end="1"/>
                                            </p:txEl>
                                          </p:spTgt>
                                        </p:tgtEl>
                                        <p:attrNameLst>
                                          <p:attrName>style.visibility</p:attrName>
                                        </p:attrNameLst>
                                      </p:cBhvr>
                                      <p:to>
                                        <p:strVal val="visible"/>
                                      </p:to>
                                    </p:set>
                                    <p:animEffect transition="in" filter="blinds(horizontal)">
                                      <p:cBhvr>
                                        <p:cTn id="12" dur="500"/>
                                        <p:tgtEl>
                                          <p:spTgt spid="7171">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171">
                                            <p:txEl>
                                              <p:pRg st="2" end="2"/>
                                            </p:txEl>
                                          </p:spTgt>
                                        </p:tgtEl>
                                        <p:attrNameLst>
                                          <p:attrName>style.visibility</p:attrName>
                                        </p:attrNameLst>
                                      </p:cBhvr>
                                      <p:to>
                                        <p:strVal val="visible"/>
                                      </p:to>
                                    </p:set>
                                    <p:animEffect transition="in" filter="blinds(horizontal)">
                                      <p:cBhvr>
                                        <p:cTn id="17" dur="500"/>
                                        <p:tgtEl>
                                          <p:spTgt spid="7171">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171">
                                            <p:txEl>
                                              <p:pRg st="3" end="3"/>
                                            </p:txEl>
                                          </p:spTgt>
                                        </p:tgtEl>
                                        <p:attrNameLst>
                                          <p:attrName>style.visibility</p:attrName>
                                        </p:attrNameLst>
                                      </p:cBhvr>
                                      <p:to>
                                        <p:strVal val="visible"/>
                                      </p:to>
                                    </p:set>
                                    <p:animEffect transition="in" filter="blinds(horizontal)">
                                      <p:cBhvr>
                                        <p:cTn id="22" dur="500"/>
                                        <p:tgtEl>
                                          <p:spTgt spid="717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uiExpand="1" build="p"/>
    </p:bldLst>
  </p:timing>
</p:sld>
</file>

<file path=ppt/slides/slide1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194" name="Rectangle 3"/>
          <p:cNvSpPr>
            <a:spLocks noGrp="1" noChangeArrowheads="1"/>
          </p:cNvSpPr>
          <p:nvPr>
            <p:ph type="body" idx="1"/>
          </p:nvPr>
        </p:nvSpPr>
        <p:spPr>
          <a:xfrm>
            <a:off x="457200" y="304800"/>
            <a:ext cx="8229600" cy="5821363"/>
          </a:xfrm>
        </p:spPr>
        <p:txBody>
          <a:bodyPr/>
          <a:lstStyle/>
          <a:p>
            <a:pPr eaLnBrk="1" hangingPunct="1"/>
            <a:r>
              <a:rPr lang="en-US" altLang="zh-CN" sz="4000" b="1">
                <a:ea typeface="黑体" pitchFamily="2" charset="-122"/>
              </a:rPr>
              <a:t>“</a:t>
            </a:r>
            <a:r>
              <a:rPr lang="zh-CN" altLang="en-US" sz="4000" b="1">
                <a:ea typeface="黑体" pitchFamily="2" charset="-122"/>
              </a:rPr>
              <a:t>水无情”，明写落日余晖中金陵城外长江浩荡东去的景色，</a:t>
            </a:r>
            <a:r>
              <a:rPr lang="zh-CN" altLang="en-US" sz="4000" b="1">
                <a:solidFill>
                  <a:srgbClr val="FF0000"/>
                </a:solidFill>
                <a:ea typeface="黑体" pitchFamily="2" charset="-122"/>
              </a:rPr>
              <a:t>暗指六朝帝王被历史无情地淘汰，他们荒淫的生活一去不复返。</a:t>
            </a:r>
          </a:p>
          <a:p>
            <a:pPr eaLnBrk="1" hangingPunct="1"/>
            <a:r>
              <a:rPr lang="zh-CN" altLang="en-US" sz="4000" b="1">
                <a:ea typeface="黑体" pitchFamily="2" charset="-122"/>
              </a:rPr>
              <a:t>“空有”明写六朝繁华已去，只剩月亮高挂，</a:t>
            </a:r>
            <a:r>
              <a:rPr lang="zh-CN" altLang="en-US" sz="4000" b="1">
                <a:solidFill>
                  <a:srgbClr val="FF0000"/>
                </a:solidFill>
                <a:ea typeface="黑体" pitchFamily="2" charset="-122"/>
              </a:rPr>
              <a:t>暗寓警示后人不要重蹈覆辙。</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194">
                                            <p:txEl>
                                              <p:pRg st="0" end="0"/>
                                            </p:txEl>
                                          </p:spTgt>
                                        </p:tgtEl>
                                        <p:attrNameLst>
                                          <p:attrName>style.visibility</p:attrName>
                                        </p:attrNameLst>
                                      </p:cBhvr>
                                      <p:to>
                                        <p:strVal val="visible"/>
                                      </p:to>
                                    </p:set>
                                    <p:animEffect transition="in" filter="blinds(horizontal)">
                                      <p:cBhvr>
                                        <p:cTn id="7" dur="500"/>
                                        <p:tgtEl>
                                          <p:spTgt spid="819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194">
                                            <p:txEl>
                                              <p:pRg st="1" end="1"/>
                                            </p:txEl>
                                          </p:spTgt>
                                        </p:tgtEl>
                                        <p:attrNameLst>
                                          <p:attrName>style.visibility</p:attrName>
                                        </p:attrNameLst>
                                      </p:cBhvr>
                                      <p:to>
                                        <p:strVal val="visible"/>
                                      </p:to>
                                    </p:set>
                                    <p:animEffect transition="in" filter="blinds(horizontal)">
                                      <p:cBhvr>
                                        <p:cTn id="12" dur="500"/>
                                        <p:tgtEl>
                                          <p:spTgt spid="819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uiExpand="1" build="p"/>
    </p:bldLst>
  </p:timing>
</p:sld>
</file>

<file path=ppt/slides/slide1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42" name="Rectangle 2"/>
          <p:cNvSpPr>
            <a:spLocks noGrp="1" noChangeArrowheads="1"/>
          </p:cNvSpPr>
          <p:nvPr>
            <p:ph type="title"/>
          </p:nvPr>
        </p:nvSpPr>
        <p:spPr>
          <a:xfrm>
            <a:off x="467544" y="0"/>
            <a:ext cx="8229600" cy="1143000"/>
          </a:xfrm>
        </p:spPr>
        <p:txBody>
          <a:bodyPr/>
          <a:lstStyle/>
          <a:p>
            <a:pPr eaLnBrk="1" hangingPunct="1"/>
            <a:r>
              <a:rPr lang="zh-CN" altLang="en-US" b="1">
                <a:ea typeface="黑体" pitchFamily="2" charset="-122"/>
              </a:rPr>
              <a:t>二、建功报国</a:t>
            </a:r>
          </a:p>
        </p:txBody>
      </p:sp>
      <p:sp>
        <p:nvSpPr>
          <p:cNvPr id="10243" name="Rectangle 3"/>
          <p:cNvSpPr>
            <a:spLocks noGrp="1" noChangeArrowheads="1"/>
          </p:cNvSpPr>
          <p:nvPr>
            <p:ph type="body" idx="1"/>
          </p:nvPr>
        </p:nvSpPr>
        <p:spPr>
          <a:xfrm>
            <a:off x="467544" y="980728"/>
            <a:ext cx="8208912" cy="5688632"/>
          </a:xfrm>
        </p:spPr>
        <p:txBody>
          <a:bodyPr>
            <a:normAutofit fontScale="92500" lnSpcReduction="20000"/>
          </a:bodyPr>
          <a:lstStyle/>
          <a:p>
            <a:pPr eaLnBrk="1" hangingPunct="1">
              <a:lnSpc>
                <a:spcPct val="90000"/>
              </a:lnSpc>
            </a:pPr>
            <a:r>
              <a:rPr lang="en-US" altLang="zh-CN" sz="3600" b="1">
                <a:solidFill>
                  <a:srgbClr val="FF0000"/>
                </a:solidFill>
                <a:latin typeface="黑体" pitchFamily="2" charset="-122"/>
                <a:ea typeface="黑体" pitchFamily="2" charset="-122"/>
              </a:rPr>
              <a:t>1</a:t>
            </a:r>
            <a:r>
              <a:rPr lang="zh-CN" altLang="en-US" sz="3600" b="1">
                <a:solidFill>
                  <a:srgbClr val="FF0000"/>
                </a:solidFill>
                <a:latin typeface="黑体" pitchFamily="2" charset="-122"/>
                <a:ea typeface="黑体" pitchFamily="2" charset="-122"/>
              </a:rPr>
              <a:t>、建功立业的渴望</a:t>
            </a:r>
          </a:p>
          <a:p>
            <a:pPr eaLnBrk="1" hangingPunct="1">
              <a:lnSpc>
                <a:spcPct val="90000"/>
              </a:lnSpc>
            </a:pPr>
            <a:r>
              <a:rPr lang="zh-CN" altLang="en-US" sz="3600" b="1">
                <a:latin typeface="黑体" pitchFamily="2" charset="-122"/>
                <a:ea typeface="黑体" pitchFamily="2" charset="-122"/>
              </a:rPr>
              <a:t>      龟虽寿 曹操 </a:t>
            </a:r>
          </a:p>
          <a:p>
            <a:pPr eaLnBrk="1" hangingPunct="1">
              <a:lnSpc>
                <a:spcPct val="90000"/>
              </a:lnSpc>
            </a:pPr>
            <a:r>
              <a:rPr lang="zh-CN" altLang="en-US" sz="3600" b="1">
                <a:latin typeface="黑体" pitchFamily="2" charset="-122"/>
                <a:ea typeface="黑体" pitchFamily="2" charset="-122"/>
              </a:rPr>
              <a:t>神龟虽寿，猷有竟时。</a:t>
            </a:r>
            <a:endParaRPr lang="en-US" altLang="zh-CN" sz="3600" b="1">
              <a:latin typeface="黑体" pitchFamily="2" charset="-122"/>
              <a:ea typeface="黑体" pitchFamily="2" charset="-122"/>
            </a:endParaRPr>
          </a:p>
          <a:p>
            <a:pPr eaLnBrk="1" hangingPunct="1">
              <a:lnSpc>
                <a:spcPct val="90000"/>
              </a:lnSpc>
            </a:pPr>
            <a:r>
              <a:rPr lang="zh-CN" altLang="en-US" sz="3600" b="1">
                <a:latin typeface="黑体" pitchFamily="2" charset="-122"/>
                <a:ea typeface="黑体" pitchFamily="2" charset="-122"/>
              </a:rPr>
              <a:t>腾蛇乘雾，终为土灰。</a:t>
            </a:r>
            <a:endParaRPr lang="en-US" altLang="zh-CN" sz="3600" b="1">
              <a:latin typeface="黑体" pitchFamily="2" charset="-122"/>
              <a:ea typeface="黑体" pitchFamily="2" charset="-122"/>
            </a:endParaRPr>
          </a:p>
          <a:p>
            <a:pPr eaLnBrk="1" hangingPunct="1">
              <a:lnSpc>
                <a:spcPct val="90000"/>
              </a:lnSpc>
            </a:pPr>
            <a:r>
              <a:rPr lang="zh-CN" altLang="en-US" sz="3600" b="1">
                <a:latin typeface="黑体" pitchFamily="2" charset="-122"/>
                <a:ea typeface="黑体" pitchFamily="2" charset="-122"/>
              </a:rPr>
              <a:t> 老骥伏枥，志在千里；</a:t>
            </a:r>
            <a:endParaRPr lang="en-US" altLang="zh-CN" sz="3600" b="1">
              <a:latin typeface="黑体" pitchFamily="2" charset="-122"/>
              <a:ea typeface="黑体" pitchFamily="2" charset="-122"/>
            </a:endParaRPr>
          </a:p>
          <a:p>
            <a:pPr eaLnBrk="1" hangingPunct="1">
              <a:lnSpc>
                <a:spcPct val="90000"/>
              </a:lnSpc>
            </a:pPr>
            <a:r>
              <a:rPr lang="zh-CN" altLang="en-US" sz="3600" b="1">
                <a:latin typeface="黑体" pitchFamily="2" charset="-122"/>
                <a:ea typeface="黑体" pitchFamily="2" charset="-122"/>
              </a:rPr>
              <a:t>烈士暮年，壮心不已。 </a:t>
            </a:r>
            <a:endParaRPr lang="en-US" altLang="zh-CN" sz="3600" b="1">
              <a:latin typeface="黑体" pitchFamily="2" charset="-122"/>
              <a:ea typeface="黑体" pitchFamily="2" charset="-122"/>
            </a:endParaRPr>
          </a:p>
          <a:p>
            <a:pPr eaLnBrk="1" hangingPunct="1">
              <a:lnSpc>
                <a:spcPct val="90000"/>
              </a:lnSpc>
            </a:pPr>
            <a:r>
              <a:rPr lang="zh-CN" altLang="en-US" sz="3600" b="1">
                <a:latin typeface="黑体" pitchFamily="2" charset="-122"/>
                <a:ea typeface="黑体" pitchFamily="2" charset="-122"/>
              </a:rPr>
              <a:t>盈缩之期，不但在天；</a:t>
            </a:r>
            <a:endParaRPr lang="en-US" altLang="zh-CN" sz="3600" b="1">
              <a:latin typeface="黑体" pitchFamily="2" charset="-122"/>
              <a:ea typeface="黑体" pitchFamily="2" charset="-122"/>
            </a:endParaRPr>
          </a:p>
          <a:p>
            <a:pPr eaLnBrk="1" hangingPunct="1">
              <a:lnSpc>
                <a:spcPct val="90000"/>
              </a:lnSpc>
            </a:pPr>
            <a:r>
              <a:rPr lang="zh-CN" altLang="en-US" sz="3600" b="1">
                <a:latin typeface="黑体" pitchFamily="2" charset="-122"/>
                <a:ea typeface="黑体" pitchFamily="2" charset="-122"/>
              </a:rPr>
              <a:t>养怡之福，可得永年。 </a:t>
            </a:r>
            <a:endParaRPr lang="en-US" altLang="zh-CN" sz="3600" b="1">
              <a:latin typeface="黑体" pitchFamily="2" charset="-122"/>
              <a:ea typeface="黑体" pitchFamily="2" charset="-122"/>
            </a:endParaRPr>
          </a:p>
          <a:p>
            <a:pPr eaLnBrk="1" hangingPunct="1">
              <a:lnSpc>
                <a:spcPct val="90000"/>
              </a:lnSpc>
            </a:pPr>
            <a:r>
              <a:rPr lang="zh-CN" altLang="en-US" sz="3600" b="1">
                <a:latin typeface="黑体" pitchFamily="2" charset="-122"/>
                <a:ea typeface="黑体" pitchFamily="2" charset="-122"/>
              </a:rPr>
              <a:t>幸甚至哉！歌以咏志。 </a:t>
            </a:r>
          </a:p>
          <a:p>
            <a:pPr eaLnBrk="1" hangingPunct="1">
              <a:lnSpc>
                <a:spcPct val="90000"/>
              </a:lnSpc>
              <a:buFontTx/>
              <a:buNone/>
            </a:pPr>
            <a:r>
              <a:rPr lang="zh-CN" altLang="en-US" sz="3600" b="1">
                <a:solidFill>
                  <a:srgbClr val="FF0000"/>
                </a:solidFill>
                <a:latin typeface="楷体_GB2312" pitchFamily="49" charset="-122"/>
                <a:ea typeface="楷体_GB2312" pitchFamily="49" charset="-122"/>
              </a:rPr>
              <a:t>     这首诗是他凯旋归来的时候写的。全诗以昂扬慷慨为基调，抒发了曹操老当益壮、积极进取的豪壮之情。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Effect transition="in" filter="blinds(horizontal)">
                                      <p:cBhvr>
                                        <p:cTn id="7" dur="500"/>
                                        <p:tgtEl>
                                          <p:spTgt spid="1024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243">
                                            <p:txEl>
                                              <p:pRg st="1" end="1"/>
                                            </p:txEl>
                                          </p:spTgt>
                                        </p:tgtEl>
                                        <p:attrNameLst>
                                          <p:attrName>style.visibility</p:attrName>
                                        </p:attrNameLst>
                                      </p:cBhvr>
                                      <p:to>
                                        <p:strVal val="visible"/>
                                      </p:to>
                                    </p:set>
                                    <p:animEffect transition="in" filter="blinds(horizontal)">
                                      <p:cBhvr>
                                        <p:cTn id="12" dur="500"/>
                                        <p:tgtEl>
                                          <p:spTgt spid="1024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243">
                                            <p:txEl>
                                              <p:pRg st="2" end="2"/>
                                            </p:txEl>
                                          </p:spTgt>
                                        </p:tgtEl>
                                        <p:attrNameLst>
                                          <p:attrName>style.visibility</p:attrName>
                                        </p:attrNameLst>
                                      </p:cBhvr>
                                      <p:to>
                                        <p:strVal val="visible"/>
                                      </p:to>
                                    </p:set>
                                    <p:animEffect transition="in" filter="blinds(horizontal)">
                                      <p:cBhvr>
                                        <p:cTn id="17" dur="500"/>
                                        <p:tgtEl>
                                          <p:spTgt spid="1024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243">
                                            <p:txEl>
                                              <p:pRg st="3" end="3"/>
                                            </p:txEl>
                                          </p:spTgt>
                                        </p:tgtEl>
                                        <p:attrNameLst>
                                          <p:attrName>style.visibility</p:attrName>
                                        </p:attrNameLst>
                                      </p:cBhvr>
                                      <p:to>
                                        <p:strVal val="visible"/>
                                      </p:to>
                                    </p:set>
                                    <p:animEffect transition="in" filter="blinds(horizontal)">
                                      <p:cBhvr>
                                        <p:cTn id="22" dur="500"/>
                                        <p:tgtEl>
                                          <p:spTgt spid="1024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243">
                                            <p:txEl>
                                              <p:pRg st="4" end="4"/>
                                            </p:txEl>
                                          </p:spTgt>
                                        </p:tgtEl>
                                        <p:attrNameLst>
                                          <p:attrName>style.visibility</p:attrName>
                                        </p:attrNameLst>
                                      </p:cBhvr>
                                      <p:to>
                                        <p:strVal val="visible"/>
                                      </p:to>
                                    </p:set>
                                    <p:animEffect transition="in" filter="blinds(horizontal)">
                                      <p:cBhvr>
                                        <p:cTn id="27" dur="500"/>
                                        <p:tgtEl>
                                          <p:spTgt spid="1024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243">
                                            <p:txEl>
                                              <p:pRg st="5" end="5"/>
                                            </p:txEl>
                                          </p:spTgt>
                                        </p:tgtEl>
                                        <p:attrNameLst>
                                          <p:attrName>style.visibility</p:attrName>
                                        </p:attrNameLst>
                                      </p:cBhvr>
                                      <p:to>
                                        <p:strVal val="visible"/>
                                      </p:to>
                                    </p:set>
                                    <p:animEffect transition="in" filter="blinds(horizontal)">
                                      <p:cBhvr>
                                        <p:cTn id="32" dur="500"/>
                                        <p:tgtEl>
                                          <p:spTgt spid="10243">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243">
                                            <p:txEl>
                                              <p:pRg st="6" end="6"/>
                                            </p:txEl>
                                          </p:spTgt>
                                        </p:tgtEl>
                                        <p:attrNameLst>
                                          <p:attrName>style.visibility</p:attrName>
                                        </p:attrNameLst>
                                      </p:cBhvr>
                                      <p:to>
                                        <p:strVal val="visible"/>
                                      </p:to>
                                    </p:set>
                                    <p:animEffect transition="in" filter="blinds(horizontal)">
                                      <p:cBhvr>
                                        <p:cTn id="37" dur="500"/>
                                        <p:tgtEl>
                                          <p:spTgt spid="10243">
                                            <p:txEl>
                                              <p:pRg st="6" end="6"/>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0243">
                                            <p:txEl>
                                              <p:pRg st="7" end="7"/>
                                            </p:txEl>
                                          </p:spTgt>
                                        </p:tgtEl>
                                        <p:attrNameLst>
                                          <p:attrName>style.visibility</p:attrName>
                                        </p:attrNameLst>
                                      </p:cBhvr>
                                      <p:to>
                                        <p:strVal val="visible"/>
                                      </p:to>
                                    </p:set>
                                    <p:animEffect transition="in" filter="blinds(horizontal)">
                                      <p:cBhvr>
                                        <p:cTn id="42" dur="500"/>
                                        <p:tgtEl>
                                          <p:spTgt spid="10243">
                                            <p:txEl>
                                              <p:pRg st="7" end="7"/>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243">
                                            <p:txEl>
                                              <p:pRg st="8" end="8"/>
                                            </p:txEl>
                                          </p:spTgt>
                                        </p:tgtEl>
                                        <p:attrNameLst>
                                          <p:attrName>style.visibility</p:attrName>
                                        </p:attrNameLst>
                                      </p:cBhvr>
                                      <p:to>
                                        <p:strVal val="visible"/>
                                      </p:to>
                                    </p:set>
                                    <p:animEffect transition="in" filter="blinds(horizontal)">
                                      <p:cBhvr>
                                        <p:cTn id="47" dur="500"/>
                                        <p:tgtEl>
                                          <p:spTgt spid="10243">
                                            <p:txEl>
                                              <p:pRg st="8" end="8"/>
                                            </p:txEl>
                                          </p:spTgt>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0243">
                                            <p:txEl>
                                              <p:pRg st="9" end="9"/>
                                            </p:txEl>
                                          </p:spTgt>
                                        </p:tgtEl>
                                        <p:attrNameLst>
                                          <p:attrName>style.visibility</p:attrName>
                                        </p:attrNameLst>
                                      </p:cBhvr>
                                      <p:to>
                                        <p:strVal val="visible"/>
                                      </p:to>
                                    </p:set>
                                    <p:animEffect transition="in" filter="blinds(horizontal)">
                                      <p:cBhvr>
                                        <p:cTn id="52" dur="500"/>
                                        <p:tgtEl>
                                          <p:spTgt spid="1024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Rectangle 2"/>
          <p:cNvSpPr>
            <a:spLocks noGrp="1" noChangeArrowheads="1"/>
          </p:cNvSpPr>
          <p:nvPr>
            <p:ph type="title"/>
          </p:nvPr>
        </p:nvSpPr>
        <p:spPr/>
        <p:txBody>
          <a:bodyPr/>
          <a:lstStyle/>
          <a:p>
            <a:pPr eaLnBrk="1" hangingPunct="1"/>
            <a:r>
              <a:rPr lang="en-US" altLang="zh-CN" b="1">
                <a:solidFill>
                  <a:srgbClr val="FF0000"/>
                </a:solidFill>
                <a:latin typeface="黑体" pitchFamily="2" charset="-122"/>
                <a:ea typeface="黑体" pitchFamily="2" charset="-122"/>
              </a:rPr>
              <a:t>2</a:t>
            </a:r>
            <a:r>
              <a:rPr lang="zh-CN" altLang="en-US" b="1">
                <a:solidFill>
                  <a:srgbClr val="FF0000"/>
                </a:solidFill>
                <a:latin typeface="黑体" pitchFamily="2" charset="-122"/>
                <a:ea typeface="黑体" pitchFamily="2" charset="-122"/>
              </a:rPr>
              <a:t>、保家卫国的决心</a:t>
            </a:r>
          </a:p>
        </p:txBody>
      </p:sp>
      <p:sp>
        <p:nvSpPr>
          <p:cNvPr id="11267" name="Rectangle 3"/>
          <p:cNvSpPr>
            <a:spLocks noGrp="1" noChangeArrowheads="1"/>
          </p:cNvSpPr>
          <p:nvPr>
            <p:ph type="body" idx="1"/>
          </p:nvPr>
        </p:nvSpPr>
        <p:spPr>
          <a:xfrm>
            <a:off x="457200" y="1371600"/>
            <a:ext cx="8229600" cy="3124200"/>
          </a:xfrm>
        </p:spPr>
        <p:txBody>
          <a:bodyPr/>
          <a:lstStyle/>
          <a:p>
            <a:pPr eaLnBrk="1" hangingPunct="1"/>
            <a:r>
              <a:rPr lang="zh-CN" altLang="en-US" sz="3600" b="1">
                <a:ea typeface="黑体" pitchFamily="2" charset="-122"/>
              </a:rPr>
              <a:t>                        从军行</a:t>
            </a:r>
          </a:p>
          <a:p>
            <a:pPr eaLnBrk="1" hangingPunct="1"/>
            <a:r>
              <a:rPr lang="zh-CN" altLang="en-US" sz="3600" b="1">
                <a:ea typeface="黑体" pitchFamily="2" charset="-122"/>
              </a:rPr>
              <a:t>                    王昌龄</a:t>
            </a:r>
            <a:r>
              <a:rPr lang="en-US" altLang="zh-CN" sz="3600" b="1">
                <a:ea typeface="黑体" pitchFamily="2" charset="-122"/>
              </a:rPr>
              <a:t>·</a:t>
            </a:r>
            <a:r>
              <a:rPr lang="zh-CN" altLang="en-US" sz="3600" b="1">
                <a:ea typeface="黑体" pitchFamily="2" charset="-122"/>
              </a:rPr>
              <a:t>唐</a:t>
            </a:r>
            <a:br>
              <a:rPr lang="zh-CN" altLang="en-US" sz="3600" b="1">
                <a:ea typeface="黑体" pitchFamily="2" charset="-122"/>
              </a:rPr>
            </a:br>
            <a:r>
              <a:rPr lang="zh-CN" altLang="en-US" sz="3600" b="1">
                <a:ea typeface="黑体" pitchFamily="2" charset="-122"/>
              </a:rPr>
              <a:t>青海长云暗雪山，孤城遥望玉门关。</a:t>
            </a:r>
            <a:br>
              <a:rPr lang="zh-CN" altLang="en-US" sz="3600" b="1">
                <a:ea typeface="黑体" pitchFamily="2" charset="-122"/>
              </a:rPr>
            </a:br>
            <a:r>
              <a:rPr lang="zh-CN" altLang="en-US" sz="3600" b="1">
                <a:ea typeface="黑体" pitchFamily="2" charset="-122"/>
              </a:rPr>
              <a:t>黄沙百战穿金甲，不破楼兰终不还。</a:t>
            </a:r>
            <a:br>
              <a:rPr lang="zh-CN" altLang="en-US" sz="3600" b="1">
                <a:ea typeface="黑体" pitchFamily="2" charset="-122"/>
              </a:rPr>
            </a:br>
            <a:endParaRPr lang="zh-CN" altLang="en-US" sz="3600" b="1">
              <a:ea typeface="黑体" pitchFamily="2" charset="-122"/>
            </a:endParaRPr>
          </a:p>
        </p:txBody>
      </p:sp>
      <p:sp>
        <p:nvSpPr>
          <p:cNvPr id="14340" name="Rectangle 4"/>
          <p:cNvSpPr>
            <a:spLocks noChangeArrowheads="1"/>
          </p:cNvSpPr>
          <p:nvPr/>
        </p:nvSpPr>
        <p:spPr bwMode="auto">
          <a:xfrm>
            <a:off x="533400" y="4068763"/>
            <a:ext cx="7467600" cy="1311275"/>
          </a:xfrm>
          <a:prstGeom prst="rect">
            <a:avLst/>
          </a:prstGeom>
          <a:noFill/>
          <a:ln w="9525">
            <a:noFill/>
            <a:miter lim="800000"/>
          </a:ln>
        </p:spPr>
        <p:txBody>
          <a:bodyPr anchor="ctr">
            <a:spAutoFit/>
          </a:bodyPr>
          <a:lstStyle/>
          <a:p>
            <a:r>
              <a:rPr lang="zh-CN" altLang="en-US" sz="4000" b="1">
                <a:solidFill>
                  <a:srgbClr val="FF0000"/>
                </a:solidFill>
                <a:latin typeface="楷体_GB2312" pitchFamily="49" charset="-122"/>
                <a:ea typeface="楷体_GB2312" pitchFamily="49" charset="-122"/>
              </a:rPr>
              <a:t>表现战士们为保卫祖国矢志不渝的崇高精神的。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Effect transition="in" filter="blinds(horizontal)">
                                      <p:cBhvr>
                                        <p:cTn id="7" dur="500"/>
                                        <p:tgtEl>
                                          <p:spTgt spid="1126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267">
                                            <p:txEl>
                                              <p:pRg st="1" end="1"/>
                                            </p:txEl>
                                          </p:spTgt>
                                        </p:tgtEl>
                                        <p:attrNameLst>
                                          <p:attrName>style.visibility</p:attrName>
                                        </p:attrNameLst>
                                      </p:cBhvr>
                                      <p:to>
                                        <p:strVal val="visible"/>
                                      </p:to>
                                    </p:set>
                                    <p:animEffect transition="in" filter="blinds(horizontal)">
                                      <p:cBhvr>
                                        <p:cTn id="12" dur="500"/>
                                        <p:tgtEl>
                                          <p:spTgt spid="11267">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340"/>
                                        </p:tgtEl>
                                        <p:attrNameLst>
                                          <p:attrName>style.visibility</p:attrName>
                                        </p:attrNameLst>
                                      </p:cBhvr>
                                      <p:to>
                                        <p:strVal val="visible"/>
                                      </p:to>
                                    </p:set>
                                    <p:animEffect transition="in" filter="blinds(horizontal)">
                                      <p:cBhvr>
                                        <p:cTn id="17" dur="500"/>
                                        <p:tgtEl>
                                          <p:spTgt spid="143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uiExpand="1" build="p"/>
      <p:bldP spid="14340" grpId="0"/>
    </p:bldLst>
  </p:timing>
</p:sld>
</file>

<file path=ppt/slides/slide1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290" name="Rectangle 3"/>
          <p:cNvSpPr>
            <a:spLocks noGrp="1" noChangeArrowheads="1"/>
          </p:cNvSpPr>
          <p:nvPr>
            <p:ph type="body" idx="1"/>
          </p:nvPr>
        </p:nvSpPr>
        <p:spPr>
          <a:xfrm>
            <a:off x="0" y="0"/>
            <a:ext cx="8382000" cy="5943600"/>
          </a:xfrm>
        </p:spPr>
        <p:txBody>
          <a:bodyPr/>
          <a:lstStyle/>
          <a:p>
            <a:pPr eaLnBrk="1" hangingPunct="1">
              <a:lnSpc>
                <a:spcPct val="90000"/>
              </a:lnSpc>
            </a:pPr>
            <a:r>
              <a:rPr lang="en-US" altLang="zh-CN" b="1">
                <a:latin typeface="黑体" pitchFamily="2" charset="-122"/>
                <a:ea typeface="黑体" pitchFamily="2" charset="-122"/>
              </a:rPr>
              <a:t>3</a:t>
            </a:r>
            <a:r>
              <a:rPr lang="zh-CN" altLang="en-US" b="1">
                <a:latin typeface="黑体" pitchFamily="2" charset="-122"/>
                <a:ea typeface="黑体" pitchFamily="2" charset="-122"/>
              </a:rPr>
              <a:t>、</a:t>
            </a:r>
            <a:r>
              <a:rPr lang="zh-CN" altLang="en-US" b="1">
                <a:solidFill>
                  <a:srgbClr val="FF0000"/>
                </a:solidFill>
                <a:latin typeface="黑体" pitchFamily="2" charset="-122"/>
                <a:ea typeface="黑体" pitchFamily="2" charset="-122"/>
              </a:rPr>
              <a:t>报国无门的悲伤       </a:t>
            </a:r>
            <a:r>
              <a:rPr lang="zh-CN" altLang="en-US" b="1">
                <a:latin typeface="黑体" pitchFamily="2" charset="-122"/>
                <a:ea typeface="黑体" pitchFamily="2" charset="-122"/>
              </a:rPr>
              <a:t>辛</a:t>
            </a:r>
            <a:r>
              <a:rPr lang="en-US" altLang="zh-CN" b="1">
                <a:latin typeface="黑体" pitchFamily="2" charset="-122"/>
                <a:ea typeface="黑体" pitchFamily="2" charset="-122"/>
              </a:rPr>
              <a:t>《</a:t>
            </a:r>
            <a:r>
              <a:rPr lang="zh-CN" altLang="en-US" b="1">
                <a:latin typeface="黑体" pitchFamily="2" charset="-122"/>
                <a:ea typeface="黑体" pitchFamily="2" charset="-122"/>
              </a:rPr>
              <a:t>永遇乐</a:t>
            </a:r>
            <a:r>
              <a:rPr lang="en-US" altLang="zh-CN" b="1">
                <a:latin typeface="黑体" pitchFamily="2" charset="-122"/>
                <a:ea typeface="黑体" pitchFamily="2" charset="-122"/>
              </a:rPr>
              <a:t>》</a:t>
            </a:r>
            <a:endParaRPr lang="zh-CN" altLang="en-US" b="1">
              <a:latin typeface="黑体" pitchFamily="2" charset="-122"/>
              <a:ea typeface="黑体" pitchFamily="2" charset="-122"/>
            </a:endParaRPr>
          </a:p>
          <a:p>
            <a:pPr eaLnBrk="1" hangingPunct="1">
              <a:lnSpc>
                <a:spcPct val="90000"/>
              </a:lnSpc>
              <a:buFontTx/>
              <a:buNone/>
            </a:pPr>
            <a:r>
              <a:rPr lang="zh-CN" altLang="en-US" b="1">
                <a:solidFill>
                  <a:srgbClr val="FF0000"/>
                </a:solidFill>
                <a:latin typeface="黑体" pitchFamily="2" charset="-122"/>
                <a:ea typeface="黑体" pitchFamily="2" charset="-122"/>
              </a:rPr>
              <a:t>年华逝去，壮志未酬的悲叹</a:t>
            </a:r>
          </a:p>
          <a:p>
            <a:pPr eaLnBrk="1" hangingPunct="1">
              <a:lnSpc>
                <a:spcPct val="90000"/>
              </a:lnSpc>
              <a:buFontTx/>
              <a:buNone/>
            </a:pPr>
            <a:r>
              <a:rPr lang="zh-CN" altLang="en-US" b="1">
                <a:latin typeface="黑体" pitchFamily="2" charset="-122"/>
                <a:ea typeface="黑体" pitchFamily="2" charset="-122"/>
              </a:rPr>
              <a:t>                          苏东坡</a:t>
            </a:r>
            <a:r>
              <a:rPr lang="en-US" altLang="zh-CN" b="1">
                <a:latin typeface="黑体" pitchFamily="2" charset="-122"/>
                <a:ea typeface="黑体" pitchFamily="2" charset="-122"/>
              </a:rPr>
              <a:t>《</a:t>
            </a:r>
            <a:r>
              <a:rPr lang="zh-CN" altLang="en-US" b="1">
                <a:latin typeface="黑体" pitchFamily="2" charset="-122"/>
                <a:ea typeface="黑体" pitchFamily="2" charset="-122"/>
              </a:rPr>
              <a:t>念奴娇</a:t>
            </a:r>
            <a:r>
              <a:rPr lang="en-US" altLang="zh-CN" b="1">
                <a:latin typeface="黑体" pitchFamily="2" charset="-122"/>
                <a:ea typeface="黑体" pitchFamily="2" charset="-122"/>
              </a:rPr>
              <a:t>》</a:t>
            </a:r>
          </a:p>
          <a:p>
            <a:pPr eaLnBrk="1" hangingPunct="1">
              <a:lnSpc>
                <a:spcPct val="90000"/>
              </a:lnSpc>
              <a:buFontTx/>
              <a:buNone/>
            </a:pPr>
            <a:r>
              <a:rPr lang="en-US" altLang="zh-CN" b="1">
                <a:latin typeface="黑体" pitchFamily="2" charset="-122"/>
                <a:ea typeface="黑体" pitchFamily="2" charset="-122"/>
              </a:rPr>
              <a:t>4</a:t>
            </a:r>
            <a:r>
              <a:rPr lang="zh-CN" altLang="en-US" b="1">
                <a:latin typeface="黑体" pitchFamily="2" charset="-122"/>
                <a:ea typeface="黑体" pitchFamily="2" charset="-122"/>
              </a:rPr>
              <a:t>、</a:t>
            </a:r>
            <a:r>
              <a:rPr lang="zh-CN" altLang="en-US" b="1">
                <a:solidFill>
                  <a:srgbClr val="FF0000"/>
                </a:solidFill>
                <a:latin typeface="黑体" pitchFamily="2" charset="-122"/>
                <a:ea typeface="黑体" pitchFamily="2" charset="-122"/>
              </a:rPr>
              <a:t>山河沦丧的痛苦    </a:t>
            </a:r>
          </a:p>
          <a:p>
            <a:pPr eaLnBrk="1" hangingPunct="1">
              <a:lnSpc>
                <a:spcPct val="90000"/>
              </a:lnSpc>
              <a:buFontTx/>
              <a:buNone/>
            </a:pPr>
            <a:r>
              <a:rPr lang="zh-CN" altLang="en-US" b="1">
                <a:latin typeface="黑体" pitchFamily="2" charset="-122"/>
                <a:ea typeface="黑体" pitchFamily="2" charset="-122"/>
              </a:rPr>
              <a:t>              过零丁洋</a:t>
            </a:r>
            <a:endParaRPr lang="en-US" altLang="zh-CN" b="1">
              <a:latin typeface="黑体" pitchFamily="2" charset="-122"/>
              <a:ea typeface="黑体" pitchFamily="2" charset="-122"/>
            </a:endParaRPr>
          </a:p>
          <a:p>
            <a:pPr eaLnBrk="1" hangingPunct="1">
              <a:lnSpc>
                <a:spcPct val="90000"/>
              </a:lnSpc>
              <a:buFontTx/>
              <a:buNone/>
            </a:pPr>
            <a:r>
              <a:rPr lang="zh-CN" altLang="en-US" b="1">
                <a:latin typeface="黑体" pitchFamily="2" charset="-122"/>
                <a:ea typeface="黑体" pitchFamily="2" charset="-122"/>
              </a:rPr>
              <a:t>辛苦遭逢起一经，干戈寥落四周星。 </a:t>
            </a:r>
          </a:p>
          <a:p>
            <a:pPr eaLnBrk="1" hangingPunct="1">
              <a:lnSpc>
                <a:spcPct val="90000"/>
              </a:lnSpc>
              <a:buFontTx/>
              <a:buNone/>
            </a:pPr>
            <a:r>
              <a:rPr lang="zh-CN" altLang="en-US" b="1">
                <a:latin typeface="黑体" pitchFamily="2" charset="-122"/>
                <a:ea typeface="黑体" pitchFamily="2" charset="-122"/>
              </a:rPr>
              <a:t>山河破碎风飘絮，身世浮沉雨打萍。 </a:t>
            </a:r>
          </a:p>
          <a:p>
            <a:pPr eaLnBrk="1" hangingPunct="1">
              <a:lnSpc>
                <a:spcPct val="90000"/>
              </a:lnSpc>
              <a:buFontTx/>
              <a:buNone/>
            </a:pPr>
            <a:r>
              <a:rPr lang="zh-CN" altLang="en-US" b="1">
                <a:latin typeface="黑体" pitchFamily="2" charset="-122"/>
                <a:ea typeface="黑体" pitchFamily="2" charset="-122"/>
              </a:rPr>
              <a:t>惶恐滩头说惶恐，零丁洋里叹零丁。 </a:t>
            </a:r>
          </a:p>
          <a:p>
            <a:pPr eaLnBrk="1" hangingPunct="1">
              <a:lnSpc>
                <a:spcPct val="90000"/>
              </a:lnSpc>
              <a:buFontTx/>
              <a:buNone/>
            </a:pPr>
            <a:r>
              <a:rPr lang="zh-CN" altLang="en-US" b="1">
                <a:latin typeface="黑体" pitchFamily="2" charset="-122"/>
                <a:ea typeface="黑体" pitchFamily="2" charset="-122"/>
              </a:rPr>
              <a:t>人生自古谁无死，留取丹心照汗青。</a:t>
            </a:r>
            <a:r>
              <a:rPr lang="zh-CN" altLang="en-US">
                <a:latin typeface="黑体" pitchFamily="2" charset="-122"/>
                <a:ea typeface="黑体" pitchFamily="2" charset="-122"/>
              </a:rPr>
              <a:t> </a:t>
            </a:r>
            <a:endParaRPr lang="zh-CN" altLang="en-US" b="1">
              <a:solidFill>
                <a:srgbClr val="FF0000"/>
              </a:solidFill>
              <a:latin typeface="黑体" pitchFamily="2" charset="-122"/>
              <a:ea typeface="黑体" pitchFamily="2" charset="-122"/>
            </a:endParaRPr>
          </a:p>
          <a:p>
            <a:pPr eaLnBrk="1" hangingPunct="1">
              <a:lnSpc>
                <a:spcPct val="90000"/>
              </a:lnSpc>
              <a:buFontTx/>
              <a:buNone/>
            </a:pPr>
            <a:endParaRPr lang="en-US" altLang="zh-CN" b="1">
              <a:latin typeface="黑体" pitchFamily="2" charset="-122"/>
              <a:ea typeface="黑体" pitchFamily="2" charset="-122"/>
            </a:endParaRPr>
          </a:p>
        </p:txBody>
      </p:sp>
      <p:sp>
        <p:nvSpPr>
          <p:cNvPr id="15364" name="Rectangle 4"/>
          <p:cNvSpPr>
            <a:spLocks noChangeArrowheads="1"/>
          </p:cNvSpPr>
          <p:nvPr/>
        </p:nvSpPr>
        <p:spPr bwMode="auto">
          <a:xfrm>
            <a:off x="0" y="4725988"/>
            <a:ext cx="9144000" cy="2528887"/>
          </a:xfrm>
          <a:prstGeom prst="rect">
            <a:avLst/>
          </a:prstGeom>
          <a:noFill/>
          <a:ln w="9525">
            <a:noFill/>
            <a:miter lim="800000"/>
          </a:ln>
        </p:spPr>
        <p:txBody>
          <a:bodyPr anchor="ctr">
            <a:spAutoFit/>
          </a:bodyPr>
          <a:lstStyle/>
          <a:p>
            <a:r>
              <a:rPr lang="zh-CN" altLang="en-US" sz="3200" b="1">
                <a:solidFill>
                  <a:srgbClr val="FF0000"/>
                </a:solidFill>
                <a:latin typeface="楷体_GB2312" pitchFamily="49" charset="-122"/>
                <a:ea typeface="楷体_GB2312" pitchFamily="49" charset="-122"/>
              </a:rPr>
              <a:t>以磅礴的气势、高亢的情调收束全篇，表现出他的民族气节和舍身取义的生死观。结尾的高妙，致使全篇由悲而壮，由郁而扬，形成一曲千古不朽的壮歌。 </a:t>
            </a:r>
            <a:br>
              <a:rPr lang="zh-CN" altLang="en-US" sz="3200" b="1">
                <a:solidFill>
                  <a:srgbClr val="FF0000"/>
                </a:solidFill>
                <a:latin typeface="楷体_GB2312" pitchFamily="49" charset="-122"/>
                <a:ea typeface="楷体_GB2312" pitchFamily="49" charset="-122"/>
              </a:rPr>
            </a:br>
            <a:endParaRPr lang="zh-CN" altLang="en-US" sz="3200" b="1">
              <a:solidFill>
                <a:srgbClr val="FF0000"/>
              </a:solidFill>
              <a:latin typeface="楷体_GB2312" pitchFamily="49" charset="-122"/>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290">
                                            <p:txEl>
                                              <p:pRg st="0" end="0"/>
                                            </p:txEl>
                                          </p:spTgt>
                                        </p:tgtEl>
                                        <p:attrNameLst>
                                          <p:attrName>style.visibility</p:attrName>
                                        </p:attrNameLst>
                                      </p:cBhvr>
                                      <p:to>
                                        <p:strVal val="visible"/>
                                      </p:to>
                                    </p:set>
                                    <p:animEffect transition="in" filter="blinds(horizontal)">
                                      <p:cBhvr>
                                        <p:cTn id="7" dur="500"/>
                                        <p:tgtEl>
                                          <p:spTgt spid="12290">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290">
                                            <p:txEl>
                                              <p:pRg st="1" end="1"/>
                                            </p:txEl>
                                          </p:spTgt>
                                        </p:tgtEl>
                                        <p:attrNameLst>
                                          <p:attrName>style.visibility</p:attrName>
                                        </p:attrNameLst>
                                      </p:cBhvr>
                                      <p:to>
                                        <p:strVal val="visible"/>
                                      </p:to>
                                    </p:set>
                                    <p:animEffect transition="in" filter="blinds(horizontal)">
                                      <p:cBhvr>
                                        <p:cTn id="12" dur="500"/>
                                        <p:tgtEl>
                                          <p:spTgt spid="12290">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290">
                                            <p:txEl>
                                              <p:pRg st="2" end="2"/>
                                            </p:txEl>
                                          </p:spTgt>
                                        </p:tgtEl>
                                        <p:attrNameLst>
                                          <p:attrName>style.visibility</p:attrName>
                                        </p:attrNameLst>
                                      </p:cBhvr>
                                      <p:to>
                                        <p:strVal val="visible"/>
                                      </p:to>
                                    </p:set>
                                    <p:animEffect transition="in" filter="blinds(horizontal)">
                                      <p:cBhvr>
                                        <p:cTn id="17" dur="500"/>
                                        <p:tgtEl>
                                          <p:spTgt spid="12290">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290">
                                            <p:txEl>
                                              <p:pRg st="3" end="3"/>
                                            </p:txEl>
                                          </p:spTgt>
                                        </p:tgtEl>
                                        <p:attrNameLst>
                                          <p:attrName>style.visibility</p:attrName>
                                        </p:attrNameLst>
                                      </p:cBhvr>
                                      <p:to>
                                        <p:strVal val="visible"/>
                                      </p:to>
                                    </p:set>
                                    <p:animEffect transition="in" filter="blinds(horizontal)">
                                      <p:cBhvr>
                                        <p:cTn id="22" dur="500"/>
                                        <p:tgtEl>
                                          <p:spTgt spid="12290">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290">
                                            <p:txEl>
                                              <p:pRg st="4" end="4"/>
                                            </p:txEl>
                                          </p:spTgt>
                                        </p:tgtEl>
                                        <p:attrNameLst>
                                          <p:attrName>style.visibility</p:attrName>
                                        </p:attrNameLst>
                                      </p:cBhvr>
                                      <p:to>
                                        <p:strVal val="visible"/>
                                      </p:to>
                                    </p:set>
                                    <p:animEffect transition="in" filter="blinds(horizontal)">
                                      <p:cBhvr>
                                        <p:cTn id="27" dur="500"/>
                                        <p:tgtEl>
                                          <p:spTgt spid="12290">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2290">
                                            <p:txEl>
                                              <p:pRg st="5" end="5"/>
                                            </p:txEl>
                                          </p:spTgt>
                                        </p:tgtEl>
                                        <p:attrNameLst>
                                          <p:attrName>style.visibility</p:attrName>
                                        </p:attrNameLst>
                                      </p:cBhvr>
                                      <p:to>
                                        <p:strVal val="visible"/>
                                      </p:to>
                                    </p:set>
                                    <p:animEffect transition="in" filter="blinds(horizontal)">
                                      <p:cBhvr>
                                        <p:cTn id="32" dur="500"/>
                                        <p:tgtEl>
                                          <p:spTgt spid="12290">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290">
                                            <p:txEl>
                                              <p:pRg st="6" end="6"/>
                                            </p:txEl>
                                          </p:spTgt>
                                        </p:tgtEl>
                                        <p:attrNameLst>
                                          <p:attrName>style.visibility</p:attrName>
                                        </p:attrNameLst>
                                      </p:cBhvr>
                                      <p:to>
                                        <p:strVal val="visible"/>
                                      </p:to>
                                    </p:set>
                                    <p:animEffect transition="in" filter="blinds(horizontal)">
                                      <p:cBhvr>
                                        <p:cTn id="37" dur="500"/>
                                        <p:tgtEl>
                                          <p:spTgt spid="12290">
                                            <p:txEl>
                                              <p:pRg st="6" end="6"/>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290">
                                            <p:txEl>
                                              <p:pRg st="7" end="7"/>
                                            </p:txEl>
                                          </p:spTgt>
                                        </p:tgtEl>
                                        <p:attrNameLst>
                                          <p:attrName>style.visibility</p:attrName>
                                        </p:attrNameLst>
                                      </p:cBhvr>
                                      <p:to>
                                        <p:strVal val="visible"/>
                                      </p:to>
                                    </p:set>
                                    <p:animEffect transition="in" filter="blinds(horizontal)">
                                      <p:cBhvr>
                                        <p:cTn id="42" dur="500"/>
                                        <p:tgtEl>
                                          <p:spTgt spid="12290">
                                            <p:txEl>
                                              <p:pRg st="7" end="7"/>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2290">
                                            <p:txEl>
                                              <p:pRg st="8" end="8"/>
                                            </p:txEl>
                                          </p:spTgt>
                                        </p:tgtEl>
                                        <p:attrNameLst>
                                          <p:attrName>style.visibility</p:attrName>
                                        </p:attrNameLst>
                                      </p:cBhvr>
                                      <p:to>
                                        <p:strVal val="visible"/>
                                      </p:to>
                                    </p:set>
                                    <p:animEffect transition="in" filter="blinds(horizontal)">
                                      <p:cBhvr>
                                        <p:cTn id="47" dur="500"/>
                                        <p:tgtEl>
                                          <p:spTgt spid="12290">
                                            <p:txEl>
                                              <p:pRg st="8" end="8"/>
                                            </p:txEl>
                                          </p:spTgt>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5364"/>
                                        </p:tgtEl>
                                        <p:attrNameLst>
                                          <p:attrName>style.visibility</p:attrName>
                                        </p:attrNameLst>
                                      </p:cBhvr>
                                      <p:to>
                                        <p:strVal val="visible"/>
                                      </p:to>
                                    </p:set>
                                    <p:animEffect transition="in" filter="blinds(horizontal)">
                                      <p:cBhvr>
                                        <p:cTn id="52" dur="500"/>
                                        <p:tgtEl>
                                          <p:spTgt spid="153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uiExpand="1" build="p"/>
      <p:bldP spid="15364" grpId="0"/>
    </p:bldLst>
  </p:timing>
</p:sld>
</file>

<file path=ppt/slides/slide1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314" name="Rectangle 2"/>
          <p:cNvSpPr>
            <a:spLocks noGrp="1" noChangeArrowheads="1"/>
          </p:cNvSpPr>
          <p:nvPr>
            <p:ph type="title"/>
          </p:nvPr>
        </p:nvSpPr>
        <p:spPr/>
        <p:txBody>
          <a:bodyPr/>
          <a:lstStyle/>
          <a:p>
            <a:pPr eaLnBrk="1" hangingPunct="1"/>
            <a:r>
              <a:rPr lang="zh-CN" altLang="en-US"/>
              <a:t>三、</a:t>
            </a:r>
            <a:r>
              <a:rPr lang="zh-CN" altLang="en-US" b="1">
                <a:ea typeface="黑体" pitchFamily="2" charset="-122"/>
              </a:rPr>
              <a:t>思乡怀人</a:t>
            </a:r>
          </a:p>
        </p:txBody>
      </p:sp>
      <p:sp>
        <p:nvSpPr>
          <p:cNvPr id="13315" name="Rectangle 3"/>
          <p:cNvSpPr>
            <a:spLocks noGrp="1" noChangeArrowheads="1"/>
          </p:cNvSpPr>
          <p:nvPr>
            <p:ph type="body" idx="1"/>
          </p:nvPr>
        </p:nvSpPr>
        <p:spPr/>
        <p:txBody>
          <a:bodyPr/>
          <a:lstStyle/>
          <a:p>
            <a:pPr eaLnBrk="1" hangingPunct="1">
              <a:lnSpc>
                <a:spcPct val="90000"/>
              </a:lnSpc>
            </a:pPr>
            <a:r>
              <a:rPr lang="en-US" altLang="zh-CN" sz="3600" b="1">
                <a:latin typeface="黑体" pitchFamily="2" charset="-122"/>
                <a:ea typeface="黑体" pitchFamily="2" charset="-122"/>
              </a:rPr>
              <a:t>1</a:t>
            </a:r>
            <a:r>
              <a:rPr lang="zh-CN" altLang="en-US" sz="3600" b="1">
                <a:latin typeface="黑体" pitchFamily="2" charset="-122"/>
                <a:ea typeface="黑体" pitchFamily="2" charset="-122"/>
              </a:rPr>
              <a:t>、</a:t>
            </a:r>
            <a:r>
              <a:rPr lang="zh-CN" altLang="en-US" sz="3600" b="1">
                <a:solidFill>
                  <a:srgbClr val="FF0000"/>
                </a:solidFill>
                <a:latin typeface="黑体" pitchFamily="2" charset="-122"/>
                <a:ea typeface="黑体" pitchFamily="2" charset="-122"/>
              </a:rPr>
              <a:t>叙写羁旅之苦，抒发内心的孤独、凄凉及思乡之情。</a:t>
            </a:r>
          </a:p>
          <a:p>
            <a:pPr eaLnBrk="1" hangingPunct="1">
              <a:lnSpc>
                <a:spcPct val="90000"/>
              </a:lnSpc>
              <a:buFontTx/>
              <a:buNone/>
            </a:pPr>
            <a:r>
              <a:rPr lang="zh-CN" altLang="en-US" sz="3600" b="1">
                <a:latin typeface="黑体" pitchFamily="2" charset="-122"/>
                <a:ea typeface="黑体" pitchFamily="2" charset="-122"/>
              </a:rPr>
              <a:t>如张继</a:t>
            </a:r>
            <a:r>
              <a:rPr lang="en-US" altLang="zh-CN" sz="3600" b="1">
                <a:latin typeface="黑体" pitchFamily="2" charset="-122"/>
                <a:ea typeface="黑体" pitchFamily="2" charset="-122"/>
              </a:rPr>
              <a:t>《</a:t>
            </a:r>
            <a:r>
              <a:rPr lang="zh-CN" altLang="en-US" sz="3600" b="1">
                <a:latin typeface="黑体" pitchFamily="2" charset="-122"/>
                <a:ea typeface="黑体" pitchFamily="2" charset="-122"/>
              </a:rPr>
              <a:t>枫桥夜泊</a:t>
            </a:r>
            <a:r>
              <a:rPr lang="en-US" altLang="zh-CN" sz="3600" b="1">
                <a:latin typeface="黑体" pitchFamily="2" charset="-122"/>
                <a:ea typeface="黑体" pitchFamily="2" charset="-122"/>
              </a:rPr>
              <a:t>》</a:t>
            </a:r>
            <a:r>
              <a:rPr lang="zh-CN" altLang="en-US" sz="3600" b="1">
                <a:latin typeface="黑体" pitchFamily="2" charset="-122"/>
                <a:ea typeface="黑体" pitchFamily="2" charset="-122"/>
              </a:rPr>
              <a:t>、马致远</a:t>
            </a:r>
            <a:r>
              <a:rPr lang="en-US" altLang="zh-CN" sz="3600" b="1">
                <a:latin typeface="黑体" pitchFamily="2" charset="-122"/>
                <a:ea typeface="黑体" pitchFamily="2" charset="-122"/>
              </a:rPr>
              <a:t>《</a:t>
            </a:r>
            <a:r>
              <a:rPr lang="zh-CN" altLang="en-US" sz="3600" b="1">
                <a:latin typeface="黑体" pitchFamily="2" charset="-122"/>
                <a:ea typeface="黑体" pitchFamily="2" charset="-122"/>
              </a:rPr>
              <a:t>秋思</a:t>
            </a:r>
            <a:r>
              <a:rPr lang="en-US" altLang="zh-CN" sz="3600" b="1">
                <a:latin typeface="黑体" pitchFamily="2" charset="-122"/>
                <a:ea typeface="黑体" pitchFamily="2" charset="-122"/>
              </a:rPr>
              <a:t>》</a:t>
            </a:r>
          </a:p>
          <a:p>
            <a:pPr eaLnBrk="1" hangingPunct="1">
              <a:lnSpc>
                <a:spcPct val="90000"/>
              </a:lnSpc>
              <a:buFontTx/>
              <a:buNone/>
            </a:pPr>
            <a:r>
              <a:rPr lang="en-US" altLang="zh-CN" sz="3600" b="1">
                <a:latin typeface="黑体" pitchFamily="2" charset="-122"/>
                <a:ea typeface="黑体" pitchFamily="2" charset="-122"/>
              </a:rPr>
              <a:t>2</a:t>
            </a:r>
            <a:r>
              <a:rPr lang="zh-CN" altLang="en-US" sz="3600" b="1">
                <a:latin typeface="黑体" pitchFamily="2" charset="-122"/>
                <a:ea typeface="黑体" pitchFamily="2" charset="-122"/>
              </a:rPr>
              <a:t>、</a:t>
            </a:r>
            <a:r>
              <a:rPr lang="zh-CN" altLang="en-US" sz="3600" b="1">
                <a:solidFill>
                  <a:srgbClr val="FF0000"/>
                </a:solidFill>
                <a:latin typeface="黑体" pitchFamily="2" charset="-122"/>
                <a:ea typeface="黑体" pitchFamily="2" charset="-122"/>
              </a:rPr>
              <a:t>感念亲情之深，表达对亲人的热爱与思念</a:t>
            </a:r>
          </a:p>
          <a:p>
            <a:pPr eaLnBrk="1" hangingPunct="1">
              <a:lnSpc>
                <a:spcPct val="90000"/>
              </a:lnSpc>
            </a:pPr>
            <a:r>
              <a:rPr lang="zh-CN" altLang="en-US" b="1"/>
              <a:t>王维</a:t>
            </a:r>
            <a:r>
              <a:rPr lang="en-US" altLang="zh-CN" b="1"/>
              <a:t>《</a:t>
            </a:r>
            <a:r>
              <a:rPr lang="zh-CN" altLang="en-US" b="1"/>
              <a:t>杂诗</a:t>
            </a:r>
            <a:r>
              <a:rPr lang="en-US" altLang="zh-CN" b="1"/>
              <a:t>》</a:t>
            </a:r>
          </a:p>
          <a:p>
            <a:pPr eaLnBrk="1" hangingPunct="1">
              <a:lnSpc>
                <a:spcPct val="90000"/>
              </a:lnSpc>
            </a:pPr>
            <a:r>
              <a:rPr lang="zh-CN" altLang="en-US" b="1"/>
              <a:t>君自故乡来，应知故乡事。</a:t>
            </a:r>
          </a:p>
          <a:p>
            <a:pPr eaLnBrk="1" hangingPunct="1">
              <a:lnSpc>
                <a:spcPct val="90000"/>
              </a:lnSpc>
            </a:pPr>
            <a:r>
              <a:rPr lang="zh-CN" altLang="en-US" b="1"/>
              <a:t>来日绮窗前，寒梅着花未？</a:t>
            </a:r>
            <a:endParaRPr lang="zh-CN" altLang="en-US" sz="3600" b="1">
              <a:solidFill>
                <a:srgbClr val="FF0000"/>
              </a:solidFill>
              <a:latin typeface="黑体" pitchFamily="2" charset="-122"/>
              <a:ea typeface="黑体" pitchFamily="2" charset="-122"/>
            </a:endParaRPr>
          </a:p>
          <a:p>
            <a:pPr eaLnBrk="1" hangingPunct="1">
              <a:lnSpc>
                <a:spcPct val="90000"/>
              </a:lnSpc>
              <a:buFontTx/>
              <a:buNone/>
            </a:pPr>
            <a:endParaRPr lang="zh-CN" altLang="en-US" sz="3600" b="1">
              <a:solidFill>
                <a:srgbClr val="FF0000"/>
              </a:solidFill>
              <a:latin typeface="黑体" pitchFamily="2" charset="-122"/>
              <a:ea typeface="黑体" pitchFamily="2" charset="-122"/>
            </a:endParaRPr>
          </a:p>
          <a:p>
            <a:pPr eaLnBrk="1" hangingPunct="1">
              <a:lnSpc>
                <a:spcPct val="90000"/>
              </a:lnSpc>
              <a:buFontTx/>
              <a:buNone/>
            </a:pPr>
            <a:endParaRPr lang="en-US" altLang="zh-CN" sz="3600" b="1">
              <a:latin typeface="黑体" pitchFamily="2" charset="-122"/>
              <a:ea typeface="黑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animEffect transition="in" filter="blinds(horizontal)">
                                      <p:cBhvr>
                                        <p:cTn id="7" dur="500"/>
                                        <p:tgtEl>
                                          <p:spTgt spid="13315">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315">
                                            <p:txEl>
                                              <p:pRg st="1" end="1"/>
                                            </p:txEl>
                                          </p:spTgt>
                                        </p:tgtEl>
                                        <p:attrNameLst>
                                          <p:attrName>style.visibility</p:attrName>
                                        </p:attrNameLst>
                                      </p:cBhvr>
                                      <p:to>
                                        <p:strVal val="visible"/>
                                      </p:to>
                                    </p:set>
                                    <p:animEffect transition="in" filter="blinds(horizontal)">
                                      <p:cBhvr>
                                        <p:cTn id="12" dur="500"/>
                                        <p:tgtEl>
                                          <p:spTgt spid="13315">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315">
                                            <p:txEl>
                                              <p:pRg st="2" end="2"/>
                                            </p:txEl>
                                          </p:spTgt>
                                        </p:tgtEl>
                                        <p:attrNameLst>
                                          <p:attrName>style.visibility</p:attrName>
                                        </p:attrNameLst>
                                      </p:cBhvr>
                                      <p:to>
                                        <p:strVal val="visible"/>
                                      </p:to>
                                    </p:set>
                                    <p:animEffect transition="in" filter="blinds(horizontal)">
                                      <p:cBhvr>
                                        <p:cTn id="17" dur="500"/>
                                        <p:tgtEl>
                                          <p:spTgt spid="13315">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315">
                                            <p:txEl>
                                              <p:pRg st="3" end="3"/>
                                            </p:txEl>
                                          </p:spTgt>
                                        </p:tgtEl>
                                        <p:attrNameLst>
                                          <p:attrName>style.visibility</p:attrName>
                                        </p:attrNameLst>
                                      </p:cBhvr>
                                      <p:to>
                                        <p:strVal val="visible"/>
                                      </p:to>
                                    </p:set>
                                    <p:animEffect transition="in" filter="blinds(horizontal)">
                                      <p:cBhvr>
                                        <p:cTn id="22" dur="500"/>
                                        <p:tgtEl>
                                          <p:spTgt spid="13315">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315">
                                            <p:txEl>
                                              <p:pRg st="4" end="4"/>
                                            </p:txEl>
                                          </p:spTgt>
                                        </p:tgtEl>
                                        <p:attrNameLst>
                                          <p:attrName>style.visibility</p:attrName>
                                        </p:attrNameLst>
                                      </p:cBhvr>
                                      <p:to>
                                        <p:strVal val="visible"/>
                                      </p:to>
                                    </p:set>
                                    <p:animEffect transition="in" filter="blinds(horizontal)">
                                      <p:cBhvr>
                                        <p:cTn id="27" dur="500"/>
                                        <p:tgtEl>
                                          <p:spTgt spid="13315">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3315">
                                            <p:txEl>
                                              <p:pRg st="5" end="5"/>
                                            </p:txEl>
                                          </p:spTgt>
                                        </p:tgtEl>
                                        <p:attrNameLst>
                                          <p:attrName>style.visibility</p:attrName>
                                        </p:attrNameLst>
                                      </p:cBhvr>
                                      <p:to>
                                        <p:strVal val="visible"/>
                                      </p:to>
                                    </p:set>
                                    <p:animEffect transition="in" filter="blinds(horizontal)">
                                      <p:cBhvr>
                                        <p:cTn id="32" dur="500"/>
                                        <p:tgtEl>
                                          <p:spTgt spid="1331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uiExpand="1" build="p"/>
    </p:bldLst>
  </p:timing>
</p:sld>
</file>

<file path=ppt/slides/slide1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338" name="Rectangle 3"/>
          <p:cNvSpPr>
            <a:spLocks noGrp="1" noChangeArrowheads="1"/>
          </p:cNvSpPr>
          <p:nvPr>
            <p:ph type="body" idx="1"/>
          </p:nvPr>
        </p:nvSpPr>
        <p:spPr>
          <a:xfrm>
            <a:off x="228600" y="152400"/>
            <a:ext cx="8610600" cy="6705600"/>
          </a:xfrm>
        </p:spPr>
        <p:txBody>
          <a:bodyPr/>
          <a:lstStyle/>
          <a:p>
            <a:pPr eaLnBrk="1" hangingPunct="1"/>
            <a:r>
              <a:rPr lang="en-US" altLang="zh-CN" b="1">
                <a:latin typeface="黑体" pitchFamily="2" charset="-122"/>
                <a:ea typeface="黑体" pitchFamily="2" charset="-122"/>
              </a:rPr>
              <a:t>3</a:t>
            </a:r>
            <a:r>
              <a:rPr lang="zh-CN" altLang="en-US" b="1">
                <a:latin typeface="黑体" pitchFamily="2" charset="-122"/>
                <a:ea typeface="黑体" pitchFamily="2" charset="-122"/>
              </a:rPr>
              <a:t>、</a:t>
            </a:r>
            <a:r>
              <a:rPr lang="zh-CN" altLang="en-US" b="1">
                <a:solidFill>
                  <a:srgbClr val="FF0000"/>
                </a:solidFill>
                <a:latin typeface="黑体" pitchFamily="2" charset="-122"/>
                <a:ea typeface="黑体" pitchFamily="2" charset="-122"/>
              </a:rPr>
              <a:t>抒发独居他乡，不得重用，怀才不遇，报国无门的孤独寂寞、幽怨愤慨之情</a:t>
            </a:r>
            <a:r>
              <a:rPr lang="zh-CN" altLang="en-US" b="1">
                <a:latin typeface="黑体" pitchFamily="2" charset="-122"/>
                <a:ea typeface="黑体" pitchFamily="2" charset="-122"/>
              </a:rPr>
              <a:t>。</a:t>
            </a:r>
          </a:p>
          <a:p>
            <a:pPr eaLnBrk="1" hangingPunct="1"/>
            <a:r>
              <a:rPr lang="zh-CN" altLang="en-US" b="1">
                <a:latin typeface="黑体" pitchFamily="2" charset="-122"/>
                <a:ea typeface="黑体" pitchFamily="2" charset="-122"/>
              </a:rPr>
              <a:t>            渔家傲  范仲淹 </a:t>
            </a:r>
          </a:p>
          <a:p>
            <a:pPr eaLnBrk="1" hangingPunct="1"/>
            <a:r>
              <a:rPr lang="zh-CN" altLang="en-US" b="1">
                <a:latin typeface="黑体" pitchFamily="2" charset="-122"/>
                <a:ea typeface="黑体" pitchFamily="2" charset="-122"/>
              </a:rPr>
              <a:t>    塞下秋来风景异，衡阳雁去无留意，四面边声连角起。千嶂里，长烟落日孤城闭。</a:t>
            </a:r>
            <a:br>
              <a:rPr lang="zh-CN" altLang="en-US" b="1">
                <a:latin typeface="黑体" pitchFamily="2" charset="-122"/>
                <a:ea typeface="黑体" pitchFamily="2" charset="-122"/>
              </a:rPr>
            </a:br>
            <a:r>
              <a:rPr lang="zh-CN" altLang="en-US" b="1">
                <a:latin typeface="黑体" pitchFamily="2" charset="-122"/>
                <a:ea typeface="黑体" pitchFamily="2" charset="-122"/>
              </a:rPr>
              <a:t>   浊酒一杯家万里，燕然未勒归无计，羌管悠悠霜满地。人不寐，将军白发征夫泪。 </a:t>
            </a:r>
          </a:p>
          <a:p>
            <a:pPr eaLnBrk="1" hangingPunct="1"/>
            <a:r>
              <a:rPr lang="zh-CN" altLang="en-US" sz="3600" b="1">
                <a:solidFill>
                  <a:srgbClr val="FF0000"/>
                </a:solidFill>
                <a:latin typeface="楷体_GB2312" pitchFamily="49" charset="-122"/>
                <a:ea typeface="楷体_GB2312" pitchFamily="49" charset="-122"/>
              </a:rPr>
              <a:t>这首边塞词既表现将军的英雄气概及征夫的艰苦生活，也暗寓对宋王朝重内轻外政策的不满。</a:t>
            </a:r>
            <a:r>
              <a:rPr lang="zh-CN" altLang="en-US" b="1">
                <a:latin typeface="黑体" pitchFamily="2" charset="-122"/>
                <a:ea typeface="黑体" pitchFamily="2" charset="-122"/>
              </a:rPr>
              <a:t> </a:t>
            </a:r>
          </a:p>
          <a:p>
            <a:pPr eaLnBrk="1" hangingPunct="1">
              <a:buFontTx/>
              <a:buNone/>
            </a:pPr>
            <a:endParaRPr lang="en-US" altLang="zh-CN" b="1">
              <a:latin typeface="黑体" pitchFamily="2" charset="-122"/>
              <a:ea typeface="黑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blinds(horizontal)">
                                      <p:cBhvr>
                                        <p:cTn id="7" dur="500"/>
                                        <p:tgtEl>
                                          <p:spTgt spid="14338">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338">
                                            <p:txEl>
                                              <p:pRg st="1" end="1"/>
                                            </p:txEl>
                                          </p:spTgt>
                                        </p:tgtEl>
                                        <p:attrNameLst>
                                          <p:attrName>style.visibility</p:attrName>
                                        </p:attrNameLst>
                                      </p:cBhvr>
                                      <p:to>
                                        <p:strVal val="visible"/>
                                      </p:to>
                                    </p:set>
                                    <p:animEffect transition="in" filter="blinds(horizontal)">
                                      <p:cBhvr>
                                        <p:cTn id="12" dur="500"/>
                                        <p:tgtEl>
                                          <p:spTgt spid="14338">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338">
                                            <p:txEl>
                                              <p:pRg st="2" end="2"/>
                                            </p:txEl>
                                          </p:spTgt>
                                        </p:tgtEl>
                                        <p:attrNameLst>
                                          <p:attrName>style.visibility</p:attrName>
                                        </p:attrNameLst>
                                      </p:cBhvr>
                                      <p:to>
                                        <p:strVal val="visible"/>
                                      </p:to>
                                    </p:set>
                                    <p:animEffect transition="in" filter="blinds(horizontal)">
                                      <p:cBhvr>
                                        <p:cTn id="17" dur="500"/>
                                        <p:tgtEl>
                                          <p:spTgt spid="14338">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338">
                                            <p:txEl>
                                              <p:pRg st="3" end="3"/>
                                            </p:txEl>
                                          </p:spTgt>
                                        </p:tgtEl>
                                        <p:attrNameLst>
                                          <p:attrName>style.visibility</p:attrName>
                                        </p:attrNameLst>
                                      </p:cBhvr>
                                      <p:to>
                                        <p:strVal val="visible"/>
                                      </p:to>
                                    </p:set>
                                    <p:animEffect transition="in" filter="blinds(horizontal)">
                                      <p:cBhvr>
                                        <p:cTn id="22" dur="500"/>
                                        <p:tgtEl>
                                          <p:spTgt spid="1433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uiExpand="1" build="p"/>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539552" y="404664"/>
            <a:ext cx="8157592" cy="648072"/>
          </a:xfrm>
        </p:spPr>
        <p:txBody>
          <a:bodyPr>
            <a:normAutofit fontScale="90000"/>
          </a:bodyPr>
          <a:lstStyle/>
          <a:p>
            <a:pPr algn="l"/>
            <a:br>
              <a:rPr lang="zh-CN" altLang="en-US" sz="2800"/>
            </a:br>
            <a:endParaRPr lang="zh-CN" altLang="en-US" sz="2800">
              <a:solidFill>
                <a:srgbClr val="FF0000"/>
              </a:solidFill>
            </a:endParaRPr>
          </a:p>
        </p:txBody>
      </p:sp>
      <p:sp>
        <p:nvSpPr>
          <p:cNvPr id="3" name="内容占位符 2"/>
          <p:cNvSpPr>
            <a:spLocks noGrp="1"/>
          </p:cNvSpPr>
          <p:nvPr>
            <p:ph idx="1"/>
          </p:nvPr>
        </p:nvSpPr>
        <p:spPr>
          <a:xfrm>
            <a:off x="0" y="404664"/>
            <a:ext cx="8964488" cy="6453336"/>
          </a:xfrm>
        </p:spPr>
        <p:txBody>
          <a:bodyPr>
            <a:normAutofit fontScale="77500" lnSpcReduction="20000"/>
          </a:bodyPr>
          <a:lstStyle/>
          <a:p>
            <a:pPr>
              <a:buNone/>
            </a:pPr>
            <a:r>
              <a:rPr lang="zh-CN" altLang="en-US"/>
              <a:t> </a:t>
            </a:r>
            <a:r>
              <a:rPr lang="zh-CN" altLang="zh-CN"/>
              <a:t>（０７年浙江卷）</a:t>
            </a:r>
            <a:r>
              <a:rPr lang="zh-CN" altLang="en-US"/>
              <a:t>     </a:t>
            </a:r>
            <a:r>
              <a:rPr lang="zh-CN" altLang="en-US" b="1"/>
              <a:t>乌衣巷</a:t>
            </a:r>
            <a:r>
              <a:rPr lang="zh-CN" altLang="en-US" b="1">
                <a:solidFill>
                  <a:srgbClr val="FF0000"/>
                </a:solidFill>
              </a:rPr>
              <a:t>（唐）</a:t>
            </a:r>
            <a:r>
              <a:rPr lang="zh-CN" altLang="en-US" b="1"/>
              <a:t>刘禹锡</a:t>
            </a:r>
          </a:p>
          <a:p>
            <a:pPr>
              <a:buNone/>
            </a:pPr>
            <a:r>
              <a:rPr lang="zh-CN" altLang="en-US" b="1"/>
              <a:t>                  朱雀桥边野草花，乌衣巷口夕阳斜。</a:t>
            </a:r>
            <a:endParaRPr lang="en-US" altLang="zh-CN" b="1"/>
          </a:p>
          <a:p>
            <a:pPr>
              <a:buNone/>
            </a:pPr>
            <a:r>
              <a:rPr lang="zh-CN" altLang="en-US" b="1"/>
              <a:t>                  旧时王谢堂前燕，飞入寻常百姓家。</a:t>
            </a:r>
            <a:r>
              <a:rPr lang="en-US" b="1"/>
              <a:t>  </a:t>
            </a:r>
          </a:p>
          <a:p>
            <a:pPr>
              <a:buNone/>
            </a:pPr>
            <a:r>
              <a:rPr lang="en-US" b="1"/>
              <a:t>             </a:t>
            </a:r>
            <a:endParaRPr lang="zh-CN" altLang="en-US" b="1"/>
          </a:p>
          <a:p>
            <a:pPr>
              <a:buNone/>
            </a:pPr>
            <a:r>
              <a:rPr lang="zh-CN" altLang="en-US" b="1"/>
              <a:t>                                                人月圆</a:t>
            </a:r>
            <a:r>
              <a:rPr lang="en-US" b="1"/>
              <a:t> </a:t>
            </a:r>
            <a:r>
              <a:rPr lang="en-US" b="1">
                <a:solidFill>
                  <a:srgbClr val="FF0000"/>
                </a:solidFill>
              </a:rPr>
              <a:t>(</a:t>
            </a:r>
            <a:r>
              <a:rPr lang="zh-CN" altLang="en-US" b="1">
                <a:solidFill>
                  <a:srgbClr val="FF0000"/>
                </a:solidFill>
              </a:rPr>
              <a:t>金</a:t>
            </a:r>
            <a:r>
              <a:rPr lang="en-US" b="1">
                <a:solidFill>
                  <a:srgbClr val="FF0000"/>
                </a:solidFill>
              </a:rPr>
              <a:t>)</a:t>
            </a:r>
            <a:r>
              <a:rPr lang="zh-CN" altLang="en-US" b="1"/>
              <a:t>吴激①</a:t>
            </a:r>
            <a:r>
              <a:rPr lang="en-US" b="1"/>
              <a:t>    </a:t>
            </a:r>
            <a:endParaRPr lang="zh-CN" altLang="en-US" b="1"/>
          </a:p>
          <a:p>
            <a:pPr>
              <a:buNone/>
            </a:pPr>
            <a:r>
              <a:rPr lang="en-US" b="1"/>
              <a:t>            </a:t>
            </a:r>
            <a:r>
              <a:rPr lang="zh-CN" altLang="en-US" b="1"/>
              <a:t>南朝千古伤心事，犹唱后庭花。旧时王谢，堂前燕子，飞向谁家？恍然一梦，仙肌胜雪，宫髻堆鸦。江州司马，青衫泪湿，同是天涯。</a:t>
            </a:r>
            <a:r>
              <a:rPr lang="en-US" b="1"/>
              <a:t>  </a:t>
            </a:r>
          </a:p>
          <a:p>
            <a:pPr>
              <a:buNone/>
            </a:pPr>
            <a:r>
              <a:rPr lang="en-US" b="1"/>
              <a:t> </a:t>
            </a:r>
            <a:endParaRPr lang="zh-CN" altLang="en-US" b="1"/>
          </a:p>
          <a:p>
            <a:pPr>
              <a:buNone/>
            </a:pPr>
            <a:r>
              <a:rPr lang="en-US" b="1"/>
              <a:t>                                                  [</a:t>
            </a:r>
            <a:r>
              <a:rPr lang="zh-CN" altLang="en-US" b="1"/>
              <a:t>中吕</a:t>
            </a:r>
            <a:r>
              <a:rPr lang="en-US" b="1"/>
              <a:t>]</a:t>
            </a:r>
            <a:r>
              <a:rPr lang="zh-CN" altLang="en-US" b="1"/>
              <a:t>山坡羊</a:t>
            </a:r>
            <a:r>
              <a:rPr lang="en-US" altLang="zh-CN" b="1"/>
              <a:t>·</a:t>
            </a:r>
            <a:r>
              <a:rPr lang="zh-CN" altLang="en-US" b="1"/>
              <a:t>燕子</a:t>
            </a:r>
            <a:r>
              <a:rPr lang="en-US" b="1"/>
              <a:t> </a:t>
            </a:r>
            <a:r>
              <a:rPr lang="en-US" b="1">
                <a:solidFill>
                  <a:srgbClr val="FF0000"/>
                </a:solidFill>
              </a:rPr>
              <a:t>(</a:t>
            </a:r>
            <a:r>
              <a:rPr lang="zh-CN" altLang="en-US" b="1">
                <a:solidFill>
                  <a:srgbClr val="FF0000"/>
                </a:solidFill>
              </a:rPr>
              <a:t>元</a:t>
            </a:r>
            <a:r>
              <a:rPr lang="en-US" b="1">
                <a:solidFill>
                  <a:srgbClr val="FF0000"/>
                </a:solidFill>
              </a:rPr>
              <a:t>)</a:t>
            </a:r>
            <a:r>
              <a:rPr lang="zh-CN" altLang="en-US" b="1"/>
              <a:t>赵善庆</a:t>
            </a:r>
          </a:p>
          <a:p>
            <a:r>
              <a:rPr lang="zh-CN" altLang="en-US" b="1"/>
              <a:t>来时春社，去时秋社②，年年来去搬寒热。语喃喃，忙劫劫③，春风堂上寻王谢，巷陌乌衣夕照斜。兴，多见些；亡，都尽说。</a:t>
            </a:r>
            <a:r>
              <a:rPr lang="en-US" b="1"/>
              <a:t>     </a:t>
            </a:r>
            <a:endParaRPr lang="zh-CN" altLang="en-US" b="1"/>
          </a:p>
          <a:p>
            <a:endParaRPr lang="en-US" b="1"/>
          </a:p>
          <a:p>
            <a:r>
              <a:rPr lang="en-US" b="1"/>
              <a:t> [</a:t>
            </a:r>
            <a:r>
              <a:rPr lang="zh-CN" altLang="en-US" b="1"/>
              <a:t>注</a:t>
            </a:r>
            <a:r>
              <a:rPr lang="en-US" b="1"/>
              <a:t>]</a:t>
            </a:r>
            <a:r>
              <a:rPr lang="zh-CN" altLang="en-US" b="1"/>
              <a:t>①</a:t>
            </a:r>
            <a:r>
              <a:rPr lang="zh-CN" altLang="en-US" b="1">
                <a:solidFill>
                  <a:srgbClr val="FF0000"/>
                </a:solidFill>
              </a:rPr>
              <a:t>北宋亡后，吴激被迫仕金。</a:t>
            </a:r>
            <a:r>
              <a:rPr lang="zh-CN" altLang="en-US" b="1"/>
              <a:t>在一农宴喜上，偶遇流落为歌姬的宋朝宗室女子，遂有此作。②春社、秋社：古时祭祀土神一般在立春和立秋后的第五个戊日，分别称春社和秋社。③劫劫：匆忙急切的样子。</a:t>
            </a:r>
            <a:r>
              <a:rPr lang="en-US" b="1"/>
              <a:t> </a:t>
            </a:r>
            <a:endParaRPr lang="zh-CN" altLang="en-US" b="1"/>
          </a:p>
          <a:p>
            <a:endParaRPr lang="en-US"/>
          </a:p>
        </p:txBody>
      </p:sp>
    </p:spTree>
  </p:cSld>
  <p:clrMapOvr>
    <a:masterClrMapping/>
  </p:clrMapOvr>
  <p:transition/>
  <p:timing/>
</p:sld>
</file>

<file path=ppt/slides/slide1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362" name="Rectangle 3"/>
          <p:cNvSpPr>
            <a:spLocks noGrp="1" noChangeArrowheads="1"/>
          </p:cNvSpPr>
          <p:nvPr>
            <p:ph type="body" idx="1"/>
          </p:nvPr>
        </p:nvSpPr>
        <p:spPr>
          <a:xfrm>
            <a:off x="381000" y="381000"/>
            <a:ext cx="8229600" cy="6477000"/>
          </a:xfrm>
        </p:spPr>
        <p:txBody>
          <a:bodyPr>
            <a:normAutofit lnSpcReduction="10000"/>
          </a:bodyPr>
          <a:lstStyle/>
          <a:p>
            <a:pPr eaLnBrk="1" hangingPunct="1"/>
            <a:r>
              <a:rPr lang="en-US" altLang="zh-CN" sz="3600" b="1">
                <a:latin typeface="黑体" pitchFamily="2" charset="-122"/>
                <a:ea typeface="黑体" pitchFamily="2" charset="-122"/>
              </a:rPr>
              <a:t>4</a:t>
            </a:r>
            <a:r>
              <a:rPr lang="zh-CN" altLang="en-US" sz="3600" b="1">
                <a:latin typeface="黑体" pitchFamily="2" charset="-122"/>
                <a:ea typeface="黑体" pitchFamily="2" charset="-122"/>
              </a:rPr>
              <a:t>、抒发厌恶战争，思念家乡亲人之情。</a:t>
            </a:r>
          </a:p>
          <a:p>
            <a:pPr eaLnBrk="1" hangingPunct="1"/>
            <a:r>
              <a:rPr lang="zh-CN" altLang="en-US" sz="3600" b="1">
                <a:latin typeface="黑体" pitchFamily="2" charset="-122"/>
                <a:ea typeface="黑体" pitchFamily="2" charset="-122"/>
              </a:rPr>
              <a:t>           征人怨</a:t>
            </a:r>
          </a:p>
          <a:p>
            <a:pPr eaLnBrk="1" hangingPunct="1">
              <a:buFontTx/>
              <a:buNone/>
            </a:pPr>
            <a:r>
              <a:rPr lang="zh-CN" altLang="en-US" sz="3600" b="1">
                <a:latin typeface="黑体" pitchFamily="2" charset="-122"/>
                <a:ea typeface="黑体" pitchFamily="2" charset="-122"/>
              </a:rPr>
              <a:t>岁岁金河复玉关，朝朝马策与刀环。</a:t>
            </a:r>
          </a:p>
          <a:p>
            <a:pPr eaLnBrk="1" hangingPunct="1">
              <a:buFontTx/>
              <a:buNone/>
            </a:pPr>
            <a:r>
              <a:rPr lang="zh-CN" altLang="en-US" sz="3600" b="1">
                <a:latin typeface="黑体" pitchFamily="2" charset="-122"/>
                <a:ea typeface="黑体" pitchFamily="2" charset="-122"/>
              </a:rPr>
              <a:t>三春白雪归青冢，万里黄河绕黑山。</a:t>
            </a:r>
          </a:p>
          <a:p>
            <a:pPr eaLnBrk="1" hangingPunct="1"/>
            <a:r>
              <a:rPr lang="zh-CN" altLang="en-US" sz="3600" b="1">
                <a:solidFill>
                  <a:srgbClr val="FF0000"/>
                </a:solidFill>
                <a:latin typeface="楷体_GB2312" pitchFamily="49" charset="-122"/>
                <a:ea typeface="楷体_GB2312" pitchFamily="49" charset="-122"/>
              </a:rPr>
              <a:t>通篇不着一个</a:t>
            </a:r>
            <a:r>
              <a:rPr lang="zh-CN" altLang="en-US" sz="3600" b="1">
                <a:solidFill>
                  <a:srgbClr val="FF0000"/>
                </a:solidFill>
                <a:ea typeface="楷体_GB2312" pitchFamily="49" charset="-122"/>
              </a:rPr>
              <a:t>“</a:t>
            </a:r>
            <a:r>
              <a:rPr lang="zh-CN" altLang="en-US" sz="3600" b="1">
                <a:solidFill>
                  <a:srgbClr val="FF0000"/>
                </a:solidFill>
                <a:latin typeface="楷体_GB2312" pitchFamily="49" charset="-122"/>
                <a:ea typeface="楷体_GB2312" pitchFamily="49" charset="-122"/>
              </a:rPr>
              <a:t>怨</a:t>
            </a:r>
            <a:r>
              <a:rPr lang="zh-CN" altLang="en-US" sz="3600" b="1">
                <a:solidFill>
                  <a:srgbClr val="FF0000"/>
                </a:solidFill>
                <a:ea typeface="楷体_GB2312" pitchFamily="49" charset="-122"/>
              </a:rPr>
              <a:t>”</a:t>
            </a:r>
            <a:r>
              <a:rPr lang="zh-CN" altLang="en-US" sz="3600" b="1">
                <a:solidFill>
                  <a:srgbClr val="FF0000"/>
                </a:solidFill>
                <a:latin typeface="楷体_GB2312" pitchFamily="49" charset="-122"/>
                <a:ea typeface="楷体_GB2312" pitchFamily="49" charset="-122"/>
              </a:rPr>
              <a:t>字，却又处处弥漫着怨情。诗人抓住产生怨情的缘由，从时间与空间两方面落笔，让</a:t>
            </a:r>
            <a:r>
              <a:rPr lang="zh-CN" altLang="en-US" sz="3600" b="1">
                <a:solidFill>
                  <a:srgbClr val="FF0000"/>
                </a:solidFill>
                <a:ea typeface="楷体_GB2312" pitchFamily="49" charset="-122"/>
              </a:rPr>
              <a:t>“</a:t>
            </a:r>
            <a:r>
              <a:rPr lang="zh-CN" altLang="en-US" sz="3600" b="1">
                <a:solidFill>
                  <a:srgbClr val="FF0000"/>
                </a:solidFill>
                <a:latin typeface="楷体_GB2312" pitchFamily="49" charset="-122"/>
                <a:ea typeface="楷体_GB2312" pitchFamily="49" charset="-122"/>
              </a:rPr>
              <a:t>岁岁</a:t>
            </a:r>
            <a:r>
              <a:rPr lang="zh-CN" altLang="en-US" sz="3600" b="1">
                <a:solidFill>
                  <a:srgbClr val="FF0000"/>
                </a:solidFill>
                <a:ea typeface="楷体_GB2312" pitchFamily="49" charset="-122"/>
              </a:rPr>
              <a:t>”</a:t>
            </a:r>
            <a:r>
              <a:rPr lang="zh-CN" altLang="en-US" sz="3600" b="1">
                <a:solidFill>
                  <a:srgbClr val="FF0000"/>
                </a:solidFill>
                <a:latin typeface="楷体_GB2312" pitchFamily="49" charset="-122"/>
                <a:ea typeface="楷体_GB2312" pitchFamily="49" charset="-122"/>
              </a:rPr>
              <a:t>、</a:t>
            </a:r>
            <a:r>
              <a:rPr lang="zh-CN" altLang="en-US" sz="3600" b="1">
                <a:solidFill>
                  <a:srgbClr val="FF0000"/>
                </a:solidFill>
                <a:ea typeface="楷体_GB2312" pitchFamily="49" charset="-122"/>
              </a:rPr>
              <a:t>“</a:t>
            </a:r>
            <a:r>
              <a:rPr lang="zh-CN" altLang="en-US" sz="3600" b="1">
                <a:solidFill>
                  <a:srgbClr val="FF0000"/>
                </a:solidFill>
                <a:latin typeface="楷体_GB2312" pitchFamily="49" charset="-122"/>
                <a:ea typeface="楷体_GB2312" pitchFamily="49" charset="-122"/>
              </a:rPr>
              <a:t>朝朝</a:t>
            </a:r>
            <a:r>
              <a:rPr lang="zh-CN" altLang="en-US" sz="3600" b="1">
                <a:solidFill>
                  <a:srgbClr val="FF0000"/>
                </a:solidFill>
                <a:ea typeface="楷体_GB2312" pitchFamily="49" charset="-122"/>
              </a:rPr>
              <a:t>”</a:t>
            </a:r>
            <a:r>
              <a:rPr lang="zh-CN" altLang="en-US" sz="3600" b="1">
                <a:solidFill>
                  <a:srgbClr val="FF0000"/>
                </a:solidFill>
                <a:latin typeface="楷体_GB2312" pitchFamily="49" charset="-122"/>
                <a:ea typeface="楷体_GB2312" pitchFamily="49" charset="-122"/>
              </a:rPr>
              <a:t>的戎马生涯以及</a:t>
            </a:r>
            <a:r>
              <a:rPr lang="zh-CN" altLang="en-US" sz="3600" b="1">
                <a:solidFill>
                  <a:srgbClr val="FF0000"/>
                </a:solidFill>
                <a:ea typeface="楷体_GB2312" pitchFamily="49" charset="-122"/>
              </a:rPr>
              <a:t>“</a:t>
            </a:r>
            <a:r>
              <a:rPr lang="zh-CN" altLang="en-US" sz="3600" b="1">
                <a:solidFill>
                  <a:srgbClr val="FF0000"/>
                </a:solidFill>
                <a:latin typeface="楷体_GB2312" pitchFamily="49" charset="-122"/>
                <a:ea typeface="楷体_GB2312" pitchFamily="49" charset="-122"/>
              </a:rPr>
              <a:t>三春白雪</a:t>
            </a:r>
            <a:r>
              <a:rPr lang="zh-CN" altLang="en-US" sz="3600" b="1">
                <a:solidFill>
                  <a:srgbClr val="FF0000"/>
                </a:solidFill>
                <a:ea typeface="楷体_GB2312" pitchFamily="49" charset="-122"/>
              </a:rPr>
              <a:t>”</a:t>
            </a:r>
            <a:r>
              <a:rPr lang="zh-CN" altLang="en-US" sz="3600" b="1">
                <a:solidFill>
                  <a:srgbClr val="FF0000"/>
                </a:solidFill>
                <a:latin typeface="楷体_GB2312" pitchFamily="49" charset="-122"/>
                <a:ea typeface="楷体_GB2312" pitchFamily="49" charset="-122"/>
              </a:rPr>
              <a:t>与</a:t>
            </a:r>
            <a:r>
              <a:rPr lang="zh-CN" altLang="en-US" sz="3600" b="1">
                <a:solidFill>
                  <a:srgbClr val="FF0000"/>
                </a:solidFill>
                <a:ea typeface="楷体_GB2312" pitchFamily="49" charset="-122"/>
              </a:rPr>
              <a:t>“</a:t>
            </a:r>
            <a:r>
              <a:rPr lang="zh-CN" altLang="en-US" sz="3600" b="1">
                <a:solidFill>
                  <a:srgbClr val="FF0000"/>
                </a:solidFill>
                <a:latin typeface="楷体_GB2312" pitchFamily="49" charset="-122"/>
                <a:ea typeface="楷体_GB2312" pitchFamily="49" charset="-122"/>
              </a:rPr>
              <a:t>黄河</a:t>
            </a:r>
            <a:r>
              <a:rPr lang="zh-CN" altLang="en-US" sz="3600" b="1">
                <a:solidFill>
                  <a:srgbClr val="FF0000"/>
                </a:solidFill>
                <a:ea typeface="楷体_GB2312" pitchFamily="49" charset="-122"/>
              </a:rPr>
              <a:t>”</a:t>
            </a:r>
            <a:r>
              <a:rPr lang="zh-CN" altLang="en-US" sz="3600" b="1">
                <a:solidFill>
                  <a:srgbClr val="FF0000"/>
                </a:solidFill>
                <a:latin typeface="楷体_GB2312" pitchFamily="49" charset="-122"/>
                <a:ea typeface="楷体_GB2312" pitchFamily="49" charset="-122"/>
              </a:rPr>
              <a:t>、</a:t>
            </a:r>
            <a:r>
              <a:rPr lang="zh-CN" altLang="en-US" sz="3600" b="1">
                <a:solidFill>
                  <a:srgbClr val="FF0000"/>
                </a:solidFill>
                <a:ea typeface="楷体_GB2312" pitchFamily="49" charset="-122"/>
              </a:rPr>
              <a:t>“</a:t>
            </a:r>
            <a:r>
              <a:rPr lang="zh-CN" altLang="en-US" sz="3600" b="1">
                <a:solidFill>
                  <a:srgbClr val="FF0000"/>
                </a:solidFill>
                <a:latin typeface="楷体_GB2312" pitchFamily="49" charset="-122"/>
                <a:ea typeface="楷体_GB2312" pitchFamily="49" charset="-122"/>
              </a:rPr>
              <a:t>黑山</a:t>
            </a:r>
            <a:r>
              <a:rPr lang="zh-CN" altLang="en-US" sz="3600" b="1">
                <a:solidFill>
                  <a:srgbClr val="FF0000"/>
                </a:solidFill>
                <a:ea typeface="楷体_GB2312" pitchFamily="49" charset="-122"/>
              </a:rPr>
              <a:t>”</a:t>
            </a:r>
            <a:r>
              <a:rPr lang="zh-CN" altLang="en-US" sz="3600" b="1">
                <a:solidFill>
                  <a:srgbClr val="FF0000"/>
                </a:solidFill>
                <a:latin typeface="楷体_GB2312" pitchFamily="49" charset="-122"/>
                <a:ea typeface="楷体_GB2312" pitchFamily="49" charset="-122"/>
              </a:rPr>
              <a:t>的自然景象去现身说法，收到了</a:t>
            </a:r>
            <a:r>
              <a:rPr lang="zh-CN" altLang="en-US" sz="3600" b="1">
                <a:solidFill>
                  <a:srgbClr val="FF0000"/>
                </a:solidFill>
                <a:ea typeface="楷体_GB2312" pitchFamily="49" charset="-122"/>
              </a:rPr>
              <a:t>“</a:t>
            </a:r>
            <a:r>
              <a:rPr lang="zh-CN" altLang="en-US" sz="3600" b="1">
                <a:solidFill>
                  <a:srgbClr val="FF0000"/>
                </a:solidFill>
                <a:latin typeface="楷体_GB2312" pitchFamily="49" charset="-122"/>
                <a:ea typeface="楷体_GB2312" pitchFamily="49" charset="-122"/>
              </a:rPr>
              <a:t>不着一字，尽得风流</a:t>
            </a:r>
            <a:r>
              <a:rPr lang="zh-CN" altLang="en-US" sz="3600" b="1">
                <a:solidFill>
                  <a:srgbClr val="FF0000"/>
                </a:solidFill>
                <a:ea typeface="楷体_GB2312" pitchFamily="49" charset="-122"/>
              </a:rPr>
              <a:t>”</a:t>
            </a:r>
            <a:r>
              <a:rPr lang="zh-CN" altLang="en-US" sz="3600" b="1">
                <a:solidFill>
                  <a:srgbClr val="FF0000"/>
                </a:solidFill>
                <a:latin typeface="楷体_GB2312" pitchFamily="49" charset="-122"/>
                <a:ea typeface="楷体_GB2312" pitchFamily="49" charset="-122"/>
              </a:rPr>
              <a:t>的艺术效果。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62">
                                            <p:txEl>
                                              <p:pRg st="0" end="0"/>
                                            </p:txEl>
                                          </p:spTgt>
                                        </p:tgtEl>
                                        <p:attrNameLst>
                                          <p:attrName>style.visibility</p:attrName>
                                        </p:attrNameLst>
                                      </p:cBhvr>
                                      <p:to>
                                        <p:strVal val="visible"/>
                                      </p:to>
                                    </p:set>
                                    <p:animEffect transition="in" filter="blinds(horizontal)">
                                      <p:cBhvr>
                                        <p:cTn id="7" dur="500"/>
                                        <p:tgtEl>
                                          <p:spTgt spid="1536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362">
                                            <p:txEl>
                                              <p:pRg st="1" end="1"/>
                                            </p:txEl>
                                          </p:spTgt>
                                        </p:tgtEl>
                                        <p:attrNameLst>
                                          <p:attrName>style.visibility</p:attrName>
                                        </p:attrNameLst>
                                      </p:cBhvr>
                                      <p:to>
                                        <p:strVal val="visible"/>
                                      </p:to>
                                    </p:set>
                                    <p:animEffect transition="in" filter="blinds(horizontal)">
                                      <p:cBhvr>
                                        <p:cTn id="12" dur="500"/>
                                        <p:tgtEl>
                                          <p:spTgt spid="15362">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362">
                                            <p:txEl>
                                              <p:pRg st="2" end="2"/>
                                            </p:txEl>
                                          </p:spTgt>
                                        </p:tgtEl>
                                        <p:attrNameLst>
                                          <p:attrName>style.visibility</p:attrName>
                                        </p:attrNameLst>
                                      </p:cBhvr>
                                      <p:to>
                                        <p:strVal val="visible"/>
                                      </p:to>
                                    </p:set>
                                    <p:animEffect transition="in" filter="blinds(horizontal)">
                                      <p:cBhvr>
                                        <p:cTn id="17" dur="500"/>
                                        <p:tgtEl>
                                          <p:spTgt spid="15362">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362">
                                            <p:txEl>
                                              <p:pRg st="3" end="3"/>
                                            </p:txEl>
                                          </p:spTgt>
                                        </p:tgtEl>
                                        <p:attrNameLst>
                                          <p:attrName>style.visibility</p:attrName>
                                        </p:attrNameLst>
                                      </p:cBhvr>
                                      <p:to>
                                        <p:strVal val="visible"/>
                                      </p:to>
                                    </p:set>
                                    <p:animEffect transition="in" filter="blinds(horizontal)">
                                      <p:cBhvr>
                                        <p:cTn id="22" dur="500"/>
                                        <p:tgtEl>
                                          <p:spTgt spid="15362">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5362">
                                            <p:txEl>
                                              <p:pRg st="4" end="4"/>
                                            </p:txEl>
                                          </p:spTgt>
                                        </p:tgtEl>
                                        <p:attrNameLst>
                                          <p:attrName>style.visibility</p:attrName>
                                        </p:attrNameLst>
                                      </p:cBhvr>
                                      <p:to>
                                        <p:strVal val="visible"/>
                                      </p:to>
                                    </p:set>
                                    <p:animEffect transition="in" filter="blinds(horizontal)">
                                      <p:cBhvr>
                                        <p:cTn id="27" dur="500"/>
                                        <p:tgtEl>
                                          <p:spTgt spid="1536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uiExpand="1" build="p"/>
    </p:bldLst>
  </p:timing>
</p:sld>
</file>

<file path=ppt/slides/slide1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386" name="Rectangle 2"/>
          <p:cNvSpPr>
            <a:spLocks noGrp="1" noChangeArrowheads="1"/>
          </p:cNvSpPr>
          <p:nvPr>
            <p:ph type="title"/>
          </p:nvPr>
        </p:nvSpPr>
        <p:spPr/>
        <p:txBody>
          <a:bodyPr/>
          <a:lstStyle/>
          <a:p>
            <a:pPr eaLnBrk="1" hangingPunct="1"/>
            <a:r>
              <a:rPr lang="zh-CN" altLang="en-US">
                <a:ea typeface="黑体" pitchFamily="2" charset="-122"/>
              </a:rPr>
              <a:t>关于边塞诗</a:t>
            </a:r>
          </a:p>
        </p:txBody>
      </p:sp>
      <p:sp>
        <p:nvSpPr>
          <p:cNvPr id="16387" name="Rectangle 3"/>
          <p:cNvSpPr>
            <a:spLocks noGrp="1" noChangeArrowheads="1"/>
          </p:cNvSpPr>
          <p:nvPr>
            <p:ph type="body" idx="1"/>
          </p:nvPr>
        </p:nvSpPr>
        <p:spPr/>
        <p:txBody>
          <a:bodyPr>
            <a:normAutofit lnSpcReduction="10000"/>
          </a:bodyPr>
          <a:lstStyle/>
          <a:p>
            <a:pPr eaLnBrk="1" hangingPunct="1"/>
            <a:r>
              <a:rPr lang="zh-CN" altLang="en-US" sz="3600" b="1">
                <a:latin typeface="黑体" pitchFamily="2" charset="-122"/>
                <a:ea typeface="黑体" pitchFamily="2" charset="-122"/>
              </a:rPr>
              <a:t>边塞征戍诗的思想内容常表现为以下几方面：</a:t>
            </a:r>
          </a:p>
          <a:p>
            <a:pPr eaLnBrk="1" hangingPunct="1">
              <a:buFontTx/>
              <a:buNone/>
            </a:pPr>
            <a:r>
              <a:rPr lang="en-US" altLang="zh-CN" sz="3600" b="1">
                <a:solidFill>
                  <a:srgbClr val="FF0000"/>
                </a:solidFill>
                <a:latin typeface="黑体" pitchFamily="2" charset="-122"/>
                <a:ea typeface="黑体" pitchFamily="2" charset="-122"/>
              </a:rPr>
              <a:t>A</a:t>
            </a:r>
            <a:r>
              <a:rPr lang="zh-CN" altLang="en-US" sz="3600" b="1">
                <a:latin typeface="黑体" pitchFamily="2" charset="-122"/>
                <a:ea typeface="黑体" pitchFamily="2" charset="-122"/>
              </a:rPr>
              <a:t>、描写边塞</a:t>
            </a:r>
            <a:r>
              <a:rPr lang="zh-CN" altLang="en-US" sz="3600" b="1">
                <a:solidFill>
                  <a:srgbClr val="FF0000"/>
                </a:solidFill>
                <a:latin typeface="黑体" pitchFamily="2" charset="-122"/>
                <a:ea typeface="黑体" pitchFamily="2" charset="-122"/>
              </a:rPr>
              <a:t>苍茫雄奇的自然风光，体现边塞风光的自然之美</a:t>
            </a:r>
            <a:r>
              <a:rPr lang="zh-CN" altLang="en-US" sz="3600" b="1">
                <a:latin typeface="黑体" pitchFamily="2" charset="-122"/>
                <a:ea typeface="黑体" pitchFamily="2" charset="-122"/>
              </a:rPr>
              <a:t>。</a:t>
            </a:r>
          </a:p>
          <a:p>
            <a:pPr eaLnBrk="1" hangingPunct="1">
              <a:buFontTx/>
              <a:buNone/>
            </a:pPr>
            <a:r>
              <a:rPr lang="en-US" altLang="zh-CN" sz="3600" b="1">
                <a:solidFill>
                  <a:srgbClr val="FF0000"/>
                </a:solidFill>
                <a:latin typeface="黑体" pitchFamily="2" charset="-122"/>
                <a:ea typeface="黑体" pitchFamily="2" charset="-122"/>
              </a:rPr>
              <a:t>B</a:t>
            </a:r>
            <a:r>
              <a:rPr lang="zh-CN" altLang="en-US" sz="3600" b="1">
                <a:latin typeface="黑体" pitchFamily="2" charset="-122"/>
                <a:ea typeface="黑体" pitchFamily="2" charset="-122"/>
              </a:rPr>
              <a:t>、表现战士们</a:t>
            </a:r>
            <a:r>
              <a:rPr lang="zh-CN" altLang="en-US" sz="3600" b="1">
                <a:solidFill>
                  <a:srgbClr val="FF0000"/>
                </a:solidFill>
                <a:latin typeface="黑体" pitchFamily="2" charset="-122"/>
                <a:ea typeface="黑体" pitchFamily="2" charset="-122"/>
              </a:rPr>
              <a:t>奋勇杀敌、建功立业、积极进取</a:t>
            </a:r>
            <a:r>
              <a:rPr lang="zh-CN" altLang="en-US" sz="3600" b="1">
                <a:latin typeface="黑体" pitchFamily="2" charset="-122"/>
                <a:ea typeface="黑体" pitchFamily="2" charset="-122"/>
              </a:rPr>
              <a:t>的思想内容。</a:t>
            </a:r>
          </a:p>
          <a:p>
            <a:pPr eaLnBrk="1" hangingPunct="1">
              <a:buFontTx/>
              <a:buNone/>
            </a:pPr>
            <a:r>
              <a:rPr lang="zh-CN" altLang="en-US" sz="3600" b="1">
                <a:ea typeface="黑体" pitchFamily="2" charset="-122"/>
              </a:rPr>
              <a:t>“</a:t>
            </a:r>
            <a:r>
              <a:rPr lang="zh-CN" altLang="en-US" sz="3600" b="1">
                <a:latin typeface="黑体" pitchFamily="2" charset="-122"/>
                <a:ea typeface="黑体" pitchFamily="2" charset="-122"/>
              </a:rPr>
              <a:t>黄沙百战穿金甲，不破楼兰终不还</a:t>
            </a:r>
            <a:r>
              <a:rPr lang="zh-CN" altLang="en-US" sz="3600" b="1">
                <a:ea typeface="黑体" pitchFamily="2" charset="-122"/>
              </a:rPr>
              <a:t>”</a:t>
            </a:r>
            <a:r>
              <a:rPr lang="zh-CN" altLang="en-US" sz="3600" b="1">
                <a:latin typeface="黑体" pitchFamily="2" charset="-122"/>
                <a:ea typeface="黑体" pitchFamily="2" charset="-122"/>
              </a:rPr>
              <a:t>、</a:t>
            </a:r>
            <a:r>
              <a:rPr lang="zh-CN" altLang="en-US" sz="3600" b="1">
                <a:ea typeface="黑体" pitchFamily="2" charset="-122"/>
              </a:rPr>
              <a:t>“</a:t>
            </a:r>
            <a:r>
              <a:rPr lang="zh-CN" altLang="en-US" sz="3600" b="1">
                <a:latin typeface="黑体" pitchFamily="2" charset="-122"/>
                <a:ea typeface="黑体" pitchFamily="2" charset="-122"/>
              </a:rPr>
              <a:t>醉卧沙场君莫笑，古来征战几个回</a:t>
            </a:r>
            <a:r>
              <a:rPr lang="zh-CN" altLang="en-US" sz="3600" b="1">
                <a:ea typeface="黑体" pitchFamily="2" charset="-122"/>
              </a:rPr>
              <a:t>”</a:t>
            </a:r>
            <a:endParaRPr lang="zh-CN" altLang="en-US" sz="3600" b="1">
              <a:latin typeface="黑体" pitchFamily="2" charset="-122"/>
              <a:ea typeface="黑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animEffect transition="in" filter="blinds(horizontal)">
                                      <p:cBhvr>
                                        <p:cTn id="7" dur="500"/>
                                        <p:tgtEl>
                                          <p:spTgt spid="1638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387">
                                            <p:txEl>
                                              <p:pRg st="1" end="1"/>
                                            </p:txEl>
                                          </p:spTgt>
                                        </p:tgtEl>
                                        <p:attrNameLst>
                                          <p:attrName>style.visibility</p:attrName>
                                        </p:attrNameLst>
                                      </p:cBhvr>
                                      <p:to>
                                        <p:strVal val="visible"/>
                                      </p:to>
                                    </p:set>
                                    <p:animEffect transition="in" filter="blinds(horizontal)">
                                      <p:cBhvr>
                                        <p:cTn id="12" dur="500"/>
                                        <p:tgtEl>
                                          <p:spTgt spid="16387">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6387">
                                            <p:txEl>
                                              <p:pRg st="2" end="2"/>
                                            </p:txEl>
                                          </p:spTgt>
                                        </p:tgtEl>
                                        <p:attrNameLst>
                                          <p:attrName>style.visibility</p:attrName>
                                        </p:attrNameLst>
                                      </p:cBhvr>
                                      <p:to>
                                        <p:strVal val="visible"/>
                                      </p:to>
                                    </p:set>
                                    <p:animEffect transition="in" filter="blinds(horizontal)">
                                      <p:cBhvr>
                                        <p:cTn id="17" dur="500"/>
                                        <p:tgtEl>
                                          <p:spTgt spid="16387">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6387">
                                            <p:txEl>
                                              <p:pRg st="3" end="3"/>
                                            </p:txEl>
                                          </p:spTgt>
                                        </p:tgtEl>
                                        <p:attrNameLst>
                                          <p:attrName>style.visibility</p:attrName>
                                        </p:attrNameLst>
                                      </p:cBhvr>
                                      <p:to>
                                        <p:strVal val="visible"/>
                                      </p:to>
                                    </p:set>
                                    <p:animEffect transition="in" filter="blinds(horizontal)">
                                      <p:cBhvr>
                                        <p:cTn id="22" dur="500"/>
                                        <p:tgtEl>
                                          <p:spTgt spid="1638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uiExpand="1" build="p"/>
    </p:bldLst>
  </p:timing>
</p:sld>
</file>

<file path=ppt/slides/slide1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410" name="Rectangle 3"/>
          <p:cNvSpPr>
            <a:spLocks noGrp="1" noChangeArrowheads="1"/>
          </p:cNvSpPr>
          <p:nvPr>
            <p:ph type="body" idx="1"/>
          </p:nvPr>
        </p:nvSpPr>
        <p:spPr>
          <a:xfrm>
            <a:off x="381000" y="0"/>
            <a:ext cx="8229600" cy="6858000"/>
          </a:xfrm>
        </p:spPr>
        <p:txBody>
          <a:bodyPr>
            <a:normAutofit/>
          </a:bodyPr>
          <a:lstStyle/>
          <a:p>
            <a:pPr eaLnBrk="1" hangingPunct="1">
              <a:lnSpc>
                <a:spcPct val="90000"/>
              </a:lnSpc>
            </a:pPr>
            <a:r>
              <a:rPr lang="en-US" altLang="zh-CN" sz="4400" b="1">
                <a:solidFill>
                  <a:srgbClr val="FF0000"/>
                </a:solidFill>
                <a:latin typeface="黑体" pitchFamily="2" charset="-122"/>
                <a:ea typeface="黑体" pitchFamily="2" charset="-122"/>
              </a:rPr>
              <a:t>C</a:t>
            </a:r>
            <a:r>
              <a:rPr lang="zh-CN" altLang="en-US" sz="4400" b="1">
                <a:latin typeface="黑体" pitchFamily="2" charset="-122"/>
                <a:ea typeface="黑体" pitchFamily="2" charset="-122"/>
              </a:rPr>
              <a:t>、揭露</a:t>
            </a:r>
            <a:r>
              <a:rPr lang="zh-CN" altLang="en-US" sz="4400" b="1">
                <a:solidFill>
                  <a:srgbClr val="FF0000"/>
                </a:solidFill>
                <a:latin typeface="黑体" pitchFamily="2" charset="-122"/>
                <a:ea typeface="黑体" pitchFamily="2" charset="-122"/>
              </a:rPr>
              <a:t>战争的残酷给人们带来的灾难，反映征人思念故乡、厌恶战争、渴望团圆和安宁生活的思想。</a:t>
            </a:r>
          </a:p>
          <a:p>
            <a:pPr eaLnBrk="1" hangingPunct="1">
              <a:lnSpc>
                <a:spcPct val="90000"/>
              </a:lnSpc>
            </a:pPr>
            <a:r>
              <a:rPr lang="zh-CN" altLang="en-US" sz="3600" b="1">
                <a:latin typeface="黑体" pitchFamily="2" charset="-122"/>
                <a:ea typeface="黑体" pitchFamily="2" charset="-122"/>
              </a:rPr>
              <a:t>     李益</a:t>
            </a:r>
            <a:r>
              <a:rPr lang="en-US" altLang="zh-CN" sz="3600" b="1">
                <a:latin typeface="黑体" pitchFamily="2" charset="-122"/>
                <a:ea typeface="黑体" pitchFamily="2" charset="-122"/>
              </a:rPr>
              <a:t>:</a:t>
            </a:r>
            <a:r>
              <a:rPr lang="zh-CN" altLang="en-US" sz="3600" b="1">
                <a:latin typeface="黑体" pitchFamily="2" charset="-122"/>
                <a:ea typeface="黑体" pitchFamily="2" charset="-122"/>
              </a:rPr>
              <a:t>从军北征</a:t>
            </a:r>
          </a:p>
          <a:p>
            <a:pPr eaLnBrk="1" hangingPunct="1">
              <a:lnSpc>
                <a:spcPct val="90000"/>
              </a:lnSpc>
              <a:buFontTx/>
              <a:buNone/>
            </a:pPr>
            <a:r>
              <a:rPr lang="zh-CN" altLang="en-US" sz="3600" b="1">
                <a:latin typeface="黑体" pitchFamily="2" charset="-122"/>
                <a:ea typeface="黑体" pitchFamily="2" charset="-122"/>
              </a:rPr>
              <a:t> </a:t>
            </a:r>
            <a:r>
              <a:rPr lang="zh-CN" altLang="en-US" sz="2800" b="1">
                <a:latin typeface="黑体" pitchFamily="2" charset="-122"/>
                <a:ea typeface="黑体" pitchFamily="2" charset="-122"/>
              </a:rPr>
              <a:t>天山雪后海风寒，横笛偏吹</a:t>
            </a:r>
            <a:r>
              <a:rPr lang="en-US" altLang="zh-CN" sz="2800" b="1">
                <a:latin typeface="黑体" pitchFamily="2" charset="-122"/>
                <a:ea typeface="黑体" pitchFamily="2" charset="-122"/>
              </a:rPr>
              <a:t>《</a:t>
            </a:r>
            <a:r>
              <a:rPr lang="zh-CN" altLang="en-US" sz="2800" b="1">
                <a:latin typeface="黑体" pitchFamily="2" charset="-122"/>
                <a:ea typeface="黑体" pitchFamily="2" charset="-122"/>
              </a:rPr>
              <a:t>行路难</a:t>
            </a:r>
            <a:r>
              <a:rPr lang="en-US" altLang="zh-CN" sz="2800" b="1">
                <a:latin typeface="黑体" pitchFamily="2" charset="-122"/>
                <a:ea typeface="黑体" pitchFamily="2" charset="-122"/>
              </a:rPr>
              <a:t>》</a:t>
            </a:r>
            <a:r>
              <a:rPr lang="zh-CN" altLang="en-US" sz="2800" b="1">
                <a:latin typeface="黑体" pitchFamily="2" charset="-122"/>
                <a:ea typeface="黑体" pitchFamily="2" charset="-122"/>
              </a:rPr>
              <a:t>。</a:t>
            </a:r>
          </a:p>
          <a:p>
            <a:pPr>
              <a:lnSpc>
                <a:spcPct val="90000"/>
              </a:lnSpc>
              <a:buNone/>
            </a:pPr>
            <a:r>
              <a:rPr lang="zh-CN" altLang="en-US" sz="2800" b="1">
                <a:latin typeface="黑体" pitchFamily="2" charset="-122"/>
                <a:ea typeface="黑体" pitchFamily="2" charset="-122"/>
              </a:rPr>
              <a:t> 碛</a:t>
            </a:r>
            <a:r>
              <a:rPr lang="zh-CN" altLang="en-US" sz="2800"/>
              <a:t>（</a:t>
            </a:r>
            <a:r>
              <a:rPr lang="en-US" altLang="zh-CN" sz="2800"/>
              <a:t>qì</a:t>
            </a:r>
            <a:r>
              <a:rPr lang="zh-CN" altLang="en-US" sz="2800"/>
              <a:t>）</a:t>
            </a:r>
            <a:r>
              <a:rPr lang="zh-CN" altLang="en-US" sz="2800" b="1">
                <a:latin typeface="黑体" pitchFamily="2" charset="-122"/>
                <a:ea typeface="黑体" pitchFamily="2" charset="-122"/>
              </a:rPr>
              <a:t>里征人三十万，一时回首月中看。</a:t>
            </a:r>
          </a:p>
          <a:p>
            <a:pPr eaLnBrk="1" hangingPunct="1">
              <a:lnSpc>
                <a:spcPct val="90000"/>
              </a:lnSpc>
            </a:pPr>
            <a:endParaRPr lang="en-US" altLang="zh-CN" sz="4000" b="1">
              <a:latin typeface="黑体" pitchFamily="2" charset="-122"/>
              <a:ea typeface="黑体" pitchFamily="2" charset="-122"/>
            </a:endParaRPr>
          </a:p>
          <a:p>
            <a:pPr eaLnBrk="1" hangingPunct="1">
              <a:lnSpc>
                <a:spcPct val="90000"/>
              </a:lnSpc>
            </a:pPr>
            <a:r>
              <a:rPr lang="en-US" altLang="zh-CN" sz="4000" b="1">
                <a:latin typeface="黑体" pitchFamily="2" charset="-122"/>
                <a:ea typeface="黑体" pitchFamily="2" charset="-122"/>
              </a:rPr>
              <a:t>    </a:t>
            </a:r>
            <a:r>
              <a:rPr lang="zh-CN" altLang="en-US" sz="4000" b="1">
                <a:latin typeface="黑体" pitchFamily="2" charset="-122"/>
                <a:ea typeface="黑体" pitchFamily="2" charset="-122"/>
              </a:rPr>
              <a:t>陇西行 唐</a:t>
            </a:r>
            <a:r>
              <a:rPr lang="en-US" altLang="zh-CN" sz="4000" b="1">
                <a:ea typeface="黑体" pitchFamily="2" charset="-122"/>
              </a:rPr>
              <a:t>·</a:t>
            </a:r>
            <a:r>
              <a:rPr lang="zh-CN" altLang="en-US" sz="4000" b="1">
                <a:latin typeface="黑体" pitchFamily="2" charset="-122"/>
                <a:ea typeface="黑体" pitchFamily="2" charset="-122"/>
              </a:rPr>
              <a:t>陈陶 </a:t>
            </a:r>
          </a:p>
          <a:p>
            <a:pPr eaLnBrk="1" hangingPunct="1">
              <a:lnSpc>
                <a:spcPct val="90000"/>
              </a:lnSpc>
              <a:buFontTx/>
              <a:buNone/>
            </a:pPr>
            <a:r>
              <a:rPr lang="zh-CN" altLang="en-US" b="1">
                <a:latin typeface="黑体" pitchFamily="2" charset="-122"/>
                <a:ea typeface="黑体" pitchFamily="2" charset="-122"/>
              </a:rPr>
              <a:t>誓扫匈奴不顾身，五千貂锦丧胡尘。</a:t>
            </a:r>
          </a:p>
          <a:p>
            <a:pPr eaLnBrk="1" hangingPunct="1">
              <a:lnSpc>
                <a:spcPct val="90000"/>
              </a:lnSpc>
              <a:buFontTx/>
              <a:buNone/>
            </a:pPr>
            <a:r>
              <a:rPr lang="zh-CN" altLang="en-US" b="1">
                <a:latin typeface="黑体" pitchFamily="2" charset="-122"/>
                <a:ea typeface="黑体" pitchFamily="2" charset="-122"/>
              </a:rPr>
              <a:t>可怜无定河边骨，犹是春闺梦里人。</a:t>
            </a:r>
            <a:r>
              <a:rPr lang="zh-CN" altLang="en-US" sz="4000" b="1">
                <a:latin typeface="黑体" pitchFamily="2" charset="-122"/>
                <a:ea typeface="黑体" pitchFamily="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10">
                                            <p:txEl>
                                              <p:pRg st="0" end="0"/>
                                            </p:txEl>
                                          </p:spTgt>
                                        </p:tgtEl>
                                        <p:attrNameLst>
                                          <p:attrName>style.visibility</p:attrName>
                                        </p:attrNameLst>
                                      </p:cBhvr>
                                      <p:to>
                                        <p:strVal val="visible"/>
                                      </p:to>
                                    </p:set>
                                    <p:animEffect transition="in" filter="blinds(horizontal)">
                                      <p:cBhvr>
                                        <p:cTn id="7" dur="500"/>
                                        <p:tgtEl>
                                          <p:spTgt spid="17410">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410">
                                            <p:txEl>
                                              <p:pRg st="1" end="1"/>
                                            </p:txEl>
                                          </p:spTgt>
                                        </p:tgtEl>
                                        <p:attrNameLst>
                                          <p:attrName>style.visibility</p:attrName>
                                        </p:attrNameLst>
                                      </p:cBhvr>
                                      <p:to>
                                        <p:strVal val="visible"/>
                                      </p:to>
                                    </p:set>
                                    <p:animEffect transition="in" filter="blinds(horizontal)">
                                      <p:cBhvr>
                                        <p:cTn id="12" dur="500"/>
                                        <p:tgtEl>
                                          <p:spTgt spid="17410">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410">
                                            <p:txEl>
                                              <p:pRg st="2" end="2"/>
                                            </p:txEl>
                                          </p:spTgt>
                                        </p:tgtEl>
                                        <p:attrNameLst>
                                          <p:attrName>style.visibility</p:attrName>
                                        </p:attrNameLst>
                                      </p:cBhvr>
                                      <p:to>
                                        <p:strVal val="visible"/>
                                      </p:to>
                                    </p:set>
                                    <p:animEffect transition="in" filter="blinds(horizontal)">
                                      <p:cBhvr>
                                        <p:cTn id="17" dur="500"/>
                                        <p:tgtEl>
                                          <p:spTgt spid="17410">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7410">
                                            <p:txEl>
                                              <p:pRg st="3" end="3"/>
                                            </p:txEl>
                                          </p:spTgt>
                                        </p:tgtEl>
                                        <p:attrNameLst>
                                          <p:attrName>style.visibility</p:attrName>
                                        </p:attrNameLst>
                                      </p:cBhvr>
                                      <p:to>
                                        <p:strVal val="visible"/>
                                      </p:to>
                                    </p:set>
                                    <p:animEffect transition="in" filter="blinds(horizontal)">
                                      <p:cBhvr>
                                        <p:cTn id="22" dur="500"/>
                                        <p:tgtEl>
                                          <p:spTgt spid="17410">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7410">
                                            <p:txEl>
                                              <p:pRg st="5" end="5"/>
                                            </p:txEl>
                                          </p:spTgt>
                                        </p:tgtEl>
                                        <p:attrNameLst>
                                          <p:attrName>style.visibility</p:attrName>
                                        </p:attrNameLst>
                                      </p:cBhvr>
                                      <p:to>
                                        <p:strVal val="visible"/>
                                      </p:to>
                                    </p:set>
                                    <p:animEffect transition="in" filter="blinds(horizontal)">
                                      <p:cBhvr>
                                        <p:cTn id="27" dur="500"/>
                                        <p:tgtEl>
                                          <p:spTgt spid="17410">
                                            <p:txEl>
                                              <p:pRg st="5" end="5"/>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7410">
                                            <p:txEl>
                                              <p:pRg st="6" end="6"/>
                                            </p:txEl>
                                          </p:spTgt>
                                        </p:tgtEl>
                                        <p:attrNameLst>
                                          <p:attrName>style.visibility</p:attrName>
                                        </p:attrNameLst>
                                      </p:cBhvr>
                                      <p:to>
                                        <p:strVal val="visible"/>
                                      </p:to>
                                    </p:set>
                                    <p:animEffect transition="in" filter="blinds(horizontal)">
                                      <p:cBhvr>
                                        <p:cTn id="32" dur="500"/>
                                        <p:tgtEl>
                                          <p:spTgt spid="17410">
                                            <p:txEl>
                                              <p:pRg st="6" end="6"/>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7410">
                                            <p:txEl>
                                              <p:pRg st="7" end="7"/>
                                            </p:txEl>
                                          </p:spTgt>
                                        </p:tgtEl>
                                        <p:attrNameLst>
                                          <p:attrName>style.visibility</p:attrName>
                                        </p:attrNameLst>
                                      </p:cBhvr>
                                      <p:to>
                                        <p:strVal val="visible"/>
                                      </p:to>
                                    </p:set>
                                    <p:animEffect transition="in" filter="blinds(horizontal)">
                                      <p:cBhvr>
                                        <p:cTn id="37" dur="500"/>
                                        <p:tgtEl>
                                          <p:spTgt spid="17410">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uiExpand="1" build="p"/>
    </p:bldLst>
  </p:timing>
</p:sld>
</file>

<file path=ppt/slides/slide1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434" name="Rectangle 3"/>
          <p:cNvSpPr>
            <a:spLocks noGrp="1" noChangeArrowheads="1"/>
          </p:cNvSpPr>
          <p:nvPr>
            <p:ph type="body" idx="1"/>
          </p:nvPr>
        </p:nvSpPr>
        <p:spPr/>
        <p:txBody>
          <a:bodyPr/>
          <a:lstStyle/>
          <a:p>
            <a:pPr>
              <a:buNone/>
            </a:pPr>
            <a:r>
              <a:rPr lang="en-US" altLang="zh-CN" sz="4000" b="1">
                <a:latin typeface="黑体" pitchFamily="2" charset="-122"/>
                <a:ea typeface="黑体" pitchFamily="2" charset="-122"/>
              </a:rPr>
              <a:t>《</a:t>
            </a:r>
            <a:r>
              <a:rPr lang="zh-CN" altLang="en-US" sz="4000" b="1">
                <a:latin typeface="黑体" pitchFamily="2" charset="-122"/>
                <a:ea typeface="黑体" pitchFamily="2" charset="-122"/>
              </a:rPr>
              <a:t>陇西行</a:t>
            </a:r>
            <a:r>
              <a:rPr lang="en-US" altLang="zh-CN" sz="4000" b="1">
                <a:latin typeface="黑体" pitchFamily="2" charset="-122"/>
                <a:ea typeface="黑体" pitchFamily="2" charset="-122"/>
              </a:rPr>
              <a:t>》</a:t>
            </a:r>
            <a:r>
              <a:rPr lang="zh-CN" altLang="en-US" sz="4000" b="1">
                <a:solidFill>
                  <a:srgbClr val="FF0000"/>
                </a:solidFill>
                <a:latin typeface="楷体_GB2312" pitchFamily="49" charset="-122"/>
                <a:ea typeface="楷体_GB2312" pitchFamily="49" charset="-122"/>
              </a:rPr>
              <a:t>诗赞美了前线将士英勇无畏的爱国精神，揭示了唐代长期征战给人民带来的痛苦和灾难，对深闺少妇的遭遇给予了深深地同情。</a:t>
            </a:r>
            <a:r>
              <a:rPr lang="zh-CN" altLang="en-US" sz="4000">
                <a:solidFill>
                  <a:srgbClr val="FF0000"/>
                </a:solidFill>
                <a:latin typeface="楷体_GB2312" pitchFamily="49" charset="-122"/>
                <a:ea typeface="楷体_GB2312" pitchFamily="49" charset="-122"/>
              </a:rPr>
              <a:t> </a:t>
            </a:r>
          </a:p>
          <a:p>
            <a:pPr eaLnBrk="1" hangingPunct="1"/>
            <a:endParaRPr lang="en-US" altLang="zh-CN" sz="3600"/>
          </a:p>
        </p:txBody>
      </p:sp>
    </p:spTree>
  </p:cSld>
  <p:clrMapOvr>
    <a:masterClrMapping/>
  </p:clrMapOvr>
  <p:transition/>
  <p:timing/>
</p:sld>
</file>

<file path=ppt/slides/slide1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458" name="Rectangle 3"/>
          <p:cNvSpPr>
            <a:spLocks noGrp="1" noChangeArrowheads="1"/>
          </p:cNvSpPr>
          <p:nvPr>
            <p:ph type="body" idx="1"/>
          </p:nvPr>
        </p:nvSpPr>
        <p:spPr>
          <a:xfrm>
            <a:off x="457200" y="533400"/>
            <a:ext cx="8229600" cy="5592763"/>
          </a:xfrm>
        </p:spPr>
        <p:txBody>
          <a:bodyPr/>
          <a:lstStyle/>
          <a:p>
            <a:pPr eaLnBrk="1" hangingPunct="1"/>
            <a:r>
              <a:rPr lang="en-US" altLang="zh-CN" sz="3600" b="1">
                <a:latin typeface="黑体" pitchFamily="2" charset="-122"/>
                <a:ea typeface="黑体" pitchFamily="2" charset="-122"/>
              </a:rPr>
              <a:t>5</a:t>
            </a:r>
            <a:r>
              <a:rPr lang="zh-CN" altLang="en-US" sz="3600" b="1">
                <a:latin typeface="黑体" pitchFamily="2" charset="-122"/>
                <a:ea typeface="黑体" pitchFamily="2" charset="-122"/>
              </a:rPr>
              <a:t>、闺中怀人</a:t>
            </a:r>
          </a:p>
          <a:p>
            <a:pPr eaLnBrk="1" hangingPunct="1">
              <a:buFontTx/>
              <a:buNone/>
            </a:pPr>
            <a:r>
              <a:rPr lang="zh-CN" altLang="en-US" sz="3600" b="1">
                <a:latin typeface="黑体" pitchFamily="2" charset="-122"/>
                <a:ea typeface="黑体" pitchFamily="2" charset="-122"/>
              </a:rPr>
              <a:t>           王昌龄</a:t>
            </a:r>
            <a:r>
              <a:rPr lang="en-US" altLang="zh-CN" sz="3600" b="1">
                <a:latin typeface="黑体" pitchFamily="2" charset="-122"/>
                <a:ea typeface="黑体" pitchFamily="2" charset="-122"/>
              </a:rPr>
              <a:t>《</a:t>
            </a:r>
            <a:r>
              <a:rPr lang="zh-CN" altLang="en-US" sz="3600" b="1">
                <a:latin typeface="黑体" pitchFamily="2" charset="-122"/>
                <a:ea typeface="黑体" pitchFamily="2" charset="-122"/>
              </a:rPr>
              <a:t>闺怨</a:t>
            </a:r>
            <a:r>
              <a:rPr lang="en-US" altLang="zh-CN" sz="3600" b="1">
                <a:latin typeface="黑体" pitchFamily="2" charset="-122"/>
                <a:ea typeface="黑体" pitchFamily="2" charset="-122"/>
              </a:rPr>
              <a:t>》</a:t>
            </a:r>
          </a:p>
          <a:p>
            <a:pPr eaLnBrk="1" hangingPunct="1">
              <a:buFontTx/>
              <a:buNone/>
            </a:pPr>
            <a:r>
              <a:rPr lang="zh-CN" altLang="en-US" sz="3600" b="1">
                <a:latin typeface="黑体" pitchFamily="2" charset="-122"/>
                <a:ea typeface="黑体" pitchFamily="2" charset="-122"/>
              </a:rPr>
              <a:t>闺中少妇不知愁，春日凝妆上翠楼。</a:t>
            </a:r>
          </a:p>
          <a:p>
            <a:pPr eaLnBrk="1" hangingPunct="1">
              <a:buFontTx/>
              <a:buNone/>
            </a:pPr>
            <a:r>
              <a:rPr lang="zh-CN" altLang="en-US" sz="3600" b="1">
                <a:latin typeface="黑体" pitchFamily="2" charset="-122"/>
                <a:ea typeface="黑体" pitchFamily="2" charset="-122"/>
              </a:rPr>
              <a:t>忽见陌头杨柳色，悔教夫婿觅封侯。</a:t>
            </a:r>
          </a:p>
        </p:txBody>
      </p:sp>
    </p:spTree>
  </p:cSld>
  <p:clrMapOvr>
    <a:masterClrMapping/>
  </p:clrMapOvr>
  <p:transition/>
  <p:timing/>
</p:sld>
</file>

<file path=ppt/slides/slide1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9699" name="Rectangle 3"/>
          <p:cNvSpPr>
            <a:spLocks noGrp="1" noChangeArrowheads="1"/>
          </p:cNvSpPr>
          <p:nvPr>
            <p:ph type="body" idx="1"/>
          </p:nvPr>
        </p:nvSpPr>
        <p:spPr>
          <a:xfrm>
            <a:off x="457200" y="304800"/>
            <a:ext cx="8229600" cy="5821363"/>
          </a:xfrm>
        </p:spPr>
        <p:txBody>
          <a:bodyPr>
            <a:normAutofit lnSpcReduction="10000"/>
          </a:bodyPr>
          <a:lstStyle/>
          <a:p>
            <a:pPr eaLnBrk="1" hangingPunct="1">
              <a:lnSpc>
                <a:spcPct val="90000"/>
              </a:lnSpc>
            </a:pPr>
            <a:r>
              <a:rPr lang="zh-CN" altLang="en-US" sz="3600">
                <a:latin typeface="黑体" pitchFamily="2" charset="-122"/>
                <a:ea typeface="黑体" pitchFamily="2" charset="-122"/>
              </a:rPr>
              <a:t>         踏莎行           </a:t>
            </a:r>
            <a:endParaRPr lang="en-US" altLang="zh-CN" sz="3600">
              <a:latin typeface="黑体" pitchFamily="2" charset="-122"/>
              <a:ea typeface="黑体" pitchFamily="2" charset="-122"/>
            </a:endParaRPr>
          </a:p>
          <a:p>
            <a:pPr eaLnBrk="1" hangingPunct="1">
              <a:lnSpc>
                <a:spcPct val="90000"/>
              </a:lnSpc>
            </a:pPr>
            <a:r>
              <a:rPr lang="en-US" altLang="zh-CN" sz="3600">
                <a:latin typeface="黑体" pitchFamily="2" charset="-122"/>
                <a:ea typeface="黑体" pitchFamily="2" charset="-122"/>
              </a:rPr>
              <a:t>             </a:t>
            </a:r>
            <a:r>
              <a:rPr lang="zh-CN" altLang="en-US" sz="3600">
                <a:latin typeface="黑体" pitchFamily="2" charset="-122"/>
                <a:ea typeface="黑体" pitchFamily="2" charset="-122"/>
              </a:rPr>
              <a:t> 欧阳修</a:t>
            </a:r>
          </a:p>
          <a:p>
            <a:pPr eaLnBrk="1" hangingPunct="1">
              <a:lnSpc>
                <a:spcPct val="90000"/>
              </a:lnSpc>
            </a:pPr>
            <a:r>
              <a:rPr lang="zh-CN" altLang="en-US" sz="3600">
                <a:latin typeface="黑体" pitchFamily="2" charset="-122"/>
                <a:ea typeface="黑体" pitchFamily="2" charset="-122"/>
              </a:rPr>
              <a:t>    候馆梅残，溪桥柳细，草薰风暖摇征辔。离愁渐远渐无穷，迢迢不断如春水。</a:t>
            </a:r>
            <a:br>
              <a:rPr lang="zh-CN" altLang="en-US" sz="3600">
                <a:latin typeface="黑体" pitchFamily="2" charset="-122"/>
                <a:ea typeface="黑体" pitchFamily="2" charset="-122"/>
              </a:rPr>
            </a:br>
            <a:r>
              <a:rPr lang="zh-CN" altLang="en-US" sz="3600">
                <a:latin typeface="黑体" pitchFamily="2" charset="-122"/>
                <a:ea typeface="黑体" pitchFamily="2" charset="-122"/>
              </a:rPr>
              <a:t>    寸寸柔肠，盈盈粉泪，楼高莫近危阑倚。平芜尽处是春山，行人更在春山外。</a:t>
            </a:r>
          </a:p>
          <a:p>
            <a:pPr eaLnBrk="1" hangingPunct="1">
              <a:lnSpc>
                <a:spcPct val="90000"/>
              </a:lnSpc>
            </a:pPr>
            <a:r>
              <a:rPr lang="zh-CN" altLang="en-US">
                <a:solidFill>
                  <a:srgbClr val="FF0000"/>
                </a:solidFill>
                <a:latin typeface="黑体" pitchFamily="2" charset="-122"/>
                <a:ea typeface="黑体" pitchFamily="2" charset="-122"/>
              </a:rPr>
              <a:t>这是一首抒写离情别愁的词作。上片写行者的离愁，下片写行者的遥想即思妇的别恨，从</a:t>
            </a:r>
            <a:r>
              <a:rPr lang="zh-CN" altLang="en-US" u="sng">
                <a:solidFill>
                  <a:srgbClr val="FF0000"/>
                </a:solidFill>
                <a:latin typeface="黑体" pitchFamily="2" charset="-122"/>
                <a:ea typeface="黑体" pitchFamily="2" charset="-122"/>
              </a:rPr>
              <a:t>游子和思妇</a:t>
            </a:r>
            <a:r>
              <a:rPr lang="zh-CN" altLang="en-US">
                <a:solidFill>
                  <a:srgbClr val="FF0000"/>
                </a:solidFill>
                <a:latin typeface="黑体" pitchFamily="2" charset="-122"/>
                <a:ea typeface="黑体" pitchFamily="2" charset="-122"/>
              </a:rPr>
              <a:t>两个不同的角度深化了离别的主题。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9699">
                                            <p:txEl>
                                              <p:pRg st="3" end="3"/>
                                            </p:txEl>
                                          </p:spTgt>
                                        </p:tgtEl>
                                        <p:attrNameLst>
                                          <p:attrName>style.visibility</p:attrName>
                                        </p:attrNameLst>
                                      </p:cBhvr>
                                      <p:to>
                                        <p:strVal val="visible"/>
                                      </p:to>
                                    </p:set>
                                    <p:animEffect transition="in" filter="blinds(horizontal)">
                                      <p:cBhvr>
                                        <p:cTn id="7" dur="500"/>
                                        <p:tgtEl>
                                          <p:spTgt spid="2969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506" name="Rectangle 2"/>
          <p:cNvSpPr>
            <a:spLocks noGrp="1" noChangeArrowheads="1"/>
          </p:cNvSpPr>
          <p:nvPr>
            <p:ph type="title"/>
          </p:nvPr>
        </p:nvSpPr>
        <p:spPr>
          <a:xfrm>
            <a:off x="0" y="0"/>
            <a:ext cx="8229600" cy="1143000"/>
          </a:xfrm>
        </p:spPr>
        <p:txBody>
          <a:bodyPr/>
          <a:lstStyle/>
          <a:p>
            <a:pPr eaLnBrk="1" hangingPunct="1"/>
            <a:r>
              <a:rPr lang="zh-CN" altLang="en-US" b="1">
                <a:ea typeface="黑体" pitchFamily="2" charset="-122"/>
              </a:rPr>
              <a:t>四、离愁别恨</a:t>
            </a:r>
          </a:p>
        </p:txBody>
      </p:sp>
      <p:sp>
        <p:nvSpPr>
          <p:cNvPr id="21507" name="Rectangle 3"/>
          <p:cNvSpPr>
            <a:spLocks noGrp="1" noChangeArrowheads="1"/>
          </p:cNvSpPr>
          <p:nvPr>
            <p:ph type="body" idx="1"/>
          </p:nvPr>
        </p:nvSpPr>
        <p:spPr>
          <a:xfrm>
            <a:off x="304800" y="1112838"/>
            <a:ext cx="8229600" cy="4525962"/>
          </a:xfrm>
        </p:spPr>
        <p:txBody>
          <a:bodyPr>
            <a:normAutofit lnSpcReduction="10000"/>
          </a:bodyPr>
          <a:lstStyle/>
          <a:p>
            <a:pPr eaLnBrk="1" hangingPunct="1">
              <a:lnSpc>
                <a:spcPct val="90000"/>
              </a:lnSpc>
            </a:pPr>
            <a:r>
              <a:rPr lang="en-US" altLang="zh-CN" sz="3600" b="1">
                <a:solidFill>
                  <a:srgbClr val="FF0000"/>
                </a:solidFill>
                <a:latin typeface="黑体" pitchFamily="2" charset="-122"/>
                <a:ea typeface="黑体" pitchFamily="2" charset="-122"/>
              </a:rPr>
              <a:t>1</a:t>
            </a:r>
            <a:r>
              <a:rPr lang="zh-CN" altLang="en-US" sz="3600" b="1">
                <a:solidFill>
                  <a:srgbClr val="FF0000"/>
                </a:solidFill>
                <a:latin typeface="黑体" pitchFamily="2" charset="-122"/>
                <a:ea typeface="黑体" pitchFamily="2" charset="-122"/>
              </a:rPr>
              <a:t>、依依惜别的深情</a:t>
            </a:r>
          </a:p>
          <a:p>
            <a:pPr eaLnBrk="1" hangingPunct="1">
              <a:lnSpc>
                <a:spcPct val="90000"/>
              </a:lnSpc>
              <a:buFontTx/>
              <a:buNone/>
            </a:pPr>
            <a:r>
              <a:rPr lang="zh-CN" altLang="en-US" sz="3600" b="1">
                <a:latin typeface="黑体" pitchFamily="2" charset="-122"/>
                <a:ea typeface="黑体" pitchFamily="2" charset="-122"/>
              </a:rPr>
              <a:t>         金陵酒肆留别 李白 </a:t>
            </a:r>
          </a:p>
          <a:p>
            <a:pPr eaLnBrk="1" hangingPunct="1">
              <a:lnSpc>
                <a:spcPct val="90000"/>
              </a:lnSpc>
              <a:buFontTx/>
              <a:buNone/>
            </a:pPr>
            <a:r>
              <a:rPr lang="zh-CN" altLang="en-US" sz="3600" b="1">
                <a:latin typeface="黑体" pitchFamily="2" charset="-122"/>
                <a:ea typeface="黑体" pitchFamily="2" charset="-122"/>
              </a:rPr>
              <a:t>风吹柳花满店香，吴姬压酒劝客尝。 </a:t>
            </a:r>
          </a:p>
          <a:p>
            <a:pPr eaLnBrk="1" hangingPunct="1">
              <a:lnSpc>
                <a:spcPct val="90000"/>
              </a:lnSpc>
              <a:buFontTx/>
              <a:buNone/>
            </a:pPr>
            <a:r>
              <a:rPr lang="zh-CN" altLang="en-US" sz="3600" b="1">
                <a:latin typeface="黑体" pitchFamily="2" charset="-122"/>
                <a:ea typeface="黑体" pitchFamily="2" charset="-122"/>
              </a:rPr>
              <a:t>金陵子弟来相送，欲行不行各尽觞。 </a:t>
            </a:r>
          </a:p>
          <a:p>
            <a:pPr eaLnBrk="1" hangingPunct="1">
              <a:lnSpc>
                <a:spcPct val="90000"/>
              </a:lnSpc>
              <a:buFontTx/>
              <a:buNone/>
            </a:pPr>
            <a:r>
              <a:rPr lang="zh-CN" altLang="en-US" sz="3600" b="1">
                <a:latin typeface="黑体" pitchFamily="2" charset="-122"/>
                <a:ea typeface="黑体" pitchFamily="2" charset="-122"/>
              </a:rPr>
              <a:t>请君试问东流水，别意与之谁短长？ </a:t>
            </a:r>
          </a:p>
          <a:p>
            <a:pPr eaLnBrk="1" hangingPunct="1">
              <a:lnSpc>
                <a:spcPct val="90000"/>
              </a:lnSpc>
            </a:pPr>
            <a:r>
              <a:rPr lang="en-US" altLang="zh-CN" sz="3600" b="1">
                <a:solidFill>
                  <a:srgbClr val="FF0000"/>
                </a:solidFill>
                <a:latin typeface="黑体" pitchFamily="2" charset="-122"/>
                <a:ea typeface="黑体" pitchFamily="2" charset="-122"/>
              </a:rPr>
              <a:t>2</a:t>
            </a:r>
            <a:r>
              <a:rPr lang="zh-CN" altLang="en-US" sz="3600" b="1">
                <a:solidFill>
                  <a:srgbClr val="FF0000"/>
                </a:solidFill>
                <a:latin typeface="黑体" pitchFamily="2" charset="-122"/>
                <a:ea typeface="黑体" pitchFamily="2" charset="-122"/>
              </a:rPr>
              <a:t>、情意深长的劝勉</a:t>
            </a:r>
          </a:p>
          <a:p>
            <a:pPr eaLnBrk="1" hangingPunct="1">
              <a:lnSpc>
                <a:spcPct val="90000"/>
              </a:lnSpc>
              <a:buFontTx/>
              <a:buNone/>
            </a:pPr>
            <a:r>
              <a:rPr lang="zh-CN" altLang="en-US" sz="3600" b="1">
                <a:ea typeface="黑体" pitchFamily="2" charset="-122"/>
              </a:rPr>
              <a:t>“</a:t>
            </a:r>
            <a:r>
              <a:rPr lang="zh-CN" altLang="en-US" sz="3600" b="1">
                <a:latin typeface="黑体" pitchFamily="2" charset="-122"/>
                <a:ea typeface="黑体" pitchFamily="2" charset="-122"/>
              </a:rPr>
              <a:t>海内存知己，天涯若比邻</a:t>
            </a:r>
            <a:r>
              <a:rPr lang="zh-CN" altLang="en-US" sz="3600" b="1">
                <a:ea typeface="黑体" pitchFamily="2" charset="-122"/>
              </a:rPr>
              <a:t>”</a:t>
            </a:r>
            <a:r>
              <a:rPr lang="zh-CN" altLang="en-US" sz="3600" b="1">
                <a:latin typeface="黑体" pitchFamily="2" charset="-122"/>
                <a:ea typeface="黑体" pitchFamily="2" charset="-122"/>
              </a:rPr>
              <a:t>、</a:t>
            </a:r>
            <a:endParaRPr lang="en-US" altLang="zh-CN" sz="3600" b="1">
              <a:latin typeface="黑体" pitchFamily="2" charset="-122"/>
              <a:ea typeface="黑体" pitchFamily="2" charset="-122"/>
            </a:endParaRPr>
          </a:p>
          <a:p>
            <a:pPr eaLnBrk="1" hangingPunct="1">
              <a:lnSpc>
                <a:spcPct val="90000"/>
              </a:lnSpc>
              <a:buFontTx/>
              <a:buNone/>
            </a:pPr>
            <a:r>
              <a:rPr lang="zh-CN" altLang="en-US" sz="3600" b="1">
                <a:ea typeface="黑体" pitchFamily="2" charset="-122"/>
              </a:rPr>
              <a:t>“</a:t>
            </a:r>
            <a:r>
              <a:rPr lang="zh-CN" altLang="en-US" sz="3600" b="1">
                <a:latin typeface="黑体" pitchFamily="2" charset="-122"/>
                <a:ea typeface="黑体" pitchFamily="2" charset="-122"/>
              </a:rPr>
              <a:t>莫愁前路无知己，天下谁下不识君</a:t>
            </a:r>
            <a:r>
              <a:rPr lang="zh-CN" altLang="en-US" sz="3600" b="1">
                <a:ea typeface="黑体" pitchFamily="2" charset="-122"/>
              </a:rPr>
              <a:t>”</a:t>
            </a:r>
            <a:endParaRPr lang="zh-CN" altLang="en-US" sz="3600" b="1">
              <a:latin typeface="黑体" pitchFamily="2" charset="-122"/>
              <a:ea typeface="黑体" pitchFamily="2" charset="-122"/>
            </a:endParaRPr>
          </a:p>
          <a:p>
            <a:pPr eaLnBrk="1" hangingPunct="1">
              <a:lnSpc>
                <a:spcPct val="90000"/>
              </a:lnSpc>
              <a:buFontTx/>
              <a:buNone/>
            </a:pPr>
            <a:endParaRPr lang="en-US" altLang="zh-CN" sz="3600" b="1">
              <a:latin typeface="黑体" pitchFamily="2" charset="-122"/>
              <a:ea typeface="黑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animEffect transition="in" filter="blinds(horizontal)">
                                      <p:cBhvr>
                                        <p:cTn id="7" dur="500"/>
                                        <p:tgtEl>
                                          <p:spTgt spid="2150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1507">
                                            <p:txEl>
                                              <p:pRg st="1" end="1"/>
                                            </p:txEl>
                                          </p:spTgt>
                                        </p:tgtEl>
                                        <p:attrNameLst>
                                          <p:attrName>style.visibility</p:attrName>
                                        </p:attrNameLst>
                                      </p:cBhvr>
                                      <p:to>
                                        <p:strVal val="visible"/>
                                      </p:to>
                                    </p:set>
                                    <p:animEffect transition="in" filter="blinds(horizontal)">
                                      <p:cBhvr>
                                        <p:cTn id="12" dur="500"/>
                                        <p:tgtEl>
                                          <p:spTgt spid="21507">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1507">
                                            <p:txEl>
                                              <p:pRg st="2" end="2"/>
                                            </p:txEl>
                                          </p:spTgt>
                                        </p:tgtEl>
                                        <p:attrNameLst>
                                          <p:attrName>style.visibility</p:attrName>
                                        </p:attrNameLst>
                                      </p:cBhvr>
                                      <p:to>
                                        <p:strVal val="visible"/>
                                      </p:to>
                                    </p:set>
                                    <p:animEffect transition="in" filter="blinds(horizontal)">
                                      <p:cBhvr>
                                        <p:cTn id="17" dur="500"/>
                                        <p:tgtEl>
                                          <p:spTgt spid="21507">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1507">
                                            <p:txEl>
                                              <p:pRg st="3" end="3"/>
                                            </p:txEl>
                                          </p:spTgt>
                                        </p:tgtEl>
                                        <p:attrNameLst>
                                          <p:attrName>style.visibility</p:attrName>
                                        </p:attrNameLst>
                                      </p:cBhvr>
                                      <p:to>
                                        <p:strVal val="visible"/>
                                      </p:to>
                                    </p:set>
                                    <p:animEffect transition="in" filter="blinds(horizontal)">
                                      <p:cBhvr>
                                        <p:cTn id="22" dur="500"/>
                                        <p:tgtEl>
                                          <p:spTgt spid="21507">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1507">
                                            <p:txEl>
                                              <p:pRg st="4" end="4"/>
                                            </p:txEl>
                                          </p:spTgt>
                                        </p:tgtEl>
                                        <p:attrNameLst>
                                          <p:attrName>style.visibility</p:attrName>
                                        </p:attrNameLst>
                                      </p:cBhvr>
                                      <p:to>
                                        <p:strVal val="visible"/>
                                      </p:to>
                                    </p:set>
                                    <p:animEffect transition="in" filter="blinds(horizontal)">
                                      <p:cBhvr>
                                        <p:cTn id="27" dur="500"/>
                                        <p:tgtEl>
                                          <p:spTgt spid="21507">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1507">
                                            <p:txEl>
                                              <p:pRg st="5" end="5"/>
                                            </p:txEl>
                                          </p:spTgt>
                                        </p:tgtEl>
                                        <p:attrNameLst>
                                          <p:attrName>style.visibility</p:attrName>
                                        </p:attrNameLst>
                                      </p:cBhvr>
                                      <p:to>
                                        <p:strVal val="visible"/>
                                      </p:to>
                                    </p:set>
                                    <p:animEffect transition="in" filter="blinds(horizontal)">
                                      <p:cBhvr>
                                        <p:cTn id="32" dur="500"/>
                                        <p:tgtEl>
                                          <p:spTgt spid="21507">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1507">
                                            <p:txEl>
                                              <p:pRg st="6" end="6"/>
                                            </p:txEl>
                                          </p:spTgt>
                                        </p:tgtEl>
                                        <p:attrNameLst>
                                          <p:attrName>style.visibility</p:attrName>
                                        </p:attrNameLst>
                                      </p:cBhvr>
                                      <p:to>
                                        <p:strVal val="visible"/>
                                      </p:to>
                                    </p:set>
                                    <p:animEffect transition="in" filter="blinds(horizontal)">
                                      <p:cBhvr>
                                        <p:cTn id="37" dur="500"/>
                                        <p:tgtEl>
                                          <p:spTgt spid="21507">
                                            <p:txEl>
                                              <p:pRg st="6" end="6"/>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1507">
                                            <p:txEl>
                                              <p:pRg st="7" end="7"/>
                                            </p:txEl>
                                          </p:spTgt>
                                        </p:tgtEl>
                                        <p:attrNameLst>
                                          <p:attrName>style.visibility</p:attrName>
                                        </p:attrNameLst>
                                      </p:cBhvr>
                                      <p:to>
                                        <p:strVal val="visible"/>
                                      </p:to>
                                    </p:set>
                                    <p:animEffect transition="in" filter="blinds(horizontal)">
                                      <p:cBhvr>
                                        <p:cTn id="42" dur="500"/>
                                        <p:tgtEl>
                                          <p:spTgt spid="2150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uiExpand="1" build="p"/>
    </p:bldLst>
  </p:timing>
</p:sld>
</file>

<file path=ppt/slides/slide1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30" name="Rectangle 3"/>
          <p:cNvSpPr>
            <a:spLocks noGrp="1" noChangeArrowheads="1"/>
          </p:cNvSpPr>
          <p:nvPr>
            <p:ph type="body" idx="1"/>
          </p:nvPr>
        </p:nvSpPr>
        <p:spPr/>
        <p:txBody>
          <a:bodyPr/>
          <a:lstStyle/>
          <a:p>
            <a:pPr eaLnBrk="1" hangingPunct="1"/>
            <a:r>
              <a:rPr lang="en-US" altLang="zh-CN" sz="4000" b="1">
                <a:solidFill>
                  <a:srgbClr val="FF0000"/>
                </a:solidFill>
                <a:latin typeface="黑体" pitchFamily="2" charset="-122"/>
                <a:ea typeface="黑体" pitchFamily="2" charset="-122"/>
              </a:rPr>
              <a:t>3</a:t>
            </a:r>
            <a:r>
              <a:rPr lang="zh-CN" altLang="en-US" sz="4000" b="1">
                <a:solidFill>
                  <a:srgbClr val="FF0000"/>
                </a:solidFill>
                <a:latin typeface="黑体" pitchFamily="2" charset="-122"/>
                <a:ea typeface="黑体" pitchFamily="2" charset="-122"/>
              </a:rPr>
              <a:t>、悼亡诗</a:t>
            </a:r>
          </a:p>
          <a:p>
            <a:pPr eaLnBrk="1" hangingPunct="1"/>
            <a:r>
              <a:rPr lang="zh-CN" altLang="en-US" sz="4000" b="1">
                <a:latin typeface="黑体" pitchFamily="2" charset="-122"/>
                <a:ea typeface="黑体" pitchFamily="2" charset="-122"/>
              </a:rPr>
              <a:t>思想内容较单纯，除了多借追怀往事表现伤逝之情以外，还常用</a:t>
            </a:r>
            <a:r>
              <a:rPr lang="zh-CN" altLang="en-US" sz="4000" b="1">
                <a:ea typeface="黑体" pitchFamily="2" charset="-122"/>
              </a:rPr>
              <a:t>”</a:t>
            </a:r>
            <a:r>
              <a:rPr lang="zh-CN" altLang="en-US" sz="4000" b="1">
                <a:latin typeface="黑体" pitchFamily="2" charset="-122"/>
                <a:ea typeface="黑体" pitchFamily="2" charset="-122"/>
              </a:rPr>
              <a:t>记梦</a:t>
            </a:r>
            <a:r>
              <a:rPr lang="zh-CN" altLang="en-US" sz="4000" b="1">
                <a:ea typeface="黑体" pitchFamily="2" charset="-122"/>
              </a:rPr>
              <a:t>‘</a:t>
            </a:r>
            <a:r>
              <a:rPr lang="zh-CN" altLang="en-US" sz="4000" b="1">
                <a:latin typeface="黑体" pitchFamily="2" charset="-122"/>
                <a:ea typeface="黑体" pitchFamily="2" charset="-122"/>
              </a:rPr>
              <a:t>的形式，表达对亡妻的悼伤与思念。这便是虚实相生的手法。</a:t>
            </a:r>
          </a:p>
        </p:txBody>
      </p:sp>
    </p:spTree>
  </p:cSld>
  <p:clrMapOvr>
    <a:masterClrMapping/>
  </p:clrMapOvr>
  <p:transition/>
  <p:timing/>
</p:sld>
</file>

<file path=ppt/slides/slide1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554" name="Rectangle 2"/>
          <p:cNvSpPr>
            <a:spLocks noGrp="1" noChangeArrowheads="1"/>
          </p:cNvSpPr>
          <p:nvPr>
            <p:ph type="title"/>
          </p:nvPr>
        </p:nvSpPr>
        <p:spPr>
          <a:xfrm>
            <a:off x="457200" y="0"/>
            <a:ext cx="8229600" cy="1143000"/>
          </a:xfrm>
        </p:spPr>
        <p:txBody>
          <a:bodyPr/>
          <a:lstStyle/>
          <a:p>
            <a:pPr eaLnBrk="1" hangingPunct="1"/>
            <a:r>
              <a:rPr lang="zh-CN" altLang="en-US" b="1"/>
              <a:t>五、山水田园</a:t>
            </a:r>
          </a:p>
        </p:txBody>
      </p:sp>
      <p:sp>
        <p:nvSpPr>
          <p:cNvPr id="23555" name="Rectangle 3"/>
          <p:cNvSpPr>
            <a:spLocks noGrp="1" noChangeArrowheads="1"/>
          </p:cNvSpPr>
          <p:nvPr>
            <p:ph type="body" idx="1"/>
          </p:nvPr>
        </p:nvSpPr>
        <p:spPr>
          <a:xfrm>
            <a:off x="457200" y="1189038"/>
            <a:ext cx="8229600" cy="5211762"/>
          </a:xfrm>
        </p:spPr>
        <p:txBody>
          <a:bodyPr/>
          <a:lstStyle/>
          <a:p>
            <a:pPr eaLnBrk="1" hangingPunct="1"/>
            <a:r>
              <a:rPr lang="zh-CN" altLang="en-US" sz="3600" b="1">
                <a:ea typeface="黑体" pitchFamily="2" charset="-122"/>
              </a:rPr>
              <a:t>所谓的山水田园诗，是以</a:t>
            </a:r>
            <a:r>
              <a:rPr lang="zh-CN" altLang="en-US" sz="3600" b="1">
                <a:solidFill>
                  <a:srgbClr val="FF0000"/>
                </a:solidFill>
                <a:ea typeface="黑体" pitchFamily="2" charset="-122"/>
              </a:rPr>
              <a:t>田园风光以及农民、牧人、渔父</a:t>
            </a:r>
            <a:r>
              <a:rPr lang="zh-CN" altLang="en-US" sz="3600" b="1">
                <a:ea typeface="黑体" pitchFamily="2" charset="-122"/>
              </a:rPr>
              <a:t>等为主要描写对象的诗歌。</a:t>
            </a:r>
            <a:r>
              <a:rPr lang="zh-CN" altLang="en-US" sz="3600" b="1">
                <a:solidFill>
                  <a:srgbClr val="FF0000"/>
                </a:solidFill>
                <a:ea typeface="黑体" pitchFamily="2" charset="-122"/>
              </a:rPr>
              <a:t>谢灵运和陶渊明</a:t>
            </a:r>
            <a:r>
              <a:rPr lang="zh-CN" altLang="en-US" sz="3600" b="1">
                <a:ea typeface="黑体" pitchFamily="2" charset="-122"/>
              </a:rPr>
              <a:t>分别是山水诗和田园诗的开创者，但到了唐朝始成为重要的诗歌流派。唐朝的王维、孟浩然、李白、常建，宋代的杨万里、范成大都是这一派诗人中的杰出代表。</a:t>
            </a:r>
          </a:p>
          <a:p>
            <a:pPr eaLnBrk="1" hangingPunct="1"/>
            <a:endParaRPr lang="en-US" altLang="zh-CN" sz="3600" b="1">
              <a:ea typeface="黑体" pitchFamily="2" charset="-122"/>
            </a:endParaRPr>
          </a:p>
        </p:txBody>
      </p:sp>
    </p:spTree>
  </p:cSld>
  <p:clrMapOvr>
    <a:masterClrMapping/>
  </p:clrMapOvr>
  <p:transition/>
  <p:timing/>
</p:sld>
</file>

<file path=ppt/slides/slide1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578" name="Rectangle 2"/>
          <p:cNvSpPr>
            <a:spLocks noGrp="1" noChangeArrowheads="1"/>
          </p:cNvSpPr>
          <p:nvPr>
            <p:ph type="title"/>
          </p:nvPr>
        </p:nvSpPr>
        <p:spPr/>
        <p:txBody>
          <a:bodyPr/>
          <a:lstStyle/>
          <a:p>
            <a:pPr eaLnBrk="1" hangingPunct="1"/>
            <a:r>
              <a:rPr lang="zh-CN" altLang="en-US"/>
              <a:t>把握山水田园诗的思想内容</a:t>
            </a:r>
          </a:p>
        </p:txBody>
      </p:sp>
      <p:sp>
        <p:nvSpPr>
          <p:cNvPr id="24579" name="Rectangle 3"/>
          <p:cNvSpPr>
            <a:spLocks noGrp="1" noChangeArrowheads="1"/>
          </p:cNvSpPr>
          <p:nvPr>
            <p:ph type="body" idx="1"/>
          </p:nvPr>
        </p:nvSpPr>
        <p:spPr/>
        <p:txBody>
          <a:bodyPr/>
          <a:lstStyle/>
          <a:p>
            <a:pPr eaLnBrk="1" hangingPunct="1"/>
            <a:r>
              <a:rPr lang="en-US" altLang="zh-CN" sz="3600" b="1">
                <a:latin typeface="黑体" pitchFamily="2" charset="-122"/>
                <a:ea typeface="黑体" pitchFamily="2" charset="-122"/>
              </a:rPr>
              <a:t>1</a:t>
            </a:r>
            <a:r>
              <a:rPr lang="zh-CN" altLang="en-US" sz="3600" b="1">
                <a:latin typeface="黑体" pitchFamily="2" charset="-122"/>
                <a:ea typeface="黑体" pitchFamily="2" charset="-122"/>
              </a:rPr>
              <a:t>、通过描写壮美山河、自然风光，</a:t>
            </a:r>
            <a:r>
              <a:rPr lang="zh-CN" altLang="en-US" sz="3600" b="1">
                <a:solidFill>
                  <a:srgbClr val="FF0000"/>
                </a:solidFill>
                <a:latin typeface="黑体" pitchFamily="2" charset="-122"/>
                <a:ea typeface="黑体" pitchFamily="2" charset="-122"/>
              </a:rPr>
              <a:t>表现自然之美，表达热爱生活、热爱自然或祖国山河</a:t>
            </a:r>
            <a:r>
              <a:rPr lang="zh-CN" altLang="en-US" sz="3600" b="1">
                <a:latin typeface="黑体" pitchFamily="2" charset="-122"/>
                <a:ea typeface="黑体" pitchFamily="2" charset="-122"/>
              </a:rPr>
              <a:t>的激情。</a:t>
            </a:r>
            <a:r>
              <a:rPr lang="en-US" altLang="zh-CN" sz="3600" b="1">
                <a:latin typeface="黑体" pitchFamily="2" charset="-122"/>
                <a:ea typeface="黑体" pitchFamily="2" charset="-122"/>
              </a:rPr>
              <a:t>《</a:t>
            </a:r>
            <a:r>
              <a:rPr lang="zh-CN" altLang="en-US" sz="3600" b="1">
                <a:latin typeface="黑体" pitchFamily="2" charset="-122"/>
                <a:ea typeface="黑体" pitchFamily="2" charset="-122"/>
              </a:rPr>
              <a:t>望庐山瀑布</a:t>
            </a:r>
            <a:r>
              <a:rPr lang="en-US" altLang="zh-CN" sz="3600" b="1">
                <a:latin typeface="黑体" pitchFamily="2" charset="-122"/>
                <a:ea typeface="黑体" pitchFamily="2" charset="-122"/>
              </a:rPr>
              <a:t>》</a:t>
            </a:r>
          </a:p>
          <a:p>
            <a:pPr eaLnBrk="1" hangingPunct="1"/>
            <a:r>
              <a:rPr lang="en-US" altLang="zh-CN" sz="3600" b="1">
                <a:latin typeface="黑体" pitchFamily="2" charset="-122"/>
                <a:ea typeface="黑体" pitchFamily="2" charset="-122"/>
              </a:rPr>
              <a:t>2</a:t>
            </a:r>
            <a:r>
              <a:rPr lang="zh-CN" altLang="en-US" sz="3600" b="1">
                <a:latin typeface="黑体" pitchFamily="2" charset="-122"/>
                <a:ea typeface="黑体" pitchFamily="2" charset="-122"/>
              </a:rPr>
              <a:t>、通过对山水田园生活的描写，表达</a:t>
            </a:r>
            <a:r>
              <a:rPr lang="zh-CN" altLang="en-US" sz="3600" b="1">
                <a:solidFill>
                  <a:srgbClr val="FF0000"/>
                </a:solidFill>
                <a:latin typeface="黑体" pitchFamily="2" charset="-122"/>
                <a:ea typeface="黑体" pitchFamily="2" charset="-122"/>
              </a:rPr>
              <a:t>淡泊名利，追求闲适、恬淡的隐逸生活、厌恶和鄙视黑暗社会</a:t>
            </a:r>
            <a:r>
              <a:rPr lang="zh-CN" altLang="en-US" sz="3600" b="1">
                <a:latin typeface="黑体" pitchFamily="2" charset="-122"/>
                <a:ea typeface="黑体" pitchFamily="2" charset="-122"/>
              </a:rPr>
              <a:t>的思想感情。</a:t>
            </a:r>
          </a:p>
          <a:p>
            <a:pPr eaLnBrk="1" hangingPunct="1">
              <a:buFontTx/>
              <a:buNone/>
            </a:pPr>
            <a:endParaRPr lang="en-US" altLang="zh-CN" sz="3600" b="1">
              <a:latin typeface="黑体" pitchFamily="2" charset="-122"/>
              <a:ea typeface="黑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579">
                                            <p:txEl>
                                              <p:pRg st="0" end="0"/>
                                            </p:txEl>
                                          </p:spTgt>
                                        </p:tgtEl>
                                        <p:attrNameLst>
                                          <p:attrName>style.visibility</p:attrName>
                                        </p:attrNameLst>
                                      </p:cBhvr>
                                      <p:to>
                                        <p:strVal val="visible"/>
                                      </p:to>
                                    </p:set>
                                    <p:animEffect transition="in" filter="blinds(horizontal)">
                                      <p:cBhvr>
                                        <p:cTn id="7" dur="500"/>
                                        <p:tgtEl>
                                          <p:spTgt spid="24579">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4579">
                                            <p:txEl>
                                              <p:pRg st="1" end="1"/>
                                            </p:txEl>
                                          </p:spTgt>
                                        </p:tgtEl>
                                        <p:attrNameLst>
                                          <p:attrName>style.visibility</p:attrName>
                                        </p:attrNameLst>
                                      </p:cBhvr>
                                      <p:to>
                                        <p:strVal val="visible"/>
                                      </p:to>
                                    </p:set>
                                    <p:animEffect transition="in" filter="blinds(horizontal)">
                                      <p:cBhvr>
                                        <p:cTn id="12" dur="500"/>
                                        <p:tgtEl>
                                          <p:spTgt spid="2457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uiExpand="1" build="p"/>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95536" y="2492896"/>
            <a:ext cx="8507288" cy="4853136"/>
          </a:xfrm>
        </p:spPr>
        <p:txBody>
          <a:bodyPr/>
          <a:lstStyle/>
          <a:p>
            <a:r>
              <a:rPr lang="en-US" sz="4400" b="1"/>
              <a:t> (1) </a:t>
            </a:r>
            <a:r>
              <a:rPr lang="zh-CN" altLang="en-US" sz="4400" b="1"/>
              <a:t>这三篇作品均通过</a:t>
            </a:r>
            <a:r>
              <a:rPr lang="en-US" sz="4400" b="1" u="sng"/>
              <a:t>          </a:t>
            </a:r>
            <a:r>
              <a:rPr lang="zh-CN" altLang="en-US" sz="4400" b="1"/>
              <a:t>的意象，表达了深沉的</a:t>
            </a:r>
            <a:r>
              <a:rPr lang="en-US" sz="4400" u="sng">
                <a:latin typeface="黑体" pitchFamily="49" charset="-122"/>
                <a:ea typeface="黑体" pitchFamily="49" charset="-122"/>
              </a:rPr>
              <a:t>        </a:t>
            </a:r>
            <a:r>
              <a:rPr lang="en-US" sz="4400" b="1" u="sng"/>
              <a:t>  </a:t>
            </a:r>
            <a:r>
              <a:rPr lang="zh-CN" altLang="en-US" sz="4400" b="1"/>
              <a:t>之感。</a:t>
            </a:r>
            <a:r>
              <a:rPr lang="en-US" sz="4400" b="1"/>
              <a:t>(2</a:t>
            </a:r>
            <a:r>
              <a:rPr lang="zh-CN" altLang="en-US" sz="4400" b="1"/>
              <a:t>分</a:t>
            </a:r>
            <a:r>
              <a:rPr lang="en-US" sz="4400" b="1"/>
              <a:t>) </a:t>
            </a:r>
            <a:endParaRPr lang="zh-CN" altLang="en-US" sz="4400" b="1"/>
          </a:p>
          <a:p>
            <a:endParaRPr lang="zh-CN" altLang="en-US"/>
          </a:p>
        </p:txBody>
      </p:sp>
      <p:sp>
        <p:nvSpPr>
          <p:cNvPr id="4" name="TextBox 3"/>
          <p:cNvSpPr txBox="1"/>
          <p:nvPr/>
        </p:nvSpPr>
        <p:spPr>
          <a:xfrm>
            <a:off x="6372200" y="2492896"/>
            <a:ext cx="1152128" cy="646331"/>
          </a:xfrm>
          <a:prstGeom prst="rect">
            <a:avLst/>
          </a:prstGeom>
          <a:noFill/>
        </p:spPr>
        <p:txBody>
          <a:bodyPr wrap="square" rtlCol="0">
            <a:spAutoFit/>
          </a:bodyPr>
          <a:lstStyle/>
          <a:p>
            <a:r>
              <a:rPr lang="zh-CN" altLang="en-US" sz="3600" b="1">
                <a:solidFill>
                  <a:srgbClr val="FF0000"/>
                </a:solidFill>
                <a:latin typeface="黑体" pitchFamily="49" charset="-122"/>
                <a:ea typeface="黑体" pitchFamily="49" charset="-122"/>
              </a:rPr>
              <a:t>燕子</a:t>
            </a:r>
          </a:p>
        </p:txBody>
      </p:sp>
      <p:sp>
        <p:nvSpPr>
          <p:cNvPr id="5" name="TextBox 4"/>
          <p:cNvSpPr txBox="1"/>
          <p:nvPr/>
        </p:nvSpPr>
        <p:spPr>
          <a:xfrm>
            <a:off x="5220072" y="3284984"/>
            <a:ext cx="1512168" cy="646331"/>
          </a:xfrm>
          <a:prstGeom prst="rect">
            <a:avLst/>
          </a:prstGeom>
          <a:noFill/>
        </p:spPr>
        <p:txBody>
          <a:bodyPr wrap="square" rtlCol="0">
            <a:spAutoFit/>
          </a:bodyPr>
          <a:lstStyle/>
          <a:p>
            <a:r>
              <a:rPr lang="zh-CN" altLang="en-US" b="1">
                <a:solidFill>
                  <a:srgbClr val="FF0000"/>
                </a:solidFill>
                <a:latin typeface="黑体" pitchFamily="49" charset="-122"/>
                <a:ea typeface="黑体" pitchFamily="49" charset="-122"/>
              </a:rPr>
              <a:t> </a:t>
            </a:r>
            <a:r>
              <a:rPr lang="zh-CN" altLang="en-US" sz="3600" b="1">
                <a:solidFill>
                  <a:srgbClr val="FF0000"/>
                </a:solidFill>
                <a:latin typeface="黑体" pitchFamily="49" charset="-122"/>
                <a:ea typeface="黑体" pitchFamily="49" charset="-122"/>
              </a:rPr>
              <a:t>兴亡</a:t>
            </a:r>
            <a:r>
              <a:rPr lang="en-US" sz="3600" b="1">
                <a:solidFill>
                  <a:srgbClr val="FF0000"/>
                </a:solidFill>
                <a:latin typeface="黑体" pitchFamily="49" charset="-122"/>
                <a:ea typeface="黑体" pitchFamily="49" charset="-122"/>
              </a:rPr>
              <a:t> </a:t>
            </a:r>
            <a:endParaRPr lang="zh-CN" altLang="en-US" sz="3600" b="1">
              <a:solidFill>
                <a:srgbClr val="FF0000"/>
              </a:solidFill>
              <a:latin typeface="黑体" pitchFamily="49" charset="-122"/>
              <a:ea typeface="黑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1+#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Lst>
  </p:timing>
</p:sld>
</file>

<file path=ppt/slides/slide1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79512" y="404664"/>
            <a:ext cx="4762872" cy="4525963"/>
          </a:xfrm>
        </p:spPr>
        <p:txBody>
          <a:bodyPr>
            <a:noAutofit/>
          </a:bodyPr>
          <a:lstStyle/>
          <a:p>
            <a:r>
              <a:rPr lang="zh-CN" altLang="en-US" sz="4000" b="1">
                <a:solidFill>
                  <a:srgbClr val="0000FF"/>
                </a:solidFill>
              </a:rPr>
              <a:t>表达了什么情感</a:t>
            </a:r>
            <a:endParaRPr lang="en-US" altLang="zh-CN" sz="4000" b="1">
              <a:solidFill>
                <a:srgbClr val="0000FF"/>
              </a:solidFill>
            </a:endParaRPr>
          </a:p>
          <a:p>
            <a:r>
              <a:rPr lang="zh-CN" altLang="en-US" sz="4800" b="1"/>
              <a:t>答题注意：</a:t>
            </a:r>
            <a:endParaRPr lang="en-US" altLang="zh-CN" sz="4800" b="1"/>
          </a:p>
          <a:p>
            <a:r>
              <a:rPr lang="zh-CN" altLang="en-US" sz="4800" b="1"/>
              <a:t>情感</a:t>
            </a:r>
            <a:r>
              <a:rPr lang="en-US" altLang="zh-CN" sz="4800" b="1"/>
              <a:t>1+</a:t>
            </a:r>
            <a:r>
              <a:rPr lang="zh-CN" altLang="en-US" sz="4800" b="1"/>
              <a:t>分析</a:t>
            </a:r>
            <a:endParaRPr lang="en-US" altLang="zh-CN" sz="4800" b="1"/>
          </a:p>
          <a:p>
            <a:r>
              <a:rPr lang="zh-CN" altLang="en-US" sz="4800" b="1"/>
              <a:t>情感</a:t>
            </a:r>
            <a:r>
              <a:rPr lang="en-US" altLang="zh-CN" sz="4800" b="1"/>
              <a:t>2+</a:t>
            </a:r>
            <a:r>
              <a:rPr lang="zh-CN" altLang="en-US" sz="4800" b="1"/>
              <a:t>分析</a:t>
            </a:r>
            <a:endParaRPr lang="en-US" altLang="zh-CN" sz="4800" b="1"/>
          </a:p>
          <a:p>
            <a:r>
              <a:rPr lang="zh-CN" altLang="en-US" sz="4800" b="1"/>
              <a:t>情感</a:t>
            </a:r>
            <a:r>
              <a:rPr lang="en-US" altLang="zh-CN" sz="4800" b="1"/>
              <a:t>3+</a:t>
            </a:r>
            <a:r>
              <a:rPr lang="zh-CN" altLang="en-US" sz="4800" b="1"/>
              <a:t>分析</a:t>
            </a:r>
          </a:p>
        </p:txBody>
      </p:sp>
      <p:sp>
        <p:nvSpPr>
          <p:cNvPr id="4" name="内容占位符 2"/>
          <p:cNvSpPr txBox="1"/>
          <p:nvPr/>
        </p:nvSpPr>
        <p:spPr>
          <a:xfrm>
            <a:off x="4381128" y="1844824"/>
            <a:ext cx="4762872" cy="4525963"/>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ct val="0"/>
              </a:spcAft>
              <a:buClrTx/>
              <a:buSzTx/>
              <a:buFont typeface="Arial" pitchFamily="34" charset="0"/>
              <a:buChar char="•"/>
              <a:defRPr/>
            </a:pPr>
            <a:r>
              <a:rPr kumimoji="0" lang="zh-CN" altLang="en-US" sz="4800" b="1" i="0" u="none" strike="noStrike" kern="1200" cap="none" spc="0" normalizeH="0" baseline="0" noProof="0">
                <a:ln>
                  <a:noFill/>
                </a:ln>
                <a:solidFill>
                  <a:srgbClr val="0000FF"/>
                </a:solidFill>
                <a:effectLst/>
                <a:uLnTx/>
                <a:uFillTx/>
                <a:latin typeface="+mn-lt"/>
                <a:ea typeface="+mn-ea"/>
                <a:cs typeface="+mn-cs"/>
              </a:rPr>
              <a:t>用了什么手法</a:t>
            </a:r>
            <a:endParaRPr kumimoji="0" lang="en-US" altLang="zh-CN" sz="4800" b="1" i="0" u="none" strike="noStrike" kern="1200" cap="none" spc="0" normalizeH="0" baseline="0" noProof="0">
              <a:ln>
                <a:noFill/>
              </a:ln>
              <a:solidFill>
                <a:srgbClr val="0000FF"/>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ct val="0"/>
              </a:spcAft>
              <a:buClrTx/>
              <a:buSzTx/>
              <a:buFont typeface="Arial" pitchFamily="34" charset="0"/>
              <a:buChar char="•"/>
              <a:defRPr/>
            </a:pPr>
            <a:r>
              <a:rPr kumimoji="0" lang="zh-CN" altLang="en-US" sz="4800" b="1" i="0" u="none" strike="noStrike" kern="1200" cap="none" spc="0" normalizeH="0" baseline="0" noProof="0">
                <a:ln>
                  <a:noFill/>
                </a:ln>
                <a:solidFill>
                  <a:schemeClr val="tx1"/>
                </a:solidFill>
                <a:effectLst/>
                <a:uLnTx/>
                <a:uFillTx/>
                <a:latin typeface="+mn-lt"/>
                <a:ea typeface="+mn-ea"/>
                <a:cs typeface="+mn-cs"/>
              </a:rPr>
              <a:t>答题注意：</a:t>
            </a:r>
            <a:endParaRPr kumimoji="0" lang="en-US" altLang="zh-CN" sz="4800" b="1" i="0" u="none" strike="noStrike" kern="1200" cap="none" spc="0" normalizeH="0" baseline="0" noProof="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ct val="0"/>
              </a:spcAft>
              <a:buClrTx/>
              <a:buSzTx/>
              <a:buFont typeface="Arial" pitchFamily="34" charset="0"/>
              <a:buChar char="•"/>
              <a:defRPr/>
            </a:pPr>
            <a:r>
              <a:rPr kumimoji="0" lang="zh-CN" altLang="en-US" sz="4800" b="1" i="0" u="none" strike="noStrike" kern="1200" cap="none" spc="0" normalizeH="0" baseline="0" noProof="0">
                <a:ln>
                  <a:noFill/>
                </a:ln>
                <a:solidFill>
                  <a:schemeClr val="tx1"/>
                </a:solidFill>
                <a:effectLst/>
                <a:uLnTx/>
                <a:uFillTx/>
                <a:latin typeface="+mn-lt"/>
                <a:ea typeface="+mn-ea"/>
                <a:cs typeface="+mn-cs"/>
              </a:rPr>
              <a:t>手法</a:t>
            </a:r>
            <a:r>
              <a:rPr kumimoji="0" lang="en-US" altLang="zh-CN" sz="4800" b="1" i="0" u="none" strike="noStrike" kern="1200" cap="none" spc="0" normalizeH="0" baseline="0" noProof="0">
                <a:ln>
                  <a:noFill/>
                </a:ln>
                <a:solidFill>
                  <a:schemeClr val="tx1"/>
                </a:solidFill>
                <a:effectLst/>
                <a:uLnTx/>
                <a:uFillTx/>
                <a:latin typeface="+mn-lt"/>
                <a:ea typeface="+mn-ea"/>
                <a:cs typeface="+mn-cs"/>
              </a:rPr>
              <a:t>1+</a:t>
            </a:r>
            <a:r>
              <a:rPr kumimoji="0" lang="zh-CN" altLang="en-US" sz="4800" b="1" i="0" u="none" strike="noStrike" kern="1200" cap="none" spc="0" normalizeH="0" baseline="0" noProof="0">
                <a:ln>
                  <a:noFill/>
                </a:ln>
                <a:solidFill>
                  <a:schemeClr val="tx1"/>
                </a:solidFill>
                <a:effectLst/>
                <a:uLnTx/>
                <a:uFillTx/>
                <a:latin typeface="+mn-lt"/>
                <a:ea typeface="+mn-ea"/>
                <a:cs typeface="+mn-cs"/>
              </a:rPr>
              <a:t>分析</a:t>
            </a:r>
            <a:endParaRPr kumimoji="0" lang="en-US" altLang="zh-CN" sz="4800" b="1" i="0" u="none" strike="noStrike" kern="1200" cap="none" spc="0" normalizeH="0" baseline="0" noProof="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ct val="0"/>
              </a:spcAft>
              <a:buClrTx/>
              <a:buSzTx/>
              <a:buFont typeface="Arial" pitchFamily="34" charset="0"/>
              <a:buChar char="•"/>
              <a:defRPr/>
            </a:pPr>
            <a:r>
              <a:rPr kumimoji="0" lang="zh-CN" altLang="en-US" sz="4800" b="1" i="0" u="none" strike="noStrike" kern="1200" cap="none" spc="0" normalizeH="0" baseline="0" noProof="0">
                <a:ln>
                  <a:noFill/>
                </a:ln>
                <a:solidFill>
                  <a:schemeClr val="tx1"/>
                </a:solidFill>
                <a:effectLst/>
                <a:uLnTx/>
                <a:uFillTx/>
                <a:latin typeface="+mn-lt"/>
                <a:ea typeface="+mn-ea"/>
                <a:cs typeface="+mn-cs"/>
              </a:rPr>
              <a:t>手法</a:t>
            </a:r>
            <a:r>
              <a:rPr kumimoji="0" lang="en-US" altLang="zh-CN" sz="4800" b="1" i="0" u="none" strike="noStrike" kern="1200" cap="none" spc="0" normalizeH="0" baseline="0" noProof="0">
                <a:ln>
                  <a:noFill/>
                </a:ln>
                <a:solidFill>
                  <a:schemeClr val="tx1"/>
                </a:solidFill>
                <a:effectLst/>
                <a:uLnTx/>
                <a:uFillTx/>
                <a:latin typeface="+mn-lt"/>
                <a:ea typeface="+mn-ea"/>
                <a:cs typeface="+mn-cs"/>
              </a:rPr>
              <a:t>2+</a:t>
            </a:r>
            <a:r>
              <a:rPr kumimoji="0" lang="zh-CN" altLang="en-US" sz="4800" b="1" i="0" u="none" strike="noStrike" kern="1200" cap="none" spc="0" normalizeH="0" baseline="0" noProof="0">
                <a:ln>
                  <a:noFill/>
                </a:ln>
                <a:solidFill>
                  <a:schemeClr val="tx1"/>
                </a:solidFill>
                <a:effectLst/>
                <a:uLnTx/>
                <a:uFillTx/>
                <a:latin typeface="+mn-lt"/>
                <a:ea typeface="+mn-ea"/>
                <a:cs typeface="+mn-cs"/>
              </a:rPr>
              <a:t>分析</a:t>
            </a:r>
            <a:endParaRPr kumimoji="0" lang="en-US" altLang="zh-CN" sz="4800" b="1" i="0" u="none" strike="noStrike" kern="1200" cap="none" spc="0" normalizeH="0" baseline="0" noProof="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ct val="0"/>
              </a:spcAft>
              <a:buClrTx/>
              <a:buSzTx/>
              <a:buFont typeface="Arial" pitchFamily="34" charset="0"/>
              <a:buChar char="•"/>
              <a:defRPr/>
            </a:pPr>
            <a:r>
              <a:rPr kumimoji="0" lang="zh-CN" altLang="en-US" sz="4800" b="1" i="0" u="none" strike="noStrike" kern="1200" cap="none" spc="0" normalizeH="0" baseline="0" noProof="0">
                <a:ln>
                  <a:noFill/>
                </a:ln>
                <a:solidFill>
                  <a:schemeClr val="tx1"/>
                </a:solidFill>
                <a:effectLst/>
                <a:uLnTx/>
                <a:uFillTx/>
                <a:latin typeface="+mn-lt"/>
                <a:ea typeface="+mn-ea"/>
                <a:cs typeface="+mn-cs"/>
              </a:rPr>
              <a:t>手法</a:t>
            </a:r>
            <a:r>
              <a:rPr kumimoji="0" lang="en-US" altLang="zh-CN" sz="4800" b="1" i="0" u="none" strike="noStrike" kern="1200" cap="none" spc="0" normalizeH="0" baseline="0" noProof="0">
                <a:ln>
                  <a:noFill/>
                </a:ln>
                <a:solidFill>
                  <a:schemeClr val="tx1"/>
                </a:solidFill>
                <a:effectLst/>
                <a:uLnTx/>
                <a:uFillTx/>
                <a:latin typeface="+mn-lt"/>
                <a:ea typeface="+mn-ea"/>
                <a:cs typeface="+mn-cs"/>
              </a:rPr>
              <a:t>3+</a:t>
            </a:r>
            <a:r>
              <a:rPr kumimoji="0" lang="zh-CN" altLang="en-US" sz="4800" b="1" i="0" u="none" strike="noStrike" kern="1200" cap="none" spc="0" normalizeH="0" baseline="0" noProof="0">
                <a:ln>
                  <a:noFill/>
                </a:ln>
                <a:solidFill>
                  <a:schemeClr val="tx1"/>
                </a:solidFill>
                <a:effectLst/>
                <a:uLnTx/>
                <a:uFillTx/>
                <a:latin typeface="+mn-lt"/>
                <a:ea typeface="+mn-ea"/>
                <a:cs typeface="+mn-cs"/>
              </a:rPr>
              <a:t>分析</a:t>
            </a:r>
          </a:p>
        </p:txBody>
      </p:sp>
      <p:pic>
        <p:nvPicPr>
          <p:cNvPr id="5" name="New picture"/>
          <p:cNvPicPr/>
          <p:nvPr/>
        </p:nvPicPr>
        <p:blipFill>
          <a:blip r:embed="rId2"/>
          <a:stretch>
            <a:fillRect/>
          </a:stretch>
        </p:blipFill>
        <p:spPr>
          <a:xfrm>
            <a:off x="10947400" y="11404600"/>
            <a:ext cx="330200" cy="241300"/>
          </a:xfrm>
          <a:prstGeom prst="cube">
            <a:avLst/>
          </a:prstGeom>
        </p:spPr>
      </p:pic>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755576" y="1988840"/>
            <a:ext cx="7704856" cy="1323439"/>
          </a:xfrm>
          <a:prstGeom prst="rect">
            <a:avLst/>
          </a:prstGeom>
        </p:spPr>
        <p:txBody>
          <a:bodyPr wrap="square">
            <a:spAutoFit/>
          </a:bodyPr>
          <a:lstStyle/>
          <a:p>
            <a:r>
              <a:rPr lang="en-US" sz="4000" b="1">
                <a:latin typeface="黑体" pitchFamily="49" charset="-122"/>
                <a:ea typeface="黑体" pitchFamily="49" charset="-122"/>
              </a:rPr>
              <a:t>(2)</a:t>
            </a:r>
            <a:r>
              <a:rPr lang="zh-CN" altLang="en-US" sz="4000" b="1">
                <a:latin typeface="黑体" pitchFamily="49" charset="-122"/>
                <a:ea typeface="黑体" pitchFamily="49" charset="-122"/>
              </a:rPr>
              <a:t>请简要赏析这三篇作品的</a:t>
            </a:r>
            <a:r>
              <a:rPr lang="zh-CN" altLang="en-US" sz="4000" b="1">
                <a:solidFill>
                  <a:srgbClr val="0000FF"/>
                </a:solidFill>
                <a:latin typeface="黑体" pitchFamily="49" charset="-122"/>
                <a:ea typeface="黑体" pitchFamily="49" charset="-122"/>
              </a:rPr>
              <a:t>表现手法</a:t>
            </a:r>
            <a:r>
              <a:rPr lang="zh-CN" altLang="en-US" sz="4000" b="1">
                <a:latin typeface="黑体" pitchFamily="49" charset="-122"/>
                <a:ea typeface="黑体" pitchFamily="49" charset="-122"/>
              </a:rPr>
              <a:t>及</a:t>
            </a:r>
            <a:r>
              <a:rPr lang="zh-CN" altLang="en-US" sz="4000" b="1">
                <a:solidFill>
                  <a:srgbClr val="0000FF"/>
                </a:solidFill>
                <a:latin typeface="黑体" pitchFamily="49" charset="-122"/>
                <a:ea typeface="黑体" pitchFamily="49" charset="-122"/>
              </a:rPr>
              <a:t>语言特色</a:t>
            </a:r>
            <a:r>
              <a:rPr lang="zh-CN" altLang="en-US" sz="4000" b="1">
                <a:latin typeface="黑体" pitchFamily="49" charset="-122"/>
                <a:ea typeface="黑体" pitchFamily="49" charset="-122"/>
              </a:rPr>
              <a:t>。</a:t>
            </a:r>
            <a:r>
              <a:rPr lang="en-US" sz="4000" b="1">
                <a:latin typeface="黑体" pitchFamily="49" charset="-122"/>
                <a:ea typeface="黑体" pitchFamily="49" charset="-122"/>
              </a:rPr>
              <a:t>(4</a:t>
            </a:r>
            <a:r>
              <a:rPr lang="zh-CN" altLang="en-US" sz="4000" b="1">
                <a:latin typeface="黑体" pitchFamily="49" charset="-122"/>
                <a:ea typeface="黑体" pitchFamily="49" charset="-122"/>
              </a:rPr>
              <a:t>分</a:t>
            </a:r>
            <a:r>
              <a:rPr lang="en-US" sz="4000" b="1">
                <a:latin typeface="黑体" pitchFamily="49" charset="-122"/>
                <a:ea typeface="黑体" pitchFamily="49" charset="-122"/>
              </a:rPr>
              <a:t>)</a:t>
            </a:r>
            <a:endParaRPr lang="zh-CN" altLang="en-US" sz="4000" b="1">
              <a:latin typeface="黑体" pitchFamily="49" charset="-122"/>
              <a:ea typeface="黑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gn="l"/>
            <a:r>
              <a:rPr lang="zh-CN" altLang="en-US" b="1">
                <a:solidFill>
                  <a:srgbClr val="FF0000"/>
                </a:solidFill>
              </a:rPr>
              <a:t>参考答案</a:t>
            </a:r>
          </a:p>
        </p:txBody>
      </p:sp>
      <p:sp>
        <p:nvSpPr>
          <p:cNvPr id="3" name="内容占位符 2"/>
          <p:cNvSpPr>
            <a:spLocks noGrp="1"/>
          </p:cNvSpPr>
          <p:nvPr>
            <p:ph idx="1"/>
          </p:nvPr>
        </p:nvSpPr>
        <p:spPr/>
        <p:txBody>
          <a:bodyPr/>
          <a:lstStyle/>
          <a:p>
            <a:r>
              <a:rPr lang="zh-CN" altLang="en-US" sz="4000" b="1"/>
              <a:t>①刘诗</a:t>
            </a:r>
            <a:r>
              <a:rPr lang="zh-CN" altLang="en-US" sz="4000" b="1">
                <a:solidFill>
                  <a:srgbClr val="FF0000"/>
                </a:solidFill>
              </a:rPr>
              <a:t>今昔对照，寓情于景</a:t>
            </a:r>
            <a:r>
              <a:rPr lang="zh-CN" altLang="en-US" sz="4000" b="1"/>
              <a:t>，</a:t>
            </a:r>
            <a:r>
              <a:rPr lang="zh-CN" altLang="en-US" sz="4000" b="1">
                <a:solidFill>
                  <a:srgbClr val="0000FF"/>
                </a:solidFill>
              </a:rPr>
              <a:t>含蓄深沉，体现了</a:t>
            </a:r>
            <a:r>
              <a:rPr lang="zh-CN" altLang="en-US" sz="4000" b="1" u="sng">
                <a:solidFill>
                  <a:srgbClr val="0000FF"/>
                </a:solidFill>
              </a:rPr>
              <a:t>咏史诗</a:t>
            </a:r>
            <a:r>
              <a:rPr lang="zh-CN" altLang="en-US" sz="4000" b="1">
                <a:solidFill>
                  <a:srgbClr val="0000FF"/>
                </a:solidFill>
              </a:rPr>
              <a:t>的特色</a:t>
            </a:r>
            <a:r>
              <a:rPr lang="zh-CN" altLang="en-US" sz="4000" b="1"/>
              <a:t>。</a:t>
            </a:r>
          </a:p>
          <a:p>
            <a:r>
              <a:rPr lang="zh-CN" altLang="en-US" sz="4000" b="1"/>
              <a:t>②吴词</a:t>
            </a:r>
            <a:r>
              <a:rPr lang="zh-CN" altLang="en-US" sz="4000" b="1">
                <a:solidFill>
                  <a:srgbClr val="FF0000"/>
                </a:solidFill>
              </a:rPr>
              <a:t>剪裁唐人诗句抒亡国隐痛</a:t>
            </a:r>
            <a:r>
              <a:rPr lang="zh-CN" altLang="en-US" sz="4000" b="1"/>
              <a:t>，</a:t>
            </a:r>
            <a:r>
              <a:rPr lang="zh-CN" altLang="en-US" sz="4000" b="1">
                <a:solidFill>
                  <a:srgbClr val="0000FF"/>
                </a:solidFill>
              </a:rPr>
              <a:t>温婉悲凉，凸显</a:t>
            </a:r>
            <a:r>
              <a:rPr lang="zh-CN" altLang="en-US" sz="4000" b="1" u="sng">
                <a:solidFill>
                  <a:srgbClr val="0000FF"/>
                </a:solidFill>
              </a:rPr>
              <a:t>婉约词</a:t>
            </a:r>
            <a:r>
              <a:rPr lang="zh-CN" altLang="en-US" sz="4000" b="1">
                <a:solidFill>
                  <a:srgbClr val="0000FF"/>
                </a:solidFill>
              </a:rPr>
              <a:t>的正宗风韵</a:t>
            </a:r>
            <a:r>
              <a:rPr lang="zh-CN" altLang="en-US" sz="4000" b="1"/>
              <a:t>。</a:t>
            </a:r>
          </a:p>
          <a:p>
            <a:r>
              <a:rPr lang="zh-CN" altLang="en-US" sz="4000" b="1"/>
              <a:t>③赵曲</a:t>
            </a:r>
            <a:r>
              <a:rPr lang="zh-CN" altLang="en-US" sz="4000" b="1">
                <a:solidFill>
                  <a:srgbClr val="FF0000"/>
                </a:solidFill>
              </a:rPr>
              <a:t>以议论作结，点破兴亡</a:t>
            </a:r>
            <a:r>
              <a:rPr lang="zh-CN" altLang="en-US" sz="4000" b="1"/>
              <a:t>，</a:t>
            </a:r>
            <a:endParaRPr lang="zh-CN" altLang="en-US" sz="4000" b="1">
              <a:solidFill>
                <a:srgbClr val="0000FF"/>
              </a:solidFill>
            </a:endParaRPr>
          </a:p>
          <a:p>
            <a:r>
              <a:rPr lang="zh-CN" altLang="en-US" b="1">
                <a:solidFill>
                  <a:srgbClr val="0000FF"/>
                </a:solidFill>
              </a:rPr>
              <a:t>明快直露，有浓郁的</a:t>
            </a:r>
            <a:r>
              <a:rPr lang="zh-CN" altLang="en-US" b="1" u="sng">
                <a:solidFill>
                  <a:srgbClr val="0000FF"/>
                </a:solidFill>
              </a:rPr>
              <a:t>散曲</a:t>
            </a:r>
            <a:r>
              <a:rPr lang="zh-CN" altLang="en-US" b="1">
                <a:solidFill>
                  <a:srgbClr val="0000FF"/>
                </a:solidFill>
              </a:rPr>
              <a:t>风味。</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a:buNone/>
            </a:pPr>
            <a:r>
              <a:rPr lang="zh-CN" altLang="en-US" sz="8000" b="1">
                <a:solidFill>
                  <a:srgbClr val="0000FF"/>
                </a:solidFill>
              </a:rPr>
              <a:t>考点：诗歌分类</a:t>
            </a:r>
            <a:endParaRPr lang="en-US" altLang="zh-CN" sz="8000" b="1">
              <a:solidFill>
                <a:srgbClr val="0000FF"/>
              </a:solidFill>
            </a:endParaRPr>
          </a:p>
          <a:p>
            <a:pPr>
              <a:buNone/>
            </a:pPr>
            <a:r>
              <a:rPr lang="zh-CN" altLang="en-US" sz="8000" b="1">
                <a:solidFill>
                  <a:srgbClr val="0000FF"/>
                </a:solidFill>
              </a:rPr>
              <a:t>考点：诗歌语言</a:t>
            </a: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79512" y="260648"/>
            <a:ext cx="8640960" cy="6336704"/>
          </a:xfrm>
        </p:spPr>
        <p:txBody>
          <a:bodyPr>
            <a:normAutofit fontScale="92500" lnSpcReduction="20000"/>
          </a:bodyPr>
          <a:lstStyle/>
          <a:p>
            <a:pPr>
              <a:buNone/>
            </a:pPr>
            <a:r>
              <a:rPr lang="zh-CN" altLang="zh-CN" b="1"/>
              <a:t>（０８年浙江卷）阅读下面这首诗，然后回答问题。（</a:t>
            </a:r>
            <a:r>
              <a:rPr lang="en-US" altLang="zh-CN" b="1"/>
              <a:t>6</a:t>
            </a:r>
            <a:r>
              <a:rPr lang="zh-CN" altLang="zh-CN" b="1"/>
              <a:t>分）</a:t>
            </a:r>
            <a:r>
              <a:rPr lang="en-US" altLang="zh-CN" b="1"/>
              <a:t>                         </a:t>
            </a:r>
            <a:endParaRPr lang="zh-CN" altLang="zh-CN" b="1"/>
          </a:p>
          <a:p>
            <a:pPr>
              <a:buNone/>
            </a:pPr>
            <a:r>
              <a:rPr lang="en-US" altLang="zh-CN" b="1"/>
              <a:t>                     </a:t>
            </a:r>
            <a:r>
              <a:rPr lang="zh-CN" altLang="zh-CN" b="1"/>
              <a:t>日</a:t>
            </a:r>
            <a:r>
              <a:rPr lang="zh-CN" altLang="en-US" b="1"/>
              <a:t>暮</a:t>
            </a:r>
            <a:r>
              <a:rPr lang="zh-CN" altLang="zh-CN" b="1"/>
              <a:t>倚杖水边①</a:t>
            </a:r>
          </a:p>
          <a:p>
            <a:pPr>
              <a:buNone/>
            </a:pPr>
            <a:r>
              <a:rPr lang="en-US" altLang="zh-CN" b="1"/>
              <a:t>                      </a:t>
            </a:r>
            <a:r>
              <a:rPr lang="zh-CN" altLang="zh-CN" b="1"/>
              <a:t>（金）王寂</a:t>
            </a:r>
            <a:r>
              <a:rPr lang="en-US" altLang="zh-CN" b="1"/>
              <a:t>  </a:t>
            </a:r>
            <a:endParaRPr lang="zh-CN" altLang="zh-CN" b="1"/>
          </a:p>
          <a:p>
            <a:pPr>
              <a:buNone/>
            </a:pPr>
            <a:r>
              <a:rPr lang="zh-CN" altLang="zh-CN" b="1"/>
              <a:t>水国西风小摇落，撩人羁绪乱如丝。</a:t>
            </a:r>
          </a:p>
          <a:p>
            <a:pPr>
              <a:buNone/>
            </a:pPr>
            <a:r>
              <a:rPr lang="zh-CN" altLang="zh-CN" b="1">
                <a:solidFill>
                  <a:srgbClr val="0000FF"/>
                </a:solidFill>
              </a:rPr>
              <a:t>大夫泽畔行吟处，司马江头送别时。</a:t>
            </a:r>
          </a:p>
          <a:p>
            <a:pPr>
              <a:buNone/>
            </a:pPr>
            <a:r>
              <a:rPr lang="zh-CN" altLang="zh-CN" b="1"/>
              <a:t>尔辈何伤吾道在，此心惟有彼苍知。</a:t>
            </a:r>
          </a:p>
          <a:p>
            <a:pPr>
              <a:buNone/>
            </a:pPr>
            <a:r>
              <a:rPr lang="zh-CN" altLang="zh-CN" b="1"/>
              <a:t>苍颜华发今如许，便挂衣冠已慢迟。</a:t>
            </a:r>
            <a:r>
              <a:rPr lang="en-US" altLang="zh-CN" b="1"/>
              <a:t> </a:t>
            </a:r>
            <a:endParaRPr lang="zh-CN" altLang="zh-CN" b="1"/>
          </a:p>
          <a:p>
            <a:pPr>
              <a:buNone/>
            </a:pPr>
            <a:r>
              <a:rPr lang="en-US" altLang="zh-CN"/>
              <a:t> </a:t>
            </a:r>
            <a:endParaRPr lang="zh-CN" altLang="zh-CN"/>
          </a:p>
          <a:p>
            <a:pPr>
              <a:buNone/>
            </a:pPr>
            <a:r>
              <a:rPr lang="en-US" altLang="zh-CN"/>
              <a:t> </a:t>
            </a:r>
            <a:r>
              <a:rPr lang="en-US" altLang="zh-CN" b="1"/>
              <a:t>[</a:t>
            </a:r>
            <a:r>
              <a:rPr lang="zh-CN" altLang="zh-CN" b="1"/>
              <a:t>注</a:t>
            </a:r>
            <a:r>
              <a:rPr lang="en-US" altLang="zh-CN" b="1"/>
              <a:t>] </a:t>
            </a:r>
            <a:r>
              <a:rPr lang="zh-CN" altLang="zh-CN" b="1"/>
              <a:t>①此诗为王寂</a:t>
            </a:r>
            <a:r>
              <a:rPr lang="zh-CN" altLang="zh-CN" b="1">
                <a:solidFill>
                  <a:srgbClr val="0000FF"/>
                </a:solidFill>
              </a:rPr>
              <a:t>被贬官</a:t>
            </a:r>
            <a:r>
              <a:rPr lang="zh-CN" altLang="zh-CN" b="1"/>
              <a:t>至河南蔡州时所作。</a:t>
            </a:r>
            <a:r>
              <a:rPr lang="en-US" altLang="zh-CN" b="1"/>
              <a:t>  </a:t>
            </a:r>
            <a:endParaRPr lang="zh-CN" altLang="zh-CN" b="1"/>
          </a:p>
          <a:p>
            <a:pPr>
              <a:buNone/>
            </a:pPr>
            <a:r>
              <a:rPr lang="zh-CN" altLang="zh-CN" b="1"/>
              <a:t>（</a:t>
            </a:r>
            <a:r>
              <a:rPr lang="en-US" altLang="zh-CN" b="1"/>
              <a:t>1</a:t>
            </a:r>
            <a:r>
              <a:rPr lang="zh-CN" altLang="zh-CN" b="1"/>
              <a:t>）此诗颔联以</a:t>
            </a:r>
            <a:r>
              <a:rPr lang="en-US" altLang="zh-CN" b="1" u="sng"/>
              <a:t>           </a:t>
            </a:r>
            <a:r>
              <a:rPr lang="zh-CN" altLang="zh-CN" b="1"/>
              <a:t>和</a:t>
            </a:r>
            <a:r>
              <a:rPr lang="en-US" altLang="zh-CN" b="1" u="sng"/>
              <a:t>             </a:t>
            </a:r>
            <a:r>
              <a:rPr lang="zh-CN" altLang="zh-CN" b="1"/>
              <a:t>两位</a:t>
            </a:r>
            <a:r>
              <a:rPr lang="zh-CN" altLang="zh-CN" b="1">
                <a:solidFill>
                  <a:srgbClr val="0000FF"/>
                </a:solidFill>
              </a:rPr>
              <a:t>被贬异乡的古人自况</a:t>
            </a:r>
            <a:r>
              <a:rPr lang="zh-CN" altLang="zh-CN" b="1"/>
              <a:t>，</a:t>
            </a:r>
            <a:r>
              <a:rPr lang="zh-CN" altLang="zh-CN" b="1">
                <a:solidFill>
                  <a:srgbClr val="0000FF"/>
                </a:solidFill>
              </a:rPr>
              <a:t>用典</a:t>
            </a:r>
            <a:r>
              <a:rPr lang="zh-CN" altLang="zh-CN" b="1"/>
              <a:t>精当，对仗工整。（</a:t>
            </a:r>
            <a:r>
              <a:rPr lang="en-US" altLang="zh-CN" b="1"/>
              <a:t>2</a:t>
            </a:r>
            <a:r>
              <a:rPr lang="zh-CN" altLang="zh-CN" b="1"/>
              <a:t>分）</a:t>
            </a:r>
            <a:r>
              <a:rPr lang="en-US" altLang="zh-CN" b="1"/>
              <a:t>  </a:t>
            </a:r>
            <a:endParaRPr lang="zh-CN" altLang="zh-CN" b="1"/>
          </a:p>
          <a:p>
            <a:pPr>
              <a:buNone/>
            </a:pPr>
            <a:r>
              <a:rPr lang="zh-CN" altLang="zh-CN" b="1"/>
              <a:t>（</a:t>
            </a:r>
            <a:r>
              <a:rPr lang="en-US" altLang="zh-CN" b="1"/>
              <a:t>2</a:t>
            </a:r>
            <a:r>
              <a:rPr lang="zh-CN" altLang="zh-CN" b="1"/>
              <a:t>）指出“羁绪”在全诗中的具体内容，并简要赏析首联在写法上的特点。（</a:t>
            </a:r>
            <a:r>
              <a:rPr lang="en-US" altLang="zh-CN" b="1"/>
              <a:t>4</a:t>
            </a:r>
            <a:r>
              <a:rPr lang="zh-CN" altLang="zh-CN" b="1"/>
              <a:t>分）</a:t>
            </a:r>
            <a:r>
              <a:rPr lang="en-US" altLang="zh-CN" b="1"/>
              <a:t> </a:t>
            </a:r>
            <a:endParaRPr lang="zh-CN" altLang="zh-CN" b="1"/>
          </a:p>
          <a:p>
            <a:endParaRPr lang="zh-CN" altLang="en-US"/>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23528" y="260648"/>
            <a:ext cx="8363272" cy="5865515"/>
          </a:xfrm>
        </p:spPr>
        <p:txBody>
          <a:bodyPr>
            <a:normAutofit/>
          </a:bodyPr>
          <a:lstStyle/>
          <a:p>
            <a:pPr>
              <a:buNone/>
            </a:pPr>
            <a:r>
              <a:rPr lang="zh-CN" altLang="zh-CN"/>
              <a:t>（</a:t>
            </a:r>
            <a:r>
              <a:rPr lang="en-US" altLang="zh-CN"/>
              <a:t>1</a:t>
            </a:r>
            <a:r>
              <a:rPr lang="zh-CN" altLang="zh-CN"/>
              <a:t>）</a:t>
            </a:r>
            <a:r>
              <a:rPr lang="zh-CN" altLang="zh-CN" b="1">
                <a:solidFill>
                  <a:srgbClr val="0000FF"/>
                </a:solidFill>
              </a:rPr>
              <a:t>屈原</a:t>
            </a:r>
            <a:r>
              <a:rPr lang="en-US" altLang="zh-CN" b="1">
                <a:solidFill>
                  <a:srgbClr val="0000FF"/>
                </a:solidFill>
              </a:rPr>
              <a:t>    </a:t>
            </a:r>
            <a:r>
              <a:rPr lang="zh-CN" altLang="zh-CN" b="1">
                <a:solidFill>
                  <a:srgbClr val="0000FF"/>
                </a:solidFill>
              </a:rPr>
              <a:t>白居易</a:t>
            </a:r>
            <a:r>
              <a:rPr lang="en-US" altLang="zh-CN" b="1">
                <a:solidFill>
                  <a:srgbClr val="0000FF"/>
                </a:solidFill>
              </a:rPr>
              <a:t>  </a:t>
            </a:r>
            <a:endParaRPr lang="zh-CN" altLang="zh-CN" b="1">
              <a:solidFill>
                <a:srgbClr val="0000FF"/>
              </a:solidFill>
            </a:endParaRPr>
          </a:p>
          <a:p>
            <a:pPr>
              <a:buNone/>
            </a:pPr>
            <a:r>
              <a:rPr lang="zh-CN" altLang="zh-CN"/>
              <a:t>（</a:t>
            </a:r>
            <a:r>
              <a:rPr lang="en-US" altLang="zh-CN"/>
              <a:t>2</a:t>
            </a:r>
            <a:r>
              <a:rPr lang="zh-CN" altLang="zh-CN"/>
              <a:t>）</a:t>
            </a:r>
            <a:endParaRPr lang="en-US" altLang="zh-CN"/>
          </a:p>
          <a:p>
            <a:pPr>
              <a:buNone/>
            </a:pPr>
            <a:r>
              <a:rPr lang="zh-CN" altLang="zh-CN"/>
              <a:t>内容：</a:t>
            </a:r>
            <a:r>
              <a:rPr lang="zh-CN" altLang="zh-CN" b="1"/>
              <a:t>①漂泊的焦思</a:t>
            </a:r>
            <a:r>
              <a:rPr lang="en-US" altLang="zh-CN" b="1"/>
              <a:t>   </a:t>
            </a:r>
            <a:r>
              <a:rPr lang="zh-CN" altLang="zh-CN" b="1"/>
              <a:t>②谪官的愁思</a:t>
            </a:r>
            <a:r>
              <a:rPr lang="en-US" altLang="zh-CN" b="1"/>
              <a:t>   </a:t>
            </a:r>
            <a:r>
              <a:rPr lang="zh-CN" altLang="zh-CN" b="1"/>
              <a:t>③乘道直行的信念和内心不获理解的苦闷</a:t>
            </a:r>
            <a:r>
              <a:rPr lang="en-US" altLang="zh-CN" b="1"/>
              <a:t>   </a:t>
            </a:r>
            <a:r>
              <a:rPr lang="zh-CN" altLang="zh-CN" b="1"/>
              <a:t>④年华易逝的伤感</a:t>
            </a:r>
            <a:r>
              <a:rPr lang="en-US" altLang="zh-CN" b="1"/>
              <a:t>   </a:t>
            </a:r>
            <a:r>
              <a:rPr lang="zh-CN" altLang="zh-CN" b="1"/>
              <a:t>⑤浮沉宦海的厌倦</a:t>
            </a:r>
            <a:r>
              <a:rPr lang="en-US" altLang="zh-CN" b="1"/>
              <a:t>  </a:t>
            </a:r>
            <a:endParaRPr lang="zh-CN" altLang="zh-CN" b="1"/>
          </a:p>
          <a:p>
            <a:pPr>
              <a:buNone/>
            </a:pPr>
            <a:r>
              <a:rPr lang="zh-CN" altLang="zh-CN"/>
              <a:t>特点：</a:t>
            </a:r>
            <a:endParaRPr lang="en-US" altLang="zh-CN"/>
          </a:p>
          <a:p>
            <a:pPr>
              <a:buNone/>
            </a:pPr>
            <a:r>
              <a:rPr lang="zh-CN" altLang="zh-CN" b="1">
                <a:solidFill>
                  <a:srgbClr val="0000FF"/>
                </a:solidFill>
              </a:rPr>
              <a:t>①触景生情，以萧瑟凄清之景引发诗人的纷乱愁思</a:t>
            </a:r>
            <a:r>
              <a:rPr lang="en-US" altLang="zh-CN" b="1">
                <a:solidFill>
                  <a:srgbClr val="0000FF"/>
                </a:solidFill>
              </a:rPr>
              <a:t>   </a:t>
            </a:r>
            <a:r>
              <a:rPr lang="zh-CN" altLang="en-US" b="1">
                <a:solidFill>
                  <a:srgbClr val="0000FF"/>
                </a:solidFill>
              </a:rPr>
              <a:t>。</a:t>
            </a:r>
            <a:endParaRPr lang="zh-CN" altLang="zh-CN" b="1">
              <a:solidFill>
                <a:srgbClr val="0000FF"/>
              </a:solidFill>
            </a:endParaRPr>
          </a:p>
          <a:p>
            <a:pPr>
              <a:buNone/>
            </a:pPr>
            <a:r>
              <a:rPr lang="en-US" altLang="zh-CN" b="1">
                <a:solidFill>
                  <a:srgbClr val="0000FF"/>
                </a:solidFill>
              </a:rPr>
              <a:t> </a:t>
            </a:r>
            <a:r>
              <a:rPr lang="zh-CN" altLang="zh-CN" b="1">
                <a:solidFill>
                  <a:srgbClr val="0000FF"/>
                </a:solidFill>
              </a:rPr>
              <a:t>②以“羁绪”领起全篇</a:t>
            </a:r>
            <a:r>
              <a:rPr lang="en-US" altLang="zh-CN" b="1">
                <a:solidFill>
                  <a:srgbClr val="0000FF"/>
                </a:solidFill>
              </a:rPr>
              <a:t>  </a:t>
            </a:r>
            <a:r>
              <a:rPr lang="zh-CN" altLang="en-US" b="1">
                <a:solidFill>
                  <a:srgbClr val="0000FF"/>
                </a:solidFill>
              </a:rPr>
              <a:t>。</a:t>
            </a:r>
            <a:r>
              <a:rPr lang="en-US" altLang="zh-CN" b="1">
                <a:solidFill>
                  <a:srgbClr val="0000FF"/>
                </a:solidFill>
              </a:rPr>
              <a:t> </a:t>
            </a:r>
            <a:r>
              <a:rPr lang="zh-CN" altLang="en-US" b="1">
                <a:solidFill>
                  <a:srgbClr val="FF0000"/>
                </a:solidFill>
              </a:rPr>
              <a:t>（关注首联和首句结构上的特点）</a:t>
            </a:r>
            <a:endParaRPr lang="zh-CN" altLang="zh-CN" b="1">
              <a:solidFill>
                <a:srgbClr val="FF0000"/>
              </a:solidFill>
            </a:endParaRP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6082" name="Rectangle 2"/>
          <p:cNvSpPr>
            <a:spLocks noGrp="1" noChangeArrowheads="1"/>
          </p:cNvSpPr>
          <p:nvPr>
            <p:ph type="title"/>
          </p:nvPr>
        </p:nvSpPr>
        <p:spPr>
          <a:xfrm>
            <a:off x="395536" y="0"/>
            <a:ext cx="8229600" cy="1143000"/>
          </a:xfrm>
        </p:spPr>
        <p:txBody>
          <a:bodyPr>
            <a:normAutofit fontScale="90000"/>
          </a:bodyPr>
          <a:lstStyle/>
          <a:p>
            <a:r>
              <a:rPr lang="zh-CN" altLang="en-US" sz="3200" b="1"/>
              <a:t>蝶恋花</a:t>
            </a:r>
            <a:r>
              <a:rPr lang="en-US" altLang="zh-CN" sz="3200" b="1"/>
              <a:t>·</a:t>
            </a:r>
            <a:r>
              <a:rPr lang="zh-CN" altLang="en-US" sz="3200" b="1"/>
              <a:t>出塞</a:t>
            </a:r>
            <a:r>
              <a:rPr lang="zh-CN" altLang="en-US" sz="3200"/>
              <a:t> </a:t>
            </a:r>
            <a:br>
              <a:rPr lang="zh-CN" altLang="en-US" sz="3200"/>
            </a:br>
            <a:r>
              <a:rPr lang="en-US" altLang="zh-CN" sz="3200"/>
              <a:t>[</a:t>
            </a:r>
            <a:r>
              <a:rPr lang="zh-CN" altLang="en-US" sz="3200"/>
              <a:t>清</a:t>
            </a:r>
            <a:r>
              <a:rPr lang="en-US" altLang="zh-CN" sz="3200"/>
              <a:t>]</a:t>
            </a:r>
            <a:r>
              <a:rPr lang="zh-CN" altLang="en-US" sz="3200"/>
              <a:t>纳兰性德</a:t>
            </a:r>
            <a:r>
              <a:rPr lang="zh-CN" altLang="en-US" sz="4000"/>
              <a:t> </a:t>
            </a:r>
          </a:p>
        </p:txBody>
      </p:sp>
      <p:sp>
        <p:nvSpPr>
          <p:cNvPr id="46083" name="Rectangle 3"/>
          <p:cNvSpPr>
            <a:spLocks noGrp="1" noChangeArrowheads="1"/>
          </p:cNvSpPr>
          <p:nvPr>
            <p:ph type="body" idx="1"/>
          </p:nvPr>
        </p:nvSpPr>
        <p:spPr>
          <a:xfrm>
            <a:off x="683568" y="1196752"/>
            <a:ext cx="8229600" cy="2590800"/>
          </a:xfrm>
          <a:noFill/>
        </p:spPr>
        <p:txBody>
          <a:bodyPr/>
          <a:lstStyle/>
          <a:p>
            <a:pPr>
              <a:lnSpc>
                <a:spcPct val="90000"/>
              </a:lnSpc>
              <a:buFontTx/>
              <a:buNone/>
            </a:pPr>
            <a:r>
              <a:rPr lang="en-US" altLang="zh-CN" b="1"/>
              <a:t>        </a:t>
            </a:r>
            <a:r>
              <a:rPr lang="zh-CN" altLang="en-US" b="1"/>
              <a:t>今古河山无定据。画角声中，牧马频来去。满目荒凉谁可语？西风吹老丹枫树。</a:t>
            </a:r>
          </a:p>
          <a:p>
            <a:pPr>
              <a:lnSpc>
                <a:spcPct val="90000"/>
              </a:lnSpc>
              <a:buFontTx/>
              <a:buNone/>
            </a:pPr>
            <a:r>
              <a:rPr lang="zh-CN" altLang="en-US" b="1"/>
              <a:t> </a:t>
            </a:r>
          </a:p>
          <a:p>
            <a:pPr>
              <a:lnSpc>
                <a:spcPct val="90000"/>
              </a:lnSpc>
              <a:buFontTx/>
              <a:buNone/>
            </a:pPr>
            <a:r>
              <a:rPr lang="zh-CN" altLang="en-US" b="1"/>
              <a:t>　    从前幽怨应无数。铁马金戈，青冢黄昏路。</a:t>
            </a:r>
            <a:r>
              <a:rPr lang="zh-CN" altLang="en-US" b="1" u="sng"/>
              <a:t>一往情深深几许？深山夕照深秋雨。</a:t>
            </a:r>
          </a:p>
        </p:txBody>
      </p:sp>
      <p:sp>
        <p:nvSpPr>
          <p:cNvPr id="46084" name="Text Box 4"/>
          <p:cNvSpPr txBox="1">
            <a:spLocks noChangeArrowheads="1"/>
          </p:cNvSpPr>
          <p:nvPr/>
        </p:nvSpPr>
        <p:spPr bwMode="auto">
          <a:xfrm>
            <a:off x="611560" y="3861048"/>
            <a:ext cx="7992888" cy="2708434"/>
          </a:xfrm>
          <a:prstGeom prst="rect">
            <a:avLst/>
          </a:prstGeom>
          <a:noFill/>
          <a:ln w="9525">
            <a:noFill/>
            <a:miter lim="800000"/>
          </a:ln>
          <a:effectLst/>
        </p:spPr>
        <p:txBody>
          <a:bodyPr wrap="square">
            <a:spAutoFit/>
          </a:bodyPr>
          <a:lstStyle/>
          <a:p>
            <a:pPr>
              <a:spcBef>
                <a:spcPct val="50000"/>
              </a:spcBef>
            </a:pPr>
            <a:endParaRPr lang="en-US" altLang="zh-CN" sz="3200" b="1"/>
          </a:p>
          <a:p>
            <a:pPr>
              <a:spcBef>
                <a:spcPct val="50000"/>
              </a:spcBef>
            </a:pPr>
            <a:r>
              <a:rPr lang="en-US" altLang="zh-CN" sz="3200" b="1"/>
              <a:t>21.</a:t>
            </a:r>
            <a:r>
              <a:rPr lang="zh-CN" altLang="zh-CN" sz="3200" b="1"/>
              <a:t>这首词</a:t>
            </a:r>
            <a:r>
              <a:rPr lang="zh-CN" altLang="zh-CN" sz="3200" b="1">
                <a:solidFill>
                  <a:srgbClr val="0000FF"/>
                </a:solidFill>
              </a:rPr>
              <a:t>开篇有何特点</a:t>
            </a:r>
            <a:r>
              <a:rPr lang="zh-CN" altLang="zh-CN" sz="3200" b="1"/>
              <a:t>？（</a:t>
            </a:r>
            <a:r>
              <a:rPr lang="en-US" altLang="zh-CN" sz="3200" b="1"/>
              <a:t>3</a:t>
            </a:r>
            <a:r>
              <a:rPr lang="zh-CN" altLang="zh-CN" sz="3200" b="1"/>
              <a:t>分）</a:t>
            </a:r>
            <a:endParaRPr lang="en-US" altLang="zh-CN" sz="3200" b="1"/>
          </a:p>
          <a:p>
            <a:pPr>
              <a:spcBef>
                <a:spcPct val="50000"/>
              </a:spcBef>
            </a:pPr>
            <a:r>
              <a:rPr lang="en-US" altLang="zh-CN" sz="3200" b="1"/>
              <a:t> 22 </a:t>
            </a:r>
            <a:r>
              <a:rPr lang="zh-CN" altLang="en-US" sz="3200" b="1"/>
              <a:t>简析画线句的</a:t>
            </a:r>
            <a:r>
              <a:rPr lang="zh-CN" altLang="en-US" sz="3200" b="1">
                <a:solidFill>
                  <a:srgbClr val="0000FF"/>
                </a:solidFill>
              </a:rPr>
              <a:t>表现手法</a:t>
            </a:r>
            <a:r>
              <a:rPr lang="zh-CN" altLang="en-US" sz="3200" b="1"/>
              <a:t>。（</a:t>
            </a:r>
            <a:r>
              <a:rPr lang="en-US" altLang="zh-CN" sz="3200" b="1"/>
              <a:t>4</a:t>
            </a:r>
            <a:r>
              <a:rPr lang="zh-CN" altLang="en-US" sz="3200" b="1"/>
              <a:t>分）</a:t>
            </a:r>
            <a:r>
              <a:rPr lang="zh-CN" altLang="en-US" sz="2800" b="1"/>
              <a:t> </a:t>
            </a:r>
          </a:p>
          <a:p>
            <a:pPr>
              <a:spcBef>
                <a:spcPct val="50000"/>
              </a:spcBef>
            </a:pPr>
            <a:endParaRPr lang="en-US" altLang="zh-CN" sz="2800" b="1"/>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98" name="Rectangle 2"/>
          <p:cNvSpPr>
            <a:spLocks noGrp="1" noChangeArrowheads="1"/>
          </p:cNvSpPr>
          <p:nvPr>
            <p:ph type="title"/>
          </p:nvPr>
        </p:nvSpPr>
        <p:spPr>
          <a:xfrm>
            <a:off x="457200" y="-228600"/>
            <a:ext cx="8229600" cy="990600"/>
          </a:xfrm>
        </p:spPr>
        <p:txBody>
          <a:bodyPr/>
          <a:lstStyle/>
          <a:p>
            <a:pPr eaLnBrk="1" hangingPunct="1"/>
            <a:r>
              <a:rPr lang="zh-CN" altLang="en-US" sz="3600" b="1"/>
              <a:t>古诗词中常用的表现手法</a:t>
            </a:r>
          </a:p>
        </p:txBody>
      </p:sp>
      <p:sp>
        <p:nvSpPr>
          <p:cNvPr id="6147" name="Rectangle 3"/>
          <p:cNvSpPr>
            <a:spLocks noGrp="1" noChangeArrowheads="1"/>
          </p:cNvSpPr>
          <p:nvPr>
            <p:ph type="body" idx="1"/>
          </p:nvPr>
        </p:nvSpPr>
        <p:spPr>
          <a:xfrm>
            <a:off x="609600" y="381000"/>
            <a:ext cx="8077200" cy="6248400"/>
          </a:xfrm>
        </p:spPr>
        <p:txBody>
          <a:bodyPr/>
          <a:lstStyle/>
          <a:p>
            <a:pPr eaLnBrk="1" hangingPunct="1">
              <a:buFontTx/>
              <a:buNone/>
            </a:pPr>
            <a:r>
              <a:rPr lang="zh-CN" altLang="en-US" sz="2800" b="1"/>
              <a:t>抒情手法</a:t>
            </a:r>
            <a:endParaRPr lang="zh-CN" altLang="en-US" b="1"/>
          </a:p>
          <a:p>
            <a:pPr algn="just" eaLnBrk="1" hangingPunct="1">
              <a:buFontTx/>
              <a:buNone/>
            </a:pPr>
            <a:endParaRPr lang="zh-CN" altLang="en-US" sz="2800" b="1"/>
          </a:p>
          <a:p>
            <a:pPr algn="just" eaLnBrk="1" hangingPunct="1">
              <a:buFontTx/>
              <a:buNone/>
            </a:pPr>
            <a:endParaRPr lang="zh-CN" altLang="en-US" sz="2800" b="1">
              <a:solidFill>
                <a:srgbClr val="0000FF"/>
              </a:solidFill>
            </a:endParaRPr>
          </a:p>
          <a:p>
            <a:pPr eaLnBrk="1" hangingPunct="1">
              <a:buFontTx/>
              <a:buNone/>
            </a:pPr>
            <a:endParaRPr lang="zh-CN" altLang="en-US" sz="2800" b="1"/>
          </a:p>
          <a:p>
            <a:pPr eaLnBrk="1" hangingPunct="1">
              <a:buFontTx/>
              <a:buNone/>
            </a:pPr>
            <a:r>
              <a:rPr lang="zh-CN" altLang="en-US" sz="2800" b="1"/>
              <a:t>修辞手法</a:t>
            </a:r>
          </a:p>
          <a:p>
            <a:pPr eaLnBrk="1" hangingPunct="1">
              <a:buFontTx/>
              <a:buNone/>
            </a:pPr>
            <a:endParaRPr lang="zh-CN" altLang="en-US" sz="2800" b="1"/>
          </a:p>
          <a:p>
            <a:pPr eaLnBrk="1" hangingPunct="1">
              <a:buFontTx/>
              <a:buNone/>
            </a:pPr>
            <a:endParaRPr lang="zh-CN" altLang="en-US" sz="2800" b="1"/>
          </a:p>
          <a:p>
            <a:pPr eaLnBrk="1" hangingPunct="1">
              <a:buFontTx/>
              <a:buNone/>
            </a:pPr>
            <a:endParaRPr lang="zh-CN" altLang="en-US" sz="2800" b="1"/>
          </a:p>
          <a:p>
            <a:pPr eaLnBrk="1" hangingPunct="1">
              <a:buFontTx/>
              <a:buNone/>
            </a:pPr>
            <a:r>
              <a:rPr lang="zh-CN" altLang="en-US" sz="2800" b="1"/>
              <a:t>描写手法</a:t>
            </a:r>
          </a:p>
        </p:txBody>
      </p:sp>
      <p:sp>
        <p:nvSpPr>
          <p:cNvPr id="6148" name="Text Box 4"/>
          <p:cNvSpPr txBox="1">
            <a:spLocks noChangeArrowheads="1"/>
          </p:cNvSpPr>
          <p:nvPr/>
        </p:nvSpPr>
        <p:spPr bwMode="auto">
          <a:xfrm>
            <a:off x="533400" y="990600"/>
            <a:ext cx="8458200" cy="420688"/>
          </a:xfrm>
          <a:prstGeom prst="rect">
            <a:avLst/>
          </a:prstGeom>
          <a:noFill/>
          <a:ln w="9525">
            <a:noFill/>
            <a:miter lim="800000"/>
          </a:ln>
        </p:spPr>
        <p:txBody>
          <a:bodyPr>
            <a:spAutoFit/>
          </a:bodyPr>
          <a:lstStyle/>
          <a:p>
            <a:pPr algn="just">
              <a:lnSpc>
                <a:spcPct val="90000"/>
              </a:lnSpc>
              <a:spcBef>
                <a:spcPct val="20000"/>
              </a:spcBef>
            </a:pPr>
            <a:r>
              <a:rPr lang="en-US" altLang="zh-CN" sz="2400" b="1">
                <a:solidFill>
                  <a:srgbClr val="0000FF"/>
                </a:solidFill>
              </a:rPr>
              <a:t>⑴</a:t>
            </a:r>
            <a:r>
              <a:rPr lang="zh-CN" altLang="en-US" sz="2400" b="1">
                <a:solidFill>
                  <a:srgbClr val="0000FF"/>
                </a:solidFill>
              </a:rPr>
              <a:t>直接抒情（直抒胸臆）</a:t>
            </a:r>
          </a:p>
        </p:txBody>
      </p:sp>
      <p:sp>
        <p:nvSpPr>
          <p:cNvPr id="6149" name="Text Box 5"/>
          <p:cNvSpPr txBox="1">
            <a:spLocks noChangeArrowheads="1"/>
          </p:cNvSpPr>
          <p:nvPr/>
        </p:nvSpPr>
        <p:spPr bwMode="auto">
          <a:xfrm>
            <a:off x="609600" y="2971800"/>
            <a:ext cx="8229600" cy="2038350"/>
          </a:xfrm>
          <a:prstGeom prst="rect">
            <a:avLst/>
          </a:prstGeom>
          <a:noFill/>
          <a:ln w="9525">
            <a:noFill/>
            <a:miter lim="800000"/>
          </a:ln>
        </p:spPr>
        <p:txBody>
          <a:bodyPr>
            <a:spAutoFit/>
          </a:bodyPr>
          <a:lstStyle/>
          <a:p>
            <a:pPr>
              <a:lnSpc>
                <a:spcPct val="90000"/>
              </a:lnSpc>
              <a:spcBef>
                <a:spcPct val="20000"/>
              </a:spcBef>
            </a:pPr>
            <a:r>
              <a:rPr lang="zh-CN" altLang="en-US" sz="2400" b="1">
                <a:solidFill>
                  <a:srgbClr val="0000FF"/>
                </a:solidFill>
              </a:rPr>
              <a:t>比喻　比拟（拟人、拟物） 夸张 </a:t>
            </a:r>
          </a:p>
          <a:p>
            <a:pPr>
              <a:lnSpc>
                <a:spcPct val="90000"/>
              </a:lnSpc>
              <a:spcBef>
                <a:spcPct val="20000"/>
              </a:spcBef>
            </a:pPr>
            <a:r>
              <a:rPr lang="zh-CN" altLang="en-US" sz="2400" b="1">
                <a:solidFill>
                  <a:srgbClr val="0000FF"/>
                </a:solidFill>
              </a:rPr>
              <a:t>借代  设问　反问 　顶真　双关　叠词</a:t>
            </a:r>
          </a:p>
          <a:p>
            <a:pPr>
              <a:lnSpc>
                <a:spcPct val="90000"/>
              </a:lnSpc>
              <a:spcBef>
                <a:spcPct val="20000"/>
              </a:spcBef>
            </a:pPr>
            <a:r>
              <a:rPr lang="zh-CN" altLang="en-US" sz="2400" b="1">
                <a:solidFill>
                  <a:srgbClr val="0000FF"/>
                </a:solidFill>
              </a:rPr>
              <a:t>互文  对偶（对仗） </a:t>
            </a:r>
            <a:r>
              <a:rPr lang="en-US" altLang="zh-CN" sz="2400" b="1">
                <a:solidFill>
                  <a:srgbClr val="0000FF"/>
                </a:solidFill>
              </a:rPr>
              <a:t>……</a:t>
            </a:r>
          </a:p>
          <a:p>
            <a:pPr>
              <a:lnSpc>
                <a:spcPct val="90000"/>
              </a:lnSpc>
              <a:spcBef>
                <a:spcPct val="20000"/>
              </a:spcBef>
            </a:pPr>
            <a:endParaRPr lang="en-US" altLang="zh-CN" sz="2400" b="1">
              <a:solidFill>
                <a:srgbClr val="0000FF"/>
              </a:solidFill>
            </a:endParaRPr>
          </a:p>
          <a:p>
            <a:pPr>
              <a:spcBef>
                <a:spcPct val="50000"/>
              </a:spcBef>
            </a:pPr>
            <a:endParaRPr lang="en-US" altLang="zh-CN"/>
          </a:p>
        </p:txBody>
      </p:sp>
      <p:sp>
        <p:nvSpPr>
          <p:cNvPr id="6150" name="Text Box 6"/>
          <p:cNvSpPr txBox="1">
            <a:spLocks noChangeArrowheads="1"/>
          </p:cNvSpPr>
          <p:nvPr/>
        </p:nvSpPr>
        <p:spPr bwMode="auto">
          <a:xfrm>
            <a:off x="685800" y="5105400"/>
            <a:ext cx="8610600" cy="1881188"/>
          </a:xfrm>
          <a:prstGeom prst="rect">
            <a:avLst/>
          </a:prstGeom>
          <a:noFill/>
          <a:ln w="9525">
            <a:noFill/>
            <a:miter lim="800000"/>
          </a:ln>
        </p:spPr>
        <p:txBody>
          <a:bodyPr>
            <a:spAutoFit/>
          </a:bodyPr>
          <a:lstStyle/>
          <a:p>
            <a:pPr>
              <a:spcBef>
                <a:spcPct val="20000"/>
              </a:spcBef>
            </a:pPr>
            <a:r>
              <a:rPr lang="zh-CN" altLang="en-US" sz="2400" b="1">
                <a:solidFill>
                  <a:srgbClr val="0000FF"/>
                </a:solidFill>
              </a:rPr>
              <a:t>正面描写和侧面描写（侧面烘托）</a:t>
            </a:r>
          </a:p>
          <a:p>
            <a:pPr>
              <a:spcBef>
                <a:spcPct val="20000"/>
              </a:spcBef>
            </a:pPr>
            <a:r>
              <a:rPr lang="zh-CN" altLang="en-US" sz="2400" b="1">
                <a:solidFill>
                  <a:srgbClr val="0000FF"/>
                </a:solidFill>
              </a:rPr>
              <a:t>对比  衬托（正衬和反衬）  以动衬静  以声衬静   </a:t>
            </a:r>
          </a:p>
          <a:p>
            <a:pPr>
              <a:spcBef>
                <a:spcPct val="20000"/>
              </a:spcBef>
            </a:pPr>
            <a:r>
              <a:rPr lang="zh-CN" altLang="en-US" sz="2400" b="1">
                <a:solidFill>
                  <a:srgbClr val="0000FF"/>
                </a:solidFill>
              </a:rPr>
              <a:t>虚实结合  联想 想象  白描手法  点面结合</a:t>
            </a:r>
            <a:r>
              <a:rPr lang="en-US" altLang="zh-CN" sz="2400" b="1">
                <a:solidFill>
                  <a:srgbClr val="0000FF"/>
                </a:solidFill>
              </a:rPr>
              <a:t>……</a:t>
            </a:r>
          </a:p>
          <a:p>
            <a:pPr>
              <a:spcBef>
                <a:spcPct val="50000"/>
              </a:spcBef>
            </a:pPr>
            <a:endParaRPr lang="en-US" altLang="zh-CN" sz="2400"/>
          </a:p>
        </p:txBody>
      </p:sp>
      <p:sp>
        <p:nvSpPr>
          <p:cNvPr id="6151" name="Text Box 7"/>
          <p:cNvSpPr txBox="1">
            <a:spLocks noChangeArrowheads="1"/>
          </p:cNvSpPr>
          <p:nvPr/>
        </p:nvSpPr>
        <p:spPr bwMode="auto">
          <a:xfrm>
            <a:off x="533400" y="1447800"/>
            <a:ext cx="8610600" cy="1370013"/>
          </a:xfrm>
          <a:prstGeom prst="rect">
            <a:avLst/>
          </a:prstGeom>
          <a:noFill/>
          <a:ln w="9525">
            <a:noFill/>
            <a:miter lim="800000"/>
          </a:ln>
        </p:spPr>
        <p:txBody>
          <a:bodyPr>
            <a:spAutoFit/>
          </a:bodyPr>
          <a:lstStyle/>
          <a:p>
            <a:pPr>
              <a:lnSpc>
                <a:spcPct val="90000"/>
              </a:lnSpc>
              <a:spcBef>
                <a:spcPct val="20000"/>
              </a:spcBef>
            </a:pPr>
            <a:r>
              <a:rPr lang="en-US" altLang="zh-CN" sz="2400" b="1">
                <a:solidFill>
                  <a:srgbClr val="0000FF"/>
                </a:solidFill>
              </a:rPr>
              <a:t>⑵</a:t>
            </a:r>
            <a:r>
              <a:rPr lang="zh-CN" altLang="en-US" sz="2400" b="1">
                <a:solidFill>
                  <a:srgbClr val="0000FF"/>
                </a:solidFill>
              </a:rPr>
              <a:t>间接抒情：借景抒情（寓情于景）</a:t>
            </a:r>
          </a:p>
          <a:p>
            <a:pPr>
              <a:lnSpc>
                <a:spcPct val="90000"/>
              </a:lnSpc>
              <a:spcBef>
                <a:spcPct val="20000"/>
              </a:spcBef>
            </a:pPr>
            <a:r>
              <a:rPr lang="zh-CN" altLang="en-US" sz="2400" b="1">
                <a:solidFill>
                  <a:srgbClr val="0000FF"/>
                </a:solidFill>
              </a:rPr>
              <a:t>                    借典故抒情  托物言志  借古讽今  叙事抒情</a:t>
            </a:r>
            <a:r>
              <a:rPr lang="en-US" altLang="zh-CN" sz="2400" b="1">
                <a:solidFill>
                  <a:srgbClr val="0000FF"/>
                </a:solidFill>
              </a:rPr>
              <a:t>……</a:t>
            </a:r>
          </a:p>
          <a:p>
            <a:pPr>
              <a:spcBef>
                <a:spcPct val="50000"/>
              </a:spcBef>
            </a:pPr>
            <a:endParaRPr lang="en-US" altLang="zh-CN" sz="2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animEffect transition="in" filter="blinds(horizontal)">
                                      <p:cBhvr>
                                        <p:cTn id="7" dur="500"/>
                                        <p:tgtEl>
                                          <p:spTgt spid="614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147">
                                            <p:txEl>
                                              <p:pRg st="4" end="4"/>
                                            </p:txEl>
                                          </p:spTgt>
                                        </p:tgtEl>
                                        <p:attrNameLst>
                                          <p:attrName>style.visibility</p:attrName>
                                        </p:attrNameLst>
                                      </p:cBhvr>
                                      <p:to>
                                        <p:strVal val="visible"/>
                                      </p:to>
                                    </p:set>
                                    <p:animEffect transition="in" filter="blinds(horizontal)">
                                      <p:cBhvr>
                                        <p:cTn id="12" dur="500"/>
                                        <p:tgtEl>
                                          <p:spTgt spid="6147">
                                            <p:txEl>
                                              <p:pRg st="4" end="4"/>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147">
                                            <p:txEl>
                                              <p:pRg st="8" end="8"/>
                                            </p:txEl>
                                          </p:spTgt>
                                        </p:tgtEl>
                                        <p:attrNameLst>
                                          <p:attrName>style.visibility</p:attrName>
                                        </p:attrNameLst>
                                      </p:cBhvr>
                                      <p:to>
                                        <p:strVal val="visible"/>
                                      </p:to>
                                    </p:set>
                                    <p:animEffect transition="in" filter="blinds(horizontal)">
                                      <p:cBhvr>
                                        <p:cTn id="17" dur="500"/>
                                        <p:tgtEl>
                                          <p:spTgt spid="6147">
                                            <p:txEl>
                                              <p:pRg st="8" end="8"/>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148"/>
                                        </p:tgtEl>
                                        <p:attrNameLst>
                                          <p:attrName>style.visibility</p:attrName>
                                        </p:attrNameLst>
                                      </p:cBhvr>
                                      <p:to>
                                        <p:strVal val="visible"/>
                                      </p:to>
                                    </p:set>
                                    <p:animEffect transition="in" filter="blinds(horizontal)">
                                      <p:cBhvr>
                                        <p:cTn id="22" dur="500"/>
                                        <p:tgtEl>
                                          <p:spTgt spid="614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151"/>
                                        </p:tgtEl>
                                        <p:attrNameLst>
                                          <p:attrName>style.visibility</p:attrName>
                                        </p:attrNameLst>
                                      </p:cBhvr>
                                      <p:to>
                                        <p:strVal val="visible"/>
                                      </p:to>
                                    </p:set>
                                    <p:animEffect transition="in" filter="blinds(horizontal)">
                                      <p:cBhvr>
                                        <p:cTn id="27" dur="500"/>
                                        <p:tgtEl>
                                          <p:spTgt spid="6151"/>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149"/>
                                        </p:tgtEl>
                                        <p:attrNameLst>
                                          <p:attrName>style.visibility</p:attrName>
                                        </p:attrNameLst>
                                      </p:cBhvr>
                                      <p:to>
                                        <p:strVal val="visible"/>
                                      </p:to>
                                    </p:set>
                                    <p:animEffect transition="in" filter="blinds(horizontal)">
                                      <p:cBhvr>
                                        <p:cTn id="32" dur="500"/>
                                        <p:tgtEl>
                                          <p:spTgt spid="6149"/>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6150"/>
                                        </p:tgtEl>
                                        <p:attrNameLst>
                                          <p:attrName>style.visibility</p:attrName>
                                        </p:attrNameLst>
                                      </p:cBhvr>
                                      <p:to>
                                        <p:strVal val="visible"/>
                                      </p:to>
                                    </p:set>
                                    <p:animEffect transition="in" filter="blinds(horizontal)">
                                      <p:cBhvr>
                                        <p:cTn id="37" dur="500"/>
                                        <p:tgtEl>
                                          <p:spTgt spid="6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uiExpand="1" build="p"/>
      <p:bldP spid="6148" grpId="0"/>
      <p:bldP spid="6149" grpId="0"/>
      <p:bldP spid="6150" grpId="0"/>
      <p:bldP spid="6151"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51520" y="404664"/>
            <a:ext cx="8435280" cy="5721499"/>
          </a:xfrm>
        </p:spPr>
        <p:txBody>
          <a:bodyPr>
            <a:normAutofit/>
          </a:bodyPr>
          <a:lstStyle/>
          <a:p>
            <a:pPr>
              <a:buNone/>
            </a:pPr>
            <a:r>
              <a:rPr lang="en-US" altLang="zh-CN" sz="4000"/>
              <a:t>21. </a:t>
            </a:r>
            <a:r>
              <a:rPr lang="zh-CN" altLang="zh-CN" sz="4000"/>
              <a:t>（</a:t>
            </a:r>
            <a:r>
              <a:rPr lang="en-US" altLang="zh-CN" sz="4000"/>
              <a:t>3</a:t>
            </a:r>
            <a:r>
              <a:rPr lang="zh-CN" altLang="zh-CN" sz="4000"/>
              <a:t>分）</a:t>
            </a:r>
            <a:endParaRPr lang="en-US" altLang="zh-CN" sz="4000"/>
          </a:p>
          <a:p>
            <a:pPr>
              <a:buNone/>
            </a:pPr>
            <a:r>
              <a:rPr lang="en-US" altLang="zh-CN" sz="4000" b="1"/>
              <a:t> </a:t>
            </a:r>
            <a:r>
              <a:rPr lang="zh-CN" altLang="en-US" sz="4000" b="1">
                <a:solidFill>
                  <a:srgbClr val="FF0000"/>
                </a:solidFill>
              </a:rPr>
              <a:t>今古河山无定据</a:t>
            </a:r>
            <a:endParaRPr lang="en-US" altLang="zh-CN" sz="4000">
              <a:solidFill>
                <a:srgbClr val="FF0000"/>
              </a:solidFill>
            </a:endParaRPr>
          </a:p>
          <a:p>
            <a:pPr>
              <a:buNone/>
            </a:pPr>
            <a:r>
              <a:rPr lang="zh-CN" altLang="zh-CN" sz="4000" b="1"/>
              <a:t>（</a:t>
            </a:r>
            <a:r>
              <a:rPr lang="en-US" altLang="zh-CN" sz="4000" b="1"/>
              <a:t>1</a:t>
            </a:r>
            <a:r>
              <a:rPr lang="zh-CN" altLang="zh-CN" sz="4000" b="1"/>
              <a:t>）总领全词，点明主旨</a:t>
            </a:r>
            <a:endParaRPr lang="en-US" altLang="zh-CN" sz="4000" b="1"/>
          </a:p>
          <a:p>
            <a:pPr>
              <a:buNone/>
            </a:pPr>
            <a:r>
              <a:rPr lang="zh-CN" altLang="zh-CN" sz="4000" b="1"/>
              <a:t>（</a:t>
            </a:r>
            <a:r>
              <a:rPr lang="en-US" altLang="zh-CN" sz="4000" b="1"/>
              <a:t>2</a:t>
            </a:r>
            <a:r>
              <a:rPr lang="zh-CN" altLang="zh-CN" sz="4000" b="1"/>
              <a:t>）议论开篇。</a:t>
            </a:r>
            <a:endParaRPr lang="en-US" altLang="zh-CN" sz="4000" b="1"/>
          </a:p>
          <a:p>
            <a:pPr>
              <a:buNone/>
            </a:pPr>
            <a:r>
              <a:rPr lang="zh-CN" altLang="zh-CN" sz="4000" b="1"/>
              <a:t>（</a:t>
            </a:r>
            <a:r>
              <a:rPr lang="en-US" altLang="zh-CN" sz="4000" b="1"/>
              <a:t>3</a:t>
            </a:r>
            <a:r>
              <a:rPr lang="zh-CN" altLang="zh-CN" sz="4000" b="1"/>
              <a:t>）奠定感情基调。</a:t>
            </a:r>
          </a:p>
          <a:p>
            <a:pPr>
              <a:buNone/>
            </a:pPr>
            <a:endParaRPr lang="zh-CN" altLang="en-US" sz="40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 Box 2"/>
          <p:cNvSpPr txBox="1">
            <a:spLocks noGrp="1" noChangeArrowheads="1"/>
          </p:cNvSpPr>
          <p:nvPr>
            <p:ph idx="1"/>
          </p:nvPr>
        </p:nvSpPr>
        <p:spPr bwMode="auto">
          <a:xfrm>
            <a:off x="-396552" y="332656"/>
            <a:ext cx="9540552" cy="4647426"/>
          </a:xfrm>
          <a:prstGeom prst="rect">
            <a:avLst/>
          </a:prstGeom>
          <a:noFill/>
          <a:ln w="9525">
            <a:noFill/>
            <a:miter lim="800000"/>
          </a:ln>
          <a:effectLst/>
        </p:spPr>
        <p:txBody>
          <a:bodyPr vert="horz" wrap="square" lIns="91440" tIns="45720" rIns="91440" bIns="45720" rtlCol="0">
            <a:spAutoFit/>
          </a:bodyPr>
          <a:lstStyle/>
          <a:p>
            <a:pPr marL="342900" marR="0" lvl="0" indent="-342900" algn="l" defTabSz="914400" rtl="0" eaLnBrk="1" fontAlgn="auto" latinLnBrk="0" hangingPunct="1">
              <a:lnSpc>
                <a:spcPct val="100000"/>
              </a:lnSpc>
              <a:spcBef>
                <a:spcPct val="20000"/>
              </a:spcBef>
              <a:spcAft>
                <a:spcPct val="0"/>
              </a:spcAft>
              <a:buClrTx/>
              <a:buSzTx/>
              <a:buFont typeface="Arial" pitchFamily="34" charset="0"/>
              <a:buChar char="•"/>
              <a:defRPr/>
            </a:pPr>
            <a:r>
              <a:rPr kumimoji="0" lang="zh-CN" altLang="zh-CN" sz="4000" b="1" i="0" u="none" strike="noStrike" kern="1200" cap="none" spc="0" normalizeH="0" baseline="0" noProof="0">
                <a:ln>
                  <a:noFill/>
                </a:ln>
                <a:solidFill>
                  <a:schemeClr val="tx1"/>
                </a:solidFill>
                <a:effectLst/>
                <a:uLnTx/>
                <a:uFillTx/>
                <a:latin typeface="+mn-lt"/>
                <a:ea typeface="+mn-ea"/>
                <a:cs typeface="+mn-cs"/>
              </a:rPr>
              <a:t>（</a:t>
            </a:r>
            <a:r>
              <a:rPr kumimoji="0" lang="en-US" altLang="zh-CN" sz="4000" b="1" i="0" u="none" strike="noStrike" kern="1200" cap="none" spc="0" normalizeH="0" baseline="0" noProof="0">
                <a:ln>
                  <a:noFill/>
                </a:ln>
                <a:solidFill>
                  <a:schemeClr val="tx1"/>
                </a:solidFill>
                <a:effectLst/>
                <a:uLnTx/>
                <a:uFillTx/>
                <a:latin typeface="+mn-lt"/>
                <a:ea typeface="+mn-ea"/>
                <a:cs typeface="+mn-cs"/>
              </a:rPr>
              <a:t>1</a:t>
            </a:r>
            <a:r>
              <a:rPr kumimoji="0" lang="zh-CN" altLang="zh-CN" sz="4000" b="1" i="0" u="none" strike="noStrike" kern="1200" cap="none" spc="0" normalizeH="0" baseline="0" noProof="0">
                <a:ln>
                  <a:noFill/>
                </a:ln>
                <a:solidFill>
                  <a:schemeClr val="tx1"/>
                </a:solidFill>
                <a:effectLst/>
                <a:uLnTx/>
                <a:uFillTx/>
                <a:latin typeface="+mn-lt"/>
                <a:ea typeface="+mn-ea"/>
                <a:cs typeface="+mn-cs"/>
              </a:rPr>
              <a:t>）以情相问，以景作答，看似答非所问，实则独具匠心。</a:t>
            </a:r>
            <a:endParaRPr kumimoji="0" lang="en-US" altLang="zh-CN" sz="4000" b="1" i="0" u="none" strike="noStrike" kern="1200" cap="none" spc="0" normalizeH="0" baseline="0" noProof="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ct val="0"/>
              </a:spcAft>
              <a:buClrTx/>
              <a:buSzTx/>
              <a:buFont typeface="Arial" pitchFamily="34" charset="0"/>
              <a:buChar char="•"/>
              <a:defRPr/>
            </a:pPr>
            <a:r>
              <a:rPr kumimoji="0" lang="zh-CN" altLang="zh-CN" sz="4000" b="1" i="0" u="none" strike="noStrike" kern="1200" cap="none" spc="0" normalizeH="0" baseline="0" noProof="0">
                <a:ln>
                  <a:noFill/>
                </a:ln>
                <a:solidFill>
                  <a:schemeClr val="tx1"/>
                </a:solidFill>
                <a:effectLst/>
                <a:uLnTx/>
                <a:uFillTx/>
                <a:latin typeface="+mn-lt"/>
                <a:ea typeface="+mn-ea"/>
                <a:cs typeface="+mn-cs"/>
              </a:rPr>
              <a:t>（</a:t>
            </a:r>
            <a:r>
              <a:rPr kumimoji="0" lang="en-US" altLang="zh-CN" sz="4000" b="1" i="0" u="none" strike="noStrike" kern="1200" cap="none" spc="0" normalizeH="0" baseline="0" noProof="0">
                <a:ln>
                  <a:noFill/>
                </a:ln>
                <a:solidFill>
                  <a:schemeClr val="tx1"/>
                </a:solidFill>
                <a:effectLst/>
                <a:uLnTx/>
                <a:uFillTx/>
                <a:latin typeface="+mn-lt"/>
                <a:ea typeface="+mn-ea"/>
                <a:cs typeface="+mn-cs"/>
              </a:rPr>
              <a:t>2</a:t>
            </a:r>
            <a:r>
              <a:rPr kumimoji="0" lang="zh-CN" altLang="zh-CN" sz="4000" b="1" i="0" u="none" strike="noStrike" kern="1200" cap="none" spc="0" normalizeH="0" baseline="0" noProof="0">
                <a:ln>
                  <a:noFill/>
                </a:ln>
                <a:solidFill>
                  <a:schemeClr val="tx1"/>
                </a:solidFill>
                <a:effectLst/>
                <a:uLnTx/>
                <a:uFillTx/>
                <a:latin typeface="+mn-lt"/>
                <a:ea typeface="+mn-ea"/>
                <a:cs typeface="+mn-cs"/>
              </a:rPr>
              <a:t>）融情入景，化抽象之情为形象之景，抒情效果浓郁</a:t>
            </a:r>
            <a:r>
              <a:rPr kumimoji="0" lang="zh-CN" altLang="en-US" sz="4000" b="1" i="0" u="none" strike="noStrike" kern="1200" cap="none" spc="0" normalizeH="0" baseline="0" noProof="0">
                <a:ln>
                  <a:noFill/>
                </a:ln>
                <a:solidFill>
                  <a:schemeClr val="tx1"/>
                </a:solidFill>
                <a:effectLst/>
                <a:uLnTx/>
                <a:uFillTx/>
                <a:latin typeface="+mn-lt"/>
                <a:ea typeface="+mn-ea"/>
                <a:cs typeface="+mn-cs"/>
              </a:rPr>
              <a:t>。</a:t>
            </a:r>
            <a:endParaRPr kumimoji="0" lang="en-US" altLang="zh-CN" sz="4000" b="1" i="0" u="none" strike="noStrike" kern="1200" cap="none" spc="0" normalizeH="0" baseline="0" noProof="0">
              <a:ln>
                <a:noFill/>
              </a:ln>
              <a:solidFill>
                <a:srgbClr val="FF0000"/>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ct val="0"/>
              </a:spcAft>
              <a:buClrTx/>
              <a:buSzTx/>
              <a:buFont typeface="Arial" pitchFamily="34" charset="0"/>
              <a:buChar char="•"/>
              <a:defRPr/>
            </a:pPr>
            <a:r>
              <a:rPr kumimoji="0" lang="zh-CN" altLang="zh-CN" sz="4000" b="1" i="0" u="none" strike="noStrike" kern="1200" cap="none" spc="0" normalizeH="0" baseline="0" noProof="0">
                <a:ln>
                  <a:noFill/>
                </a:ln>
                <a:solidFill>
                  <a:schemeClr val="tx1"/>
                </a:solidFill>
                <a:effectLst/>
                <a:uLnTx/>
                <a:uFillTx/>
                <a:latin typeface="+mn-lt"/>
                <a:ea typeface="+mn-ea"/>
                <a:cs typeface="+mn-cs"/>
              </a:rPr>
              <a:t>（</a:t>
            </a:r>
            <a:r>
              <a:rPr kumimoji="0" lang="en-US" altLang="zh-CN" sz="4000" b="1" i="0" u="none" strike="noStrike" kern="1200" cap="none" spc="0" normalizeH="0" baseline="0" noProof="0">
                <a:ln>
                  <a:noFill/>
                </a:ln>
                <a:solidFill>
                  <a:schemeClr val="tx1"/>
                </a:solidFill>
                <a:effectLst/>
                <a:uLnTx/>
                <a:uFillTx/>
                <a:latin typeface="+mn-lt"/>
                <a:ea typeface="+mn-ea"/>
                <a:cs typeface="+mn-cs"/>
              </a:rPr>
              <a:t>3</a:t>
            </a:r>
            <a:r>
              <a:rPr kumimoji="0" lang="zh-CN" altLang="zh-CN" sz="4000" b="1" i="0" u="none" strike="noStrike" kern="1200" cap="none" spc="0" normalizeH="0" baseline="0" noProof="0">
                <a:ln>
                  <a:noFill/>
                </a:ln>
                <a:solidFill>
                  <a:schemeClr val="tx1"/>
                </a:solidFill>
                <a:effectLst/>
                <a:uLnTx/>
                <a:uFillTx/>
                <a:latin typeface="+mn-lt"/>
                <a:ea typeface="+mn-ea"/>
                <a:cs typeface="+mn-cs"/>
              </a:rPr>
              <a:t>）深山、夕照、秋雨三个意象连用，极力渲染荒凉氛围，委婉含蓄地表达了词人心中的孤寂、惆怅之情</a:t>
            </a:r>
            <a:r>
              <a:rPr kumimoji="0" lang="zh-CN" altLang="en-US" sz="4000" b="1" i="0" u="none" strike="noStrike" kern="1200" cap="none" spc="0" normalizeH="0" baseline="0" noProof="0">
                <a:ln>
                  <a:noFill/>
                </a:ln>
                <a:solidFill>
                  <a:schemeClr val="tx1"/>
                </a:solidFill>
                <a:effectLst/>
                <a:uLnTx/>
                <a:uFillTx/>
                <a:latin typeface="+mn-lt"/>
                <a:ea typeface="+mn-ea"/>
                <a:cs typeface="+mn-cs"/>
              </a:rPr>
              <a:t>。</a:t>
            </a:r>
            <a:endParaRPr kumimoji="0" lang="en-US" altLang="zh-CN" sz="4000" b="1" i="0" u="none" strike="noStrike" kern="1200" cap="none" spc="0" normalizeH="0" baseline="0" noProof="0">
              <a:ln>
                <a:noFill/>
              </a:ln>
              <a:solidFill>
                <a:srgbClr val="FF0000"/>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67544" y="404664"/>
            <a:ext cx="8219256" cy="5721499"/>
          </a:xfrm>
        </p:spPr>
        <p:txBody>
          <a:bodyPr>
            <a:normAutofit fontScale="92500" lnSpcReduction="10000"/>
          </a:bodyPr>
          <a:lstStyle/>
          <a:p>
            <a:pPr>
              <a:buNone/>
            </a:pPr>
            <a:r>
              <a:rPr lang="zh-CN" altLang="zh-CN" b="1"/>
              <a:t>（０９年浙江卷）阅读下面这首词，完成</a:t>
            </a:r>
            <a:r>
              <a:rPr lang="en-US" altLang="zh-CN" b="1"/>
              <a:t>22-23</a:t>
            </a:r>
            <a:r>
              <a:rPr lang="zh-CN" altLang="zh-CN" b="1"/>
              <a:t>题。（</a:t>
            </a:r>
            <a:r>
              <a:rPr lang="en-US" altLang="zh-CN" b="1"/>
              <a:t>6</a:t>
            </a:r>
            <a:r>
              <a:rPr lang="zh-CN" altLang="zh-CN" b="1"/>
              <a:t>分）</a:t>
            </a:r>
            <a:r>
              <a:rPr lang="en-US" altLang="zh-CN" b="1"/>
              <a:t> </a:t>
            </a:r>
            <a:endParaRPr lang="zh-CN" altLang="zh-CN" b="1"/>
          </a:p>
          <a:p>
            <a:pPr>
              <a:buNone/>
            </a:pPr>
            <a:r>
              <a:rPr lang="en-US" altLang="zh-CN" b="1"/>
              <a:t>            </a:t>
            </a:r>
            <a:r>
              <a:rPr lang="zh-CN" altLang="zh-CN" b="1"/>
              <a:t>踏莎行· 雪中看梅花</a:t>
            </a:r>
            <a:r>
              <a:rPr lang="en-US" altLang="zh-CN" b="1"/>
              <a:t>   </a:t>
            </a:r>
            <a:r>
              <a:rPr lang="zh-CN" altLang="zh-CN" b="1"/>
              <a:t>（元）王 旭</a:t>
            </a:r>
          </a:p>
          <a:p>
            <a:pPr>
              <a:buNone/>
            </a:pPr>
            <a:r>
              <a:rPr lang="en-US" altLang="zh-CN" b="1"/>
              <a:t>              </a:t>
            </a:r>
            <a:r>
              <a:rPr lang="zh-CN" altLang="zh-CN" b="1"/>
              <a:t>两种风流，一家制作。雪花全似梅花萼① 。细看不是雪无香，天风吹得香零落。</a:t>
            </a:r>
            <a:r>
              <a:rPr lang="en-US" altLang="zh-CN" b="1"/>
              <a:t>    </a:t>
            </a:r>
            <a:r>
              <a:rPr lang="zh-CN" altLang="zh-CN" b="1"/>
              <a:t>虽是一般，惟高一着。雪花不似梅花薄。梅花散彩向空山，雪花随意穿帘幕。</a:t>
            </a:r>
            <a:r>
              <a:rPr lang="en-US" altLang="zh-CN" b="1"/>
              <a:t> </a:t>
            </a:r>
            <a:endParaRPr lang="zh-CN" altLang="zh-CN" b="1"/>
          </a:p>
          <a:p>
            <a:pPr>
              <a:buNone/>
            </a:pPr>
            <a:r>
              <a:rPr lang="zh-CN" altLang="zh-CN" b="1"/>
              <a:t>【注】①萼：花萼。这里指花瓣。</a:t>
            </a:r>
            <a:r>
              <a:rPr lang="en-US" altLang="zh-CN" b="1"/>
              <a:t> </a:t>
            </a:r>
            <a:endParaRPr lang="zh-CN" altLang="zh-CN" b="1"/>
          </a:p>
          <a:p>
            <a:pPr>
              <a:buNone/>
            </a:pPr>
            <a:r>
              <a:rPr lang="en-US" altLang="zh-CN" b="1"/>
              <a:t> 22</a:t>
            </a:r>
            <a:r>
              <a:rPr lang="zh-CN" altLang="zh-CN" b="1"/>
              <a:t>．词中的“两种”指的是</a:t>
            </a:r>
            <a:r>
              <a:rPr lang="en-US" altLang="zh-CN" b="1" u="sng"/>
              <a:t>                </a:t>
            </a:r>
            <a:r>
              <a:rPr lang="zh-CN" altLang="zh-CN" b="1"/>
              <a:t>，“一家”指的是 </a:t>
            </a:r>
            <a:r>
              <a:rPr lang="en-US" altLang="zh-CN" b="1" u="sng"/>
              <a:t>           </a:t>
            </a:r>
            <a:r>
              <a:rPr lang="zh-CN" altLang="zh-CN" b="1"/>
              <a:t>。（</a:t>
            </a:r>
            <a:r>
              <a:rPr lang="en-US" altLang="zh-CN" b="1"/>
              <a:t>2</a:t>
            </a:r>
            <a:r>
              <a:rPr lang="zh-CN" altLang="zh-CN" b="1"/>
              <a:t>分）</a:t>
            </a:r>
            <a:r>
              <a:rPr lang="en-US" altLang="zh-CN" b="1"/>
              <a:t> </a:t>
            </a:r>
            <a:endParaRPr lang="zh-CN" altLang="zh-CN" b="1"/>
          </a:p>
          <a:p>
            <a:pPr>
              <a:buNone/>
            </a:pPr>
            <a:r>
              <a:rPr lang="en-US" altLang="zh-CN" b="1"/>
              <a:t>23</a:t>
            </a:r>
            <a:r>
              <a:rPr lang="zh-CN" altLang="zh-CN" b="1"/>
              <a:t>．指出这首词的写作手法并简析作者的情感。（</a:t>
            </a:r>
            <a:r>
              <a:rPr lang="en-US" altLang="zh-CN" b="1"/>
              <a:t>4</a:t>
            </a:r>
            <a:r>
              <a:rPr lang="zh-CN" altLang="zh-CN" b="1"/>
              <a:t>分）</a:t>
            </a:r>
            <a:r>
              <a:rPr lang="en-US" altLang="zh-CN" b="1"/>
              <a:t>  </a:t>
            </a:r>
            <a:endParaRPr lang="zh-CN" altLang="zh-CN" b="1"/>
          </a:p>
          <a:p>
            <a:endParaRPr lang="zh-CN" altLang="en-US"/>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24544" y="1600200"/>
            <a:ext cx="9011344" cy="4525963"/>
          </a:xfrm>
        </p:spPr>
        <p:txBody>
          <a:bodyPr/>
          <a:lstStyle/>
          <a:p>
            <a:r>
              <a:rPr lang="zh-CN" altLang="zh-CN" b="1"/>
              <a:t>答：</a:t>
            </a:r>
            <a:endParaRPr lang="en-US" altLang="zh-CN" b="1"/>
          </a:p>
          <a:p>
            <a:r>
              <a:rPr lang="zh-CN" altLang="zh-CN" b="1"/>
              <a:t>（１） ①梅花与雪花</a:t>
            </a:r>
            <a:r>
              <a:rPr lang="en-US" altLang="zh-CN" b="1"/>
              <a:t>    </a:t>
            </a:r>
            <a:r>
              <a:rPr lang="zh-CN" altLang="zh-CN" b="1"/>
              <a:t>②大自然</a:t>
            </a:r>
            <a:r>
              <a:rPr lang="en-US" altLang="zh-CN" b="1"/>
              <a:t> </a:t>
            </a:r>
            <a:endParaRPr lang="zh-CN" altLang="zh-CN" b="1"/>
          </a:p>
          <a:p>
            <a:r>
              <a:rPr lang="zh-CN" altLang="zh-CN" b="1"/>
              <a:t>（２）手法：对比（反衬）</a:t>
            </a:r>
            <a:r>
              <a:rPr lang="en-US" altLang="zh-CN" b="1"/>
              <a:t>        </a:t>
            </a:r>
            <a:endParaRPr lang="zh-CN" altLang="zh-CN" b="1"/>
          </a:p>
          <a:p>
            <a:r>
              <a:rPr lang="zh-CN" altLang="zh-CN" b="1"/>
              <a:t>情感：对梅与雪的品格有所褒贬，突出了对梅花的喜爱和赞赏之情。</a:t>
            </a: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0" y="260648"/>
            <a:ext cx="8686800" cy="5865515"/>
          </a:xfrm>
        </p:spPr>
        <p:txBody>
          <a:bodyPr>
            <a:normAutofit fontScale="85000" lnSpcReduction="10000"/>
          </a:bodyPr>
          <a:lstStyle/>
          <a:p>
            <a:pPr>
              <a:buNone/>
            </a:pPr>
            <a:r>
              <a:rPr lang="zh-CN" altLang="zh-CN" b="1"/>
              <a:t>（</a:t>
            </a:r>
            <a:r>
              <a:rPr lang="en-US" altLang="zh-CN" b="1"/>
              <a:t>10</a:t>
            </a:r>
            <a:r>
              <a:rPr lang="zh-CN" altLang="zh-CN" b="1"/>
              <a:t>年浙江卷）阅读下面这首诗，完成</a:t>
            </a:r>
            <a:r>
              <a:rPr lang="en-US" altLang="zh-CN" b="1"/>
              <a:t>22-23</a:t>
            </a:r>
            <a:r>
              <a:rPr lang="zh-CN" altLang="zh-CN" b="1"/>
              <a:t>题。（</a:t>
            </a:r>
            <a:r>
              <a:rPr lang="en-US" altLang="zh-CN" b="1"/>
              <a:t>6</a:t>
            </a:r>
            <a:r>
              <a:rPr lang="zh-CN" altLang="zh-CN" b="1"/>
              <a:t>分）</a:t>
            </a:r>
          </a:p>
          <a:p>
            <a:pPr>
              <a:buNone/>
            </a:pPr>
            <a:r>
              <a:rPr lang="en-US" altLang="zh-CN" b="1"/>
              <a:t>                   </a:t>
            </a:r>
            <a:r>
              <a:rPr lang="zh-CN" altLang="zh-CN" b="1"/>
              <a:t>定林</a:t>
            </a:r>
          </a:p>
          <a:p>
            <a:pPr>
              <a:buNone/>
            </a:pPr>
            <a:r>
              <a:rPr lang="en-US" altLang="zh-CN" b="1"/>
              <a:t>                 </a:t>
            </a:r>
            <a:r>
              <a:rPr lang="zh-CN" altLang="zh-CN" b="1"/>
              <a:t>宋·王安石</a:t>
            </a:r>
          </a:p>
          <a:p>
            <a:pPr>
              <a:buNone/>
            </a:pPr>
            <a:r>
              <a:rPr lang="en-US" altLang="zh-CN" b="1"/>
              <a:t>         </a:t>
            </a:r>
            <a:r>
              <a:rPr lang="zh-CN" altLang="zh-CN" b="1"/>
              <a:t>漱甘凉病齿，坐旷息烦襟。</a:t>
            </a:r>
          </a:p>
          <a:p>
            <a:pPr>
              <a:buNone/>
            </a:pPr>
            <a:r>
              <a:rPr lang="en-US" altLang="zh-CN" b="1"/>
              <a:t>         </a:t>
            </a:r>
            <a:r>
              <a:rPr lang="zh-CN" altLang="zh-CN" b="1"/>
              <a:t>因脱水边屦，就敷岩上衾。</a:t>
            </a:r>
          </a:p>
          <a:p>
            <a:pPr>
              <a:buNone/>
            </a:pPr>
            <a:r>
              <a:rPr lang="en-US" altLang="zh-CN" b="1"/>
              <a:t>         </a:t>
            </a:r>
            <a:r>
              <a:rPr lang="zh-CN" altLang="zh-CN" b="1"/>
              <a:t>但留云对宿，仍值月相寻。</a:t>
            </a:r>
          </a:p>
          <a:p>
            <a:pPr>
              <a:buNone/>
            </a:pPr>
            <a:r>
              <a:rPr lang="en-US" altLang="zh-CN" b="1"/>
              <a:t>         </a:t>
            </a:r>
            <a:r>
              <a:rPr lang="zh-CN" altLang="zh-CN" b="1"/>
              <a:t>真乐非无寄，悲虫亦好音。</a:t>
            </a:r>
          </a:p>
          <a:p>
            <a:pPr>
              <a:buNone/>
            </a:pPr>
            <a:r>
              <a:rPr lang="zh-CN" altLang="zh-CN" b="1"/>
              <a:t>注：</a:t>
            </a:r>
            <a:r>
              <a:rPr lang="en-US" altLang="zh-CN" b="1"/>
              <a:t>1</a:t>
            </a:r>
            <a:r>
              <a:rPr lang="zh-CN" altLang="zh-CN" b="1"/>
              <a:t>定林：寺院名，位于金陵（今南京）。作者罢官后常到此游憩。</a:t>
            </a:r>
            <a:r>
              <a:rPr lang="en-US" altLang="zh-CN" b="1"/>
              <a:t>2</a:t>
            </a:r>
            <a:r>
              <a:rPr lang="zh-CN" altLang="zh-CN" b="1"/>
              <a:t>仍：又。</a:t>
            </a:r>
          </a:p>
          <a:p>
            <a:pPr>
              <a:buNone/>
            </a:pPr>
            <a:r>
              <a:rPr lang="en-US" altLang="zh-CN" b="1"/>
              <a:t> </a:t>
            </a:r>
            <a:endParaRPr lang="zh-CN" altLang="zh-CN" b="1"/>
          </a:p>
          <a:p>
            <a:pPr>
              <a:buNone/>
            </a:pPr>
            <a:r>
              <a:rPr lang="en-US" altLang="zh-CN" b="1"/>
              <a:t> 22</a:t>
            </a:r>
            <a:r>
              <a:rPr lang="zh-CN" altLang="zh-CN" b="1"/>
              <a:t>．简析第三联中诗人表现情感的手法。（</a:t>
            </a:r>
            <a:r>
              <a:rPr lang="en-US" altLang="zh-CN" b="1"/>
              <a:t>3</a:t>
            </a:r>
            <a:r>
              <a:rPr lang="zh-CN" altLang="zh-CN" b="1"/>
              <a:t>分）</a:t>
            </a:r>
            <a:r>
              <a:rPr lang="en-US" altLang="zh-CN" b="1"/>
              <a:t>  </a:t>
            </a:r>
            <a:endParaRPr lang="zh-CN" altLang="zh-CN" b="1"/>
          </a:p>
          <a:p>
            <a:pPr>
              <a:buNone/>
            </a:pPr>
            <a:r>
              <a:rPr lang="en-US" altLang="zh-CN" b="1"/>
              <a:t> 23</a:t>
            </a:r>
            <a:r>
              <a:rPr lang="zh-CN" altLang="zh-CN" b="1"/>
              <a:t>．诗人为什么认为“悲虫”也会有“好音”？结合全诗简要分析。（</a:t>
            </a:r>
            <a:r>
              <a:rPr lang="en-US" altLang="zh-CN" b="1"/>
              <a:t>3</a:t>
            </a:r>
            <a:r>
              <a:rPr lang="zh-CN" altLang="zh-CN" b="1"/>
              <a:t>分）</a:t>
            </a:r>
          </a:p>
          <a:p>
            <a:endParaRPr lang="zh-CN" altLang="en-US"/>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52536" y="548680"/>
            <a:ext cx="9396536" cy="5256584"/>
          </a:xfrm>
        </p:spPr>
        <p:txBody>
          <a:bodyPr/>
          <a:lstStyle/>
          <a:p>
            <a:r>
              <a:rPr lang="zh-CN" altLang="zh-CN" b="1"/>
              <a:t>答：</a:t>
            </a:r>
            <a:endParaRPr lang="en-US" altLang="zh-CN" b="1"/>
          </a:p>
          <a:p>
            <a:r>
              <a:rPr lang="zh-CN" altLang="zh-CN" b="1"/>
              <a:t>（</a:t>
            </a:r>
            <a:r>
              <a:rPr lang="en-US" altLang="zh-CN" b="1"/>
              <a:t>1</a:t>
            </a:r>
            <a:r>
              <a:rPr lang="zh-CN" altLang="zh-CN" b="1"/>
              <a:t>）运用</a:t>
            </a:r>
            <a:r>
              <a:rPr lang="zh-CN" altLang="zh-CN" b="1">
                <a:solidFill>
                  <a:srgbClr val="FF0000"/>
                </a:solidFill>
              </a:rPr>
              <a:t>拟人</a:t>
            </a:r>
            <a:r>
              <a:rPr lang="zh-CN" altLang="zh-CN" b="1"/>
              <a:t>手法，诗人把“云”和“月”人格化。诗人欲和白云对宿，又逢明月相寻，写出在定林流连忘返的愉悦心境。</a:t>
            </a:r>
            <a:r>
              <a:rPr lang="en-US" altLang="zh-CN" b="1"/>
              <a:t>  </a:t>
            </a:r>
            <a:endParaRPr lang="zh-CN" altLang="zh-CN" b="1"/>
          </a:p>
          <a:p>
            <a:r>
              <a:rPr lang="zh-CN" altLang="zh-CN" b="1"/>
              <a:t>（</a:t>
            </a:r>
            <a:r>
              <a:rPr lang="en-US" altLang="zh-CN" b="1"/>
              <a:t>2</a:t>
            </a:r>
            <a:r>
              <a:rPr lang="zh-CN" altLang="zh-CN" b="1"/>
              <a:t>）诗人罢官后，</a:t>
            </a:r>
            <a:r>
              <a:rPr lang="zh-CN" altLang="zh-CN" b="1">
                <a:solidFill>
                  <a:srgbClr val="FF0000"/>
                </a:solidFill>
              </a:rPr>
              <a:t>寄情自然</a:t>
            </a:r>
            <a:r>
              <a:rPr lang="zh-CN" altLang="zh-CN" b="1"/>
              <a:t>，认为只要超越凡尘，便能随处寻到自己的快乐，即使悲鸣的虫声也是</a:t>
            </a:r>
            <a:r>
              <a:rPr lang="zh-CN" altLang="zh-CN" b="1">
                <a:solidFill>
                  <a:srgbClr val="FF0000"/>
                </a:solidFill>
              </a:rPr>
              <a:t>美妙的音乐</a:t>
            </a:r>
            <a:r>
              <a:rPr lang="zh-CN" altLang="zh-CN" b="1"/>
              <a:t>。</a:t>
            </a:r>
          </a:p>
          <a:p>
            <a:endParaRPr lang="zh-CN" altLang="en-US"/>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Rectangle 3"/>
          <p:cNvSpPr>
            <a:spLocks noGrp="1" noChangeArrowheads="1"/>
          </p:cNvSpPr>
          <p:nvPr>
            <p:ph type="body" idx="1"/>
          </p:nvPr>
        </p:nvSpPr>
        <p:spPr>
          <a:xfrm>
            <a:off x="0" y="0"/>
            <a:ext cx="8839200" cy="6172200"/>
          </a:xfrm>
        </p:spPr>
        <p:txBody>
          <a:bodyPr>
            <a:normAutofit fontScale="92500" lnSpcReduction="10000"/>
          </a:bodyPr>
          <a:lstStyle/>
          <a:p>
            <a:pPr eaLnBrk="1" hangingPunct="1">
              <a:lnSpc>
                <a:spcPct val="80000"/>
              </a:lnSpc>
              <a:buFontTx/>
              <a:buNone/>
            </a:pPr>
            <a:endParaRPr lang="en-US" altLang="zh-CN" sz="2800" b="1"/>
          </a:p>
          <a:p>
            <a:pPr eaLnBrk="1" hangingPunct="1">
              <a:lnSpc>
                <a:spcPct val="80000"/>
              </a:lnSpc>
              <a:buFontTx/>
              <a:buNone/>
            </a:pPr>
            <a:r>
              <a:rPr lang="en-US" altLang="zh-CN" sz="2800" b="1"/>
              <a:t>                                </a:t>
            </a:r>
            <a:r>
              <a:rPr lang="zh-CN" altLang="en-US" sz="2800" b="1"/>
              <a:t>未展芭蕉</a:t>
            </a:r>
          </a:p>
          <a:p>
            <a:pPr eaLnBrk="1" hangingPunct="1">
              <a:lnSpc>
                <a:spcPct val="80000"/>
              </a:lnSpc>
              <a:buFontTx/>
              <a:buNone/>
            </a:pPr>
            <a:r>
              <a:rPr lang="zh-CN" altLang="en-US" sz="2800" b="1"/>
              <a:t>                              （唐）钱珝                                             </a:t>
            </a:r>
          </a:p>
          <a:p>
            <a:pPr algn="ctr" eaLnBrk="1" hangingPunct="1">
              <a:lnSpc>
                <a:spcPct val="80000"/>
              </a:lnSpc>
              <a:buFontTx/>
              <a:buNone/>
            </a:pPr>
            <a:r>
              <a:rPr lang="zh-CN" altLang="en-US" sz="2800" b="1"/>
              <a:t>   冷烛无烟绿蜡干，芳心犹卷怯春寒。</a:t>
            </a:r>
          </a:p>
          <a:p>
            <a:pPr algn="ctr" eaLnBrk="1" hangingPunct="1">
              <a:lnSpc>
                <a:spcPct val="80000"/>
              </a:lnSpc>
              <a:buFontTx/>
              <a:buNone/>
            </a:pPr>
            <a:r>
              <a:rPr lang="zh-CN" altLang="en-US" sz="2800" b="1"/>
              <a:t>   一缄书札藏何事，会被东风暗拆看。</a:t>
            </a:r>
          </a:p>
          <a:p>
            <a:pPr algn="ctr" eaLnBrk="1" hangingPunct="1">
              <a:lnSpc>
                <a:spcPct val="80000"/>
              </a:lnSpc>
              <a:buFontTx/>
              <a:buNone/>
            </a:pPr>
            <a:endParaRPr lang="zh-CN" altLang="en-US" sz="2800" b="1"/>
          </a:p>
          <a:p>
            <a:pPr algn="ctr" eaLnBrk="1" hangingPunct="1">
              <a:lnSpc>
                <a:spcPct val="80000"/>
              </a:lnSpc>
              <a:buFontTx/>
              <a:buNone/>
            </a:pPr>
            <a:r>
              <a:rPr lang="zh-CN" altLang="en-US" sz="2800" b="1"/>
              <a:t>         同儿辈赋未开海棠（其一）</a:t>
            </a:r>
          </a:p>
          <a:p>
            <a:pPr algn="ctr" eaLnBrk="1" hangingPunct="1">
              <a:lnSpc>
                <a:spcPct val="80000"/>
              </a:lnSpc>
              <a:buFontTx/>
              <a:buNone/>
            </a:pPr>
            <a:r>
              <a:rPr lang="zh-CN" altLang="en-US" sz="2800" b="1"/>
              <a:t>（金）元好问</a:t>
            </a:r>
          </a:p>
          <a:p>
            <a:pPr algn="ctr" eaLnBrk="1" hangingPunct="1">
              <a:lnSpc>
                <a:spcPct val="80000"/>
              </a:lnSpc>
              <a:buFontTx/>
              <a:buNone/>
            </a:pPr>
            <a:r>
              <a:rPr lang="zh-CN" altLang="en-US" sz="2800" b="1"/>
              <a:t>枝间新绿一重重，小蕾深藏数点红。</a:t>
            </a:r>
          </a:p>
          <a:p>
            <a:pPr algn="ctr" eaLnBrk="1" hangingPunct="1">
              <a:lnSpc>
                <a:spcPct val="80000"/>
              </a:lnSpc>
              <a:buFontTx/>
              <a:buNone/>
            </a:pPr>
            <a:r>
              <a:rPr lang="zh-CN" altLang="en-US" sz="2800" b="1"/>
              <a:t>爱惜芳心莫轻吐，且教桃李闹春风。</a:t>
            </a:r>
          </a:p>
          <a:p>
            <a:pPr eaLnBrk="1" hangingPunct="1">
              <a:lnSpc>
                <a:spcPct val="80000"/>
              </a:lnSpc>
              <a:buFontTx/>
              <a:buNone/>
            </a:pPr>
            <a:endParaRPr lang="zh-CN" altLang="en-US" sz="2800" b="1"/>
          </a:p>
          <a:p>
            <a:pPr>
              <a:lnSpc>
                <a:spcPct val="90000"/>
              </a:lnSpc>
              <a:buNone/>
            </a:pPr>
            <a:r>
              <a:rPr lang="en-US" altLang="zh-CN" sz="2800" b="1"/>
              <a:t>      21</a:t>
            </a:r>
            <a:r>
              <a:rPr lang="zh-CN" altLang="zh-CN" sz="2800" b="1"/>
              <a:t>．这两首诗描写的都是</a:t>
            </a:r>
            <a:r>
              <a:rPr lang="en-US" altLang="zh-CN" sz="2800" b="1" u="sng"/>
              <a:t>               </a:t>
            </a:r>
            <a:r>
              <a:rPr lang="zh-CN" altLang="zh-CN" sz="2800" b="1">
                <a:solidFill>
                  <a:srgbClr val="FF0000"/>
                </a:solidFill>
              </a:rPr>
              <a:t>状态</a:t>
            </a:r>
            <a:r>
              <a:rPr lang="zh-CN" altLang="zh-CN" sz="2800" b="1"/>
              <a:t>的植物，均以</a:t>
            </a:r>
            <a:endParaRPr lang="en-US" altLang="zh-CN" sz="2800" b="1"/>
          </a:p>
          <a:p>
            <a:pPr>
              <a:lnSpc>
                <a:spcPct val="90000"/>
              </a:lnSpc>
              <a:buNone/>
            </a:pPr>
            <a:r>
              <a:rPr lang="en-US" altLang="zh-CN" sz="2800" b="1"/>
              <a:t>            </a:t>
            </a:r>
            <a:r>
              <a:rPr lang="en-US" altLang="zh-CN" sz="2800" b="1" u="sng"/>
              <a:t>              </a:t>
            </a:r>
            <a:r>
              <a:rPr lang="zh-CN" altLang="zh-CN" sz="2800" b="1">
                <a:solidFill>
                  <a:srgbClr val="FF0000"/>
                </a:solidFill>
              </a:rPr>
              <a:t>一词</a:t>
            </a:r>
            <a:r>
              <a:rPr lang="zh-CN" altLang="zh-CN" sz="2800" b="1"/>
              <a:t>表达诗人的爱怜之情。</a:t>
            </a:r>
            <a:r>
              <a:rPr lang="en-US" altLang="zh-CN" sz="2800" b="1"/>
              <a:t>(2</a:t>
            </a:r>
            <a:r>
              <a:rPr lang="zh-CN" altLang="zh-CN" sz="2800" b="1"/>
              <a:t>分</a:t>
            </a:r>
            <a:r>
              <a:rPr lang="en-US" altLang="zh-CN" sz="2800" b="1"/>
              <a:t>)</a:t>
            </a:r>
          </a:p>
          <a:p>
            <a:pPr>
              <a:lnSpc>
                <a:spcPct val="90000"/>
              </a:lnSpc>
              <a:buNone/>
            </a:pPr>
            <a:r>
              <a:rPr lang="en-US" altLang="zh-CN" sz="2800" b="1">
                <a:solidFill>
                  <a:srgbClr val="FF0000"/>
                </a:solidFill>
              </a:rPr>
              <a:t>                          </a:t>
            </a:r>
            <a:r>
              <a:rPr lang="zh-CN" altLang="zh-CN" sz="2800" b="1">
                <a:solidFill>
                  <a:srgbClr val="FF0000"/>
                </a:solidFill>
              </a:rPr>
              <a:t>还未展开</a:t>
            </a:r>
            <a:r>
              <a:rPr lang="en-US" altLang="zh-CN" sz="2800" b="1">
                <a:solidFill>
                  <a:srgbClr val="FF0000"/>
                </a:solidFill>
              </a:rPr>
              <a:t>              </a:t>
            </a:r>
            <a:r>
              <a:rPr lang="zh-CN" altLang="zh-CN" sz="2800" b="1">
                <a:solidFill>
                  <a:srgbClr val="FF0000"/>
                </a:solidFill>
              </a:rPr>
              <a:t>芳心</a:t>
            </a:r>
            <a:endParaRPr lang="en-US" altLang="zh-CN" sz="2800" b="1">
              <a:solidFill>
                <a:srgbClr val="FF0000"/>
              </a:solidFill>
            </a:endParaRPr>
          </a:p>
          <a:p>
            <a:pPr>
              <a:lnSpc>
                <a:spcPct val="80000"/>
              </a:lnSpc>
              <a:buNone/>
            </a:pPr>
            <a:endParaRPr lang="zh-CN" altLang="en-US" sz="2800" b="1"/>
          </a:p>
          <a:p>
            <a:pPr eaLnBrk="1" hangingPunct="1">
              <a:lnSpc>
                <a:spcPct val="80000"/>
              </a:lnSpc>
              <a:buFontTx/>
              <a:buNone/>
            </a:pPr>
            <a:r>
              <a:rPr lang="zh-CN" altLang="en-US" sz="2800" b="1"/>
              <a:t>       </a:t>
            </a:r>
            <a:r>
              <a:rPr lang="en-US" altLang="zh-CN" sz="2800" b="1"/>
              <a:t>22</a:t>
            </a:r>
            <a:r>
              <a:rPr lang="zh-CN" altLang="en-US" sz="2800" b="1"/>
              <a:t>．简要分析这两首诗的表现手法。（</a:t>
            </a:r>
            <a:r>
              <a:rPr lang="en-US" altLang="zh-CN" sz="2800" b="1"/>
              <a:t>5</a:t>
            </a:r>
            <a:r>
              <a:rPr lang="zh-CN" altLang="en-US" sz="2800" b="1"/>
              <a:t>分）</a:t>
            </a:r>
          </a:p>
        </p:txBody>
      </p:sp>
      <p:sp>
        <p:nvSpPr>
          <p:cNvPr id="11267" name="Text Box 4"/>
          <p:cNvSpPr txBox="1">
            <a:spLocks noChangeArrowheads="1"/>
          </p:cNvSpPr>
          <p:nvPr/>
        </p:nvSpPr>
        <p:spPr bwMode="auto">
          <a:xfrm>
            <a:off x="228600" y="228600"/>
            <a:ext cx="2209800" cy="366713"/>
          </a:xfrm>
          <a:prstGeom prst="rect">
            <a:avLst/>
          </a:prstGeom>
          <a:noFill/>
          <a:ln w="9525">
            <a:noFill/>
            <a:miter lim="800000"/>
          </a:ln>
        </p:spPr>
        <p:txBody>
          <a:bodyPr>
            <a:spAutoFit/>
          </a:bodyPr>
          <a:lstStyle/>
          <a:p>
            <a:pPr>
              <a:spcBef>
                <a:spcPct val="50000"/>
              </a:spcBef>
            </a:pPr>
            <a:r>
              <a:rPr lang="en-US" altLang="zh-CN" b="1"/>
              <a:t>2012</a:t>
            </a:r>
            <a:r>
              <a:rPr lang="zh-CN" altLang="en-US" b="1"/>
              <a:t>年浙江卷</a:t>
            </a: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314" name="Rectangle 2"/>
          <p:cNvSpPr>
            <a:spLocks noGrp="1" noChangeArrowheads="1"/>
          </p:cNvSpPr>
          <p:nvPr>
            <p:ph type="body" idx="1"/>
          </p:nvPr>
        </p:nvSpPr>
        <p:spPr>
          <a:xfrm>
            <a:off x="228600" y="457200"/>
            <a:ext cx="8610600" cy="5105400"/>
          </a:xfrm>
        </p:spPr>
        <p:txBody>
          <a:bodyPr>
            <a:normAutofit/>
          </a:bodyPr>
          <a:lstStyle/>
          <a:p>
            <a:pPr eaLnBrk="1" hangingPunct="1">
              <a:buFontTx/>
              <a:buNone/>
            </a:pPr>
            <a:r>
              <a:rPr lang="zh-CN" altLang="en-US" b="1"/>
              <a:t>参考答案：</a:t>
            </a:r>
          </a:p>
          <a:p>
            <a:pPr eaLnBrk="1" hangingPunct="1">
              <a:buFontTx/>
              <a:buNone/>
            </a:pPr>
            <a:r>
              <a:rPr lang="zh-CN" altLang="en-US" b="1"/>
              <a:t>第一首：</a:t>
            </a:r>
            <a:r>
              <a:rPr lang="zh-CN" altLang="en-US" b="1">
                <a:sym typeface="Wingdings" pitchFamily="2" charset="2"/>
              </a:rPr>
              <a:t>（</a:t>
            </a:r>
            <a:r>
              <a:rPr lang="en-US" altLang="zh-CN" b="1">
                <a:sym typeface="Wingdings" pitchFamily="2" charset="2"/>
              </a:rPr>
              <a:t>1</a:t>
            </a:r>
            <a:r>
              <a:rPr lang="zh-CN" altLang="en-US" b="1">
                <a:sym typeface="Wingdings" pitchFamily="2" charset="2"/>
              </a:rPr>
              <a:t>）</a:t>
            </a:r>
            <a:r>
              <a:rPr lang="zh-CN" altLang="en-US" b="1">
                <a:solidFill>
                  <a:srgbClr val="0066FF"/>
                </a:solidFill>
              </a:rPr>
              <a:t>比喻</a:t>
            </a:r>
            <a:r>
              <a:rPr lang="zh-CN" altLang="en-US" b="1"/>
              <a:t>，如将未展芭蕉比作未燃的蜡烛、未拆封的书札，</a:t>
            </a:r>
            <a:endParaRPr lang="en-US" altLang="zh-CN" b="1"/>
          </a:p>
          <a:p>
            <a:pPr>
              <a:buNone/>
            </a:pPr>
            <a:r>
              <a:rPr lang="zh-CN" altLang="en-US" b="1"/>
              <a:t>（</a:t>
            </a:r>
            <a:r>
              <a:rPr lang="en-US" altLang="zh-CN" b="1"/>
              <a:t>2</a:t>
            </a:r>
            <a:r>
              <a:rPr lang="zh-CN" altLang="en-US" b="1"/>
              <a:t>）</a:t>
            </a:r>
            <a:r>
              <a:rPr lang="zh-CN" altLang="en-US" b="1">
                <a:solidFill>
                  <a:srgbClr val="0066FF"/>
                </a:solidFill>
              </a:rPr>
              <a:t>比拟，想象</a:t>
            </a:r>
            <a:r>
              <a:rPr lang="zh-CN" altLang="en-US" b="1"/>
              <a:t>，把未展芭蕉比拟成芳心未展的少女，用“东风暗拆”想象芭蕉终于展开，不仅传神，而且</a:t>
            </a:r>
            <a:r>
              <a:rPr lang="zh-CN" altLang="en-US" b="1">
                <a:solidFill>
                  <a:srgbClr val="0066FF"/>
                </a:solidFill>
              </a:rPr>
              <a:t>传达出美好的情思</a:t>
            </a:r>
            <a:r>
              <a:rPr lang="zh-CN" altLang="en-US" b="1">
                <a:solidFill>
                  <a:srgbClr val="FF0000"/>
                </a:solidFill>
              </a:rPr>
              <a:t>。</a:t>
            </a:r>
            <a:endParaRPr lang="en-US" altLang="zh-CN" b="1">
              <a:solidFill>
                <a:srgbClr val="FF0000"/>
              </a:solidFill>
            </a:endParaRPr>
          </a:p>
          <a:p>
            <a:pPr eaLnBrk="1" hangingPunct="1">
              <a:buFontTx/>
              <a:buNone/>
            </a:pPr>
            <a:r>
              <a:rPr lang="zh-CN" altLang="en-US" b="1"/>
              <a:t>第二首：运用</a:t>
            </a:r>
            <a:r>
              <a:rPr lang="zh-CN" altLang="en-US" b="1">
                <a:solidFill>
                  <a:srgbClr val="0066FF"/>
                </a:solidFill>
              </a:rPr>
              <a:t>衬托、比拟、对比</a:t>
            </a:r>
            <a:r>
              <a:rPr lang="zh-CN" altLang="en-US" b="1"/>
              <a:t>等手法，不仅表现了海棠的</a:t>
            </a:r>
            <a:r>
              <a:rPr lang="zh-CN" altLang="en-US" b="1">
                <a:solidFill>
                  <a:srgbClr val="0066FF"/>
                </a:solidFill>
              </a:rPr>
              <a:t>天然之美</a:t>
            </a:r>
            <a:r>
              <a:rPr lang="zh-CN" altLang="en-US" b="1"/>
              <a:t>，更赋予海棠一种</a:t>
            </a:r>
            <a:r>
              <a:rPr lang="zh-CN" altLang="en-US" b="1">
                <a:solidFill>
                  <a:srgbClr val="0066FF"/>
                </a:solidFill>
              </a:rPr>
              <a:t>沉稳独立、自主自爱</a:t>
            </a:r>
            <a:r>
              <a:rPr lang="zh-CN" altLang="en-US" b="1"/>
              <a:t>的品格。</a:t>
            </a:r>
            <a:endParaRPr lang="en-US" altLang="zh-CN" b="1"/>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458" name="Rectangle 3"/>
          <p:cNvSpPr>
            <a:spLocks noGrp="1" noChangeArrowheads="1"/>
          </p:cNvSpPr>
          <p:nvPr>
            <p:ph type="body" idx="1"/>
          </p:nvPr>
        </p:nvSpPr>
        <p:spPr>
          <a:xfrm>
            <a:off x="395536" y="188640"/>
            <a:ext cx="8153400" cy="6248400"/>
          </a:xfrm>
        </p:spPr>
        <p:txBody>
          <a:bodyPr>
            <a:normAutofit fontScale="92500" lnSpcReduction="10000"/>
          </a:bodyPr>
          <a:lstStyle/>
          <a:p>
            <a:pPr algn="ctr" eaLnBrk="1" hangingPunct="1">
              <a:lnSpc>
                <a:spcPct val="90000"/>
              </a:lnSpc>
              <a:buFontTx/>
              <a:buNone/>
            </a:pPr>
            <a:r>
              <a:rPr lang="zh-CN" altLang="en-US" sz="2400" b="1"/>
              <a:t>秦中吟  歌舞</a:t>
            </a:r>
          </a:p>
          <a:p>
            <a:pPr algn="ctr" eaLnBrk="1" hangingPunct="1">
              <a:lnSpc>
                <a:spcPct val="90000"/>
              </a:lnSpc>
              <a:buFontTx/>
              <a:buNone/>
            </a:pPr>
            <a:r>
              <a:rPr lang="zh-CN" altLang="en-US" sz="2400" b="1"/>
              <a:t>（唐）白居易</a:t>
            </a:r>
          </a:p>
          <a:p>
            <a:pPr algn="ctr" eaLnBrk="1" hangingPunct="1">
              <a:lnSpc>
                <a:spcPct val="90000"/>
              </a:lnSpc>
              <a:buFontTx/>
              <a:buNone/>
            </a:pPr>
            <a:r>
              <a:rPr lang="zh-CN" altLang="en-US" sz="2400" b="1"/>
              <a:t>秦中岁云暮，大雪满皇州。</a:t>
            </a:r>
          </a:p>
          <a:p>
            <a:pPr algn="ctr" eaLnBrk="1" hangingPunct="1">
              <a:lnSpc>
                <a:spcPct val="90000"/>
              </a:lnSpc>
              <a:buFontTx/>
              <a:buNone/>
            </a:pPr>
            <a:r>
              <a:rPr lang="zh-CN" altLang="en-US" sz="2400" b="1"/>
              <a:t>雪中退朝者，朱紫尽公侯。</a:t>
            </a:r>
          </a:p>
          <a:p>
            <a:pPr algn="ctr" eaLnBrk="1" hangingPunct="1">
              <a:lnSpc>
                <a:spcPct val="90000"/>
              </a:lnSpc>
              <a:buFontTx/>
              <a:buNone/>
            </a:pPr>
            <a:r>
              <a:rPr lang="zh-CN" altLang="en-US" sz="2400" b="1"/>
              <a:t>贵有风云兴，富无饥寒忧。</a:t>
            </a:r>
          </a:p>
          <a:p>
            <a:pPr algn="ctr" eaLnBrk="1" hangingPunct="1">
              <a:lnSpc>
                <a:spcPct val="90000"/>
              </a:lnSpc>
              <a:buFontTx/>
              <a:buNone/>
            </a:pPr>
            <a:r>
              <a:rPr lang="zh-CN" altLang="en-US" sz="2400" b="1"/>
              <a:t>所营唯第宅，所务在追游。</a:t>
            </a:r>
          </a:p>
          <a:p>
            <a:pPr algn="ctr" eaLnBrk="1" hangingPunct="1">
              <a:lnSpc>
                <a:spcPct val="90000"/>
              </a:lnSpc>
              <a:buFontTx/>
              <a:buNone/>
            </a:pPr>
            <a:r>
              <a:rPr lang="zh-CN" altLang="en-US" sz="2400" b="1"/>
              <a:t>朱轮车马客，红烛歌舞楼。</a:t>
            </a:r>
          </a:p>
          <a:p>
            <a:pPr algn="ctr" eaLnBrk="1" hangingPunct="1">
              <a:lnSpc>
                <a:spcPct val="90000"/>
              </a:lnSpc>
              <a:buFontTx/>
              <a:buNone/>
            </a:pPr>
            <a:r>
              <a:rPr lang="zh-CN" altLang="en-US" sz="2400" b="1"/>
              <a:t>欢酣促密坐，醉暖脱重裘。</a:t>
            </a:r>
          </a:p>
          <a:p>
            <a:pPr algn="ctr" eaLnBrk="1" hangingPunct="1">
              <a:lnSpc>
                <a:spcPct val="90000"/>
              </a:lnSpc>
              <a:buFontTx/>
              <a:buNone/>
            </a:pPr>
            <a:r>
              <a:rPr lang="zh-CN" altLang="en-US" sz="2400" b="1"/>
              <a:t> 秋官为主人，廷尉居上头。</a:t>
            </a:r>
          </a:p>
          <a:p>
            <a:pPr algn="ctr" eaLnBrk="1" hangingPunct="1">
              <a:lnSpc>
                <a:spcPct val="90000"/>
              </a:lnSpc>
              <a:buFontTx/>
              <a:buNone/>
            </a:pPr>
            <a:r>
              <a:rPr lang="zh-CN" altLang="en-US" sz="2400" b="1"/>
              <a:t>日中为一乐，夜半不能休。</a:t>
            </a:r>
          </a:p>
          <a:p>
            <a:pPr algn="ctr" eaLnBrk="1" hangingPunct="1">
              <a:lnSpc>
                <a:spcPct val="90000"/>
              </a:lnSpc>
              <a:buFontTx/>
              <a:buNone/>
            </a:pPr>
            <a:r>
              <a:rPr lang="zh-CN" altLang="en-US" sz="2400" b="1"/>
              <a:t>岂知阌乡狱，中有冻死囚！</a:t>
            </a:r>
          </a:p>
          <a:p>
            <a:pPr eaLnBrk="1" hangingPunct="1">
              <a:lnSpc>
                <a:spcPct val="90000"/>
              </a:lnSpc>
              <a:buFontTx/>
              <a:buNone/>
            </a:pPr>
            <a:r>
              <a:rPr lang="en-US" altLang="zh-CN" sz="2400" b="1"/>
              <a:t>【</a:t>
            </a:r>
            <a:r>
              <a:rPr lang="zh-CN" altLang="en-US" sz="2400" b="1"/>
              <a:t>注</a:t>
            </a:r>
            <a:r>
              <a:rPr lang="en-US" altLang="zh-CN" sz="2400" b="1"/>
              <a:t>】</a:t>
            </a:r>
            <a:r>
              <a:rPr lang="zh-CN" altLang="en-US" sz="2400" b="1"/>
              <a:t>阌（</a:t>
            </a:r>
            <a:r>
              <a:rPr lang="en-US" altLang="zh-CN" sz="2400" b="1"/>
              <a:t>wén</a:t>
            </a:r>
            <a:r>
              <a:rPr lang="zh-CN" altLang="en-US" sz="2400" b="1"/>
              <a:t>）乡，旧县名，白居易有</a:t>
            </a:r>
            <a:r>
              <a:rPr lang="en-US" altLang="zh-CN" sz="2400" b="1"/>
              <a:t>《</a:t>
            </a:r>
            <a:r>
              <a:rPr lang="zh-CN" altLang="en-US" sz="2400" b="1"/>
              <a:t>奏阌乡县禁囚状</a:t>
            </a:r>
            <a:r>
              <a:rPr lang="en-US" altLang="zh-CN" sz="2400" b="1"/>
              <a:t>》</a:t>
            </a:r>
            <a:r>
              <a:rPr lang="zh-CN" altLang="en-US" sz="2400" b="1"/>
              <a:t>，讲述了无辜妇孺被关进阌乡狱并遭受迫害的惨状。</a:t>
            </a:r>
            <a:endParaRPr lang="zh-CN" altLang="en-US" sz="2800" b="1"/>
          </a:p>
          <a:p>
            <a:pPr eaLnBrk="1" hangingPunct="1">
              <a:lnSpc>
                <a:spcPct val="90000"/>
              </a:lnSpc>
              <a:buFontTx/>
              <a:buNone/>
            </a:pPr>
            <a:endParaRPr lang="en-US" altLang="zh-CN" sz="2800" b="1"/>
          </a:p>
          <a:p>
            <a:pPr>
              <a:lnSpc>
                <a:spcPct val="90000"/>
              </a:lnSpc>
              <a:buNone/>
            </a:pPr>
            <a:r>
              <a:rPr lang="en-US" altLang="zh-CN" sz="2800" b="1"/>
              <a:t>21</a:t>
            </a:r>
            <a:r>
              <a:rPr lang="zh-CN" altLang="zh-CN" sz="2800" b="1"/>
              <a:t>．这首诗揭露了中唐尖锐的社会矛盾，表现出强烈的忧国忧民之情，与杜甫的名句“ </a:t>
            </a:r>
            <a:r>
              <a:rPr lang="en-US" altLang="zh-CN" sz="2800" b="1" u="sng"/>
              <a:t>               </a:t>
            </a:r>
            <a:r>
              <a:rPr lang="zh-CN" altLang="zh-CN" sz="2800" b="1"/>
              <a:t>，</a:t>
            </a:r>
            <a:r>
              <a:rPr lang="en-US" altLang="zh-CN" sz="2800" b="1" u="sng"/>
              <a:t>               </a:t>
            </a:r>
            <a:r>
              <a:rPr lang="zh-CN" altLang="zh-CN" sz="2800" b="1"/>
              <a:t>”一脉相承。（</a:t>
            </a:r>
            <a:r>
              <a:rPr lang="en-US" altLang="zh-CN" sz="2800" b="1"/>
              <a:t>2</a:t>
            </a:r>
            <a:r>
              <a:rPr lang="zh-CN" altLang="zh-CN" sz="2800" b="1"/>
              <a:t>分）</a:t>
            </a:r>
          </a:p>
          <a:p>
            <a:pPr eaLnBrk="1" hangingPunct="1">
              <a:lnSpc>
                <a:spcPct val="90000"/>
              </a:lnSpc>
              <a:buFontTx/>
              <a:buNone/>
            </a:pPr>
            <a:r>
              <a:rPr lang="en-US" altLang="zh-CN" sz="2800" b="1"/>
              <a:t>22</a:t>
            </a:r>
            <a:r>
              <a:rPr lang="zh-CN" altLang="en-US" sz="2800" b="1"/>
              <a:t>．赏析这首诗</a:t>
            </a:r>
            <a:r>
              <a:rPr lang="zh-CN" altLang="en-US" sz="2800" b="1">
                <a:solidFill>
                  <a:srgbClr val="FF0000"/>
                </a:solidFill>
                <a:hlinkClick r:id="rId2" action="ppaction://hlinksldjump"/>
              </a:rPr>
              <a:t>对比的艺术特色</a:t>
            </a:r>
            <a:r>
              <a:rPr lang="zh-CN" altLang="en-US" sz="2800" b="1"/>
              <a:t>。（</a:t>
            </a:r>
            <a:r>
              <a:rPr lang="en-US" altLang="zh-CN" sz="2800" b="1"/>
              <a:t>5</a:t>
            </a:r>
            <a:r>
              <a:rPr lang="zh-CN" altLang="en-US" sz="2800" b="1"/>
              <a:t>分）</a:t>
            </a: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24544" y="620688"/>
            <a:ext cx="9011344" cy="5505475"/>
          </a:xfrm>
        </p:spPr>
        <p:txBody>
          <a:bodyPr/>
          <a:lstStyle/>
          <a:p>
            <a:r>
              <a:rPr lang="zh-CN" altLang="zh-CN"/>
              <a:t>答案：</a:t>
            </a:r>
            <a:endParaRPr lang="en-US" altLang="zh-CN"/>
          </a:p>
          <a:p>
            <a:r>
              <a:rPr lang="en-US" altLang="zh-CN"/>
              <a:t>21</a:t>
            </a:r>
            <a:r>
              <a:rPr lang="zh-CN" altLang="zh-CN"/>
              <a:t>． </a:t>
            </a:r>
            <a:r>
              <a:rPr lang="zh-CN" altLang="zh-CN">
                <a:solidFill>
                  <a:srgbClr val="FF0000"/>
                </a:solidFill>
              </a:rPr>
              <a:t>朱门酒肉臭</a:t>
            </a:r>
            <a:r>
              <a:rPr lang="en-US" altLang="zh-CN">
                <a:solidFill>
                  <a:srgbClr val="FF0000"/>
                </a:solidFill>
              </a:rPr>
              <a:t>   </a:t>
            </a:r>
            <a:r>
              <a:rPr lang="zh-CN" altLang="zh-CN">
                <a:solidFill>
                  <a:srgbClr val="FF0000"/>
                </a:solidFill>
              </a:rPr>
              <a:t>路有冻死骨</a:t>
            </a:r>
            <a:endParaRPr lang="en-US" altLang="zh-CN">
              <a:solidFill>
                <a:srgbClr val="FF0000"/>
              </a:solidFill>
            </a:endParaRPr>
          </a:p>
          <a:p>
            <a:r>
              <a:rPr lang="en-US" altLang="zh-CN"/>
              <a:t>  22</a:t>
            </a:r>
            <a:r>
              <a:rPr lang="zh-CN" altLang="zh-CN"/>
              <a:t>．</a:t>
            </a:r>
            <a:endParaRPr lang="en-US" altLang="zh-CN"/>
          </a:p>
          <a:p>
            <a:r>
              <a:rPr lang="zh-CN" altLang="zh-CN" b="1"/>
              <a:t>①从结构上看，</a:t>
            </a:r>
            <a:r>
              <a:rPr lang="zh-CN" altLang="zh-CN" b="1" u="sng"/>
              <a:t>开头两句领起全篇</a:t>
            </a:r>
            <a:r>
              <a:rPr lang="zh-CN" altLang="zh-CN" b="1"/>
              <a:t>，接下来十四句</a:t>
            </a:r>
            <a:r>
              <a:rPr lang="zh-CN" altLang="zh-CN" b="1" u="sng"/>
              <a:t>详写统治者骄奢侈靡的生活</a:t>
            </a:r>
            <a:r>
              <a:rPr lang="zh-CN" altLang="zh-CN" b="1"/>
              <a:t>，而</a:t>
            </a:r>
            <a:r>
              <a:rPr lang="zh-CN" altLang="zh-CN" b="1" u="sng"/>
              <a:t>结尾仅用两句描述“冻死囚”</a:t>
            </a:r>
            <a:r>
              <a:rPr lang="zh-CN" altLang="zh-CN" b="1"/>
              <a:t>，</a:t>
            </a:r>
            <a:r>
              <a:rPr lang="zh-CN" altLang="zh-CN" b="1">
                <a:solidFill>
                  <a:srgbClr val="0000FF"/>
                </a:solidFill>
              </a:rPr>
              <a:t>文势陡急，有一落千丈之势。</a:t>
            </a:r>
            <a:r>
              <a:rPr lang="en-US" altLang="zh-CN" b="1">
                <a:solidFill>
                  <a:srgbClr val="0000FF"/>
                </a:solidFill>
              </a:rPr>
              <a:t> </a:t>
            </a:r>
          </a:p>
          <a:p>
            <a:r>
              <a:rPr lang="en-US" altLang="zh-CN" b="1"/>
              <a:t> </a:t>
            </a:r>
            <a:r>
              <a:rPr lang="zh-CN" altLang="zh-CN" b="1"/>
              <a:t>②从艺术效果看，前面十四句通过</a:t>
            </a:r>
            <a:r>
              <a:rPr lang="zh-CN" altLang="zh-CN" b="1" u="sng"/>
              <a:t>层层铺叙、渲染</a:t>
            </a:r>
            <a:r>
              <a:rPr lang="zh-CN" altLang="zh-CN" b="1"/>
              <a:t>，</a:t>
            </a:r>
            <a:r>
              <a:rPr lang="zh-CN" altLang="zh-CN" b="1" u="sng"/>
              <a:t>为结尾一幕作艺术的</a:t>
            </a:r>
            <a:r>
              <a:rPr lang="zh-CN" altLang="zh-CN" b="1" u="sng">
                <a:solidFill>
                  <a:srgbClr val="0000FF"/>
                </a:solidFill>
              </a:rPr>
              <a:t>铺垫</a:t>
            </a:r>
            <a:r>
              <a:rPr lang="zh-CN" altLang="zh-CN" b="1" u="sng"/>
              <a:t>，前后构成强烈、鲜明的</a:t>
            </a:r>
            <a:r>
              <a:rPr lang="zh-CN" altLang="zh-CN" b="1" u="sng">
                <a:solidFill>
                  <a:srgbClr val="0000FF"/>
                </a:solidFill>
              </a:rPr>
              <a:t>对比</a:t>
            </a:r>
            <a:r>
              <a:rPr lang="zh-CN" altLang="zh-CN" b="1">
                <a:solidFill>
                  <a:srgbClr val="0000FF"/>
                </a:solidFill>
              </a:rPr>
              <a:t>，震撼人心</a:t>
            </a:r>
            <a:r>
              <a:rPr lang="zh-CN" altLang="zh-CN" b="1"/>
              <a:t>。</a:t>
            </a:r>
          </a:p>
          <a:p>
            <a:endParaRPr lang="zh-CN" altLang="en-US"/>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标题 1"/>
          <p:cNvSpPr>
            <a:spLocks noGrp="1"/>
          </p:cNvSpPr>
          <p:nvPr>
            <p:ph type="ctrTitle"/>
          </p:nvPr>
        </p:nvSpPr>
        <p:spPr>
          <a:xfrm>
            <a:off x="0" y="980728"/>
            <a:ext cx="8964488" cy="3888432"/>
          </a:xfrm>
        </p:spPr>
        <p:txBody>
          <a:bodyPr>
            <a:normAutofit/>
          </a:bodyPr>
          <a:lstStyle/>
          <a:p>
            <a:pPr algn="l"/>
            <a:r>
              <a:rPr lang="zh-CN" altLang="en-US" b="1"/>
              <a:t>还有</a:t>
            </a:r>
            <a:r>
              <a:rPr lang="zh-CN" altLang="en-US" b="1">
                <a:solidFill>
                  <a:srgbClr val="FF0000"/>
                </a:solidFill>
              </a:rPr>
              <a:t>结构上</a:t>
            </a:r>
            <a:r>
              <a:rPr lang="zh-CN" altLang="en-US" b="1"/>
              <a:t>的作用（构思）</a:t>
            </a:r>
            <a:r>
              <a:rPr lang="zh-CN" altLang="en-US" b="1">
                <a:solidFill>
                  <a:srgbClr val="FF0000"/>
                </a:solidFill>
              </a:rPr>
              <a:t>：</a:t>
            </a:r>
            <a:br>
              <a:rPr lang="en-US" altLang="zh-CN" b="1">
                <a:solidFill>
                  <a:srgbClr val="FF0000"/>
                </a:solidFill>
              </a:rPr>
            </a:br>
            <a:r>
              <a:rPr lang="zh-CN" altLang="en-US" sz="4000" b="1">
                <a:solidFill>
                  <a:srgbClr val="0000FF"/>
                </a:solidFill>
              </a:rPr>
              <a:t>开篇</a:t>
            </a:r>
            <a:r>
              <a:rPr lang="zh-CN" altLang="en-US" sz="4000" b="1">
                <a:solidFill>
                  <a:srgbClr val="FF0000"/>
                </a:solidFill>
              </a:rPr>
              <a:t>定调、渲染氛围</a:t>
            </a:r>
            <a:br>
              <a:rPr lang="en-US" altLang="zh-CN" sz="4000" b="1">
                <a:solidFill>
                  <a:srgbClr val="FF0000"/>
                </a:solidFill>
              </a:rPr>
            </a:br>
            <a:r>
              <a:rPr lang="zh-CN" altLang="en-US" sz="4000" b="1">
                <a:solidFill>
                  <a:srgbClr val="0000FF"/>
                </a:solidFill>
              </a:rPr>
              <a:t>中间</a:t>
            </a:r>
            <a:r>
              <a:rPr lang="zh-CN" altLang="en-US" sz="4000" b="1">
                <a:solidFill>
                  <a:srgbClr val="FF0000"/>
                </a:solidFill>
              </a:rPr>
              <a:t>过渡承上启下 、转折、</a:t>
            </a:r>
            <a:br>
              <a:rPr lang="en-US" altLang="zh-CN" sz="4000" b="1">
                <a:solidFill>
                  <a:srgbClr val="FF0000"/>
                </a:solidFill>
              </a:rPr>
            </a:br>
            <a:r>
              <a:rPr lang="zh-CN" altLang="en-US" sz="4000" b="1">
                <a:solidFill>
                  <a:srgbClr val="0000FF"/>
                </a:solidFill>
              </a:rPr>
              <a:t>结尾</a:t>
            </a:r>
            <a:r>
              <a:rPr lang="zh-CN" altLang="en-US" sz="4000" b="1">
                <a:solidFill>
                  <a:srgbClr val="FF0000"/>
                </a:solidFill>
              </a:rPr>
              <a:t>卒章显志、以景结情、照应，</a:t>
            </a:r>
            <a:r>
              <a:rPr lang="en-US" altLang="zh-CN" sz="4000" b="1">
                <a:solidFill>
                  <a:srgbClr val="FF0000"/>
                </a:solidFill>
              </a:rPr>
              <a:t>……</a:t>
            </a:r>
            <a:br>
              <a:rPr lang="en-US" altLang="zh-CN" sz="4000" b="1">
                <a:solidFill>
                  <a:srgbClr val="FF0000"/>
                </a:solidFill>
              </a:rPr>
            </a:br>
            <a:r>
              <a:rPr lang="zh-CN" altLang="en-US" sz="4000" b="1">
                <a:solidFill>
                  <a:srgbClr val="0000FF"/>
                </a:solidFill>
              </a:rPr>
              <a:t>整篇</a:t>
            </a:r>
            <a:r>
              <a:rPr lang="zh-CN" altLang="en-US" sz="4000" b="1">
                <a:solidFill>
                  <a:srgbClr val="FF0000"/>
                </a:solidFill>
              </a:rPr>
              <a:t> 以小见大 、先抑后扬、先扬后抑</a:t>
            </a: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0" y="5101208"/>
            <a:ext cx="9144000" cy="1756792"/>
          </a:xfrm>
        </p:spPr>
        <p:txBody>
          <a:bodyPr>
            <a:normAutofit/>
          </a:bodyPr>
          <a:lstStyle/>
          <a:p>
            <a:pPr>
              <a:buNone/>
            </a:pPr>
            <a:r>
              <a:rPr lang="en-US" altLang="zh-CN" b="1"/>
              <a:t>21</a:t>
            </a:r>
            <a:r>
              <a:rPr lang="zh-CN" altLang="zh-CN" b="1"/>
              <a:t>．这两首诗都以</a:t>
            </a:r>
            <a:r>
              <a:rPr lang="en-US" altLang="zh-CN" b="1"/>
              <a:t>________</a:t>
            </a:r>
            <a:r>
              <a:rPr lang="zh-CN" altLang="zh-CN" b="1"/>
              <a:t>来写愁。</a:t>
            </a:r>
            <a:r>
              <a:rPr lang="en-US" altLang="zh-CN" b="1"/>
              <a:t>(2</a:t>
            </a:r>
            <a:r>
              <a:rPr lang="zh-CN" altLang="zh-CN" b="1"/>
              <a:t>分</a:t>
            </a:r>
            <a:r>
              <a:rPr lang="en-US" altLang="zh-CN" b="1"/>
              <a:t>)  </a:t>
            </a:r>
            <a:endParaRPr lang="zh-CN" altLang="zh-CN" b="1"/>
          </a:p>
          <a:p>
            <a:pPr>
              <a:buNone/>
            </a:pPr>
            <a:r>
              <a:rPr lang="en-US" altLang="zh-CN" b="1"/>
              <a:t>22</a:t>
            </a:r>
            <a:r>
              <a:rPr lang="zh-CN" altLang="zh-CN" b="1"/>
              <a:t>．简要分析这两首诗抒情手法的差异。</a:t>
            </a:r>
            <a:r>
              <a:rPr lang="en-US" altLang="zh-CN" b="1"/>
              <a:t>(5</a:t>
            </a:r>
            <a:r>
              <a:rPr lang="zh-CN" altLang="zh-CN" b="1"/>
              <a:t>分</a:t>
            </a:r>
            <a:r>
              <a:rPr lang="en-US" altLang="zh-CN" b="1"/>
              <a:t>)</a:t>
            </a:r>
            <a:endParaRPr lang="zh-CN" altLang="zh-CN" b="1"/>
          </a:p>
          <a:p>
            <a:pPr>
              <a:buNone/>
            </a:pPr>
            <a:endParaRPr lang="zh-CN" altLang="zh-CN"/>
          </a:p>
          <a:p>
            <a:endParaRPr lang="zh-CN" altLang="en-US"/>
          </a:p>
        </p:txBody>
      </p:sp>
      <p:sp>
        <p:nvSpPr>
          <p:cNvPr id="4" name="Rectangle 8"/>
          <p:cNvSpPr txBox="1">
            <a:spLocks noChangeArrowheads="1"/>
          </p:cNvSpPr>
          <p:nvPr/>
        </p:nvSpPr>
        <p:spPr>
          <a:xfrm>
            <a:off x="395536" y="0"/>
            <a:ext cx="8077200" cy="617220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90000"/>
              </a:lnSpc>
              <a:spcBef>
                <a:spcPct val="20000"/>
              </a:spcBef>
              <a:spcAft>
                <a:spcPct val="0"/>
              </a:spcAft>
              <a:buClrTx/>
              <a:buSzTx/>
              <a:buFontTx/>
              <a:buNone/>
              <a:defRPr/>
            </a:pPr>
            <a:endParaRPr kumimoji="0" lang="en-US" altLang="zh-CN" sz="2800" b="1" i="0" u="none" strike="noStrike" kern="1200" cap="none" spc="0" normalizeH="0" baseline="0" noProof="0">
              <a:ln>
                <a:noFill/>
              </a:ln>
              <a:solidFill>
                <a:schemeClr val="tx1"/>
              </a:solidFill>
              <a:effectLst/>
              <a:uLnTx/>
              <a:uFillTx/>
              <a:latin typeface="+mn-lt"/>
              <a:ea typeface="+mn-ea"/>
              <a:cs typeface="+mn-cs"/>
            </a:endParaRPr>
          </a:p>
          <a:p>
            <a:pPr marL="342900" marR="0" lvl="0" indent="-342900" algn="ctr" defTabSz="914400" rtl="0" eaLnBrk="1" fontAlgn="auto" latinLnBrk="0" hangingPunct="1">
              <a:lnSpc>
                <a:spcPct val="90000"/>
              </a:lnSpc>
              <a:spcBef>
                <a:spcPct val="20000"/>
              </a:spcBef>
              <a:spcAft>
                <a:spcPct val="0"/>
              </a:spcAft>
              <a:buClrTx/>
              <a:buSzTx/>
              <a:buFontTx/>
              <a:buNone/>
              <a:defRPr/>
            </a:pPr>
            <a:r>
              <a:rPr kumimoji="0" lang="zh-CN" altLang="en-US" sz="2400" b="1" i="0" u="none" strike="noStrike" kern="1200" cap="none" spc="0" normalizeH="0" baseline="0" noProof="0">
                <a:ln>
                  <a:noFill/>
                </a:ln>
                <a:solidFill>
                  <a:schemeClr val="tx1"/>
                </a:solidFill>
                <a:effectLst/>
                <a:uLnTx/>
                <a:uFillTx/>
                <a:latin typeface="+mn-lt"/>
                <a:ea typeface="+mn-ea"/>
                <a:cs typeface="+mn-cs"/>
              </a:rPr>
              <a:t>溪行逢雨与柳中庸 </a:t>
            </a:r>
          </a:p>
          <a:p>
            <a:pPr marL="342900" marR="0" lvl="0" indent="-342900" algn="ctr" defTabSz="914400" rtl="0" eaLnBrk="1" fontAlgn="auto" latinLnBrk="0" hangingPunct="1">
              <a:lnSpc>
                <a:spcPct val="90000"/>
              </a:lnSpc>
              <a:spcBef>
                <a:spcPct val="20000"/>
              </a:spcBef>
              <a:spcAft>
                <a:spcPct val="0"/>
              </a:spcAft>
              <a:buClrTx/>
              <a:buSzTx/>
              <a:buFontTx/>
              <a:buNone/>
              <a:defRPr/>
            </a:pPr>
            <a:r>
              <a:rPr kumimoji="0" lang="en-US" altLang="zh-CN" sz="2400" b="1" i="0" u="none" strike="noStrike" kern="1200" cap="none" spc="0" normalizeH="0" baseline="0" noProof="0">
                <a:ln>
                  <a:noFill/>
                </a:ln>
                <a:solidFill>
                  <a:schemeClr val="tx1"/>
                </a:solidFill>
                <a:effectLst/>
                <a:uLnTx/>
                <a:uFillTx/>
                <a:latin typeface="+mn-lt"/>
                <a:ea typeface="+mn-ea"/>
                <a:cs typeface="+mn-cs"/>
              </a:rPr>
              <a:t>[</a:t>
            </a:r>
            <a:r>
              <a:rPr kumimoji="0" lang="zh-CN" altLang="en-US" sz="2400" b="1" i="0" u="none" strike="noStrike" kern="1200" cap="none" spc="0" normalizeH="0" baseline="0" noProof="0">
                <a:ln>
                  <a:noFill/>
                </a:ln>
                <a:solidFill>
                  <a:schemeClr val="tx1"/>
                </a:solidFill>
                <a:effectLst/>
                <a:uLnTx/>
                <a:uFillTx/>
                <a:latin typeface="+mn-lt"/>
                <a:ea typeface="+mn-ea"/>
                <a:cs typeface="+mn-cs"/>
              </a:rPr>
              <a:t>唐</a:t>
            </a:r>
            <a:r>
              <a:rPr kumimoji="0" lang="en-US" altLang="zh-CN" sz="2400" b="1" i="0" u="none" strike="noStrike" kern="1200" cap="none" spc="0" normalizeH="0" baseline="0" noProof="0">
                <a:ln>
                  <a:noFill/>
                </a:ln>
                <a:solidFill>
                  <a:schemeClr val="tx1"/>
                </a:solidFill>
                <a:effectLst/>
                <a:uLnTx/>
                <a:uFillTx/>
                <a:latin typeface="+mn-lt"/>
                <a:ea typeface="+mn-ea"/>
                <a:cs typeface="+mn-cs"/>
              </a:rPr>
              <a:t>]</a:t>
            </a:r>
            <a:r>
              <a:rPr kumimoji="0" lang="zh-CN" altLang="en-US" sz="2400" b="1" i="0" u="none" strike="noStrike" kern="1200" cap="none" spc="0" normalizeH="0" baseline="0" noProof="0">
                <a:ln>
                  <a:noFill/>
                </a:ln>
                <a:solidFill>
                  <a:schemeClr val="tx1"/>
                </a:solidFill>
                <a:effectLst/>
                <a:uLnTx/>
                <a:uFillTx/>
                <a:latin typeface="+mn-lt"/>
                <a:ea typeface="+mn-ea"/>
                <a:cs typeface="+mn-cs"/>
              </a:rPr>
              <a:t>李 端</a:t>
            </a:r>
          </a:p>
          <a:p>
            <a:pPr marL="342900" marR="0" lvl="0" indent="-342900" algn="ctr" defTabSz="914400" rtl="0" eaLnBrk="1" fontAlgn="auto" latinLnBrk="0" hangingPunct="1">
              <a:lnSpc>
                <a:spcPct val="90000"/>
              </a:lnSpc>
              <a:spcBef>
                <a:spcPct val="20000"/>
              </a:spcBef>
              <a:spcAft>
                <a:spcPct val="0"/>
              </a:spcAft>
              <a:buClrTx/>
              <a:buSzTx/>
              <a:buFontTx/>
              <a:buNone/>
              <a:defRPr/>
            </a:pPr>
            <a:r>
              <a:rPr kumimoji="0" lang="zh-CN" altLang="en-US" sz="2400" b="1" i="0" u="none" strike="noStrike" kern="1200" cap="none" spc="0" normalizeH="0" baseline="0" noProof="0">
                <a:ln>
                  <a:noFill/>
                </a:ln>
                <a:solidFill>
                  <a:schemeClr val="tx1"/>
                </a:solidFill>
                <a:effectLst/>
                <a:uLnTx/>
                <a:uFillTx/>
                <a:latin typeface="+mn-lt"/>
                <a:ea typeface="+mn-ea"/>
                <a:cs typeface="+mn-cs"/>
              </a:rPr>
              <a:t>  日落众山昏，萧萧暮雨繁。</a:t>
            </a:r>
          </a:p>
          <a:p>
            <a:pPr marL="342900" marR="0" lvl="0" indent="-342900" algn="ctr" defTabSz="914400" rtl="0" eaLnBrk="1" fontAlgn="auto" latinLnBrk="0" hangingPunct="1">
              <a:lnSpc>
                <a:spcPct val="90000"/>
              </a:lnSpc>
              <a:spcBef>
                <a:spcPct val="20000"/>
              </a:spcBef>
              <a:spcAft>
                <a:spcPct val="0"/>
              </a:spcAft>
              <a:buClrTx/>
              <a:buSzTx/>
              <a:buFontTx/>
              <a:buNone/>
              <a:defRPr/>
            </a:pPr>
            <a:r>
              <a:rPr kumimoji="0" lang="zh-CN" altLang="en-US" sz="2400" b="1" i="0" u="none" strike="noStrike" kern="1200" cap="none" spc="0" normalizeH="0" baseline="0" noProof="0">
                <a:ln>
                  <a:noFill/>
                </a:ln>
                <a:solidFill>
                  <a:schemeClr val="tx1"/>
                </a:solidFill>
                <a:effectLst/>
                <a:uLnTx/>
                <a:uFillTx/>
                <a:latin typeface="+mn-lt"/>
                <a:ea typeface="+mn-ea"/>
                <a:cs typeface="+mn-cs"/>
              </a:rPr>
              <a:t>  那堪两处宿，共听一声猿！         </a:t>
            </a:r>
          </a:p>
          <a:p>
            <a:pPr marL="342900" marR="0" lvl="0" indent="-342900" algn="l" defTabSz="914400" rtl="0" eaLnBrk="1" fontAlgn="auto" latinLnBrk="0" hangingPunct="1">
              <a:lnSpc>
                <a:spcPct val="90000"/>
              </a:lnSpc>
              <a:spcBef>
                <a:spcPct val="20000"/>
              </a:spcBef>
              <a:spcAft>
                <a:spcPct val="0"/>
              </a:spcAft>
              <a:buClrTx/>
              <a:buSzTx/>
              <a:buFontTx/>
              <a:buNone/>
              <a:defRPr/>
            </a:pPr>
            <a:r>
              <a:rPr kumimoji="0" lang="zh-CN" altLang="en-US" sz="2400" b="1" i="0" u="none" strike="noStrike" kern="1200" cap="none" spc="0" normalizeH="0" baseline="0" noProof="0">
                <a:ln>
                  <a:noFill/>
                </a:ln>
                <a:solidFill>
                  <a:schemeClr val="tx1"/>
                </a:solidFill>
                <a:effectLst/>
                <a:uLnTx/>
                <a:uFillTx/>
                <a:latin typeface="+mn-lt"/>
                <a:ea typeface="+mn-ea"/>
                <a:cs typeface="+mn-cs"/>
              </a:rPr>
              <a:t>                              三峡吟 </a:t>
            </a:r>
          </a:p>
          <a:p>
            <a:pPr marL="342900" marR="0" lvl="0" indent="-342900" algn="ctr" defTabSz="914400" rtl="0" eaLnBrk="1" fontAlgn="auto" latinLnBrk="0" hangingPunct="1">
              <a:lnSpc>
                <a:spcPct val="90000"/>
              </a:lnSpc>
              <a:spcBef>
                <a:spcPct val="20000"/>
              </a:spcBef>
              <a:spcAft>
                <a:spcPct val="0"/>
              </a:spcAft>
              <a:buClrTx/>
              <a:buSzTx/>
              <a:buFontTx/>
              <a:buNone/>
              <a:defRPr/>
            </a:pPr>
            <a:r>
              <a:rPr kumimoji="0" lang="zh-CN" altLang="en-US" sz="2400" b="1" i="0" u="none" strike="noStrike" kern="1200" cap="none" spc="0" normalizeH="0" baseline="0" noProof="0">
                <a:ln>
                  <a:noFill/>
                </a:ln>
                <a:solidFill>
                  <a:schemeClr val="tx1"/>
                </a:solidFill>
                <a:effectLst/>
                <a:uLnTx/>
                <a:uFillTx/>
                <a:latin typeface="+mn-lt"/>
                <a:ea typeface="+mn-ea"/>
                <a:cs typeface="+mn-cs"/>
              </a:rPr>
              <a:t>  </a:t>
            </a:r>
            <a:r>
              <a:rPr kumimoji="0" lang="en-US" altLang="zh-CN" sz="2400" b="1" i="0" u="none" strike="noStrike" kern="1200" cap="none" spc="0" normalizeH="0" baseline="0" noProof="0">
                <a:ln>
                  <a:noFill/>
                </a:ln>
                <a:solidFill>
                  <a:schemeClr val="tx1"/>
                </a:solidFill>
                <a:effectLst/>
                <a:uLnTx/>
                <a:uFillTx/>
                <a:latin typeface="+mn-lt"/>
                <a:ea typeface="+mn-ea"/>
                <a:cs typeface="+mn-cs"/>
              </a:rPr>
              <a:t>[</a:t>
            </a:r>
            <a:r>
              <a:rPr kumimoji="0" lang="zh-CN" altLang="en-US" sz="2400" b="1" i="0" u="none" strike="noStrike" kern="1200" cap="none" spc="0" normalizeH="0" baseline="0" noProof="0">
                <a:ln>
                  <a:noFill/>
                </a:ln>
                <a:solidFill>
                  <a:schemeClr val="tx1"/>
                </a:solidFill>
                <a:effectLst/>
                <a:uLnTx/>
                <a:uFillTx/>
                <a:latin typeface="+mn-lt"/>
                <a:ea typeface="+mn-ea"/>
                <a:cs typeface="+mn-cs"/>
              </a:rPr>
              <a:t>南宋</a:t>
            </a:r>
            <a:r>
              <a:rPr kumimoji="0" lang="en-US" altLang="zh-CN" sz="2400" b="1" i="0" u="none" strike="noStrike" kern="1200" cap="none" spc="0" normalizeH="0" baseline="0" noProof="0">
                <a:ln>
                  <a:noFill/>
                </a:ln>
                <a:solidFill>
                  <a:schemeClr val="tx1"/>
                </a:solidFill>
                <a:effectLst/>
                <a:uLnTx/>
                <a:uFillTx/>
                <a:latin typeface="+mn-lt"/>
                <a:ea typeface="+mn-ea"/>
                <a:cs typeface="+mn-cs"/>
              </a:rPr>
              <a:t>]</a:t>
            </a:r>
            <a:r>
              <a:rPr kumimoji="0" lang="zh-CN" altLang="en-US" sz="2400" b="1" i="0" u="none" strike="noStrike" kern="1200" cap="none" spc="0" normalizeH="0" baseline="0" noProof="0">
                <a:ln>
                  <a:noFill/>
                </a:ln>
                <a:solidFill>
                  <a:schemeClr val="tx1"/>
                </a:solidFill>
                <a:effectLst/>
                <a:uLnTx/>
                <a:uFillTx/>
                <a:latin typeface="+mn-lt"/>
                <a:ea typeface="+mn-ea"/>
                <a:cs typeface="+mn-cs"/>
              </a:rPr>
              <a:t>徐 照</a:t>
            </a:r>
          </a:p>
          <a:p>
            <a:pPr marL="342900" marR="0" lvl="0" indent="-342900" algn="ctr" defTabSz="914400" rtl="0" eaLnBrk="1" fontAlgn="auto" latinLnBrk="0" hangingPunct="1">
              <a:lnSpc>
                <a:spcPct val="90000"/>
              </a:lnSpc>
              <a:spcBef>
                <a:spcPct val="20000"/>
              </a:spcBef>
              <a:spcAft>
                <a:spcPct val="0"/>
              </a:spcAft>
              <a:buClrTx/>
              <a:buSzTx/>
              <a:buFontTx/>
              <a:buNone/>
              <a:defRPr/>
            </a:pPr>
            <a:r>
              <a:rPr kumimoji="0" lang="zh-CN" altLang="en-US" sz="2400" b="1" i="0" u="none" strike="noStrike" kern="1200" cap="none" spc="0" normalizeH="0" baseline="0" noProof="0">
                <a:ln>
                  <a:noFill/>
                </a:ln>
                <a:solidFill>
                  <a:schemeClr val="tx1"/>
                </a:solidFill>
                <a:effectLst/>
                <a:uLnTx/>
                <a:uFillTx/>
                <a:latin typeface="+mn-lt"/>
                <a:ea typeface="+mn-ea"/>
                <a:cs typeface="+mn-cs"/>
              </a:rPr>
              <a:t>      山水七百里，上有青枫林① 。</a:t>
            </a:r>
          </a:p>
          <a:p>
            <a:pPr marL="342900" marR="0" lvl="0" indent="-342900" algn="ctr" defTabSz="914400" rtl="0" eaLnBrk="1" fontAlgn="auto" latinLnBrk="0" hangingPunct="1">
              <a:lnSpc>
                <a:spcPct val="90000"/>
              </a:lnSpc>
              <a:spcBef>
                <a:spcPct val="20000"/>
              </a:spcBef>
              <a:spcAft>
                <a:spcPct val="0"/>
              </a:spcAft>
              <a:buClrTx/>
              <a:buSzTx/>
              <a:buFontTx/>
              <a:buNone/>
              <a:defRPr/>
            </a:pPr>
            <a:r>
              <a:rPr kumimoji="0" lang="zh-CN" altLang="en-US" sz="2400" b="1" i="0" u="none" strike="noStrike" kern="1200" cap="none" spc="0" normalizeH="0" baseline="0" noProof="0">
                <a:ln>
                  <a:noFill/>
                </a:ln>
                <a:solidFill>
                  <a:schemeClr val="tx1"/>
                </a:solidFill>
                <a:effectLst/>
                <a:uLnTx/>
                <a:uFillTx/>
                <a:latin typeface="+mn-lt"/>
                <a:ea typeface="+mn-ea"/>
                <a:cs typeface="+mn-cs"/>
              </a:rPr>
              <a:t> 啼猿不自愁，愁落行人心。</a:t>
            </a:r>
          </a:p>
          <a:p>
            <a:pPr marL="342900" marR="0" lvl="0" indent="-342900" algn="l" defTabSz="914400" rtl="0" eaLnBrk="1" fontAlgn="auto" latinLnBrk="0" hangingPunct="1">
              <a:lnSpc>
                <a:spcPct val="90000"/>
              </a:lnSpc>
              <a:spcBef>
                <a:spcPct val="20000"/>
              </a:spcBef>
              <a:spcAft>
                <a:spcPct val="0"/>
              </a:spcAft>
              <a:buClrTx/>
              <a:buSzTx/>
              <a:buFontTx/>
              <a:buNone/>
              <a:defRPr/>
            </a:pPr>
            <a:endParaRPr kumimoji="0" lang="zh-CN" altLang="en-US" sz="2400" b="1" i="0" u="none" strike="noStrike" kern="1200" cap="none" spc="0" normalizeH="0" baseline="0" noProof="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90000"/>
              </a:lnSpc>
              <a:spcBef>
                <a:spcPct val="20000"/>
              </a:spcBef>
              <a:spcAft>
                <a:spcPct val="0"/>
              </a:spcAft>
              <a:buClrTx/>
              <a:buSzTx/>
              <a:buFontTx/>
              <a:buNone/>
              <a:defRPr/>
            </a:pPr>
            <a:r>
              <a:rPr kumimoji="0" lang="en-US" altLang="zh-CN" sz="2400" b="1" i="0" u="none" strike="noStrike" kern="1200" cap="none" spc="0" normalizeH="0" baseline="0" noProof="0">
                <a:ln>
                  <a:noFill/>
                </a:ln>
                <a:solidFill>
                  <a:schemeClr val="tx1"/>
                </a:solidFill>
                <a:effectLst/>
                <a:uLnTx/>
                <a:uFillTx/>
                <a:latin typeface="+mn-lt"/>
                <a:ea typeface="+mn-ea"/>
                <a:cs typeface="+mn-cs"/>
              </a:rPr>
              <a:t>【</a:t>
            </a:r>
            <a:r>
              <a:rPr kumimoji="0" lang="zh-CN" altLang="en-US" sz="2400" b="1" i="0" u="none" strike="noStrike" kern="1200" cap="none" spc="0" normalizeH="0" baseline="0" noProof="0">
                <a:ln>
                  <a:noFill/>
                </a:ln>
                <a:solidFill>
                  <a:schemeClr val="tx1"/>
                </a:solidFill>
                <a:effectLst/>
                <a:uLnTx/>
                <a:uFillTx/>
                <a:latin typeface="+mn-lt"/>
                <a:ea typeface="+mn-ea"/>
                <a:cs typeface="+mn-cs"/>
              </a:rPr>
              <a:t>注</a:t>
            </a:r>
            <a:r>
              <a:rPr kumimoji="0" lang="en-US" altLang="zh-CN" sz="2400" b="1" i="0" u="none" strike="noStrike" kern="1200" cap="none" spc="0" normalizeH="0" baseline="0" noProof="0">
                <a:ln>
                  <a:noFill/>
                </a:ln>
                <a:solidFill>
                  <a:schemeClr val="tx1"/>
                </a:solidFill>
                <a:effectLst/>
                <a:uLnTx/>
                <a:uFillTx/>
                <a:latin typeface="+mn-lt"/>
                <a:ea typeface="+mn-ea"/>
                <a:cs typeface="+mn-cs"/>
              </a:rPr>
              <a:t>】 ①</a:t>
            </a:r>
            <a:r>
              <a:rPr kumimoji="0" lang="zh-CN" altLang="en-US" sz="2400" b="1" i="0" u="none" strike="noStrike" kern="1200" cap="none" spc="0" normalizeH="0" baseline="0" noProof="0">
                <a:ln>
                  <a:noFill/>
                </a:ln>
                <a:solidFill>
                  <a:schemeClr val="tx1"/>
                </a:solidFill>
                <a:effectLst/>
                <a:uLnTx/>
                <a:uFillTx/>
                <a:latin typeface="+mn-lt"/>
                <a:ea typeface="+mn-ea"/>
                <a:cs typeface="+mn-cs"/>
              </a:rPr>
              <a:t>上有青枫林：</a:t>
            </a:r>
            <a:r>
              <a:rPr kumimoji="0" lang="en-US" altLang="zh-CN" sz="2400" b="1" i="0" u="none" strike="noStrike" kern="1200" cap="none" spc="0" normalizeH="0" baseline="0" noProof="0">
                <a:ln>
                  <a:noFill/>
                </a:ln>
                <a:solidFill>
                  <a:schemeClr val="tx1"/>
                </a:solidFill>
                <a:effectLst/>
                <a:uLnTx/>
                <a:uFillTx/>
                <a:latin typeface="+mn-lt"/>
                <a:ea typeface="+mn-ea"/>
                <a:cs typeface="+mn-cs"/>
              </a:rPr>
              <a:t>《</a:t>
            </a:r>
            <a:r>
              <a:rPr kumimoji="0" lang="zh-CN" altLang="en-US" sz="2400" b="1" i="0" u="none" strike="noStrike" kern="1200" cap="none" spc="0" normalizeH="0" baseline="0" noProof="0">
                <a:ln>
                  <a:noFill/>
                </a:ln>
                <a:solidFill>
                  <a:schemeClr val="tx1"/>
                </a:solidFill>
                <a:effectLst/>
                <a:uLnTx/>
                <a:uFillTx/>
                <a:latin typeface="+mn-lt"/>
                <a:ea typeface="+mn-ea"/>
                <a:cs typeface="+mn-cs"/>
              </a:rPr>
              <a:t>楚辞</a:t>
            </a:r>
            <a:r>
              <a:rPr kumimoji="0" lang="en-US" altLang="zh-CN" sz="2400" b="1" i="0" u="none" strike="noStrike" kern="1200" cap="none" spc="0" normalizeH="0" baseline="0" noProof="0">
                <a:ln>
                  <a:noFill/>
                </a:ln>
                <a:solidFill>
                  <a:schemeClr val="tx1"/>
                </a:solidFill>
                <a:effectLst/>
                <a:uLnTx/>
                <a:uFillTx/>
                <a:latin typeface="+mn-lt"/>
                <a:ea typeface="+mn-ea"/>
                <a:cs typeface="+mn-cs"/>
              </a:rPr>
              <a:t>•</a:t>
            </a:r>
            <a:r>
              <a:rPr kumimoji="0" lang="zh-CN" altLang="en-US" sz="2400" b="1" i="0" u="none" strike="noStrike" kern="1200" cap="none" spc="0" normalizeH="0" baseline="0" noProof="0">
                <a:ln>
                  <a:noFill/>
                </a:ln>
                <a:solidFill>
                  <a:schemeClr val="tx1"/>
                </a:solidFill>
                <a:effectLst/>
                <a:uLnTx/>
                <a:uFillTx/>
                <a:latin typeface="+mn-lt"/>
                <a:ea typeface="+mn-ea"/>
                <a:cs typeface="+mn-cs"/>
              </a:rPr>
              <a:t>招魂</a:t>
            </a:r>
            <a:r>
              <a:rPr kumimoji="0" lang="en-US" altLang="zh-CN" sz="2400" b="1" i="0" u="none" strike="noStrike" kern="1200" cap="none" spc="0" normalizeH="0" baseline="0" noProof="0">
                <a:ln>
                  <a:noFill/>
                </a:ln>
                <a:solidFill>
                  <a:schemeClr val="tx1"/>
                </a:solidFill>
                <a:effectLst/>
                <a:uLnTx/>
                <a:uFillTx/>
                <a:latin typeface="+mn-lt"/>
                <a:ea typeface="+mn-ea"/>
                <a:cs typeface="+mn-cs"/>
              </a:rPr>
              <a:t>》</a:t>
            </a:r>
            <a:r>
              <a:rPr kumimoji="0" lang="zh-CN" altLang="en-US" sz="2400" b="1" i="0" u="none" strike="noStrike" kern="1200" cap="none" spc="0" normalizeH="0" baseline="0" noProof="0">
                <a:ln>
                  <a:noFill/>
                </a:ln>
                <a:solidFill>
                  <a:schemeClr val="tx1"/>
                </a:solidFill>
                <a:effectLst/>
                <a:uLnTx/>
                <a:uFillTx/>
                <a:latin typeface="+mn-lt"/>
                <a:ea typeface="+mn-ea"/>
                <a:cs typeface="+mn-cs"/>
              </a:rPr>
              <a:t>中有“湛湛江水兮上有枫，目极千里兮伤春心”句。</a:t>
            </a:r>
          </a:p>
          <a:p>
            <a:pPr marL="342900" marR="0" lvl="0" indent="-342900" algn="l" defTabSz="914400" rtl="0" eaLnBrk="1" fontAlgn="auto" latinLnBrk="0" hangingPunct="1">
              <a:lnSpc>
                <a:spcPct val="90000"/>
              </a:lnSpc>
              <a:spcBef>
                <a:spcPct val="20000"/>
              </a:spcBef>
              <a:spcAft>
                <a:spcPct val="0"/>
              </a:spcAft>
              <a:buClrTx/>
              <a:buSzTx/>
              <a:buFontTx/>
              <a:buNone/>
              <a:defRPr/>
            </a:pPr>
            <a:endParaRPr kumimoji="0" lang="en-US" altLang="zh-CN" sz="2800" b="1" i="0" u="none" strike="noStrike" kern="1200" cap="none" spc="0" normalizeH="0" baseline="0" noProof="0">
              <a:ln>
                <a:noFill/>
              </a:ln>
              <a:solidFill>
                <a:schemeClr val="tx1"/>
              </a:solidFill>
              <a:effectLst/>
              <a:uLnTx/>
              <a:uFillTx/>
              <a:latin typeface="+mn-lt"/>
              <a:ea typeface="+mn-ea"/>
              <a:cs typeface="+mn-cs"/>
            </a:endParaRPr>
          </a:p>
        </p:txBody>
      </p:sp>
      <p:sp>
        <p:nvSpPr>
          <p:cNvPr id="5" name="Text Box 9"/>
          <p:cNvSpPr txBox="1">
            <a:spLocks noChangeArrowheads="1"/>
          </p:cNvSpPr>
          <p:nvPr/>
        </p:nvSpPr>
        <p:spPr bwMode="auto">
          <a:xfrm>
            <a:off x="228600" y="304800"/>
            <a:ext cx="2209800" cy="779463"/>
          </a:xfrm>
          <a:prstGeom prst="rect">
            <a:avLst/>
          </a:prstGeom>
          <a:noFill/>
          <a:ln w="9525">
            <a:noFill/>
            <a:miter lim="800000"/>
          </a:ln>
        </p:spPr>
        <p:txBody>
          <a:bodyPr>
            <a:spAutoFit/>
          </a:bodyPr>
          <a:lstStyle/>
          <a:p>
            <a:pPr>
              <a:spcBef>
                <a:spcPct val="50000"/>
              </a:spcBef>
            </a:pPr>
            <a:r>
              <a:rPr lang="en-US" altLang="zh-CN" b="1"/>
              <a:t>2014</a:t>
            </a:r>
            <a:r>
              <a:rPr lang="zh-CN" altLang="en-US" b="1"/>
              <a:t>年浙江卷</a:t>
            </a:r>
          </a:p>
          <a:p>
            <a:pPr>
              <a:spcBef>
                <a:spcPct val="50000"/>
              </a:spcBef>
            </a:pPr>
            <a:endParaRPr lang="en-US" altLang="zh-CN" b="1"/>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79512" y="476672"/>
            <a:ext cx="8507288" cy="5649491"/>
          </a:xfrm>
        </p:spPr>
        <p:txBody>
          <a:bodyPr>
            <a:normAutofit/>
          </a:bodyPr>
          <a:lstStyle/>
          <a:p>
            <a:pPr>
              <a:buNone/>
            </a:pPr>
            <a:r>
              <a:rPr lang="en-US" altLang="zh-CN" b="1"/>
              <a:t>21.</a:t>
            </a:r>
            <a:r>
              <a:rPr lang="zh-CN" altLang="zh-CN" b="1">
                <a:solidFill>
                  <a:srgbClr val="FF0000"/>
                </a:solidFill>
              </a:rPr>
              <a:t>猿声</a:t>
            </a:r>
            <a:r>
              <a:rPr lang="en-US" altLang="zh-CN" b="1">
                <a:solidFill>
                  <a:srgbClr val="FF0000"/>
                </a:solidFill>
              </a:rPr>
              <a:t> </a:t>
            </a:r>
            <a:endParaRPr lang="zh-CN" altLang="zh-CN" b="1">
              <a:solidFill>
                <a:srgbClr val="FF0000"/>
              </a:solidFill>
            </a:endParaRPr>
          </a:p>
          <a:p>
            <a:pPr>
              <a:buNone/>
            </a:pPr>
            <a:r>
              <a:rPr lang="en-US" altLang="zh-CN" b="1"/>
              <a:t>22</a:t>
            </a:r>
            <a:r>
              <a:rPr lang="zh-CN" altLang="zh-CN" b="1"/>
              <a:t>．</a:t>
            </a:r>
            <a:r>
              <a:rPr lang="en-US" altLang="zh-CN" b="1"/>
              <a:t> </a:t>
            </a:r>
          </a:p>
          <a:p>
            <a:pPr>
              <a:buNone/>
            </a:pPr>
            <a:r>
              <a:rPr lang="zh-CN" altLang="zh-CN" b="1"/>
              <a:t>①</a:t>
            </a:r>
            <a:endParaRPr lang="en-US" altLang="zh-CN" b="1"/>
          </a:p>
          <a:p>
            <a:pPr>
              <a:buNone/>
            </a:pPr>
            <a:r>
              <a:rPr lang="zh-CN" altLang="zh-CN" b="1"/>
              <a:t>第一首</a:t>
            </a:r>
            <a:r>
              <a:rPr lang="zh-CN" altLang="zh-CN" b="1">
                <a:solidFill>
                  <a:srgbClr val="FF0000"/>
                </a:solidFill>
              </a:rPr>
              <a:t>寓情于景</a:t>
            </a:r>
            <a:r>
              <a:rPr lang="zh-CN" altLang="zh-CN" b="1"/>
              <a:t>，“昏”“繁”二字点明了愁；</a:t>
            </a:r>
            <a:endParaRPr lang="en-US" altLang="zh-CN" b="1"/>
          </a:p>
          <a:p>
            <a:pPr>
              <a:buNone/>
            </a:pPr>
            <a:r>
              <a:rPr lang="zh-CN" altLang="zh-CN" b="1"/>
              <a:t>第二首</a:t>
            </a:r>
            <a:r>
              <a:rPr lang="zh-CN" altLang="zh-CN" b="1">
                <a:solidFill>
                  <a:srgbClr val="FF0000"/>
                </a:solidFill>
              </a:rPr>
              <a:t>景不显愁，借典故写愁</a:t>
            </a:r>
            <a:r>
              <a:rPr lang="zh-CN" altLang="zh-CN" b="1"/>
              <a:t>。</a:t>
            </a:r>
            <a:endParaRPr lang="en-US" altLang="zh-CN" b="1"/>
          </a:p>
          <a:p>
            <a:pPr>
              <a:buNone/>
            </a:pPr>
            <a:r>
              <a:rPr lang="en-US" altLang="zh-CN" b="1"/>
              <a:t>  </a:t>
            </a:r>
            <a:r>
              <a:rPr lang="zh-CN" altLang="zh-CN" b="1"/>
              <a:t>②第一首</a:t>
            </a:r>
            <a:r>
              <a:rPr lang="zh-CN" altLang="zh-CN" b="1">
                <a:solidFill>
                  <a:srgbClr val="FF0000"/>
                </a:solidFill>
              </a:rPr>
              <a:t>以“那堪”唱叹抒情；</a:t>
            </a:r>
            <a:endParaRPr lang="en-US" altLang="zh-CN" b="1">
              <a:solidFill>
                <a:srgbClr val="FF0000"/>
              </a:solidFill>
            </a:endParaRPr>
          </a:p>
          <a:p>
            <a:pPr>
              <a:buNone/>
            </a:pPr>
            <a:r>
              <a:rPr lang="zh-CN" altLang="zh-CN" b="1"/>
              <a:t>第二首</a:t>
            </a:r>
            <a:r>
              <a:rPr lang="zh-CN" altLang="zh-CN" b="1">
                <a:solidFill>
                  <a:srgbClr val="FF0000"/>
                </a:solidFill>
              </a:rPr>
              <a:t>以理写愁</a:t>
            </a:r>
            <a:r>
              <a:rPr lang="zh-CN" altLang="zh-CN" b="1"/>
              <a:t>，辨析猿声“不自愁”，愁在人心。</a:t>
            </a:r>
            <a:r>
              <a:rPr lang="en-US" altLang="zh-CN" b="1"/>
              <a:t> </a:t>
            </a:r>
            <a:endParaRPr lang="zh-CN" altLang="zh-CN" b="1"/>
          </a:p>
          <a:p>
            <a:endParaRPr lang="zh-CN" altLang="en-US"/>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9876" name="Rectangle 4"/>
          <p:cNvSpPr>
            <a:spLocks noGrp="1" noChangeArrowheads="1"/>
          </p:cNvSpPr>
          <p:nvPr>
            <p:ph type="body" idx="1"/>
          </p:nvPr>
        </p:nvSpPr>
        <p:spPr>
          <a:xfrm>
            <a:off x="251520" y="116632"/>
            <a:ext cx="8591872" cy="6364560"/>
          </a:xfrm>
          <a:noFill/>
        </p:spPr>
        <p:txBody>
          <a:bodyPr>
            <a:normAutofit fontScale="92500" lnSpcReduction="10000"/>
          </a:bodyPr>
          <a:lstStyle/>
          <a:p>
            <a:pPr eaLnBrk="1" hangingPunct="1">
              <a:buFontTx/>
              <a:buNone/>
            </a:pPr>
            <a:r>
              <a:rPr lang="en-US" altLang="zh-CN" b="1"/>
              <a:t>①</a:t>
            </a:r>
          </a:p>
          <a:p>
            <a:pPr eaLnBrk="1" hangingPunct="1">
              <a:buFontTx/>
              <a:buNone/>
            </a:pPr>
            <a:r>
              <a:rPr lang="zh-CN" altLang="en-US" b="1"/>
              <a:t>李诗</a:t>
            </a:r>
            <a:r>
              <a:rPr lang="zh-CN" altLang="en-US" b="1">
                <a:solidFill>
                  <a:srgbClr val="FF0000"/>
                </a:solidFill>
              </a:rPr>
              <a:t>借景抒情</a:t>
            </a:r>
            <a:r>
              <a:rPr lang="zh-CN" altLang="en-US" b="1"/>
              <a:t>，</a:t>
            </a:r>
            <a:r>
              <a:rPr lang="zh-CN" altLang="en-US" b="1">
                <a:solidFill>
                  <a:srgbClr val="0000FF"/>
                </a:solidFill>
              </a:rPr>
              <a:t>借</a:t>
            </a:r>
            <a:r>
              <a:rPr lang="zh-CN" altLang="en-US" b="1"/>
              <a:t>日暮时分昏暗的山景与雨势的繁密以及共同听到的猿声，</a:t>
            </a:r>
            <a:r>
              <a:rPr lang="zh-CN" altLang="en-US" b="1">
                <a:solidFill>
                  <a:srgbClr val="0000FF"/>
                </a:solidFill>
              </a:rPr>
              <a:t>抒发</a:t>
            </a:r>
            <a:r>
              <a:rPr lang="zh-CN" altLang="en-US" b="1"/>
              <a:t>作者溪行途中遇雨的落寞、愁苦。</a:t>
            </a:r>
            <a:endParaRPr lang="en-US" altLang="zh-CN" b="1"/>
          </a:p>
          <a:p>
            <a:pPr eaLnBrk="1" hangingPunct="1">
              <a:buFontTx/>
              <a:buNone/>
            </a:pPr>
            <a:r>
              <a:rPr lang="zh-CN" altLang="en-US" b="1"/>
              <a:t>徐诗</a:t>
            </a:r>
            <a:r>
              <a:rPr lang="zh-CN" altLang="en-US" b="1">
                <a:solidFill>
                  <a:srgbClr val="FF0000"/>
                </a:solidFill>
              </a:rPr>
              <a:t>借典故抒情</a:t>
            </a:r>
            <a:r>
              <a:rPr lang="zh-CN" altLang="en-US" b="1"/>
              <a:t>，“山水七百里，上有青枫林”用</a:t>
            </a:r>
            <a:r>
              <a:rPr lang="en-US" altLang="zh-CN" b="1"/>
              <a:t>《</a:t>
            </a:r>
            <a:r>
              <a:rPr lang="zh-CN" altLang="en-US" b="1"/>
              <a:t>楚辞</a:t>
            </a:r>
            <a:r>
              <a:rPr lang="en-US" altLang="zh-CN" b="1"/>
              <a:t>•</a:t>
            </a:r>
            <a:r>
              <a:rPr lang="zh-CN" altLang="en-US" b="1"/>
              <a:t>招魂</a:t>
            </a:r>
            <a:r>
              <a:rPr lang="en-US" altLang="zh-CN" b="1"/>
              <a:t>》</a:t>
            </a:r>
            <a:r>
              <a:rPr lang="zh-CN" altLang="en-US" b="1"/>
              <a:t>中典故，间接表达“伤”感之情。</a:t>
            </a:r>
          </a:p>
          <a:p>
            <a:pPr eaLnBrk="1" hangingPunct="1">
              <a:buFontTx/>
              <a:buNone/>
            </a:pPr>
            <a:r>
              <a:rPr lang="zh-CN" altLang="en-US" b="1"/>
              <a:t>②</a:t>
            </a:r>
            <a:endParaRPr lang="en-US" altLang="zh-CN" b="1"/>
          </a:p>
          <a:p>
            <a:pPr eaLnBrk="1" hangingPunct="1">
              <a:buFontTx/>
              <a:buNone/>
            </a:pPr>
            <a:r>
              <a:rPr lang="zh-CN" altLang="en-US" b="1"/>
              <a:t>李诗全诗未着一“愁”字，但</a:t>
            </a:r>
            <a:r>
              <a:rPr lang="zh-CN" altLang="en-US" b="1">
                <a:solidFill>
                  <a:srgbClr val="FF0000"/>
                </a:solidFill>
              </a:rPr>
              <a:t>“那堪</a:t>
            </a:r>
            <a:r>
              <a:rPr lang="en-US" altLang="zh-CN" b="1">
                <a:solidFill>
                  <a:srgbClr val="FF0000"/>
                </a:solidFill>
              </a:rPr>
              <a:t>”</a:t>
            </a:r>
            <a:r>
              <a:rPr lang="zh-CN" altLang="en-US" b="1">
                <a:solidFill>
                  <a:srgbClr val="FF0000"/>
                </a:solidFill>
              </a:rPr>
              <a:t>二字意为“哪里能忍受”，直抒胸臆，</a:t>
            </a:r>
            <a:r>
              <a:rPr lang="zh-CN" altLang="en-US" b="1"/>
              <a:t>表达作者的孤独以及对友人的思念之情。</a:t>
            </a:r>
            <a:endParaRPr lang="en-US" altLang="zh-CN" b="1"/>
          </a:p>
          <a:p>
            <a:pPr eaLnBrk="1" hangingPunct="1">
              <a:buFontTx/>
              <a:buNone/>
            </a:pPr>
            <a:r>
              <a:rPr lang="zh-CN" altLang="en-US" b="1"/>
              <a:t>徐诗三四句</a:t>
            </a:r>
            <a:r>
              <a:rPr lang="zh-CN" altLang="en-US" b="1">
                <a:solidFill>
                  <a:srgbClr val="FF0000"/>
                </a:solidFill>
              </a:rPr>
              <a:t>直接点出“愁”字</a:t>
            </a:r>
            <a:r>
              <a:rPr lang="zh-CN" altLang="en-US" b="1"/>
              <a:t>，“愁落行人心”，强调愁苦是羁旅漂泊之人自有之，不关啼猿。</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9876">
                                            <p:txEl>
                                              <p:pRg st="0" end="0"/>
                                            </p:txEl>
                                          </p:spTgt>
                                        </p:tgtEl>
                                        <p:attrNameLst>
                                          <p:attrName>style.visibility</p:attrName>
                                        </p:attrNameLst>
                                      </p:cBhvr>
                                      <p:to>
                                        <p:strVal val="visible"/>
                                      </p:to>
                                    </p:set>
                                    <p:animEffect transition="in" filter="blinds(horizontal)">
                                      <p:cBhvr>
                                        <p:cTn id="7" dur="500"/>
                                        <p:tgtEl>
                                          <p:spTgt spid="7987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9876">
                                            <p:txEl>
                                              <p:pRg st="1" end="1"/>
                                            </p:txEl>
                                          </p:spTgt>
                                        </p:tgtEl>
                                        <p:attrNameLst>
                                          <p:attrName>style.visibility</p:attrName>
                                        </p:attrNameLst>
                                      </p:cBhvr>
                                      <p:to>
                                        <p:strVal val="visible"/>
                                      </p:to>
                                    </p:set>
                                    <p:animEffect transition="in" filter="blinds(horizontal)">
                                      <p:cBhvr>
                                        <p:cTn id="12" dur="500"/>
                                        <p:tgtEl>
                                          <p:spTgt spid="79876">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9876">
                                            <p:txEl>
                                              <p:pRg st="2" end="2"/>
                                            </p:txEl>
                                          </p:spTgt>
                                        </p:tgtEl>
                                        <p:attrNameLst>
                                          <p:attrName>style.visibility</p:attrName>
                                        </p:attrNameLst>
                                      </p:cBhvr>
                                      <p:to>
                                        <p:strVal val="visible"/>
                                      </p:to>
                                    </p:set>
                                    <p:animEffect transition="in" filter="blinds(horizontal)">
                                      <p:cBhvr>
                                        <p:cTn id="17" dur="500"/>
                                        <p:tgtEl>
                                          <p:spTgt spid="79876">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9876">
                                            <p:txEl>
                                              <p:pRg st="3" end="3"/>
                                            </p:txEl>
                                          </p:spTgt>
                                        </p:tgtEl>
                                        <p:attrNameLst>
                                          <p:attrName>style.visibility</p:attrName>
                                        </p:attrNameLst>
                                      </p:cBhvr>
                                      <p:to>
                                        <p:strVal val="visible"/>
                                      </p:to>
                                    </p:set>
                                    <p:animEffect transition="in" filter="blinds(horizontal)">
                                      <p:cBhvr>
                                        <p:cTn id="22" dur="500"/>
                                        <p:tgtEl>
                                          <p:spTgt spid="79876">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9876">
                                            <p:txEl>
                                              <p:pRg st="4" end="4"/>
                                            </p:txEl>
                                          </p:spTgt>
                                        </p:tgtEl>
                                        <p:attrNameLst>
                                          <p:attrName>style.visibility</p:attrName>
                                        </p:attrNameLst>
                                      </p:cBhvr>
                                      <p:to>
                                        <p:strVal val="visible"/>
                                      </p:to>
                                    </p:set>
                                    <p:animEffect transition="in" filter="blinds(horizontal)">
                                      <p:cBhvr>
                                        <p:cTn id="27" dur="500"/>
                                        <p:tgtEl>
                                          <p:spTgt spid="79876">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9876">
                                            <p:txEl>
                                              <p:pRg st="5" end="5"/>
                                            </p:txEl>
                                          </p:spTgt>
                                        </p:tgtEl>
                                        <p:attrNameLst>
                                          <p:attrName>style.visibility</p:attrName>
                                        </p:attrNameLst>
                                      </p:cBhvr>
                                      <p:to>
                                        <p:strVal val="visible"/>
                                      </p:to>
                                    </p:set>
                                    <p:animEffect transition="in" filter="blinds(horizontal)">
                                      <p:cBhvr>
                                        <p:cTn id="32" dur="500"/>
                                        <p:tgtEl>
                                          <p:spTgt spid="7987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6" grpId="0" uiExpand="1" build="p"/>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51520" y="260648"/>
            <a:ext cx="8435280" cy="5865515"/>
          </a:xfrm>
        </p:spPr>
        <p:txBody>
          <a:bodyPr>
            <a:normAutofit fontScale="85000" lnSpcReduction="10000"/>
          </a:bodyPr>
          <a:lstStyle/>
          <a:p>
            <a:pPr>
              <a:buNone/>
            </a:pPr>
            <a:r>
              <a:rPr lang="en-US" altLang="zh-CN"/>
              <a:t>2015</a:t>
            </a:r>
            <a:r>
              <a:rPr lang="zh-CN" altLang="zh-CN"/>
              <a:t>年浙江卷</a:t>
            </a:r>
            <a:r>
              <a:rPr lang="en-US" altLang="zh-CN"/>
              <a:t>  </a:t>
            </a:r>
            <a:r>
              <a:rPr lang="zh-CN" altLang="zh-CN"/>
              <a:t>阅读下面这首词，完成</a:t>
            </a:r>
            <a:r>
              <a:rPr lang="en-US" altLang="zh-CN"/>
              <a:t>21——22</a:t>
            </a:r>
            <a:r>
              <a:rPr lang="zh-CN" altLang="zh-CN"/>
              <a:t>题。（</a:t>
            </a:r>
            <a:r>
              <a:rPr lang="en-US" altLang="zh-CN"/>
              <a:t>7</a:t>
            </a:r>
            <a:r>
              <a:rPr lang="zh-CN" altLang="zh-CN"/>
              <a:t>分）</a:t>
            </a:r>
          </a:p>
          <a:p>
            <a:pPr algn="ctr">
              <a:buNone/>
            </a:pPr>
            <a:r>
              <a:rPr lang="zh-CN" altLang="zh-CN" b="1"/>
              <a:t>木兰花慢</a:t>
            </a:r>
            <a:r>
              <a:rPr lang="en-US" altLang="zh-CN" b="1"/>
              <a:t>  </a:t>
            </a:r>
            <a:r>
              <a:rPr lang="zh-CN" altLang="zh-CN" b="1"/>
              <a:t>赠弹琵琶者</a:t>
            </a:r>
          </a:p>
          <a:p>
            <a:pPr>
              <a:buNone/>
            </a:pPr>
            <a:r>
              <a:rPr lang="en-US" altLang="zh-CN" b="1"/>
              <a:t>            </a:t>
            </a:r>
            <a:r>
              <a:rPr lang="zh-CN" altLang="zh-CN" b="1"/>
              <a:t>爱当垆年少，将雅调，寄幽情。尽百喙春和，群喧夜寂，老凤孤鸣。都来四条弦里，有无穷、旧谱与新声。写出天然律吕，扫空眼底蓁筝。</a:t>
            </a:r>
          </a:p>
          <a:p>
            <a:pPr>
              <a:buNone/>
            </a:pPr>
            <a:r>
              <a:rPr lang="en-US" altLang="zh-CN" b="1"/>
              <a:t>           </a:t>
            </a:r>
            <a:r>
              <a:rPr lang="zh-CN" altLang="zh-CN" b="1"/>
              <a:t>落红。天气暖犹轻。洗耳为渠听。想关塞风寒，浔阳月色，似醉还醒。轩窗静来偏好，到曲终、怀抱转分明。相见今朝何处，语溪乍雨初晴。</a:t>
            </a:r>
          </a:p>
          <a:p>
            <a:pPr>
              <a:buNone/>
            </a:pPr>
            <a:r>
              <a:rPr lang="zh-CN" altLang="zh-CN" b="1"/>
              <a:t>注：律吕，此指乐律或音律。蓁，一种弦乐器，如筝。语溪，溪水名，在今浙江桐乡。</a:t>
            </a:r>
          </a:p>
          <a:p>
            <a:pPr>
              <a:buNone/>
            </a:pPr>
            <a:endParaRPr lang="en-US" altLang="zh-CN" b="1"/>
          </a:p>
          <a:p>
            <a:pPr>
              <a:buNone/>
            </a:pPr>
            <a:r>
              <a:rPr lang="en-US" altLang="zh-CN" b="1"/>
              <a:t>21</a:t>
            </a:r>
            <a:r>
              <a:rPr lang="zh-CN" altLang="zh-CN" b="1"/>
              <a:t>．下片</a:t>
            </a:r>
            <a:r>
              <a:rPr lang="en-US" altLang="zh-CN" b="1"/>
              <a:t>“</a:t>
            </a:r>
            <a:r>
              <a:rPr lang="zh-CN" altLang="zh-CN" b="1"/>
              <a:t>浔阳月色</a:t>
            </a:r>
            <a:r>
              <a:rPr lang="en-US" altLang="zh-CN" b="1"/>
              <a:t>”</a:t>
            </a:r>
            <a:r>
              <a:rPr lang="zh-CN" altLang="zh-CN" b="1"/>
              <a:t>语出白居易《琵琶行》，写出白诗中与此句匹配的相关诗句。（</a:t>
            </a:r>
            <a:r>
              <a:rPr lang="en-US" altLang="zh-CN" b="1"/>
              <a:t>2</a:t>
            </a:r>
            <a:r>
              <a:rPr lang="zh-CN" altLang="zh-CN" b="1"/>
              <a:t>分）</a:t>
            </a:r>
          </a:p>
          <a:p>
            <a:endParaRPr lang="zh-CN" altLang="en-US"/>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51520" y="620688"/>
            <a:ext cx="8435280" cy="5505475"/>
          </a:xfrm>
        </p:spPr>
        <p:txBody>
          <a:bodyPr/>
          <a:lstStyle/>
          <a:p>
            <a:pPr>
              <a:buNone/>
            </a:pPr>
            <a:r>
              <a:rPr lang="zh-CN" altLang="zh-CN"/>
              <a:t>【答案】</a:t>
            </a:r>
            <a:endParaRPr lang="en-US" altLang="zh-CN"/>
          </a:p>
          <a:p>
            <a:pPr>
              <a:buNone/>
            </a:pPr>
            <a:r>
              <a:rPr lang="en-US" altLang="zh-CN" b="1"/>
              <a:t>①</a:t>
            </a:r>
            <a:r>
              <a:rPr lang="zh-CN" altLang="zh-CN" b="1"/>
              <a:t>浔阳江头夜送客（谪居卧病浔阳城</a:t>
            </a:r>
            <a:r>
              <a:rPr lang="en-US" altLang="zh-CN" b="1"/>
              <a:t>/</a:t>
            </a:r>
            <a:r>
              <a:rPr lang="zh-CN" altLang="zh-CN" b="1"/>
              <a:t>浔阳地僻无音乐）</a:t>
            </a:r>
          </a:p>
          <a:p>
            <a:pPr>
              <a:buNone/>
            </a:pPr>
            <a:r>
              <a:rPr lang="en-US" altLang="zh-CN" b="1"/>
              <a:t>②</a:t>
            </a:r>
            <a:r>
              <a:rPr lang="zh-CN" altLang="zh-CN" b="1"/>
              <a:t>别时茫茫江浸月（唯见江心秋月白</a:t>
            </a:r>
            <a:r>
              <a:rPr lang="en-US" altLang="zh-CN" b="1"/>
              <a:t>/</a:t>
            </a:r>
            <a:r>
              <a:rPr lang="zh-CN" altLang="zh-CN" b="1"/>
              <a:t>绕船月明江水寒</a:t>
            </a:r>
            <a:r>
              <a:rPr lang="en-US" altLang="zh-CN" b="1"/>
              <a:t>/</a:t>
            </a:r>
            <a:r>
              <a:rPr lang="zh-CN" altLang="zh-CN" b="1"/>
              <a:t>春江花朝秋月夜）</a:t>
            </a:r>
          </a:p>
          <a:p>
            <a:endParaRPr lang="zh-CN" altLang="en-US"/>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0" y="548680"/>
            <a:ext cx="8686800" cy="5577483"/>
          </a:xfrm>
        </p:spPr>
        <p:txBody>
          <a:bodyPr/>
          <a:lstStyle/>
          <a:p>
            <a:pPr lvl="0">
              <a:buNone/>
            </a:pPr>
            <a:r>
              <a:rPr lang="zh-CN" altLang="zh-CN" b="1"/>
              <a:t>分析上片与下片对琵琶演奏描写角度的差异。（</a:t>
            </a:r>
            <a:r>
              <a:rPr lang="en-US" altLang="zh-CN" b="1"/>
              <a:t>5</a:t>
            </a:r>
            <a:r>
              <a:rPr lang="zh-CN" altLang="zh-CN" b="1"/>
              <a:t>分）</a:t>
            </a:r>
            <a:endParaRPr lang="zh-CN" altLang="zh-CN"/>
          </a:p>
          <a:p>
            <a:pPr>
              <a:buNone/>
            </a:pPr>
            <a:r>
              <a:rPr lang="en-US" altLang="zh-CN" b="1"/>
              <a:t>①</a:t>
            </a:r>
            <a:r>
              <a:rPr lang="zh-CN" altLang="zh-CN" b="1"/>
              <a:t>上片</a:t>
            </a:r>
            <a:r>
              <a:rPr lang="zh-CN" altLang="zh-CN" b="1">
                <a:solidFill>
                  <a:srgbClr val="FF0000"/>
                </a:solidFill>
              </a:rPr>
              <a:t>从乐曲方面</a:t>
            </a:r>
            <a:r>
              <a:rPr lang="zh-CN" altLang="zh-CN" b="1"/>
              <a:t>来描写（乐曲的演奏者、乐曲旋律的复杂变化、乐曲声律的高雅等），侧重</a:t>
            </a:r>
            <a:r>
              <a:rPr lang="zh-CN" altLang="zh-CN" b="1">
                <a:solidFill>
                  <a:srgbClr val="FF0000"/>
                </a:solidFill>
              </a:rPr>
              <a:t>正面描写、直接描写</a:t>
            </a:r>
            <a:r>
              <a:rPr lang="zh-CN" altLang="zh-CN" b="1"/>
              <a:t>。</a:t>
            </a:r>
          </a:p>
          <a:p>
            <a:pPr>
              <a:buNone/>
            </a:pPr>
            <a:r>
              <a:rPr lang="en-US" altLang="zh-CN" b="1"/>
              <a:t>②</a:t>
            </a:r>
            <a:r>
              <a:rPr lang="zh-CN" altLang="zh-CN" b="1"/>
              <a:t>下片</a:t>
            </a:r>
            <a:r>
              <a:rPr lang="zh-CN" altLang="zh-CN" b="1">
                <a:solidFill>
                  <a:srgbClr val="FF0000"/>
                </a:solidFill>
              </a:rPr>
              <a:t>从听者方面</a:t>
            </a:r>
            <a:r>
              <a:rPr lang="zh-CN" altLang="zh-CN" b="1"/>
              <a:t>来描写（气氛感受、典故联想、景色渲染等），侧重</a:t>
            </a:r>
            <a:r>
              <a:rPr lang="zh-CN" altLang="zh-CN" b="1">
                <a:solidFill>
                  <a:srgbClr val="FF0000"/>
                </a:solidFill>
              </a:rPr>
              <a:t>侧面描写、间接描写</a:t>
            </a:r>
            <a:r>
              <a:rPr lang="zh-CN" altLang="zh-CN" b="1"/>
              <a:t>。</a:t>
            </a: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en-US" altLang="zh-CN"/>
              <a:t>2016</a:t>
            </a:r>
            <a:r>
              <a:rPr lang="zh-CN" altLang="zh-CN"/>
              <a:t>年浙江卷</a:t>
            </a:r>
            <a:br>
              <a:rPr lang="zh-CN" altLang="zh-CN"/>
            </a:br>
            <a:endParaRPr lang="zh-CN" altLang="en-US"/>
          </a:p>
        </p:txBody>
      </p:sp>
      <p:sp>
        <p:nvSpPr>
          <p:cNvPr id="3" name="内容占位符 2"/>
          <p:cNvSpPr>
            <a:spLocks noGrp="1"/>
          </p:cNvSpPr>
          <p:nvPr>
            <p:ph idx="1"/>
          </p:nvPr>
        </p:nvSpPr>
        <p:spPr>
          <a:xfrm>
            <a:off x="467544" y="1052736"/>
            <a:ext cx="8219256" cy="5073427"/>
          </a:xfrm>
        </p:spPr>
        <p:txBody>
          <a:bodyPr>
            <a:normAutofit fontScale="77500" lnSpcReduction="20000"/>
          </a:bodyPr>
          <a:lstStyle/>
          <a:p>
            <a:pPr>
              <a:buNone/>
            </a:pPr>
            <a:r>
              <a:rPr lang="en-US" altLang="zh-CN"/>
              <a:t>                                </a:t>
            </a:r>
            <a:r>
              <a:rPr lang="zh-CN" altLang="zh-CN" b="1"/>
              <a:t>北来人二首 </a:t>
            </a:r>
            <a:endParaRPr lang="en-US" altLang="zh-CN" b="1"/>
          </a:p>
          <a:p>
            <a:pPr>
              <a:buNone/>
            </a:pPr>
            <a:r>
              <a:rPr lang="en-US" altLang="zh-CN" b="1"/>
              <a:t>                              </a:t>
            </a:r>
            <a:r>
              <a:rPr lang="zh-CN" altLang="zh-CN" b="1"/>
              <a:t>（宋）刘克庄</a:t>
            </a:r>
          </a:p>
          <a:p>
            <a:pPr>
              <a:buNone/>
            </a:pPr>
            <a:r>
              <a:rPr lang="zh-CN" altLang="zh-CN" b="1"/>
              <a:t>试说东都①事，添人白发多。</a:t>
            </a:r>
            <a:r>
              <a:rPr lang="zh-CN" altLang="zh-CN" b="1" u="sng">
                <a:solidFill>
                  <a:srgbClr val="0000FF"/>
                </a:solidFill>
              </a:rPr>
              <a:t>寝园残石马，废殿泣铜驼。</a:t>
            </a:r>
          </a:p>
          <a:p>
            <a:pPr>
              <a:buNone/>
            </a:pPr>
            <a:r>
              <a:rPr lang="zh-CN" altLang="zh-CN" b="1"/>
              <a:t>胡运占难久，边情听易讹。凄凉旧京女，妆髻尚宣和②。</a:t>
            </a:r>
            <a:endParaRPr lang="en-US" altLang="zh-CN" b="1"/>
          </a:p>
          <a:p>
            <a:pPr>
              <a:buNone/>
            </a:pPr>
            <a:endParaRPr lang="zh-CN" altLang="zh-CN" b="1"/>
          </a:p>
          <a:p>
            <a:pPr>
              <a:buNone/>
            </a:pPr>
            <a:r>
              <a:rPr lang="zh-CN" altLang="zh-CN" b="1"/>
              <a:t>十口同离仳，今成独雁飞。饥锄荒寺菜，贫着陷蕃衣。</a:t>
            </a:r>
          </a:p>
          <a:p>
            <a:pPr>
              <a:buNone/>
            </a:pPr>
            <a:r>
              <a:rPr lang="zh-CN" altLang="zh-CN" b="1"/>
              <a:t>甲第歌钟沸，沙场探骑稀。老身闽地死，不见翠銮归。</a:t>
            </a:r>
            <a:endParaRPr lang="en-US" altLang="zh-CN" b="1"/>
          </a:p>
          <a:p>
            <a:pPr>
              <a:buNone/>
            </a:pPr>
            <a:endParaRPr lang="zh-CN" altLang="zh-CN" b="1"/>
          </a:p>
          <a:p>
            <a:pPr>
              <a:buNone/>
            </a:pPr>
            <a:r>
              <a:rPr lang="zh-CN" altLang="zh-CN" b="1"/>
              <a:t>【注】①东都：指北宋都成汴梁。②宣和：宋徽宗年号。</a:t>
            </a:r>
          </a:p>
          <a:p>
            <a:pPr>
              <a:buNone/>
            </a:pPr>
            <a:r>
              <a:rPr lang="en-US" altLang="zh-CN" b="1"/>
              <a:t>21</a:t>
            </a:r>
            <a:r>
              <a:rPr lang="zh-CN" altLang="zh-CN" b="1"/>
              <a:t>．赏析第一首中的画线句。（</a:t>
            </a:r>
            <a:r>
              <a:rPr lang="en-US" altLang="zh-CN" b="1"/>
              <a:t>3</a:t>
            </a:r>
            <a:r>
              <a:rPr lang="zh-CN" altLang="zh-CN" b="1"/>
              <a:t>分）</a:t>
            </a:r>
          </a:p>
          <a:p>
            <a:pPr>
              <a:buNone/>
            </a:pPr>
            <a:r>
              <a:rPr lang="en-US" altLang="zh-CN" b="1"/>
              <a:t> </a:t>
            </a:r>
            <a:endParaRPr lang="zh-CN" altLang="zh-CN" b="1"/>
          </a:p>
          <a:p>
            <a:pPr>
              <a:buNone/>
            </a:pPr>
            <a:r>
              <a:rPr lang="en-US" altLang="zh-CN" b="1"/>
              <a:t> </a:t>
            </a:r>
            <a:endParaRPr lang="zh-CN" altLang="zh-CN" b="1"/>
          </a:p>
          <a:p>
            <a:pPr>
              <a:buNone/>
            </a:pPr>
            <a:r>
              <a:rPr lang="en-US" altLang="zh-CN" b="1"/>
              <a:t>22</a:t>
            </a:r>
            <a:r>
              <a:rPr lang="zh-CN" altLang="zh-CN" b="1"/>
              <a:t>．这两首诗在叙事上有何特色？试作简要分析。（</a:t>
            </a:r>
            <a:r>
              <a:rPr lang="en-US" altLang="zh-CN" b="1"/>
              <a:t>4</a:t>
            </a:r>
            <a:r>
              <a:rPr lang="zh-CN" altLang="zh-CN" b="1"/>
              <a:t>分）</a:t>
            </a:r>
          </a:p>
          <a:p>
            <a:endParaRPr lang="zh-CN" altLang="en-US" b="1"/>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zh-CN" b="1"/>
              <a:t>赏析第一首中的画线句。（</a:t>
            </a:r>
            <a:r>
              <a:rPr lang="en-US" altLang="zh-CN" b="1"/>
              <a:t>3</a:t>
            </a:r>
            <a:r>
              <a:rPr lang="zh-CN" altLang="zh-CN" b="1"/>
              <a:t>分）</a:t>
            </a:r>
            <a:endParaRPr lang="zh-CN" altLang="en-US"/>
          </a:p>
        </p:txBody>
      </p:sp>
      <p:sp>
        <p:nvSpPr>
          <p:cNvPr id="3" name="内容占位符 2"/>
          <p:cNvSpPr>
            <a:spLocks noGrp="1"/>
          </p:cNvSpPr>
          <p:nvPr>
            <p:ph idx="1"/>
          </p:nvPr>
        </p:nvSpPr>
        <p:spPr>
          <a:xfrm>
            <a:off x="-252536" y="1600200"/>
            <a:ext cx="8939336" cy="4525963"/>
          </a:xfrm>
        </p:spPr>
        <p:txBody>
          <a:bodyPr>
            <a:normAutofit/>
          </a:bodyPr>
          <a:lstStyle/>
          <a:p>
            <a:r>
              <a:rPr lang="en-US" altLang="zh-CN" b="1"/>
              <a:t>21.</a:t>
            </a:r>
            <a:r>
              <a:rPr lang="zh-CN" altLang="zh-CN" b="1"/>
              <a:t>运用</a:t>
            </a:r>
            <a:r>
              <a:rPr lang="zh-CN" altLang="zh-CN" b="1">
                <a:solidFill>
                  <a:srgbClr val="FF0000"/>
                </a:solidFill>
              </a:rPr>
              <a:t>对仗（对偶）、拟人</a:t>
            </a:r>
            <a:r>
              <a:rPr lang="zh-CN" altLang="zh-CN" b="1"/>
              <a:t>的手法，借陵园、宫殿的荒凉残破之景，抒亡国之痛，情景交融。</a:t>
            </a:r>
            <a:endParaRPr lang="en-US" altLang="zh-CN" b="1"/>
          </a:p>
          <a:p>
            <a:endParaRPr lang="en-US" altLang="zh-CN" b="1"/>
          </a:p>
          <a:p>
            <a:r>
              <a:rPr lang="zh-CN" altLang="en-US" b="1">
                <a:solidFill>
                  <a:srgbClr val="FF0000"/>
                </a:solidFill>
              </a:rPr>
              <a:t>修改：</a:t>
            </a:r>
            <a:endParaRPr lang="en-US" altLang="zh-CN" b="1">
              <a:solidFill>
                <a:srgbClr val="FF0000"/>
              </a:solidFill>
            </a:endParaRPr>
          </a:p>
          <a:p>
            <a:r>
              <a:rPr lang="zh-CN" altLang="zh-CN" b="1"/>
              <a:t>运用</a:t>
            </a:r>
            <a:r>
              <a:rPr lang="zh-CN" altLang="zh-CN" b="1">
                <a:solidFill>
                  <a:srgbClr val="FF0000"/>
                </a:solidFill>
              </a:rPr>
              <a:t>对仗（对偶）、拟人</a:t>
            </a:r>
            <a:r>
              <a:rPr lang="zh-CN" altLang="zh-CN" b="1"/>
              <a:t>的手法，</a:t>
            </a:r>
            <a:r>
              <a:rPr lang="en-US" altLang="zh-CN" b="1">
                <a:solidFill>
                  <a:srgbClr val="0000FF"/>
                </a:solidFill>
              </a:rPr>
              <a:t>+</a:t>
            </a:r>
            <a:r>
              <a:rPr lang="zh-CN" altLang="en-US" b="1">
                <a:solidFill>
                  <a:srgbClr val="0000FF"/>
                </a:solidFill>
              </a:rPr>
              <a:t>分析</a:t>
            </a:r>
            <a:endParaRPr lang="en-US" altLang="zh-CN" b="1">
              <a:solidFill>
                <a:srgbClr val="0000FF"/>
              </a:solidFill>
            </a:endParaRPr>
          </a:p>
          <a:p>
            <a:r>
              <a:rPr lang="en-US" altLang="zh-CN" b="1">
                <a:solidFill>
                  <a:srgbClr val="0000FF"/>
                </a:solidFill>
              </a:rPr>
              <a:t>+</a:t>
            </a:r>
            <a:r>
              <a:rPr lang="zh-CN" altLang="en-US" b="1">
                <a:solidFill>
                  <a:srgbClr val="0000FF"/>
                </a:solidFill>
              </a:rPr>
              <a:t>术语，</a:t>
            </a:r>
            <a:r>
              <a:rPr lang="zh-CN" altLang="zh-CN" b="1"/>
              <a:t>借陵园、宫殿的荒凉残破之景，抒亡国之痛，情景交融。</a:t>
            </a:r>
          </a:p>
          <a:p>
            <a:endParaRPr lang="zh-CN" altLang="zh-CN" b="1"/>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95536" y="260648"/>
            <a:ext cx="8748464" cy="5865515"/>
          </a:xfrm>
        </p:spPr>
        <p:txBody>
          <a:bodyPr>
            <a:normAutofit/>
          </a:bodyPr>
          <a:lstStyle/>
          <a:p>
            <a:r>
              <a:rPr lang="en-US" altLang="zh-CN" b="1"/>
              <a:t>22.</a:t>
            </a:r>
            <a:r>
              <a:rPr lang="zh-CN" altLang="zh-CN" b="1"/>
              <a:t>这</a:t>
            </a:r>
            <a:r>
              <a:rPr lang="zh-CN" altLang="zh-CN" b="1">
                <a:solidFill>
                  <a:srgbClr val="0000FF"/>
                </a:solidFill>
              </a:rPr>
              <a:t>两首诗</a:t>
            </a:r>
            <a:r>
              <a:rPr lang="zh-CN" altLang="zh-CN" b="1"/>
              <a:t>在叙事上有何特色？试作简要分析。（</a:t>
            </a:r>
            <a:r>
              <a:rPr lang="en-US" altLang="zh-CN" b="1"/>
              <a:t>4</a:t>
            </a:r>
            <a:r>
              <a:rPr lang="zh-CN" altLang="zh-CN" b="1"/>
              <a:t>分）</a:t>
            </a:r>
            <a:endParaRPr lang="en-US" altLang="zh-CN" b="1">
              <a:solidFill>
                <a:srgbClr val="0000FF"/>
              </a:solidFill>
            </a:endParaRPr>
          </a:p>
          <a:p>
            <a:r>
              <a:rPr lang="zh-CN" altLang="zh-CN" b="1"/>
              <a:t>①以</a:t>
            </a:r>
            <a:r>
              <a:rPr lang="zh-CN" altLang="zh-CN" b="1">
                <a:solidFill>
                  <a:srgbClr val="0000FF"/>
                </a:solidFill>
              </a:rPr>
              <a:t>对比</a:t>
            </a:r>
            <a:r>
              <a:rPr lang="zh-CN" altLang="zh-CN" b="1">
                <a:solidFill>
                  <a:srgbClr val="FF0000"/>
                </a:solidFill>
              </a:rPr>
              <a:t>加强叙事的抒情效果</a:t>
            </a:r>
            <a:r>
              <a:rPr lang="zh-CN" altLang="zh-CN" b="1"/>
              <a:t>。用权贵歌舞宴饮，不问军情与百姓心系故国作对比，表达忧国忧民之情；以主人公一家亡国前后境遇的对比，表现百姓流离之苦。</a:t>
            </a:r>
            <a:endParaRPr lang="en-US" altLang="zh-CN" b="1"/>
          </a:p>
          <a:p>
            <a:r>
              <a:rPr lang="zh-CN" altLang="zh-CN" b="1"/>
              <a:t>②以</a:t>
            </a:r>
            <a:r>
              <a:rPr lang="en-US" altLang="zh-CN" b="1"/>
              <a:t>“</a:t>
            </a:r>
            <a:r>
              <a:rPr lang="zh-CN" altLang="zh-CN" b="1"/>
              <a:t>北来人</a:t>
            </a:r>
            <a:r>
              <a:rPr lang="en-US" altLang="zh-CN" b="1"/>
              <a:t>”</a:t>
            </a:r>
            <a:r>
              <a:rPr lang="zh-CN" altLang="zh-CN" b="1"/>
              <a:t>的</a:t>
            </a:r>
            <a:r>
              <a:rPr lang="zh-CN" altLang="zh-CN" b="1">
                <a:solidFill>
                  <a:srgbClr val="0000FF"/>
                </a:solidFill>
              </a:rPr>
              <a:t>口吻</a:t>
            </a:r>
            <a:r>
              <a:rPr lang="zh-CN" altLang="zh-CN" b="1"/>
              <a:t>叙事，表达情感显得更</a:t>
            </a:r>
            <a:r>
              <a:rPr lang="zh-CN" altLang="zh-CN" b="1">
                <a:solidFill>
                  <a:srgbClr val="0000FF"/>
                </a:solidFill>
              </a:rPr>
              <a:t>真实、自然</a:t>
            </a:r>
            <a:r>
              <a:rPr lang="zh-CN" altLang="zh-CN" b="1">
                <a:solidFill>
                  <a:srgbClr val="FF0000"/>
                </a:solidFill>
                <a:effectLst>
                  <a:outerShdw blurRad="38100" dist="38100" dir="2700000" algn="tl">
                    <a:srgbClr val="000000">
                      <a:alpha val="43137"/>
                    </a:srgbClr>
                  </a:outerShdw>
                </a:effectLst>
              </a:rPr>
              <a:t>。</a:t>
            </a:r>
            <a:endParaRPr lang="en-US" altLang="zh-CN" b="1">
              <a:solidFill>
                <a:srgbClr val="FF0000"/>
              </a:solidFill>
              <a:effectLst>
                <a:outerShdw blurRad="38100" dist="38100" dir="2700000" algn="tl">
                  <a:srgbClr val="000000">
                    <a:alpha val="43137"/>
                  </a:srgbClr>
                </a:outerShdw>
              </a:effectLst>
            </a:endParaRPr>
          </a:p>
          <a:p>
            <a:r>
              <a:rPr lang="zh-CN" altLang="zh-CN" b="1"/>
              <a:t>③叙事中</a:t>
            </a:r>
            <a:r>
              <a:rPr lang="zh-CN" altLang="zh-CN" b="1">
                <a:solidFill>
                  <a:srgbClr val="0000FF"/>
                </a:solidFill>
              </a:rPr>
              <a:t>流露出个人的情感</a:t>
            </a:r>
            <a:r>
              <a:rPr lang="zh-CN" altLang="zh-CN" b="1"/>
              <a:t>。如</a:t>
            </a:r>
            <a:r>
              <a:rPr lang="en-US" altLang="zh-CN" b="1"/>
              <a:t>“</a:t>
            </a:r>
            <a:r>
              <a:rPr lang="zh-CN" altLang="zh-CN" b="1"/>
              <a:t>今成独雁飞</a:t>
            </a:r>
            <a:r>
              <a:rPr lang="en-US" altLang="zh-CN" b="1"/>
              <a:t>”</a:t>
            </a:r>
            <a:r>
              <a:rPr lang="zh-CN" altLang="zh-CN" b="1"/>
              <a:t>流露了主人公家破人散的凄凉与孤独。</a:t>
            </a: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51520" y="260648"/>
            <a:ext cx="8568952" cy="6408712"/>
          </a:xfrm>
        </p:spPr>
        <p:txBody>
          <a:bodyPr>
            <a:normAutofit fontScale="70000" lnSpcReduction="20000"/>
          </a:bodyPr>
          <a:lstStyle/>
          <a:p>
            <a:pPr>
              <a:buNone/>
            </a:pPr>
            <a:r>
              <a:rPr lang="en-US" altLang="zh-CN"/>
              <a:t>2017</a:t>
            </a:r>
            <a:r>
              <a:rPr lang="zh-CN" altLang="zh-CN"/>
              <a:t>浙江卷</a:t>
            </a:r>
          </a:p>
          <a:p>
            <a:pPr>
              <a:buNone/>
            </a:pPr>
            <a:r>
              <a:rPr lang="zh-CN" altLang="zh-CN"/>
              <a:t>（二）阅读下列这首诗，完成</a:t>
            </a:r>
            <a:r>
              <a:rPr lang="en-US" altLang="zh-CN"/>
              <a:t>19</a:t>
            </a:r>
            <a:r>
              <a:rPr lang="zh-CN" altLang="zh-CN"/>
              <a:t>—</a:t>
            </a:r>
            <a:r>
              <a:rPr lang="en-US" altLang="zh-CN"/>
              <a:t>20</a:t>
            </a:r>
            <a:r>
              <a:rPr lang="zh-CN" altLang="zh-CN"/>
              <a:t>题。（</a:t>
            </a:r>
            <a:r>
              <a:rPr lang="en-US" altLang="zh-CN"/>
              <a:t>8</a:t>
            </a:r>
            <a:r>
              <a:rPr lang="zh-CN" altLang="zh-CN"/>
              <a:t>分）</a:t>
            </a:r>
          </a:p>
          <a:p>
            <a:pPr algn="ctr">
              <a:buNone/>
            </a:pPr>
            <a:r>
              <a:rPr lang="zh-CN" altLang="zh-CN" b="1"/>
              <a:t>采地黄者</a:t>
            </a:r>
          </a:p>
          <a:p>
            <a:pPr algn="ctr">
              <a:buNone/>
            </a:pPr>
            <a:r>
              <a:rPr lang="zh-CN" altLang="zh-CN" b="1"/>
              <a:t>白居易</a:t>
            </a:r>
          </a:p>
          <a:p>
            <a:pPr algn="ctr">
              <a:buNone/>
            </a:pPr>
            <a:r>
              <a:rPr lang="zh-CN" altLang="zh-CN" b="1"/>
              <a:t>麦死春不雨，禾损秋早霜。</a:t>
            </a:r>
          </a:p>
          <a:p>
            <a:pPr algn="ctr">
              <a:buNone/>
            </a:pPr>
            <a:r>
              <a:rPr lang="zh-CN" altLang="zh-CN" b="1"/>
              <a:t>岁晏无口食，田中采地黄。</a:t>
            </a:r>
            <a:r>
              <a:rPr lang="en-US" altLang="zh-CN" b="1"/>
              <a:t> </a:t>
            </a:r>
            <a:endParaRPr lang="zh-CN" altLang="zh-CN" b="1"/>
          </a:p>
          <a:p>
            <a:pPr algn="ctr">
              <a:buNone/>
            </a:pPr>
            <a:r>
              <a:rPr lang="zh-CN" altLang="zh-CN" b="1"/>
              <a:t>采之将何用，持以易餱粮。</a:t>
            </a:r>
          </a:p>
          <a:p>
            <a:pPr algn="ctr">
              <a:buNone/>
            </a:pPr>
            <a:r>
              <a:rPr lang="zh-CN" altLang="zh-CN" b="1"/>
              <a:t>凌晨荷插去，薄暮不盈筐。</a:t>
            </a:r>
            <a:r>
              <a:rPr lang="en-US" altLang="zh-CN" b="1"/>
              <a:t> </a:t>
            </a:r>
            <a:endParaRPr lang="zh-CN" altLang="zh-CN" b="1"/>
          </a:p>
          <a:p>
            <a:pPr algn="ctr">
              <a:buNone/>
            </a:pPr>
            <a:r>
              <a:rPr lang="zh-CN" altLang="zh-CN" b="1"/>
              <a:t>携来朱门家，卖与白面郎。</a:t>
            </a:r>
          </a:p>
          <a:p>
            <a:pPr algn="ctr">
              <a:buNone/>
            </a:pPr>
            <a:r>
              <a:rPr lang="zh-CN" altLang="zh-CN" b="1"/>
              <a:t>与君啖肥马，可使照地光。</a:t>
            </a:r>
          </a:p>
          <a:p>
            <a:pPr algn="ctr">
              <a:buNone/>
            </a:pPr>
            <a:r>
              <a:rPr lang="zh-CN" altLang="zh-CN" b="1"/>
              <a:t>愿易马残粟，救此苦饥肠！</a:t>
            </a:r>
          </a:p>
          <a:p>
            <a:pPr>
              <a:buNone/>
            </a:pPr>
            <a:r>
              <a:rPr lang="zh-CN" altLang="zh-CN" b="1"/>
              <a:t>【注】地黄：玄参科植物名，其根可入药。插：也同“锸”。铁锹。</a:t>
            </a:r>
          </a:p>
          <a:p>
            <a:pPr>
              <a:buNone/>
            </a:pPr>
            <a:r>
              <a:rPr lang="en-US" altLang="zh-CN" b="1"/>
              <a:t>19.</a:t>
            </a:r>
            <a:r>
              <a:rPr lang="zh-CN" altLang="zh-CN" b="1"/>
              <a:t>本诗前八句叙写</a:t>
            </a:r>
            <a:r>
              <a:rPr lang="en-US" altLang="zh-CN" b="1"/>
              <a:t> </a:t>
            </a:r>
            <a:r>
              <a:rPr lang="en-US" altLang="zh-CN" b="1" u="sng"/>
              <a:t>           </a:t>
            </a:r>
            <a:r>
              <a:rPr lang="en-US" altLang="zh-CN" b="1"/>
              <a:t> </a:t>
            </a:r>
            <a:r>
              <a:rPr lang="zh-CN" altLang="zh-CN" b="1"/>
              <a:t>，后六句叙写</a:t>
            </a:r>
            <a:r>
              <a:rPr lang="en-US" altLang="zh-CN" b="1"/>
              <a:t> </a:t>
            </a:r>
            <a:r>
              <a:rPr lang="en-US" altLang="zh-CN" b="1" u="sng"/>
              <a:t>           </a:t>
            </a:r>
            <a:r>
              <a:rPr lang="zh-CN" altLang="zh-CN" b="1"/>
              <a:t>，反映了中唐时期悲惨的社会现实。（</a:t>
            </a:r>
            <a:r>
              <a:rPr lang="en-US" altLang="zh-CN" b="1"/>
              <a:t>2</a:t>
            </a:r>
            <a:r>
              <a:rPr lang="zh-CN" altLang="zh-CN" b="1"/>
              <a:t>分）</a:t>
            </a:r>
            <a:endParaRPr lang="en-US" altLang="zh-CN" b="1"/>
          </a:p>
          <a:p>
            <a:pPr>
              <a:buNone/>
            </a:pPr>
            <a:r>
              <a:rPr lang="en-US" altLang="zh-CN"/>
              <a:t>                      </a:t>
            </a:r>
            <a:r>
              <a:rPr lang="zh-CN" altLang="zh-CN" sz="4600" b="1">
                <a:solidFill>
                  <a:srgbClr val="FF0000"/>
                </a:solidFill>
              </a:rPr>
              <a:t>采地黄</a:t>
            </a:r>
            <a:r>
              <a:rPr lang="en-US" altLang="zh-CN" sz="4600" b="1">
                <a:solidFill>
                  <a:srgbClr val="FF0000"/>
                </a:solidFill>
              </a:rPr>
              <a:t>                       </a:t>
            </a:r>
            <a:r>
              <a:rPr lang="zh-CN" altLang="zh-CN" sz="4600" b="1">
                <a:solidFill>
                  <a:srgbClr val="FF0000"/>
                </a:solidFill>
              </a:rPr>
              <a:t>卖地黄</a:t>
            </a:r>
          </a:p>
          <a:p>
            <a:pPr>
              <a:buNone/>
            </a:pPr>
            <a:endParaRPr lang="en-US" altLang="zh-CN" b="1"/>
          </a:p>
          <a:p>
            <a:pPr>
              <a:buNone/>
            </a:pPr>
            <a:endParaRPr lang="en-US" altLang="zh-CN" b="1"/>
          </a:p>
          <a:p>
            <a:pPr>
              <a:buNone/>
            </a:pPr>
            <a:r>
              <a:rPr lang="en-US" altLang="zh-CN" b="1"/>
              <a:t>20.</a:t>
            </a:r>
            <a:r>
              <a:rPr lang="zh-CN" altLang="zh-CN" b="1"/>
              <a:t>这首诗的叙述与对比手法特色鲜明，试做赏析。（</a:t>
            </a:r>
            <a:r>
              <a:rPr lang="en-US" altLang="zh-CN" b="1"/>
              <a:t>6</a:t>
            </a:r>
            <a:r>
              <a:rPr lang="zh-CN" altLang="zh-CN" b="1"/>
              <a:t>分）</a:t>
            </a:r>
          </a:p>
          <a:p>
            <a:endParaRPr lang="zh-CN" altLang="en-US"/>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51520" y="404664"/>
            <a:ext cx="8435280" cy="5721499"/>
          </a:xfrm>
        </p:spPr>
        <p:txBody>
          <a:bodyPr/>
          <a:lstStyle/>
          <a:p>
            <a:r>
              <a:rPr lang="zh-CN" altLang="en-US" b="1"/>
              <a:t>常见考法：</a:t>
            </a:r>
            <a:endParaRPr lang="en-US" altLang="zh-CN" b="1"/>
          </a:p>
          <a:p>
            <a:r>
              <a:rPr lang="zh-CN" altLang="en-US" b="1"/>
              <a:t>考</a:t>
            </a:r>
            <a:r>
              <a:rPr lang="zh-CN" altLang="en-US" b="1">
                <a:solidFill>
                  <a:srgbClr val="FF0000"/>
                </a:solidFill>
              </a:rPr>
              <a:t>形象</a:t>
            </a:r>
            <a:r>
              <a:rPr lang="zh-CN" altLang="en-US" b="1"/>
              <a:t>（人物、景物、事物）</a:t>
            </a:r>
            <a:endParaRPr lang="en-US" altLang="zh-CN" b="1"/>
          </a:p>
          <a:p>
            <a:r>
              <a:rPr lang="zh-CN" altLang="en-US" b="1"/>
              <a:t>考</a:t>
            </a:r>
            <a:r>
              <a:rPr lang="zh-CN" altLang="en-US" b="1">
                <a:solidFill>
                  <a:srgbClr val="FF0000"/>
                </a:solidFill>
              </a:rPr>
              <a:t>语言</a:t>
            </a:r>
            <a:r>
              <a:rPr lang="zh-CN" altLang="en-US" b="1"/>
              <a:t>（风格、炼字</a:t>
            </a:r>
            <a:endParaRPr lang="en-US" altLang="zh-CN" b="1"/>
          </a:p>
          <a:p>
            <a:r>
              <a:rPr lang="zh-CN" altLang="en-US" b="1"/>
              <a:t>考</a:t>
            </a:r>
            <a:r>
              <a:rPr lang="zh-CN" altLang="en-US" b="1">
                <a:solidFill>
                  <a:srgbClr val="FF0000"/>
                </a:solidFill>
              </a:rPr>
              <a:t>手法</a:t>
            </a:r>
            <a:r>
              <a:rPr lang="zh-CN" altLang="en-US" b="1"/>
              <a:t>（修辞手法、抒情手法、描写手法、谋篇布局）</a:t>
            </a:r>
            <a:endParaRPr lang="en-US" altLang="zh-CN" b="1"/>
          </a:p>
          <a:p>
            <a:r>
              <a:rPr lang="zh-CN" altLang="en-US" b="1"/>
              <a:t>考</a:t>
            </a:r>
            <a:r>
              <a:rPr lang="zh-CN" altLang="en-US" b="1">
                <a:solidFill>
                  <a:srgbClr val="FF0000"/>
                </a:solidFill>
              </a:rPr>
              <a:t>情感</a:t>
            </a:r>
            <a:r>
              <a:rPr lang="zh-CN" altLang="en-US" b="1"/>
              <a:t>（也可参考导与练</a:t>
            </a:r>
            <a:r>
              <a:rPr lang="en-US" altLang="zh-CN" b="1"/>
              <a:t>P174</a:t>
            </a:r>
            <a:r>
              <a:rPr lang="zh-CN" altLang="en-US" b="1"/>
              <a:t>第</a:t>
            </a:r>
            <a:r>
              <a:rPr lang="en-US" altLang="zh-CN" b="1"/>
              <a:t>4</a:t>
            </a:r>
            <a:r>
              <a:rPr lang="zh-CN" altLang="en-US" b="1"/>
              <a:t>点）</a:t>
            </a:r>
            <a:endParaRPr lang="en-US" altLang="zh-CN" b="1"/>
          </a:p>
          <a:p>
            <a:r>
              <a:rPr lang="zh-CN" altLang="en-US" sz="6600" b="1"/>
              <a:t>一般是</a:t>
            </a:r>
            <a:r>
              <a:rPr lang="zh-CN" altLang="en-US" sz="6600" b="1">
                <a:solidFill>
                  <a:srgbClr val="0000FF"/>
                </a:solidFill>
              </a:rPr>
              <a:t>填空</a:t>
            </a:r>
            <a:r>
              <a:rPr lang="en-US" altLang="zh-CN" sz="6600" b="1">
                <a:solidFill>
                  <a:srgbClr val="0000FF"/>
                </a:solidFill>
              </a:rPr>
              <a:t>2</a:t>
            </a:r>
            <a:r>
              <a:rPr lang="zh-CN" altLang="en-US" sz="6600" b="1">
                <a:solidFill>
                  <a:srgbClr val="0000FF"/>
                </a:solidFill>
              </a:rPr>
              <a:t>分</a:t>
            </a:r>
            <a:r>
              <a:rPr lang="zh-CN" altLang="en-US" sz="6600" b="1"/>
              <a:t>，</a:t>
            </a:r>
            <a:r>
              <a:rPr lang="zh-CN" altLang="en-US" sz="6600" b="1">
                <a:solidFill>
                  <a:srgbClr val="0000FF"/>
                </a:solidFill>
              </a:rPr>
              <a:t>简答题</a:t>
            </a:r>
            <a:r>
              <a:rPr lang="en-US" altLang="zh-CN" sz="6600" b="1">
                <a:solidFill>
                  <a:srgbClr val="0000FF"/>
                </a:solidFill>
              </a:rPr>
              <a:t>6</a:t>
            </a:r>
            <a:r>
              <a:rPr lang="zh-CN" altLang="en-US" sz="6600" b="1">
                <a:solidFill>
                  <a:srgbClr val="0000FF"/>
                </a:solidFill>
              </a:rPr>
              <a:t>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24544" y="476672"/>
            <a:ext cx="8928992" cy="5688632"/>
          </a:xfrm>
        </p:spPr>
        <p:txBody>
          <a:bodyPr/>
          <a:lstStyle/>
          <a:p>
            <a:r>
              <a:rPr lang="zh-CN" altLang="en-US" b="1">
                <a:solidFill>
                  <a:srgbClr val="0000FF"/>
                </a:solidFill>
              </a:rPr>
              <a:t>     叙述：</a:t>
            </a:r>
          </a:p>
          <a:p>
            <a:r>
              <a:rPr lang="zh-CN" altLang="en-US" b="1"/>
              <a:t>     ①以</a:t>
            </a:r>
            <a:r>
              <a:rPr lang="zh-CN" altLang="en-US" b="1">
                <a:solidFill>
                  <a:srgbClr val="FF0000"/>
                </a:solidFill>
              </a:rPr>
              <a:t>采地黄者的口吻</a:t>
            </a:r>
            <a:r>
              <a:rPr lang="zh-CN" altLang="en-US" b="1"/>
              <a:t>叙述，虽</a:t>
            </a:r>
            <a:r>
              <a:rPr lang="zh-CN" altLang="en-US" b="1">
                <a:solidFill>
                  <a:srgbClr val="FF0000"/>
                </a:solidFill>
              </a:rPr>
              <a:t>无一字怨语</a:t>
            </a:r>
            <a:r>
              <a:rPr lang="zh-CN" altLang="en-US" b="1"/>
              <a:t>，读来却</a:t>
            </a:r>
            <a:r>
              <a:rPr lang="zh-CN" altLang="en-US" b="1">
                <a:solidFill>
                  <a:srgbClr val="FF0000"/>
                </a:solidFill>
              </a:rPr>
              <a:t>愈觉辛酸</a:t>
            </a:r>
            <a:r>
              <a:rPr lang="zh-CN" altLang="en-US" b="1"/>
              <a:t>。</a:t>
            </a:r>
          </a:p>
          <a:p>
            <a:r>
              <a:rPr lang="zh-CN" altLang="en-US" b="1"/>
              <a:t>     ②以</a:t>
            </a:r>
            <a:r>
              <a:rPr lang="zh-CN" altLang="en-US" b="1">
                <a:solidFill>
                  <a:srgbClr val="FF0000"/>
                </a:solidFill>
              </a:rPr>
              <a:t>时间顺序</a:t>
            </a:r>
            <a:r>
              <a:rPr lang="zh-CN" altLang="en-US" b="1"/>
              <a:t>来叙述事情发展过程，</a:t>
            </a:r>
            <a:r>
              <a:rPr lang="zh-CN" altLang="en-US" b="1">
                <a:solidFill>
                  <a:srgbClr val="FF0000"/>
                </a:solidFill>
              </a:rPr>
              <a:t>层层深入，脉络分明</a:t>
            </a:r>
            <a:r>
              <a:rPr lang="zh-CN" altLang="en-US" b="1"/>
              <a:t>，给人</a:t>
            </a:r>
            <a:r>
              <a:rPr lang="zh-CN" altLang="en-US" b="1">
                <a:solidFill>
                  <a:srgbClr val="FF0000"/>
                </a:solidFill>
              </a:rPr>
              <a:t>以清晰而深刻</a:t>
            </a:r>
            <a:r>
              <a:rPr lang="zh-CN" altLang="en-US" b="1"/>
              <a:t>的印象。</a:t>
            </a:r>
          </a:p>
          <a:p>
            <a:r>
              <a:rPr lang="zh-CN" altLang="en-US" b="1"/>
              <a:t>     ③从头到尾都是</a:t>
            </a:r>
            <a:r>
              <a:rPr lang="zh-CN" altLang="en-US" b="1">
                <a:solidFill>
                  <a:srgbClr val="FF0000"/>
                </a:solidFill>
              </a:rPr>
              <a:t>客观叙述</a:t>
            </a:r>
            <a:r>
              <a:rPr lang="zh-CN" altLang="en-US" b="1"/>
              <a:t>。诗人寓情于事，貌似</a:t>
            </a:r>
            <a:r>
              <a:rPr lang="zh-CN" altLang="en-US" b="1">
                <a:solidFill>
                  <a:srgbClr val="FF0000"/>
                </a:solidFill>
              </a:rPr>
              <a:t>不动声色却渗透自己的爱憎之情</a:t>
            </a:r>
            <a:r>
              <a:rPr lang="zh-CN" altLang="en-US" b="1"/>
              <a:t>。</a:t>
            </a: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8560" y="1556792"/>
            <a:ext cx="9443392" cy="4525963"/>
          </a:xfrm>
        </p:spPr>
        <p:txBody>
          <a:bodyPr>
            <a:normAutofit/>
          </a:bodyPr>
          <a:lstStyle/>
          <a:p>
            <a:r>
              <a:rPr lang="zh-CN" altLang="en-US" b="1">
                <a:solidFill>
                  <a:srgbClr val="0000FF"/>
                </a:solidFill>
              </a:rPr>
              <a:t>           对比：</a:t>
            </a:r>
          </a:p>
          <a:p>
            <a:r>
              <a:rPr lang="zh-CN" altLang="en-US" b="1"/>
              <a:t>           ①</a:t>
            </a:r>
            <a:r>
              <a:rPr lang="zh-CN" altLang="en-US" b="1">
                <a:solidFill>
                  <a:srgbClr val="FF0000"/>
                </a:solidFill>
              </a:rPr>
              <a:t>朱门与农家、白面郎与采地黄者、肥马食地黄与采地黄者饥肠无食</a:t>
            </a:r>
            <a:r>
              <a:rPr lang="zh-CN" altLang="en-US" b="1"/>
              <a:t>等对比</a:t>
            </a:r>
            <a:r>
              <a:rPr lang="en-US" altLang="zh-CN" b="1"/>
              <a:t>,</a:t>
            </a:r>
            <a:r>
              <a:rPr lang="zh-CN" altLang="en-US" b="1"/>
              <a:t>揭露了</a:t>
            </a:r>
            <a:r>
              <a:rPr lang="zh-CN" altLang="en-US" b="1">
                <a:solidFill>
                  <a:srgbClr val="FF0000"/>
                </a:solidFill>
              </a:rPr>
              <a:t>贫富差距。</a:t>
            </a:r>
            <a:endParaRPr lang="zh-CN" altLang="en-US" b="1"/>
          </a:p>
          <a:p>
            <a:r>
              <a:rPr lang="zh-CN" altLang="en-US" b="1"/>
              <a:t>          ②</a:t>
            </a:r>
            <a:r>
              <a:rPr lang="zh-CN" altLang="en-US" b="1">
                <a:solidFill>
                  <a:srgbClr val="FF0000"/>
                </a:solidFill>
              </a:rPr>
              <a:t>着重突出“人不如马”</a:t>
            </a:r>
            <a:r>
              <a:rPr lang="zh-CN" altLang="en-US" b="1"/>
              <a:t>，加强了对比效果，揭露深刻，批判的锋芒更加犀利。</a:t>
            </a:r>
          </a:p>
          <a:p>
            <a:endParaRPr lang="zh-CN" altLang="en-US"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214282" y="0"/>
            <a:ext cx="2686040" cy="582594"/>
          </a:xfrm>
        </p:spPr>
        <p:txBody>
          <a:bodyPr>
            <a:normAutofit/>
          </a:bodyPr>
          <a:lstStyle/>
          <a:p>
            <a:r>
              <a:rPr lang="en-US" altLang="zh-CN" sz="2000"/>
              <a:t>2018</a:t>
            </a:r>
            <a:r>
              <a:rPr lang="zh-CN" altLang="en-US" sz="2000"/>
              <a:t>年浙江卷</a:t>
            </a:r>
          </a:p>
        </p:txBody>
      </p:sp>
      <p:sp>
        <p:nvSpPr>
          <p:cNvPr id="3" name="内容占位符 2"/>
          <p:cNvSpPr>
            <a:spLocks noGrp="1"/>
          </p:cNvSpPr>
          <p:nvPr>
            <p:ph idx="1"/>
          </p:nvPr>
        </p:nvSpPr>
        <p:spPr>
          <a:xfrm>
            <a:off x="1785918" y="-24"/>
            <a:ext cx="7072362" cy="4525963"/>
          </a:xfrm>
        </p:spPr>
        <p:txBody>
          <a:bodyPr>
            <a:noAutofit/>
          </a:bodyPr>
          <a:lstStyle/>
          <a:p>
            <a:pPr>
              <a:buNone/>
            </a:pPr>
            <a:r>
              <a:rPr lang="zh-CN" altLang="en-US" sz="2800" b="1"/>
              <a:t>             送王昌龄</a:t>
            </a:r>
          </a:p>
          <a:p>
            <a:pPr>
              <a:buNone/>
            </a:pPr>
            <a:r>
              <a:rPr lang="zh-CN" altLang="en-US" sz="2800" b="1"/>
              <a:t>                   李颀</a:t>
            </a:r>
            <a:r>
              <a:rPr lang="en-US" sz="2800" b="1"/>
              <a:t> </a:t>
            </a:r>
            <a:endParaRPr lang="zh-CN" altLang="en-US" sz="2800" b="1"/>
          </a:p>
          <a:p>
            <a:pPr>
              <a:buNone/>
            </a:pPr>
            <a:r>
              <a:rPr lang="zh-CN" altLang="en-US" sz="2800" b="1"/>
              <a:t>漕水东去远，送君多暮情。</a:t>
            </a:r>
          </a:p>
          <a:p>
            <a:pPr>
              <a:buNone/>
            </a:pPr>
            <a:r>
              <a:rPr lang="zh-CN" altLang="en-US" sz="2800" b="1"/>
              <a:t>淹留野寺出，向背孤山明。</a:t>
            </a:r>
            <a:r>
              <a:rPr lang="en-US" sz="2800" b="1"/>
              <a:t> </a:t>
            </a:r>
            <a:endParaRPr lang="zh-CN" altLang="en-US" sz="2800" b="1"/>
          </a:p>
          <a:p>
            <a:pPr>
              <a:buNone/>
            </a:pPr>
            <a:r>
              <a:rPr lang="zh-CN" altLang="en-US" sz="2800" b="1"/>
              <a:t>前望数千里，中无蒲稗生。</a:t>
            </a:r>
          </a:p>
          <a:p>
            <a:pPr>
              <a:buNone/>
            </a:pPr>
            <a:r>
              <a:rPr lang="zh-CN" altLang="en-US" sz="2800" b="1"/>
              <a:t>夕阳满舟楫，但爱微波清。</a:t>
            </a:r>
            <a:r>
              <a:rPr lang="en-US" sz="2800" b="1"/>
              <a:t> </a:t>
            </a:r>
            <a:endParaRPr lang="zh-CN" altLang="en-US" sz="2800" b="1"/>
          </a:p>
          <a:p>
            <a:pPr>
              <a:buNone/>
            </a:pPr>
            <a:r>
              <a:rPr lang="zh-CN" altLang="en-US" sz="2800" b="1"/>
              <a:t>举酒林月上，解衣沙鸟鸣。</a:t>
            </a:r>
            <a:r>
              <a:rPr lang="en-US" sz="2800" b="1"/>
              <a:t> </a:t>
            </a:r>
            <a:endParaRPr lang="zh-CN" altLang="en-US" sz="2800" b="1"/>
          </a:p>
          <a:p>
            <a:pPr>
              <a:buNone/>
            </a:pPr>
            <a:r>
              <a:rPr lang="zh-CN" altLang="en-US" sz="2800" b="1"/>
              <a:t>夜来莲花界，梦里金陵城。</a:t>
            </a:r>
            <a:r>
              <a:rPr lang="en-US" sz="2800" b="1"/>
              <a:t> </a:t>
            </a:r>
            <a:endParaRPr lang="zh-CN" altLang="en-US" sz="2800" b="1"/>
          </a:p>
          <a:p>
            <a:pPr>
              <a:buNone/>
            </a:pPr>
            <a:r>
              <a:rPr lang="zh-CN" altLang="en-US" sz="2800" b="1"/>
              <a:t>叹息此离别，悠悠江海行。</a:t>
            </a:r>
          </a:p>
          <a:p>
            <a:endParaRPr lang="zh-CN" altLang="en-US" sz="2800" b="1"/>
          </a:p>
        </p:txBody>
      </p:sp>
      <p:sp>
        <p:nvSpPr>
          <p:cNvPr id="4" name="内容占位符 2"/>
          <p:cNvSpPr txBox="1"/>
          <p:nvPr/>
        </p:nvSpPr>
        <p:spPr>
          <a:xfrm>
            <a:off x="357158" y="4857760"/>
            <a:ext cx="8229600" cy="3543312"/>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ct val="0"/>
              </a:spcAft>
              <a:buClrTx/>
              <a:buSzTx/>
              <a:buFont typeface="Arial" pitchFamily="34" charset="0"/>
              <a:buNone/>
              <a:defRPr/>
            </a:pPr>
            <a:r>
              <a:rPr kumimoji="0" lang="en-US" altLang="zh-CN" sz="2000" b="1" i="0" u="none" strike="noStrike" kern="1200" cap="none" spc="0" normalizeH="0" baseline="0" noProof="0">
                <a:ln>
                  <a:noFill/>
                </a:ln>
                <a:solidFill>
                  <a:schemeClr val="tx1"/>
                </a:solidFill>
                <a:effectLst/>
                <a:uLnTx/>
                <a:uFillTx/>
                <a:latin typeface="+mn-lt"/>
                <a:ea typeface="+mn-ea"/>
                <a:cs typeface="+mn-cs"/>
              </a:rPr>
              <a:t>【</a:t>
            </a:r>
            <a:r>
              <a:rPr kumimoji="0" lang="zh-CN" altLang="en-US" sz="2000" b="1" i="0" u="none" strike="noStrike" kern="1200" cap="none" spc="0" normalizeH="0" baseline="0" noProof="0">
                <a:ln>
                  <a:noFill/>
                </a:ln>
                <a:solidFill>
                  <a:schemeClr val="tx1"/>
                </a:solidFill>
                <a:effectLst/>
                <a:uLnTx/>
                <a:uFillTx/>
                <a:latin typeface="+mn-lt"/>
                <a:ea typeface="+mn-ea"/>
                <a:cs typeface="+mn-cs"/>
              </a:rPr>
              <a:t>注</a:t>
            </a:r>
            <a:r>
              <a:rPr kumimoji="0" lang="en-US" altLang="zh-CN" sz="2000" b="1" i="0" u="none" strike="noStrike" kern="1200" cap="none" spc="0" normalizeH="0" baseline="0" noProof="0">
                <a:ln>
                  <a:noFill/>
                </a:ln>
                <a:solidFill>
                  <a:schemeClr val="tx1"/>
                </a:solidFill>
                <a:effectLst/>
                <a:uLnTx/>
                <a:uFillTx/>
                <a:latin typeface="+mn-lt"/>
                <a:ea typeface="+mn-ea"/>
                <a:cs typeface="+mn-cs"/>
              </a:rPr>
              <a:t>】</a:t>
            </a:r>
            <a:r>
              <a:rPr kumimoji="0" lang="zh-CN" altLang="en-US" sz="2000" b="1" i="0" u="none" strike="noStrike" kern="1200" cap="none" spc="0" normalizeH="0" baseline="0" noProof="0">
                <a:ln>
                  <a:noFill/>
                </a:ln>
                <a:solidFill>
                  <a:schemeClr val="tx1"/>
                </a:solidFill>
                <a:effectLst/>
                <a:uLnTx/>
                <a:uFillTx/>
                <a:latin typeface="+mn-lt"/>
                <a:ea typeface="+mn-ea"/>
                <a:cs typeface="+mn-cs"/>
              </a:rPr>
              <a:t>莲花界：佛寺，诗中指洛阳白马寺。</a:t>
            </a:r>
            <a:r>
              <a:rPr kumimoji="0" lang="en-US" sz="2000" b="1" i="0" u="none" strike="noStrike" kern="1200" cap="none" spc="0" normalizeH="0" baseline="0" noProof="0">
                <a:ln>
                  <a:noFill/>
                </a:ln>
                <a:solidFill>
                  <a:schemeClr val="tx1"/>
                </a:solidFill>
                <a:effectLst/>
                <a:uLnTx/>
                <a:uFillTx/>
                <a:latin typeface="+mn-lt"/>
                <a:ea typeface="+mn-ea"/>
                <a:cs typeface="+mn-cs"/>
              </a:rPr>
              <a:t> </a:t>
            </a:r>
            <a:endParaRPr kumimoji="0" lang="zh-CN" altLang="en-US" sz="2000" b="1" i="0" u="none" strike="noStrike" kern="1200" cap="none" spc="0" normalizeH="0" baseline="0" noProof="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ct val="0"/>
              </a:spcAft>
              <a:buClrTx/>
              <a:buSzTx/>
              <a:buFont typeface="Arial" pitchFamily="34" charset="0"/>
              <a:buNone/>
              <a:defRPr/>
            </a:pPr>
            <a:r>
              <a:rPr kumimoji="0" lang="en-US" sz="2000" b="1" i="0" u="none" strike="noStrike" kern="1200" cap="none" spc="0" normalizeH="0" baseline="0" noProof="0">
                <a:ln>
                  <a:noFill/>
                </a:ln>
                <a:solidFill>
                  <a:schemeClr val="tx1"/>
                </a:solidFill>
                <a:effectLst/>
                <a:uLnTx/>
                <a:uFillTx/>
                <a:latin typeface="+mn-lt"/>
                <a:ea typeface="+mn-ea"/>
                <a:cs typeface="+mn-cs"/>
              </a:rPr>
              <a:t>19</a:t>
            </a:r>
            <a:r>
              <a:rPr kumimoji="0" lang="zh-CN" altLang="en-US" sz="2000" b="1" i="0" u="none" strike="noStrike" kern="1200" cap="none" spc="0" normalizeH="0" baseline="0" noProof="0">
                <a:ln>
                  <a:noFill/>
                </a:ln>
                <a:solidFill>
                  <a:schemeClr val="tx1"/>
                </a:solidFill>
                <a:effectLst/>
                <a:uLnTx/>
                <a:uFillTx/>
                <a:latin typeface="+mn-lt"/>
                <a:ea typeface="+mn-ea"/>
                <a:cs typeface="+mn-cs"/>
              </a:rPr>
              <a:t>．“淹留野寺出”一句中“淹留”的意思是</a:t>
            </a:r>
            <a:r>
              <a:rPr kumimoji="0" lang="en-US" sz="2000" b="1" i="0" u="sng" strike="noStrike" kern="1200" cap="none" spc="0" normalizeH="0" baseline="0" noProof="0">
                <a:ln>
                  <a:noFill/>
                </a:ln>
                <a:solidFill>
                  <a:schemeClr val="tx1"/>
                </a:solidFill>
                <a:effectLst/>
                <a:uLnTx/>
                <a:uFillTx/>
                <a:latin typeface="+mn-lt"/>
                <a:ea typeface="+mn-ea"/>
                <a:cs typeface="+mn-cs"/>
              </a:rPr>
              <a:t>              </a:t>
            </a:r>
            <a:r>
              <a:rPr kumimoji="0" lang="en-US" sz="2000" b="1" i="0" u="none" strike="noStrike" kern="1200" cap="none" spc="0" normalizeH="0" baseline="0" noProof="0">
                <a:ln>
                  <a:noFill/>
                </a:ln>
                <a:solidFill>
                  <a:schemeClr val="tx1"/>
                </a:solidFill>
                <a:effectLst/>
                <a:uLnTx/>
                <a:uFillTx/>
                <a:latin typeface="+mn-lt"/>
                <a:ea typeface="+mn-ea"/>
                <a:cs typeface="+mn-cs"/>
              </a:rPr>
              <a:t> </a:t>
            </a:r>
            <a:r>
              <a:rPr kumimoji="0" lang="zh-CN" altLang="en-US" sz="2000" b="1" i="0" u="none" strike="noStrike" kern="1200" cap="none" spc="0" normalizeH="0" baseline="0" noProof="0">
                <a:ln>
                  <a:noFill/>
                </a:ln>
                <a:solidFill>
                  <a:schemeClr val="tx1"/>
                </a:solidFill>
                <a:effectLst/>
                <a:uLnTx/>
                <a:uFillTx/>
                <a:latin typeface="+mn-lt"/>
                <a:ea typeface="+mn-ea"/>
                <a:cs typeface="+mn-cs"/>
              </a:rPr>
              <a:t>，体现出诗人</a:t>
            </a:r>
            <a:r>
              <a:rPr kumimoji="0" lang="en-US" sz="2000" b="1" i="0" u="sng" strike="noStrike" kern="1200" cap="none" spc="0" normalizeH="0" baseline="0" noProof="0">
                <a:ln>
                  <a:noFill/>
                </a:ln>
                <a:solidFill>
                  <a:schemeClr val="tx1"/>
                </a:solidFill>
                <a:effectLst/>
                <a:uLnTx/>
                <a:uFillTx/>
                <a:latin typeface="+mn-lt"/>
                <a:ea typeface="+mn-ea"/>
                <a:cs typeface="+mn-cs"/>
              </a:rPr>
              <a:t>              </a:t>
            </a:r>
            <a:r>
              <a:rPr kumimoji="0" lang="zh-CN" altLang="en-US" sz="2000" b="1" i="0" u="none" strike="noStrike" kern="1200" cap="none" spc="0" normalizeH="0" baseline="0" noProof="0">
                <a:ln>
                  <a:noFill/>
                </a:ln>
                <a:solidFill>
                  <a:schemeClr val="tx1"/>
                </a:solidFill>
                <a:effectLst/>
                <a:uLnTx/>
                <a:uFillTx/>
                <a:latin typeface="+mn-lt"/>
                <a:ea typeface="+mn-ea"/>
                <a:cs typeface="+mn-cs"/>
              </a:rPr>
              <a:t>的心情。（</a:t>
            </a:r>
            <a:r>
              <a:rPr kumimoji="0" lang="en-US" sz="2000" b="1" i="0" u="none" strike="noStrike" kern="1200" cap="none" spc="0" normalizeH="0" baseline="0" noProof="0">
                <a:ln>
                  <a:noFill/>
                </a:ln>
                <a:solidFill>
                  <a:schemeClr val="tx1"/>
                </a:solidFill>
                <a:effectLst/>
                <a:uLnTx/>
                <a:uFillTx/>
                <a:latin typeface="+mn-lt"/>
                <a:ea typeface="+mn-ea"/>
                <a:cs typeface="+mn-cs"/>
              </a:rPr>
              <a:t>2</a:t>
            </a:r>
            <a:r>
              <a:rPr kumimoji="0" lang="zh-CN" altLang="en-US" sz="2000" b="1" i="0" u="none" strike="noStrike" kern="1200" cap="none" spc="0" normalizeH="0" baseline="0" noProof="0">
                <a:ln>
                  <a:noFill/>
                </a:ln>
                <a:solidFill>
                  <a:schemeClr val="tx1"/>
                </a:solidFill>
                <a:effectLst/>
                <a:uLnTx/>
                <a:uFillTx/>
                <a:latin typeface="+mn-lt"/>
                <a:ea typeface="+mn-ea"/>
                <a:cs typeface="+mn-cs"/>
              </a:rPr>
              <a:t>分）</a:t>
            </a:r>
            <a:r>
              <a:rPr kumimoji="0" lang="en-US" sz="2000" b="1" i="0" u="none" strike="noStrike" kern="1200" cap="none" spc="0" normalizeH="0" baseline="0" noProof="0">
                <a:ln>
                  <a:noFill/>
                </a:ln>
                <a:solidFill>
                  <a:schemeClr val="tx1"/>
                </a:solidFill>
                <a:effectLst/>
                <a:uLnTx/>
                <a:uFillTx/>
                <a:latin typeface="+mn-lt"/>
                <a:ea typeface="+mn-ea"/>
                <a:cs typeface="+mn-cs"/>
              </a:rPr>
              <a:t> </a:t>
            </a:r>
            <a:endParaRPr kumimoji="0" lang="zh-CN" altLang="en-US" sz="2000" b="1" i="0" u="none" strike="noStrike" kern="1200" cap="none" spc="0" normalizeH="0" baseline="0" noProof="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ct val="0"/>
              </a:spcAft>
              <a:buClrTx/>
              <a:buSzTx/>
              <a:buFont typeface="Arial" pitchFamily="34" charset="0"/>
              <a:buNone/>
              <a:defRPr/>
            </a:pPr>
            <a:r>
              <a:rPr kumimoji="0" lang="en-US" sz="2000" b="1" i="0" u="none" strike="noStrike" kern="1200" cap="none" spc="0" normalizeH="0" baseline="0" noProof="0">
                <a:ln>
                  <a:noFill/>
                </a:ln>
                <a:solidFill>
                  <a:schemeClr val="tx1"/>
                </a:solidFill>
                <a:effectLst/>
                <a:uLnTx/>
                <a:uFillTx/>
                <a:latin typeface="+mn-lt"/>
                <a:ea typeface="+mn-ea"/>
                <a:cs typeface="+mn-cs"/>
              </a:rPr>
              <a:t>20</a:t>
            </a:r>
            <a:r>
              <a:rPr kumimoji="0" lang="zh-CN" altLang="en-US" sz="2000" b="1" i="0" u="none" strike="noStrike" kern="1200" cap="none" spc="0" normalizeH="0" baseline="0" noProof="0">
                <a:ln>
                  <a:noFill/>
                </a:ln>
                <a:solidFill>
                  <a:schemeClr val="tx1"/>
                </a:solidFill>
                <a:effectLst/>
                <a:uLnTx/>
                <a:uFillTx/>
                <a:latin typeface="+mn-lt"/>
                <a:ea typeface="+mn-ea"/>
                <a:cs typeface="+mn-cs"/>
              </a:rPr>
              <a:t>．这首诗与柳永</a:t>
            </a:r>
            <a:r>
              <a:rPr kumimoji="0" lang="en-US" altLang="zh-CN" sz="2000" b="1" i="0" u="none" strike="noStrike" kern="1200" cap="none" spc="0" normalizeH="0" baseline="0" noProof="0">
                <a:ln>
                  <a:noFill/>
                </a:ln>
                <a:solidFill>
                  <a:schemeClr val="tx1"/>
                </a:solidFill>
                <a:effectLst/>
                <a:uLnTx/>
                <a:uFillTx/>
                <a:latin typeface="+mn-lt"/>
                <a:ea typeface="+mn-ea"/>
                <a:cs typeface="+mn-cs"/>
              </a:rPr>
              <a:t>《</a:t>
            </a:r>
            <a:r>
              <a:rPr kumimoji="0" lang="zh-CN" altLang="en-US" sz="2000" b="1" i="0" u="none" strike="noStrike" kern="1200" cap="none" spc="0" normalizeH="0" baseline="0" noProof="0">
                <a:ln>
                  <a:noFill/>
                </a:ln>
                <a:solidFill>
                  <a:schemeClr val="tx1"/>
                </a:solidFill>
                <a:effectLst/>
                <a:uLnTx/>
                <a:uFillTx/>
                <a:latin typeface="+mn-lt"/>
                <a:ea typeface="+mn-ea"/>
                <a:cs typeface="+mn-cs"/>
              </a:rPr>
              <a:t>雨霖铃</a:t>
            </a:r>
            <a:r>
              <a:rPr kumimoji="0" lang="en-US" altLang="zh-CN" sz="2000" b="1" i="0" u="none" strike="noStrike" kern="1200" cap="none" spc="0" normalizeH="0" baseline="0" noProof="0">
                <a:ln>
                  <a:noFill/>
                </a:ln>
                <a:solidFill>
                  <a:schemeClr val="tx1"/>
                </a:solidFill>
                <a:effectLst/>
                <a:uLnTx/>
                <a:uFillTx/>
                <a:latin typeface="+mn-lt"/>
                <a:ea typeface="+mn-ea"/>
                <a:cs typeface="+mn-cs"/>
              </a:rPr>
              <a:t>》</a:t>
            </a:r>
            <a:r>
              <a:rPr kumimoji="0" lang="zh-CN" altLang="en-US" sz="2000" b="1" i="0" u="none" strike="noStrike" kern="1200" cap="none" spc="0" normalizeH="0" baseline="0" noProof="0">
                <a:ln>
                  <a:noFill/>
                </a:ln>
                <a:solidFill>
                  <a:schemeClr val="tx1"/>
                </a:solidFill>
                <a:effectLst/>
                <a:uLnTx/>
                <a:uFillTx/>
                <a:latin typeface="+mn-lt"/>
                <a:ea typeface="+mn-ea"/>
                <a:cs typeface="+mn-cs"/>
              </a:rPr>
              <a:t>词都运用了</a:t>
            </a:r>
            <a:r>
              <a:rPr kumimoji="0" lang="zh-CN" altLang="en-US" sz="2000" b="1" i="0" u="none" strike="noStrike" kern="1200" cap="none" spc="0" normalizeH="0" baseline="0" noProof="0">
                <a:ln>
                  <a:noFill/>
                </a:ln>
                <a:solidFill>
                  <a:srgbClr val="FF0000"/>
                </a:solidFill>
                <a:effectLst/>
                <a:uLnTx/>
                <a:uFillTx/>
                <a:latin typeface="+mn-lt"/>
                <a:ea typeface="+mn-ea"/>
                <a:cs typeface="+mn-cs"/>
              </a:rPr>
              <a:t>点染手法</a:t>
            </a:r>
            <a:r>
              <a:rPr kumimoji="0" lang="zh-CN" altLang="en-US" sz="2000" b="1" i="0" u="none" strike="noStrike" kern="1200" cap="none" spc="0" normalizeH="0" baseline="0" noProof="0">
                <a:ln>
                  <a:noFill/>
                </a:ln>
                <a:solidFill>
                  <a:schemeClr val="tx1"/>
                </a:solidFill>
                <a:effectLst/>
                <a:uLnTx/>
                <a:uFillTx/>
                <a:latin typeface="+mn-lt"/>
                <a:ea typeface="+mn-ea"/>
                <a:cs typeface="+mn-cs"/>
              </a:rPr>
              <a:t>，试赏析本诗的点染手法。（</a:t>
            </a:r>
            <a:r>
              <a:rPr kumimoji="0" lang="en-US" sz="2000" b="1" i="0" u="none" strike="noStrike" kern="1200" cap="none" spc="0" normalizeH="0" baseline="0" noProof="0">
                <a:ln>
                  <a:noFill/>
                </a:ln>
                <a:solidFill>
                  <a:schemeClr val="tx1"/>
                </a:solidFill>
                <a:effectLst/>
                <a:uLnTx/>
                <a:uFillTx/>
                <a:latin typeface="+mn-lt"/>
                <a:ea typeface="+mn-ea"/>
                <a:cs typeface="+mn-cs"/>
              </a:rPr>
              <a:t>6</a:t>
            </a:r>
            <a:r>
              <a:rPr kumimoji="0" lang="zh-CN" altLang="en-US" sz="2000" b="1" i="0" u="none" strike="noStrike" kern="1200" cap="none" spc="0" normalizeH="0" baseline="0" noProof="0">
                <a:ln>
                  <a:noFill/>
                </a:ln>
                <a:solidFill>
                  <a:schemeClr val="tx1"/>
                </a:solidFill>
                <a:effectLst/>
                <a:uLnTx/>
                <a:uFillTx/>
                <a:latin typeface="+mn-lt"/>
                <a:ea typeface="+mn-ea"/>
                <a:cs typeface="+mn-cs"/>
              </a:rPr>
              <a:t>分）</a:t>
            </a:r>
          </a:p>
          <a:p>
            <a:pPr marL="342900" marR="0" lvl="0" indent="-342900" algn="l" defTabSz="914400" rtl="0" eaLnBrk="1" fontAlgn="auto" latinLnBrk="0" hangingPunct="1">
              <a:lnSpc>
                <a:spcPct val="100000"/>
              </a:lnSpc>
              <a:spcBef>
                <a:spcPct val="20000"/>
              </a:spcBef>
              <a:spcAft>
                <a:spcPct val="0"/>
              </a:spcAft>
              <a:buClrTx/>
              <a:buSzTx/>
              <a:buFont typeface="Arial"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ct val="0"/>
              </a:spcAft>
              <a:buClrTx/>
              <a:buSzTx/>
              <a:buFont typeface="Arial" pitchFamily="34" charset="0"/>
              <a:buChar char="•"/>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Tree>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85720" y="214290"/>
            <a:ext cx="8429684" cy="7143800"/>
          </a:xfrm>
        </p:spPr>
        <p:txBody>
          <a:bodyPr>
            <a:normAutofit fontScale="47500" lnSpcReduction="20000"/>
          </a:bodyPr>
          <a:lstStyle/>
          <a:p>
            <a:pPr>
              <a:buNone/>
            </a:pPr>
            <a:r>
              <a:rPr lang="en-US" sz="5900" b="1"/>
              <a:t>19</a:t>
            </a:r>
            <a:r>
              <a:rPr lang="zh-CN" altLang="en-US" sz="5900" b="1"/>
              <a:t>．（</a:t>
            </a:r>
            <a:r>
              <a:rPr lang="en-US" sz="5900" b="1"/>
              <a:t>2</a:t>
            </a:r>
            <a:r>
              <a:rPr lang="zh-CN" altLang="en-US" sz="5900" b="1"/>
              <a:t>分）久留（逗留）</a:t>
            </a:r>
            <a:r>
              <a:rPr lang="en-US" sz="5900" b="1"/>
              <a:t>      </a:t>
            </a:r>
            <a:r>
              <a:rPr lang="zh-CN" altLang="en-US" sz="5900" b="1"/>
              <a:t>依依不舍</a:t>
            </a:r>
          </a:p>
          <a:p>
            <a:pPr>
              <a:buNone/>
            </a:pPr>
            <a:r>
              <a:rPr lang="en-US" b="1"/>
              <a:t> </a:t>
            </a:r>
            <a:endParaRPr lang="zh-CN" altLang="en-US" b="1"/>
          </a:p>
          <a:p>
            <a:pPr>
              <a:buNone/>
            </a:pPr>
            <a:r>
              <a:rPr lang="en-US" b="1"/>
              <a:t>20</a:t>
            </a:r>
            <a:r>
              <a:rPr lang="zh-CN" altLang="en-US" b="1"/>
              <a:t>．（</a:t>
            </a:r>
            <a:r>
              <a:rPr lang="en-US" b="1"/>
              <a:t>6</a:t>
            </a:r>
            <a:r>
              <a:rPr lang="zh-CN" altLang="en-US" b="1"/>
              <a:t>分）</a:t>
            </a:r>
            <a:r>
              <a:rPr lang="zh-CN" altLang="en-US" sz="5100" b="1">
                <a:solidFill>
                  <a:srgbClr val="FF0000"/>
                </a:solidFill>
              </a:rPr>
              <a:t>“送君多暮情”句点出了伤别之情。</a:t>
            </a:r>
            <a:r>
              <a:rPr lang="zh-CN" altLang="en-US" sz="5100" b="1"/>
              <a:t>“淹留野寺出”至“梦里金陵城”</a:t>
            </a:r>
            <a:r>
              <a:rPr lang="zh-CN" altLang="en-US" sz="5100" b="1">
                <a:solidFill>
                  <a:srgbClr val="FF0000"/>
                </a:solidFill>
              </a:rPr>
              <a:t>十句</a:t>
            </a:r>
            <a:r>
              <a:rPr lang="zh-CN" altLang="en-US" sz="5100" b="1"/>
              <a:t>，</a:t>
            </a:r>
            <a:r>
              <a:rPr lang="zh-CN" altLang="en-US" sz="5100" b="1">
                <a:solidFill>
                  <a:srgbClr val="FF0000"/>
                </a:solidFill>
              </a:rPr>
              <a:t>层层铺写暮景，</a:t>
            </a:r>
            <a:r>
              <a:rPr lang="zh-CN" altLang="en-US" sz="5100" b="1"/>
              <a:t>满篇幽淡惆怅，字字都是“暮情”，</a:t>
            </a:r>
            <a:r>
              <a:rPr lang="zh-CN" altLang="en-US" sz="5100" b="1">
                <a:solidFill>
                  <a:srgbClr val="FF0000"/>
                </a:solidFill>
              </a:rPr>
              <a:t>有力渲染烘托了离情。结尾</a:t>
            </a:r>
            <a:r>
              <a:rPr lang="zh-CN" altLang="en-US" sz="5100" b="1"/>
              <a:t>“叹息此离别”</a:t>
            </a:r>
            <a:r>
              <a:rPr lang="zh-CN" altLang="en-US" sz="5100" b="1">
                <a:solidFill>
                  <a:srgbClr val="FF0000"/>
                </a:solidFill>
              </a:rPr>
              <a:t>再次点明别离之情</a:t>
            </a:r>
            <a:r>
              <a:rPr lang="zh-CN" altLang="en-US" sz="5100" b="1"/>
              <a:t>，“悠悠江海行”表达对朋友孤身远去的不舍。</a:t>
            </a:r>
          </a:p>
          <a:p>
            <a:pPr>
              <a:buNone/>
            </a:pPr>
            <a:r>
              <a:rPr lang="en-US" b="1"/>
              <a:t> </a:t>
            </a:r>
          </a:p>
          <a:p>
            <a:pPr>
              <a:buNone/>
            </a:pPr>
            <a:endParaRPr lang="en-US" altLang="zh-CN" b="1"/>
          </a:p>
          <a:p>
            <a:pPr>
              <a:buNone/>
            </a:pPr>
            <a:endParaRPr lang="en-US" altLang="zh-CN" b="1"/>
          </a:p>
          <a:p>
            <a:pPr>
              <a:buNone/>
            </a:pPr>
            <a:endParaRPr lang="en-US" altLang="zh-CN" b="1"/>
          </a:p>
          <a:p>
            <a:pPr>
              <a:buNone/>
            </a:pPr>
            <a:endParaRPr lang="en-US" altLang="zh-CN" b="1"/>
          </a:p>
          <a:p>
            <a:pPr>
              <a:buNone/>
            </a:pPr>
            <a:endParaRPr lang="zh-CN" altLang="en-US" b="1"/>
          </a:p>
          <a:p>
            <a:pPr>
              <a:buNone/>
            </a:pPr>
            <a:r>
              <a:rPr lang="zh-CN" altLang="en-US" b="1"/>
              <a:t>翻译：</a:t>
            </a:r>
          </a:p>
          <a:p>
            <a:pPr>
              <a:buNone/>
            </a:pPr>
            <a:r>
              <a:rPr lang="en-US" b="1"/>
              <a:t> </a:t>
            </a:r>
            <a:endParaRPr lang="zh-CN" altLang="en-US" b="1"/>
          </a:p>
          <a:p>
            <a:pPr>
              <a:buNone/>
            </a:pPr>
            <a:r>
              <a:rPr lang="zh-CN" altLang="en-US" b="1"/>
              <a:t>漕水东去远，送君多暮情。淹留野寺出，向背孤山明。前望数千里，中无蒲稗生。夕阳满舟楫，但爱微波清。举酒林月上，解衣沙鸟鸣。夜来莲花界，梦里金陵城。叹息此离别，悠悠江海行。漕水往东走远，送你多晚情。淹留野寺出来，向孤立山第二。前看到数千里，小说中没有蒲生。夕阳满船，但爱微波清。举起酒杯林月上，解开衣服沙鸟的叫声。夜晚来莲花边界，梦里金陵城。叹息这离别，悠悠江海行。</a:t>
            </a:r>
          </a:p>
          <a:p>
            <a:pPr>
              <a:buNone/>
            </a:pPr>
            <a:r>
              <a:rPr lang="en-US" b="1"/>
              <a:t> </a:t>
            </a:r>
            <a:endParaRPr lang="zh-CN" altLang="en-US" b="1"/>
          </a:p>
          <a:p>
            <a:pPr>
              <a:buNone/>
            </a:pPr>
            <a:r>
              <a:rPr lang="zh-CN" altLang="en-US" b="1"/>
              <a:t>作者：</a:t>
            </a:r>
          </a:p>
          <a:p>
            <a:pPr>
              <a:buNone/>
            </a:pPr>
            <a:r>
              <a:rPr lang="en-US" b="1"/>
              <a:t> </a:t>
            </a:r>
            <a:endParaRPr lang="zh-CN" altLang="en-US" b="1"/>
          </a:p>
          <a:p>
            <a:pPr>
              <a:buNone/>
            </a:pPr>
            <a:r>
              <a:rPr lang="zh-CN" altLang="en-US" b="1"/>
              <a:t>李颀</a:t>
            </a:r>
            <a:r>
              <a:rPr lang="en-US" b="1"/>
              <a:t>(690-751)</a:t>
            </a:r>
            <a:r>
              <a:rPr lang="zh-CN" altLang="en-US" b="1"/>
              <a:t>，汉族，东川（今四川三台）人（有争议），唐代诗人。少年时曾寓居河南登封。开元十三年进士，做过新乡县尉的小官，诗以写边塞题材为主，风格豪放，慷慨悲凉，七言歌行尤具特色。</a:t>
            </a:r>
          </a:p>
          <a:p>
            <a:endParaRPr lang="zh-CN" altLang="en-US" b="1"/>
          </a:p>
        </p:txBody>
      </p:sp>
    </p:spTree>
  </p:cSld>
  <p:clrMapOvr>
    <a:masterClrMapping/>
  </p:clrMapOvr>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071602" y="0"/>
            <a:ext cx="4257676" cy="654032"/>
          </a:xfrm>
        </p:spPr>
        <p:txBody>
          <a:bodyPr>
            <a:normAutofit/>
          </a:bodyPr>
          <a:lstStyle/>
          <a:p>
            <a:r>
              <a:rPr lang="en-US" altLang="zh-CN" sz="1600"/>
              <a:t>2019</a:t>
            </a:r>
            <a:r>
              <a:rPr lang="zh-CN" altLang="en-US" sz="1600"/>
              <a:t>浙江卷</a:t>
            </a:r>
          </a:p>
        </p:txBody>
      </p:sp>
      <p:sp>
        <p:nvSpPr>
          <p:cNvPr id="3" name="内容占位符 2"/>
          <p:cNvSpPr>
            <a:spLocks noGrp="1"/>
          </p:cNvSpPr>
          <p:nvPr>
            <p:ph idx="1"/>
          </p:nvPr>
        </p:nvSpPr>
        <p:spPr>
          <a:xfrm>
            <a:off x="500034" y="857232"/>
            <a:ext cx="8358246" cy="6000768"/>
          </a:xfrm>
        </p:spPr>
        <p:txBody>
          <a:bodyPr>
            <a:normAutofit fontScale="92500" lnSpcReduction="10000"/>
          </a:bodyPr>
          <a:lstStyle/>
          <a:p>
            <a:pPr algn="ctr">
              <a:buNone/>
            </a:pPr>
            <a:r>
              <a:rPr lang="zh-CN" altLang="en-US" b="1"/>
              <a:t>早秋过龙武李将军书斋</a:t>
            </a:r>
            <a:endParaRPr lang="en-US" altLang="zh-CN" b="1"/>
          </a:p>
          <a:p>
            <a:pPr algn="ctr">
              <a:buNone/>
            </a:pPr>
            <a:r>
              <a:rPr lang="zh-CN" altLang="en-US" b="1"/>
              <a:t>（唐）王建</a:t>
            </a:r>
          </a:p>
          <a:p>
            <a:pPr algn="ctr">
              <a:buNone/>
            </a:pPr>
            <a:r>
              <a:rPr lang="zh-CN" altLang="en-US" b="1"/>
              <a:t>高树蝉声秋巷里，朱门冷静似闲居。</a:t>
            </a:r>
          </a:p>
          <a:p>
            <a:pPr algn="ctr">
              <a:buNone/>
            </a:pPr>
            <a:r>
              <a:rPr lang="zh-CN" altLang="en-US" b="1"/>
              <a:t>重装墨画数茎竹，长著香兼一架书。</a:t>
            </a:r>
          </a:p>
          <a:p>
            <a:pPr algn="ctr">
              <a:buNone/>
            </a:pPr>
            <a:r>
              <a:rPr lang="zh-CN" altLang="en-US" b="1"/>
              <a:t>语笑侍儿知礼数，吟哦野客任狂疏。</a:t>
            </a:r>
          </a:p>
          <a:p>
            <a:pPr algn="ctr">
              <a:buNone/>
            </a:pPr>
            <a:r>
              <a:rPr lang="zh-CN" altLang="en-US" b="1"/>
              <a:t>就中爱读英雄传，欲立功勋恐不如。</a:t>
            </a:r>
          </a:p>
          <a:p>
            <a:endParaRPr lang="en-US"/>
          </a:p>
          <a:p>
            <a:r>
              <a:rPr lang="en-US" b="1"/>
              <a:t>19</a:t>
            </a:r>
            <a:r>
              <a:rPr lang="zh-CN" altLang="en-US" b="1"/>
              <a:t>．诗题中“过”字的意思是</a:t>
            </a:r>
            <a:r>
              <a:rPr lang="zh-CN" altLang="en-US" b="1" u="sng"/>
              <a:t>           </a:t>
            </a:r>
            <a:r>
              <a:rPr lang="zh-CN" altLang="en-US" b="1"/>
              <a:t>。首联中“  </a:t>
            </a:r>
            <a:r>
              <a:rPr lang="zh-CN" altLang="en-US" b="1" u="sng"/>
              <a:t>           </a:t>
            </a:r>
            <a:r>
              <a:rPr lang="zh-CN" altLang="en-US" b="1"/>
              <a:t> ”一词点出了李将的地位。（</a:t>
            </a:r>
            <a:r>
              <a:rPr lang="en-US" b="1"/>
              <a:t>2</a:t>
            </a:r>
            <a:r>
              <a:rPr lang="zh-CN" altLang="en-US" b="1"/>
              <a:t>分）</a:t>
            </a:r>
          </a:p>
          <a:p>
            <a:r>
              <a:rPr lang="en-US" b="1"/>
              <a:t> </a:t>
            </a:r>
            <a:endParaRPr lang="zh-CN" altLang="en-US" b="1"/>
          </a:p>
          <a:p>
            <a:r>
              <a:rPr lang="en-US" b="1"/>
              <a:t>20</a:t>
            </a:r>
            <a:r>
              <a:rPr lang="zh-CN" altLang="en-US" b="1"/>
              <a:t>．全诗是如何运用</a:t>
            </a:r>
            <a:r>
              <a:rPr lang="zh-CN" altLang="en-US" b="1">
                <a:solidFill>
                  <a:srgbClr val="FF0000"/>
                </a:solidFill>
              </a:rPr>
              <a:t>多种手法</a:t>
            </a:r>
            <a:r>
              <a:rPr lang="zh-CN" altLang="en-US" b="1"/>
              <a:t>塑造李将军的独特形象的？请结合诗句分析。（</a:t>
            </a:r>
            <a:r>
              <a:rPr lang="en-US" b="1"/>
              <a:t>6</a:t>
            </a:r>
            <a:r>
              <a:rPr lang="zh-CN" altLang="en-US" b="1"/>
              <a:t>分）</a:t>
            </a:r>
          </a:p>
          <a:p>
            <a:pPr algn="ctr"/>
            <a:endParaRPr lang="zh-CN" altLang="en-US" b="1"/>
          </a:p>
        </p:txBody>
      </p:sp>
    </p:spTree>
  </p:cSld>
  <p:clrMapOvr>
    <a:masterClrMapping/>
  </p:clrMapOvr>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it-IT" sz="4800"/>
              <a:t>造访     朱门</a:t>
            </a:r>
            <a:endParaRPr lang="zh-CN" altLang="en-US" sz="4800"/>
          </a:p>
        </p:txBody>
      </p:sp>
    </p:spTree>
  </p:cSld>
  <p:clrMapOvr>
    <a:masterClrMapping/>
  </p:clrMapOvr>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57158" y="428604"/>
            <a:ext cx="8501122" cy="7072362"/>
          </a:xfrm>
        </p:spPr>
        <p:txBody>
          <a:bodyPr>
            <a:normAutofit/>
          </a:bodyPr>
          <a:lstStyle/>
          <a:p>
            <a:r>
              <a:rPr lang="it-IT" altLang="zh-CN" b="1"/>
              <a:t>1.</a:t>
            </a:r>
            <a:r>
              <a:rPr lang="zh-CN" altLang="it-IT" b="1"/>
              <a:t>通过</a:t>
            </a:r>
            <a:r>
              <a:rPr lang="zh-CN" altLang="it-IT" b="1">
                <a:solidFill>
                  <a:srgbClr val="FF0000"/>
                </a:solidFill>
              </a:rPr>
              <a:t>环境描写</a:t>
            </a:r>
            <a:r>
              <a:rPr lang="zh-CN" altLang="it-IT" b="1"/>
              <a:t>，如“高树蝉声”“冷静似闲居”和“重装墨画”“香薰一架书”，分别写出了将军住处的清幽安静和书斋的素净雅致，表现了将军的</a:t>
            </a:r>
            <a:r>
              <a:rPr lang="zh-CN" altLang="it-IT" b="1">
                <a:solidFill>
                  <a:srgbClr val="FF0000"/>
                </a:solidFill>
              </a:rPr>
              <a:t>文人趣味</a:t>
            </a:r>
            <a:r>
              <a:rPr lang="zh-CN" altLang="it-IT" b="1"/>
              <a:t>。</a:t>
            </a:r>
            <a:endParaRPr lang="en-US" altLang="zh-CN" b="1"/>
          </a:p>
          <a:p>
            <a:r>
              <a:rPr lang="it-IT" altLang="zh-CN" b="1"/>
              <a:t>2.</a:t>
            </a:r>
            <a:r>
              <a:rPr lang="zh-CN" altLang="it-IT" b="1"/>
              <a:t>运用</a:t>
            </a:r>
            <a:r>
              <a:rPr lang="zh-CN" altLang="it-IT" b="1">
                <a:solidFill>
                  <a:srgbClr val="FF0000"/>
                </a:solidFill>
              </a:rPr>
              <a:t>衬托</a:t>
            </a:r>
            <a:r>
              <a:rPr lang="zh-CN" altLang="it-IT" b="1"/>
              <a:t>，用“侍儿知礼数”衬托将军的</a:t>
            </a:r>
            <a:r>
              <a:rPr lang="zh-CN" altLang="it-IT" b="1">
                <a:solidFill>
                  <a:srgbClr val="FF0000"/>
                </a:solidFill>
              </a:rPr>
              <a:t>文化修养</a:t>
            </a:r>
            <a:r>
              <a:rPr lang="zh-CN" altLang="it-IT" b="1"/>
              <a:t>。</a:t>
            </a:r>
            <a:endParaRPr lang="en-US" altLang="zh-CN" b="1"/>
          </a:p>
          <a:p>
            <a:r>
              <a:rPr lang="it-IT" altLang="zh-CN" b="1"/>
              <a:t>3.</a:t>
            </a:r>
            <a:r>
              <a:rPr lang="zh-CN" altLang="it-IT" b="1"/>
              <a:t>通过“吟哦”“任狂疏”“爱读英雄传”等</a:t>
            </a:r>
            <a:r>
              <a:rPr lang="zh-CN" altLang="it-IT" b="1">
                <a:solidFill>
                  <a:srgbClr val="FF0000"/>
                </a:solidFill>
              </a:rPr>
              <a:t>动作、神态描写</a:t>
            </a:r>
            <a:r>
              <a:rPr lang="zh-CN" altLang="it-IT" b="1"/>
              <a:t>，写出了李将军的</a:t>
            </a:r>
            <a:r>
              <a:rPr lang="zh-CN" altLang="it-IT" b="1">
                <a:solidFill>
                  <a:srgbClr val="FF0000"/>
                </a:solidFill>
              </a:rPr>
              <a:t>豪放和志趣。</a:t>
            </a:r>
            <a:endParaRPr lang="zh-CN" altLang="en-US" b="1">
              <a:solidFill>
                <a:srgbClr val="FF0000"/>
              </a:solidFill>
            </a:endParaRPr>
          </a:p>
        </p:txBody>
      </p:sp>
    </p:spTree>
  </p:cSld>
  <p:clrMapOvr>
    <a:masterClrMapping/>
  </p:clrMapOvr>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285784" y="-214338"/>
            <a:ext cx="2257412" cy="1143000"/>
          </a:xfrm>
        </p:spPr>
        <p:txBody>
          <a:bodyPr>
            <a:normAutofit/>
          </a:bodyPr>
          <a:lstStyle/>
          <a:p>
            <a:r>
              <a:rPr lang="en-US" altLang="zh-CN" sz="1200"/>
              <a:t>【</a:t>
            </a:r>
            <a:r>
              <a:rPr lang="en-US" sz="1200"/>
              <a:t>2020</a:t>
            </a:r>
            <a:r>
              <a:rPr lang="zh-CN" altLang="en-US" sz="1200"/>
              <a:t>年高考浙江卷</a:t>
            </a:r>
            <a:r>
              <a:rPr lang="en-US" altLang="zh-CN" sz="1200"/>
              <a:t>】</a:t>
            </a:r>
            <a:br>
              <a:rPr lang="en-US" altLang="zh-CN" sz="1200"/>
            </a:br>
            <a:endParaRPr lang="zh-CN" altLang="en-US" sz="1200"/>
          </a:p>
        </p:txBody>
      </p:sp>
      <p:sp>
        <p:nvSpPr>
          <p:cNvPr id="3" name="内容占位符 2"/>
          <p:cNvSpPr>
            <a:spLocks noGrp="1"/>
          </p:cNvSpPr>
          <p:nvPr>
            <p:ph idx="1"/>
          </p:nvPr>
        </p:nvSpPr>
        <p:spPr>
          <a:xfrm>
            <a:off x="428596" y="214290"/>
            <a:ext cx="8229600" cy="4214842"/>
          </a:xfrm>
        </p:spPr>
        <p:txBody>
          <a:bodyPr>
            <a:normAutofit fontScale="92500" lnSpcReduction="10000"/>
          </a:bodyPr>
          <a:lstStyle/>
          <a:p>
            <a:pPr algn="ctr" fontAlgn="ctr">
              <a:buNone/>
            </a:pPr>
            <a:r>
              <a:rPr lang="zh-CN" altLang="en-US" b="1"/>
              <a:t>秋江送别</a:t>
            </a:r>
          </a:p>
          <a:p>
            <a:pPr algn="ctr" fontAlgn="ctr">
              <a:buNone/>
            </a:pPr>
            <a:r>
              <a:rPr lang="en-US" b="1"/>
              <a:t>[</a:t>
            </a:r>
            <a:r>
              <a:rPr lang="zh-CN" altLang="en-US" b="1"/>
              <a:t>唐</a:t>
            </a:r>
            <a:r>
              <a:rPr lang="en-US" b="1"/>
              <a:t>]</a:t>
            </a:r>
            <a:r>
              <a:rPr lang="zh-CN" altLang="en-US" b="1"/>
              <a:t>王勃</a:t>
            </a:r>
          </a:p>
          <a:p>
            <a:pPr algn="ctr" fontAlgn="ctr">
              <a:buNone/>
            </a:pPr>
            <a:r>
              <a:rPr lang="zh-CN" altLang="en-US" b="1"/>
              <a:t>归舟归骑俨成行，江南江北互相望。</a:t>
            </a:r>
          </a:p>
          <a:p>
            <a:pPr algn="ctr" fontAlgn="ctr">
              <a:buNone/>
            </a:pPr>
            <a:r>
              <a:rPr lang="zh-CN" altLang="en-US" b="1">
                <a:solidFill>
                  <a:srgbClr val="FF0000"/>
                </a:solidFill>
              </a:rPr>
              <a:t>谁谓波澜才一水，已觉山川是两乡。</a:t>
            </a:r>
          </a:p>
          <a:p>
            <a:pPr algn="ctr" fontAlgn="ctr">
              <a:buNone/>
            </a:pPr>
            <a:r>
              <a:rPr lang="zh-CN" altLang="en-US" b="1"/>
              <a:t>送柴侍御</a:t>
            </a:r>
          </a:p>
          <a:p>
            <a:pPr algn="ctr" fontAlgn="ctr">
              <a:buNone/>
            </a:pPr>
            <a:r>
              <a:rPr lang="en-US" b="1"/>
              <a:t>[</a:t>
            </a:r>
            <a:r>
              <a:rPr lang="zh-CN" altLang="en-US" b="1"/>
              <a:t>唐</a:t>
            </a:r>
            <a:r>
              <a:rPr lang="en-US" b="1"/>
              <a:t>]</a:t>
            </a:r>
            <a:r>
              <a:rPr lang="zh-CN" altLang="en-US" b="1"/>
              <a:t>王昌龄</a:t>
            </a:r>
          </a:p>
          <a:p>
            <a:pPr algn="ctr" fontAlgn="ctr">
              <a:buNone/>
            </a:pPr>
            <a:r>
              <a:rPr lang="zh-CN" altLang="en-US" b="1"/>
              <a:t>沅水通波接武冈，送君不觉有离伤。</a:t>
            </a:r>
          </a:p>
          <a:p>
            <a:pPr algn="ctr" fontAlgn="ctr">
              <a:buNone/>
            </a:pPr>
            <a:r>
              <a:rPr lang="zh-CN" altLang="en-US" b="1">
                <a:solidFill>
                  <a:srgbClr val="FF0000"/>
                </a:solidFill>
              </a:rPr>
              <a:t>青山一道同云雨，明月何曾是两乡？</a:t>
            </a:r>
          </a:p>
          <a:p>
            <a:endParaRPr lang="zh-CN" altLang="en-US" b="1"/>
          </a:p>
        </p:txBody>
      </p:sp>
      <p:sp>
        <p:nvSpPr>
          <p:cNvPr id="4" name="内容占位符 2"/>
          <p:cNvSpPr txBox="1"/>
          <p:nvPr/>
        </p:nvSpPr>
        <p:spPr>
          <a:xfrm>
            <a:off x="0" y="4357694"/>
            <a:ext cx="8801072" cy="4525963"/>
          </a:xfrm>
          <a:prstGeom prst="rect">
            <a:avLst/>
          </a:prstGeom>
        </p:spPr>
        <p:txBody>
          <a:bodyPr vert="horz" lIns="91440" tIns="45720" rIns="91440" bIns="45720" rtlCol="0">
            <a:normAutofit/>
          </a:bodyPr>
          <a:lstStyle/>
          <a:p>
            <a:pPr marL="342900" marR="0" lvl="0" indent="-342900" algn="l" defTabSz="914400" rtl="0" eaLnBrk="1" fontAlgn="ctr" latinLnBrk="0" hangingPunct="1">
              <a:lnSpc>
                <a:spcPct val="100000"/>
              </a:lnSpc>
              <a:spcBef>
                <a:spcPct val="20000"/>
              </a:spcBef>
              <a:spcAft>
                <a:spcPct val="0"/>
              </a:spcAft>
              <a:buClrTx/>
              <a:buSzTx/>
              <a:buFont typeface="Arial" pitchFamily="34" charset="0"/>
              <a:buChar char="•"/>
              <a:defRPr/>
            </a:pPr>
            <a:r>
              <a:rPr kumimoji="0" lang="en-US" sz="2000" b="1" i="0" u="none" strike="noStrike" kern="1200" cap="none" spc="0" normalizeH="0" baseline="0" noProof="0">
                <a:ln>
                  <a:noFill/>
                </a:ln>
                <a:solidFill>
                  <a:schemeClr val="tx1"/>
                </a:solidFill>
                <a:effectLst/>
                <a:uLnTx/>
                <a:uFillTx/>
                <a:latin typeface="+mn-lt"/>
                <a:ea typeface="+mn-ea"/>
                <a:cs typeface="+mn-cs"/>
              </a:rPr>
              <a:t>19</a:t>
            </a:r>
            <a:r>
              <a:rPr kumimoji="0" lang="zh-CN" altLang="en-US" sz="2000" b="1" i="0" u="none" strike="noStrike" kern="1200" cap="none" spc="0" normalizeH="0" baseline="0" noProof="0">
                <a:ln>
                  <a:noFill/>
                </a:ln>
                <a:solidFill>
                  <a:schemeClr val="tx1"/>
                </a:solidFill>
                <a:effectLst/>
                <a:uLnTx/>
                <a:uFillTx/>
                <a:latin typeface="+mn-lt"/>
                <a:ea typeface="+mn-ea"/>
                <a:cs typeface="+mn-cs"/>
              </a:rPr>
              <a:t>．这两首送别诗在情感上，</a:t>
            </a:r>
            <a:r>
              <a:rPr kumimoji="0" lang="en-US" altLang="zh-CN" sz="2000" b="1" i="0" u="none" strike="noStrike" kern="1200" cap="none" spc="0" normalizeH="0" baseline="0" noProof="0">
                <a:ln>
                  <a:noFill/>
                </a:ln>
                <a:solidFill>
                  <a:schemeClr val="tx1"/>
                </a:solidFill>
                <a:effectLst/>
                <a:uLnTx/>
                <a:uFillTx/>
                <a:latin typeface="+mn-lt"/>
                <a:ea typeface="+mn-ea"/>
                <a:cs typeface="+mn-cs"/>
              </a:rPr>
              <a:t>《</a:t>
            </a:r>
            <a:r>
              <a:rPr kumimoji="0" lang="zh-CN" altLang="en-US" sz="2000" b="1" i="0" u="none" strike="noStrike" kern="1200" cap="none" spc="0" normalizeH="0" baseline="0" noProof="0">
                <a:ln>
                  <a:noFill/>
                </a:ln>
                <a:solidFill>
                  <a:schemeClr val="tx1"/>
                </a:solidFill>
                <a:effectLst/>
                <a:uLnTx/>
                <a:uFillTx/>
                <a:latin typeface="+mn-lt"/>
                <a:ea typeface="+mn-ea"/>
                <a:cs typeface="+mn-cs"/>
              </a:rPr>
              <a:t>秋江送别</a:t>
            </a:r>
            <a:r>
              <a:rPr kumimoji="0" lang="en-US" altLang="zh-CN" sz="2000" b="1" i="0" u="none" strike="noStrike" kern="1200" cap="none" spc="0" normalizeH="0" baseline="0" noProof="0">
                <a:ln>
                  <a:noFill/>
                </a:ln>
                <a:solidFill>
                  <a:schemeClr val="tx1"/>
                </a:solidFill>
                <a:effectLst/>
                <a:uLnTx/>
                <a:uFillTx/>
                <a:latin typeface="+mn-lt"/>
                <a:ea typeface="+mn-ea"/>
                <a:cs typeface="+mn-cs"/>
              </a:rPr>
              <a:t>》</a:t>
            </a:r>
            <a:r>
              <a:rPr kumimoji="0" lang="zh-CN" altLang="en-US" sz="2000" b="1" i="0" u="none" strike="noStrike" kern="1200" cap="none" spc="0" normalizeH="0" baseline="0" noProof="0">
                <a:ln>
                  <a:noFill/>
                </a:ln>
                <a:solidFill>
                  <a:schemeClr val="tx1"/>
                </a:solidFill>
                <a:effectLst/>
                <a:uLnTx/>
                <a:uFillTx/>
                <a:latin typeface="+mn-lt"/>
                <a:ea typeface="+mn-ea"/>
                <a:cs typeface="+mn-cs"/>
              </a:rPr>
              <a:t>突出</a:t>
            </a:r>
            <a:r>
              <a:rPr kumimoji="0" lang="en-US" sz="2000" b="1" i="0" u="none" strike="noStrike" kern="1200" cap="none" spc="0" normalizeH="0" baseline="0" noProof="0">
                <a:ln>
                  <a:noFill/>
                </a:ln>
                <a:solidFill>
                  <a:schemeClr val="tx1"/>
                </a:solidFill>
                <a:effectLst/>
                <a:uLnTx/>
                <a:uFillTx/>
                <a:latin typeface="+mn-lt"/>
                <a:ea typeface="+mn-ea"/>
                <a:cs typeface="+mn-cs"/>
              </a:rPr>
              <a:t>________</a:t>
            </a:r>
            <a:r>
              <a:rPr kumimoji="0" lang="zh-CN" altLang="en-US" sz="2000" b="1" i="0" u="none" strike="noStrike" kern="1200" cap="none" spc="0" normalizeH="0" baseline="0" noProof="0">
                <a:ln>
                  <a:noFill/>
                </a:ln>
                <a:solidFill>
                  <a:schemeClr val="tx1"/>
                </a:solidFill>
                <a:effectLst/>
                <a:uLnTx/>
                <a:uFillTx/>
                <a:latin typeface="+mn-lt"/>
                <a:ea typeface="+mn-ea"/>
                <a:cs typeface="+mn-cs"/>
              </a:rPr>
              <a:t>；而</a:t>
            </a:r>
            <a:r>
              <a:rPr kumimoji="0" lang="en-US" altLang="zh-CN" sz="2000" b="1" i="0" u="none" strike="noStrike" kern="1200" cap="none" spc="0" normalizeH="0" baseline="0" noProof="0">
                <a:ln>
                  <a:noFill/>
                </a:ln>
                <a:solidFill>
                  <a:schemeClr val="tx1"/>
                </a:solidFill>
                <a:effectLst/>
                <a:uLnTx/>
                <a:uFillTx/>
                <a:latin typeface="+mn-lt"/>
                <a:ea typeface="+mn-ea"/>
                <a:cs typeface="+mn-cs"/>
              </a:rPr>
              <a:t>《</a:t>
            </a:r>
            <a:r>
              <a:rPr kumimoji="0" lang="zh-CN" altLang="en-US" sz="2000" b="1" i="0" u="none" strike="noStrike" kern="1200" cap="none" spc="0" normalizeH="0" baseline="0" noProof="0">
                <a:ln>
                  <a:noFill/>
                </a:ln>
                <a:solidFill>
                  <a:schemeClr val="tx1"/>
                </a:solidFill>
                <a:effectLst/>
                <a:uLnTx/>
                <a:uFillTx/>
                <a:latin typeface="+mn-lt"/>
                <a:ea typeface="+mn-ea"/>
                <a:cs typeface="+mn-cs"/>
              </a:rPr>
              <a:t>送柴侍御</a:t>
            </a:r>
            <a:r>
              <a:rPr kumimoji="0" lang="en-US" altLang="zh-CN" sz="2000" b="1" i="0" u="none" strike="noStrike" kern="1200" cap="none" spc="0" normalizeH="0" baseline="0" noProof="0">
                <a:ln>
                  <a:noFill/>
                </a:ln>
                <a:solidFill>
                  <a:schemeClr val="tx1"/>
                </a:solidFill>
                <a:effectLst/>
                <a:uLnTx/>
                <a:uFillTx/>
                <a:latin typeface="+mn-lt"/>
                <a:ea typeface="+mn-ea"/>
                <a:cs typeface="+mn-cs"/>
              </a:rPr>
              <a:t>》</a:t>
            </a:r>
            <a:r>
              <a:rPr kumimoji="0" lang="zh-CN" altLang="en-US" sz="2000" b="1" i="0" u="none" strike="noStrike" kern="1200" cap="none" spc="0" normalizeH="0" baseline="0" noProof="0">
                <a:ln>
                  <a:noFill/>
                </a:ln>
                <a:solidFill>
                  <a:schemeClr val="tx1"/>
                </a:solidFill>
                <a:effectLst/>
                <a:uLnTx/>
                <a:uFillTx/>
                <a:latin typeface="+mn-lt"/>
                <a:ea typeface="+mn-ea"/>
                <a:cs typeface="+mn-cs"/>
              </a:rPr>
              <a:t>突出</a:t>
            </a:r>
            <a:r>
              <a:rPr kumimoji="0" lang="en-US" sz="2000" b="1" i="0" u="none" strike="noStrike" kern="1200" cap="none" spc="0" normalizeH="0" baseline="0" noProof="0">
                <a:ln>
                  <a:noFill/>
                </a:ln>
                <a:solidFill>
                  <a:schemeClr val="tx1"/>
                </a:solidFill>
                <a:effectLst/>
                <a:uLnTx/>
                <a:uFillTx/>
                <a:latin typeface="+mn-lt"/>
                <a:ea typeface="+mn-ea"/>
                <a:cs typeface="+mn-cs"/>
              </a:rPr>
              <a:t>________</a:t>
            </a:r>
            <a:r>
              <a:rPr kumimoji="0" lang="zh-CN" altLang="en-US" sz="2000" b="1" i="0" u="none" strike="noStrike" kern="1200" cap="none" spc="0" normalizeH="0" baseline="0" noProof="0">
                <a:ln>
                  <a:noFill/>
                </a:ln>
                <a:solidFill>
                  <a:schemeClr val="tx1"/>
                </a:solidFill>
                <a:effectLst/>
                <a:uLnTx/>
                <a:uFillTx/>
                <a:latin typeface="+mn-lt"/>
                <a:ea typeface="+mn-ea"/>
                <a:cs typeface="+mn-cs"/>
              </a:rPr>
              <a:t>，与王勃</a:t>
            </a:r>
            <a:r>
              <a:rPr kumimoji="0" lang="en-US" altLang="zh-CN" sz="2000" b="1" i="0" u="none" strike="noStrike" kern="1200" cap="none" spc="0" normalizeH="0" baseline="0" noProof="0">
                <a:ln>
                  <a:noFill/>
                </a:ln>
                <a:solidFill>
                  <a:schemeClr val="tx1"/>
                </a:solidFill>
                <a:effectLst/>
                <a:uLnTx/>
                <a:uFillTx/>
                <a:latin typeface="+mn-lt"/>
                <a:ea typeface="+mn-ea"/>
                <a:cs typeface="+mn-cs"/>
              </a:rPr>
              <a:t>《</a:t>
            </a:r>
            <a:r>
              <a:rPr kumimoji="0" lang="zh-CN" altLang="en-US" sz="2000" b="1" i="0" u="none" strike="noStrike" kern="1200" cap="none" spc="0" normalizeH="0" baseline="0" noProof="0">
                <a:ln>
                  <a:noFill/>
                </a:ln>
                <a:solidFill>
                  <a:schemeClr val="tx1"/>
                </a:solidFill>
                <a:effectLst/>
                <a:uLnTx/>
                <a:uFillTx/>
                <a:latin typeface="+mn-lt"/>
                <a:ea typeface="+mn-ea"/>
                <a:cs typeface="+mn-cs"/>
              </a:rPr>
              <a:t>送杜少府之任蜀川</a:t>
            </a:r>
            <a:r>
              <a:rPr kumimoji="0" lang="en-US" altLang="zh-CN" sz="2000" b="1" i="0" u="none" strike="noStrike" kern="1200" cap="none" spc="0" normalizeH="0" baseline="0" noProof="0">
                <a:ln>
                  <a:noFill/>
                </a:ln>
                <a:solidFill>
                  <a:schemeClr val="tx1"/>
                </a:solidFill>
                <a:effectLst/>
                <a:uLnTx/>
                <a:uFillTx/>
                <a:latin typeface="+mn-lt"/>
                <a:ea typeface="+mn-ea"/>
                <a:cs typeface="+mn-cs"/>
              </a:rPr>
              <a:t>》</a:t>
            </a:r>
            <a:r>
              <a:rPr kumimoji="0" lang="zh-CN" altLang="en-US" sz="2000" b="1" i="0" u="none" strike="noStrike" kern="1200" cap="none" spc="0" normalizeH="0" baseline="0" noProof="0">
                <a:ln>
                  <a:noFill/>
                </a:ln>
                <a:solidFill>
                  <a:schemeClr val="tx1"/>
                </a:solidFill>
                <a:effectLst/>
                <a:uLnTx/>
                <a:uFillTx/>
                <a:latin typeface="+mn-lt"/>
                <a:ea typeface="+mn-ea"/>
                <a:cs typeface="+mn-cs"/>
              </a:rPr>
              <a:t>中的“海内存知己，天涯若比邻”情怀类似。</a:t>
            </a:r>
          </a:p>
          <a:p>
            <a:pPr marL="342900" marR="0" lvl="0" indent="-342900" algn="l" defTabSz="914400" rtl="0" eaLnBrk="1" fontAlgn="ctr" latinLnBrk="0" hangingPunct="1">
              <a:lnSpc>
                <a:spcPct val="100000"/>
              </a:lnSpc>
              <a:spcBef>
                <a:spcPct val="20000"/>
              </a:spcBef>
              <a:spcAft>
                <a:spcPct val="0"/>
              </a:spcAft>
              <a:buClrTx/>
              <a:buSzTx/>
              <a:buFont typeface="Arial" pitchFamily="34" charset="0"/>
              <a:buChar char="•"/>
              <a:defRPr/>
            </a:pPr>
            <a:r>
              <a:rPr kumimoji="0" lang="en-US" sz="2000" b="1" i="0" u="none" strike="noStrike" kern="1200" cap="none" spc="0" normalizeH="0" baseline="0" noProof="0">
                <a:ln>
                  <a:noFill/>
                </a:ln>
                <a:solidFill>
                  <a:schemeClr val="tx1"/>
                </a:solidFill>
                <a:effectLst/>
                <a:uLnTx/>
                <a:uFillTx/>
                <a:latin typeface="+mn-lt"/>
                <a:ea typeface="+mn-ea"/>
                <a:cs typeface="+mn-cs"/>
              </a:rPr>
              <a:t>20</a:t>
            </a:r>
            <a:r>
              <a:rPr kumimoji="0" lang="zh-CN" altLang="en-US" sz="2000" b="1" i="0" u="none" strike="noStrike" kern="1200" cap="none" spc="0" normalizeH="0" baseline="0" noProof="0">
                <a:ln>
                  <a:noFill/>
                </a:ln>
                <a:solidFill>
                  <a:schemeClr val="tx1"/>
                </a:solidFill>
                <a:effectLst/>
                <a:uLnTx/>
                <a:uFillTx/>
                <a:latin typeface="+mn-lt"/>
                <a:ea typeface="+mn-ea"/>
                <a:cs typeface="+mn-cs"/>
              </a:rPr>
              <a:t>．前人评</a:t>
            </a:r>
            <a:r>
              <a:rPr kumimoji="0" lang="en-US" altLang="zh-CN" sz="2000" b="1" i="0" u="none" strike="noStrike" kern="1200" cap="none" spc="0" normalizeH="0" baseline="0" noProof="0">
                <a:ln>
                  <a:noFill/>
                </a:ln>
                <a:solidFill>
                  <a:schemeClr val="tx1"/>
                </a:solidFill>
                <a:effectLst/>
                <a:uLnTx/>
                <a:uFillTx/>
                <a:latin typeface="+mn-lt"/>
                <a:ea typeface="+mn-ea"/>
                <a:cs typeface="+mn-cs"/>
              </a:rPr>
              <a:t>《</a:t>
            </a:r>
            <a:r>
              <a:rPr kumimoji="0" lang="zh-CN" altLang="en-US" sz="2000" b="1" i="0" u="none" strike="noStrike" kern="1200" cap="none" spc="0" normalizeH="0" baseline="0" noProof="0">
                <a:ln>
                  <a:noFill/>
                </a:ln>
                <a:solidFill>
                  <a:schemeClr val="tx1"/>
                </a:solidFill>
                <a:effectLst/>
                <a:uLnTx/>
                <a:uFillTx/>
                <a:latin typeface="+mn-lt"/>
                <a:ea typeface="+mn-ea"/>
                <a:cs typeface="+mn-cs"/>
              </a:rPr>
              <a:t>送柴侍御</a:t>
            </a:r>
            <a:r>
              <a:rPr kumimoji="0" lang="en-US" altLang="zh-CN" sz="2000" b="1" i="0" u="none" strike="noStrike" kern="1200" cap="none" spc="0" normalizeH="0" baseline="0" noProof="0">
                <a:ln>
                  <a:noFill/>
                </a:ln>
                <a:solidFill>
                  <a:schemeClr val="tx1"/>
                </a:solidFill>
                <a:effectLst/>
                <a:uLnTx/>
                <a:uFillTx/>
                <a:latin typeface="+mn-lt"/>
                <a:ea typeface="+mn-ea"/>
                <a:cs typeface="+mn-cs"/>
              </a:rPr>
              <a:t>》“</a:t>
            </a:r>
            <a:r>
              <a:rPr kumimoji="0" lang="zh-CN" altLang="en-US" sz="2000" b="1" i="0" u="none" strike="noStrike" kern="1200" cap="none" spc="0" normalizeH="0" baseline="0" noProof="0">
                <a:ln>
                  <a:noFill/>
                </a:ln>
                <a:solidFill>
                  <a:schemeClr val="tx1"/>
                </a:solidFill>
                <a:effectLst/>
                <a:uLnTx/>
                <a:uFillTx/>
                <a:latin typeface="+mn-lt"/>
                <a:ea typeface="+mn-ea"/>
                <a:cs typeface="+mn-cs"/>
              </a:rPr>
              <a:t>翻新脱妙”。比较</a:t>
            </a:r>
            <a:r>
              <a:rPr kumimoji="0" lang="en-US" altLang="zh-CN" sz="2000" b="1" i="0" u="none" strike="noStrike" kern="1200" cap="none" spc="0" normalizeH="0" baseline="0" noProof="0">
                <a:ln>
                  <a:noFill/>
                </a:ln>
                <a:solidFill>
                  <a:schemeClr val="tx1"/>
                </a:solidFill>
                <a:effectLst/>
                <a:uLnTx/>
                <a:uFillTx/>
                <a:latin typeface="+mn-lt"/>
                <a:ea typeface="+mn-ea"/>
                <a:cs typeface="+mn-cs"/>
              </a:rPr>
              <a:t>《</a:t>
            </a:r>
            <a:r>
              <a:rPr kumimoji="0" lang="zh-CN" altLang="en-US" sz="2000" b="1" i="0" u="none" strike="noStrike" kern="1200" cap="none" spc="0" normalizeH="0" baseline="0" noProof="0">
                <a:ln>
                  <a:noFill/>
                </a:ln>
                <a:solidFill>
                  <a:schemeClr val="tx1"/>
                </a:solidFill>
                <a:effectLst/>
                <a:uLnTx/>
                <a:uFillTx/>
                <a:latin typeface="+mn-lt"/>
                <a:ea typeface="+mn-ea"/>
                <a:cs typeface="+mn-cs"/>
              </a:rPr>
              <a:t>秋江送别</a:t>
            </a:r>
            <a:r>
              <a:rPr kumimoji="0" lang="en-US" altLang="zh-CN" sz="2000" b="1" i="0" u="none" strike="noStrike" kern="1200" cap="none" spc="0" normalizeH="0" baseline="0" noProof="0">
                <a:ln>
                  <a:noFill/>
                </a:ln>
                <a:solidFill>
                  <a:schemeClr val="tx1"/>
                </a:solidFill>
                <a:effectLst/>
                <a:uLnTx/>
                <a:uFillTx/>
                <a:latin typeface="+mn-lt"/>
                <a:ea typeface="+mn-ea"/>
                <a:cs typeface="+mn-cs"/>
              </a:rPr>
              <a:t>》</a:t>
            </a:r>
            <a:r>
              <a:rPr kumimoji="0" lang="zh-CN" altLang="en-US" sz="2000" b="1" i="0" u="none" strike="noStrike" kern="1200" cap="none" spc="0" normalizeH="0" baseline="0" noProof="0">
                <a:ln>
                  <a:noFill/>
                </a:ln>
                <a:solidFill>
                  <a:schemeClr val="tx1"/>
                </a:solidFill>
                <a:effectLst/>
                <a:uLnTx/>
                <a:uFillTx/>
                <a:latin typeface="+mn-lt"/>
                <a:ea typeface="+mn-ea"/>
                <a:cs typeface="+mn-cs"/>
              </a:rPr>
              <a:t>与</a:t>
            </a:r>
            <a:r>
              <a:rPr kumimoji="0" lang="en-US" altLang="zh-CN" sz="2000" b="1" i="0" u="none" strike="noStrike" kern="1200" cap="none" spc="0" normalizeH="0" baseline="0" noProof="0">
                <a:ln>
                  <a:noFill/>
                </a:ln>
                <a:solidFill>
                  <a:schemeClr val="tx1"/>
                </a:solidFill>
                <a:effectLst/>
                <a:uLnTx/>
                <a:uFillTx/>
                <a:latin typeface="+mn-lt"/>
                <a:ea typeface="+mn-ea"/>
                <a:cs typeface="+mn-cs"/>
              </a:rPr>
              <a:t>《</a:t>
            </a:r>
            <a:r>
              <a:rPr kumimoji="0" lang="zh-CN" altLang="en-US" sz="2000" b="1" i="0" u="none" strike="noStrike" kern="1200" cap="none" spc="0" normalizeH="0" baseline="0" noProof="0">
                <a:ln>
                  <a:noFill/>
                </a:ln>
                <a:solidFill>
                  <a:schemeClr val="tx1"/>
                </a:solidFill>
                <a:effectLst/>
                <a:uLnTx/>
                <a:uFillTx/>
                <a:latin typeface="+mn-lt"/>
                <a:ea typeface="+mn-ea"/>
                <a:cs typeface="+mn-cs"/>
              </a:rPr>
              <a:t>送柴侍御</a:t>
            </a:r>
            <a:r>
              <a:rPr kumimoji="0" lang="en-US" altLang="zh-CN" sz="2000" b="1" i="0" u="none" strike="noStrike" kern="1200" cap="none" spc="0" normalizeH="0" baseline="0" noProof="0">
                <a:ln>
                  <a:noFill/>
                </a:ln>
                <a:solidFill>
                  <a:schemeClr val="tx1"/>
                </a:solidFill>
                <a:effectLst/>
                <a:uLnTx/>
                <a:uFillTx/>
                <a:latin typeface="+mn-lt"/>
                <a:ea typeface="+mn-ea"/>
                <a:cs typeface="+mn-cs"/>
              </a:rPr>
              <a:t>》</a:t>
            </a:r>
            <a:r>
              <a:rPr kumimoji="0" lang="zh-CN" altLang="en-US" sz="2000" b="1" i="0" u="none" strike="noStrike" kern="1200" cap="none" spc="0" normalizeH="0" baseline="0" noProof="0">
                <a:ln>
                  <a:noFill/>
                </a:ln>
                <a:solidFill>
                  <a:schemeClr val="tx1"/>
                </a:solidFill>
                <a:effectLst/>
                <a:uLnTx/>
                <a:uFillTx/>
                <a:latin typeface="+mn-lt"/>
                <a:ea typeface="+mn-ea"/>
                <a:cs typeface="+mn-cs"/>
              </a:rPr>
              <a:t>两诗的后两句，分析后者写法的妙处。</a:t>
            </a:r>
          </a:p>
          <a:p>
            <a:pPr marL="342900" marR="0" lvl="0" indent="-342900" algn="l" defTabSz="914400" rtl="0" eaLnBrk="1" fontAlgn="auto" latinLnBrk="0" hangingPunct="1">
              <a:lnSpc>
                <a:spcPct val="100000"/>
              </a:lnSpc>
              <a:spcBef>
                <a:spcPct val="20000"/>
              </a:spcBef>
              <a:spcAft>
                <a:spcPct val="0"/>
              </a:spcAft>
              <a:buClrTx/>
              <a:buSzTx/>
              <a:buFont typeface="Arial" pitchFamily="34" charset="0"/>
              <a:buChar char="•"/>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Tree>
  </p:cSld>
  <p:clrMapOvr>
    <a:masterClrMapping/>
  </p:clrMapOvr>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内容占位符 3"/>
          <p:cNvSpPr>
            <a:spLocks noGrp="1"/>
          </p:cNvSpPr>
          <p:nvPr>
            <p:ph idx="1"/>
          </p:nvPr>
        </p:nvSpPr>
        <p:spPr>
          <a:xfrm>
            <a:off x="-214346" y="214290"/>
            <a:ext cx="9215502" cy="5840435"/>
          </a:xfrm>
        </p:spPr>
        <p:txBody>
          <a:bodyPr>
            <a:normAutofit fontScale="92500" lnSpcReduction="10000"/>
          </a:bodyPr>
          <a:lstStyle/>
          <a:p>
            <a:pPr fontAlgn="ctr"/>
            <a:r>
              <a:rPr lang="en-US" b="1"/>
              <a:t>19</a:t>
            </a:r>
            <a:r>
              <a:rPr lang="zh-CN" altLang="en-US" b="1"/>
              <a:t>．</a:t>
            </a:r>
            <a:r>
              <a:rPr lang="zh-CN" altLang="en-US" b="1">
                <a:solidFill>
                  <a:srgbClr val="FF0000"/>
                </a:solidFill>
              </a:rPr>
              <a:t>感伤</a:t>
            </a:r>
            <a:r>
              <a:rPr lang="en-US" b="1"/>
              <a:t>  </a:t>
            </a:r>
            <a:r>
              <a:rPr lang="zh-CN" altLang="en-US" b="1">
                <a:solidFill>
                  <a:srgbClr val="FF0000"/>
                </a:solidFill>
              </a:rPr>
              <a:t>达观</a:t>
            </a:r>
          </a:p>
          <a:p>
            <a:pPr fontAlgn="ctr"/>
            <a:r>
              <a:rPr lang="en-US" b="1"/>
              <a:t>20</a:t>
            </a:r>
            <a:r>
              <a:rPr lang="zh-CN" altLang="en-US" b="1"/>
              <a:t>．</a:t>
            </a:r>
            <a:endParaRPr lang="en-US" altLang="zh-CN" b="1"/>
          </a:p>
          <a:p>
            <a:pPr fontAlgn="ctr"/>
            <a:r>
              <a:rPr lang="zh-CN" altLang="en-US" b="1">
                <a:solidFill>
                  <a:srgbClr val="FF0000"/>
                </a:solidFill>
              </a:rPr>
              <a:t>①意象运用上</a:t>
            </a:r>
            <a:r>
              <a:rPr lang="zh-CN" altLang="en-US" b="1"/>
              <a:t>，王勃诗的意象</a:t>
            </a:r>
            <a:r>
              <a:rPr lang="zh-CN" altLang="en-US" b="1">
                <a:solidFill>
                  <a:srgbClr val="FF0000"/>
                </a:solidFill>
              </a:rPr>
              <a:t>隐于句内</a:t>
            </a:r>
            <a:r>
              <a:rPr lang="zh-CN" altLang="en-US" b="1"/>
              <a:t>；王昌龄诗将青山、明月两个</a:t>
            </a:r>
            <a:r>
              <a:rPr lang="zh-CN" altLang="en-US" b="1">
                <a:solidFill>
                  <a:srgbClr val="FF0000"/>
                </a:solidFill>
              </a:rPr>
              <a:t>意象前置</a:t>
            </a:r>
            <a:r>
              <a:rPr lang="zh-CN" altLang="en-US" b="1"/>
              <a:t>，</a:t>
            </a:r>
            <a:r>
              <a:rPr lang="zh-CN" altLang="en-US" b="1">
                <a:solidFill>
                  <a:srgbClr val="FF0000"/>
                </a:solidFill>
              </a:rPr>
              <a:t>形象鲜明突出</a:t>
            </a:r>
            <a:r>
              <a:rPr lang="zh-CN" altLang="en-US" b="1"/>
              <a:t>，富有象征意义（青山象征思念，明月暗示友情），意境开阔。</a:t>
            </a:r>
            <a:endParaRPr lang="en-US" altLang="zh-CN" b="1"/>
          </a:p>
          <a:p>
            <a:pPr fontAlgn="ctr"/>
            <a:r>
              <a:rPr lang="zh-CN" altLang="en-US" b="1">
                <a:solidFill>
                  <a:srgbClr val="FF0000"/>
                </a:solidFill>
              </a:rPr>
              <a:t>②空间处理上</a:t>
            </a:r>
            <a:r>
              <a:rPr lang="zh-CN" altLang="en-US" b="1"/>
              <a:t>，王勃</a:t>
            </a:r>
            <a:r>
              <a:rPr lang="zh-CN" altLang="en-US" b="1">
                <a:solidFill>
                  <a:srgbClr val="FF0000"/>
                </a:solidFill>
              </a:rPr>
              <a:t>诗化近为远</a:t>
            </a:r>
            <a:r>
              <a:rPr lang="zh-CN" altLang="en-US" b="1"/>
              <a:t>，强调心理距离之远，为送别诗传统写法（如谢朓诗有“何况隔两乡”）；王昌龄诗则</a:t>
            </a:r>
            <a:r>
              <a:rPr lang="zh-CN" altLang="en-US" b="1">
                <a:solidFill>
                  <a:srgbClr val="FF0000"/>
                </a:solidFill>
              </a:rPr>
              <a:t>化远为近</a:t>
            </a:r>
            <a:r>
              <a:rPr lang="zh-CN" altLang="en-US" b="1"/>
              <a:t>，强调心理距离之近，是创新性的表达。</a:t>
            </a:r>
            <a:endParaRPr lang="en-US" altLang="zh-CN" b="1"/>
          </a:p>
          <a:p>
            <a:pPr fontAlgn="ctr"/>
            <a:r>
              <a:rPr lang="zh-CN" altLang="en-US" b="1">
                <a:solidFill>
                  <a:srgbClr val="FF0000"/>
                </a:solidFill>
              </a:rPr>
              <a:t>③抒情方式上</a:t>
            </a:r>
            <a:r>
              <a:rPr lang="zh-CN" altLang="en-US" b="1"/>
              <a:t>，王勃诗</a:t>
            </a:r>
            <a:r>
              <a:rPr lang="zh-CN" altLang="en-US" b="1">
                <a:solidFill>
                  <a:srgbClr val="FF0000"/>
                </a:solidFill>
              </a:rPr>
              <a:t>以议论直接表达</a:t>
            </a:r>
            <a:r>
              <a:rPr lang="zh-CN" altLang="en-US" b="1"/>
              <a:t>，意尽句中；王昌龄诗</a:t>
            </a:r>
            <a:r>
              <a:rPr lang="zh-CN" altLang="en-US" b="1">
                <a:solidFill>
                  <a:srgbClr val="FF0000"/>
                </a:solidFill>
              </a:rPr>
              <a:t>融情入景，反诘收尾</a:t>
            </a:r>
            <a:r>
              <a:rPr lang="zh-CN" altLang="en-US" b="1"/>
              <a:t>，余韵悠长。</a:t>
            </a:r>
          </a:p>
          <a:p>
            <a:endParaRPr lang="zh-CN" altLang="en-US" b="1"/>
          </a:p>
        </p:txBody>
      </p:sp>
    </p:spTree>
  </p:cSld>
  <p:clrMapOvr>
    <a:masterClrMapping/>
  </p:clrMapOvr>
  <p:transition/>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51520" y="404664"/>
            <a:ext cx="8435280" cy="5721499"/>
          </a:xfrm>
        </p:spPr>
        <p:txBody>
          <a:bodyPr/>
          <a:lstStyle/>
          <a:p>
            <a:r>
              <a:rPr lang="zh-CN" altLang="en-US" b="1"/>
              <a:t>常见考法：</a:t>
            </a:r>
            <a:endParaRPr lang="en-US" altLang="zh-CN" b="1"/>
          </a:p>
          <a:p>
            <a:r>
              <a:rPr lang="zh-CN" altLang="en-US" b="1"/>
              <a:t>考形象（人物、景物、事物）</a:t>
            </a:r>
            <a:endParaRPr lang="en-US" altLang="zh-CN" b="1"/>
          </a:p>
          <a:p>
            <a:r>
              <a:rPr lang="zh-CN" altLang="en-US" b="1"/>
              <a:t>考语言（风格、炼字、炼句）</a:t>
            </a:r>
            <a:endParaRPr lang="en-US" altLang="zh-CN" b="1"/>
          </a:p>
          <a:p>
            <a:r>
              <a:rPr lang="zh-CN" altLang="en-US" b="1"/>
              <a:t>考手法（修辞手法、抒情手法、描写手法、谋篇布局）</a:t>
            </a:r>
            <a:endParaRPr lang="en-US" altLang="zh-CN" b="1"/>
          </a:p>
          <a:p>
            <a:r>
              <a:rPr lang="zh-CN" altLang="en-US" b="1"/>
              <a:t>考情感（）</a:t>
            </a:r>
            <a:endParaRPr lang="en-US" altLang="zh-CN" b="1"/>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51520" y="260648"/>
            <a:ext cx="8435280" cy="5865515"/>
          </a:xfrm>
        </p:spPr>
        <p:txBody>
          <a:bodyPr>
            <a:normAutofit/>
          </a:bodyPr>
          <a:lstStyle/>
          <a:p>
            <a:pPr>
              <a:buNone/>
            </a:pPr>
            <a:r>
              <a:rPr lang="en-US" altLang="zh-CN" b="1"/>
              <a:t>                                        </a:t>
            </a:r>
            <a:r>
              <a:rPr lang="zh-CN" altLang="zh-CN" b="1"/>
              <a:t>一</a:t>
            </a:r>
          </a:p>
          <a:p>
            <a:pPr>
              <a:buNone/>
            </a:pPr>
            <a:r>
              <a:rPr lang="zh-CN" altLang="zh-CN" b="1"/>
              <a:t>（</a:t>
            </a:r>
            <a:r>
              <a:rPr lang="en-US" altLang="zh-CN" b="1"/>
              <a:t>2004</a:t>
            </a:r>
            <a:r>
              <a:rPr lang="zh-CN" altLang="zh-CN" b="1"/>
              <a:t>）（浙江）阅读下面这首词，然后回答问题。</a:t>
            </a:r>
          </a:p>
          <a:p>
            <a:pPr algn="ctr">
              <a:buNone/>
            </a:pPr>
            <a:r>
              <a:rPr lang="zh-CN" altLang="zh-CN" b="1"/>
              <a:t>菩萨蛮</a:t>
            </a:r>
            <a:r>
              <a:rPr lang="en-US" altLang="zh-CN" b="1"/>
              <a:t>   </a:t>
            </a:r>
            <a:r>
              <a:rPr lang="zh-CN" altLang="zh-CN" b="1"/>
              <a:t>李白</a:t>
            </a:r>
          </a:p>
          <a:p>
            <a:pPr>
              <a:buNone/>
            </a:pPr>
            <a:r>
              <a:rPr lang="en-US" altLang="zh-CN" b="1"/>
              <a:t>             </a:t>
            </a:r>
            <a:r>
              <a:rPr lang="zh-CN" altLang="zh-CN" b="1"/>
              <a:t>平林漠漠烟如织，寒山一带伤心碧。暝色入高楼，有人楼上愁。</a:t>
            </a:r>
          </a:p>
          <a:p>
            <a:pPr>
              <a:buNone/>
            </a:pPr>
            <a:r>
              <a:rPr lang="en-US" altLang="zh-CN" b="1"/>
              <a:t>           </a:t>
            </a:r>
            <a:r>
              <a:rPr lang="zh-CN" altLang="zh-CN" b="1"/>
              <a:t>玉阶空伫立，宿鸟归飞急。何处是归程</a:t>
            </a:r>
            <a:r>
              <a:rPr lang="en-US" altLang="zh-CN" b="1"/>
              <a:t>?</a:t>
            </a:r>
            <a:r>
              <a:rPr lang="zh-CN" altLang="zh-CN" b="1"/>
              <a:t>长亭更短亭。</a:t>
            </a:r>
          </a:p>
          <a:p>
            <a:endParaRPr lang="zh-CN" altLang="en-US"/>
          </a:p>
        </p:txBody>
      </p:sp>
    </p:spTree>
  </p:cSld>
  <p:clrMapOvr>
    <a:masterClrMapping/>
  </p:clrMapOvr>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zh-CN"/>
              <a:t>形象</a:t>
            </a:r>
            <a:endParaRPr lang="zh-CN" altLang="en-US"/>
          </a:p>
        </p:txBody>
      </p:sp>
      <p:sp>
        <p:nvSpPr>
          <p:cNvPr id="3" name="内容占位符 2"/>
          <p:cNvSpPr>
            <a:spLocks noGrp="1"/>
          </p:cNvSpPr>
          <p:nvPr>
            <p:ph idx="1"/>
          </p:nvPr>
        </p:nvSpPr>
        <p:spPr/>
        <p:txBody>
          <a:bodyPr/>
          <a:lstStyle/>
          <a:p>
            <a:pPr>
              <a:buNone/>
            </a:pPr>
            <a:r>
              <a:rPr lang="zh-CN" altLang="zh-CN" b="1">
                <a:solidFill>
                  <a:srgbClr val="FF0000"/>
                </a:solidFill>
              </a:rPr>
              <a:t>①傲视权贵、傲岸不羁的形象</a:t>
            </a:r>
            <a:endParaRPr lang="en-US" altLang="zh-CN" b="1"/>
          </a:p>
          <a:p>
            <a:pPr>
              <a:buNone/>
            </a:pPr>
            <a:r>
              <a:rPr lang="zh-CN" altLang="zh-CN" b="1"/>
              <a:t>李白的《梦游天姥吟留别》，“</a:t>
            </a:r>
            <a:r>
              <a:rPr lang="zh-CN" altLang="zh-CN" b="1">
                <a:solidFill>
                  <a:srgbClr val="FF0000"/>
                </a:solidFill>
              </a:rPr>
              <a:t>安能摧眉折腰事权贵，使我不得开心颜</a:t>
            </a:r>
            <a:r>
              <a:rPr lang="zh-CN" altLang="zh-CN" b="1"/>
              <a:t>”表现了他淡于富贵、傲视权贵的思想，塑造了一个不慕权贵、豪放潇洒、傲岸不羁、豪放自负的形象。</a:t>
            </a:r>
          </a:p>
          <a:p>
            <a:pPr>
              <a:buNone/>
            </a:pP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p:txBody>
          <a:bodyPr/>
          <a:lstStyle/>
          <a:p>
            <a:pPr>
              <a:buNone/>
            </a:pPr>
            <a:r>
              <a:rPr lang="zh-CN" altLang="zh-CN" b="1">
                <a:solidFill>
                  <a:srgbClr val="FF0000"/>
                </a:solidFill>
              </a:rPr>
              <a:t>②心忧天下、忧国忧民的形象</a:t>
            </a:r>
            <a:endParaRPr lang="en-US" altLang="zh-CN" b="1">
              <a:solidFill>
                <a:srgbClr val="FF0000"/>
              </a:solidFill>
            </a:endParaRPr>
          </a:p>
          <a:p>
            <a:pPr>
              <a:buNone/>
            </a:pPr>
            <a:r>
              <a:rPr lang="en-US" altLang="zh-CN" b="1"/>
              <a:t>   </a:t>
            </a:r>
            <a:r>
              <a:rPr lang="zh-CN" altLang="zh-CN" b="1"/>
              <a:t>杜甫的“安得广厦千万间，大庇天下寒士俱欢颜”，诗人并不仅仅停留在个人的哀怨中，而能推己及人，表现了他忧国忧民的性格。</a:t>
            </a: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23528" y="908720"/>
            <a:ext cx="8363272" cy="5217443"/>
          </a:xfrm>
        </p:spPr>
        <p:txBody>
          <a:bodyPr/>
          <a:lstStyle/>
          <a:p>
            <a:pPr>
              <a:buNone/>
            </a:pPr>
            <a:r>
              <a:rPr lang="zh-CN" altLang="zh-CN" b="1">
                <a:solidFill>
                  <a:srgbClr val="FF0000"/>
                </a:solidFill>
              </a:rPr>
              <a:t>③寄情山水、归隐田园的隐者形象</a:t>
            </a:r>
            <a:endParaRPr lang="en-US" altLang="zh-CN" b="1">
              <a:solidFill>
                <a:srgbClr val="FF0000"/>
              </a:solidFill>
            </a:endParaRPr>
          </a:p>
          <a:p>
            <a:pPr>
              <a:buNone/>
            </a:pPr>
            <a:r>
              <a:rPr lang="en-US" altLang="zh-CN" b="1"/>
              <a:t>    </a:t>
            </a:r>
            <a:r>
              <a:rPr lang="zh-CN" altLang="zh-CN" b="1"/>
              <a:t>陶渊明的“采菊东篱下，悠然见南山”，展现的是悠游自在的隐居生活，表现出诗人对官场的厌恶，对田园的喜爱。</a:t>
            </a:r>
            <a:endParaRPr lang="en-US" altLang="zh-CN" b="1"/>
          </a:p>
          <a:p>
            <a:pPr>
              <a:buNone/>
            </a:pPr>
            <a:r>
              <a:rPr lang="en-US" altLang="zh-CN" b="1"/>
              <a:t>    </a:t>
            </a:r>
            <a:r>
              <a:rPr lang="zh-CN" altLang="zh-CN" b="1"/>
              <a:t>王维的《山居秋暝》，通过对晚秋时节空山新雨景象的描写，表达了对山水风光的喜爱。</a:t>
            </a:r>
          </a:p>
          <a:p>
            <a:endParaRPr lang="zh-CN" altLang="en-US"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zh-CN" altLang="zh-CN" b="1">
                <a:solidFill>
                  <a:srgbClr val="FF0000"/>
                </a:solidFill>
              </a:rPr>
              <a:t>④怀才不遇、壮志难酬的形象</a:t>
            </a:r>
            <a:endParaRPr lang="en-US" altLang="zh-CN" b="1">
              <a:solidFill>
                <a:srgbClr val="FF0000"/>
              </a:solidFill>
            </a:endParaRPr>
          </a:p>
          <a:p>
            <a:pPr>
              <a:buNone/>
            </a:pPr>
            <a:r>
              <a:rPr lang="zh-CN" altLang="zh-CN" b="1"/>
              <a:t>陈子昂的《登幽州台歌》，写前不见圣贤之君，后不见贤明之主，想起天地茫茫悠悠无限，不觉悲伤地流下眼泪，塑造了一个空怀报国为民之心却不得施展的怀才不遇的知识分子形象。</a:t>
            </a: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zh-CN" altLang="zh-CN" b="1">
                <a:solidFill>
                  <a:srgbClr val="FF0000"/>
                </a:solidFill>
              </a:rPr>
              <a:t>⑤矢志报国、慷慨愤世的形象</a:t>
            </a:r>
            <a:endParaRPr lang="en-US" altLang="zh-CN" b="1">
              <a:solidFill>
                <a:srgbClr val="FF0000"/>
              </a:solidFill>
            </a:endParaRPr>
          </a:p>
          <a:p>
            <a:pPr>
              <a:buNone/>
            </a:pPr>
            <a:r>
              <a:rPr lang="en-US" altLang="zh-CN" b="1"/>
              <a:t> </a:t>
            </a:r>
            <a:r>
              <a:rPr lang="zh-CN" altLang="zh-CN" b="1"/>
              <a:t>陆游和辛弃疾，两位诗人的许多诗歌都反映出他们忠心报国，而不被重用的情感，如《示儿》《十一月四日风雨大作》《破阵子》。</a:t>
            </a: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zh-CN" altLang="zh-CN" b="1">
                <a:solidFill>
                  <a:srgbClr val="FF0000"/>
                </a:solidFill>
              </a:rPr>
              <a:t>⑥友人送别、思念故乡的形象</a:t>
            </a:r>
            <a:endParaRPr lang="en-US" altLang="zh-CN" b="1">
              <a:solidFill>
                <a:srgbClr val="FF0000"/>
              </a:solidFill>
            </a:endParaRPr>
          </a:p>
          <a:p>
            <a:pPr>
              <a:buNone/>
            </a:pPr>
            <a:r>
              <a:rPr lang="zh-CN" altLang="zh-CN" b="1"/>
              <a:t>李白的《赠汪伦》、王维的《九月九日忆山东兄弟》。</a:t>
            </a: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79512" y="2636912"/>
            <a:ext cx="8229600" cy="1143000"/>
          </a:xfrm>
        </p:spPr>
        <p:txBody>
          <a:bodyPr>
            <a:noAutofit/>
          </a:bodyPr>
          <a:lstStyle/>
          <a:p>
            <a:r>
              <a:rPr lang="zh-CN" altLang="en-US" sz="9600"/>
              <a:t>人物形象题</a:t>
            </a:r>
            <a:br>
              <a:rPr lang="zh-CN" altLang="en-US" sz="9600"/>
            </a:br>
            <a:endParaRPr lang="zh-CN" altLang="en-US" sz="9600"/>
          </a:p>
        </p:txBody>
      </p:sp>
    </p:spTree>
  </p:cSld>
  <p:clrMapOvr>
    <a:masterClrMapping/>
  </p:clrMapOvr>
  <p:transition/>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0" y="332656"/>
            <a:ext cx="8229600" cy="1143000"/>
          </a:xfrm>
        </p:spPr>
        <p:txBody>
          <a:bodyPr>
            <a:normAutofit fontScale="90000"/>
          </a:bodyPr>
          <a:lstStyle/>
          <a:p>
            <a:br>
              <a:rPr lang="en-US" altLang="zh-CN"/>
            </a:br>
            <a:br>
              <a:rPr lang="en-US" altLang="zh-CN"/>
            </a:br>
            <a:r>
              <a:rPr lang="en-US" altLang="zh-CN"/>
              <a:t> </a:t>
            </a:r>
            <a:r>
              <a:rPr lang="en-US" altLang="zh-CN" sz="2000"/>
              <a:t>(2012</a:t>
            </a:r>
            <a:r>
              <a:rPr lang="zh-CN" altLang="zh-CN" sz="2000"/>
              <a:t>·安徽卷</a:t>
            </a:r>
            <a:r>
              <a:rPr lang="en-US" altLang="zh-CN" sz="2000"/>
              <a:t>)</a:t>
            </a:r>
            <a:r>
              <a:rPr lang="zh-CN" altLang="zh-CN" sz="2000"/>
              <a:t> </a:t>
            </a:r>
            <a:r>
              <a:rPr lang="zh-CN" altLang="zh-CN"/>
              <a:t>最爱东山晴后雪①</a:t>
            </a:r>
            <a:br>
              <a:rPr lang="zh-CN" altLang="zh-CN"/>
            </a:br>
            <a:br>
              <a:rPr lang="zh-CN" altLang="zh-CN"/>
            </a:br>
            <a:endParaRPr lang="zh-CN" altLang="en-US"/>
          </a:p>
        </p:txBody>
      </p:sp>
      <p:sp>
        <p:nvSpPr>
          <p:cNvPr id="3" name="内容占位符 2"/>
          <p:cNvSpPr>
            <a:spLocks noGrp="1"/>
          </p:cNvSpPr>
          <p:nvPr>
            <p:ph idx="1"/>
          </p:nvPr>
        </p:nvSpPr>
        <p:spPr>
          <a:xfrm>
            <a:off x="683568" y="1268760"/>
            <a:ext cx="8229600" cy="4525963"/>
          </a:xfrm>
        </p:spPr>
        <p:txBody>
          <a:bodyPr>
            <a:normAutofit/>
          </a:bodyPr>
          <a:lstStyle/>
          <a:p>
            <a:pPr>
              <a:buNone/>
            </a:pPr>
            <a:r>
              <a:rPr lang="en-US" altLang="zh-CN"/>
              <a:t>                                 </a:t>
            </a:r>
            <a:r>
              <a:rPr lang="zh-CN" altLang="zh-CN" b="1"/>
              <a:t>【宋】杨万里</a:t>
            </a:r>
          </a:p>
          <a:p>
            <a:pPr>
              <a:buNone/>
            </a:pPr>
            <a:r>
              <a:rPr lang="en-US" altLang="zh-CN" b="1"/>
              <a:t>      </a:t>
            </a:r>
            <a:r>
              <a:rPr lang="zh-CN" altLang="zh-CN" b="1"/>
              <a:t>只知逐胜忽忘寒，小立春风夕照间。</a:t>
            </a:r>
          </a:p>
          <a:p>
            <a:pPr>
              <a:buNone/>
            </a:pPr>
            <a:r>
              <a:rPr lang="en-US" altLang="zh-CN" b="1"/>
              <a:t>     </a:t>
            </a:r>
            <a:r>
              <a:rPr lang="zh-CN" altLang="zh-CN" b="1"/>
              <a:t>只爱东山晴后雪，软红光里涌银山。</a:t>
            </a:r>
          </a:p>
          <a:p>
            <a:pPr>
              <a:buNone/>
            </a:pPr>
            <a:r>
              <a:rPr lang="zh-CN" altLang="zh-CN" b="1"/>
              <a:t>【</a:t>
            </a:r>
            <a:r>
              <a:rPr lang="zh-CN" altLang="zh-CN" sz="2400" b="1"/>
              <a:t>注】 ①本诗为《雪后晚晴，四山皆青，唯东山全白，赋〈最爱东山晴后雪〉二绝句》中的一首。</a:t>
            </a:r>
            <a:endParaRPr lang="en-US" altLang="zh-CN" sz="2400" b="1"/>
          </a:p>
          <a:p>
            <a:pPr>
              <a:buNone/>
            </a:pPr>
            <a:endParaRPr lang="en-US" altLang="zh-CN" sz="2400"/>
          </a:p>
          <a:p>
            <a:pPr>
              <a:buNone/>
            </a:pPr>
            <a:r>
              <a:rPr lang="zh-CN" altLang="zh-CN" sz="4400" b="1"/>
              <a:t>请</a:t>
            </a:r>
            <a:r>
              <a:rPr lang="zh-CN" altLang="zh-CN" sz="4400" b="1">
                <a:solidFill>
                  <a:srgbClr val="FF0000"/>
                </a:solidFill>
              </a:rPr>
              <a:t>简要分析</a:t>
            </a:r>
            <a:r>
              <a:rPr lang="zh-CN" altLang="zh-CN" sz="4400" b="1"/>
              <a:t>这首诗中</a:t>
            </a:r>
            <a:r>
              <a:rPr lang="zh-CN" altLang="zh-CN" sz="4400" b="1">
                <a:solidFill>
                  <a:srgbClr val="FF0000"/>
                </a:solidFill>
              </a:rPr>
              <a:t>诗人的形象</a:t>
            </a:r>
            <a:r>
              <a:rPr lang="zh-CN" altLang="zh-CN" sz="4400" b="1"/>
              <a:t>。</a:t>
            </a:r>
          </a:p>
          <a:p>
            <a:pPr>
              <a:buNone/>
            </a:pPr>
            <a:endParaRPr lang="zh-CN" altLang="zh-CN" sz="2400" b="1"/>
          </a:p>
          <a:p>
            <a:endParaRPr lang="zh-CN" altLang="en-US"/>
          </a:p>
        </p:txBody>
      </p:sp>
    </p:spTree>
  </p:cSld>
  <p:clrMapOvr>
    <a:masterClrMapping/>
  </p:clrMapOvr>
  <p:transition/>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24544" y="620688"/>
            <a:ext cx="9011344" cy="5505475"/>
          </a:xfrm>
        </p:spPr>
        <p:txBody>
          <a:bodyPr/>
          <a:lstStyle/>
          <a:p>
            <a:r>
              <a:rPr lang="zh-CN" altLang="zh-CN"/>
              <a:t>答案：</a:t>
            </a:r>
            <a:endParaRPr lang="en-US" altLang="zh-CN"/>
          </a:p>
          <a:p>
            <a:r>
              <a:rPr lang="en-US" altLang="zh-CN" b="1"/>
              <a:t>(1)</a:t>
            </a:r>
            <a:r>
              <a:rPr lang="zh-CN" altLang="zh-CN" b="1"/>
              <a:t>诗人只顾寻胜景而不觉春寒，驻足春风夕阳中凝望东山，对东山雪景</a:t>
            </a:r>
            <a:r>
              <a:rPr lang="zh-CN" altLang="zh-CN" b="1">
                <a:solidFill>
                  <a:srgbClr val="FF0000"/>
                </a:solidFill>
              </a:rPr>
              <a:t>充满喜爱之情</a:t>
            </a:r>
            <a:r>
              <a:rPr lang="zh-CN" altLang="zh-CN" b="1"/>
              <a:t>。</a:t>
            </a:r>
            <a:endParaRPr lang="en-US" altLang="zh-CN" b="1"/>
          </a:p>
          <a:p>
            <a:r>
              <a:rPr lang="en-US" altLang="zh-CN" b="1"/>
              <a:t>(2)</a:t>
            </a:r>
            <a:r>
              <a:rPr lang="zh-CN" altLang="zh-CN" b="1"/>
              <a:t>从这些</a:t>
            </a:r>
            <a:r>
              <a:rPr lang="zh-CN" altLang="zh-CN" b="1">
                <a:solidFill>
                  <a:srgbClr val="FF0000"/>
                </a:solidFill>
              </a:rPr>
              <a:t>动作</a:t>
            </a:r>
            <a:r>
              <a:rPr lang="zh-CN" altLang="zh-CN" b="1"/>
              <a:t>与</a:t>
            </a:r>
            <a:r>
              <a:rPr lang="zh-CN" altLang="zh-CN" b="1">
                <a:solidFill>
                  <a:srgbClr val="FF0000"/>
                </a:solidFill>
              </a:rPr>
              <a:t>心理</a:t>
            </a:r>
            <a:r>
              <a:rPr lang="zh-CN" altLang="zh-CN" b="1"/>
              <a:t>的描写中，可以看到一个</a:t>
            </a:r>
            <a:r>
              <a:rPr lang="zh-CN" altLang="zh-CN" b="1" u="sng">
                <a:solidFill>
                  <a:srgbClr val="FF0000"/>
                </a:solidFill>
              </a:rPr>
              <a:t>心境悠闲</a:t>
            </a:r>
            <a:r>
              <a:rPr lang="zh-CN" altLang="zh-CN" b="1">
                <a:solidFill>
                  <a:srgbClr val="FF0000"/>
                </a:solidFill>
              </a:rPr>
              <a:t>、</a:t>
            </a:r>
            <a:r>
              <a:rPr lang="zh-CN" altLang="zh-CN" b="1" u="sng">
                <a:solidFill>
                  <a:srgbClr val="FF0000"/>
                </a:solidFill>
              </a:rPr>
              <a:t>陶醉于自然美景而欣然忘我</a:t>
            </a:r>
            <a:r>
              <a:rPr lang="zh-CN" altLang="zh-CN" b="1">
                <a:solidFill>
                  <a:srgbClr val="FF0000"/>
                </a:solidFill>
              </a:rPr>
              <a:t>的</a:t>
            </a:r>
            <a:r>
              <a:rPr lang="zh-CN" altLang="zh-CN" b="1" u="sng">
                <a:solidFill>
                  <a:srgbClr val="FF0000"/>
                </a:solidFill>
              </a:rPr>
              <a:t>诗人形象。</a:t>
            </a: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 Box 4"/>
          <p:cNvSpPr txBox="1">
            <a:spLocks noChangeArrowheads="1"/>
          </p:cNvSpPr>
          <p:nvPr/>
        </p:nvSpPr>
        <p:spPr bwMode="auto">
          <a:xfrm>
            <a:off x="467544" y="404665"/>
            <a:ext cx="8066856" cy="6555641"/>
          </a:xfrm>
          <a:prstGeom prst="rect">
            <a:avLst/>
          </a:prstGeom>
          <a:noFill/>
          <a:ln w="9525" algn="ctr">
            <a:noFill/>
            <a:miter lim="800000"/>
          </a:ln>
          <a:effectLst/>
        </p:spPr>
        <p:txBody>
          <a:bodyPr wrap="square">
            <a:spAutoFit/>
          </a:bodyPr>
          <a:lstStyle/>
          <a:p>
            <a:r>
              <a:rPr lang="zh-CN" altLang="zh-CN" sz="2800" b="1"/>
              <a:t>　阅读下面两首宋诗</a:t>
            </a:r>
            <a:r>
              <a:rPr lang="en-US" altLang="zh-CN" sz="2800" b="1"/>
              <a:t>,</a:t>
            </a:r>
            <a:r>
              <a:rPr lang="zh-CN" altLang="en-US" sz="2800" b="1"/>
              <a:t>回答问题。</a:t>
            </a:r>
          </a:p>
          <a:p>
            <a:pPr algn="ctr"/>
            <a:r>
              <a:rPr lang="zh-CN" altLang="en-US" sz="2800" b="1">
                <a:latin typeface="黑体" pitchFamily="2" charset="-122"/>
                <a:ea typeface="黑体" pitchFamily="2" charset="-122"/>
              </a:rPr>
              <a:t>寻诗两绝句</a:t>
            </a:r>
          </a:p>
          <a:p>
            <a:pPr algn="ctr"/>
            <a:r>
              <a:rPr lang="zh-CN" altLang="en-US" sz="2800" b="1"/>
              <a:t>                陈与义</a:t>
            </a:r>
          </a:p>
          <a:p>
            <a:pPr algn="ctr"/>
            <a:r>
              <a:rPr lang="zh-CN" altLang="en-US" sz="2800" b="1">
                <a:latin typeface="楷体_GB2312" pitchFamily="49" charset="-122"/>
                <a:ea typeface="楷体_GB2312" pitchFamily="49" charset="-122"/>
              </a:rPr>
              <a:t>楚酒困人三日醉</a:t>
            </a:r>
            <a:r>
              <a:rPr lang="en-US" altLang="zh-CN" sz="2800" b="1">
                <a:latin typeface="楷体_GB2312" pitchFamily="49" charset="-122"/>
                <a:ea typeface="楷体_GB2312" pitchFamily="49" charset="-122"/>
              </a:rPr>
              <a:t>,</a:t>
            </a:r>
            <a:r>
              <a:rPr lang="zh-CN" altLang="en-US" sz="2800" b="1">
                <a:latin typeface="楷体_GB2312" pitchFamily="49" charset="-122"/>
                <a:ea typeface="楷体_GB2312" pitchFamily="49" charset="-122"/>
              </a:rPr>
              <a:t>园花经雨百般红。</a:t>
            </a:r>
          </a:p>
          <a:p>
            <a:pPr algn="ctr"/>
            <a:r>
              <a:rPr lang="zh-CN" altLang="en-US" sz="2800" b="1">
                <a:latin typeface="楷体_GB2312" pitchFamily="49" charset="-122"/>
                <a:ea typeface="楷体_GB2312" pitchFamily="49" charset="-122"/>
              </a:rPr>
              <a:t>无人画出陈居士</a:t>
            </a:r>
            <a:r>
              <a:rPr lang="zh-CN" altLang="en-US" sz="2800" b="1" baseline="30000">
                <a:latin typeface="楷体_GB2312" pitchFamily="49" charset="-122"/>
                <a:ea typeface="楷体_GB2312" pitchFamily="49" charset="-122"/>
              </a:rPr>
              <a:t>①</a:t>
            </a:r>
            <a:r>
              <a:rPr lang="en-US" altLang="zh-CN" sz="2800" b="1">
                <a:latin typeface="楷体_GB2312" pitchFamily="49" charset="-122"/>
                <a:ea typeface="楷体_GB2312" pitchFamily="49" charset="-122"/>
              </a:rPr>
              <a:t>,</a:t>
            </a:r>
            <a:r>
              <a:rPr lang="zh-CN" altLang="en-US" sz="2800" b="1">
                <a:latin typeface="楷体_GB2312" pitchFamily="49" charset="-122"/>
                <a:ea typeface="楷体_GB2312" pitchFamily="49" charset="-122"/>
              </a:rPr>
              <a:t>亭角寻诗满袖风。</a:t>
            </a:r>
            <a:endParaRPr lang="en-US" altLang="zh-CN" sz="2800" b="1">
              <a:latin typeface="楷体_GB2312" pitchFamily="49" charset="-122"/>
              <a:ea typeface="楷体_GB2312" pitchFamily="49" charset="-122"/>
            </a:endParaRPr>
          </a:p>
          <a:p>
            <a:pPr algn="ctr"/>
            <a:endParaRPr lang="zh-CN" altLang="en-US" sz="2800" b="1">
              <a:latin typeface="楷体_GB2312" pitchFamily="49" charset="-122"/>
              <a:ea typeface="楷体_GB2312" pitchFamily="49" charset="-122"/>
            </a:endParaRPr>
          </a:p>
          <a:p>
            <a:pPr algn="ctr"/>
            <a:r>
              <a:rPr lang="zh-CN" altLang="en-US" sz="2800" b="1">
                <a:latin typeface="楷体_GB2312" pitchFamily="49" charset="-122"/>
                <a:ea typeface="楷体_GB2312" pitchFamily="49" charset="-122"/>
              </a:rPr>
              <a:t>爱把山瓢</a:t>
            </a:r>
            <a:r>
              <a:rPr lang="zh-CN" altLang="en-US" sz="2800" b="1" baseline="30000">
                <a:latin typeface="楷体_GB2312" pitchFamily="49" charset="-122"/>
                <a:ea typeface="楷体_GB2312" pitchFamily="49" charset="-122"/>
              </a:rPr>
              <a:t>②</a:t>
            </a:r>
            <a:r>
              <a:rPr lang="zh-CN" altLang="en-US" sz="2800" b="1">
                <a:latin typeface="楷体_GB2312" pitchFamily="49" charset="-122"/>
                <a:ea typeface="楷体_GB2312" pitchFamily="49" charset="-122"/>
              </a:rPr>
              <a:t>莫笑侬</a:t>
            </a:r>
            <a:r>
              <a:rPr lang="en-US" altLang="zh-CN" sz="2800" b="1">
                <a:latin typeface="楷体_GB2312" pitchFamily="49" charset="-122"/>
                <a:ea typeface="楷体_GB2312" pitchFamily="49" charset="-122"/>
              </a:rPr>
              <a:t>,</a:t>
            </a:r>
            <a:r>
              <a:rPr lang="zh-CN" altLang="en-US" sz="2800" b="1">
                <a:latin typeface="楷体_GB2312" pitchFamily="49" charset="-122"/>
                <a:ea typeface="楷体_GB2312" pitchFamily="49" charset="-122"/>
              </a:rPr>
              <a:t>愁时引睡有奇功。</a:t>
            </a:r>
          </a:p>
          <a:p>
            <a:pPr algn="ctr"/>
            <a:r>
              <a:rPr lang="zh-CN" altLang="en-US" sz="2800" b="1">
                <a:latin typeface="楷体_GB2312" pitchFamily="49" charset="-122"/>
                <a:ea typeface="楷体_GB2312" pitchFamily="49" charset="-122"/>
              </a:rPr>
              <a:t>醒来推户寻诗去</a:t>
            </a:r>
            <a:r>
              <a:rPr lang="en-US" altLang="zh-CN" sz="2800" b="1">
                <a:latin typeface="楷体_GB2312" pitchFamily="49" charset="-122"/>
                <a:ea typeface="楷体_GB2312" pitchFamily="49" charset="-122"/>
              </a:rPr>
              <a:t>,</a:t>
            </a:r>
            <a:r>
              <a:rPr lang="zh-CN" altLang="en-US" sz="2800" b="1">
                <a:latin typeface="楷体_GB2312" pitchFamily="49" charset="-122"/>
                <a:ea typeface="楷体_GB2312" pitchFamily="49" charset="-122"/>
              </a:rPr>
              <a:t>乔木峥嵘明月中。</a:t>
            </a:r>
            <a:endParaRPr lang="en-US" altLang="zh-CN" sz="2800" b="1">
              <a:latin typeface="楷体_GB2312" pitchFamily="49" charset="-122"/>
              <a:ea typeface="楷体_GB2312" pitchFamily="49" charset="-122"/>
            </a:endParaRPr>
          </a:p>
          <a:p>
            <a:pPr algn="ctr"/>
            <a:endParaRPr lang="zh-CN" altLang="en-US" sz="2800" b="1">
              <a:latin typeface="楷体_GB2312" pitchFamily="49" charset="-122"/>
              <a:ea typeface="楷体_GB2312" pitchFamily="49" charset="-122"/>
            </a:endParaRPr>
          </a:p>
          <a:p>
            <a:r>
              <a:rPr lang="en-US" altLang="zh-CN" sz="2800" b="1">
                <a:latin typeface="黑体" pitchFamily="2" charset="-122"/>
                <a:ea typeface="黑体" pitchFamily="2" charset="-122"/>
              </a:rPr>
              <a:t>【</a:t>
            </a:r>
            <a:r>
              <a:rPr lang="zh-CN" altLang="en-US" sz="2800" b="1">
                <a:latin typeface="黑体" pitchFamily="2" charset="-122"/>
                <a:ea typeface="黑体" pitchFamily="2" charset="-122"/>
              </a:rPr>
              <a:t>注</a:t>
            </a:r>
            <a:r>
              <a:rPr lang="en-US" altLang="zh-CN" sz="2800" b="1">
                <a:latin typeface="黑体" pitchFamily="2" charset="-122"/>
                <a:ea typeface="黑体" pitchFamily="2" charset="-122"/>
              </a:rPr>
              <a:t>】</a:t>
            </a:r>
            <a:r>
              <a:rPr lang="en-US" altLang="zh-CN" sz="2800" b="1"/>
              <a:t> ①</a:t>
            </a:r>
            <a:r>
              <a:rPr lang="zh-CN" altLang="en-US" sz="2800" b="1"/>
              <a:t>居士</a:t>
            </a:r>
            <a:r>
              <a:rPr lang="en-US" altLang="zh-CN" sz="2800" b="1"/>
              <a:t>:</a:t>
            </a:r>
            <a:r>
              <a:rPr lang="zh-CN" altLang="en-US" sz="2800" b="1"/>
              <a:t>指文人雅士。②山瓢</a:t>
            </a:r>
            <a:r>
              <a:rPr lang="en-US" altLang="zh-CN" sz="2800" b="1"/>
              <a:t>:</a:t>
            </a:r>
            <a:r>
              <a:rPr lang="zh-CN" altLang="en-US" sz="2800" b="1"/>
              <a:t>天然粗陋的酒器。</a:t>
            </a:r>
            <a:endParaRPr lang="en-US" altLang="zh-CN" sz="2800" b="1"/>
          </a:p>
          <a:p>
            <a:endParaRPr lang="en-US" altLang="zh-CN" sz="2800" b="1"/>
          </a:p>
          <a:p>
            <a:r>
              <a:rPr lang="zh-CN" altLang="zh-CN" sz="2800" b="1"/>
              <a:t>诗中“</a:t>
            </a:r>
            <a:r>
              <a:rPr lang="zh-CN" altLang="zh-CN" sz="2800" b="1">
                <a:solidFill>
                  <a:srgbClr val="FF0000"/>
                </a:solidFill>
              </a:rPr>
              <a:t>陈居士”的形象</a:t>
            </a:r>
            <a:r>
              <a:rPr lang="zh-CN" altLang="zh-CN" sz="2800" b="1"/>
              <a:t>特点是什么</a:t>
            </a:r>
            <a:r>
              <a:rPr lang="en-US" altLang="zh-CN" sz="2800" b="1"/>
              <a:t>?</a:t>
            </a:r>
            <a:r>
              <a:rPr lang="zh-CN" altLang="en-US" sz="2800" b="1"/>
              <a:t>请结合两首诗加以分析。</a:t>
            </a:r>
            <a:r>
              <a:rPr lang="en-US" altLang="zh-CN" sz="2800" b="1"/>
              <a:t>(4</a:t>
            </a:r>
            <a:r>
              <a:rPr lang="zh-CN" altLang="en-US" sz="2800" b="1"/>
              <a:t>分</a:t>
            </a:r>
            <a:r>
              <a:rPr lang="en-US" altLang="zh-CN" sz="2800" b="1"/>
              <a:t>)</a:t>
            </a:r>
            <a:endParaRPr lang="en-US" altLang="zh-CN" sz="2800" b="1" u="sng"/>
          </a:p>
          <a:p>
            <a:endParaRPr lang="zh-CN" altLang="en-US" sz="2800" b="1"/>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96552" y="476672"/>
            <a:ext cx="9540552" cy="5649491"/>
          </a:xfrm>
        </p:spPr>
        <p:txBody>
          <a:bodyPr>
            <a:normAutofit/>
          </a:bodyPr>
          <a:lstStyle/>
          <a:p>
            <a:r>
              <a:rPr lang="en-US" altLang="zh-CN" b="1"/>
              <a:t>(1)</a:t>
            </a:r>
            <a:r>
              <a:rPr lang="zh-CN" altLang="zh-CN" b="1"/>
              <a:t>古典诗词特别讲究炼字。请简要分析</a:t>
            </a:r>
            <a:r>
              <a:rPr lang="en-US" altLang="zh-CN" b="1"/>
              <a:t>“</a:t>
            </a:r>
            <a:r>
              <a:rPr lang="zh-CN" altLang="zh-CN" b="1"/>
              <a:t>空</a:t>
            </a:r>
            <a:r>
              <a:rPr lang="en-US" altLang="zh-CN" b="1"/>
              <a:t>”</a:t>
            </a:r>
            <a:r>
              <a:rPr lang="zh-CN" altLang="zh-CN" b="1"/>
              <a:t>字在表情达意上的作用。</a:t>
            </a:r>
            <a:r>
              <a:rPr lang="en-US" altLang="zh-CN"/>
              <a:t>(2</a:t>
            </a:r>
            <a:r>
              <a:rPr lang="zh-CN" altLang="zh-CN"/>
              <a:t>分</a:t>
            </a:r>
            <a:r>
              <a:rPr lang="en-US" altLang="zh-CN"/>
              <a:t>) </a:t>
            </a:r>
            <a:endParaRPr lang="zh-CN" altLang="zh-CN"/>
          </a:p>
          <a:p>
            <a:r>
              <a:rPr lang="en-US" altLang="zh-CN" b="1"/>
              <a:t> </a:t>
            </a:r>
            <a:r>
              <a:rPr lang="zh-CN" altLang="zh-CN" b="1"/>
              <a:t>①“空</a:t>
            </a:r>
            <a:r>
              <a:rPr lang="en-US" altLang="zh-CN" b="1"/>
              <a:t>'</a:t>
            </a:r>
            <a:r>
              <a:rPr lang="zh-CN" altLang="zh-CN" b="1"/>
              <a:t>字表达了</a:t>
            </a:r>
            <a:r>
              <a:rPr lang="zh-CN" altLang="zh-CN" b="1" u="sng"/>
              <a:t>苦苦等待而没有结果</a:t>
            </a:r>
            <a:r>
              <a:rPr lang="zh-CN" altLang="zh-CN" b="1"/>
              <a:t>的</a:t>
            </a:r>
            <a:r>
              <a:rPr lang="zh-CN" altLang="zh-CN" b="1">
                <a:solidFill>
                  <a:srgbClr val="FF0000"/>
                </a:solidFill>
              </a:rPr>
              <a:t>孤寂、惆怅</a:t>
            </a:r>
            <a:r>
              <a:rPr lang="zh-CN" altLang="zh-CN" b="1"/>
              <a:t>，</a:t>
            </a:r>
            <a:r>
              <a:rPr lang="zh-CN" altLang="zh-CN" b="1" u="sng"/>
              <a:t>增添了全词的“愁”味</a:t>
            </a:r>
            <a:r>
              <a:rPr lang="zh-CN" altLang="zh-CN" b="1"/>
              <a:t>，使主题更加鲜明。 </a:t>
            </a:r>
          </a:p>
          <a:p>
            <a:endParaRPr lang="zh-CN" altLang="zh-CN"/>
          </a:p>
          <a:p>
            <a:r>
              <a:rPr lang="en-US" altLang="zh-CN" b="1"/>
              <a:t> (2)</a:t>
            </a:r>
            <a:r>
              <a:rPr lang="zh-CN" altLang="zh-CN" b="1"/>
              <a:t>关于这首词</a:t>
            </a:r>
            <a:r>
              <a:rPr lang="zh-CN" altLang="zh-CN" b="1">
                <a:solidFill>
                  <a:srgbClr val="FF0000"/>
                </a:solidFill>
              </a:rPr>
              <a:t>表达的内容</a:t>
            </a:r>
            <a:r>
              <a:rPr lang="zh-CN" altLang="zh-CN" b="1"/>
              <a:t>，有人认为是</a:t>
            </a:r>
            <a:r>
              <a:rPr lang="en-US" altLang="zh-CN" b="1"/>
              <a:t>“</a:t>
            </a:r>
            <a:r>
              <a:rPr lang="zh-CN" altLang="zh-CN" b="1">
                <a:solidFill>
                  <a:srgbClr val="FF0000"/>
                </a:solidFill>
              </a:rPr>
              <a:t>游子思归乡</a:t>
            </a:r>
            <a:r>
              <a:rPr lang="en-US" altLang="zh-CN" b="1"/>
              <a:t>”</a:t>
            </a:r>
            <a:r>
              <a:rPr lang="zh-CN" altLang="zh-CN" b="1"/>
              <a:t>，有人认为是</a:t>
            </a:r>
            <a:r>
              <a:rPr lang="en-US" altLang="zh-CN" b="1"/>
              <a:t>“</a:t>
            </a:r>
            <a:r>
              <a:rPr lang="zh-CN" altLang="zh-CN" b="1">
                <a:solidFill>
                  <a:srgbClr val="FF0000"/>
                </a:solidFill>
              </a:rPr>
              <a:t>思妇盼归人</a:t>
            </a:r>
            <a:r>
              <a:rPr lang="en-US" altLang="zh-CN" b="1"/>
              <a:t>”</a:t>
            </a:r>
            <a:r>
              <a:rPr lang="zh-CN" altLang="zh-CN" b="1"/>
              <a:t>，也有人认为二者兼有。</a:t>
            </a:r>
            <a:r>
              <a:rPr lang="zh-CN" altLang="zh-CN" b="1" u="sng">
                <a:solidFill>
                  <a:srgbClr val="FF0000"/>
                </a:solidFill>
              </a:rPr>
              <a:t>你的看法如何</a:t>
            </a:r>
            <a:r>
              <a:rPr lang="en-US" altLang="zh-CN" b="1" u="sng">
                <a:solidFill>
                  <a:srgbClr val="FF0000"/>
                </a:solidFill>
              </a:rPr>
              <a:t>?</a:t>
            </a:r>
            <a:r>
              <a:rPr lang="zh-CN" altLang="zh-CN" b="1"/>
              <a:t>请简要说明理由。</a:t>
            </a:r>
            <a:r>
              <a:rPr lang="en-US" altLang="zh-CN"/>
              <a:t>(4</a:t>
            </a:r>
            <a:r>
              <a:rPr lang="zh-CN" altLang="zh-CN"/>
              <a:t>分</a:t>
            </a:r>
            <a:r>
              <a:rPr lang="en-US" altLang="zh-CN"/>
              <a:t>) </a:t>
            </a:r>
            <a:endParaRPr lang="zh-CN" altLang="zh-CN"/>
          </a:p>
          <a:p>
            <a:r>
              <a:rPr lang="en-US" altLang="zh-CN"/>
              <a:t> </a:t>
            </a:r>
            <a:endParaRPr lang="zh-CN" altLang="zh-CN"/>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80528" y="476672"/>
            <a:ext cx="8867328" cy="5649491"/>
          </a:xfrm>
        </p:spPr>
        <p:txBody>
          <a:bodyPr/>
          <a:lstStyle/>
          <a:p>
            <a:r>
              <a:rPr lang="zh-CN" altLang="en-US" b="1">
                <a:solidFill>
                  <a:srgbClr val="FF0000"/>
                </a:solidFill>
              </a:rPr>
              <a:t>形象特点：</a:t>
            </a:r>
            <a:endParaRPr lang="en-US" altLang="zh-CN" b="1">
              <a:solidFill>
                <a:srgbClr val="FF0000"/>
              </a:solidFill>
            </a:endParaRPr>
          </a:p>
          <a:p>
            <a:r>
              <a:rPr lang="zh-CN" altLang="en-US" b="1"/>
              <a:t>①行为洒脱，</a:t>
            </a:r>
            <a:r>
              <a:rPr lang="en-US" altLang="zh-CN" b="1"/>
              <a:t>(1</a:t>
            </a:r>
            <a:r>
              <a:rPr lang="zh-CN" altLang="en-US" b="1"/>
              <a:t>分</a:t>
            </a:r>
            <a:r>
              <a:rPr lang="en-US" altLang="zh-CN" b="1"/>
              <a:t>)②</a:t>
            </a:r>
            <a:r>
              <a:rPr lang="zh-CN" altLang="en-US" b="1"/>
              <a:t>情趣高雅。</a:t>
            </a:r>
            <a:r>
              <a:rPr lang="en-US" altLang="zh-CN" b="1"/>
              <a:t>(1</a:t>
            </a:r>
            <a:r>
              <a:rPr lang="zh-CN" altLang="en-US" b="1"/>
              <a:t>分</a:t>
            </a:r>
            <a:r>
              <a:rPr lang="en-US" altLang="zh-CN" b="1"/>
              <a:t>)</a:t>
            </a:r>
          </a:p>
          <a:p>
            <a:r>
              <a:rPr lang="zh-CN" altLang="en-US" b="1">
                <a:solidFill>
                  <a:srgbClr val="FF0000"/>
                </a:solidFill>
              </a:rPr>
              <a:t>分析</a:t>
            </a:r>
            <a:r>
              <a:rPr lang="zh-CN" altLang="en-US" b="1"/>
              <a:t>：</a:t>
            </a:r>
            <a:endParaRPr lang="en-US" altLang="zh-CN" b="1"/>
          </a:p>
          <a:p>
            <a:r>
              <a:rPr lang="zh-CN" altLang="en-US" b="1"/>
              <a:t>①“楚酒困人三日醉”“爱把山瓢莫笑侬”，从陈居士喜欢喝酒可以看出他洒脱的性格特点。</a:t>
            </a:r>
            <a:r>
              <a:rPr lang="en-US" altLang="zh-CN" b="1"/>
              <a:t>(1</a:t>
            </a:r>
            <a:r>
              <a:rPr lang="zh-CN" altLang="en-US" b="1"/>
              <a:t>分</a:t>
            </a:r>
            <a:r>
              <a:rPr lang="en-US" altLang="zh-CN" b="1"/>
              <a:t>)</a:t>
            </a:r>
          </a:p>
          <a:p>
            <a:r>
              <a:rPr lang="en-US" altLang="zh-CN" b="1"/>
              <a:t>  ②“</a:t>
            </a:r>
            <a:r>
              <a:rPr lang="zh-CN" altLang="en-US" b="1"/>
              <a:t>亭角寻诗满袖风”“醒来推户寻诗去”，白天寻诗，夜晚寻诗，表现了陈居士沉迷于诗歌创作的高雅情趣。</a:t>
            </a:r>
            <a:r>
              <a:rPr lang="en-US" altLang="zh-CN" b="1"/>
              <a:t>(1</a:t>
            </a:r>
            <a:r>
              <a:rPr lang="zh-CN" altLang="en-US" b="1"/>
              <a:t>分</a:t>
            </a:r>
            <a:r>
              <a:rPr lang="en-US" altLang="zh-CN" b="1"/>
              <a:t>)</a:t>
            </a:r>
          </a:p>
          <a:p>
            <a:endParaRPr lang="zh-CN" altLang="en-US"/>
          </a:p>
        </p:txBody>
      </p:sp>
    </p:spTree>
  </p:cSld>
  <p:clrMapOvr>
    <a:masterClrMapping/>
  </p:clrMapOvr>
  <p:transition/>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en-US" altLang="zh-CN">
                <a:latin typeface="黑体" pitchFamily="2" charset="-122"/>
                <a:ea typeface="黑体" pitchFamily="2" charset="-122"/>
              </a:rPr>
              <a:t>【</a:t>
            </a:r>
            <a:r>
              <a:rPr lang="zh-CN" altLang="en-US">
                <a:latin typeface="黑体" pitchFamily="2" charset="-122"/>
                <a:ea typeface="黑体" pitchFamily="2" charset="-122"/>
              </a:rPr>
              <a:t>方法归纳</a:t>
            </a:r>
            <a:r>
              <a:rPr lang="en-US" altLang="zh-CN">
                <a:latin typeface="黑体" pitchFamily="2" charset="-122"/>
                <a:ea typeface="黑体" pitchFamily="2" charset="-122"/>
              </a:rPr>
              <a:t>】</a:t>
            </a:r>
            <a:br>
              <a:rPr lang="en-US" altLang="zh-CN">
                <a:latin typeface="黑体" pitchFamily="2" charset="-122"/>
                <a:ea typeface="黑体" pitchFamily="2" charset="-122"/>
              </a:rPr>
            </a:br>
            <a:endParaRPr lang="zh-CN" altLang="en-US"/>
          </a:p>
        </p:txBody>
      </p:sp>
      <p:sp>
        <p:nvSpPr>
          <p:cNvPr id="3" name="内容占位符 2"/>
          <p:cNvSpPr>
            <a:spLocks noGrp="1"/>
          </p:cNvSpPr>
          <p:nvPr>
            <p:ph idx="1"/>
          </p:nvPr>
        </p:nvSpPr>
        <p:spPr>
          <a:xfrm>
            <a:off x="179512" y="1124744"/>
            <a:ext cx="8568952" cy="5544616"/>
          </a:xfrm>
        </p:spPr>
        <p:txBody>
          <a:bodyPr>
            <a:normAutofit lnSpcReduction="10000"/>
          </a:bodyPr>
          <a:lstStyle/>
          <a:p>
            <a:pPr>
              <a:buNone/>
            </a:pPr>
            <a:r>
              <a:rPr lang="en-US" altLang="zh-CN" b="1">
                <a:latin typeface="黑体" pitchFamily="2" charset="-122"/>
                <a:ea typeface="黑体" pitchFamily="2" charset="-122"/>
              </a:rPr>
              <a:t>1.</a:t>
            </a:r>
            <a:r>
              <a:rPr lang="zh-CN" altLang="en-US" b="1">
                <a:latin typeface="黑体" pitchFamily="2" charset="-122"/>
                <a:ea typeface="黑体" pitchFamily="2" charset="-122"/>
              </a:rPr>
              <a:t>知人论世</a:t>
            </a:r>
            <a:r>
              <a:rPr lang="en-US" altLang="zh-CN" b="1">
                <a:latin typeface="黑体" pitchFamily="2" charset="-122"/>
                <a:ea typeface="黑体" pitchFamily="2" charset="-122"/>
              </a:rPr>
              <a:t>,</a:t>
            </a:r>
            <a:r>
              <a:rPr lang="zh-CN" altLang="en-US" b="1">
                <a:latin typeface="黑体" pitchFamily="2" charset="-122"/>
                <a:ea typeface="黑体" pitchFamily="2" charset="-122"/>
              </a:rPr>
              <a:t>关注背景</a:t>
            </a:r>
          </a:p>
          <a:p>
            <a:pPr>
              <a:buNone/>
            </a:pPr>
            <a:r>
              <a:rPr lang="zh-CN" altLang="en-US" b="1">
                <a:solidFill>
                  <a:srgbClr val="FF0000"/>
                </a:solidFill>
              </a:rPr>
              <a:t>    作者、背景、注释</a:t>
            </a:r>
          </a:p>
          <a:p>
            <a:pPr>
              <a:buNone/>
            </a:pPr>
            <a:r>
              <a:rPr lang="en-US" altLang="zh-CN" b="1">
                <a:latin typeface="黑体" pitchFamily="2" charset="-122"/>
                <a:ea typeface="黑体" pitchFamily="2" charset="-122"/>
              </a:rPr>
              <a:t>2.</a:t>
            </a:r>
            <a:r>
              <a:rPr lang="zh-CN" altLang="en-US" b="1">
                <a:latin typeface="黑体" pitchFamily="2" charset="-122"/>
                <a:ea typeface="黑体" pitchFamily="2" charset="-122"/>
              </a:rPr>
              <a:t>依据人物肖像、行动、语言、神态、心理来鉴赏</a:t>
            </a:r>
          </a:p>
          <a:p>
            <a:pPr>
              <a:buNone/>
            </a:pPr>
            <a:r>
              <a:rPr lang="zh-CN" altLang="en-US" b="1"/>
              <a:t>     </a:t>
            </a:r>
            <a:r>
              <a:rPr lang="zh-CN" altLang="en-US" b="1">
                <a:solidFill>
                  <a:srgbClr val="FF0000"/>
                </a:solidFill>
              </a:rPr>
              <a:t>提炼出人物的性格</a:t>
            </a:r>
            <a:r>
              <a:rPr lang="en-US" altLang="zh-CN" b="1">
                <a:solidFill>
                  <a:srgbClr val="FF0000"/>
                </a:solidFill>
              </a:rPr>
              <a:t>,</a:t>
            </a:r>
            <a:r>
              <a:rPr lang="zh-CN" altLang="en-US" b="1">
                <a:solidFill>
                  <a:srgbClr val="FF0000"/>
                </a:solidFill>
              </a:rPr>
              <a:t>反映人物的思想感情</a:t>
            </a:r>
          </a:p>
          <a:p>
            <a:pPr>
              <a:buNone/>
            </a:pPr>
            <a:r>
              <a:rPr lang="en-US" altLang="zh-CN" b="1">
                <a:latin typeface="黑体" pitchFamily="2" charset="-122"/>
                <a:ea typeface="黑体" pitchFamily="2" charset="-122"/>
              </a:rPr>
              <a:t>3.</a:t>
            </a:r>
            <a:r>
              <a:rPr lang="zh-CN" altLang="en-US" b="1">
                <a:latin typeface="黑体" pitchFamily="2" charset="-122"/>
                <a:ea typeface="黑体" pitchFamily="2" charset="-122"/>
              </a:rPr>
              <a:t>分析描写的意象、创设的环境</a:t>
            </a:r>
            <a:r>
              <a:rPr lang="en-US" altLang="zh-CN" b="1">
                <a:latin typeface="黑体" pitchFamily="2" charset="-122"/>
                <a:ea typeface="黑体" pitchFamily="2" charset="-122"/>
              </a:rPr>
              <a:t>(</a:t>
            </a:r>
            <a:r>
              <a:rPr lang="zh-CN" altLang="en-US" b="1">
                <a:latin typeface="黑体" pitchFamily="2" charset="-122"/>
                <a:ea typeface="黑体" pitchFamily="2" charset="-122"/>
              </a:rPr>
              <a:t>时间、地点、天气、周围景物</a:t>
            </a:r>
            <a:r>
              <a:rPr lang="en-US" altLang="zh-CN" b="1">
                <a:latin typeface="黑体" pitchFamily="2" charset="-122"/>
                <a:ea typeface="黑体" pitchFamily="2" charset="-122"/>
              </a:rPr>
              <a:t>)</a:t>
            </a:r>
          </a:p>
          <a:p>
            <a:pPr>
              <a:buNone/>
            </a:pPr>
            <a:r>
              <a:rPr lang="zh-CN" altLang="en-US" b="1">
                <a:solidFill>
                  <a:srgbClr val="FF0000"/>
                </a:solidFill>
                <a:latin typeface="黑体" pitchFamily="2" charset="-122"/>
                <a:ea typeface="黑体" pitchFamily="2" charset="-122"/>
              </a:rPr>
              <a:t>   意象的积累</a:t>
            </a:r>
            <a:endParaRPr lang="zh-CN" altLang="en-US" b="1">
              <a:latin typeface="黑体" pitchFamily="2" charset="-122"/>
              <a:ea typeface="黑体" pitchFamily="2" charset="-122"/>
            </a:endParaRPr>
          </a:p>
          <a:p>
            <a:pPr>
              <a:buNone/>
            </a:pPr>
            <a:r>
              <a:rPr lang="en-US" altLang="zh-CN" b="1">
                <a:latin typeface="黑体" pitchFamily="2" charset="-122"/>
                <a:ea typeface="黑体" pitchFamily="2" charset="-122"/>
              </a:rPr>
              <a:t>4.</a:t>
            </a:r>
            <a:r>
              <a:rPr lang="zh-CN" altLang="en-US" b="1">
                <a:latin typeface="黑体" pitchFamily="2" charset="-122"/>
                <a:ea typeface="黑体" pitchFamily="2" charset="-122"/>
              </a:rPr>
              <a:t>调动平时人物形象类型积累</a:t>
            </a:r>
            <a:endParaRPr lang="en-US" altLang="zh-CN" b="1">
              <a:latin typeface="黑体" pitchFamily="2" charset="-122"/>
              <a:ea typeface="黑体" pitchFamily="2" charset="-122"/>
            </a:endParaRPr>
          </a:p>
          <a:p>
            <a:pPr>
              <a:buNone/>
            </a:pPr>
            <a:r>
              <a:rPr lang="zh-CN" altLang="en-US" b="1">
                <a:latin typeface="黑体" pitchFamily="2" charset="-122"/>
                <a:ea typeface="黑体" pitchFamily="2" charset="-122"/>
              </a:rPr>
              <a:t>  </a:t>
            </a:r>
            <a:r>
              <a:rPr lang="zh-CN" altLang="en-US" b="1">
                <a:solidFill>
                  <a:srgbClr val="FF0000"/>
                </a:solidFill>
                <a:latin typeface="黑体" pitchFamily="2" charset="-122"/>
                <a:ea typeface="黑体" pitchFamily="2" charset="-122"/>
              </a:rPr>
              <a:t>人物形象积累</a:t>
            </a:r>
            <a:endParaRPr lang="en-US" altLang="zh-CN" b="1">
              <a:solidFill>
                <a:srgbClr val="FF0000"/>
              </a:solidFill>
              <a:latin typeface="黑体" pitchFamily="2" charset="-122"/>
              <a:ea typeface="黑体" pitchFamily="2" charset="-122"/>
            </a:endParaRPr>
          </a:p>
          <a:p>
            <a:pPr>
              <a:buNone/>
            </a:pPr>
            <a:endParaRPr lang="zh-CN" altLang="en-US" b="1">
              <a:latin typeface="黑体" pitchFamily="2" charset="-122"/>
              <a:ea typeface="黑体" pitchFamily="2" charset="-122"/>
            </a:endParaRP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500"/>
                                        <p:tgtEl>
                                          <p:spTgt spid="3">
                                            <p:txEl>
                                              <p:pRg st="6" end="6"/>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blinds(horizontal)">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79512" y="2636912"/>
            <a:ext cx="8229600" cy="1143000"/>
          </a:xfrm>
        </p:spPr>
        <p:txBody>
          <a:bodyPr>
            <a:noAutofit/>
          </a:bodyPr>
          <a:lstStyle/>
          <a:p>
            <a:r>
              <a:rPr lang="zh-CN" altLang="en-US" sz="6000" b="1"/>
              <a:t>景物（事物）形象题</a:t>
            </a:r>
            <a:br>
              <a:rPr lang="zh-CN" altLang="en-US" sz="6000" b="1"/>
            </a:br>
            <a:endParaRPr lang="zh-CN" altLang="en-US" sz="6000" b="1"/>
          </a:p>
        </p:txBody>
      </p:sp>
    </p:spTree>
  </p:cSld>
  <p:clrMapOvr>
    <a:masterClrMapping/>
  </p:clrMapOvr>
  <p:transition/>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p:cSld>
    <p:spTree>
      <p:nvGrpSpPr>
        <p:cNvPr id="1" name=""/>
        <p:cNvGrpSpPr/>
        <p:nvPr/>
      </p:nvGrpSpPr>
      <p:grpSpPr>
        <a:xfrm>
          <a:off x="0" y="0"/>
          <a:ext cx="0" cy="0"/>
        </a:xfrm>
      </p:grpSpPr>
      <p:sp>
        <p:nvSpPr>
          <p:cNvPr id="20482" name="Rectangle 2"/>
          <p:cNvSpPr>
            <a:spLocks noGrp="1" noChangeArrowheads="1"/>
          </p:cNvSpPr>
          <p:nvPr>
            <p:ph type="title"/>
          </p:nvPr>
        </p:nvSpPr>
        <p:spPr>
          <a:xfrm>
            <a:off x="395288" y="620713"/>
            <a:ext cx="8278812" cy="1143000"/>
          </a:xfrm>
        </p:spPr>
        <p:txBody>
          <a:bodyPr/>
          <a:lstStyle/>
          <a:p>
            <a:pPr algn="l" eaLnBrk="1" hangingPunct="1"/>
            <a:r>
              <a:rPr lang="zh-CN" altLang="en-US" sz="3600" b="1"/>
              <a:t>            古典诗词中常见的</a:t>
            </a:r>
            <a:r>
              <a:rPr lang="zh-CN" altLang="en-US" sz="3600" b="1">
                <a:solidFill>
                  <a:srgbClr val="FF0000"/>
                </a:solidFill>
              </a:rPr>
              <a:t>意象积累</a:t>
            </a:r>
          </a:p>
        </p:txBody>
      </p:sp>
      <p:sp>
        <p:nvSpPr>
          <p:cNvPr id="2051" name="Rectangle 3"/>
          <p:cNvSpPr>
            <a:spLocks noGrp="1" noChangeArrowheads="1"/>
          </p:cNvSpPr>
          <p:nvPr>
            <p:ph type="body" idx="1"/>
          </p:nvPr>
        </p:nvSpPr>
        <p:spPr/>
        <p:txBody>
          <a:bodyPr/>
          <a:lstStyle/>
          <a:p>
            <a:pPr eaLnBrk="1" hangingPunct="1">
              <a:lnSpc>
                <a:spcPct val="90000"/>
              </a:lnSpc>
            </a:pPr>
            <a:r>
              <a:rPr lang="zh-CN" altLang="en-US" sz="4400" b="1">
                <a:solidFill>
                  <a:srgbClr val="FF0000"/>
                </a:solidFill>
              </a:rPr>
              <a:t>月亮</a:t>
            </a:r>
            <a:r>
              <a:rPr lang="zh-CN" altLang="en-US" sz="4000" b="1">
                <a:solidFill>
                  <a:srgbClr val="FF0000"/>
                </a:solidFill>
              </a:rPr>
              <a:t>  </a:t>
            </a:r>
            <a:r>
              <a:rPr lang="zh-CN" altLang="en-US" b="1">
                <a:solidFill>
                  <a:srgbClr val="FF0000"/>
                </a:solidFill>
              </a:rPr>
              <a:t>望月思乡</a:t>
            </a:r>
            <a:r>
              <a:rPr lang="zh-CN" altLang="en-US" b="1"/>
              <a:t>是人类最自然的情感，几乎成为永恒的主题。“举头望明月，低头思故乡” 、  “露从今夜起，月是故乡明”、  “今夜月明人尽望，不知秋思落何家” 、 “海上升明月，天涯共此时”、  “我寄愁心与明月，随君直到夜郎西” 、 “明月楼高休独倚，酒入愁肠，化做相思泪”。</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2051">
                                            <p:txEl>
                                              <p:pRg st="0" end="0"/>
                                            </p:txEl>
                                          </p:spTgt>
                                        </p:tgtEl>
                                        <p:attrNameLst>
                                          <p:attrName>style.visibility</p:attrName>
                                        </p:attrNameLst>
                                      </p:cBhvr>
                                      <p:to>
                                        <p:strVal val="visible"/>
                                      </p:to>
                                    </p:set>
                                    <p:animEffect transition="in" filter="box(out)">
                                      <p:cBhvr>
                                        <p:cTn id="7" dur="500"/>
                                        <p:tgtEl>
                                          <p:spTgt spid="2051">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build="p"/>
    </p:bldLst>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p:cSld>
    <p:spTree>
      <p:nvGrpSpPr>
        <p:cNvPr id="1" name=""/>
        <p:cNvGrpSpPr/>
        <p:nvPr/>
      </p:nvGrpSpPr>
      <p:grpSpPr>
        <a:xfrm>
          <a:off x="0" y="0"/>
          <a:ext cx="0" cy="0"/>
        </a:xfrm>
      </p:grpSpPr>
      <p:sp>
        <p:nvSpPr>
          <p:cNvPr id="4099" name="Rectangle 3"/>
          <p:cNvSpPr>
            <a:spLocks noGrp="1" noChangeArrowheads="1"/>
          </p:cNvSpPr>
          <p:nvPr>
            <p:ph type="body" sz="half" idx="1"/>
          </p:nvPr>
        </p:nvSpPr>
        <p:spPr>
          <a:xfrm>
            <a:off x="285750" y="457200"/>
            <a:ext cx="4191000" cy="5829300"/>
          </a:xfrm>
        </p:spPr>
        <p:txBody>
          <a:bodyPr/>
          <a:lstStyle/>
          <a:p>
            <a:pPr eaLnBrk="1" hangingPunct="1">
              <a:lnSpc>
                <a:spcPct val="90000"/>
              </a:lnSpc>
            </a:pPr>
            <a:r>
              <a:rPr lang="zh-CN" altLang="en-US" sz="3200" b="1">
                <a:solidFill>
                  <a:srgbClr val="FF0000"/>
                </a:solidFill>
              </a:rPr>
              <a:t>流水  </a:t>
            </a:r>
            <a:r>
              <a:rPr lang="zh-CN" altLang="en-US" sz="3200" b="1"/>
              <a:t>在中国古典诗词中它常常和</a:t>
            </a:r>
            <a:r>
              <a:rPr lang="zh-CN" altLang="en-US" sz="3200" b="1">
                <a:solidFill>
                  <a:srgbClr val="FF0000"/>
                </a:solidFill>
              </a:rPr>
              <a:t>绵绵的愁思</a:t>
            </a:r>
            <a:r>
              <a:rPr lang="zh-CN" altLang="en-US" sz="3200" b="1"/>
              <a:t>连在一起，“问君能有几多愁，恰似一江春水向东流”、“抽刀断水水更流，举杯消愁愁复愁”、“流水落花春去也，天上人间”、“化作春江都是泪，流不尽，许多愁”。</a:t>
            </a:r>
          </a:p>
        </p:txBody>
      </p:sp>
      <p:sp>
        <p:nvSpPr>
          <p:cNvPr id="4100" name="Rectangle 4"/>
          <p:cNvSpPr>
            <a:spLocks noGrp="1" noChangeArrowheads="1"/>
          </p:cNvSpPr>
          <p:nvPr>
            <p:ph type="body" sz="half" idx="2"/>
          </p:nvPr>
        </p:nvSpPr>
        <p:spPr>
          <a:xfrm>
            <a:off x="4648200" y="228600"/>
            <a:ext cx="4267200" cy="6400800"/>
          </a:xfrm>
        </p:spPr>
        <p:txBody>
          <a:bodyPr/>
          <a:lstStyle/>
          <a:p>
            <a:pPr eaLnBrk="1" hangingPunct="1"/>
            <a:r>
              <a:rPr lang="zh-CN" altLang="en-US" sz="4800" b="1">
                <a:solidFill>
                  <a:srgbClr val="FF0000"/>
                </a:solidFill>
              </a:rPr>
              <a:t>梅花 </a:t>
            </a:r>
            <a:r>
              <a:rPr lang="zh-CN" altLang="en-US" b="1">
                <a:solidFill>
                  <a:srgbClr val="FF0000"/>
                </a:solidFill>
              </a:rPr>
              <a:t> 往往象征一种高洁的人格</a:t>
            </a:r>
            <a:r>
              <a:rPr lang="zh-CN" altLang="en-US" b="1"/>
              <a:t>，“遥知不是雪，为有暗香来”、“零落成泥碾做尘，只有香如故”、“不要人夸颜色好，只留清气满乾坤”，</a:t>
            </a:r>
            <a:r>
              <a:rPr lang="zh-CN" altLang="en-US" b="1">
                <a:solidFill>
                  <a:srgbClr val="FF0000"/>
                </a:solidFill>
              </a:rPr>
              <a:t>“赠梅”还可以表示友谊，</a:t>
            </a:r>
            <a:r>
              <a:rPr lang="zh-CN" altLang="en-US" b="1"/>
              <a:t>“折梅逢驿使，寄与陇头人，江南无所有，聊赠一枝春”（南北朝 陆凯</a:t>
            </a:r>
            <a:r>
              <a:rPr lang="en-US" altLang="zh-CN" b="1">
                <a:cs typeface="Times New Roman" pitchFamily="18" charset="0"/>
              </a:rPr>
              <a:t>«</a:t>
            </a:r>
            <a:r>
              <a:rPr lang="zh-CN" altLang="en-US" b="1"/>
              <a:t>赠范晔</a:t>
            </a:r>
            <a:r>
              <a:rPr lang="en-US" altLang="zh-CN" b="1">
                <a:cs typeface="Times New Roman" pitchFamily="18" charset="0"/>
              </a:rPr>
              <a:t>»</a:t>
            </a:r>
            <a:r>
              <a:rPr lang="zh-CN" altLang="en-US" b="1"/>
              <a:t>）“故人早晚上高台，赠我江南一枝春”。</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4100">
                                            <p:txEl>
                                              <p:pRg st="0" end="0"/>
                                            </p:txEl>
                                          </p:spTgt>
                                        </p:tgtEl>
                                        <p:attrNameLst>
                                          <p:attrName>style.visibility</p:attrName>
                                        </p:attrNameLst>
                                      </p:cBhvr>
                                      <p:to>
                                        <p:strVal val="visible"/>
                                      </p:to>
                                    </p:set>
                                    <p:animEffect transition="in" filter="box(out)">
                                      <p:cBhvr>
                                        <p:cTn id="7" dur="500"/>
                                        <p:tgtEl>
                                          <p:spTgt spid="4100">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4099">
                                            <p:txEl>
                                              <p:pRg st="0" end="0"/>
                                            </p:txEl>
                                          </p:spTgt>
                                        </p:tgtEl>
                                        <p:attrNameLst>
                                          <p:attrName>style.visibility</p:attrName>
                                        </p:attrNameLst>
                                      </p:cBhvr>
                                      <p:to>
                                        <p:strVal val="visible"/>
                                      </p:to>
                                    </p:set>
                                    <p:animEffect transition="in" filter="box(out)">
                                      <p:cBhvr>
                                        <p:cTn id="12" dur="500"/>
                                        <p:tgtEl>
                                          <p:spTgt spid="4099">
                                            <p:txEl>
                                              <p:pRg st="0" end="0"/>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p:bldP spid="4100" grpId="0" build="p"/>
    </p:bldLst>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p:cSld>
    <p:spTree>
      <p:nvGrpSpPr>
        <p:cNvPr id="1" name=""/>
        <p:cNvGrpSpPr/>
        <p:nvPr/>
      </p:nvGrpSpPr>
      <p:grpSpPr>
        <a:xfrm>
          <a:off x="0" y="0"/>
          <a:ext cx="0" cy="0"/>
        </a:xfrm>
      </p:grpSpPr>
      <p:sp>
        <p:nvSpPr>
          <p:cNvPr id="5123" name="Rectangle 3"/>
          <p:cNvSpPr>
            <a:spLocks noGrp="1" noChangeArrowheads="1"/>
          </p:cNvSpPr>
          <p:nvPr>
            <p:ph type="body" idx="1"/>
          </p:nvPr>
        </p:nvSpPr>
        <p:spPr>
          <a:xfrm>
            <a:off x="285750" y="142875"/>
            <a:ext cx="8534400" cy="6324600"/>
          </a:xfrm>
        </p:spPr>
        <p:txBody>
          <a:bodyPr>
            <a:normAutofit lnSpcReduction="10000"/>
          </a:bodyPr>
          <a:lstStyle/>
          <a:p>
            <a:pPr eaLnBrk="1" hangingPunct="1"/>
            <a:r>
              <a:rPr lang="zh-CN" altLang="en-US" sz="4800" b="1">
                <a:solidFill>
                  <a:srgbClr val="FF0000"/>
                </a:solidFill>
              </a:rPr>
              <a:t>芭蕉</a:t>
            </a:r>
            <a:r>
              <a:rPr lang="zh-CN" altLang="en-US" b="1">
                <a:solidFill>
                  <a:srgbClr val="FF0000"/>
                </a:solidFill>
              </a:rPr>
              <a:t>  常常与孤独忧愁特别是离愁别绪</a:t>
            </a:r>
            <a:r>
              <a:rPr lang="zh-CN" altLang="en-US" b="1"/>
              <a:t>相联系，“一声梧桐一声秋，一点芭蕉一点愁，三更归梦三更后”（元曲）、“何处合成愁？离人心上秋。纵芭蕉不语也飕飕</a:t>
            </a:r>
            <a:r>
              <a:rPr lang="en-US" altLang="zh-CN" b="1"/>
              <a:t>sōu</a:t>
            </a:r>
            <a:r>
              <a:rPr lang="en-US" altLang="zh-CN"/>
              <a:t> </a:t>
            </a:r>
            <a:r>
              <a:rPr lang="en-US" altLang="zh-CN" b="1"/>
              <a:t>”</a:t>
            </a:r>
            <a:r>
              <a:rPr lang="zh-CN" altLang="en-US" b="1"/>
              <a:t>（宋 吴文英）“闲愁几许，梦逐芭蕉雨”。</a:t>
            </a:r>
          </a:p>
          <a:p>
            <a:pPr eaLnBrk="1" hangingPunct="1"/>
            <a:r>
              <a:rPr lang="zh-CN" altLang="en-US" sz="4800" b="1">
                <a:solidFill>
                  <a:srgbClr val="FF0000"/>
                </a:solidFill>
              </a:rPr>
              <a:t>梧桐 </a:t>
            </a:r>
            <a:r>
              <a:rPr lang="zh-CN" altLang="en-US" b="1">
                <a:solidFill>
                  <a:srgbClr val="FF0000"/>
                </a:solidFill>
              </a:rPr>
              <a:t> 大多写一些凄苦之情</a:t>
            </a:r>
            <a:r>
              <a:rPr lang="zh-CN" altLang="en-US" b="1"/>
              <a:t>，“梧桐树，三更雨，不道离情正苦，一叶叶，一声声，空阶滴到明”（温廷筠 </a:t>
            </a:r>
            <a:r>
              <a:rPr lang="en-US" altLang="zh-CN" b="1">
                <a:cs typeface="Times New Roman" pitchFamily="18" charset="0"/>
              </a:rPr>
              <a:t>«</a:t>
            </a:r>
            <a:r>
              <a:rPr lang="zh-CN" altLang="en-US" b="1"/>
              <a:t>更漏子</a:t>
            </a:r>
            <a:r>
              <a:rPr lang="en-US" altLang="zh-CN" b="1">
                <a:cs typeface="Times New Roman" pitchFamily="18" charset="0"/>
              </a:rPr>
              <a:t>»</a:t>
            </a:r>
            <a:r>
              <a:rPr lang="zh-CN" altLang="en-US" b="1"/>
              <a:t>），“寂寞梧桐，深院锁清秋”（李煜</a:t>
            </a:r>
            <a:r>
              <a:rPr lang="en-US" altLang="zh-CN" b="1">
                <a:cs typeface="Times New Roman" pitchFamily="18" charset="0"/>
              </a:rPr>
              <a:t>«</a:t>
            </a:r>
            <a:r>
              <a:rPr lang="zh-CN" altLang="en-US" b="1"/>
              <a:t>相见欢</a:t>
            </a:r>
            <a:r>
              <a:rPr lang="en-US" altLang="zh-CN" b="1">
                <a:cs typeface="Times New Roman" pitchFamily="18" charset="0"/>
              </a:rPr>
              <a:t>»</a:t>
            </a:r>
            <a:r>
              <a:rPr lang="zh-CN" altLang="en-US" b="1"/>
              <a:t>），“草际鸣蛩</a:t>
            </a:r>
            <a:r>
              <a:rPr lang="en-US" altLang="zh-CN" b="1"/>
              <a:t>qióng</a:t>
            </a:r>
            <a:r>
              <a:rPr lang="en-US" altLang="zh-CN"/>
              <a:t> </a:t>
            </a:r>
            <a:r>
              <a:rPr lang="zh-CN" altLang="en-US" b="1"/>
              <a:t>，桐叶凋落，正人间天上愁浓”（李清照</a:t>
            </a:r>
            <a:r>
              <a:rPr lang="en-US" altLang="zh-CN" b="1">
                <a:cs typeface="Times New Roman" pitchFamily="18" charset="0"/>
              </a:rPr>
              <a:t>«</a:t>
            </a:r>
            <a:r>
              <a:rPr lang="zh-CN" altLang="en-US" b="1"/>
              <a:t>行香子</a:t>
            </a:r>
            <a:r>
              <a:rPr lang="en-US" altLang="zh-CN" b="1">
                <a:cs typeface="Times New Roman" pitchFamily="18" charset="0"/>
              </a:rPr>
              <a:t>»</a:t>
            </a:r>
            <a:r>
              <a:rPr lang="zh-CN" altLang="en-US" b="1"/>
              <a:t>），“梧桐更兼细雨，到黄昏，点点滴滴”</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Effect transition="in" filter="box(out)">
                                      <p:cBhvr>
                                        <p:cTn id="7" dur="500"/>
                                        <p:tgtEl>
                                          <p:spTgt spid="512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5123">
                                            <p:txEl>
                                              <p:pRg st="1" end="1"/>
                                            </p:txEl>
                                          </p:spTgt>
                                        </p:tgtEl>
                                        <p:attrNameLst>
                                          <p:attrName>style.visibility</p:attrName>
                                        </p:attrNameLst>
                                      </p:cBhvr>
                                      <p:to>
                                        <p:strVal val="visible"/>
                                      </p:to>
                                    </p:set>
                                    <p:animEffect transition="in" filter="box(out)">
                                      <p:cBhvr>
                                        <p:cTn id="12" dur="500"/>
                                        <p:tgtEl>
                                          <p:spTgt spid="5123">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uiExpand="1" build="p"/>
    </p:bldLst>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p:cSld>
    <p:spTree>
      <p:nvGrpSpPr>
        <p:cNvPr id="1" name=""/>
        <p:cNvGrpSpPr/>
        <p:nvPr/>
      </p:nvGrpSpPr>
      <p:grpSpPr>
        <a:xfrm>
          <a:off x="0" y="0"/>
          <a:ext cx="0" cy="0"/>
        </a:xfrm>
      </p:grpSpPr>
      <p:sp>
        <p:nvSpPr>
          <p:cNvPr id="6147" name="Rectangle 3"/>
          <p:cNvSpPr>
            <a:spLocks noGrp="1" noChangeArrowheads="1"/>
          </p:cNvSpPr>
          <p:nvPr>
            <p:ph type="body" idx="1"/>
          </p:nvPr>
        </p:nvSpPr>
        <p:spPr>
          <a:xfrm>
            <a:off x="381000" y="304800"/>
            <a:ext cx="8458200" cy="6172200"/>
          </a:xfrm>
        </p:spPr>
        <p:txBody>
          <a:bodyPr/>
          <a:lstStyle/>
          <a:p>
            <a:pPr eaLnBrk="1" hangingPunct="1"/>
            <a:r>
              <a:rPr lang="zh-CN" altLang="en-US" sz="4800" b="1">
                <a:solidFill>
                  <a:srgbClr val="FF0000"/>
                </a:solidFill>
              </a:rPr>
              <a:t>芳草</a:t>
            </a:r>
            <a:r>
              <a:rPr lang="zh-CN" altLang="en-US" b="1">
                <a:solidFill>
                  <a:srgbClr val="FF0000"/>
                </a:solidFill>
              </a:rPr>
              <a:t>  多喻离恨</a:t>
            </a:r>
            <a:r>
              <a:rPr lang="zh-CN" altLang="en-US" b="1"/>
              <a:t>，“清清河边草，绵绵思远道”（汉 蔡邕</a:t>
            </a:r>
            <a:r>
              <a:rPr lang="en-US" altLang="zh-CN" b="1"/>
              <a:t>yōng</a:t>
            </a:r>
            <a:r>
              <a:rPr lang="en-US" altLang="zh-CN"/>
              <a:t> </a:t>
            </a:r>
            <a:r>
              <a:rPr lang="en-US" altLang="zh-CN" b="1">
                <a:cs typeface="Times New Roman" pitchFamily="18" charset="0"/>
              </a:rPr>
              <a:t>«</a:t>
            </a:r>
            <a:r>
              <a:rPr lang="zh-CN" altLang="en-US" b="1"/>
              <a:t>饮马长城窟行</a:t>
            </a:r>
            <a:r>
              <a:rPr lang="en-US" altLang="zh-CN" b="1">
                <a:cs typeface="Times New Roman" pitchFamily="18" charset="0"/>
              </a:rPr>
              <a:t>»</a:t>
            </a:r>
            <a:r>
              <a:rPr lang="zh-CN" altLang="en-US" b="1"/>
              <a:t>），“离情恰似春草，更行更远还生”（李煜</a:t>
            </a:r>
            <a:r>
              <a:rPr lang="en-US" altLang="zh-CN" b="1">
                <a:cs typeface="Times New Roman" pitchFamily="18" charset="0"/>
              </a:rPr>
              <a:t>«</a:t>
            </a:r>
            <a:r>
              <a:rPr lang="zh-CN" altLang="en-US" b="1"/>
              <a:t>清平乐</a:t>
            </a:r>
            <a:r>
              <a:rPr lang="en-US" altLang="zh-CN" b="1">
                <a:cs typeface="Times New Roman" pitchFamily="18" charset="0"/>
              </a:rPr>
              <a:t>»</a:t>
            </a:r>
            <a:r>
              <a:rPr lang="zh-CN" altLang="en-US" b="1"/>
              <a:t>），“危楼引望，远思悠悠，芳草何年恨即休”。</a:t>
            </a:r>
          </a:p>
          <a:p>
            <a:pPr eaLnBrk="1" hangingPunct="1"/>
            <a:r>
              <a:rPr lang="zh-CN" altLang="en-US" sz="4800" b="1">
                <a:solidFill>
                  <a:srgbClr val="FF0000"/>
                </a:solidFill>
              </a:rPr>
              <a:t>羌笛</a:t>
            </a:r>
            <a:r>
              <a:rPr lang="zh-CN" altLang="en-US" b="1">
                <a:solidFill>
                  <a:srgbClr val="FF0000"/>
                </a:solidFill>
              </a:rPr>
              <a:t>  </a:t>
            </a:r>
            <a:r>
              <a:rPr lang="zh-CN" altLang="en-US" b="1"/>
              <a:t>本是一种西部的乐器，唐代的</a:t>
            </a:r>
            <a:r>
              <a:rPr lang="zh-CN" altLang="en-US" b="1">
                <a:solidFill>
                  <a:srgbClr val="FF0000"/>
                </a:solidFill>
              </a:rPr>
              <a:t>边塞</a:t>
            </a:r>
            <a:r>
              <a:rPr lang="zh-CN" altLang="en-US" b="1"/>
              <a:t>诗经常提到，“羌笛何须怨杨柳，春风不度玉门关”，“中军置酒宴归客，胡琴琵琶与羌笛”（岑参</a:t>
            </a:r>
            <a:r>
              <a:rPr lang="en-US" altLang="zh-CN" b="1">
                <a:cs typeface="Times New Roman" pitchFamily="18" charset="0"/>
              </a:rPr>
              <a:t>«</a:t>
            </a:r>
            <a:r>
              <a:rPr lang="zh-CN" altLang="en-US" b="1"/>
              <a:t>白雪歌送武判官归京</a:t>
            </a:r>
            <a:r>
              <a:rPr lang="en-US" altLang="zh-CN" b="1">
                <a:cs typeface="Times New Roman" pitchFamily="18" charset="0"/>
              </a:rPr>
              <a:t>»</a:t>
            </a:r>
            <a:r>
              <a:rPr lang="zh-CN" altLang="en-US" b="1"/>
              <a:t>），“不知何处吹芦管，一夜征人尽</a:t>
            </a:r>
            <a:r>
              <a:rPr lang="zh-CN" altLang="en-US" b="1">
                <a:solidFill>
                  <a:srgbClr val="FF0000"/>
                </a:solidFill>
              </a:rPr>
              <a:t>望乡</a:t>
            </a:r>
            <a:r>
              <a:rPr lang="zh-CN" altLang="en-US" b="1"/>
              <a:t>”（李益</a:t>
            </a:r>
            <a:r>
              <a:rPr lang="en-US" altLang="zh-CN" b="1">
                <a:cs typeface="Times New Roman" pitchFamily="18" charset="0"/>
              </a:rPr>
              <a:t>«</a:t>
            </a:r>
            <a:r>
              <a:rPr lang="zh-CN" altLang="en-US" b="1"/>
              <a:t>夜上受降城闻笛</a:t>
            </a:r>
            <a:r>
              <a:rPr lang="en-US" altLang="zh-CN" b="1">
                <a:cs typeface="Times New Roman" pitchFamily="18" charset="0"/>
              </a:rPr>
              <a:t>»</a:t>
            </a:r>
            <a:r>
              <a:rPr lang="zh-CN" altLang="en-US" b="1"/>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animEffect transition="in" filter="box(out)">
                                      <p:cBhvr>
                                        <p:cTn id="7" dur="500"/>
                                        <p:tgtEl>
                                          <p:spTgt spid="6147">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6147">
                                            <p:txEl>
                                              <p:pRg st="1" end="1"/>
                                            </p:txEl>
                                          </p:spTgt>
                                        </p:tgtEl>
                                        <p:attrNameLst>
                                          <p:attrName>style.visibility</p:attrName>
                                        </p:attrNameLst>
                                      </p:cBhvr>
                                      <p:to>
                                        <p:strVal val="visible"/>
                                      </p:to>
                                    </p:set>
                                    <p:animEffect transition="in" filter="box(out)">
                                      <p:cBhvr>
                                        <p:cTn id="12" dur="500"/>
                                        <p:tgtEl>
                                          <p:spTgt spid="6147">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uiExpand="1" build="p"/>
    </p:bldLst>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p:cSld>
    <p:spTree>
      <p:nvGrpSpPr>
        <p:cNvPr id="1" name=""/>
        <p:cNvGrpSpPr/>
        <p:nvPr/>
      </p:nvGrpSpPr>
      <p:grpSpPr>
        <a:xfrm>
          <a:off x="0" y="0"/>
          <a:ext cx="0" cy="0"/>
        </a:xfrm>
      </p:grpSpPr>
      <p:sp>
        <p:nvSpPr>
          <p:cNvPr id="7171" name="Rectangle 3"/>
          <p:cNvSpPr>
            <a:spLocks noGrp="1" noChangeArrowheads="1"/>
          </p:cNvSpPr>
          <p:nvPr>
            <p:ph type="body" idx="1"/>
          </p:nvPr>
        </p:nvSpPr>
        <p:spPr>
          <a:xfrm>
            <a:off x="0" y="333375"/>
            <a:ext cx="9144000" cy="6858000"/>
          </a:xfrm>
        </p:spPr>
        <p:txBody>
          <a:bodyPr/>
          <a:lstStyle/>
          <a:p>
            <a:pPr eaLnBrk="1" hangingPunct="1"/>
            <a:r>
              <a:rPr lang="zh-CN" altLang="en-US" sz="3600" b="1">
                <a:solidFill>
                  <a:schemeClr val="accent2"/>
                </a:solidFill>
              </a:rPr>
              <a:t>丁香  </a:t>
            </a:r>
            <a:r>
              <a:rPr lang="zh-CN" altLang="en-US" sz="3600" b="1">
                <a:solidFill>
                  <a:srgbClr val="FF0000"/>
                </a:solidFill>
              </a:rPr>
              <a:t>花蕾结而不绽，多比喻愁绪</a:t>
            </a:r>
          </a:p>
          <a:p>
            <a:pPr eaLnBrk="1" hangingPunct="1"/>
            <a:r>
              <a:rPr lang="zh-CN" altLang="en-US" sz="3600" b="1">
                <a:solidFill>
                  <a:schemeClr val="accent2"/>
                </a:solidFill>
              </a:rPr>
              <a:t>菊花</a:t>
            </a:r>
            <a:r>
              <a:rPr lang="zh-CN" altLang="en-US" sz="3600" b="1">
                <a:solidFill>
                  <a:srgbClr val="FF0000"/>
                </a:solidFill>
              </a:rPr>
              <a:t>  傲霜怒放，比喻坚贞高洁</a:t>
            </a:r>
          </a:p>
          <a:p>
            <a:pPr eaLnBrk="1" hangingPunct="1"/>
            <a:r>
              <a:rPr lang="zh-CN" altLang="en-US" sz="3600" b="1">
                <a:solidFill>
                  <a:schemeClr val="accent2"/>
                </a:solidFill>
              </a:rPr>
              <a:t>松柏</a:t>
            </a:r>
            <a:r>
              <a:rPr lang="zh-CN" altLang="en-US" sz="3600" b="1">
                <a:solidFill>
                  <a:srgbClr val="FF0000"/>
                </a:solidFill>
              </a:rPr>
              <a:t>  常象征孤高耐寒的品格</a:t>
            </a:r>
          </a:p>
          <a:p>
            <a:pPr eaLnBrk="1" hangingPunct="1"/>
            <a:r>
              <a:rPr lang="zh-CN" altLang="en-US" sz="3600" b="1">
                <a:solidFill>
                  <a:schemeClr val="accent2"/>
                </a:solidFill>
              </a:rPr>
              <a:t>青鸟 </a:t>
            </a:r>
            <a:r>
              <a:rPr lang="zh-CN" altLang="en-US" sz="3600" b="1">
                <a:solidFill>
                  <a:srgbClr val="FF0000"/>
                </a:solidFill>
              </a:rPr>
              <a:t> 指传书的信使</a:t>
            </a:r>
          </a:p>
          <a:p>
            <a:pPr eaLnBrk="1" hangingPunct="1"/>
            <a:r>
              <a:rPr lang="zh-CN" altLang="en-US" sz="3600" b="1">
                <a:solidFill>
                  <a:schemeClr val="accent2"/>
                </a:solidFill>
              </a:rPr>
              <a:t>黄昏</a:t>
            </a:r>
            <a:r>
              <a:rPr lang="zh-CN" altLang="en-US" sz="3600" b="1">
                <a:solidFill>
                  <a:srgbClr val="FF0000"/>
                </a:solidFill>
              </a:rPr>
              <a:t>  多指离别相思闺怨一类的伤感情绪</a:t>
            </a:r>
          </a:p>
          <a:p>
            <a:pPr eaLnBrk="1" hangingPunct="1"/>
            <a:r>
              <a:rPr lang="zh-CN" altLang="en-US" sz="3600" b="1">
                <a:solidFill>
                  <a:schemeClr val="accent2"/>
                </a:solidFill>
              </a:rPr>
              <a:t>细雨烟雾</a:t>
            </a:r>
            <a:r>
              <a:rPr lang="zh-CN" altLang="en-US" sz="3600" b="1">
                <a:solidFill>
                  <a:srgbClr val="FF0000"/>
                </a:solidFill>
              </a:rPr>
              <a:t>  象征诗人无边的愁绪和郁闷的心情</a:t>
            </a:r>
          </a:p>
          <a:p>
            <a:pPr eaLnBrk="1" hangingPunct="1"/>
            <a:r>
              <a:rPr lang="zh-CN" altLang="en-US" sz="3600" b="1">
                <a:solidFill>
                  <a:schemeClr val="accent2"/>
                </a:solidFill>
              </a:rPr>
              <a:t>猿啼</a:t>
            </a:r>
            <a:r>
              <a:rPr lang="zh-CN" altLang="en-US" sz="3600" b="1">
                <a:solidFill>
                  <a:srgbClr val="FF0000"/>
                </a:solidFill>
              </a:rPr>
              <a:t>  多指悲伤的感情</a:t>
            </a:r>
          </a:p>
          <a:p>
            <a:pPr eaLnBrk="1" hangingPunct="1"/>
            <a:r>
              <a:rPr lang="zh-CN" altLang="en-US" sz="3600" b="1">
                <a:solidFill>
                  <a:schemeClr val="accent2"/>
                </a:solidFill>
              </a:rPr>
              <a:t>柳  </a:t>
            </a:r>
            <a:r>
              <a:rPr lang="zh-CN" altLang="en-US" sz="3600" b="1">
                <a:solidFill>
                  <a:srgbClr val="FF0000"/>
                </a:solidFill>
              </a:rPr>
              <a:t>与“留”谐音，多表达送别时依依不舍之情</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box(out)">
                                      <p:cBhvr>
                                        <p:cTn id="7" dur="500"/>
                                        <p:tgtEl>
                                          <p:spTgt spid="7171">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7171">
                                            <p:txEl>
                                              <p:pRg st="1" end="1"/>
                                            </p:txEl>
                                          </p:spTgt>
                                        </p:tgtEl>
                                        <p:attrNameLst>
                                          <p:attrName>style.visibility</p:attrName>
                                        </p:attrNameLst>
                                      </p:cBhvr>
                                      <p:to>
                                        <p:strVal val="visible"/>
                                      </p:to>
                                    </p:set>
                                    <p:animEffect transition="in" filter="box(out)">
                                      <p:cBhvr>
                                        <p:cTn id="12" dur="500"/>
                                        <p:tgtEl>
                                          <p:spTgt spid="7171">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7171">
                                            <p:txEl>
                                              <p:pRg st="2" end="2"/>
                                            </p:txEl>
                                          </p:spTgt>
                                        </p:tgtEl>
                                        <p:attrNameLst>
                                          <p:attrName>style.visibility</p:attrName>
                                        </p:attrNameLst>
                                      </p:cBhvr>
                                      <p:to>
                                        <p:strVal val="visible"/>
                                      </p:to>
                                    </p:set>
                                    <p:animEffect transition="in" filter="box(out)">
                                      <p:cBhvr>
                                        <p:cTn id="17" dur="500"/>
                                        <p:tgtEl>
                                          <p:spTgt spid="7171">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7171">
                                            <p:txEl>
                                              <p:pRg st="3" end="3"/>
                                            </p:txEl>
                                          </p:spTgt>
                                        </p:tgtEl>
                                        <p:attrNameLst>
                                          <p:attrName>style.visibility</p:attrName>
                                        </p:attrNameLst>
                                      </p:cBhvr>
                                      <p:to>
                                        <p:strVal val="visible"/>
                                      </p:to>
                                    </p:set>
                                    <p:animEffect transition="in" filter="box(out)">
                                      <p:cBhvr>
                                        <p:cTn id="22" dur="500"/>
                                        <p:tgtEl>
                                          <p:spTgt spid="7171">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par>
                    <p:cTn id="23" fill="hold" nodeType="clickPar">
                      <p:stCondLst>
                        <p:cond delay="indefinite"/>
                      </p:stCondLst>
                      <p:childTnLst>
                        <p:par>
                          <p:cTn id="24" fill="hold" nodeType="afterGroup">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7171">
                                            <p:txEl>
                                              <p:pRg st="4" end="4"/>
                                            </p:txEl>
                                          </p:spTgt>
                                        </p:tgtEl>
                                        <p:attrNameLst>
                                          <p:attrName>style.visibility</p:attrName>
                                        </p:attrNameLst>
                                      </p:cBhvr>
                                      <p:to>
                                        <p:strVal val="visible"/>
                                      </p:to>
                                    </p:set>
                                    <p:animEffect transition="in" filter="box(out)">
                                      <p:cBhvr>
                                        <p:cTn id="27" dur="500"/>
                                        <p:tgtEl>
                                          <p:spTgt spid="7171">
                                            <p:txEl>
                                              <p:pRg st="4" end="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camera.wav"/>
                                        </p:tgtEl>
                                      </p:cMediaNode>
                                    </p:audio>
                                  </p:subTnLst>
                                </p:cTn>
                              </p:par>
                            </p:childTnLst>
                          </p:cTn>
                        </p:par>
                      </p:childTnLst>
                    </p:cTn>
                  </p:par>
                  <p:par>
                    <p:cTn id="28" fill="hold" nodeType="clickPar">
                      <p:stCondLst>
                        <p:cond delay="indefinite"/>
                      </p:stCondLst>
                      <p:childTnLst>
                        <p:par>
                          <p:cTn id="29" fill="hold" nodeType="afterGroup">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7171">
                                            <p:txEl>
                                              <p:pRg st="5" end="5"/>
                                            </p:txEl>
                                          </p:spTgt>
                                        </p:tgtEl>
                                        <p:attrNameLst>
                                          <p:attrName>style.visibility</p:attrName>
                                        </p:attrNameLst>
                                      </p:cBhvr>
                                      <p:to>
                                        <p:strVal val="visible"/>
                                      </p:to>
                                    </p:set>
                                    <p:animEffect transition="in" filter="box(out)">
                                      <p:cBhvr>
                                        <p:cTn id="32" dur="500"/>
                                        <p:tgtEl>
                                          <p:spTgt spid="7171">
                                            <p:txEl>
                                              <p:pRg st="5" end="5"/>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2" name="camera.wav"/>
                                        </p:tgtEl>
                                      </p:cMediaNode>
                                    </p:audio>
                                  </p:subTnLst>
                                </p:cTn>
                              </p:par>
                            </p:childTnLst>
                          </p:cTn>
                        </p:par>
                      </p:childTnLst>
                    </p:cTn>
                  </p:par>
                  <p:par>
                    <p:cTn id="33" fill="hold" nodeType="clickPar">
                      <p:stCondLst>
                        <p:cond delay="indefinite"/>
                      </p:stCondLst>
                      <p:childTnLst>
                        <p:par>
                          <p:cTn id="34" fill="hold" nodeType="afterGroup">
                            <p:stCondLst>
                              <p:cond delay="0"/>
                            </p:stCondLst>
                            <p:childTnLst>
                              <p:par>
                                <p:cTn id="35" presetID="4" presetClass="entr" presetSubtype="32" fill="hold" grpId="0" nodeType="clickEffect">
                                  <p:stCondLst>
                                    <p:cond delay="0"/>
                                  </p:stCondLst>
                                  <p:childTnLst>
                                    <p:set>
                                      <p:cBhvr>
                                        <p:cTn id="36" dur="1" fill="hold">
                                          <p:stCondLst>
                                            <p:cond delay="0"/>
                                          </p:stCondLst>
                                        </p:cTn>
                                        <p:tgtEl>
                                          <p:spTgt spid="7171">
                                            <p:txEl>
                                              <p:pRg st="6" end="6"/>
                                            </p:txEl>
                                          </p:spTgt>
                                        </p:tgtEl>
                                        <p:attrNameLst>
                                          <p:attrName>style.visibility</p:attrName>
                                        </p:attrNameLst>
                                      </p:cBhvr>
                                      <p:to>
                                        <p:strVal val="visible"/>
                                      </p:to>
                                    </p:set>
                                    <p:animEffect transition="in" filter="box(out)">
                                      <p:cBhvr>
                                        <p:cTn id="37" dur="500"/>
                                        <p:tgtEl>
                                          <p:spTgt spid="7171">
                                            <p:txEl>
                                              <p:pRg st="6" end="6"/>
                                            </p:txEl>
                                          </p:spTgt>
                                        </p:tgtEl>
                                      </p:cBhvr>
                                    </p:animEffect>
                                  </p:childTnLst>
                                  <p:subTnLst>
                                    <p:audio>
                                      <p:cMediaNode>
                                        <p:cTn display="0" masterRel="sameClick">
                                          <p:stCondLst>
                                            <p:cond evt="begin" delay="0">
                                              <p:tn val="35"/>
                                            </p:cond>
                                          </p:stCondLst>
                                          <p:endCondLst>
                                            <p:cond evt="onStopAudio" delay="0">
                                              <p:tgtEl>
                                                <p:sldTgt/>
                                              </p:tgtEl>
                                            </p:cond>
                                          </p:endCondLst>
                                        </p:cTn>
                                        <p:tgtEl>
                                          <p:sndTgt r:embed="rId2" name="camera.wav"/>
                                        </p:tgtEl>
                                      </p:cMediaNode>
                                    </p:audio>
                                  </p:subTnLst>
                                </p:cTn>
                              </p:par>
                            </p:childTnLst>
                          </p:cTn>
                        </p:par>
                      </p:childTnLst>
                    </p:cTn>
                  </p:par>
                  <p:par>
                    <p:cTn id="38" fill="hold" nodeType="clickPar">
                      <p:stCondLst>
                        <p:cond delay="indefinite"/>
                      </p:stCondLst>
                      <p:childTnLst>
                        <p:par>
                          <p:cTn id="39" fill="hold" nodeType="afterGroup">
                            <p:stCondLst>
                              <p:cond delay="0"/>
                            </p:stCondLst>
                            <p:childTnLst>
                              <p:par>
                                <p:cTn id="40" presetID="4" presetClass="entr" presetSubtype="32" fill="hold" grpId="0" nodeType="clickEffect">
                                  <p:stCondLst>
                                    <p:cond delay="0"/>
                                  </p:stCondLst>
                                  <p:childTnLst>
                                    <p:set>
                                      <p:cBhvr>
                                        <p:cTn id="41" dur="1" fill="hold">
                                          <p:stCondLst>
                                            <p:cond delay="0"/>
                                          </p:stCondLst>
                                        </p:cTn>
                                        <p:tgtEl>
                                          <p:spTgt spid="7171">
                                            <p:txEl>
                                              <p:pRg st="7" end="7"/>
                                            </p:txEl>
                                          </p:spTgt>
                                        </p:tgtEl>
                                        <p:attrNameLst>
                                          <p:attrName>style.visibility</p:attrName>
                                        </p:attrNameLst>
                                      </p:cBhvr>
                                      <p:to>
                                        <p:strVal val="visible"/>
                                      </p:to>
                                    </p:set>
                                    <p:animEffect transition="in" filter="box(out)">
                                      <p:cBhvr>
                                        <p:cTn id="42" dur="500"/>
                                        <p:tgtEl>
                                          <p:spTgt spid="7171">
                                            <p:txEl>
                                              <p:pRg st="7" end="7"/>
                                            </p:txEl>
                                          </p:spTgt>
                                        </p:tgtEl>
                                      </p:cBhvr>
                                    </p:animEffect>
                                  </p:childTnLst>
                                  <p:subTnLst>
                                    <p:audio>
                                      <p:cMediaNode>
                                        <p:cTn display="0" masterRel="sameClick">
                                          <p:stCondLst>
                                            <p:cond evt="begin" delay="0">
                                              <p:tn val="4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uiExpand="1" build="p"/>
    </p:bldLst>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p:cSld>
    <p:spTree>
      <p:nvGrpSpPr>
        <p:cNvPr id="1" name=""/>
        <p:cNvGrpSpPr/>
        <p:nvPr/>
      </p:nvGrpSpPr>
      <p:grpSpPr>
        <a:xfrm>
          <a:off x="0" y="0"/>
          <a:ext cx="0" cy="0"/>
        </a:xfrm>
      </p:grpSpPr>
      <p:sp>
        <p:nvSpPr>
          <p:cNvPr id="25602" name="Rectangle 2"/>
          <p:cNvSpPr>
            <a:spLocks noGrp="1" noChangeArrowheads="1"/>
          </p:cNvSpPr>
          <p:nvPr>
            <p:ph type="title"/>
          </p:nvPr>
        </p:nvSpPr>
        <p:spPr>
          <a:xfrm>
            <a:off x="685800" y="0"/>
            <a:ext cx="7772400" cy="76200"/>
          </a:xfrm>
        </p:spPr>
        <p:txBody>
          <a:bodyPr>
            <a:normAutofit fontScale="90000"/>
          </a:bodyPr>
          <a:lstStyle/>
          <a:p>
            <a:pPr eaLnBrk="1" hangingPunct="1"/>
            <a:endParaRPr lang="zh-CN" altLang="zh-CN"/>
          </a:p>
        </p:txBody>
      </p:sp>
      <p:sp>
        <p:nvSpPr>
          <p:cNvPr id="8195" name="Rectangle 3"/>
          <p:cNvSpPr>
            <a:spLocks noGrp="1" noChangeArrowheads="1"/>
          </p:cNvSpPr>
          <p:nvPr>
            <p:ph type="body" idx="1"/>
          </p:nvPr>
        </p:nvSpPr>
        <p:spPr>
          <a:xfrm>
            <a:off x="0" y="0"/>
            <a:ext cx="9144000" cy="6858000"/>
          </a:xfrm>
        </p:spPr>
        <p:txBody>
          <a:bodyPr/>
          <a:lstStyle/>
          <a:p>
            <a:pPr eaLnBrk="1" hangingPunct="1"/>
            <a:r>
              <a:rPr lang="zh-CN" altLang="en-US" sz="4000" b="1">
                <a:solidFill>
                  <a:srgbClr val="FF0000"/>
                </a:solidFill>
              </a:rPr>
              <a:t>哀鸿</a:t>
            </a:r>
            <a:r>
              <a:rPr lang="zh-CN" altLang="en-US" b="1">
                <a:solidFill>
                  <a:srgbClr val="FF0000"/>
                </a:solidFill>
              </a:rPr>
              <a:t>  比喻哀伤苦痛、流离失所的人</a:t>
            </a:r>
          </a:p>
          <a:p>
            <a:pPr eaLnBrk="1" hangingPunct="1"/>
            <a:r>
              <a:rPr lang="zh-CN" altLang="en-US" sz="4000" b="1">
                <a:solidFill>
                  <a:srgbClr val="FF0000"/>
                </a:solidFill>
              </a:rPr>
              <a:t>巴歌</a:t>
            </a:r>
            <a:r>
              <a:rPr lang="zh-CN" altLang="en-US" b="1"/>
              <a:t>  即巴人之曲，</a:t>
            </a:r>
            <a:r>
              <a:rPr lang="zh-CN" altLang="en-US" b="1">
                <a:solidFill>
                  <a:srgbClr val="FF0000"/>
                </a:solidFill>
              </a:rPr>
              <a:t>借指鄙俗之作</a:t>
            </a:r>
            <a:r>
              <a:rPr lang="zh-CN" altLang="en-US" b="1"/>
              <a:t>，多做谦辞，与“阳春白雪”相比照。</a:t>
            </a:r>
          </a:p>
          <a:p>
            <a:pPr eaLnBrk="1" hangingPunct="1"/>
            <a:r>
              <a:rPr lang="zh-CN" altLang="en-US" sz="4000" b="1">
                <a:solidFill>
                  <a:srgbClr val="FF0000"/>
                </a:solidFill>
              </a:rPr>
              <a:t>白衣苍狗</a:t>
            </a:r>
            <a:r>
              <a:rPr lang="zh-CN" altLang="en-US" b="1"/>
              <a:t>  也叫白云苍狗，</a:t>
            </a:r>
            <a:r>
              <a:rPr lang="zh-CN" altLang="en-US" b="1">
                <a:solidFill>
                  <a:srgbClr val="FF0000"/>
                </a:solidFill>
              </a:rPr>
              <a:t>比喻世事的变幻无常</a:t>
            </a:r>
            <a:r>
              <a:rPr lang="zh-CN" altLang="en-US" b="1"/>
              <a:t>，杜甫诗“天上白云似浮衣，斯须改变如苍狗。古往今来共一时，人生万事无不有。”</a:t>
            </a:r>
          </a:p>
          <a:p>
            <a:pPr eaLnBrk="1" hangingPunct="1"/>
            <a:r>
              <a:rPr lang="zh-CN" altLang="en-US" sz="4000" b="1">
                <a:solidFill>
                  <a:srgbClr val="FF0000"/>
                </a:solidFill>
              </a:rPr>
              <a:t>吴钩</a:t>
            </a:r>
            <a:r>
              <a:rPr lang="zh-CN" altLang="en-US" b="1">
                <a:solidFill>
                  <a:srgbClr val="FF0000"/>
                </a:solidFill>
              </a:rPr>
              <a:t>  泛指宝刀、利剑</a:t>
            </a:r>
            <a:r>
              <a:rPr lang="zh-CN" altLang="en-US" b="1"/>
              <a:t>，辛弃疾“落日楼头，断鸿声里，江南游子。把吴钩看了，栏杆拍遍，无人会，登临意。”表达了诗人意欲报效祖国，建功立业而又无人领会的失意情怀。</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Effect transition="in" filter="box(out)">
                                      <p:cBhvr>
                                        <p:cTn id="7" dur="500"/>
                                        <p:tgtEl>
                                          <p:spTgt spid="819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8195">
                                            <p:txEl>
                                              <p:pRg st="1" end="1"/>
                                            </p:txEl>
                                          </p:spTgt>
                                        </p:tgtEl>
                                        <p:attrNameLst>
                                          <p:attrName>style.visibility</p:attrName>
                                        </p:attrNameLst>
                                      </p:cBhvr>
                                      <p:to>
                                        <p:strVal val="visible"/>
                                      </p:to>
                                    </p:set>
                                    <p:animEffect transition="in" filter="box(out)">
                                      <p:cBhvr>
                                        <p:cTn id="12" dur="500"/>
                                        <p:tgtEl>
                                          <p:spTgt spid="8195">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8195">
                                            <p:txEl>
                                              <p:pRg st="2" end="2"/>
                                            </p:txEl>
                                          </p:spTgt>
                                        </p:tgtEl>
                                        <p:attrNameLst>
                                          <p:attrName>style.visibility</p:attrName>
                                        </p:attrNameLst>
                                      </p:cBhvr>
                                      <p:to>
                                        <p:strVal val="visible"/>
                                      </p:to>
                                    </p:set>
                                    <p:animEffect transition="in" filter="box(out)">
                                      <p:cBhvr>
                                        <p:cTn id="17" dur="500"/>
                                        <p:tgtEl>
                                          <p:spTgt spid="8195">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8195">
                                            <p:txEl>
                                              <p:pRg st="3" end="3"/>
                                            </p:txEl>
                                          </p:spTgt>
                                        </p:tgtEl>
                                        <p:attrNameLst>
                                          <p:attrName>style.visibility</p:attrName>
                                        </p:attrNameLst>
                                      </p:cBhvr>
                                      <p:to>
                                        <p:strVal val="visible"/>
                                      </p:to>
                                    </p:set>
                                    <p:animEffect transition="in" filter="box(out)">
                                      <p:cBhvr>
                                        <p:cTn id="22" dur="500"/>
                                        <p:tgtEl>
                                          <p:spTgt spid="8195">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uiExpand="1" build="p"/>
    </p:bldLst>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p:cSld>
    <p:spTree>
      <p:nvGrpSpPr>
        <p:cNvPr id="1" name=""/>
        <p:cNvGrpSpPr/>
        <p:nvPr/>
      </p:nvGrpSpPr>
      <p:grpSpPr>
        <a:xfrm>
          <a:off x="0" y="0"/>
          <a:ext cx="0" cy="0"/>
        </a:xfrm>
      </p:grpSpPr>
      <p:sp>
        <p:nvSpPr>
          <p:cNvPr id="26626" name="Rectangle 2"/>
          <p:cNvSpPr>
            <a:spLocks noGrp="1" noChangeArrowheads="1"/>
          </p:cNvSpPr>
          <p:nvPr>
            <p:ph type="title"/>
          </p:nvPr>
        </p:nvSpPr>
        <p:spPr>
          <a:xfrm>
            <a:off x="685800" y="496888"/>
            <a:ext cx="7772400" cy="74612"/>
          </a:xfrm>
        </p:spPr>
        <p:txBody>
          <a:bodyPr>
            <a:normAutofit fontScale="90000"/>
          </a:bodyPr>
          <a:lstStyle/>
          <a:p>
            <a:pPr eaLnBrk="1" hangingPunct="1"/>
            <a:endParaRPr lang="zh-CN" altLang="zh-CN"/>
          </a:p>
        </p:txBody>
      </p:sp>
      <p:sp>
        <p:nvSpPr>
          <p:cNvPr id="9219" name="Rectangle 3"/>
          <p:cNvSpPr>
            <a:spLocks noGrp="1" noChangeArrowheads="1"/>
          </p:cNvSpPr>
          <p:nvPr>
            <p:ph type="body" idx="1"/>
          </p:nvPr>
        </p:nvSpPr>
        <p:spPr>
          <a:xfrm>
            <a:off x="214313" y="152400"/>
            <a:ext cx="8763000" cy="6705600"/>
          </a:xfrm>
        </p:spPr>
        <p:txBody>
          <a:bodyPr/>
          <a:lstStyle/>
          <a:p>
            <a:pPr eaLnBrk="1" hangingPunct="1"/>
            <a:r>
              <a:rPr lang="zh-CN" altLang="en-US" sz="4400" b="1">
                <a:solidFill>
                  <a:srgbClr val="FF0000"/>
                </a:solidFill>
              </a:rPr>
              <a:t>莼</a:t>
            </a:r>
            <a:r>
              <a:rPr lang="en-US" altLang="zh-CN" b="1">
                <a:solidFill>
                  <a:srgbClr val="FF0000"/>
                </a:solidFill>
              </a:rPr>
              <a:t>chún</a:t>
            </a:r>
            <a:r>
              <a:rPr lang="zh-CN" altLang="en-US" sz="4400" b="1">
                <a:solidFill>
                  <a:srgbClr val="FF0000"/>
                </a:solidFill>
              </a:rPr>
              <a:t>羹鲈脍</a:t>
            </a:r>
            <a:r>
              <a:rPr lang="zh-CN" altLang="en-US" b="1">
                <a:solidFill>
                  <a:srgbClr val="FF0000"/>
                </a:solidFill>
              </a:rPr>
              <a:t> </a:t>
            </a:r>
            <a:r>
              <a:rPr lang="en-US" altLang="zh-CN" b="1">
                <a:solidFill>
                  <a:srgbClr val="FF0000"/>
                </a:solidFill>
              </a:rPr>
              <a:t>kuài</a:t>
            </a:r>
            <a:r>
              <a:rPr lang="en-US" altLang="zh-CN">
                <a:solidFill>
                  <a:srgbClr val="FF0000"/>
                </a:solidFill>
              </a:rPr>
              <a:t> </a:t>
            </a:r>
            <a:r>
              <a:rPr lang="en-US" altLang="zh-CN" b="1">
                <a:solidFill>
                  <a:srgbClr val="FF0000"/>
                </a:solidFill>
              </a:rPr>
              <a:t> </a:t>
            </a:r>
            <a:r>
              <a:rPr lang="zh-CN" altLang="en-US" b="1">
                <a:solidFill>
                  <a:srgbClr val="FF0000"/>
                </a:solidFill>
              </a:rPr>
              <a:t>指家乡风味，典</a:t>
            </a:r>
            <a:r>
              <a:rPr lang="zh-CN" altLang="en-US" b="1"/>
              <a:t>出西晋张翰，后人用“莼羹鲈脍” 或“莼鲈秋思”</a:t>
            </a:r>
            <a:r>
              <a:rPr lang="zh-CN" altLang="en-US" b="1">
                <a:solidFill>
                  <a:srgbClr val="FF0000"/>
                </a:solidFill>
              </a:rPr>
              <a:t>借指思乡之情。</a:t>
            </a:r>
          </a:p>
          <a:p>
            <a:pPr eaLnBrk="1" hangingPunct="1"/>
            <a:r>
              <a:rPr lang="zh-CN" altLang="en-US" sz="4000" b="1">
                <a:solidFill>
                  <a:srgbClr val="FF0000"/>
                </a:solidFill>
              </a:rPr>
              <a:t>双鲤</a:t>
            </a:r>
            <a:r>
              <a:rPr lang="zh-CN" altLang="en-US" b="1">
                <a:solidFill>
                  <a:srgbClr val="FF0000"/>
                </a:solidFill>
              </a:rPr>
              <a:t>  代指书信</a:t>
            </a:r>
            <a:r>
              <a:rPr lang="zh-CN" altLang="en-US" b="1"/>
              <a:t>，汉乐府“客从远方来，遗我双鲤鱼。呼儿烹鲤鱼，中有尺素书。”后以双鲤 借代远方的书信。</a:t>
            </a:r>
          </a:p>
          <a:p>
            <a:pPr eaLnBrk="1" hangingPunct="1"/>
            <a:r>
              <a:rPr lang="zh-CN" altLang="en-US" sz="4000" b="1">
                <a:solidFill>
                  <a:srgbClr val="FF0000"/>
                </a:solidFill>
              </a:rPr>
              <a:t>红豆</a:t>
            </a:r>
            <a:r>
              <a:rPr lang="zh-CN" altLang="en-US" b="1">
                <a:solidFill>
                  <a:srgbClr val="FF0000"/>
                </a:solidFill>
              </a:rPr>
              <a:t>  </a:t>
            </a:r>
            <a:r>
              <a:rPr lang="zh-CN" altLang="en-US" b="1"/>
              <a:t>即相思豆，借指男女爱情的信物，</a:t>
            </a:r>
            <a:r>
              <a:rPr lang="zh-CN" altLang="en-US" b="1">
                <a:solidFill>
                  <a:srgbClr val="FF0000"/>
                </a:solidFill>
              </a:rPr>
              <a:t>比喻男女爱情或朋友情谊。</a:t>
            </a:r>
          </a:p>
          <a:p>
            <a:pPr eaLnBrk="1" hangingPunct="1"/>
            <a:r>
              <a:rPr lang="zh-CN" altLang="en-US" sz="4000" b="1">
                <a:solidFill>
                  <a:srgbClr val="FF0000"/>
                </a:solidFill>
              </a:rPr>
              <a:t>庄周梦蝶</a:t>
            </a:r>
            <a:r>
              <a:rPr lang="zh-CN" altLang="en-US" b="1"/>
              <a:t>  庄子以此说明</a:t>
            </a:r>
            <a:r>
              <a:rPr lang="zh-CN" altLang="en-US" b="1">
                <a:solidFill>
                  <a:srgbClr val="FF0000"/>
                </a:solidFill>
              </a:rPr>
              <a:t>物我为一，万物齐等的思想</a:t>
            </a:r>
            <a:r>
              <a:rPr lang="zh-CN" altLang="en-US" b="1"/>
              <a:t>，后用来</a:t>
            </a:r>
            <a:r>
              <a:rPr lang="zh-CN" altLang="en-US" b="1">
                <a:solidFill>
                  <a:srgbClr val="FF0000"/>
                </a:solidFill>
              </a:rPr>
              <a:t>借指迷惑的梦幻和变化无常的事物</a:t>
            </a:r>
            <a:r>
              <a:rPr lang="zh-CN" altLang="en-US">
                <a:solidFill>
                  <a:srgbClr val="FF0000"/>
                </a:solidFill>
              </a:rPr>
              <a:t>。</a:t>
            </a:r>
          </a:p>
          <a:p>
            <a:pPr eaLnBrk="1" hangingPunct="1"/>
            <a:endParaRPr lang="en-US" altLang="zh-CN">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box(out)">
                                      <p:cBhvr>
                                        <p:cTn id="7" dur="500"/>
                                        <p:tgtEl>
                                          <p:spTgt spid="921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9219">
                                            <p:txEl>
                                              <p:pRg st="1" end="1"/>
                                            </p:txEl>
                                          </p:spTgt>
                                        </p:tgtEl>
                                        <p:attrNameLst>
                                          <p:attrName>style.visibility</p:attrName>
                                        </p:attrNameLst>
                                      </p:cBhvr>
                                      <p:to>
                                        <p:strVal val="visible"/>
                                      </p:to>
                                    </p:set>
                                    <p:animEffect transition="in" filter="box(out)">
                                      <p:cBhvr>
                                        <p:cTn id="12" dur="500"/>
                                        <p:tgtEl>
                                          <p:spTgt spid="9219">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9219">
                                            <p:txEl>
                                              <p:pRg st="2" end="2"/>
                                            </p:txEl>
                                          </p:spTgt>
                                        </p:tgtEl>
                                        <p:attrNameLst>
                                          <p:attrName>style.visibility</p:attrName>
                                        </p:attrNameLst>
                                      </p:cBhvr>
                                      <p:to>
                                        <p:strVal val="visible"/>
                                      </p:to>
                                    </p:set>
                                    <p:animEffect transition="in" filter="box(out)">
                                      <p:cBhvr>
                                        <p:cTn id="17" dur="500"/>
                                        <p:tgtEl>
                                          <p:spTgt spid="9219">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9219">
                                            <p:txEl>
                                              <p:pRg st="3" end="3"/>
                                            </p:txEl>
                                          </p:spTgt>
                                        </p:tgtEl>
                                        <p:attrNameLst>
                                          <p:attrName>style.visibility</p:attrName>
                                        </p:attrNameLst>
                                      </p:cBhvr>
                                      <p:to>
                                        <p:strVal val="visible"/>
                                      </p:to>
                                    </p:set>
                                    <p:animEffect transition="in" filter="box(out)">
                                      <p:cBhvr>
                                        <p:cTn id="22" dur="500"/>
                                        <p:tgtEl>
                                          <p:spTgt spid="9219">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uiExpand="1" build="p"/>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79512" y="404664"/>
            <a:ext cx="8507288" cy="5721499"/>
          </a:xfrm>
        </p:spPr>
        <p:txBody>
          <a:bodyPr>
            <a:normAutofit lnSpcReduction="10000"/>
          </a:bodyPr>
          <a:lstStyle/>
          <a:p>
            <a:pPr>
              <a:buNone/>
            </a:pPr>
            <a:endParaRPr lang="en-US" altLang="zh-CN"/>
          </a:p>
          <a:p>
            <a:r>
              <a:rPr lang="zh-CN" altLang="zh-CN" b="1">
                <a:solidFill>
                  <a:srgbClr val="FF0000"/>
                </a:solidFill>
              </a:rPr>
              <a:t>游子思归乡</a:t>
            </a:r>
            <a:r>
              <a:rPr lang="zh-CN" altLang="zh-CN" b="1"/>
              <a:t>：一、二句是</a:t>
            </a:r>
            <a:r>
              <a:rPr lang="zh-CN" altLang="zh-CN" b="1">
                <a:solidFill>
                  <a:srgbClr val="FF0000"/>
                </a:solidFill>
              </a:rPr>
              <a:t>游子眼前所见之景</a:t>
            </a:r>
            <a:r>
              <a:rPr lang="zh-CN" altLang="zh-CN" b="1"/>
              <a:t>；三至六句是</a:t>
            </a:r>
            <a:r>
              <a:rPr lang="zh-CN" altLang="zh-CN" b="1">
                <a:solidFill>
                  <a:srgbClr val="FF0000"/>
                </a:solidFill>
              </a:rPr>
              <a:t>游子触景生情</a:t>
            </a:r>
            <a:r>
              <a:rPr lang="zh-CN" altLang="zh-CN" b="1"/>
              <a:t>，设想家人盼望自己归去的情景；最后两句</a:t>
            </a:r>
            <a:r>
              <a:rPr lang="zh-CN" altLang="zh-CN" b="1">
                <a:solidFill>
                  <a:srgbClr val="FF0000"/>
                </a:solidFill>
              </a:rPr>
              <a:t>游子感叹</a:t>
            </a:r>
            <a:r>
              <a:rPr lang="zh-CN" altLang="zh-CN" b="1"/>
              <a:t>旅途漫漫，归乡无期，更添愁苦。</a:t>
            </a:r>
            <a:r>
              <a:rPr lang="en-US" altLang="zh-CN" b="1"/>
              <a:t>       </a:t>
            </a:r>
            <a:endParaRPr lang="zh-CN" altLang="zh-CN" b="1"/>
          </a:p>
          <a:p>
            <a:r>
              <a:rPr lang="zh-CN" altLang="zh-CN" b="1">
                <a:solidFill>
                  <a:srgbClr val="FF0000"/>
                </a:solidFill>
              </a:rPr>
              <a:t>思妇盼归人</a:t>
            </a:r>
            <a:r>
              <a:rPr lang="zh-CN" altLang="zh-CN" b="1"/>
              <a:t>：上片写</a:t>
            </a:r>
            <a:r>
              <a:rPr lang="zh-CN" altLang="zh-CN" b="1">
                <a:solidFill>
                  <a:srgbClr val="FF0000"/>
                </a:solidFill>
              </a:rPr>
              <a:t>思妇见晚景而生愁情</a:t>
            </a:r>
            <a:r>
              <a:rPr lang="zh-CN" altLang="zh-CN" b="1"/>
              <a:t>；五、六句写</a:t>
            </a:r>
            <a:r>
              <a:rPr lang="zh-CN" altLang="zh-CN" b="1">
                <a:solidFill>
                  <a:srgbClr val="FF0000"/>
                </a:solidFill>
              </a:rPr>
              <a:t>思妇</a:t>
            </a:r>
            <a:r>
              <a:rPr lang="zh-CN" altLang="zh-CN" b="1"/>
              <a:t>伫立玉阶，见鸟归而怀念游子；最后两句写</a:t>
            </a:r>
            <a:r>
              <a:rPr lang="zh-CN" altLang="zh-CN" b="1">
                <a:solidFill>
                  <a:srgbClr val="FF0000"/>
                </a:solidFill>
              </a:rPr>
              <a:t>思妇设想</a:t>
            </a:r>
            <a:r>
              <a:rPr lang="zh-CN" altLang="zh-CN" b="1"/>
              <a:t>游人归途艰难，感叹相逢无期。</a:t>
            </a:r>
            <a:r>
              <a:rPr lang="en-US" altLang="zh-CN" b="1"/>
              <a:t>  </a:t>
            </a:r>
            <a:endParaRPr lang="zh-CN" altLang="zh-CN" b="1"/>
          </a:p>
          <a:p>
            <a:r>
              <a:rPr lang="zh-CN" altLang="zh-CN" b="1">
                <a:solidFill>
                  <a:srgbClr val="FF0000"/>
                </a:solidFill>
              </a:rPr>
              <a:t>二者兼有</a:t>
            </a:r>
            <a:r>
              <a:rPr lang="zh-CN" altLang="zh-CN" b="1"/>
              <a:t>：全词以游子思归乡和思妇盼归人相互渲染，传达了“一种相思，两处闲愁”的情思。</a:t>
            </a:r>
            <a:r>
              <a:rPr lang="en-US" altLang="zh-CN" b="1"/>
              <a:t>   </a:t>
            </a:r>
            <a:endParaRPr lang="zh-CN" altLang="zh-CN" b="1"/>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p:cSld>
    <p:spTree>
      <p:nvGrpSpPr>
        <p:cNvPr id="1" name=""/>
        <p:cNvGrpSpPr/>
        <p:nvPr/>
      </p:nvGrpSpPr>
      <p:grpSpPr>
        <a:xfrm>
          <a:off x="0" y="0"/>
          <a:ext cx="0" cy="0"/>
        </a:xfrm>
      </p:grpSpPr>
      <p:sp>
        <p:nvSpPr>
          <p:cNvPr id="27650" name="Rectangle 2"/>
          <p:cNvSpPr>
            <a:spLocks noGrp="1" noChangeArrowheads="1"/>
          </p:cNvSpPr>
          <p:nvPr>
            <p:ph type="title"/>
          </p:nvPr>
        </p:nvSpPr>
        <p:spPr>
          <a:xfrm flipV="1">
            <a:off x="685800" y="-76200"/>
            <a:ext cx="7772400" cy="76200"/>
          </a:xfrm>
        </p:spPr>
        <p:txBody>
          <a:bodyPr>
            <a:normAutofit fontScale="90000"/>
          </a:bodyPr>
          <a:lstStyle/>
          <a:p>
            <a:pPr eaLnBrk="1" hangingPunct="1"/>
            <a:endParaRPr lang="zh-CN" altLang="zh-CN"/>
          </a:p>
        </p:txBody>
      </p:sp>
      <p:sp>
        <p:nvSpPr>
          <p:cNvPr id="10243" name="Rectangle 3"/>
          <p:cNvSpPr>
            <a:spLocks noGrp="1" noChangeArrowheads="1"/>
          </p:cNvSpPr>
          <p:nvPr>
            <p:ph type="body" idx="1"/>
          </p:nvPr>
        </p:nvSpPr>
        <p:spPr>
          <a:xfrm>
            <a:off x="304800" y="0"/>
            <a:ext cx="8534400" cy="6477000"/>
          </a:xfrm>
        </p:spPr>
        <p:txBody>
          <a:bodyPr/>
          <a:lstStyle/>
          <a:p>
            <a:pPr eaLnBrk="1" hangingPunct="1"/>
            <a:r>
              <a:rPr lang="zh-CN" altLang="en-US" sz="4000" b="1">
                <a:solidFill>
                  <a:srgbClr val="FF0000"/>
                </a:solidFill>
              </a:rPr>
              <a:t>采薇</a:t>
            </a:r>
            <a:r>
              <a:rPr lang="zh-CN" altLang="en-US" b="1">
                <a:solidFill>
                  <a:srgbClr val="FF0000"/>
                </a:solidFill>
              </a:rPr>
              <a:t>  借指隐居生活</a:t>
            </a:r>
            <a:r>
              <a:rPr lang="zh-CN" altLang="en-US" b="1"/>
              <a:t>，语出伯夷、叔齐隐居山野，义不侍周事，</a:t>
            </a:r>
            <a:r>
              <a:rPr lang="zh-CN" altLang="en-US" b="1">
                <a:solidFill>
                  <a:srgbClr val="FF0000"/>
                </a:solidFill>
              </a:rPr>
              <a:t>后来也表坚守节操</a:t>
            </a:r>
            <a:r>
              <a:rPr lang="zh-CN" altLang="en-US" b="1"/>
              <a:t>。文天祥“山河千古在，城郭一时非。饥死真吾志，梦中行采薇。”</a:t>
            </a:r>
          </a:p>
          <a:p>
            <a:pPr eaLnBrk="1" hangingPunct="1"/>
            <a:r>
              <a:rPr lang="zh-CN" altLang="en-US" sz="4000" b="1">
                <a:solidFill>
                  <a:srgbClr val="FF0000"/>
                </a:solidFill>
              </a:rPr>
              <a:t>碧血</a:t>
            </a:r>
            <a:r>
              <a:rPr lang="zh-CN" altLang="en-US" b="1">
                <a:solidFill>
                  <a:srgbClr val="FF0000"/>
                </a:solidFill>
              </a:rPr>
              <a:t>  借指为正义事业所流的血，后来也用“碧血”或“苌弘化碧”比喻蒙冤而死或忠心不泯。</a:t>
            </a:r>
          </a:p>
          <a:p>
            <a:pPr eaLnBrk="1" hangingPunct="1"/>
            <a:r>
              <a:rPr lang="zh-CN" altLang="en-US" sz="4000" b="1">
                <a:solidFill>
                  <a:srgbClr val="FF0000"/>
                </a:solidFill>
              </a:rPr>
              <a:t>折桂</a:t>
            </a:r>
            <a:r>
              <a:rPr lang="zh-CN" altLang="en-US" b="1">
                <a:solidFill>
                  <a:srgbClr val="FF0000"/>
                </a:solidFill>
              </a:rPr>
              <a:t>  比喻科举及第。</a:t>
            </a:r>
          </a:p>
          <a:p>
            <a:pPr eaLnBrk="1" hangingPunct="1"/>
            <a:r>
              <a:rPr lang="zh-CN" altLang="en-US" sz="4000" b="1">
                <a:solidFill>
                  <a:srgbClr val="FF0000"/>
                </a:solidFill>
              </a:rPr>
              <a:t>怀橘</a:t>
            </a:r>
            <a:r>
              <a:rPr lang="zh-CN" altLang="en-US" b="1">
                <a:solidFill>
                  <a:srgbClr val="FF0000"/>
                </a:solidFill>
              </a:rPr>
              <a:t>  指孝顺双亲，典</a:t>
            </a:r>
            <a:r>
              <a:rPr lang="zh-CN" altLang="en-US" b="1"/>
              <a:t>出三国吴人陆绩，宋范成大“下马入门怀橘拜，身今却在白云边。”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Effect transition="in" filter="box(out)">
                                      <p:cBhvr>
                                        <p:cTn id="7" dur="500"/>
                                        <p:tgtEl>
                                          <p:spTgt spid="1024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0243">
                                            <p:txEl>
                                              <p:pRg st="1" end="1"/>
                                            </p:txEl>
                                          </p:spTgt>
                                        </p:tgtEl>
                                        <p:attrNameLst>
                                          <p:attrName>style.visibility</p:attrName>
                                        </p:attrNameLst>
                                      </p:cBhvr>
                                      <p:to>
                                        <p:strVal val="visible"/>
                                      </p:to>
                                    </p:set>
                                    <p:animEffect transition="in" filter="box(out)">
                                      <p:cBhvr>
                                        <p:cTn id="12" dur="500"/>
                                        <p:tgtEl>
                                          <p:spTgt spid="10243">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10243">
                                            <p:txEl>
                                              <p:pRg st="2" end="2"/>
                                            </p:txEl>
                                          </p:spTgt>
                                        </p:tgtEl>
                                        <p:attrNameLst>
                                          <p:attrName>style.visibility</p:attrName>
                                        </p:attrNameLst>
                                      </p:cBhvr>
                                      <p:to>
                                        <p:strVal val="visible"/>
                                      </p:to>
                                    </p:set>
                                    <p:animEffect transition="in" filter="box(out)">
                                      <p:cBhvr>
                                        <p:cTn id="17" dur="500"/>
                                        <p:tgtEl>
                                          <p:spTgt spid="10243">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10243">
                                            <p:txEl>
                                              <p:pRg st="3" end="3"/>
                                            </p:txEl>
                                          </p:spTgt>
                                        </p:tgtEl>
                                        <p:attrNameLst>
                                          <p:attrName>style.visibility</p:attrName>
                                        </p:attrNameLst>
                                      </p:cBhvr>
                                      <p:to>
                                        <p:strVal val="visible"/>
                                      </p:to>
                                    </p:set>
                                    <p:animEffect transition="in" filter="box(out)">
                                      <p:cBhvr>
                                        <p:cTn id="22" dur="500"/>
                                        <p:tgtEl>
                                          <p:spTgt spid="10243">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7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p:cSld>
    <p:spTree>
      <p:nvGrpSpPr>
        <p:cNvPr id="1" name=""/>
        <p:cNvGrpSpPr/>
        <p:nvPr/>
      </p:nvGrpSpPr>
      <p:grpSpPr>
        <a:xfrm>
          <a:off x="0" y="0"/>
          <a:ext cx="0" cy="0"/>
        </a:xfrm>
      </p:grpSpPr>
      <p:sp>
        <p:nvSpPr>
          <p:cNvPr id="28674" name="Rectangle 2"/>
          <p:cNvSpPr>
            <a:spLocks noGrp="1" noChangeArrowheads="1"/>
          </p:cNvSpPr>
          <p:nvPr>
            <p:ph type="title"/>
          </p:nvPr>
        </p:nvSpPr>
        <p:spPr>
          <a:xfrm>
            <a:off x="685800" y="0"/>
            <a:ext cx="7772400" cy="152400"/>
          </a:xfrm>
        </p:spPr>
        <p:txBody>
          <a:bodyPr>
            <a:normAutofit fontScale="90000"/>
          </a:bodyPr>
          <a:lstStyle/>
          <a:p>
            <a:pPr eaLnBrk="1" hangingPunct="1"/>
            <a:endParaRPr lang="zh-CN" altLang="zh-CN"/>
          </a:p>
        </p:txBody>
      </p:sp>
      <p:sp>
        <p:nvSpPr>
          <p:cNvPr id="11267" name="Rectangle 3"/>
          <p:cNvSpPr>
            <a:spLocks noGrp="1" noChangeArrowheads="1"/>
          </p:cNvSpPr>
          <p:nvPr>
            <p:ph type="body" idx="1"/>
          </p:nvPr>
        </p:nvSpPr>
        <p:spPr>
          <a:xfrm>
            <a:off x="0" y="228600"/>
            <a:ext cx="8915400" cy="6324600"/>
          </a:xfrm>
        </p:spPr>
        <p:txBody>
          <a:bodyPr/>
          <a:lstStyle/>
          <a:p>
            <a:pPr eaLnBrk="1" hangingPunct="1"/>
            <a:r>
              <a:rPr lang="zh-CN" altLang="en-US" sz="4000" b="1">
                <a:solidFill>
                  <a:srgbClr val="FF0000"/>
                </a:solidFill>
              </a:rPr>
              <a:t>红叶</a:t>
            </a:r>
            <a:r>
              <a:rPr lang="zh-CN" altLang="en-US" b="1">
                <a:solidFill>
                  <a:srgbClr val="FF0000"/>
                </a:solidFill>
              </a:rPr>
              <a:t>  代称传情之物</a:t>
            </a:r>
            <a:r>
              <a:rPr lang="zh-CN" altLang="en-US" b="1"/>
              <a:t>，朱淑真“碧云信断唯劳梦，红叶成诗想到秋。”</a:t>
            </a:r>
          </a:p>
          <a:p>
            <a:pPr eaLnBrk="1" hangingPunct="1"/>
            <a:r>
              <a:rPr lang="zh-CN" altLang="en-US" sz="4000" b="1">
                <a:solidFill>
                  <a:srgbClr val="FF0000"/>
                </a:solidFill>
              </a:rPr>
              <a:t>击楫</a:t>
            </a:r>
            <a:r>
              <a:rPr lang="zh-CN" altLang="en-US" b="1">
                <a:solidFill>
                  <a:srgbClr val="FF0000"/>
                </a:solidFill>
              </a:rPr>
              <a:t>  谓立志报效国家，收复失地</a:t>
            </a:r>
            <a:r>
              <a:rPr lang="zh-CN" altLang="en-US" b="1"/>
              <a:t>，又称</a:t>
            </a:r>
            <a:r>
              <a:rPr lang="zh-CN" altLang="en-US" b="1">
                <a:solidFill>
                  <a:srgbClr val="FF0000"/>
                </a:solidFill>
              </a:rPr>
              <a:t>“中流誓”</a:t>
            </a:r>
            <a:r>
              <a:rPr lang="zh-CN" altLang="en-US" b="1"/>
              <a:t>，宋陈亮“正好长驱，不须反顾，寻取中流誓。”</a:t>
            </a:r>
          </a:p>
          <a:p>
            <a:pPr eaLnBrk="1" hangingPunct="1"/>
            <a:r>
              <a:rPr lang="zh-CN" altLang="en-US" sz="4000" b="1">
                <a:solidFill>
                  <a:srgbClr val="FF0000"/>
                </a:solidFill>
              </a:rPr>
              <a:t>昆山玉</a:t>
            </a:r>
            <a:r>
              <a:rPr lang="zh-CN" altLang="en-US" b="1">
                <a:solidFill>
                  <a:srgbClr val="FF0000"/>
                </a:solidFill>
              </a:rPr>
              <a:t>  比喻杰出的人才</a:t>
            </a:r>
            <a:r>
              <a:rPr lang="zh-CN" altLang="en-US" b="1"/>
              <a:t>，语出李斯</a:t>
            </a:r>
            <a:r>
              <a:rPr lang="en-US" altLang="zh-CN" b="1">
                <a:cs typeface="Times New Roman" pitchFamily="18" charset="0"/>
              </a:rPr>
              <a:t>«</a:t>
            </a:r>
            <a:r>
              <a:rPr lang="zh-CN" altLang="en-US" b="1"/>
              <a:t>谏逐客书</a:t>
            </a:r>
            <a:r>
              <a:rPr lang="en-US" altLang="zh-CN" b="1">
                <a:cs typeface="Times New Roman" pitchFamily="18" charset="0"/>
              </a:rPr>
              <a:t>»</a:t>
            </a:r>
            <a:r>
              <a:rPr lang="zh-CN" altLang="en-US" b="1"/>
              <a:t>，刘禹锡“忆君初得昆山玉，同向扬州携手行。”</a:t>
            </a:r>
          </a:p>
          <a:p>
            <a:pPr eaLnBrk="1" hangingPunct="1"/>
            <a:r>
              <a:rPr lang="zh-CN" altLang="en-US" sz="4000" b="1">
                <a:solidFill>
                  <a:srgbClr val="FF0000"/>
                </a:solidFill>
              </a:rPr>
              <a:t>咏絮</a:t>
            </a:r>
            <a:r>
              <a:rPr lang="zh-CN" altLang="en-US" b="1">
                <a:solidFill>
                  <a:srgbClr val="FF0000"/>
                </a:solidFill>
              </a:rPr>
              <a:t>  指女子工于吟咏，有非凡的才华</a:t>
            </a:r>
            <a:r>
              <a:rPr lang="zh-CN" altLang="en-US" b="1"/>
              <a:t>。</a:t>
            </a:r>
            <a:r>
              <a:rPr lang="en-US" altLang="zh-CN" b="1">
                <a:cs typeface="Times New Roman" pitchFamily="18" charset="0"/>
              </a:rPr>
              <a:t>«</a:t>
            </a:r>
            <a:r>
              <a:rPr lang="zh-CN" altLang="en-US" b="1"/>
              <a:t>红楼梦</a:t>
            </a:r>
            <a:r>
              <a:rPr lang="en-US" altLang="zh-CN" b="1">
                <a:cs typeface="Times New Roman" pitchFamily="18" charset="0"/>
              </a:rPr>
              <a:t>»</a:t>
            </a:r>
            <a:r>
              <a:rPr lang="en-US" altLang="zh-CN" b="1"/>
              <a:t>“</a:t>
            </a:r>
            <a:r>
              <a:rPr lang="zh-CN" altLang="en-US" b="1"/>
              <a:t>可叹停机德，谁怜咏絮才，”就是指林黛玉非凡的咏诗才华。</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Effect transition="in" filter="box(out)">
                                      <p:cBhvr>
                                        <p:cTn id="7" dur="500"/>
                                        <p:tgtEl>
                                          <p:spTgt spid="11267">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1267">
                                            <p:txEl>
                                              <p:pRg st="1" end="1"/>
                                            </p:txEl>
                                          </p:spTgt>
                                        </p:tgtEl>
                                        <p:attrNameLst>
                                          <p:attrName>style.visibility</p:attrName>
                                        </p:attrNameLst>
                                      </p:cBhvr>
                                      <p:to>
                                        <p:strVal val="visible"/>
                                      </p:to>
                                    </p:set>
                                    <p:animEffect transition="in" filter="box(out)">
                                      <p:cBhvr>
                                        <p:cTn id="12" dur="500"/>
                                        <p:tgtEl>
                                          <p:spTgt spid="11267">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11267">
                                            <p:txEl>
                                              <p:pRg st="2" end="2"/>
                                            </p:txEl>
                                          </p:spTgt>
                                        </p:tgtEl>
                                        <p:attrNameLst>
                                          <p:attrName>style.visibility</p:attrName>
                                        </p:attrNameLst>
                                      </p:cBhvr>
                                      <p:to>
                                        <p:strVal val="visible"/>
                                      </p:to>
                                    </p:set>
                                    <p:animEffect transition="in" filter="box(out)">
                                      <p:cBhvr>
                                        <p:cTn id="17" dur="500"/>
                                        <p:tgtEl>
                                          <p:spTgt spid="11267">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11267">
                                            <p:txEl>
                                              <p:pRg st="3" end="3"/>
                                            </p:txEl>
                                          </p:spTgt>
                                        </p:tgtEl>
                                        <p:attrNameLst>
                                          <p:attrName>style.visibility</p:attrName>
                                        </p:attrNameLst>
                                      </p:cBhvr>
                                      <p:to>
                                        <p:strVal val="visible"/>
                                      </p:to>
                                    </p:set>
                                    <p:animEffect transition="in" filter="box(out)">
                                      <p:cBhvr>
                                        <p:cTn id="22" dur="500"/>
                                        <p:tgtEl>
                                          <p:spTgt spid="11267">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uiExpand="1" build="p"/>
    </p:bldLst>
  </p:timing>
</p:sld>
</file>

<file path=ppt/slides/slide7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p:cSld>
    <p:spTree>
      <p:nvGrpSpPr>
        <p:cNvPr id="1" name=""/>
        <p:cNvGrpSpPr/>
        <p:nvPr/>
      </p:nvGrpSpPr>
      <p:grpSpPr>
        <a:xfrm>
          <a:off x="0" y="0"/>
          <a:ext cx="0" cy="0"/>
        </a:xfrm>
      </p:grpSpPr>
      <p:sp>
        <p:nvSpPr>
          <p:cNvPr id="12290" name="Rectangle 2"/>
          <p:cNvSpPr>
            <a:spLocks noGrp="1" noChangeArrowheads="1"/>
          </p:cNvSpPr>
          <p:nvPr>
            <p:ph type="title"/>
          </p:nvPr>
        </p:nvSpPr>
        <p:spPr>
          <a:xfrm>
            <a:off x="685800" y="0"/>
            <a:ext cx="7772400" cy="76200"/>
          </a:xfrm>
        </p:spPr>
        <p:txBody>
          <a:bodyPr>
            <a:normAutofit fontScale="90000"/>
          </a:bodyPr>
          <a:lstStyle/>
          <a:p>
            <a:pPr eaLnBrk="1" hangingPunct="1"/>
            <a:endParaRPr lang="zh-CN" altLang="zh-CN"/>
          </a:p>
        </p:txBody>
      </p:sp>
      <p:sp>
        <p:nvSpPr>
          <p:cNvPr id="12291" name="Rectangle 3"/>
          <p:cNvSpPr>
            <a:spLocks noGrp="1" noChangeArrowheads="1"/>
          </p:cNvSpPr>
          <p:nvPr>
            <p:ph type="body" idx="1"/>
          </p:nvPr>
        </p:nvSpPr>
        <p:spPr>
          <a:xfrm>
            <a:off x="179388" y="549275"/>
            <a:ext cx="8610600" cy="6629400"/>
          </a:xfrm>
        </p:spPr>
        <p:txBody>
          <a:bodyPr/>
          <a:lstStyle/>
          <a:p>
            <a:pPr eaLnBrk="1" hangingPunct="1"/>
            <a:r>
              <a:rPr lang="zh-CN" altLang="en-US" sz="4400" b="1">
                <a:solidFill>
                  <a:srgbClr val="FF0000"/>
                </a:solidFill>
              </a:rPr>
              <a:t>柳营</a:t>
            </a:r>
            <a:r>
              <a:rPr lang="zh-CN" altLang="en-US" b="1">
                <a:solidFill>
                  <a:srgbClr val="FF0000"/>
                </a:solidFill>
              </a:rPr>
              <a:t>  指军营</a:t>
            </a:r>
            <a:r>
              <a:rPr lang="zh-CN" altLang="en-US" b="1"/>
              <a:t>，语出汉周亚夫治军严明，“细柳连营石堑牢，平安狼火赤星高。”</a:t>
            </a:r>
          </a:p>
          <a:p>
            <a:pPr eaLnBrk="1" hangingPunct="1"/>
            <a:r>
              <a:rPr lang="zh-CN" altLang="en-US" sz="4000" b="1">
                <a:solidFill>
                  <a:srgbClr val="FF0000"/>
                </a:solidFill>
              </a:rPr>
              <a:t>南冠</a:t>
            </a:r>
            <a:r>
              <a:rPr lang="zh-CN" altLang="en-US" b="1">
                <a:solidFill>
                  <a:srgbClr val="FF0000"/>
                </a:solidFill>
              </a:rPr>
              <a:t>  指囚犯</a:t>
            </a:r>
            <a:r>
              <a:rPr lang="zh-CN" altLang="en-US" b="1"/>
              <a:t>，楚国人钟仪囚于晋，仍然戴南冠，弹奏南国音乐，范文子称赞这是君子之行，后来文人以此</a:t>
            </a:r>
            <a:r>
              <a:rPr lang="zh-CN" altLang="en-US" b="1">
                <a:solidFill>
                  <a:srgbClr val="FF0000"/>
                </a:solidFill>
              </a:rPr>
              <a:t>指代自己怀有节操的囚徒生活</a:t>
            </a:r>
            <a:r>
              <a:rPr lang="zh-CN" altLang="en-US" b="1"/>
              <a:t>。骆宾王“西陆蝉声唱，南冠客思侵。”</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2290">
                                            <p:txEl>
                                              <p:pRg st="0" end="0"/>
                                            </p:txEl>
                                          </p:spTgt>
                                        </p:tgtEl>
                                        <p:attrNameLst>
                                          <p:attrName>style.visibility</p:attrName>
                                        </p:attrNameLst>
                                      </p:cBhvr>
                                      <p:to>
                                        <p:strVal val="visible"/>
                                      </p:to>
                                    </p:set>
                                    <p:anim calcmode="lin" valueType="num">
                                      <p:cBhvr additive="base">
                                        <p:cTn id="7" dur="500" fill="hold"/>
                                        <p:tgtEl>
                                          <p:spTgt spid="1229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290">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32" fill="hold" grpId="0" nodeType="clickEffect">
                                  <p:stCondLst>
                                    <p:cond delay="0"/>
                                  </p:stCondLst>
                                  <p:childTnLst>
                                    <p:set>
                                      <p:cBhvr>
                                        <p:cTn id="12" dur="1" fill="hold">
                                          <p:stCondLst>
                                            <p:cond delay="0"/>
                                          </p:stCondLst>
                                        </p:cTn>
                                        <p:tgtEl>
                                          <p:spTgt spid="12291">
                                            <p:txEl>
                                              <p:pRg st="0" end="0"/>
                                            </p:txEl>
                                          </p:spTgt>
                                        </p:tgtEl>
                                        <p:attrNameLst>
                                          <p:attrName>style.visibility</p:attrName>
                                        </p:attrNameLst>
                                      </p:cBhvr>
                                      <p:to>
                                        <p:strVal val="visible"/>
                                      </p:to>
                                    </p:set>
                                    <p:animEffect transition="in" filter="box(out)">
                                      <p:cBhvr>
                                        <p:cTn id="13" dur="500"/>
                                        <p:tgtEl>
                                          <p:spTgt spid="12291">
                                            <p:txEl>
                                              <p:pRg st="0" end="0"/>
                                            </p:txEl>
                                          </p:spTgt>
                                        </p:tgtEl>
                                      </p:cBhvr>
                                    </p:animEffect>
                                  </p:childTnLst>
                                  <p:subTnLst>
                                    <p:audio>
                                      <p:cMediaNode>
                                        <p:cTn display="0" masterRel="sameClick">
                                          <p:stCondLst>
                                            <p:cond evt="begin" delay="0">
                                              <p:tn val="11"/>
                                            </p:cond>
                                          </p:stCondLst>
                                          <p:endCondLst>
                                            <p:cond evt="onStopAudio" delay="0">
                                              <p:tgtEl>
                                                <p:sldTgt/>
                                              </p:tgtEl>
                                            </p:cond>
                                          </p:endCondLst>
                                        </p:cTn>
                                        <p:tgtEl>
                                          <p:sndTgt r:embed="rId2" name="camera.wav"/>
                                        </p:tgtEl>
                                      </p:cMediaNode>
                                    </p:audio>
                                  </p:subTnLst>
                                </p:cTn>
                              </p:par>
                            </p:childTnLst>
                          </p:cTn>
                        </p:par>
                      </p:childTnLst>
                    </p:cTn>
                  </p:par>
                  <p:par>
                    <p:cTn id="14" fill="hold" nodeType="clickPar">
                      <p:stCondLst>
                        <p:cond delay="indefinite"/>
                      </p:stCondLst>
                      <p:childTnLst>
                        <p:par>
                          <p:cTn id="15" fill="hold" nodeType="afterGroup">
                            <p:stCondLst>
                              <p:cond delay="0"/>
                            </p:stCondLst>
                            <p:childTnLst>
                              <p:par>
                                <p:cTn id="16" presetID="4" presetClass="entr" presetSubtype="32" fill="hold" grpId="0" nodeType="clickEffect">
                                  <p:stCondLst>
                                    <p:cond delay="0"/>
                                  </p:stCondLst>
                                  <p:childTnLst>
                                    <p:set>
                                      <p:cBhvr>
                                        <p:cTn id="17" dur="1" fill="hold">
                                          <p:stCondLst>
                                            <p:cond delay="0"/>
                                          </p:stCondLst>
                                        </p:cTn>
                                        <p:tgtEl>
                                          <p:spTgt spid="12291">
                                            <p:txEl>
                                              <p:pRg st="1" end="1"/>
                                            </p:txEl>
                                          </p:spTgt>
                                        </p:tgtEl>
                                        <p:attrNameLst>
                                          <p:attrName>style.visibility</p:attrName>
                                        </p:attrNameLst>
                                      </p:cBhvr>
                                      <p:to>
                                        <p:strVal val="visible"/>
                                      </p:to>
                                    </p:set>
                                    <p:animEffect transition="in" filter="box(out)">
                                      <p:cBhvr>
                                        <p:cTn id="18" dur="500"/>
                                        <p:tgtEl>
                                          <p:spTgt spid="12291">
                                            <p:txEl>
                                              <p:pRg st="1" end="1"/>
                                            </p:txEl>
                                          </p:spTgt>
                                        </p:tgtEl>
                                      </p:cBhvr>
                                    </p:animEffect>
                                  </p:childTnLst>
                                  <p:subTnLst>
                                    <p:audio>
                                      <p:cMediaNode>
                                        <p:cTn display="0" masterRel="sameClick">
                                          <p:stCondLst>
                                            <p:cond evt="begin" delay="0">
                                              <p:tn val="16"/>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build="p"/>
      <p:bldP spid="12291" grpId="0" uiExpand="1" build="p"/>
    </p:bldLst>
  </p:timing>
</p:sld>
</file>

<file path=ppt/slides/slide7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 Box 6"/>
          <p:cNvSpPr txBox="1">
            <a:spLocks noChangeArrowheads="1"/>
          </p:cNvSpPr>
          <p:nvPr/>
        </p:nvSpPr>
        <p:spPr bwMode="auto">
          <a:xfrm>
            <a:off x="323528" y="332656"/>
            <a:ext cx="8350572" cy="6001643"/>
          </a:xfrm>
          <a:prstGeom prst="rect">
            <a:avLst/>
          </a:prstGeom>
          <a:noFill/>
          <a:ln w="9525" algn="ctr">
            <a:noFill/>
            <a:miter lim="800000"/>
          </a:ln>
          <a:effectLst/>
        </p:spPr>
        <p:txBody>
          <a:bodyPr wrap="square">
            <a:spAutoFit/>
          </a:bodyPr>
          <a:lstStyle/>
          <a:p>
            <a:pPr algn="ctr"/>
            <a:r>
              <a:rPr lang="zh-CN" altLang="en-US" sz="3200" b="1">
                <a:latin typeface="黑体" pitchFamily="2" charset="-122"/>
                <a:ea typeface="黑体" pitchFamily="2" charset="-122"/>
              </a:rPr>
              <a:t>扫花游　秋声</a:t>
            </a:r>
          </a:p>
          <a:p>
            <a:pPr algn="ctr"/>
            <a:r>
              <a:rPr lang="zh-CN" altLang="en-US" sz="3200" b="1"/>
              <a:t>                     王沂孙</a:t>
            </a:r>
          </a:p>
          <a:p>
            <a:r>
              <a:rPr lang="zh-CN" altLang="en-US" sz="3200" b="1"/>
              <a:t>      </a:t>
            </a:r>
            <a:r>
              <a:rPr lang="zh-CN" altLang="en-US" sz="3200" b="1">
                <a:latin typeface="楷体_GB2312" pitchFamily="49" charset="-122"/>
                <a:ea typeface="楷体_GB2312" pitchFamily="49" charset="-122"/>
              </a:rPr>
              <a:t>商飙</a:t>
            </a:r>
            <a:r>
              <a:rPr lang="zh-CN" altLang="en-US" sz="3200" b="1" baseline="30000">
                <a:latin typeface="楷体_GB2312" pitchFamily="49" charset="-122"/>
                <a:ea typeface="楷体_GB2312" pitchFamily="49" charset="-122"/>
              </a:rPr>
              <a:t>①</a:t>
            </a:r>
            <a:r>
              <a:rPr lang="zh-CN" altLang="en-US" sz="3200" b="1">
                <a:latin typeface="楷体_GB2312" pitchFamily="49" charset="-122"/>
                <a:ea typeface="楷体_GB2312" pitchFamily="49" charset="-122"/>
              </a:rPr>
              <a:t>乍发</a:t>
            </a:r>
            <a:r>
              <a:rPr lang="en-US" altLang="zh-CN" sz="3200" b="1">
                <a:latin typeface="楷体_GB2312" pitchFamily="49" charset="-122"/>
                <a:ea typeface="楷体_GB2312" pitchFamily="49" charset="-122"/>
              </a:rPr>
              <a:t>,</a:t>
            </a:r>
            <a:r>
              <a:rPr lang="zh-CN" altLang="en-US" sz="3200" b="1">
                <a:latin typeface="楷体_GB2312" pitchFamily="49" charset="-122"/>
                <a:ea typeface="楷体_GB2312" pitchFamily="49" charset="-122"/>
              </a:rPr>
              <a:t>渐淅淅初闻</a:t>
            </a:r>
            <a:r>
              <a:rPr lang="en-US" altLang="zh-CN" sz="3200" b="1">
                <a:latin typeface="楷体_GB2312" pitchFamily="49" charset="-122"/>
                <a:ea typeface="楷体_GB2312" pitchFamily="49" charset="-122"/>
              </a:rPr>
              <a:t>,</a:t>
            </a:r>
            <a:r>
              <a:rPr lang="zh-CN" altLang="en-US" sz="3200" b="1">
                <a:latin typeface="楷体_GB2312" pitchFamily="49" charset="-122"/>
                <a:ea typeface="楷体_GB2312" pitchFamily="49" charset="-122"/>
              </a:rPr>
              <a:t>萧萧还住。顿惊倦旅。背青灯吊影</a:t>
            </a:r>
            <a:r>
              <a:rPr lang="en-US" altLang="zh-CN" sz="3200" b="1">
                <a:latin typeface="楷体_GB2312" pitchFamily="49" charset="-122"/>
                <a:ea typeface="楷体_GB2312" pitchFamily="49" charset="-122"/>
              </a:rPr>
              <a:t>,</a:t>
            </a:r>
            <a:r>
              <a:rPr lang="zh-CN" altLang="en-US" sz="3200" b="1">
                <a:latin typeface="楷体_GB2312" pitchFamily="49" charset="-122"/>
                <a:ea typeface="楷体_GB2312" pitchFamily="49" charset="-122"/>
              </a:rPr>
              <a:t>起吟愁赋。断续无凭</a:t>
            </a:r>
            <a:r>
              <a:rPr lang="en-US" altLang="zh-CN" sz="3200" b="1">
                <a:latin typeface="楷体_GB2312" pitchFamily="49" charset="-122"/>
                <a:ea typeface="楷体_GB2312" pitchFamily="49" charset="-122"/>
              </a:rPr>
              <a:t>,</a:t>
            </a:r>
            <a:r>
              <a:rPr lang="zh-CN" altLang="en-US" sz="3200" b="1">
                <a:latin typeface="楷体_GB2312" pitchFamily="49" charset="-122"/>
                <a:ea typeface="楷体_GB2312" pitchFamily="49" charset="-122"/>
              </a:rPr>
              <a:t>试立荒庭听取。在何许。但落叶满阶</a:t>
            </a:r>
            <a:r>
              <a:rPr lang="en-US" altLang="zh-CN" sz="3200" b="1">
                <a:latin typeface="楷体_GB2312" pitchFamily="49" charset="-122"/>
                <a:ea typeface="楷体_GB2312" pitchFamily="49" charset="-122"/>
              </a:rPr>
              <a:t>,</a:t>
            </a:r>
            <a:r>
              <a:rPr lang="zh-CN" altLang="en-US" sz="3200" b="1">
                <a:latin typeface="楷体_GB2312" pitchFamily="49" charset="-122"/>
                <a:ea typeface="楷体_GB2312" pitchFamily="49" charset="-122"/>
              </a:rPr>
              <a:t>惟有高树。</a:t>
            </a:r>
            <a:endParaRPr lang="en-US" altLang="zh-CN" sz="3200" b="1">
              <a:latin typeface="楷体_GB2312" pitchFamily="49" charset="-122"/>
              <a:ea typeface="楷体_GB2312" pitchFamily="49" charset="-122"/>
            </a:endParaRPr>
          </a:p>
          <a:p>
            <a:r>
              <a:rPr lang="zh-CN" altLang="en-US" sz="3200" b="1">
                <a:latin typeface="楷体_GB2312" pitchFamily="49" charset="-122"/>
                <a:ea typeface="楷体_GB2312" pitchFamily="49" charset="-122"/>
              </a:rPr>
              <a:t>　　迢递归梦阻。正老耳难禁</a:t>
            </a:r>
            <a:r>
              <a:rPr lang="en-US" altLang="zh-CN" sz="3200" b="1">
                <a:latin typeface="楷体_GB2312" pitchFamily="49" charset="-122"/>
                <a:ea typeface="楷体_GB2312" pitchFamily="49" charset="-122"/>
              </a:rPr>
              <a:t>,</a:t>
            </a:r>
            <a:r>
              <a:rPr lang="zh-CN" altLang="en-US" sz="3200" b="1">
                <a:latin typeface="楷体_GB2312" pitchFamily="49" charset="-122"/>
                <a:ea typeface="楷体_GB2312" pitchFamily="49" charset="-122"/>
              </a:rPr>
              <a:t>病怀凄楚。故山院宇。想边鸿孤唳</a:t>
            </a:r>
            <a:r>
              <a:rPr lang="en-US" altLang="zh-CN" sz="3200" b="1">
                <a:latin typeface="楷体_GB2312" pitchFamily="49" charset="-122"/>
                <a:ea typeface="楷体_GB2312" pitchFamily="49" charset="-122"/>
              </a:rPr>
              <a:t>,</a:t>
            </a:r>
            <a:r>
              <a:rPr lang="zh-CN" altLang="en-US" sz="3200" b="1">
                <a:latin typeface="楷体_GB2312" pitchFamily="49" charset="-122"/>
                <a:ea typeface="楷体_GB2312" pitchFamily="49" charset="-122"/>
              </a:rPr>
              <a:t>砌蛩私语。数点相和</a:t>
            </a:r>
            <a:r>
              <a:rPr lang="en-US" altLang="zh-CN" sz="3200" b="1">
                <a:latin typeface="楷体_GB2312" pitchFamily="49" charset="-122"/>
                <a:ea typeface="楷体_GB2312" pitchFamily="49" charset="-122"/>
              </a:rPr>
              <a:t>,</a:t>
            </a:r>
            <a:r>
              <a:rPr lang="zh-CN" altLang="en-US" sz="3200" b="1">
                <a:latin typeface="楷体_GB2312" pitchFamily="49" charset="-122"/>
                <a:ea typeface="楷体_GB2312" pitchFamily="49" charset="-122"/>
              </a:rPr>
              <a:t>更著芭蕉细雨。避无处。这闲愁</a:t>
            </a:r>
            <a:r>
              <a:rPr lang="en-US" altLang="zh-CN" sz="3200" b="1">
                <a:latin typeface="楷体_GB2312" pitchFamily="49" charset="-122"/>
                <a:ea typeface="楷体_GB2312" pitchFamily="49" charset="-122"/>
              </a:rPr>
              <a:t>,</a:t>
            </a:r>
            <a:r>
              <a:rPr lang="zh-CN" altLang="en-US" sz="3200" b="1">
                <a:latin typeface="楷体_GB2312" pitchFamily="49" charset="-122"/>
                <a:ea typeface="楷体_GB2312" pitchFamily="49" charset="-122"/>
              </a:rPr>
              <a:t>夜深尤苦。</a:t>
            </a:r>
            <a:endParaRPr lang="en-US" altLang="zh-CN" sz="3200" b="1">
              <a:latin typeface="楷体_GB2312" pitchFamily="49" charset="-122"/>
              <a:ea typeface="楷体_GB2312" pitchFamily="49" charset="-122"/>
            </a:endParaRPr>
          </a:p>
          <a:p>
            <a:endParaRPr lang="zh-CN" altLang="en-US" sz="3200" b="1">
              <a:latin typeface="楷体_GB2312" pitchFamily="49" charset="-122"/>
              <a:ea typeface="楷体_GB2312" pitchFamily="49" charset="-122"/>
            </a:endParaRPr>
          </a:p>
          <a:p>
            <a:r>
              <a:rPr lang="en-US" altLang="zh-CN" sz="3200" b="1">
                <a:latin typeface="黑体" pitchFamily="2" charset="-122"/>
                <a:ea typeface="黑体" pitchFamily="2" charset="-122"/>
              </a:rPr>
              <a:t>【</a:t>
            </a:r>
            <a:r>
              <a:rPr lang="zh-CN" altLang="en-US" sz="3200" b="1">
                <a:latin typeface="黑体" pitchFamily="2" charset="-122"/>
                <a:ea typeface="黑体" pitchFamily="2" charset="-122"/>
              </a:rPr>
              <a:t>注</a:t>
            </a:r>
            <a:r>
              <a:rPr lang="en-US" altLang="zh-CN" sz="3200" b="1">
                <a:latin typeface="黑体" pitchFamily="2" charset="-122"/>
                <a:ea typeface="黑体" pitchFamily="2" charset="-122"/>
              </a:rPr>
              <a:t>】</a:t>
            </a:r>
            <a:r>
              <a:rPr lang="en-US" altLang="zh-CN" sz="3200" b="1"/>
              <a:t>①</a:t>
            </a:r>
            <a:r>
              <a:rPr lang="zh-CN" altLang="en-US" sz="3200" b="1"/>
              <a:t>商飙</a:t>
            </a:r>
            <a:r>
              <a:rPr lang="en-US" altLang="zh-CN" sz="3200" b="1"/>
              <a:t>:</a:t>
            </a:r>
            <a:r>
              <a:rPr lang="zh-CN" altLang="en-US" sz="3200" b="1"/>
              <a:t>秋风。</a:t>
            </a:r>
          </a:p>
          <a:p>
            <a:r>
              <a:rPr lang="zh-CN" altLang="en-US" sz="3200" b="1"/>
              <a:t>说说本词“</a:t>
            </a:r>
            <a:r>
              <a:rPr lang="zh-CN" altLang="en-US" sz="3200" b="1">
                <a:solidFill>
                  <a:srgbClr val="FF0000"/>
                </a:solidFill>
              </a:rPr>
              <a:t>想边鸿孤唳</a:t>
            </a:r>
            <a:r>
              <a:rPr lang="en-US" altLang="zh-CN" sz="3200" b="1">
                <a:solidFill>
                  <a:srgbClr val="FF0000"/>
                </a:solidFill>
              </a:rPr>
              <a:t>,</a:t>
            </a:r>
            <a:r>
              <a:rPr lang="zh-CN" altLang="en-US" sz="3200" b="1">
                <a:solidFill>
                  <a:srgbClr val="FF0000"/>
                </a:solidFill>
              </a:rPr>
              <a:t>砌蛩私语。数点相和</a:t>
            </a:r>
            <a:r>
              <a:rPr lang="en-US" altLang="zh-CN" sz="3200" b="1">
                <a:solidFill>
                  <a:srgbClr val="FF0000"/>
                </a:solidFill>
              </a:rPr>
              <a:t>,</a:t>
            </a:r>
            <a:r>
              <a:rPr lang="zh-CN" altLang="en-US" sz="3200" b="1">
                <a:solidFill>
                  <a:srgbClr val="FF0000"/>
                </a:solidFill>
              </a:rPr>
              <a:t>更著芭蕉细雨”</a:t>
            </a:r>
            <a:r>
              <a:rPr lang="zh-CN" altLang="en-US" sz="3200" b="1"/>
              <a:t>几句</a:t>
            </a:r>
            <a:r>
              <a:rPr lang="zh-CN" altLang="en-US" sz="3200" b="1">
                <a:solidFill>
                  <a:srgbClr val="FF0000"/>
                </a:solidFill>
              </a:rPr>
              <a:t>营造</a:t>
            </a:r>
            <a:r>
              <a:rPr lang="zh-CN" altLang="en-US" sz="3200" b="1"/>
              <a:t>了怎样的</a:t>
            </a:r>
            <a:r>
              <a:rPr lang="zh-CN" altLang="en-US" sz="3200" b="1">
                <a:solidFill>
                  <a:srgbClr val="FF0000"/>
                </a:solidFill>
              </a:rPr>
              <a:t>意境</a:t>
            </a:r>
            <a:r>
              <a:rPr lang="en-US" altLang="zh-CN" sz="3200" b="1"/>
              <a:t>?(4</a:t>
            </a:r>
            <a:r>
              <a:rPr lang="zh-CN" altLang="en-US" sz="3200" b="1"/>
              <a:t>分</a:t>
            </a:r>
            <a:r>
              <a:rPr lang="en-US" altLang="zh-CN" sz="3200" b="1"/>
              <a:t>)</a:t>
            </a:r>
            <a:endParaRPr lang="en-US" altLang="zh-CN" sz="3200" b="1" u="sng"/>
          </a:p>
        </p:txBody>
      </p:sp>
    </p:spTree>
  </p:cSld>
  <p:clrMapOvr>
    <a:masterClrMapping/>
  </p:clrMapOvr>
  <p:transition/>
  <p:timing/>
</p:sld>
</file>

<file path=ppt/slides/slide7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23528" y="620688"/>
            <a:ext cx="8496944" cy="6237312"/>
          </a:xfrm>
        </p:spPr>
        <p:txBody>
          <a:bodyPr>
            <a:normAutofit/>
          </a:bodyPr>
          <a:lstStyle/>
          <a:p>
            <a:r>
              <a:rPr lang="en-US" altLang="zh-CN" b="1"/>
              <a:t>1.</a:t>
            </a:r>
            <a:r>
              <a:rPr lang="zh-CN" altLang="en-US" b="1"/>
              <a:t>孤雁在空中唳鸣，寒蛩在砌下哀吟；而淅沥的秋雨敲打芭蕉的声响，与雁唳蛩鸣声声相伴相和。</a:t>
            </a:r>
            <a:r>
              <a:rPr lang="en-US" altLang="zh-CN" b="1">
                <a:solidFill>
                  <a:srgbClr val="FF0000"/>
                </a:solidFill>
              </a:rPr>
              <a:t>(</a:t>
            </a:r>
            <a:r>
              <a:rPr lang="zh-CN" altLang="en-US" b="1">
                <a:solidFill>
                  <a:srgbClr val="FF0000"/>
                </a:solidFill>
              </a:rPr>
              <a:t>语言描绘）</a:t>
            </a:r>
            <a:endParaRPr lang="en-US" altLang="zh-CN" b="1">
              <a:solidFill>
                <a:srgbClr val="FF0000"/>
              </a:solidFill>
            </a:endParaRPr>
          </a:p>
          <a:p>
            <a:r>
              <a:rPr lang="en-US" altLang="zh-CN" b="1"/>
              <a:t>2.</a:t>
            </a:r>
            <a:r>
              <a:rPr lang="zh-CN" altLang="en-US" b="1"/>
              <a:t>表现想象中的故乡的秋声</a:t>
            </a:r>
            <a:r>
              <a:rPr lang="zh-CN" altLang="en-US" b="1" u="sng">
                <a:solidFill>
                  <a:srgbClr val="FF0000"/>
                </a:solidFill>
              </a:rPr>
              <a:t>凄惶孤寂</a:t>
            </a:r>
            <a:r>
              <a:rPr lang="zh-CN" altLang="en-US" b="1"/>
              <a:t>。（</a:t>
            </a:r>
            <a:r>
              <a:rPr lang="zh-CN" altLang="en-US" b="1">
                <a:solidFill>
                  <a:srgbClr val="FF0000"/>
                </a:solidFill>
              </a:rPr>
              <a:t>双音节词概括意境</a:t>
            </a:r>
            <a:r>
              <a:rPr lang="zh-CN" altLang="en-US" b="1"/>
              <a:t>）</a:t>
            </a:r>
            <a:endParaRPr lang="en-US" altLang="zh-CN" b="1"/>
          </a:p>
          <a:p>
            <a:r>
              <a:rPr lang="en-US" altLang="zh-CN" b="1"/>
              <a:t>3.</a:t>
            </a:r>
            <a:r>
              <a:rPr lang="zh-CN" altLang="en-US" b="1"/>
              <a:t>表达诗人倦旅思归，欲归不能，抒发了无以躲避、无法排遣的羁旅之愁。（</a:t>
            </a:r>
            <a:r>
              <a:rPr lang="zh-CN" altLang="en-US" b="1">
                <a:solidFill>
                  <a:srgbClr val="FF0000"/>
                </a:solidFill>
              </a:rPr>
              <a:t>表明效果</a:t>
            </a:r>
            <a:r>
              <a:rPr lang="en-US" altLang="zh-CN" b="1">
                <a:solidFill>
                  <a:srgbClr val="FF0000"/>
                </a:solidFill>
              </a:rPr>
              <a:t>+</a:t>
            </a:r>
            <a:r>
              <a:rPr lang="zh-CN" altLang="en-US" b="1">
                <a:solidFill>
                  <a:srgbClr val="FF0000"/>
                </a:solidFill>
              </a:rPr>
              <a:t>感情</a:t>
            </a:r>
            <a:r>
              <a:rPr lang="zh-CN" altLang="en-US" b="1"/>
              <a:t>）</a:t>
            </a:r>
          </a:p>
        </p:txBody>
      </p:sp>
    </p:spTree>
  </p:cSld>
  <p:clrMapOvr>
    <a:masterClrMapping/>
  </p:clrMapOvr>
  <p:transition/>
  <p:timing/>
</p:sld>
</file>

<file path=ppt/slides/slide7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69796" name="Text Box 4"/>
          <p:cNvSpPr txBox="1">
            <a:spLocks noChangeArrowheads="1"/>
          </p:cNvSpPr>
          <p:nvPr/>
        </p:nvSpPr>
        <p:spPr bwMode="auto">
          <a:xfrm>
            <a:off x="323528" y="188640"/>
            <a:ext cx="8305800" cy="7602081"/>
          </a:xfrm>
          <a:prstGeom prst="rect">
            <a:avLst/>
          </a:prstGeom>
          <a:noFill/>
          <a:ln w="9525" algn="ctr">
            <a:noFill/>
            <a:miter lim="800000"/>
          </a:ln>
          <a:effectLst/>
        </p:spPr>
        <p:txBody>
          <a:bodyPr>
            <a:spAutoFit/>
          </a:bodyPr>
          <a:lstStyle/>
          <a:p>
            <a:pPr algn="ctr"/>
            <a:r>
              <a:rPr lang="zh-CN" altLang="en-US" sz="2800" b="1">
                <a:latin typeface="黑体" pitchFamily="2" charset="-122"/>
                <a:ea typeface="黑体" pitchFamily="2" charset="-122"/>
              </a:rPr>
              <a:t>西湖梅</a:t>
            </a:r>
          </a:p>
          <a:p>
            <a:pPr algn="ctr"/>
            <a:r>
              <a:rPr lang="zh-CN" altLang="en-US" sz="2800" b="1"/>
              <a:t>               </a:t>
            </a:r>
            <a:r>
              <a:rPr lang="en-US" altLang="zh-CN" sz="2800" b="1"/>
              <a:t>[</a:t>
            </a:r>
            <a:r>
              <a:rPr lang="zh-CN" altLang="en-US" sz="2800" b="1"/>
              <a:t>元</a:t>
            </a:r>
            <a:r>
              <a:rPr lang="en-US" altLang="zh-CN" sz="2800" b="1"/>
              <a:t>]</a:t>
            </a:r>
            <a:r>
              <a:rPr lang="zh-CN" altLang="en-US" sz="2800" b="1"/>
              <a:t>冯子振</a:t>
            </a:r>
          </a:p>
          <a:p>
            <a:pPr algn="ctr"/>
            <a:r>
              <a:rPr lang="zh-CN" altLang="en-US" sz="2800" b="1">
                <a:latin typeface="楷体_GB2312" pitchFamily="49" charset="-122"/>
                <a:ea typeface="楷体_GB2312" pitchFamily="49" charset="-122"/>
              </a:rPr>
              <a:t>苏老堤边玉一林</a:t>
            </a:r>
            <a:r>
              <a:rPr lang="en-US" altLang="zh-CN" sz="2800" b="1">
                <a:latin typeface="楷体_GB2312" pitchFamily="49" charset="-122"/>
                <a:ea typeface="楷体_GB2312" pitchFamily="49" charset="-122"/>
              </a:rPr>
              <a:t>,</a:t>
            </a:r>
            <a:r>
              <a:rPr lang="zh-CN" altLang="en-US" sz="2800" b="1">
                <a:latin typeface="楷体_GB2312" pitchFamily="49" charset="-122"/>
                <a:ea typeface="楷体_GB2312" pitchFamily="49" charset="-122"/>
              </a:rPr>
              <a:t>六桥风月是知音。</a:t>
            </a:r>
          </a:p>
          <a:p>
            <a:pPr algn="ctr"/>
            <a:r>
              <a:rPr lang="zh-CN" altLang="en-US" sz="2800" b="1">
                <a:latin typeface="楷体_GB2312" pitchFamily="49" charset="-122"/>
                <a:ea typeface="楷体_GB2312" pitchFamily="49" charset="-122"/>
              </a:rPr>
              <a:t>任他桃李争欢赏</a:t>
            </a:r>
            <a:r>
              <a:rPr lang="en-US" altLang="zh-CN" sz="2800" b="1">
                <a:latin typeface="楷体_GB2312" pitchFamily="49" charset="-122"/>
                <a:ea typeface="楷体_GB2312" pitchFamily="49" charset="-122"/>
              </a:rPr>
              <a:t>,</a:t>
            </a:r>
            <a:r>
              <a:rPr lang="zh-CN" altLang="en-US" sz="2800" b="1">
                <a:latin typeface="楷体_GB2312" pitchFamily="49" charset="-122"/>
                <a:ea typeface="楷体_GB2312" pitchFamily="49" charset="-122"/>
              </a:rPr>
              <a:t>不为繁华易素心。</a:t>
            </a:r>
            <a:endParaRPr lang="en-US" altLang="zh-CN" sz="2800" b="1">
              <a:latin typeface="楷体_GB2312" pitchFamily="49" charset="-122"/>
              <a:ea typeface="楷体_GB2312" pitchFamily="49" charset="-122"/>
            </a:endParaRPr>
          </a:p>
          <a:p>
            <a:pPr algn="ctr"/>
            <a:endParaRPr lang="zh-CN" altLang="en-US" sz="2800" b="1">
              <a:latin typeface="楷体_GB2312" pitchFamily="49" charset="-122"/>
              <a:ea typeface="楷体_GB2312" pitchFamily="49" charset="-122"/>
            </a:endParaRPr>
          </a:p>
          <a:p>
            <a:pPr algn="ctr"/>
            <a:r>
              <a:rPr lang="zh-CN" altLang="en-US" sz="2800" b="1">
                <a:latin typeface="黑体" pitchFamily="2" charset="-122"/>
                <a:ea typeface="黑体" pitchFamily="2" charset="-122"/>
              </a:rPr>
              <a:t>昌谷北园新笋</a:t>
            </a:r>
            <a:r>
              <a:rPr lang="en-US" altLang="zh-CN" sz="2800" b="1">
                <a:latin typeface="宋体"/>
                <a:ea typeface="黑体" pitchFamily="2" charset="-122"/>
              </a:rPr>
              <a:t>•</a:t>
            </a:r>
            <a:r>
              <a:rPr lang="zh-CN" altLang="en-US" sz="2800" b="1">
                <a:latin typeface="黑体" pitchFamily="2" charset="-122"/>
                <a:ea typeface="黑体" pitchFamily="2" charset="-122"/>
              </a:rPr>
              <a:t>其一</a:t>
            </a:r>
          </a:p>
          <a:p>
            <a:pPr algn="ctr"/>
            <a:r>
              <a:rPr lang="zh-CN" altLang="en-US" sz="2800" b="1"/>
              <a:t>      </a:t>
            </a:r>
            <a:r>
              <a:rPr lang="en-US" altLang="zh-CN" sz="2800" b="1"/>
              <a:t>[</a:t>
            </a:r>
            <a:r>
              <a:rPr lang="zh-CN" altLang="en-US" sz="2800" b="1"/>
              <a:t>唐</a:t>
            </a:r>
            <a:r>
              <a:rPr lang="en-US" altLang="zh-CN" sz="2800" b="1"/>
              <a:t>]</a:t>
            </a:r>
            <a:r>
              <a:rPr lang="zh-CN" altLang="en-US" sz="2800" b="1"/>
              <a:t>李贺</a:t>
            </a:r>
            <a:endParaRPr lang="en-US" altLang="zh-CN" sz="2800" b="1"/>
          </a:p>
          <a:p>
            <a:endParaRPr lang="en-US" altLang="zh-CN" sz="2000" b="1">
              <a:latin typeface="楷体_GB2312" pitchFamily="49" charset="-122"/>
              <a:ea typeface="楷体_GB2312" pitchFamily="49" charset="-122"/>
            </a:endParaRPr>
          </a:p>
          <a:p>
            <a:r>
              <a:rPr lang="zh-CN" altLang="en-US" sz="2800" b="1">
                <a:latin typeface="楷体_GB2312" pitchFamily="49" charset="-122"/>
                <a:ea typeface="楷体_GB2312" pitchFamily="49" charset="-122"/>
              </a:rPr>
              <a:t>       箨</a:t>
            </a:r>
            <a:r>
              <a:rPr lang="en-US" altLang="zh-CN" sz="2800"/>
              <a:t>tuò </a:t>
            </a:r>
            <a:r>
              <a:rPr lang="zh-CN" altLang="en-US" sz="2800" b="1">
                <a:latin typeface="楷体_GB2312" pitchFamily="49" charset="-122"/>
                <a:ea typeface="楷体_GB2312" pitchFamily="49" charset="-122"/>
              </a:rPr>
              <a:t>落长竿削玉开</a:t>
            </a:r>
            <a:r>
              <a:rPr lang="en-US" altLang="zh-CN" sz="2800" b="1">
                <a:latin typeface="楷体_GB2312" pitchFamily="49" charset="-122"/>
                <a:ea typeface="楷体_GB2312" pitchFamily="49" charset="-122"/>
              </a:rPr>
              <a:t>,</a:t>
            </a:r>
            <a:r>
              <a:rPr lang="zh-CN" altLang="en-US" sz="2800" b="1">
                <a:latin typeface="楷体_GB2312" pitchFamily="49" charset="-122"/>
                <a:ea typeface="楷体_GB2312" pitchFamily="49" charset="-122"/>
              </a:rPr>
              <a:t>君看母笋是龙材。</a:t>
            </a:r>
          </a:p>
          <a:p>
            <a:r>
              <a:rPr lang="zh-CN" altLang="en-US" sz="2800" b="1">
                <a:latin typeface="楷体_GB2312" pitchFamily="49" charset="-122"/>
                <a:ea typeface="楷体_GB2312" pitchFamily="49" charset="-122"/>
              </a:rPr>
              <a:t>        更容一夜抽千尺</a:t>
            </a:r>
            <a:r>
              <a:rPr lang="en-US" altLang="zh-CN" sz="2800" b="1">
                <a:latin typeface="楷体_GB2312" pitchFamily="49" charset="-122"/>
                <a:ea typeface="楷体_GB2312" pitchFamily="49" charset="-122"/>
              </a:rPr>
              <a:t>,</a:t>
            </a:r>
            <a:r>
              <a:rPr lang="zh-CN" altLang="en-US" sz="2800" b="1">
                <a:latin typeface="楷体_GB2312" pitchFamily="49" charset="-122"/>
                <a:ea typeface="楷体_GB2312" pitchFamily="49" charset="-122"/>
              </a:rPr>
              <a:t>别却池园数寸泥。</a:t>
            </a:r>
            <a:endParaRPr lang="en-US" altLang="zh-CN" sz="2800" b="1">
              <a:latin typeface="楷体_GB2312" pitchFamily="49" charset="-122"/>
              <a:ea typeface="楷体_GB2312" pitchFamily="49" charset="-122"/>
            </a:endParaRPr>
          </a:p>
          <a:p>
            <a:r>
              <a:rPr lang="en-US" altLang="zh-CN" sz="3600" b="1">
                <a:solidFill>
                  <a:srgbClr val="FF0000"/>
                </a:solidFill>
              </a:rPr>
              <a:t>1.</a:t>
            </a:r>
            <a:r>
              <a:rPr lang="zh-CN" altLang="en-US" sz="3600" b="1">
                <a:solidFill>
                  <a:srgbClr val="FF0000"/>
                </a:solidFill>
              </a:rPr>
              <a:t>这两首诗都使用了</a:t>
            </a:r>
            <a:r>
              <a:rPr lang="zh-CN" altLang="en-US" sz="3600" b="1" u="sng">
                <a:solidFill>
                  <a:srgbClr val="FF0000"/>
                </a:solidFill>
              </a:rPr>
              <a:t>　　　　　　　</a:t>
            </a:r>
            <a:r>
              <a:rPr lang="zh-CN" altLang="en-US" sz="3600" b="1">
                <a:solidFill>
                  <a:srgbClr val="FF0000"/>
                </a:solidFill>
              </a:rPr>
              <a:t>的表现手法。 </a:t>
            </a:r>
            <a:endParaRPr lang="en-US" altLang="zh-CN" sz="3600" b="1">
              <a:solidFill>
                <a:srgbClr val="FF0000"/>
              </a:solidFill>
            </a:endParaRPr>
          </a:p>
          <a:p>
            <a:r>
              <a:rPr lang="en-US" altLang="zh-CN" sz="3600" b="1">
                <a:solidFill>
                  <a:srgbClr val="FF0000"/>
                </a:solidFill>
              </a:rPr>
              <a:t>2.</a:t>
            </a:r>
            <a:r>
              <a:rPr lang="zh-CN" altLang="en-US" sz="3600" b="1">
                <a:solidFill>
                  <a:srgbClr val="FF0000"/>
                </a:solidFill>
              </a:rPr>
              <a:t>这两首诗表达了作者怎样的思想情感</a:t>
            </a:r>
            <a:r>
              <a:rPr lang="en-US" altLang="zh-CN" sz="3600" b="1">
                <a:solidFill>
                  <a:srgbClr val="FF0000"/>
                </a:solidFill>
              </a:rPr>
              <a:t>?</a:t>
            </a:r>
            <a:r>
              <a:rPr lang="zh-CN" altLang="en-US" sz="3600" b="1">
                <a:solidFill>
                  <a:srgbClr val="FF0000"/>
                </a:solidFill>
              </a:rPr>
              <a:t>请作简要赏析。</a:t>
            </a:r>
            <a:r>
              <a:rPr lang="en-US" altLang="zh-CN" sz="3600" b="1">
                <a:solidFill>
                  <a:srgbClr val="FF0000"/>
                </a:solidFill>
              </a:rPr>
              <a:t>(5</a:t>
            </a:r>
            <a:r>
              <a:rPr lang="zh-CN" altLang="en-US" sz="3600" b="1">
                <a:solidFill>
                  <a:srgbClr val="FF0000"/>
                </a:solidFill>
              </a:rPr>
              <a:t>分</a:t>
            </a:r>
            <a:r>
              <a:rPr lang="en-US" altLang="zh-CN" sz="3600" b="1">
                <a:solidFill>
                  <a:srgbClr val="FF0000"/>
                </a:solidFill>
              </a:rPr>
              <a:t>)</a:t>
            </a:r>
            <a:endParaRPr lang="en-US" altLang="zh-CN" sz="3600" b="1" u="sng">
              <a:solidFill>
                <a:srgbClr val="FF0000"/>
              </a:solidFill>
            </a:endParaRPr>
          </a:p>
          <a:p>
            <a:endParaRPr lang="zh-CN" altLang="en-US" sz="3600"/>
          </a:p>
          <a:p>
            <a:pPr algn="ctr"/>
            <a:endParaRPr lang="zh-CN" altLang="en-US" sz="3600">
              <a:latin typeface="楷体_GB2312" pitchFamily="49" charset="-122"/>
              <a:ea typeface="楷体_GB2312" pitchFamily="49" charset="-122"/>
            </a:endParaRPr>
          </a:p>
        </p:txBody>
      </p:sp>
    </p:spTree>
  </p:cSld>
  <p:clrMapOvr>
    <a:masterClrMapping/>
  </p:clrMapOvr>
  <p:transition>
    <p:cover dir="ld"/>
  </p:transition>
  <p:timing/>
</p:sld>
</file>

<file path=ppt/slides/slide7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70822" name="Text Box 6"/>
          <p:cNvSpPr txBox="1">
            <a:spLocks noChangeArrowheads="1"/>
          </p:cNvSpPr>
          <p:nvPr/>
        </p:nvSpPr>
        <p:spPr bwMode="auto">
          <a:xfrm>
            <a:off x="395536" y="260648"/>
            <a:ext cx="7772400" cy="707886"/>
          </a:xfrm>
          <a:prstGeom prst="rect">
            <a:avLst/>
          </a:prstGeom>
          <a:noFill/>
          <a:ln w="9525" algn="ctr">
            <a:noFill/>
            <a:miter lim="800000"/>
          </a:ln>
          <a:effectLst/>
        </p:spPr>
        <p:txBody>
          <a:bodyPr>
            <a:spAutoFit/>
          </a:bodyPr>
          <a:lstStyle/>
          <a:p>
            <a:r>
              <a:rPr lang="zh-CN" altLang="en-US" sz="4000">
                <a:solidFill>
                  <a:srgbClr val="FF0000"/>
                </a:solidFill>
                <a:latin typeface="黑体" pitchFamily="2" charset="-122"/>
                <a:ea typeface="黑体" pitchFamily="2" charset="-122"/>
              </a:rPr>
              <a:t>答案</a:t>
            </a:r>
            <a:r>
              <a:rPr lang="en-US" altLang="zh-CN" sz="4000">
                <a:solidFill>
                  <a:srgbClr val="FF0000"/>
                </a:solidFill>
                <a:latin typeface="黑体" pitchFamily="2" charset="-122"/>
                <a:ea typeface="黑体" pitchFamily="2" charset="-122"/>
              </a:rPr>
              <a:t>:</a:t>
            </a:r>
            <a:r>
              <a:rPr lang="zh-CN" altLang="en-US" sz="4000" b="1">
                <a:solidFill>
                  <a:srgbClr val="FF0000"/>
                </a:solidFill>
              </a:rPr>
              <a:t>托物言志</a:t>
            </a:r>
            <a:r>
              <a:rPr lang="en-US" altLang="zh-CN" sz="4000" b="1"/>
              <a:t>(</a:t>
            </a:r>
            <a:r>
              <a:rPr lang="zh-CN" altLang="en-US" sz="4000" b="1"/>
              <a:t>借物抒情</a:t>
            </a:r>
            <a:r>
              <a:rPr lang="en-US" altLang="zh-CN" sz="4000" b="1"/>
              <a:t>)</a:t>
            </a:r>
            <a:r>
              <a:rPr lang="zh-CN" altLang="en-US" sz="4000" b="1"/>
              <a:t>。</a:t>
            </a:r>
            <a:r>
              <a:rPr lang="en-US" altLang="zh-CN" sz="4000" b="1"/>
              <a:t>(2</a:t>
            </a:r>
            <a:r>
              <a:rPr lang="zh-CN" altLang="en-US" sz="4000" b="1"/>
              <a:t>分</a:t>
            </a:r>
            <a:r>
              <a:rPr lang="en-US" altLang="zh-CN" sz="4000" b="1"/>
              <a:t>)</a:t>
            </a:r>
          </a:p>
        </p:txBody>
      </p:sp>
      <p:sp>
        <p:nvSpPr>
          <p:cNvPr id="6" name="Text Box 5"/>
          <p:cNvSpPr txBox="1">
            <a:spLocks noChangeArrowheads="1"/>
          </p:cNvSpPr>
          <p:nvPr/>
        </p:nvSpPr>
        <p:spPr bwMode="auto">
          <a:xfrm>
            <a:off x="467544" y="1124744"/>
            <a:ext cx="8280920" cy="4770537"/>
          </a:xfrm>
          <a:prstGeom prst="rect">
            <a:avLst/>
          </a:prstGeom>
          <a:noFill/>
          <a:ln w="9525" algn="ctr">
            <a:noFill/>
            <a:miter lim="800000"/>
          </a:ln>
          <a:effectLst/>
        </p:spPr>
        <p:txBody>
          <a:bodyPr wrap="square">
            <a:spAutoFit/>
          </a:bodyPr>
          <a:lstStyle/>
          <a:p>
            <a:r>
              <a:rPr lang="zh-CN" altLang="en-US" sz="3600">
                <a:solidFill>
                  <a:srgbClr val="FF0000"/>
                </a:solidFill>
                <a:latin typeface="黑体" pitchFamily="2" charset="-122"/>
                <a:ea typeface="黑体" pitchFamily="2" charset="-122"/>
              </a:rPr>
              <a:t>答案</a:t>
            </a:r>
            <a:r>
              <a:rPr lang="en-US" altLang="zh-CN" sz="3600">
                <a:solidFill>
                  <a:srgbClr val="FF0000"/>
                </a:solidFill>
                <a:latin typeface="黑体" pitchFamily="2" charset="-122"/>
                <a:ea typeface="黑体" pitchFamily="2" charset="-122"/>
              </a:rPr>
              <a:t>:</a:t>
            </a:r>
          </a:p>
          <a:p>
            <a:r>
              <a:rPr lang="zh-CN" altLang="en-US" sz="3200" b="1"/>
              <a:t>（</a:t>
            </a:r>
            <a:r>
              <a:rPr lang="en-US" altLang="zh-CN" sz="3200" b="1"/>
              <a:t>1</a:t>
            </a:r>
            <a:r>
              <a:rPr lang="zh-CN" altLang="en-US" sz="3200" b="1"/>
              <a:t>）冯诗用</a:t>
            </a:r>
            <a:r>
              <a:rPr lang="zh-CN" altLang="en-US" sz="3200" b="1">
                <a:solidFill>
                  <a:srgbClr val="FF0000"/>
                </a:solidFill>
              </a:rPr>
              <a:t>对比</a:t>
            </a:r>
            <a:r>
              <a:rPr lang="zh-CN" altLang="en-US" sz="3200" b="1"/>
              <a:t>手法</a:t>
            </a:r>
            <a:r>
              <a:rPr lang="en-US" altLang="zh-CN" sz="3200" b="1"/>
              <a:t>,</a:t>
            </a:r>
            <a:r>
              <a:rPr lang="zh-CN" altLang="en-US" sz="3200" b="1"/>
              <a:t>将梅花与桃李进行对比</a:t>
            </a:r>
            <a:r>
              <a:rPr lang="en-US" altLang="zh-CN" sz="3200" b="1"/>
              <a:t>,</a:t>
            </a:r>
            <a:r>
              <a:rPr lang="zh-CN" altLang="en-US" sz="3200" b="1"/>
              <a:t>表达了对梅花</a:t>
            </a:r>
            <a:r>
              <a:rPr lang="zh-CN" altLang="en-US" sz="3200" b="1">
                <a:solidFill>
                  <a:srgbClr val="FF0000"/>
                </a:solidFill>
              </a:rPr>
              <a:t>淡泊品性</a:t>
            </a:r>
            <a:r>
              <a:rPr lang="zh-CN" altLang="en-US" sz="3200" b="1"/>
              <a:t>的赞美之情</a:t>
            </a:r>
            <a:r>
              <a:rPr lang="en-US" altLang="zh-CN" sz="3200" b="1"/>
              <a:t>,</a:t>
            </a:r>
            <a:r>
              <a:rPr lang="zh-CN" altLang="en-US" sz="3200" b="1"/>
              <a:t>借以表达诗人</a:t>
            </a:r>
            <a:r>
              <a:rPr lang="zh-CN" altLang="en-US" sz="3200" b="1">
                <a:solidFill>
                  <a:srgbClr val="FF0000"/>
                </a:solidFill>
              </a:rPr>
              <a:t>自身坚守本心、固守节操</a:t>
            </a:r>
            <a:r>
              <a:rPr lang="zh-CN" altLang="en-US" sz="3200" b="1"/>
              <a:t>的决心。</a:t>
            </a:r>
            <a:endParaRPr lang="en-US" altLang="zh-CN" sz="3200" b="1"/>
          </a:p>
          <a:p>
            <a:r>
              <a:rPr lang="zh-CN" altLang="en-US" sz="3200" b="1"/>
              <a:t>（</a:t>
            </a:r>
            <a:r>
              <a:rPr lang="en-US" altLang="zh-CN" sz="3200" b="1"/>
              <a:t>2</a:t>
            </a:r>
            <a:r>
              <a:rPr lang="zh-CN" altLang="en-US" sz="3200" b="1"/>
              <a:t>）李诗用</a:t>
            </a:r>
            <a:r>
              <a:rPr lang="zh-CN" altLang="en-US" sz="3200" b="1">
                <a:solidFill>
                  <a:srgbClr val="FF0000"/>
                </a:solidFill>
              </a:rPr>
              <a:t>比喻、夸张</a:t>
            </a:r>
            <a:r>
              <a:rPr lang="zh-CN" altLang="en-US" sz="3200" b="1"/>
              <a:t>手法</a:t>
            </a:r>
            <a:r>
              <a:rPr lang="en-US" altLang="zh-CN" sz="3200" b="1"/>
              <a:t>,</a:t>
            </a:r>
            <a:r>
              <a:rPr lang="zh-CN" altLang="en-US" sz="3200" b="1"/>
              <a:t>将新笋比喻成“削玉”</a:t>
            </a:r>
            <a:r>
              <a:rPr lang="en-US" altLang="zh-CN" sz="3200" b="1"/>
              <a:t>,“</a:t>
            </a:r>
            <a:r>
              <a:rPr lang="zh-CN" altLang="en-US" sz="3200" b="1"/>
              <a:t>一夜抽千尺”则是运用了夸张手法。诗人以新笋自喻</a:t>
            </a:r>
            <a:r>
              <a:rPr lang="en-US" altLang="zh-CN" sz="3200" b="1"/>
              <a:t>,</a:t>
            </a:r>
            <a:r>
              <a:rPr lang="zh-CN" altLang="en-US" sz="3200" b="1"/>
              <a:t>表达了</a:t>
            </a:r>
            <a:r>
              <a:rPr lang="zh-CN" altLang="en-US" sz="3200" b="1">
                <a:solidFill>
                  <a:srgbClr val="FF0000"/>
                </a:solidFill>
              </a:rPr>
              <a:t>高洁</a:t>
            </a:r>
            <a:r>
              <a:rPr lang="zh-CN" altLang="en-US" sz="3200" b="1"/>
              <a:t>的志向</a:t>
            </a:r>
            <a:r>
              <a:rPr lang="en-US" altLang="zh-CN" sz="3200" b="1"/>
              <a:t>:</a:t>
            </a:r>
            <a:r>
              <a:rPr lang="zh-CN" altLang="en-US" sz="3200" b="1"/>
              <a:t>希望能做辅佐君王治国安邦的龙材。</a:t>
            </a:r>
            <a:endParaRPr lang="en-US" altLang="zh-CN" sz="3200" b="1"/>
          </a:p>
          <a:p>
            <a:r>
              <a:rPr lang="zh-CN" altLang="en-US" sz="4400" b="1">
                <a:solidFill>
                  <a:srgbClr val="FF0000"/>
                </a:solidFill>
              </a:rPr>
              <a:t>手法</a:t>
            </a:r>
            <a:r>
              <a:rPr lang="en-US" altLang="zh-CN" sz="4400" b="1"/>
              <a:t>1</a:t>
            </a:r>
            <a:r>
              <a:rPr lang="zh-CN" altLang="en-US" sz="4400" b="1"/>
              <a:t>分</a:t>
            </a:r>
            <a:r>
              <a:rPr lang="en-US" altLang="zh-CN" sz="4400" b="1"/>
              <a:t>+</a:t>
            </a:r>
            <a:r>
              <a:rPr lang="zh-CN" altLang="en-US" sz="4400" b="1">
                <a:solidFill>
                  <a:srgbClr val="FF0000"/>
                </a:solidFill>
              </a:rPr>
              <a:t>分析</a:t>
            </a:r>
            <a:r>
              <a:rPr lang="en-US" altLang="zh-CN" sz="4400" b="1">
                <a:solidFill>
                  <a:srgbClr val="FF0000"/>
                </a:solidFill>
              </a:rPr>
              <a:t>1</a:t>
            </a:r>
            <a:r>
              <a:rPr lang="zh-CN" altLang="en-US" sz="4400" b="1">
                <a:solidFill>
                  <a:srgbClr val="FF0000"/>
                </a:solidFill>
              </a:rPr>
              <a:t>分</a:t>
            </a:r>
            <a:r>
              <a:rPr lang="en-US" altLang="zh-CN" sz="4400" b="1">
                <a:solidFill>
                  <a:srgbClr val="FF0000"/>
                </a:solidFill>
              </a:rPr>
              <a:t>+</a:t>
            </a:r>
            <a:r>
              <a:rPr lang="zh-CN" altLang="en-US" sz="4400" b="1">
                <a:solidFill>
                  <a:srgbClr val="FF0000"/>
                </a:solidFill>
              </a:rPr>
              <a:t>情感</a:t>
            </a:r>
            <a:r>
              <a:rPr lang="en-US" altLang="zh-CN" sz="4400" b="1"/>
              <a:t>1</a:t>
            </a:r>
            <a:r>
              <a:rPr lang="zh-CN" altLang="en-US" sz="4400" b="1"/>
              <a:t>分</a:t>
            </a:r>
            <a:endParaRPr lang="en-US" altLang="zh-CN" sz="4400" b="1"/>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570822">
                                            <p:txEl>
                                              <p:pRg st="0" end="0"/>
                                            </p:txEl>
                                          </p:spTgt>
                                        </p:tgtEl>
                                        <p:attrNameLst>
                                          <p:attrName>style.visibility</p:attrName>
                                        </p:attrNameLst>
                                      </p:cBhvr>
                                      <p:to>
                                        <p:strVal val="visible"/>
                                      </p:to>
                                    </p:set>
                                    <p:anim calcmode="lin" valueType="num">
                                      <p:cBhvr additive="base">
                                        <p:cTn id="7" dur="500" fill="hold"/>
                                        <p:tgtEl>
                                          <p:spTgt spid="157082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7082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1"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additive="base">
                                        <p:cTn id="1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1" fill="hold"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 calcmode="lin" valueType="num">
                                      <p:cBhvr additive="base">
                                        <p:cTn id="19"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1" fill="hold" nodeType="clickEffect">
                                  <p:stCondLst>
                                    <p:cond delay="0"/>
                                  </p:stCondLst>
                                  <p:childTnLst>
                                    <p:set>
                                      <p:cBhvr>
                                        <p:cTn id="24" dur="1" fill="hold">
                                          <p:stCondLst>
                                            <p:cond delay="0"/>
                                          </p:stCondLst>
                                        </p:cTn>
                                        <p:tgtEl>
                                          <p:spTgt spid="6">
                                            <p:txEl>
                                              <p:pRg st="2" end="2"/>
                                            </p:txEl>
                                          </p:spTgt>
                                        </p:tgtEl>
                                        <p:attrNameLst>
                                          <p:attrName>style.visibility</p:attrName>
                                        </p:attrNameLst>
                                      </p:cBhvr>
                                      <p:to>
                                        <p:strVal val="visible"/>
                                      </p:to>
                                    </p:set>
                                    <p:anim calcmode="lin" valueType="num">
                                      <p:cBhvr additive="base">
                                        <p:cTn id="25"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1" fill="hold" nodeType="clickEffect">
                                  <p:stCondLst>
                                    <p:cond delay="0"/>
                                  </p:stCondLst>
                                  <p:childTnLst>
                                    <p:set>
                                      <p:cBhvr>
                                        <p:cTn id="30" dur="1" fill="hold">
                                          <p:stCondLst>
                                            <p:cond delay="0"/>
                                          </p:stCondLst>
                                        </p:cTn>
                                        <p:tgtEl>
                                          <p:spTgt spid="6">
                                            <p:txEl>
                                              <p:pRg st="3" end="3"/>
                                            </p:txEl>
                                          </p:spTgt>
                                        </p:tgtEl>
                                        <p:attrNameLst>
                                          <p:attrName>style.visibility</p:attrName>
                                        </p:attrNameLst>
                                      </p:cBhvr>
                                      <p:to>
                                        <p:strVal val="visible"/>
                                      </p:to>
                                    </p:set>
                                    <p:anim calcmode="lin" valueType="num">
                                      <p:cBhvr additive="base">
                                        <p:cTn id="31"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3" end="3"/>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51520" y="404664"/>
            <a:ext cx="8435280" cy="5721499"/>
          </a:xfrm>
        </p:spPr>
        <p:txBody>
          <a:bodyPr>
            <a:normAutofit/>
          </a:bodyPr>
          <a:lstStyle/>
          <a:p>
            <a:r>
              <a:rPr lang="zh-CN" altLang="en-US" b="1"/>
              <a:t>常见考法：</a:t>
            </a:r>
            <a:endParaRPr lang="en-US" altLang="zh-CN" b="1"/>
          </a:p>
          <a:p>
            <a:r>
              <a:rPr lang="zh-CN" altLang="en-US" b="1"/>
              <a:t>考形象（人物、景物、事物）</a:t>
            </a:r>
            <a:endParaRPr lang="en-US" altLang="zh-CN" b="1"/>
          </a:p>
          <a:p>
            <a:r>
              <a:rPr lang="zh-CN" altLang="en-US" sz="5400" b="1">
                <a:solidFill>
                  <a:srgbClr val="FF0000"/>
                </a:solidFill>
              </a:rPr>
              <a:t>考语言（风格、炼字</a:t>
            </a:r>
            <a:endParaRPr lang="en-US" altLang="zh-CN" sz="5400" b="1">
              <a:solidFill>
                <a:srgbClr val="FF0000"/>
              </a:solidFill>
            </a:endParaRPr>
          </a:p>
          <a:p>
            <a:r>
              <a:rPr lang="zh-CN" altLang="en-US" b="1"/>
              <a:t>考手法（修辞手法、抒情手法、描写手法、谋篇布局）</a:t>
            </a:r>
            <a:endParaRPr lang="en-US" altLang="zh-CN" b="1"/>
          </a:p>
          <a:p>
            <a:r>
              <a:rPr lang="zh-CN" altLang="en-US" b="1"/>
              <a:t>考情感（也可参考导与练</a:t>
            </a:r>
            <a:r>
              <a:rPr lang="en-US" altLang="zh-CN" b="1"/>
              <a:t>P174</a:t>
            </a:r>
            <a:r>
              <a:rPr lang="zh-CN" altLang="en-US" b="1"/>
              <a:t>第</a:t>
            </a:r>
            <a:r>
              <a:rPr lang="en-US" altLang="zh-CN" b="1"/>
              <a:t>4</a:t>
            </a:r>
            <a:r>
              <a:rPr lang="zh-CN" altLang="en-US" b="1"/>
              <a:t>点）</a:t>
            </a:r>
            <a:endParaRPr lang="en-US" altLang="zh-CN" b="1"/>
          </a:p>
          <a:p>
            <a:r>
              <a:rPr lang="zh-CN" altLang="en-US" b="1"/>
              <a:t>一般是填空</a:t>
            </a:r>
            <a:r>
              <a:rPr lang="en-US" altLang="zh-CN" b="1"/>
              <a:t>2</a:t>
            </a:r>
            <a:r>
              <a:rPr lang="zh-CN" altLang="en-US" b="1"/>
              <a:t>分，简答题</a:t>
            </a:r>
            <a:r>
              <a:rPr lang="en-US" altLang="zh-CN" b="1"/>
              <a:t>6</a:t>
            </a:r>
            <a:r>
              <a:rPr lang="zh-CN" altLang="en-US" b="1"/>
              <a:t>分</a:t>
            </a:r>
          </a:p>
        </p:txBody>
      </p:sp>
    </p:spTree>
  </p:cSld>
  <p:clrMapOvr>
    <a:masterClrMapping/>
  </p:clrMapOvr>
  <p:transition/>
  <p:timing/>
</p:sld>
</file>

<file path=ppt/slides/slide7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187624" y="1556792"/>
            <a:ext cx="8748464" cy="5649491"/>
          </a:xfrm>
        </p:spPr>
        <p:txBody>
          <a:bodyPr/>
          <a:lstStyle/>
          <a:p>
            <a:pPr>
              <a:buNone/>
            </a:pPr>
            <a:r>
              <a:rPr lang="zh-CN" altLang="zh-CN" b="1"/>
              <a:t>（</a:t>
            </a:r>
            <a:r>
              <a:rPr lang="en-US" altLang="zh-CN" b="1"/>
              <a:t>1</a:t>
            </a:r>
            <a:r>
              <a:rPr lang="zh-CN" altLang="zh-CN" b="1"/>
              <a:t>）素（质朴、清新、淡雅、自然）</a:t>
            </a:r>
            <a:r>
              <a:rPr lang="en-US" altLang="zh-CN" b="1"/>
              <a:t>                     </a:t>
            </a:r>
          </a:p>
          <a:p>
            <a:pPr>
              <a:buNone/>
            </a:pPr>
            <a:r>
              <a:rPr lang="en-US" altLang="zh-CN" b="1"/>
              <a:t>           </a:t>
            </a:r>
            <a:r>
              <a:rPr lang="zh-CN" altLang="zh-CN" b="1"/>
              <a:t>丽（绮丽、奇特、藻饰、华美）</a:t>
            </a:r>
          </a:p>
          <a:p>
            <a:pPr>
              <a:buNone/>
            </a:pPr>
            <a:r>
              <a:rPr lang="zh-CN" altLang="zh-CN" b="1"/>
              <a:t>（</a:t>
            </a:r>
            <a:r>
              <a:rPr lang="en-US" altLang="zh-CN" b="1"/>
              <a:t>2</a:t>
            </a:r>
            <a:r>
              <a:rPr lang="zh-CN" altLang="zh-CN" b="1"/>
              <a:t>）直（明快、简洁、浅白、晓畅）</a:t>
            </a:r>
            <a:r>
              <a:rPr lang="en-US" altLang="zh-CN" b="1"/>
              <a:t>            </a:t>
            </a:r>
          </a:p>
          <a:p>
            <a:pPr>
              <a:buNone/>
            </a:pPr>
            <a:r>
              <a:rPr lang="en-US" altLang="zh-CN" b="1"/>
              <a:t>           </a:t>
            </a:r>
            <a:r>
              <a:rPr lang="zh-CN" altLang="zh-CN" b="1"/>
              <a:t>曲（委婉、含蓄、朦胧、慰藉）</a:t>
            </a:r>
          </a:p>
          <a:p>
            <a:pPr>
              <a:buNone/>
            </a:pPr>
            <a:r>
              <a:rPr lang="zh-CN" altLang="zh-CN" b="1"/>
              <a:t>（</a:t>
            </a:r>
            <a:r>
              <a:rPr lang="en-US" altLang="zh-CN" b="1"/>
              <a:t>3</a:t>
            </a:r>
            <a:r>
              <a:rPr lang="zh-CN" altLang="zh-CN" b="1"/>
              <a:t>）阴（柔婉、凄靡、苍凉、沉郁）</a:t>
            </a:r>
            <a:r>
              <a:rPr lang="en-US" altLang="zh-CN" b="1"/>
              <a:t>            </a:t>
            </a:r>
          </a:p>
          <a:p>
            <a:pPr>
              <a:buNone/>
            </a:pPr>
            <a:r>
              <a:rPr lang="en-US" altLang="zh-CN" b="1"/>
              <a:t>           </a:t>
            </a:r>
            <a:r>
              <a:rPr lang="zh-CN" altLang="zh-CN" b="1"/>
              <a:t>阳（雄健、豪放、刚劲、浑厚）</a:t>
            </a:r>
          </a:p>
          <a:p>
            <a:endParaRPr lang="zh-CN" altLang="en-US" b="1"/>
          </a:p>
        </p:txBody>
      </p:sp>
      <p:sp>
        <p:nvSpPr>
          <p:cNvPr id="4" name="标题 1"/>
          <p:cNvSpPr txBox="1"/>
          <p:nvPr/>
        </p:nvSpPr>
        <p:spPr>
          <a:xfrm>
            <a:off x="539552" y="332656"/>
            <a:ext cx="7772400" cy="147002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4400" b="1" i="0" u="none" strike="noStrike" kern="1200" cap="none" spc="0" normalizeH="0" baseline="0" noProof="0">
                <a:ln>
                  <a:noFill/>
                </a:ln>
                <a:solidFill>
                  <a:schemeClr val="tx1"/>
                </a:solidFill>
                <a:effectLst/>
                <a:uLnTx/>
                <a:uFillTx/>
                <a:latin typeface="+mj-lt"/>
                <a:ea typeface="+mj-ea"/>
                <a:cs typeface="+mj-cs"/>
              </a:rPr>
              <a:t>1.</a:t>
            </a:r>
            <a:r>
              <a:rPr kumimoji="0" lang="zh-CN" altLang="zh-CN" sz="4400" b="1" i="0" u="none" strike="noStrike" kern="1200" cap="none" spc="0" normalizeH="0" baseline="0" noProof="0">
                <a:ln>
                  <a:noFill/>
                </a:ln>
                <a:solidFill>
                  <a:srgbClr val="FF0000"/>
                </a:solidFill>
                <a:effectLst/>
                <a:uLnTx/>
                <a:uFillTx/>
                <a:latin typeface="+mj-lt"/>
                <a:ea typeface="+mj-ea"/>
                <a:cs typeface="+mj-cs"/>
              </a:rPr>
              <a:t>语言风格</a:t>
            </a:r>
            <a:r>
              <a:rPr kumimoji="0" lang="zh-CN" altLang="zh-CN" sz="4400" b="1" i="0" u="none" strike="noStrike" kern="1200" cap="none" spc="0" normalizeH="0" baseline="0" noProof="0">
                <a:ln>
                  <a:noFill/>
                </a:ln>
                <a:solidFill>
                  <a:schemeClr val="tx1"/>
                </a:solidFill>
                <a:effectLst/>
                <a:uLnTx/>
                <a:uFillTx/>
                <a:latin typeface="+mj-lt"/>
                <a:ea typeface="+mj-ea"/>
                <a:cs typeface="+mj-cs"/>
              </a:rPr>
              <a:t>的类别</a:t>
            </a:r>
            <a:br>
              <a:rPr kumimoji="0" lang="zh-CN" altLang="zh-CN" sz="4400" b="1" i="0" u="none" strike="noStrike" kern="1200" cap="none" spc="0" normalizeH="0" baseline="0" noProof="0">
                <a:ln>
                  <a:noFill/>
                </a:ln>
                <a:solidFill>
                  <a:schemeClr val="tx1"/>
                </a:solidFill>
                <a:effectLst/>
                <a:uLnTx/>
                <a:uFillTx/>
                <a:latin typeface="+mj-lt"/>
                <a:ea typeface="+mj-ea"/>
                <a:cs typeface="+mj-cs"/>
              </a:rPr>
            </a:br>
            <a:endParaRPr kumimoji="0" lang="zh-CN" altLang="en-US" sz="4400" b="0" i="0" u="none" strike="noStrike" kern="1200" cap="none" spc="0" normalizeH="0" baseline="0" noProof="0">
              <a:ln>
                <a:noFill/>
              </a:ln>
              <a:solidFill>
                <a:schemeClr val="tx1"/>
              </a:solidFill>
              <a:effectLst/>
              <a:uLnTx/>
              <a:uFillTx/>
              <a:latin typeface="+mj-lt"/>
              <a:ea typeface="+mj-ea"/>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en-US" altLang="zh-CN" b="1"/>
              <a:t>2.</a:t>
            </a:r>
            <a:r>
              <a:rPr lang="zh-CN" altLang="zh-CN" b="1"/>
              <a:t>常见</a:t>
            </a:r>
            <a:r>
              <a:rPr lang="zh-CN" altLang="zh-CN" b="1">
                <a:solidFill>
                  <a:srgbClr val="FF0000"/>
                </a:solidFill>
              </a:rPr>
              <a:t>作家</a:t>
            </a:r>
            <a:r>
              <a:rPr lang="zh-CN" altLang="zh-CN" b="1"/>
              <a:t>的语言风格</a:t>
            </a:r>
            <a:br>
              <a:rPr lang="zh-CN" altLang="zh-CN" b="1"/>
            </a:br>
            <a:endParaRPr lang="zh-CN" altLang="en-US" b="1"/>
          </a:p>
        </p:txBody>
      </p:sp>
      <p:sp>
        <p:nvSpPr>
          <p:cNvPr id="3" name="内容占位符 2"/>
          <p:cNvSpPr>
            <a:spLocks noGrp="1"/>
          </p:cNvSpPr>
          <p:nvPr>
            <p:ph idx="1"/>
          </p:nvPr>
        </p:nvSpPr>
        <p:spPr>
          <a:xfrm>
            <a:off x="251520" y="1340768"/>
            <a:ext cx="8892480" cy="5073427"/>
          </a:xfrm>
        </p:spPr>
        <p:txBody>
          <a:bodyPr>
            <a:normAutofit fontScale="85000" lnSpcReduction="10000"/>
          </a:bodyPr>
          <a:lstStyle/>
          <a:p>
            <a:pPr>
              <a:buNone/>
            </a:pPr>
            <a:r>
              <a:rPr lang="zh-CN" altLang="zh-CN" sz="5700" b="1"/>
              <a:t>陶渊明——朴素自然、平淡质朴</a:t>
            </a:r>
            <a:r>
              <a:rPr lang="en-US" altLang="zh-CN" sz="5700" b="1"/>
              <a:t>               </a:t>
            </a:r>
          </a:p>
          <a:p>
            <a:pPr>
              <a:buNone/>
            </a:pPr>
            <a:r>
              <a:rPr lang="zh-CN" altLang="zh-CN" sz="5700" b="1"/>
              <a:t>李贺——绚丽华美、奇诡变幻</a:t>
            </a:r>
          </a:p>
          <a:p>
            <a:pPr>
              <a:buNone/>
            </a:pPr>
            <a:r>
              <a:rPr lang="zh-CN" altLang="zh-CN" sz="5700" b="1"/>
              <a:t>王维</a:t>
            </a:r>
            <a:r>
              <a:rPr lang="en-US" altLang="zh-CN" sz="5700" b="1"/>
              <a:t>——</a:t>
            </a:r>
            <a:r>
              <a:rPr lang="zh-CN" altLang="zh-CN" sz="5700" b="1"/>
              <a:t>清新自然、淡雅</a:t>
            </a:r>
          </a:p>
          <a:p>
            <a:pPr>
              <a:buNone/>
            </a:pPr>
            <a:r>
              <a:rPr lang="zh-CN" altLang="zh-CN" sz="5700" b="1"/>
              <a:t>孟浩然——清淡简朴</a:t>
            </a:r>
          </a:p>
          <a:p>
            <a:pPr>
              <a:buNone/>
            </a:pPr>
            <a:r>
              <a:rPr lang="zh-CN" altLang="zh-CN" sz="5700" b="1"/>
              <a:t>李白——清新飘逸、豪迈洒脱</a:t>
            </a:r>
          </a:p>
          <a:p>
            <a:r>
              <a:rPr lang="en-US" altLang="zh-CN" sz="5700" b="1"/>
              <a:t> </a:t>
            </a:r>
            <a:endParaRPr lang="zh-CN" altLang="zh-CN" sz="5700" b="1"/>
          </a:p>
          <a:p>
            <a:pPr>
              <a:buNone/>
            </a:pPr>
            <a:endParaRPr lang="zh-CN" altLang="zh-CN" sz="5700" b="1"/>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0" y="332656"/>
            <a:ext cx="8748464" cy="6264696"/>
          </a:xfrm>
        </p:spPr>
        <p:txBody>
          <a:bodyPr>
            <a:normAutofit fontScale="92500" lnSpcReduction="10000"/>
          </a:bodyPr>
          <a:lstStyle/>
          <a:p>
            <a:pPr>
              <a:buNone/>
            </a:pPr>
            <a:r>
              <a:rPr lang="zh-CN" altLang="zh-CN" b="1"/>
              <a:t>齐安郡中偶题</a:t>
            </a:r>
            <a:r>
              <a:rPr lang="en-US" altLang="zh-CN" b="1"/>
              <a:t>   </a:t>
            </a:r>
            <a:r>
              <a:rPr lang="zh-CN" altLang="zh-CN" b="1"/>
              <a:t>杜牧</a:t>
            </a:r>
          </a:p>
          <a:p>
            <a:pPr>
              <a:buNone/>
            </a:pPr>
            <a:r>
              <a:rPr lang="zh-CN" altLang="zh-CN" b="1"/>
              <a:t>两竿落日溪桥上，半缕轻烟柳影中。</a:t>
            </a:r>
          </a:p>
          <a:p>
            <a:pPr>
              <a:buNone/>
            </a:pPr>
            <a:r>
              <a:rPr lang="zh-CN" altLang="zh-CN" b="1"/>
              <a:t>多少绿荷相倚恨，一时回首背西风。</a:t>
            </a:r>
            <a:endParaRPr lang="en-US" altLang="zh-CN" b="1"/>
          </a:p>
          <a:p>
            <a:endParaRPr lang="zh-CN" altLang="zh-CN"/>
          </a:p>
          <a:p>
            <a:pPr>
              <a:buNone/>
            </a:pPr>
            <a:r>
              <a:rPr lang="zh-CN" altLang="zh-CN" b="1"/>
              <a:t>暮热游荷池上</a:t>
            </a:r>
            <a:r>
              <a:rPr lang="en-US" altLang="zh-CN" b="1"/>
              <a:t>   </a:t>
            </a:r>
            <a:r>
              <a:rPr lang="zh-CN" altLang="zh-CN" b="1"/>
              <a:t>杨万里</a:t>
            </a:r>
          </a:p>
          <a:p>
            <a:pPr>
              <a:buNone/>
            </a:pPr>
            <a:r>
              <a:rPr lang="zh-CN" altLang="zh-CN" b="1"/>
              <a:t>细草摇头忽报侬，披襟拦得一西风。</a:t>
            </a:r>
          </a:p>
          <a:p>
            <a:pPr>
              <a:buNone/>
            </a:pPr>
            <a:r>
              <a:rPr lang="zh-CN" altLang="zh-CN" b="1"/>
              <a:t>荷花入暮犹愁热，低面深藏碧伞中。</a:t>
            </a:r>
          </a:p>
          <a:p>
            <a:pPr>
              <a:buNone/>
            </a:pPr>
            <a:r>
              <a:rPr lang="zh-CN" altLang="zh-CN" b="1"/>
              <a:t>（</a:t>
            </a:r>
            <a:r>
              <a:rPr lang="en-US" altLang="zh-CN" b="1"/>
              <a:t>1</a:t>
            </a:r>
            <a:r>
              <a:rPr lang="zh-CN" altLang="zh-CN" b="1"/>
              <a:t>）这两首诗描写的都是</a:t>
            </a:r>
            <a:r>
              <a:rPr lang="en-US" altLang="zh-CN" u="sng"/>
              <a:t>            </a:t>
            </a:r>
            <a:r>
              <a:rPr lang="zh-CN" altLang="zh-CN" b="1"/>
              <a:t>时刻的景色，均以荷与</a:t>
            </a:r>
            <a:r>
              <a:rPr lang="en-US" altLang="zh-CN" u="sng"/>
              <a:t>           </a:t>
            </a:r>
            <a:r>
              <a:rPr lang="zh-CN" altLang="zh-CN" b="1"/>
              <a:t>为诗歌的主要意象。（</a:t>
            </a:r>
            <a:r>
              <a:rPr lang="en-US" altLang="zh-CN" b="1"/>
              <a:t>2</a:t>
            </a:r>
            <a:r>
              <a:rPr lang="zh-CN" altLang="zh-CN" b="1"/>
              <a:t>分）</a:t>
            </a:r>
            <a:endParaRPr lang="zh-CN" altLang="zh-CN"/>
          </a:p>
          <a:p>
            <a:pPr>
              <a:buNone/>
            </a:pPr>
            <a:r>
              <a:rPr lang="zh-CN" altLang="zh-CN" b="1"/>
              <a:t>（</a:t>
            </a:r>
            <a:r>
              <a:rPr lang="en-US" altLang="zh-CN" b="1"/>
              <a:t>2</a:t>
            </a:r>
            <a:r>
              <a:rPr lang="zh-CN" altLang="zh-CN" b="1"/>
              <a:t>）这两首诗都运用了什么表现手法来刻画</a:t>
            </a:r>
            <a:r>
              <a:rPr lang="en-US" altLang="zh-CN" b="1"/>
              <a:t>“</a:t>
            </a:r>
            <a:r>
              <a:rPr lang="zh-CN" altLang="zh-CN" b="1"/>
              <a:t>荷</a:t>
            </a:r>
            <a:r>
              <a:rPr lang="en-US" altLang="zh-CN" b="1"/>
              <a:t>”</a:t>
            </a:r>
            <a:r>
              <a:rPr lang="zh-CN" altLang="zh-CN" b="1"/>
              <a:t>的形象？请指出两首诗中</a:t>
            </a:r>
            <a:r>
              <a:rPr lang="en-US" altLang="zh-CN" b="1"/>
              <a:t>“</a:t>
            </a:r>
            <a:r>
              <a:rPr lang="zh-CN" altLang="zh-CN" b="1"/>
              <a:t>荷</a:t>
            </a:r>
            <a:r>
              <a:rPr lang="en-US" altLang="zh-CN" b="1"/>
              <a:t>”</a:t>
            </a:r>
            <a:r>
              <a:rPr lang="zh-CN" altLang="zh-CN" b="1"/>
              <a:t>所表现出来的不同情感特点，并作简要分析。（</a:t>
            </a:r>
            <a:r>
              <a:rPr lang="en-US" altLang="zh-CN" b="1"/>
              <a:t>4</a:t>
            </a:r>
            <a:r>
              <a:rPr lang="zh-CN" altLang="zh-CN" b="1"/>
              <a:t>分）</a:t>
            </a:r>
            <a:endParaRPr lang="zh-CN" altLang="zh-CN"/>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blinds(horizontal)">
                                      <p:cBhvr>
                                        <p:cTn id="32" dur="500"/>
                                        <p:tgtEl>
                                          <p:spTgt spid="3">
                                            <p:txEl>
                                              <p:pRg st="6" end="6"/>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blinds(horizontal)">
                                      <p:cBhvr>
                                        <p:cTn id="37" dur="500"/>
                                        <p:tgtEl>
                                          <p:spTgt spid="3">
                                            <p:txEl>
                                              <p:pRg st="7" end="7"/>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blinds(horizontal)">
                                      <p:cBhvr>
                                        <p:cTn id="4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51520" y="476672"/>
            <a:ext cx="8892480" cy="6192688"/>
          </a:xfrm>
        </p:spPr>
        <p:txBody>
          <a:bodyPr>
            <a:normAutofit/>
          </a:bodyPr>
          <a:lstStyle/>
          <a:p>
            <a:pPr>
              <a:buNone/>
            </a:pPr>
            <a:r>
              <a:rPr lang="zh-CN" altLang="zh-CN" sz="4800" b="1"/>
              <a:t>白居易</a:t>
            </a:r>
            <a:r>
              <a:rPr lang="en-US" altLang="zh-CN" sz="4800" b="1"/>
              <a:t>——</a:t>
            </a:r>
            <a:r>
              <a:rPr lang="zh-CN" altLang="zh-CN" sz="4800" b="1"/>
              <a:t>简洁明快、明白晓畅</a:t>
            </a:r>
            <a:r>
              <a:rPr lang="en-US" altLang="zh-CN" sz="4800" b="1"/>
              <a:t>               </a:t>
            </a:r>
          </a:p>
          <a:p>
            <a:pPr>
              <a:buNone/>
            </a:pPr>
            <a:r>
              <a:rPr lang="zh-CN" altLang="zh-CN" sz="4800" b="1"/>
              <a:t>李商隐——委婉含蓄、朦胧隐晦</a:t>
            </a:r>
          </a:p>
          <a:p>
            <a:pPr>
              <a:buNone/>
            </a:pPr>
            <a:r>
              <a:rPr lang="zh-CN" altLang="zh-CN" sz="4800" b="1"/>
              <a:t>李清照——婉约、细腻、凄切</a:t>
            </a:r>
          </a:p>
          <a:p>
            <a:r>
              <a:rPr lang="en-US" altLang="zh-CN" b="1"/>
              <a:t> </a:t>
            </a:r>
            <a:endParaRPr lang="zh-CN" altLang="zh-CN"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a:buNone/>
            </a:pPr>
            <a:r>
              <a:rPr lang="zh-CN" altLang="zh-CN" sz="4800" b="1"/>
              <a:t>杜甫</a:t>
            </a:r>
            <a:r>
              <a:rPr lang="en-US" altLang="zh-CN" sz="4800" b="1"/>
              <a:t>——</a:t>
            </a:r>
            <a:r>
              <a:rPr lang="zh-CN" altLang="zh-CN" sz="4800" b="1"/>
              <a:t>沉郁顿挫</a:t>
            </a:r>
            <a:r>
              <a:rPr lang="en-US" altLang="zh-CN" sz="4800" b="1"/>
              <a:t>                          </a:t>
            </a:r>
          </a:p>
          <a:p>
            <a:pPr>
              <a:buNone/>
            </a:pPr>
            <a:r>
              <a:rPr lang="en-US" altLang="zh-CN" sz="4800" b="1"/>
              <a:t> </a:t>
            </a:r>
            <a:r>
              <a:rPr lang="zh-CN" altLang="zh-CN" sz="4800" b="1"/>
              <a:t>苏轼</a:t>
            </a:r>
            <a:r>
              <a:rPr lang="en-US" altLang="zh-CN" sz="4800" b="1"/>
              <a:t>——</a:t>
            </a:r>
            <a:r>
              <a:rPr lang="zh-CN" altLang="zh-CN" sz="4800" b="1"/>
              <a:t>豪迈旷达</a:t>
            </a:r>
          </a:p>
          <a:p>
            <a:pPr>
              <a:buNone/>
            </a:pPr>
            <a:r>
              <a:rPr lang="zh-CN" altLang="zh-CN" sz="4800" b="1"/>
              <a:t>辛弃疾</a:t>
            </a:r>
            <a:r>
              <a:rPr lang="en-US" altLang="zh-CN" sz="4800" b="1"/>
              <a:t>——</a:t>
            </a:r>
            <a:r>
              <a:rPr lang="zh-CN" altLang="zh-CN" sz="4800" b="1"/>
              <a:t>豪放悲慨</a:t>
            </a:r>
          </a:p>
          <a:p>
            <a:pPr>
              <a:buNone/>
            </a:pPr>
            <a:r>
              <a:rPr lang="zh-CN" altLang="zh-CN" sz="4800" b="1"/>
              <a:t>陆游</a:t>
            </a:r>
            <a:r>
              <a:rPr lang="en-US" altLang="zh-CN" sz="4800" b="1"/>
              <a:t>——</a:t>
            </a:r>
            <a:r>
              <a:rPr lang="zh-CN" altLang="zh-CN" sz="4800" b="1"/>
              <a:t>雄浑奔放、慷慨悲凉</a:t>
            </a:r>
            <a:endParaRPr lang="zh-CN" altLang="en-US" sz="4800"/>
          </a:p>
          <a:p>
            <a:endParaRPr lang="zh-CN" altLang="en-US" sz="4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24544" y="548680"/>
            <a:ext cx="9011344" cy="5577483"/>
          </a:xfrm>
        </p:spPr>
        <p:txBody>
          <a:bodyPr/>
          <a:lstStyle/>
          <a:p>
            <a:r>
              <a:rPr lang="zh-CN" altLang="zh-CN" b="1"/>
              <a:t>【注意】有的诗人由于个人身世遭遇的变化，其诗词风格也是多样的。</a:t>
            </a:r>
          </a:p>
          <a:p>
            <a:r>
              <a:rPr lang="zh-CN" altLang="zh-CN" b="1"/>
              <a:t>如：</a:t>
            </a:r>
            <a:endParaRPr lang="en-US" altLang="zh-CN" b="1"/>
          </a:p>
          <a:p>
            <a:r>
              <a:rPr lang="zh-CN" altLang="zh-CN" b="1">
                <a:solidFill>
                  <a:srgbClr val="FF0000"/>
                </a:solidFill>
              </a:rPr>
              <a:t>李清照</a:t>
            </a:r>
            <a:r>
              <a:rPr lang="zh-CN" altLang="zh-CN" b="1"/>
              <a:t>既有婉约词</a:t>
            </a:r>
            <a:r>
              <a:rPr lang="en-US" altLang="zh-CN" b="1"/>
              <a:t>,</a:t>
            </a:r>
            <a:r>
              <a:rPr lang="zh-CN" altLang="zh-CN" b="1"/>
              <a:t>也有豪放词；早期的词清新温婉、爽朗明快，充满生活的欢乐和浪漫气息，后期的词哀婉凄切。</a:t>
            </a:r>
            <a:endParaRPr lang="en-US" altLang="zh-CN" b="1"/>
          </a:p>
          <a:p>
            <a:r>
              <a:rPr lang="zh-CN" altLang="zh-CN" b="1">
                <a:solidFill>
                  <a:srgbClr val="FF0000"/>
                </a:solidFill>
              </a:rPr>
              <a:t>苏轼</a:t>
            </a:r>
            <a:r>
              <a:rPr lang="zh-CN" altLang="zh-CN" b="1"/>
              <a:t>的诗词既有豪放旷达的风格，也有婉约凄切的风格。</a:t>
            </a:r>
          </a:p>
          <a:p>
            <a:r>
              <a:rPr lang="en-US" altLang="zh-CN"/>
              <a:t> </a:t>
            </a:r>
            <a:endParaRPr lang="zh-CN" altLang="zh-CN"/>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2"/>
          <p:cNvSpPr>
            <a:spLocks noGrp="1"/>
          </p:cNvSpPr>
          <p:nvPr>
            <p:ph type="title"/>
          </p:nvPr>
        </p:nvSpPr>
        <p:spPr/>
        <p:txBody>
          <a:bodyPr/>
          <a:lstStyle/>
          <a:p>
            <a:r>
              <a:rPr lang="en-US" altLang="zh-CN" b="1"/>
              <a:t>3.</a:t>
            </a:r>
            <a:r>
              <a:rPr lang="zh-CN" altLang="zh-CN" b="1"/>
              <a:t>诗歌语言风格和</a:t>
            </a:r>
            <a:r>
              <a:rPr lang="zh-CN" altLang="zh-CN" b="1">
                <a:solidFill>
                  <a:srgbClr val="FF0000"/>
                </a:solidFill>
              </a:rPr>
              <a:t>题材</a:t>
            </a:r>
            <a:r>
              <a:rPr lang="zh-CN" altLang="zh-CN" b="1"/>
              <a:t>有关</a:t>
            </a:r>
            <a:endParaRPr lang="zh-CN" altLang="en-US"/>
          </a:p>
        </p:txBody>
      </p:sp>
      <p:sp>
        <p:nvSpPr>
          <p:cNvPr id="151555" name="Rectangle 3"/>
          <p:cNvSpPr>
            <a:spLocks noGrp="1" noRot="1" noChangeArrowheads="1"/>
          </p:cNvSpPr>
          <p:nvPr>
            <p:ph idx="1"/>
          </p:nvPr>
        </p:nvSpPr>
        <p:spPr>
          <a:xfrm>
            <a:off x="0" y="1600200"/>
            <a:ext cx="8686800" cy="4525963"/>
          </a:xfrm>
        </p:spPr>
        <p:txBody>
          <a:bodyPr/>
          <a:lstStyle/>
          <a:p>
            <a:r>
              <a:rPr lang="zh-CN" altLang="en-US" sz="3600" b="1"/>
              <a:t>宫廷诗</a:t>
            </a:r>
            <a:r>
              <a:rPr lang="en-US" altLang="zh-CN" sz="3600" b="1"/>
              <a:t>:</a:t>
            </a:r>
            <a:r>
              <a:rPr lang="zh-CN" altLang="en-US" sz="3600" b="1"/>
              <a:t>缠绵宛转        田园诗</a:t>
            </a:r>
            <a:r>
              <a:rPr lang="en-US" altLang="zh-CN" sz="3600" b="1"/>
              <a:t>:</a:t>
            </a:r>
            <a:r>
              <a:rPr lang="zh-CN" altLang="en-US" sz="3600" b="1"/>
              <a:t>恬淡宁谧</a:t>
            </a:r>
          </a:p>
          <a:p>
            <a:r>
              <a:rPr lang="zh-CN" altLang="en-US" sz="3600" b="1"/>
              <a:t>山水诗</a:t>
            </a:r>
            <a:r>
              <a:rPr lang="en-US" altLang="zh-CN" sz="3600" b="1"/>
              <a:t>:</a:t>
            </a:r>
            <a:r>
              <a:rPr lang="zh-CN" altLang="en-US" sz="3600" b="1"/>
              <a:t>清新优美        边塞诗</a:t>
            </a:r>
            <a:r>
              <a:rPr lang="en-US" altLang="zh-CN" sz="3600" b="1"/>
              <a:t>:</a:t>
            </a:r>
            <a:r>
              <a:rPr lang="zh-CN" altLang="en-US" sz="3600" b="1"/>
              <a:t>悲凉慷慨 </a:t>
            </a:r>
          </a:p>
          <a:p>
            <a:r>
              <a:rPr lang="zh-CN" altLang="en-US" sz="3600" b="1"/>
              <a:t>讽喻诗</a:t>
            </a:r>
            <a:r>
              <a:rPr lang="en-US" altLang="zh-CN" sz="3600" b="1"/>
              <a:t>:</a:t>
            </a:r>
            <a:r>
              <a:rPr lang="zh-CN" altLang="en-US" sz="3600" b="1"/>
              <a:t>沉郁激愤         咏史诗</a:t>
            </a:r>
            <a:r>
              <a:rPr lang="en-US" altLang="zh-CN" sz="3600" b="1"/>
              <a:t>:</a:t>
            </a:r>
            <a:r>
              <a:rPr lang="zh-CN" altLang="en-US" sz="3600" b="1"/>
              <a:t>雄浑壮阔</a:t>
            </a:r>
          </a:p>
          <a:p>
            <a:r>
              <a:rPr lang="zh-CN" altLang="en-US" sz="3600" b="1"/>
              <a:t>怀古诗</a:t>
            </a:r>
            <a:r>
              <a:rPr lang="en-US" altLang="zh-CN" sz="3600" b="1"/>
              <a:t>:</a:t>
            </a:r>
            <a:r>
              <a:rPr lang="zh-CN" altLang="en-US" sz="3600" b="1"/>
              <a:t>幽深绵长       送别诗</a:t>
            </a:r>
            <a:r>
              <a:rPr lang="en-US" altLang="zh-CN" sz="3600" b="1"/>
              <a:t>:</a:t>
            </a:r>
            <a:r>
              <a:rPr lang="zh-CN" altLang="en-US" sz="3600" b="1"/>
              <a:t>意蕴深远</a:t>
            </a:r>
          </a:p>
          <a:p>
            <a:endParaRPr lang="zh-CN" altLang="en-US" b="1"/>
          </a:p>
        </p:txBody>
      </p:sp>
    </p:spTree>
  </p:cSld>
  <p:clrMapOvr>
    <a:masterClrMapping/>
  </p:clrMapOvr>
  <p:transition/>
  <p:timing/>
</p:sld>
</file>

<file path=ppt/slides/slide8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zh-CN" b="1"/>
              <a:t>辨别诗歌语言风格的方法</a:t>
            </a:r>
            <a:br>
              <a:rPr lang="zh-CN" altLang="zh-CN"/>
            </a:br>
            <a:endParaRPr lang="zh-CN" altLang="en-US"/>
          </a:p>
        </p:txBody>
      </p:sp>
      <p:sp>
        <p:nvSpPr>
          <p:cNvPr id="3" name="内容占位符 2"/>
          <p:cNvSpPr>
            <a:spLocks noGrp="1"/>
          </p:cNvSpPr>
          <p:nvPr>
            <p:ph idx="1"/>
          </p:nvPr>
        </p:nvSpPr>
        <p:spPr>
          <a:xfrm>
            <a:off x="179512" y="1600200"/>
            <a:ext cx="8784976" cy="4525963"/>
          </a:xfrm>
        </p:spPr>
        <p:txBody>
          <a:bodyPr>
            <a:normAutofit/>
          </a:bodyPr>
          <a:lstStyle/>
          <a:p>
            <a:pPr>
              <a:buNone/>
            </a:pPr>
            <a:r>
              <a:rPr lang="en-US" altLang="zh-CN" b="1">
                <a:solidFill>
                  <a:srgbClr val="FF0000"/>
                </a:solidFill>
              </a:rPr>
              <a:t>1.</a:t>
            </a:r>
            <a:r>
              <a:rPr lang="zh-CN" altLang="zh-CN" b="1">
                <a:solidFill>
                  <a:srgbClr val="FF0000"/>
                </a:solidFill>
              </a:rPr>
              <a:t>知人论世</a:t>
            </a:r>
            <a:r>
              <a:rPr lang="zh-CN" altLang="zh-CN" b="1"/>
              <a:t>，了解历代诗词名家的语言风格。</a:t>
            </a:r>
          </a:p>
          <a:p>
            <a:pPr>
              <a:buNone/>
            </a:pPr>
            <a:r>
              <a:rPr lang="en-US" altLang="zh-CN" b="1"/>
              <a:t>2.</a:t>
            </a:r>
            <a:r>
              <a:rPr lang="zh-CN" altLang="zh-CN" b="1"/>
              <a:t>诗歌语言风格和</a:t>
            </a:r>
            <a:r>
              <a:rPr lang="zh-CN" altLang="zh-CN" b="1">
                <a:solidFill>
                  <a:srgbClr val="FF0000"/>
                </a:solidFill>
              </a:rPr>
              <a:t>题材</a:t>
            </a:r>
            <a:r>
              <a:rPr lang="zh-CN" altLang="zh-CN" b="1"/>
              <a:t>有关。</a:t>
            </a:r>
          </a:p>
          <a:p>
            <a:pPr>
              <a:buNone/>
            </a:pPr>
            <a:r>
              <a:rPr lang="zh-CN" altLang="zh-CN" b="1"/>
              <a:t>如：山水田园诗：清新、自然、恬淡；边塞诗或爱国诗：豪迈、慷慨、悲壮、苍凉</a:t>
            </a:r>
          </a:p>
          <a:p>
            <a:pPr>
              <a:buNone/>
            </a:pPr>
            <a:r>
              <a:rPr lang="en-US" altLang="zh-CN" b="1"/>
              <a:t>3.</a:t>
            </a:r>
            <a:r>
              <a:rPr lang="zh-CN" altLang="zh-CN" b="1"/>
              <a:t>品读词句，感受</a:t>
            </a:r>
            <a:r>
              <a:rPr lang="zh-CN" altLang="zh-CN" b="1">
                <a:solidFill>
                  <a:srgbClr val="FF0000"/>
                </a:solidFill>
              </a:rPr>
              <a:t>意象、意境、语言的力度</a:t>
            </a:r>
            <a:r>
              <a:rPr lang="zh-CN" altLang="zh-CN" b="1"/>
              <a:t>等，把握</a:t>
            </a:r>
            <a:r>
              <a:rPr lang="zh-CN" altLang="zh-CN" b="1">
                <a:solidFill>
                  <a:srgbClr val="FF0000"/>
                </a:solidFill>
              </a:rPr>
              <a:t>诗歌的思想和感情</a:t>
            </a:r>
            <a:r>
              <a:rPr lang="zh-CN" altLang="zh-CN" b="1"/>
              <a:t>。</a:t>
            </a:r>
          </a:p>
          <a:p>
            <a:pPr>
              <a:buNone/>
            </a:pPr>
            <a:r>
              <a:rPr lang="en-US" altLang="zh-CN" b="1"/>
              <a:t>3.</a:t>
            </a:r>
            <a:r>
              <a:rPr lang="zh-CN" altLang="zh-CN" b="1"/>
              <a:t>重视</a:t>
            </a:r>
            <a:r>
              <a:rPr lang="zh-CN" altLang="zh-CN" b="1">
                <a:solidFill>
                  <a:srgbClr val="FF0000"/>
                </a:solidFill>
              </a:rPr>
              <a:t>注释</a:t>
            </a:r>
            <a:r>
              <a:rPr lang="zh-CN" altLang="zh-CN" b="1"/>
              <a:t>，关注写作背景。对于非著名的作家，可以考虑到</a:t>
            </a:r>
            <a:r>
              <a:rPr lang="zh-CN" altLang="zh-CN" b="1">
                <a:solidFill>
                  <a:srgbClr val="FF0000"/>
                </a:solidFill>
              </a:rPr>
              <a:t>作品朝代和文风</a:t>
            </a:r>
            <a:r>
              <a:rPr lang="zh-CN" altLang="zh-CN" b="1"/>
              <a:t>。</a:t>
            </a: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8130" name="TextBox 1"/>
          <p:cNvSpPr txBox="1">
            <a:spLocks noChangeArrowheads="1"/>
          </p:cNvSpPr>
          <p:nvPr/>
        </p:nvSpPr>
        <p:spPr bwMode="auto">
          <a:xfrm>
            <a:off x="2987824" y="404664"/>
            <a:ext cx="4320413" cy="1323439"/>
          </a:xfrm>
          <a:prstGeom prst="rect">
            <a:avLst/>
          </a:prstGeom>
          <a:noFill/>
          <a:ln w="9525">
            <a:noFill/>
            <a:miter lim="800000"/>
          </a:ln>
        </p:spPr>
        <p:txBody>
          <a:bodyPr wrap="none">
            <a:spAutoFit/>
          </a:bodyPr>
          <a:lstStyle/>
          <a:p>
            <a:r>
              <a:rPr lang="zh-CN" altLang="en-US" sz="4000" b="1"/>
              <a:t>南溪早春</a:t>
            </a:r>
            <a:endParaRPr lang="en-US" altLang="zh-CN" sz="4000" b="1"/>
          </a:p>
          <a:p>
            <a:r>
              <a:rPr lang="zh-CN" altLang="en-US" sz="4000" b="1"/>
              <a:t>                宋  杨万里</a:t>
            </a:r>
          </a:p>
        </p:txBody>
      </p:sp>
      <p:sp>
        <p:nvSpPr>
          <p:cNvPr id="4" name="内容占位符 2"/>
          <p:cNvSpPr txBox="1"/>
          <p:nvPr/>
        </p:nvSpPr>
        <p:spPr>
          <a:xfrm>
            <a:off x="755576" y="2132856"/>
            <a:ext cx="7992888" cy="3556992"/>
          </a:xfrm>
          <a:prstGeom prst="rect">
            <a:avLst/>
          </a:prstGeom>
        </p:spPr>
        <p:txBody>
          <a:bodyPr>
            <a:normAutofit fontScale="77500" lnSpcReduction="20000"/>
          </a:bodyPr>
          <a:lstStyle/>
          <a:p>
            <a:pPr marL="342900" marR="0" lvl="0" indent="-342900" algn="l" defTabSz="914400" rtl="0" eaLnBrk="1" fontAlgn="auto" latinLnBrk="0" hangingPunct="1">
              <a:lnSpc>
                <a:spcPct val="100000"/>
              </a:lnSpc>
              <a:spcBef>
                <a:spcPct val="20000"/>
              </a:spcBef>
              <a:spcAft>
                <a:spcPct val="0"/>
              </a:spcAft>
              <a:buClrTx/>
              <a:buSzTx/>
              <a:defRPr/>
            </a:pPr>
            <a:r>
              <a:rPr kumimoji="0" lang="zh-CN" altLang="en-US" sz="3600" b="1" i="0" u="none" strike="noStrike" kern="1200" cap="none" spc="0" normalizeH="0" baseline="0" noProof="0">
                <a:ln>
                  <a:noFill/>
                </a:ln>
                <a:solidFill>
                  <a:schemeClr val="tx1"/>
                </a:solidFill>
                <a:effectLst/>
                <a:uLnTx/>
                <a:uFillTx/>
                <a:latin typeface="+mn-lt"/>
                <a:ea typeface="+mn-ea"/>
                <a:cs typeface="+mn-cs"/>
              </a:rPr>
              <a:t>还家五度见春容，长被春容恼病翁。</a:t>
            </a:r>
          </a:p>
          <a:p>
            <a:pPr marL="342900" marR="0" lvl="0" indent="-342900" algn="l" defTabSz="914400" rtl="0" eaLnBrk="1" fontAlgn="auto" latinLnBrk="0" hangingPunct="1">
              <a:lnSpc>
                <a:spcPct val="100000"/>
              </a:lnSpc>
              <a:spcBef>
                <a:spcPct val="20000"/>
              </a:spcBef>
              <a:spcAft>
                <a:spcPct val="0"/>
              </a:spcAft>
              <a:buClrTx/>
              <a:buSzTx/>
              <a:defRPr/>
            </a:pPr>
            <a:r>
              <a:rPr kumimoji="0" lang="zh-CN" altLang="en-US" sz="3600" b="1" i="0" u="none" strike="noStrike" kern="1200" cap="none" spc="0" normalizeH="0" baseline="0" noProof="0">
                <a:ln>
                  <a:noFill/>
                </a:ln>
                <a:solidFill>
                  <a:schemeClr val="tx1"/>
                </a:solidFill>
                <a:effectLst/>
                <a:uLnTx/>
                <a:uFillTx/>
                <a:latin typeface="+mn-lt"/>
                <a:ea typeface="+mn-ea"/>
                <a:cs typeface="+mn-cs"/>
              </a:rPr>
              <a:t>高柳下来垂处绿，小桃上去末梢红。</a:t>
            </a:r>
          </a:p>
          <a:p>
            <a:pPr marL="342900" marR="0" lvl="0" indent="-342900" algn="l" defTabSz="914400" rtl="0" eaLnBrk="1" fontAlgn="auto" latinLnBrk="0" hangingPunct="1">
              <a:lnSpc>
                <a:spcPct val="100000"/>
              </a:lnSpc>
              <a:spcBef>
                <a:spcPct val="20000"/>
              </a:spcBef>
              <a:spcAft>
                <a:spcPct val="0"/>
              </a:spcAft>
              <a:buClrTx/>
              <a:buSzTx/>
              <a:defRPr/>
            </a:pPr>
            <a:r>
              <a:rPr kumimoji="0" lang="zh-CN" altLang="en-US" sz="3600" b="1" i="0" u="none" strike="noStrike" kern="1200" cap="none" spc="0" normalizeH="0" baseline="0" noProof="0">
                <a:ln>
                  <a:noFill/>
                </a:ln>
                <a:solidFill>
                  <a:schemeClr val="tx1"/>
                </a:solidFill>
                <a:effectLst/>
                <a:uLnTx/>
                <a:uFillTx/>
                <a:latin typeface="+mn-lt"/>
                <a:ea typeface="+mn-ea"/>
                <a:cs typeface="+mn-cs"/>
              </a:rPr>
              <a:t>卷帘亭馆酣酣日，放杖溪山款款风。</a:t>
            </a:r>
          </a:p>
          <a:p>
            <a:pPr marL="342900" marR="0" lvl="0" indent="-342900" algn="l" defTabSz="914400" rtl="0" eaLnBrk="1" fontAlgn="auto" latinLnBrk="0" hangingPunct="1">
              <a:lnSpc>
                <a:spcPct val="100000"/>
              </a:lnSpc>
              <a:spcBef>
                <a:spcPct val="20000"/>
              </a:spcBef>
              <a:spcAft>
                <a:spcPct val="0"/>
              </a:spcAft>
              <a:buClrTx/>
              <a:buSzTx/>
              <a:defRPr/>
            </a:pPr>
            <a:r>
              <a:rPr kumimoji="0" lang="zh-CN" altLang="en-US" sz="3600" b="1" i="0" u="none" strike="noStrike" kern="1200" cap="none" spc="0" normalizeH="0" baseline="0" noProof="0">
                <a:ln>
                  <a:noFill/>
                </a:ln>
                <a:solidFill>
                  <a:schemeClr val="tx1"/>
                </a:solidFill>
                <a:effectLst/>
                <a:uLnTx/>
                <a:uFillTx/>
                <a:latin typeface="+mn-lt"/>
                <a:ea typeface="+mn-ea"/>
                <a:cs typeface="+mn-cs"/>
              </a:rPr>
              <a:t>更入新年足新雨，去年未当好时丰。</a:t>
            </a:r>
            <a:endParaRPr kumimoji="0" lang="en-US" altLang="zh-CN" sz="3600" b="1" i="0" u="none" strike="noStrike" kern="1200" cap="none" spc="0" normalizeH="0" baseline="0" noProof="0">
              <a:ln>
                <a:noFill/>
              </a:ln>
              <a:solidFill>
                <a:schemeClr val="tx1"/>
              </a:solidFill>
              <a:effectLst/>
              <a:uLnTx/>
              <a:uFillTx/>
              <a:latin typeface="+mn-lt"/>
              <a:ea typeface="+mn-ea"/>
              <a:cs typeface="+mn-cs"/>
            </a:endParaRPr>
          </a:p>
          <a:p>
            <a:pPr marL="342900" lvl="0" indent="-342900">
              <a:spcBef>
                <a:spcPct val="20000"/>
              </a:spcBef>
            </a:pPr>
            <a:endParaRPr lang="en-US" altLang="zh-CN" sz="4300">
              <a:solidFill>
                <a:srgbClr val="0000FF"/>
              </a:solidFill>
            </a:endParaRPr>
          </a:p>
          <a:p>
            <a:pPr marL="342900" lvl="0" indent="-342900">
              <a:spcBef>
                <a:spcPct val="20000"/>
              </a:spcBef>
            </a:pPr>
            <a:r>
              <a:rPr lang="zh-CN" altLang="en-US" sz="4300">
                <a:solidFill>
                  <a:srgbClr val="0000FF"/>
                </a:solidFill>
              </a:rPr>
              <a:t>杨万里的诗</a:t>
            </a:r>
            <a:r>
              <a:rPr lang="zh-CN" altLang="en-US" sz="4300" b="1">
                <a:solidFill>
                  <a:srgbClr val="0000FF"/>
                </a:solidFill>
              </a:rPr>
              <a:t>描写细腻</a:t>
            </a:r>
            <a:r>
              <a:rPr lang="en-US" altLang="zh-CN" sz="4300">
                <a:solidFill>
                  <a:srgbClr val="0000FF"/>
                </a:solidFill>
              </a:rPr>
              <a:t>,</a:t>
            </a:r>
            <a:r>
              <a:rPr lang="zh-CN" altLang="en-US" sz="4300" b="1">
                <a:solidFill>
                  <a:srgbClr val="0000FF"/>
                </a:solidFill>
              </a:rPr>
              <a:t>语言清新颖秀</a:t>
            </a:r>
            <a:r>
              <a:rPr lang="zh-CN" altLang="en-US" sz="4300">
                <a:solidFill>
                  <a:srgbClr val="0000FF"/>
                </a:solidFill>
              </a:rPr>
              <a:t>。</a:t>
            </a:r>
            <a:endParaRPr lang="en-US" altLang="zh-CN" sz="4300">
              <a:solidFill>
                <a:srgbClr val="0000FF"/>
              </a:solidFill>
            </a:endParaRPr>
          </a:p>
          <a:p>
            <a:pPr marL="342900" lvl="0" indent="-342900">
              <a:spcBef>
                <a:spcPct val="20000"/>
              </a:spcBef>
            </a:pPr>
            <a:r>
              <a:rPr lang="zh-CN" altLang="en-US" sz="4300">
                <a:solidFill>
                  <a:srgbClr val="0000FF"/>
                </a:solidFill>
              </a:rPr>
              <a:t>以</a:t>
            </a:r>
            <a:r>
              <a:rPr lang="zh-CN" altLang="en-US" sz="4300" b="1">
                <a:solidFill>
                  <a:srgbClr val="0000FF"/>
                </a:solidFill>
              </a:rPr>
              <a:t>颔联</a:t>
            </a:r>
            <a:r>
              <a:rPr lang="zh-CN" altLang="en-US" sz="4300">
                <a:solidFill>
                  <a:srgbClr val="0000FF"/>
                </a:solidFill>
              </a:rPr>
              <a:t>为赏析对象</a:t>
            </a:r>
            <a:r>
              <a:rPr lang="en-US" altLang="zh-CN" sz="4300">
                <a:solidFill>
                  <a:srgbClr val="0000FF"/>
                </a:solidFill>
              </a:rPr>
              <a:t>,</a:t>
            </a:r>
            <a:r>
              <a:rPr lang="zh-CN" altLang="en-US" sz="4300">
                <a:solidFill>
                  <a:srgbClr val="0000FF"/>
                </a:solidFill>
              </a:rPr>
              <a:t>请你就此特色加以鉴赏。</a:t>
            </a:r>
            <a:endParaRPr kumimoji="0" lang="zh-CN" altLang="en-US" sz="4300" b="1" i="0" u="none" strike="noStrike" kern="1200" cap="none" spc="0" normalizeH="0" baseline="0" noProof="0">
              <a:ln>
                <a:noFill/>
              </a:ln>
              <a:solidFill>
                <a:srgbClr val="0000FF"/>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ct val="0"/>
              </a:spcAft>
              <a:buClrTx/>
              <a:buSzTx/>
              <a:buFont typeface="Arial" pitchFamily="34" charset="0"/>
              <a:buChar char="•"/>
              <a:defRPr/>
            </a:pPr>
            <a:endParaRPr kumimoji="0" lang="zh-CN" altLang="en-US" sz="3600" b="1" i="0" u="none" strike="noStrike" kern="1200" cap="none" spc="0" normalizeH="0" baseline="0" noProof="0">
              <a:ln>
                <a:noFill/>
              </a:ln>
              <a:solidFill>
                <a:schemeClr val="tx1"/>
              </a:solidFill>
              <a:effectLst/>
              <a:uLnTx/>
              <a:uFillTx/>
              <a:latin typeface="+mn-lt"/>
              <a:ea typeface="+mn-ea"/>
              <a:cs typeface="+mn-cs"/>
            </a:endParaRPr>
          </a:p>
        </p:txBody>
      </p:sp>
    </p:spTree>
  </p:cSld>
  <p:clrMapOvr>
    <a:masterClrMapping/>
  </p:clrMapOvr>
  <p:transition/>
  <p:timing/>
</p:sld>
</file>

<file path=ppt/slides/slide8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51520" y="404664"/>
            <a:ext cx="8435280" cy="5721499"/>
          </a:xfrm>
        </p:spPr>
        <p:txBody>
          <a:bodyPr>
            <a:normAutofit lnSpcReduction="10000"/>
          </a:bodyPr>
          <a:lstStyle/>
          <a:p>
            <a:r>
              <a:rPr lang="zh-CN" altLang="en-US" b="1"/>
              <a:t>答案：</a:t>
            </a:r>
            <a:endParaRPr lang="en-US" altLang="zh-CN" b="1"/>
          </a:p>
          <a:p>
            <a:r>
              <a:rPr lang="zh-CN" altLang="en-US" b="1" u="sng">
                <a:solidFill>
                  <a:srgbClr val="0000FF"/>
                </a:solidFill>
              </a:rPr>
              <a:t>颔联“高柳下来垂处绿，小桃上去末梢红”</a:t>
            </a:r>
            <a:r>
              <a:rPr lang="zh-CN" altLang="en-US" b="1"/>
              <a:t>，</a:t>
            </a:r>
            <a:endParaRPr lang="en-US" altLang="zh-CN" b="1"/>
          </a:p>
          <a:p>
            <a:r>
              <a:rPr lang="en-US" altLang="zh-CN" b="1"/>
              <a:t>1.</a:t>
            </a:r>
            <a:r>
              <a:rPr lang="zh-CN" altLang="en-US" b="1"/>
              <a:t>描写</a:t>
            </a:r>
            <a:r>
              <a:rPr lang="zh-CN" altLang="en-US" b="1">
                <a:solidFill>
                  <a:srgbClr val="FF0000"/>
                </a:solidFill>
              </a:rPr>
              <a:t>细腻入微</a:t>
            </a:r>
            <a:r>
              <a:rPr lang="zh-CN" altLang="en-US" b="1"/>
              <a:t>：柳枝返绿首先从下垂的枝条开始，故说“垂处绿”；而桃花开放总是先从上伸的枝条末端开始，所以说“末梢红”。</a:t>
            </a:r>
            <a:endParaRPr lang="en-US" altLang="zh-CN" b="1"/>
          </a:p>
          <a:p>
            <a:r>
              <a:rPr lang="en-US" altLang="zh-CN" b="1">
                <a:solidFill>
                  <a:srgbClr val="FF0000"/>
                </a:solidFill>
              </a:rPr>
              <a:t>2.</a:t>
            </a:r>
            <a:r>
              <a:rPr lang="zh-CN" altLang="en-US" b="1">
                <a:solidFill>
                  <a:srgbClr val="FF0000"/>
                </a:solidFill>
              </a:rPr>
              <a:t>语言清新颖秀，它体现在</a:t>
            </a:r>
            <a:r>
              <a:rPr lang="zh-CN" altLang="en-US" b="1"/>
              <a:t>：“下来”“上去”分别写柳枝桃枝的特点“垂处绿”“末梢红”则正是它们在春天到来时的显著变化，这两句</a:t>
            </a:r>
            <a:r>
              <a:rPr lang="zh-CN" altLang="en-US" b="1">
                <a:solidFill>
                  <a:srgbClr val="FF0000"/>
                </a:solidFill>
              </a:rPr>
              <a:t>观察细致，造语新颖，紧扣“早春”</a:t>
            </a:r>
            <a:r>
              <a:rPr lang="zh-CN" altLang="en-US" b="1"/>
              <a:t>写出动人春色</a:t>
            </a:r>
            <a:r>
              <a:rPr lang="en-US" altLang="zh-CN" b="1"/>
              <a:t>,</a:t>
            </a:r>
            <a:r>
              <a:rPr lang="zh-CN" altLang="en-US" b="1"/>
              <a:t>同时又具有</a:t>
            </a:r>
            <a:r>
              <a:rPr lang="zh-CN" altLang="en-US" b="1">
                <a:solidFill>
                  <a:srgbClr val="FF0000"/>
                </a:solidFill>
              </a:rPr>
              <a:t>拟人</a:t>
            </a:r>
            <a:r>
              <a:rPr lang="zh-CN" altLang="en-US" b="1"/>
              <a:t>意味。</a:t>
            </a: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内容占位符 4"/>
          <p:cNvSpPr>
            <a:spLocks noGrp="1"/>
          </p:cNvSpPr>
          <p:nvPr>
            <p:ph idx="1"/>
          </p:nvPr>
        </p:nvSpPr>
        <p:spPr>
          <a:xfrm>
            <a:off x="251520" y="260648"/>
            <a:ext cx="8496944" cy="6597352"/>
          </a:xfrm>
        </p:spPr>
        <p:txBody>
          <a:bodyPr>
            <a:normAutofit fontScale="92500" lnSpcReduction="10000"/>
          </a:bodyPr>
          <a:lstStyle/>
          <a:p>
            <a:pPr algn="ctr">
              <a:buNone/>
            </a:pPr>
            <a:r>
              <a:rPr lang="zh-CN" altLang="en-US">
                <a:latin typeface="黑体" pitchFamily="49" charset="-122"/>
                <a:ea typeface="黑体" pitchFamily="49" charset="-122"/>
              </a:rPr>
              <a:t>临江仙</a:t>
            </a:r>
            <a:r>
              <a:rPr lang="zh-CN" altLang="en-US" baseline="30000">
                <a:latin typeface="黑体" pitchFamily="49" charset="-122"/>
                <a:ea typeface="黑体" pitchFamily="49" charset="-122"/>
              </a:rPr>
              <a:t>①</a:t>
            </a:r>
          </a:p>
          <a:p>
            <a:pPr algn="ctr">
              <a:buNone/>
            </a:pPr>
            <a:r>
              <a:rPr lang="zh-CN" altLang="en-US"/>
              <a:t>              欧阳修</a:t>
            </a:r>
            <a:endParaRPr lang="en-US" altLang="zh-CN"/>
          </a:p>
          <a:p>
            <a:pPr>
              <a:buNone/>
            </a:pPr>
            <a:r>
              <a:rPr lang="zh-CN" altLang="en-US">
                <a:latin typeface="楷体_GB2312" pitchFamily="49" charset="-122"/>
                <a:ea typeface="楷体_GB2312" pitchFamily="49" charset="-122"/>
              </a:rPr>
              <a:t>     </a:t>
            </a:r>
            <a:r>
              <a:rPr lang="zh-CN" altLang="en-US" b="1">
                <a:latin typeface="楷体_GB2312" pitchFamily="49" charset="-122"/>
                <a:ea typeface="楷体_GB2312" pitchFamily="49" charset="-122"/>
              </a:rPr>
              <a:t>记得金銮同唱第</a:t>
            </a:r>
            <a:r>
              <a:rPr lang="en-US" altLang="zh-CN" b="1">
                <a:latin typeface="楷体_GB2312" pitchFamily="49" charset="-122"/>
                <a:ea typeface="楷体_GB2312" pitchFamily="49" charset="-122"/>
              </a:rPr>
              <a:t>,</a:t>
            </a:r>
            <a:r>
              <a:rPr lang="zh-CN" altLang="en-US" b="1">
                <a:latin typeface="楷体_GB2312" pitchFamily="49" charset="-122"/>
                <a:ea typeface="楷体_GB2312" pitchFamily="49" charset="-122"/>
              </a:rPr>
              <a:t>春风上国繁华。如今薄宦老天涯。十年歧路</a:t>
            </a:r>
            <a:r>
              <a:rPr lang="en-US" altLang="zh-CN" b="1">
                <a:latin typeface="楷体_GB2312" pitchFamily="49" charset="-122"/>
                <a:ea typeface="楷体_GB2312" pitchFamily="49" charset="-122"/>
              </a:rPr>
              <a:t>,</a:t>
            </a:r>
            <a:r>
              <a:rPr lang="zh-CN" altLang="en-US" b="1">
                <a:latin typeface="楷体_GB2312" pitchFamily="49" charset="-122"/>
                <a:ea typeface="楷体_GB2312" pitchFamily="49" charset="-122"/>
              </a:rPr>
              <a:t>空负曲江花。　闻说阆山通阆苑</a:t>
            </a:r>
            <a:r>
              <a:rPr lang="en-US" altLang="zh-CN" b="1">
                <a:latin typeface="楷体_GB2312" pitchFamily="49" charset="-122"/>
                <a:ea typeface="楷体_GB2312" pitchFamily="49" charset="-122"/>
              </a:rPr>
              <a:t>,</a:t>
            </a:r>
            <a:r>
              <a:rPr lang="zh-CN" altLang="en-US" b="1">
                <a:latin typeface="楷体_GB2312" pitchFamily="49" charset="-122"/>
                <a:ea typeface="楷体_GB2312" pitchFamily="49" charset="-122"/>
              </a:rPr>
              <a:t>楼高不见君家。孤城寒日等闲斜。离愁难尽</a:t>
            </a:r>
            <a:r>
              <a:rPr lang="en-US" altLang="zh-CN" b="1">
                <a:latin typeface="楷体_GB2312" pitchFamily="49" charset="-122"/>
                <a:ea typeface="楷体_GB2312" pitchFamily="49" charset="-122"/>
              </a:rPr>
              <a:t>,</a:t>
            </a:r>
            <a:r>
              <a:rPr lang="zh-CN" altLang="en-US" b="1">
                <a:latin typeface="楷体_GB2312" pitchFamily="49" charset="-122"/>
                <a:ea typeface="楷体_GB2312" pitchFamily="49" charset="-122"/>
              </a:rPr>
              <a:t>红树远连霞。</a:t>
            </a:r>
          </a:p>
          <a:p>
            <a:pPr>
              <a:buNone/>
            </a:pPr>
            <a:r>
              <a:rPr lang="en-US" altLang="zh-CN" b="1">
                <a:latin typeface="黑体" pitchFamily="49" charset="-122"/>
                <a:ea typeface="黑体" pitchFamily="49" charset="-122"/>
              </a:rPr>
              <a:t>【</a:t>
            </a:r>
            <a:r>
              <a:rPr lang="zh-CN" altLang="en-US" b="1">
                <a:latin typeface="黑体" pitchFamily="49" charset="-122"/>
                <a:ea typeface="黑体" pitchFamily="49" charset="-122"/>
              </a:rPr>
              <a:t>注</a:t>
            </a:r>
            <a:r>
              <a:rPr lang="en-US" altLang="zh-CN" b="1">
                <a:latin typeface="黑体" pitchFamily="49" charset="-122"/>
                <a:ea typeface="黑体" pitchFamily="49" charset="-122"/>
              </a:rPr>
              <a:t>】</a:t>
            </a:r>
            <a:r>
              <a:rPr lang="en-US" altLang="zh-CN" b="1"/>
              <a:t> ①</a:t>
            </a:r>
            <a:r>
              <a:rPr lang="zh-CN" altLang="en-US" b="1"/>
              <a:t>欧阳修</a:t>
            </a:r>
            <a:r>
              <a:rPr lang="zh-CN" altLang="en-US" b="1">
                <a:solidFill>
                  <a:srgbClr val="FF0000"/>
                </a:solidFill>
              </a:rPr>
              <a:t>贬任</a:t>
            </a:r>
            <a:r>
              <a:rPr lang="zh-CN" altLang="en-US" b="1"/>
              <a:t>滁州太守期间</a:t>
            </a:r>
            <a:r>
              <a:rPr lang="en-US" altLang="zh-CN" b="1"/>
              <a:t>,</a:t>
            </a:r>
            <a:r>
              <a:rPr lang="zh-CN" altLang="en-US" b="1"/>
              <a:t>一位曾经</a:t>
            </a:r>
            <a:r>
              <a:rPr lang="zh-CN" altLang="en-US" b="1">
                <a:solidFill>
                  <a:srgbClr val="FF0000"/>
                </a:solidFill>
              </a:rPr>
              <a:t>同榜及第的朋友</a:t>
            </a:r>
            <a:r>
              <a:rPr lang="zh-CN" altLang="en-US" b="1"/>
              <a:t>将赴任阆州</a:t>
            </a:r>
            <a:r>
              <a:rPr lang="en-US" altLang="zh-CN" b="1"/>
              <a:t>(</a:t>
            </a:r>
            <a:r>
              <a:rPr lang="zh-CN" altLang="en-US" b="1"/>
              <a:t>今四川阆中</a:t>
            </a:r>
            <a:r>
              <a:rPr lang="en-US" altLang="zh-CN" b="1"/>
              <a:t>)</a:t>
            </a:r>
            <a:r>
              <a:rPr lang="zh-CN" altLang="en-US" b="1"/>
              <a:t>通判</a:t>
            </a:r>
            <a:r>
              <a:rPr lang="en-US" altLang="zh-CN" b="1"/>
              <a:t>,</a:t>
            </a:r>
            <a:r>
              <a:rPr lang="zh-CN" altLang="en-US" b="1"/>
              <a:t>远道来访</a:t>
            </a:r>
            <a:r>
              <a:rPr lang="en-US" altLang="zh-CN" b="1"/>
              <a:t>,</a:t>
            </a:r>
            <a:r>
              <a:rPr lang="zh-CN" altLang="en-US" b="1"/>
              <a:t>欧阳修席上作此词相送。词中的“</a:t>
            </a:r>
            <a:r>
              <a:rPr lang="zh-CN" altLang="en-US" b="1">
                <a:solidFill>
                  <a:srgbClr val="FF0000"/>
                </a:solidFill>
              </a:rPr>
              <a:t>曲江花</a:t>
            </a:r>
            <a:r>
              <a:rPr lang="zh-CN" altLang="en-US" b="1"/>
              <a:t>”代指新科进士的宴会</a:t>
            </a:r>
            <a:r>
              <a:rPr lang="en-US" altLang="zh-CN" b="1"/>
              <a:t>,“</a:t>
            </a:r>
            <a:r>
              <a:rPr lang="zh-CN" altLang="en-US" b="1">
                <a:solidFill>
                  <a:srgbClr val="FF0000"/>
                </a:solidFill>
              </a:rPr>
              <a:t>阆苑</a:t>
            </a:r>
            <a:r>
              <a:rPr lang="zh-CN" altLang="en-US" b="1"/>
              <a:t>”指传说中神仙居住的地方。</a:t>
            </a:r>
          </a:p>
          <a:p>
            <a:pPr>
              <a:buNone/>
            </a:pPr>
            <a:r>
              <a:rPr lang="zh-CN" altLang="en-US"/>
              <a:t>　</a:t>
            </a:r>
            <a:endParaRPr lang="en-US" altLang="zh-CN"/>
          </a:p>
          <a:p>
            <a:pPr>
              <a:buNone/>
            </a:pPr>
            <a:r>
              <a:rPr lang="zh-CN" altLang="en-US" b="1"/>
              <a:t>前人评此词</a:t>
            </a:r>
            <a:r>
              <a:rPr lang="en-US" altLang="zh-CN" b="1"/>
              <a:t>,</a:t>
            </a:r>
            <a:r>
              <a:rPr lang="zh-CN" altLang="en-US" b="1"/>
              <a:t>称其“</a:t>
            </a:r>
            <a:r>
              <a:rPr lang="zh-CN" altLang="en-US" b="1">
                <a:solidFill>
                  <a:srgbClr val="FF0000"/>
                </a:solidFill>
              </a:rPr>
              <a:t>飘逸</a:t>
            </a:r>
            <a:r>
              <a:rPr lang="zh-CN" altLang="en-US" b="1"/>
              <a:t>”。请结合“闻说阆山通阆苑</a:t>
            </a:r>
            <a:r>
              <a:rPr lang="en-US" altLang="zh-CN" b="1"/>
              <a:t>,</a:t>
            </a:r>
            <a:r>
              <a:rPr lang="zh-CN" altLang="en-US" b="1"/>
              <a:t>楼高不见君家”两句作简要赏析。</a:t>
            </a:r>
            <a:endParaRPr lang="zh-CN" altLang="en-US" b="1" u="sng"/>
          </a:p>
          <a:p>
            <a:endParaRPr lang="zh-CN" altLang="en-US"/>
          </a:p>
        </p:txBody>
      </p:sp>
    </p:spTree>
  </p:cSld>
  <p:clrMapOvr>
    <a:masterClrMapping/>
  </p:clrMapOvr>
  <p:transition/>
  <p:timing/>
</p:sld>
</file>

<file path=ppt/slides/slide8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 Box 3"/>
          <p:cNvSpPr txBox="1">
            <a:spLocks noChangeArrowheads="1"/>
          </p:cNvSpPr>
          <p:nvPr/>
        </p:nvSpPr>
        <p:spPr bwMode="auto">
          <a:xfrm>
            <a:off x="251520" y="0"/>
            <a:ext cx="8077200" cy="2062103"/>
          </a:xfrm>
          <a:prstGeom prst="rect">
            <a:avLst/>
          </a:prstGeom>
          <a:noFill/>
          <a:ln w="9525" algn="ctr">
            <a:noFill/>
            <a:miter lim="800000"/>
          </a:ln>
          <a:effectLst/>
        </p:spPr>
        <p:txBody>
          <a:bodyPr>
            <a:spAutoFit/>
          </a:bodyPr>
          <a:lstStyle/>
          <a:p>
            <a:r>
              <a:rPr lang="en-US" altLang="zh-CN" sz="3200" b="1">
                <a:latin typeface="宋体"/>
                <a:ea typeface="黑体" pitchFamily="49" charset="-122"/>
              </a:rPr>
              <a:t>“</a:t>
            </a:r>
            <a:r>
              <a:rPr lang="zh-CN" altLang="en-US" sz="3200" b="1">
                <a:latin typeface="楷体_GB2312" pitchFamily="49" charset="-122"/>
                <a:ea typeface="楷体_GB2312" pitchFamily="49" charset="-122"/>
              </a:rPr>
              <a:t>飘逸</a:t>
            </a:r>
            <a:r>
              <a:rPr lang="zh-CN" altLang="en-US" sz="3200" b="1">
                <a:latin typeface="宋体"/>
                <a:ea typeface="楷体_GB2312" pitchFamily="49" charset="-122"/>
              </a:rPr>
              <a:t>”</a:t>
            </a:r>
            <a:r>
              <a:rPr lang="zh-CN" altLang="en-US" sz="3200" b="1">
                <a:latin typeface="楷体_GB2312" pitchFamily="49" charset="-122"/>
                <a:ea typeface="楷体_GB2312" pitchFamily="49" charset="-122"/>
              </a:rPr>
              <a:t> </a:t>
            </a:r>
            <a:r>
              <a:rPr lang="zh-CN" altLang="en-US" sz="3200" b="1">
                <a:solidFill>
                  <a:srgbClr val="FF0000"/>
                </a:solidFill>
                <a:latin typeface="楷体_GB2312" pitchFamily="49" charset="-122"/>
                <a:ea typeface="楷体_GB2312" pitchFamily="49" charset="-122"/>
              </a:rPr>
              <a:t>内容方面</a:t>
            </a:r>
            <a:r>
              <a:rPr lang="zh-CN" altLang="en-US" sz="3200" b="1">
                <a:latin typeface="楷体_GB2312" pitchFamily="49" charset="-122"/>
                <a:ea typeface="楷体_GB2312" pitchFamily="49" charset="-122"/>
              </a:rPr>
              <a:t>的奇特玄幻</a:t>
            </a:r>
            <a:endParaRPr lang="en-US" altLang="zh-CN" sz="3200" b="1">
              <a:latin typeface="楷体_GB2312" pitchFamily="49" charset="-122"/>
              <a:ea typeface="楷体_GB2312" pitchFamily="49" charset="-122"/>
            </a:endParaRPr>
          </a:p>
          <a:p>
            <a:r>
              <a:rPr lang="zh-CN" altLang="en-US" sz="3200" b="1">
                <a:latin typeface="楷体_GB2312" pitchFamily="49" charset="-122"/>
                <a:ea typeface="楷体_GB2312" pitchFamily="49" charset="-122"/>
              </a:rPr>
              <a:t>         </a:t>
            </a:r>
            <a:r>
              <a:rPr lang="zh-CN" altLang="en-US" sz="3200" b="1">
                <a:solidFill>
                  <a:srgbClr val="FF0000"/>
                </a:solidFill>
                <a:latin typeface="楷体_GB2312" pitchFamily="49" charset="-122"/>
                <a:ea typeface="楷体_GB2312" pitchFamily="49" charset="-122"/>
              </a:rPr>
              <a:t>语言方面</a:t>
            </a:r>
            <a:r>
              <a:rPr lang="zh-CN" altLang="en-US" sz="3200" b="1">
                <a:latin typeface="楷体_GB2312" pitchFamily="49" charset="-122"/>
                <a:ea typeface="楷体_GB2312" pitchFamily="49" charset="-122"/>
              </a:rPr>
              <a:t>的洒脱自由</a:t>
            </a:r>
            <a:r>
              <a:rPr lang="en-US" altLang="zh-CN" sz="3200" b="1">
                <a:latin typeface="楷体_GB2312" pitchFamily="49" charset="-122"/>
                <a:ea typeface="楷体_GB2312" pitchFamily="49" charset="-122"/>
              </a:rPr>
              <a:t>,</a:t>
            </a:r>
          </a:p>
          <a:p>
            <a:r>
              <a:rPr lang="zh-CN" altLang="en-US" sz="3200" b="1">
                <a:latin typeface="楷体_GB2312" pitchFamily="49" charset="-122"/>
                <a:ea typeface="楷体_GB2312" pitchFamily="49" charset="-122"/>
              </a:rPr>
              <a:t>         采用</a:t>
            </a:r>
            <a:r>
              <a:rPr lang="zh-CN" altLang="en-US" sz="3200" b="1">
                <a:solidFill>
                  <a:srgbClr val="FF0000"/>
                </a:solidFill>
                <a:latin typeface="楷体_GB2312" pitchFamily="49" charset="-122"/>
                <a:ea typeface="楷体_GB2312" pitchFamily="49" charset="-122"/>
              </a:rPr>
              <a:t>总分式</a:t>
            </a:r>
            <a:r>
              <a:rPr lang="en-US" altLang="zh-CN" sz="3200" b="1">
                <a:latin typeface="楷体_GB2312" pitchFamily="49" charset="-122"/>
                <a:ea typeface="楷体_GB2312" pitchFamily="49" charset="-122"/>
              </a:rPr>
              <a:t>(</a:t>
            </a:r>
            <a:r>
              <a:rPr lang="zh-CN" altLang="en-US" sz="3200" b="1">
                <a:latin typeface="楷体_GB2312" pitchFamily="49" charset="-122"/>
                <a:ea typeface="楷体_GB2312" pitchFamily="49" charset="-122"/>
              </a:rPr>
              <a:t>即先明确观点</a:t>
            </a:r>
            <a:r>
              <a:rPr lang="en-US" altLang="zh-CN" sz="3200" b="1">
                <a:latin typeface="楷体_GB2312" pitchFamily="49" charset="-122"/>
                <a:ea typeface="楷体_GB2312" pitchFamily="49" charset="-122"/>
              </a:rPr>
              <a:t>,</a:t>
            </a:r>
            <a:r>
              <a:rPr lang="zh-CN" altLang="en-US" sz="3200" b="1">
                <a:latin typeface="楷体_GB2312" pitchFamily="49" charset="-122"/>
                <a:ea typeface="楷体_GB2312" pitchFamily="49" charset="-122"/>
              </a:rPr>
              <a:t>再结合诗句分析</a:t>
            </a:r>
            <a:r>
              <a:rPr lang="en-US" altLang="zh-CN" sz="3200" b="1">
                <a:latin typeface="楷体_GB2312" pitchFamily="49" charset="-122"/>
                <a:ea typeface="楷体_GB2312" pitchFamily="49" charset="-122"/>
              </a:rPr>
              <a:t>)</a:t>
            </a:r>
            <a:endParaRPr lang="zh-CN" altLang="en-US" sz="3200" b="1">
              <a:latin typeface="楷体_GB2312" pitchFamily="49" charset="-122"/>
              <a:ea typeface="楷体_GB2312" pitchFamily="49" charset="-122"/>
            </a:endParaRPr>
          </a:p>
        </p:txBody>
      </p:sp>
      <p:sp>
        <p:nvSpPr>
          <p:cNvPr id="5" name="Text Box 4"/>
          <p:cNvSpPr txBox="1">
            <a:spLocks noChangeArrowheads="1"/>
          </p:cNvSpPr>
          <p:nvPr/>
        </p:nvSpPr>
        <p:spPr bwMode="auto">
          <a:xfrm>
            <a:off x="251520" y="2333685"/>
            <a:ext cx="8712968" cy="4524315"/>
          </a:xfrm>
          <a:prstGeom prst="rect">
            <a:avLst/>
          </a:prstGeom>
          <a:noFill/>
          <a:ln w="9525" algn="ctr">
            <a:noFill/>
            <a:miter lim="800000"/>
          </a:ln>
          <a:effectLst/>
        </p:spPr>
        <p:txBody>
          <a:bodyPr wrap="square">
            <a:spAutoFit/>
          </a:bodyPr>
          <a:lstStyle/>
          <a:p>
            <a:r>
              <a:rPr lang="zh-CN" altLang="zh-CN" sz="3600">
                <a:solidFill>
                  <a:srgbClr val="FF0000"/>
                </a:solidFill>
                <a:latin typeface="黑体" pitchFamily="49" charset="-122"/>
                <a:ea typeface="黑体" pitchFamily="49" charset="-122"/>
              </a:rPr>
              <a:t>答案</a:t>
            </a:r>
            <a:r>
              <a:rPr lang="en-US" altLang="zh-CN" sz="3600">
                <a:solidFill>
                  <a:srgbClr val="FF0000"/>
                </a:solidFill>
                <a:latin typeface="黑体" pitchFamily="49" charset="-122"/>
                <a:ea typeface="黑体" pitchFamily="49" charset="-122"/>
              </a:rPr>
              <a:t>:</a:t>
            </a:r>
          </a:p>
          <a:p>
            <a:r>
              <a:rPr lang="en-US" altLang="zh-CN" sz="3600" b="1"/>
              <a:t>①</a:t>
            </a:r>
            <a:r>
              <a:rPr lang="zh-CN" altLang="en-US" sz="3600" b="1">
                <a:solidFill>
                  <a:srgbClr val="FF0000"/>
                </a:solidFill>
              </a:rPr>
              <a:t>想象奇特</a:t>
            </a:r>
            <a:r>
              <a:rPr lang="en-US" altLang="zh-CN" sz="3600" b="1">
                <a:solidFill>
                  <a:srgbClr val="FF0000"/>
                </a:solidFill>
              </a:rPr>
              <a:t>,</a:t>
            </a:r>
            <a:r>
              <a:rPr lang="zh-CN" altLang="en-US" sz="3600" b="1">
                <a:solidFill>
                  <a:srgbClr val="FF0000"/>
                </a:solidFill>
              </a:rPr>
              <a:t>虚实相生。</a:t>
            </a:r>
            <a:r>
              <a:rPr lang="zh-CN" altLang="en-US" sz="3600" b="1"/>
              <a:t>词人忽发奇想</a:t>
            </a:r>
            <a:r>
              <a:rPr lang="en-US" altLang="zh-CN" sz="3600" b="1"/>
              <a:t>,</a:t>
            </a:r>
            <a:r>
              <a:rPr lang="zh-CN" altLang="en-US" sz="3600" b="1"/>
              <a:t>将本来荒僻的阆州点化为神仙阆苑</a:t>
            </a:r>
            <a:r>
              <a:rPr lang="en-US" altLang="zh-CN" sz="3600" b="1"/>
              <a:t>,</a:t>
            </a:r>
            <a:r>
              <a:rPr lang="zh-CN" altLang="en-US" sz="3600" b="1"/>
              <a:t>赋予阆州神话般的美丽。虚实处理得当</a:t>
            </a:r>
            <a:r>
              <a:rPr lang="en-US" altLang="zh-CN" sz="3600" b="1"/>
              <a:t>,</a:t>
            </a:r>
            <a:r>
              <a:rPr lang="zh-CN" altLang="en-US" sz="3600" b="1"/>
              <a:t>富有浪漫色彩。</a:t>
            </a:r>
            <a:endParaRPr lang="en-US" altLang="zh-CN" sz="3600" b="1"/>
          </a:p>
          <a:p>
            <a:r>
              <a:rPr lang="zh-CN" altLang="en-US" sz="3600" b="1"/>
              <a:t>②</a:t>
            </a:r>
            <a:r>
              <a:rPr lang="zh-CN" altLang="en-US" sz="3600" b="1">
                <a:solidFill>
                  <a:srgbClr val="FF0000"/>
                </a:solidFill>
              </a:rPr>
              <a:t>境界缥缈开阔</a:t>
            </a:r>
            <a:r>
              <a:rPr lang="en-US" altLang="zh-CN" sz="3600" b="1">
                <a:solidFill>
                  <a:srgbClr val="FF0000"/>
                </a:solidFill>
              </a:rPr>
              <a:t>,</a:t>
            </a:r>
            <a:r>
              <a:rPr lang="zh-CN" altLang="en-US" sz="3600" b="1" u="sng">
                <a:solidFill>
                  <a:srgbClr val="FF0000"/>
                </a:solidFill>
              </a:rPr>
              <a:t>语言</a:t>
            </a:r>
            <a:r>
              <a:rPr lang="zh-CN" altLang="en-US" sz="3600" b="1">
                <a:solidFill>
                  <a:srgbClr val="FF0000"/>
                </a:solidFill>
              </a:rPr>
              <a:t>洒脱灵动。“</a:t>
            </a:r>
            <a:r>
              <a:rPr lang="zh-CN" altLang="en-US" sz="3600" b="1"/>
              <a:t>阆山通阆苑”</a:t>
            </a:r>
            <a:r>
              <a:rPr lang="en-US" altLang="zh-CN" sz="3600" b="1"/>
              <a:t>,</a:t>
            </a:r>
            <a:r>
              <a:rPr lang="zh-CN" altLang="en-US" sz="3600" b="1"/>
              <a:t>展现了空间的变化。“闻说”二字导入传说</a:t>
            </a:r>
            <a:r>
              <a:rPr lang="en-US" altLang="zh-CN" sz="3600" b="1"/>
              <a:t>,</a:t>
            </a:r>
            <a:r>
              <a:rPr lang="zh-CN" altLang="en-US" sz="3600" b="1"/>
              <a:t>忽又接以“楼高”句设想将来</a:t>
            </a:r>
            <a:r>
              <a:rPr lang="en-US" altLang="zh-CN" sz="3600" b="1"/>
              <a:t>,</a:t>
            </a:r>
            <a:r>
              <a:rPr lang="zh-CN" altLang="en-US" sz="3600" b="1"/>
              <a:t>灵动超逸</a:t>
            </a:r>
            <a:r>
              <a:rPr lang="en-US" altLang="zh-CN" sz="3600" b="1"/>
              <a:t>,</a:t>
            </a:r>
            <a:r>
              <a:rPr lang="zh-CN" altLang="en-US" sz="3600" b="1"/>
              <a:t>挥洒自如。</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3"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additive="base">
                                        <p:cTn id="12" dur="50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5">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3" fill="hold" nodeType="clickEffect">
                                  <p:stCondLst>
                                    <p:cond delay="0"/>
                                  </p:stCondLst>
                                  <p:childTnLst>
                                    <p:set>
                                      <p:cBhvr>
                                        <p:cTn id="17" dur="1" fill="hold">
                                          <p:stCondLst>
                                            <p:cond delay="0"/>
                                          </p:stCondLst>
                                        </p:cTn>
                                        <p:tgtEl>
                                          <p:spTgt spid="5">
                                            <p:txEl>
                                              <p:pRg st="1" end="1"/>
                                            </p:txEl>
                                          </p:spTgt>
                                        </p:tgtEl>
                                        <p:attrNameLst>
                                          <p:attrName>style.visibility</p:attrName>
                                        </p:attrNameLst>
                                      </p:cBhvr>
                                      <p:to>
                                        <p:strVal val="visible"/>
                                      </p:to>
                                    </p:set>
                                    <p:anim calcmode="lin" valueType="num">
                                      <p:cBhvr additive="base">
                                        <p:cTn id="18" dur="500" fill="hold"/>
                                        <p:tgtEl>
                                          <p:spTgt spid="5">
                                            <p:txEl>
                                              <p:pRg st="1" end="1"/>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5">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3" fill="hold" nodeType="clickEffect">
                                  <p:stCondLst>
                                    <p:cond delay="0"/>
                                  </p:stCondLst>
                                  <p:childTnLst>
                                    <p:set>
                                      <p:cBhvr>
                                        <p:cTn id="23" dur="1" fill="hold">
                                          <p:stCondLst>
                                            <p:cond delay="0"/>
                                          </p:stCondLst>
                                        </p:cTn>
                                        <p:tgtEl>
                                          <p:spTgt spid="5">
                                            <p:txEl>
                                              <p:pRg st="2" end="2"/>
                                            </p:txEl>
                                          </p:spTgt>
                                        </p:tgtEl>
                                        <p:attrNameLst>
                                          <p:attrName>style.visibility</p:attrName>
                                        </p:attrNameLst>
                                      </p:cBhvr>
                                      <p:to>
                                        <p:strVal val="visible"/>
                                      </p:to>
                                    </p:set>
                                    <p:anim calcmode="lin" valueType="num">
                                      <p:cBhvr additive="base">
                                        <p:cTn id="24" dur="500" fill="hold"/>
                                        <p:tgtEl>
                                          <p:spTgt spid="5">
                                            <p:txEl>
                                              <p:pRg st="2" end="2"/>
                                            </p:txEl>
                                          </p:spTgt>
                                        </p:tgtEl>
                                        <p:attrNameLst>
                                          <p:attrName>ppt_x</p:attrName>
                                        </p:attrNameLst>
                                      </p:cBhvr>
                                      <p:tavLst>
                                        <p:tav tm="0">
                                          <p:val>
                                            <p:strVal val="1+#ppt_w/2"/>
                                          </p:val>
                                        </p:tav>
                                        <p:tav tm="100000">
                                          <p:val>
                                            <p:strVal val="#ppt_x"/>
                                          </p:val>
                                        </p:tav>
                                      </p:tavLst>
                                    </p:anim>
                                    <p:anim calcmode="lin" valueType="num">
                                      <p:cBhvr additive="base">
                                        <p:cTn id="25" dur="500" fill="hold"/>
                                        <p:tgtEl>
                                          <p:spTgt spid="5">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98" name="Rectangle 2"/>
          <p:cNvSpPr>
            <a:spLocks noChangeArrowheads="1"/>
          </p:cNvSpPr>
          <p:nvPr/>
        </p:nvSpPr>
        <p:spPr bwMode="auto">
          <a:xfrm>
            <a:off x="457200" y="277813"/>
            <a:ext cx="8229600" cy="1143000"/>
          </a:xfrm>
          <a:prstGeom prst="rect">
            <a:avLst/>
          </a:prstGeom>
          <a:noFill/>
          <a:ln w="9525">
            <a:noFill/>
            <a:miter lim="800000"/>
          </a:ln>
          <a:effectLst/>
        </p:spPr>
        <p:txBody>
          <a:bodyPr anchor="ctr"/>
          <a:lstStyle/>
          <a:p>
            <a:pPr algn="ctr"/>
            <a:r>
              <a:rPr lang="zh-CN" altLang="en-US" sz="4400">
                <a:solidFill>
                  <a:schemeClr val="tx2"/>
                </a:solidFill>
              </a:rPr>
              <a:t> 	</a:t>
            </a:r>
            <a:r>
              <a:rPr lang="zh-CN" altLang="en-US" sz="4400" b="1">
                <a:solidFill>
                  <a:srgbClr val="0000FF"/>
                </a:solidFill>
              </a:rPr>
              <a:t>炼字题 </a:t>
            </a:r>
          </a:p>
        </p:txBody>
      </p:sp>
      <p:sp>
        <p:nvSpPr>
          <p:cNvPr id="4099" name="Rectangle 3"/>
          <p:cNvSpPr>
            <a:spLocks noChangeArrowheads="1"/>
          </p:cNvSpPr>
          <p:nvPr/>
        </p:nvSpPr>
        <p:spPr bwMode="auto">
          <a:xfrm>
            <a:off x="457200" y="1600200"/>
            <a:ext cx="8229600" cy="4530725"/>
          </a:xfrm>
          <a:prstGeom prst="rect">
            <a:avLst/>
          </a:prstGeom>
          <a:noFill/>
          <a:ln w="9525">
            <a:noFill/>
            <a:miter lim="800000"/>
          </a:ln>
          <a:effectLst/>
        </p:spPr>
        <p:txBody>
          <a:bodyPr/>
          <a:lstStyle/>
          <a:p>
            <a:pPr marL="342900" indent="-342900">
              <a:spcBef>
                <a:spcPct val="20000"/>
              </a:spcBef>
            </a:pPr>
            <a:r>
              <a:rPr lang="zh-CN" altLang="en-US" sz="3200" b="1"/>
              <a:t>提问方式：</a:t>
            </a:r>
          </a:p>
          <a:p>
            <a:pPr marL="342900" indent="-342900">
              <a:spcBef>
                <a:spcPct val="20000"/>
              </a:spcBef>
            </a:pPr>
            <a:r>
              <a:rPr lang="zh-CN" altLang="en-US" sz="3200" b="1"/>
              <a:t>这一联中</a:t>
            </a:r>
            <a:r>
              <a:rPr lang="zh-CN" altLang="en-US" sz="3200" b="1">
                <a:solidFill>
                  <a:srgbClr val="FF0000"/>
                </a:solidFill>
              </a:rPr>
              <a:t>最生动传神</a:t>
            </a:r>
            <a:r>
              <a:rPr lang="zh-CN" altLang="en-US" sz="3200" b="1"/>
              <a:t>的是什么字？为什么？</a:t>
            </a:r>
          </a:p>
          <a:p>
            <a:pPr marL="342900" indent="-342900">
              <a:spcBef>
                <a:spcPct val="20000"/>
              </a:spcBef>
            </a:pPr>
            <a:r>
              <a:rPr lang="zh-CN" altLang="en-US" sz="3200" b="1"/>
              <a:t>提问变体：</a:t>
            </a:r>
          </a:p>
          <a:p>
            <a:pPr marL="342900" indent="-342900">
              <a:spcBef>
                <a:spcPct val="20000"/>
              </a:spcBef>
            </a:pPr>
            <a:r>
              <a:rPr lang="zh-CN" altLang="en-US" sz="3200" b="1"/>
              <a:t>某字</a:t>
            </a:r>
            <a:r>
              <a:rPr lang="zh-CN" altLang="en-US" sz="3200" b="1">
                <a:solidFill>
                  <a:srgbClr val="FF0000"/>
                </a:solidFill>
              </a:rPr>
              <a:t>历来为人称道</a:t>
            </a:r>
            <a:r>
              <a:rPr lang="zh-CN" altLang="en-US" sz="3200" b="1"/>
              <a:t>，你认为它好在哪里？   </a:t>
            </a:r>
            <a:br>
              <a:rPr lang="zh-CN" altLang="en-US" sz="3200" b="1"/>
            </a:br>
            <a:endParaRPr lang="zh-CN" altLang="en-US" sz="32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blinds(horizontal)">
                                      <p:cBhvr>
                                        <p:cTn id="7" dur="500"/>
                                        <p:tgtEl>
                                          <p:spTgt spid="4099">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blinds(horizontal)">
                                      <p:cBhvr>
                                        <p:cTn id="12" dur="500"/>
                                        <p:tgtEl>
                                          <p:spTgt spid="4099">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blinds(horizontal)">
                                      <p:cBhvr>
                                        <p:cTn id="17" dur="500"/>
                                        <p:tgtEl>
                                          <p:spTgt spid="4099">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099">
                                            <p:txEl>
                                              <p:pRg st="3" end="3"/>
                                            </p:txEl>
                                          </p:spTgt>
                                        </p:tgtEl>
                                        <p:attrNameLst>
                                          <p:attrName>style.visibility</p:attrName>
                                        </p:attrNameLst>
                                      </p:cBhvr>
                                      <p:to>
                                        <p:strVal val="visible"/>
                                      </p:to>
                                    </p:set>
                                    <p:animEffect transition="in" filter="blinds(horizontal)">
                                      <p:cBhvr>
                                        <p:cTn id="22" dur="500"/>
                                        <p:tgtEl>
                                          <p:spTgt spid="409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uiExpand="1" build="p"/>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95536" y="692696"/>
            <a:ext cx="8291264" cy="5433467"/>
          </a:xfrm>
        </p:spPr>
        <p:txBody>
          <a:bodyPr>
            <a:normAutofit/>
          </a:bodyPr>
          <a:lstStyle/>
          <a:p>
            <a:pPr>
              <a:buNone/>
            </a:pPr>
            <a:r>
              <a:rPr lang="zh-CN" altLang="zh-CN" b="1"/>
              <a:t>（</a:t>
            </a:r>
            <a:r>
              <a:rPr lang="en-US" altLang="zh-CN" b="1"/>
              <a:t>1</a:t>
            </a:r>
            <a:r>
              <a:rPr lang="zh-CN" altLang="zh-CN" b="1"/>
              <a:t>）傍晚</a:t>
            </a:r>
            <a:r>
              <a:rPr lang="en-US" altLang="zh-CN" b="1"/>
              <a:t>     </a:t>
            </a:r>
            <a:r>
              <a:rPr lang="zh-CN" altLang="zh-CN" b="1"/>
              <a:t>西风</a:t>
            </a:r>
            <a:endParaRPr lang="en-US" altLang="zh-CN" b="1"/>
          </a:p>
          <a:p>
            <a:pPr>
              <a:buNone/>
            </a:pPr>
            <a:r>
              <a:rPr lang="zh-CN" altLang="zh-CN" b="1"/>
              <a:t>（</a:t>
            </a:r>
            <a:r>
              <a:rPr lang="en-US" altLang="zh-CN" b="1"/>
              <a:t>2</a:t>
            </a:r>
            <a:r>
              <a:rPr lang="zh-CN" altLang="zh-CN" b="1"/>
              <a:t>）</a:t>
            </a:r>
            <a:r>
              <a:rPr lang="zh-CN" altLang="zh-CN" b="1">
                <a:solidFill>
                  <a:srgbClr val="FF0000"/>
                </a:solidFill>
              </a:rPr>
              <a:t>拟人</a:t>
            </a:r>
            <a:r>
              <a:rPr lang="zh-CN" altLang="zh-CN" b="1"/>
              <a:t>表现手法。</a:t>
            </a:r>
            <a:endParaRPr lang="en-US" altLang="zh-CN" b="1"/>
          </a:p>
          <a:p>
            <a:pPr>
              <a:buNone/>
            </a:pPr>
            <a:r>
              <a:rPr lang="zh-CN" altLang="zh-CN" b="1"/>
              <a:t>前一首的</a:t>
            </a:r>
            <a:r>
              <a:rPr lang="zh-CN" altLang="zh-CN" b="1">
                <a:solidFill>
                  <a:srgbClr val="FF0000"/>
                </a:solidFill>
              </a:rPr>
              <a:t>“绿荷”有“恨”</a:t>
            </a:r>
            <a:r>
              <a:rPr lang="zh-CN" altLang="zh-CN" b="1"/>
              <a:t>而“背西风”，含有</a:t>
            </a:r>
            <a:r>
              <a:rPr lang="zh-CN" altLang="zh-CN" b="1">
                <a:solidFill>
                  <a:srgbClr val="FF0000"/>
                </a:solidFill>
              </a:rPr>
              <a:t>诗人之恨</a:t>
            </a:r>
            <a:r>
              <a:rPr lang="zh-CN" altLang="zh-CN" b="1"/>
              <a:t>，表露了</a:t>
            </a:r>
            <a:r>
              <a:rPr lang="zh-CN" altLang="zh-CN" b="1">
                <a:solidFill>
                  <a:srgbClr val="FF0000"/>
                </a:solidFill>
              </a:rPr>
              <a:t>伤感不平</a:t>
            </a:r>
            <a:r>
              <a:rPr lang="zh-CN" altLang="zh-CN" b="1"/>
              <a:t>之情，基调</a:t>
            </a:r>
            <a:r>
              <a:rPr lang="zh-CN" altLang="zh-CN" b="1">
                <a:solidFill>
                  <a:srgbClr val="FF0000"/>
                </a:solidFill>
              </a:rPr>
              <a:t>凄怨低沉</a:t>
            </a:r>
            <a:r>
              <a:rPr lang="zh-CN" altLang="zh-CN" b="1"/>
              <a:t>。</a:t>
            </a:r>
            <a:endParaRPr lang="en-US" altLang="zh-CN" b="1"/>
          </a:p>
          <a:p>
            <a:pPr>
              <a:buNone/>
            </a:pPr>
            <a:r>
              <a:rPr lang="zh-CN" altLang="zh-CN" b="1"/>
              <a:t>后一首的“荷花”被西风吹动而躲藏于荷叶之中，</a:t>
            </a:r>
            <a:r>
              <a:rPr lang="zh-CN" altLang="zh-CN" b="1">
                <a:solidFill>
                  <a:srgbClr val="FF0000"/>
                </a:solidFill>
              </a:rPr>
              <a:t>似是“愁热”</a:t>
            </a:r>
            <a:r>
              <a:rPr lang="zh-CN" altLang="zh-CN" b="1"/>
              <a:t>，却呈现</a:t>
            </a:r>
            <a:r>
              <a:rPr lang="zh-CN" altLang="zh-CN" b="1">
                <a:solidFill>
                  <a:srgbClr val="FF0000"/>
                </a:solidFill>
              </a:rPr>
              <a:t>娇羞</a:t>
            </a:r>
            <a:r>
              <a:rPr lang="zh-CN" altLang="zh-CN" b="1"/>
              <a:t>之态，表露了作者的</a:t>
            </a:r>
            <a:r>
              <a:rPr lang="zh-CN" altLang="zh-CN" b="1">
                <a:solidFill>
                  <a:srgbClr val="FF0000"/>
                </a:solidFill>
              </a:rPr>
              <a:t>怜爱喜悦</a:t>
            </a:r>
            <a:r>
              <a:rPr lang="zh-CN" altLang="zh-CN" b="1"/>
              <a:t>之情，基调</a:t>
            </a:r>
            <a:r>
              <a:rPr lang="zh-CN" altLang="zh-CN" b="1">
                <a:solidFill>
                  <a:srgbClr val="FF0000"/>
                </a:solidFill>
              </a:rPr>
              <a:t>活泼有趣。</a:t>
            </a:r>
            <a:r>
              <a:rPr lang="en-US" altLang="zh-CN" b="1">
                <a:solidFill>
                  <a:srgbClr val="FF0000"/>
                </a:solidFill>
              </a:rPr>
              <a:t>  </a:t>
            </a:r>
            <a:endParaRPr lang="zh-CN" altLang="zh-CN" b="1">
              <a:solidFill>
                <a:srgbClr val="FF0000"/>
              </a:solidFill>
            </a:endParaRP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122" name="Rectangle 2"/>
          <p:cNvSpPr>
            <a:spLocks noChangeArrowheads="1"/>
          </p:cNvSpPr>
          <p:nvPr/>
        </p:nvSpPr>
        <p:spPr bwMode="auto">
          <a:xfrm>
            <a:off x="457200" y="277813"/>
            <a:ext cx="8229600" cy="1143000"/>
          </a:xfrm>
          <a:prstGeom prst="rect">
            <a:avLst/>
          </a:prstGeom>
          <a:noFill/>
          <a:ln w="9525">
            <a:noFill/>
            <a:miter lim="800000"/>
          </a:ln>
          <a:effectLst/>
        </p:spPr>
        <p:txBody>
          <a:bodyPr anchor="ctr"/>
          <a:lstStyle/>
          <a:p>
            <a:pPr algn="ctr"/>
            <a:r>
              <a:rPr lang="zh-CN" altLang="en-US" sz="4400">
                <a:solidFill>
                  <a:schemeClr val="tx2"/>
                </a:solidFill>
              </a:rPr>
              <a:t>解答分析：</a:t>
            </a:r>
          </a:p>
        </p:txBody>
      </p:sp>
      <p:sp>
        <p:nvSpPr>
          <p:cNvPr id="5123" name="Rectangle 3"/>
          <p:cNvSpPr>
            <a:spLocks noChangeArrowheads="1"/>
          </p:cNvSpPr>
          <p:nvPr/>
        </p:nvSpPr>
        <p:spPr bwMode="auto">
          <a:xfrm>
            <a:off x="457200" y="1600200"/>
            <a:ext cx="8229600" cy="4530725"/>
          </a:xfrm>
          <a:prstGeom prst="rect">
            <a:avLst/>
          </a:prstGeom>
          <a:noFill/>
          <a:ln w="9525">
            <a:noFill/>
            <a:miter lim="800000"/>
          </a:ln>
          <a:effectLst/>
        </p:spPr>
        <p:txBody>
          <a:bodyPr/>
          <a:lstStyle/>
          <a:p>
            <a:pPr marL="342900" indent="-342900">
              <a:spcBef>
                <a:spcPct val="20000"/>
              </a:spcBef>
              <a:buFontTx/>
              <a:buChar char="•"/>
            </a:pPr>
            <a:r>
              <a:rPr lang="zh-CN" altLang="en-US" sz="3200" b="1"/>
              <a:t>古人作诗讲究炼字，这种题型是要求品味这些经锤炼的字的妙处。</a:t>
            </a:r>
          </a:p>
          <a:p>
            <a:pPr marL="342900" indent="-342900">
              <a:spcBef>
                <a:spcPct val="20000"/>
              </a:spcBef>
              <a:buFontTx/>
              <a:buChar char="•"/>
            </a:pPr>
            <a:r>
              <a:rPr lang="zh-CN" altLang="en-US" sz="3200" b="1"/>
              <a:t>答题时</a:t>
            </a:r>
            <a:r>
              <a:rPr lang="zh-CN" altLang="en-US" sz="3200" b="1">
                <a:solidFill>
                  <a:srgbClr val="FF0000"/>
                </a:solidFill>
              </a:rPr>
              <a:t>不能把该字孤立起来谈，得放在句中，并结合全诗的意境情感来分析</a:t>
            </a:r>
            <a:r>
              <a:rPr lang="zh-CN" altLang="en-US" sz="3200" b="1"/>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Effect transition="in" filter="blinds(horizontal)">
                                      <p:cBhvr>
                                        <p:cTn id="7" dur="500"/>
                                        <p:tgtEl>
                                          <p:spTgt spid="512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123">
                                            <p:txEl>
                                              <p:pRg st="1" end="1"/>
                                            </p:txEl>
                                          </p:spTgt>
                                        </p:tgtEl>
                                        <p:attrNameLst>
                                          <p:attrName>style.visibility</p:attrName>
                                        </p:attrNameLst>
                                      </p:cBhvr>
                                      <p:to>
                                        <p:strVal val="visible"/>
                                      </p:to>
                                    </p:set>
                                    <p:animEffect transition="in" filter="blinds(horizontal)">
                                      <p:cBhvr>
                                        <p:cTn id="12" dur="500"/>
                                        <p:tgtEl>
                                          <p:spTgt spid="512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uiExpand="1" build="p"/>
    </p:bldLst>
  </p:timing>
</p:sld>
</file>

<file path=ppt/slides/slide9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46" name="Rectangle 2"/>
          <p:cNvSpPr>
            <a:spLocks noChangeArrowheads="1"/>
          </p:cNvSpPr>
          <p:nvPr/>
        </p:nvSpPr>
        <p:spPr bwMode="auto">
          <a:xfrm>
            <a:off x="457200" y="277813"/>
            <a:ext cx="8229600" cy="1143000"/>
          </a:xfrm>
          <a:prstGeom prst="rect">
            <a:avLst/>
          </a:prstGeom>
          <a:noFill/>
          <a:ln w="9525">
            <a:noFill/>
            <a:miter lim="800000"/>
          </a:ln>
          <a:effectLst/>
        </p:spPr>
        <p:txBody>
          <a:bodyPr anchor="ctr"/>
          <a:lstStyle/>
          <a:p>
            <a:pPr algn="ctr"/>
            <a:r>
              <a:rPr lang="zh-CN" altLang="en-US" sz="4400">
                <a:solidFill>
                  <a:schemeClr val="tx2"/>
                </a:solidFill>
              </a:rPr>
              <a:t>答题步骤：</a:t>
            </a:r>
          </a:p>
        </p:txBody>
      </p:sp>
      <p:sp>
        <p:nvSpPr>
          <p:cNvPr id="6147" name="Rectangle 3"/>
          <p:cNvSpPr>
            <a:spLocks noChangeArrowheads="1"/>
          </p:cNvSpPr>
          <p:nvPr/>
        </p:nvSpPr>
        <p:spPr bwMode="auto">
          <a:xfrm>
            <a:off x="457200" y="1600200"/>
            <a:ext cx="8229600" cy="4530725"/>
          </a:xfrm>
          <a:prstGeom prst="rect">
            <a:avLst/>
          </a:prstGeom>
          <a:noFill/>
          <a:ln w="9525">
            <a:noFill/>
            <a:miter lim="800000"/>
          </a:ln>
          <a:effectLst/>
        </p:spPr>
        <p:txBody>
          <a:bodyPr/>
          <a:lstStyle/>
          <a:p>
            <a:pPr marL="342900" indent="-342900">
              <a:spcBef>
                <a:spcPct val="20000"/>
              </a:spcBef>
            </a:pPr>
            <a:r>
              <a:rPr lang="en-US" altLang="zh-CN" sz="3200" b="1"/>
              <a:t>(1)</a:t>
            </a:r>
            <a:r>
              <a:rPr lang="zh-CN" altLang="en-US" sz="3200" b="1"/>
              <a:t>解释该字在</a:t>
            </a:r>
            <a:r>
              <a:rPr lang="zh-CN" altLang="en-US" sz="3200" b="1">
                <a:solidFill>
                  <a:srgbClr val="FF0000"/>
                </a:solidFill>
              </a:rPr>
              <a:t>句中的含义</a:t>
            </a:r>
            <a:r>
              <a:rPr lang="zh-CN" altLang="en-US" sz="3200" b="1"/>
              <a:t>。</a:t>
            </a:r>
          </a:p>
          <a:p>
            <a:pPr marL="342900" indent="-342900">
              <a:spcBef>
                <a:spcPct val="20000"/>
              </a:spcBef>
            </a:pPr>
            <a:r>
              <a:rPr lang="en-US" altLang="zh-CN" sz="3200" b="1"/>
              <a:t>(2)</a:t>
            </a:r>
            <a:r>
              <a:rPr lang="zh-CN" altLang="en-US" sz="3200" b="1"/>
              <a:t>展开联想把该字</a:t>
            </a:r>
            <a:r>
              <a:rPr lang="zh-CN" altLang="en-US" sz="3200" b="1">
                <a:solidFill>
                  <a:srgbClr val="FF0000"/>
                </a:solidFill>
              </a:rPr>
              <a:t>放入原句中描述景象</a:t>
            </a:r>
            <a:r>
              <a:rPr lang="zh-CN" altLang="en-US" sz="3200" b="1"/>
              <a:t>。</a:t>
            </a:r>
          </a:p>
          <a:p>
            <a:pPr marL="342900" indent="-342900">
              <a:spcBef>
                <a:spcPct val="20000"/>
              </a:spcBef>
            </a:pPr>
            <a:r>
              <a:rPr lang="en-US" altLang="zh-CN" sz="3200" b="1"/>
              <a:t>(3)</a:t>
            </a:r>
            <a:r>
              <a:rPr lang="zh-CN" altLang="en-US" sz="3200" b="1"/>
              <a:t>点出该字</a:t>
            </a:r>
            <a:r>
              <a:rPr lang="zh-CN" altLang="en-US" sz="3200" b="1">
                <a:solidFill>
                  <a:srgbClr val="FF0000"/>
                </a:solidFill>
              </a:rPr>
              <a:t>烘托了怎样的意境，或表达了怎样的感情。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animEffect transition="in" filter="blinds(horizontal)">
                                      <p:cBhvr>
                                        <p:cTn id="7" dur="500"/>
                                        <p:tgtEl>
                                          <p:spTgt spid="614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147">
                                            <p:txEl>
                                              <p:pRg st="1" end="1"/>
                                            </p:txEl>
                                          </p:spTgt>
                                        </p:tgtEl>
                                        <p:attrNameLst>
                                          <p:attrName>style.visibility</p:attrName>
                                        </p:attrNameLst>
                                      </p:cBhvr>
                                      <p:to>
                                        <p:strVal val="visible"/>
                                      </p:to>
                                    </p:set>
                                    <p:animEffect transition="in" filter="blinds(horizontal)">
                                      <p:cBhvr>
                                        <p:cTn id="12" dur="500"/>
                                        <p:tgtEl>
                                          <p:spTgt spid="6147">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147">
                                            <p:txEl>
                                              <p:pRg st="2" end="2"/>
                                            </p:txEl>
                                          </p:spTgt>
                                        </p:tgtEl>
                                        <p:attrNameLst>
                                          <p:attrName>style.visibility</p:attrName>
                                        </p:attrNameLst>
                                      </p:cBhvr>
                                      <p:to>
                                        <p:strVal val="visible"/>
                                      </p:to>
                                    </p:set>
                                    <p:animEffect transition="in" filter="blinds(horizontal)">
                                      <p:cBhvr>
                                        <p:cTn id="17" dur="500"/>
                                        <p:tgtEl>
                                          <p:spTgt spid="614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uiExpand="1" build="p"/>
    </p:bldLst>
  </p:timing>
</p:sld>
</file>

<file path=ppt/slides/slide9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 Box 4"/>
          <p:cNvSpPr txBox="1">
            <a:spLocks noGrp="1" noChangeArrowheads="1"/>
          </p:cNvSpPr>
          <p:nvPr>
            <p:ph idx="1"/>
          </p:nvPr>
        </p:nvSpPr>
        <p:spPr bwMode="auto">
          <a:xfrm>
            <a:off x="179512" y="116632"/>
            <a:ext cx="8424936" cy="5767733"/>
          </a:xfrm>
          <a:prstGeom prst="rect">
            <a:avLst/>
          </a:prstGeom>
          <a:noFill/>
          <a:ln w="9525" algn="ctr">
            <a:noFill/>
            <a:miter lim="800000"/>
          </a:ln>
          <a:effectLst/>
        </p:spPr>
        <p:txBody>
          <a:bodyPr wrap="square">
            <a:spAutoFit/>
          </a:bodyPr>
          <a:lstStyle/>
          <a:p>
            <a:pPr>
              <a:buNone/>
            </a:pPr>
            <a:r>
              <a:rPr lang="zh-CN" altLang="en-US"/>
              <a:t>　</a:t>
            </a:r>
            <a:r>
              <a:rPr lang="zh-CN" altLang="en-US" sz="2400" b="1"/>
              <a:t>阅读下面一首宋诗</a:t>
            </a:r>
            <a:r>
              <a:rPr lang="en-US" altLang="zh-CN" sz="2400" b="1"/>
              <a:t>,</a:t>
            </a:r>
            <a:r>
              <a:rPr lang="zh-CN" altLang="en-US" sz="2400" b="1"/>
              <a:t>完成后面的题目。</a:t>
            </a:r>
          </a:p>
          <a:p>
            <a:pPr algn="ctr">
              <a:buNone/>
            </a:pPr>
            <a:r>
              <a:rPr lang="zh-CN" altLang="en-US" sz="2400" b="1">
                <a:latin typeface="黑体" pitchFamily="49" charset="-122"/>
                <a:ea typeface="黑体" pitchFamily="49" charset="-122"/>
              </a:rPr>
              <a:t>秋思寄子由</a:t>
            </a:r>
            <a:endParaRPr lang="en-US" altLang="zh-CN" sz="2400" b="1" baseline="30000">
              <a:latin typeface="黑体" pitchFamily="49" charset="-122"/>
              <a:ea typeface="黑体" pitchFamily="49" charset="-122"/>
            </a:endParaRPr>
          </a:p>
          <a:p>
            <a:pPr algn="ctr">
              <a:buNone/>
            </a:pPr>
            <a:r>
              <a:rPr lang="zh-CN" altLang="en-US" sz="2400" b="1"/>
              <a:t>黄庭坚</a:t>
            </a:r>
          </a:p>
          <a:p>
            <a:pPr algn="ctr">
              <a:buNone/>
            </a:pPr>
            <a:r>
              <a:rPr lang="zh-CN" altLang="en-US" sz="2400" b="1">
                <a:latin typeface="楷体_GB2312" pitchFamily="49" charset="-122"/>
                <a:ea typeface="楷体_GB2312" pitchFamily="49" charset="-122"/>
              </a:rPr>
              <a:t>黄落山川知晚秋</a:t>
            </a:r>
            <a:r>
              <a:rPr lang="en-US" altLang="zh-CN" sz="2400" b="1">
                <a:latin typeface="楷体_GB2312" pitchFamily="49" charset="-122"/>
                <a:ea typeface="楷体_GB2312" pitchFamily="49" charset="-122"/>
              </a:rPr>
              <a:t>,</a:t>
            </a:r>
            <a:r>
              <a:rPr lang="zh-CN" altLang="en-US" sz="2400" b="1" u="sng">
                <a:latin typeface="楷体_GB2312" pitchFamily="49" charset="-122"/>
                <a:ea typeface="楷体_GB2312" pitchFamily="49" charset="-122"/>
              </a:rPr>
              <a:t>小虫</a:t>
            </a:r>
            <a:r>
              <a:rPr lang="zh-CN" altLang="en-US" sz="2400" b="1" u="sng">
                <a:solidFill>
                  <a:srgbClr val="FF0000"/>
                </a:solidFill>
                <a:latin typeface="楷体_GB2312" pitchFamily="49" charset="-122"/>
                <a:ea typeface="楷体_GB2312" pitchFamily="49" charset="-122"/>
              </a:rPr>
              <a:t>催</a:t>
            </a:r>
            <a:r>
              <a:rPr lang="zh-CN" altLang="en-US" sz="2400" b="1" u="sng">
                <a:latin typeface="楷体_GB2312" pitchFamily="49" charset="-122"/>
                <a:ea typeface="楷体_GB2312" pitchFamily="49" charset="-122"/>
              </a:rPr>
              <a:t>女献功裘。</a:t>
            </a:r>
          </a:p>
          <a:p>
            <a:pPr algn="ctr">
              <a:buNone/>
            </a:pPr>
            <a:r>
              <a:rPr lang="zh-CN" altLang="en-US" sz="2400" b="1">
                <a:latin typeface="楷体_GB2312" pitchFamily="49" charset="-122"/>
                <a:ea typeface="楷体_GB2312" pitchFamily="49" charset="-122"/>
              </a:rPr>
              <a:t> 老松阅世卧云壑</a:t>
            </a:r>
            <a:r>
              <a:rPr lang="en-US" altLang="zh-CN" sz="2400" b="1">
                <a:latin typeface="楷体_GB2312" pitchFamily="49" charset="-122"/>
                <a:ea typeface="楷体_GB2312" pitchFamily="49" charset="-122"/>
              </a:rPr>
              <a:t>,</a:t>
            </a:r>
            <a:r>
              <a:rPr lang="zh-CN" altLang="en-US" sz="2400" b="1">
                <a:latin typeface="楷体_GB2312" pitchFamily="49" charset="-122"/>
                <a:ea typeface="楷体_GB2312" pitchFamily="49" charset="-122"/>
              </a:rPr>
              <a:t>挽著沧江无万牛</a:t>
            </a:r>
            <a:r>
              <a:rPr lang="zh-CN" altLang="en-US" sz="2400" b="1" baseline="30000">
                <a:latin typeface="楷体_GB2312" pitchFamily="49" charset="-122"/>
                <a:ea typeface="楷体_GB2312" pitchFamily="49" charset="-122"/>
              </a:rPr>
              <a:t>②</a:t>
            </a:r>
            <a:r>
              <a:rPr lang="zh-CN" altLang="en-US" sz="2400" b="1">
                <a:latin typeface="楷体_GB2312" pitchFamily="49" charset="-122"/>
                <a:ea typeface="楷体_GB2312" pitchFamily="49" charset="-122"/>
              </a:rPr>
              <a:t>。</a:t>
            </a:r>
          </a:p>
          <a:p>
            <a:pPr>
              <a:buNone/>
            </a:pPr>
            <a:r>
              <a:rPr lang="zh-CN" altLang="en-US" sz="2400" b="1"/>
              <a:t>　　</a:t>
            </a:r>
            <a:r>
              <a:rPr lang="en-US" altLang="zh-CN" sz="2400" b="1">
                <a:latin typeface="黑体" pitchFamily="49" charset="-122"/>
                <a:ea typeface="黑体" pitchFamily="49" charset="-122"/>
              </a:rPr>
              <a:t>【</a:t>
            </a:r>
            <a:r>
              <a:rPr lang="zh-CN" altLang="en-US" sz="2400" b="1">
                <a:latin typeface="黑体" pitchFamily="49" charset="-122"/>
                <a:ea typeface="黑体" pitchFamily="49" charset="-122"/>
              </a:rPr>
              <a:t>注</a:t>
            </a:r>
            <a:r>
              <a:rPr lang="en-US" altLang="zh-CN" sz="2400" b="1">
                <a:latin typeface="黑体" pitchFamily="49" charset="-122"/>
                <a:ea typeface="黑体" pitchFamily="49" charset="-122"/>
              </a:rPr>
              <a:t>】</a:t>
            </a:r>
            <a:r>
              <a:rPr lang="en-US" altLang="zh-CN" sz="2400" b="1"/>
              <a:t> ①</a:t>
            </a:r>
            <a:r>
              <a:rPr lang="zh-CN" altLang="en-US" sz="2400" b="1"/>
              <a:t>元丰四年</a:t>
            </a:r>
            <a:r>
              <a:rPr lang="en-US" altLang="zh-CN" sz="2400" b="1"/>
              <a:t>(1081),</a:t>
            </a:r>
            <a:r>
              <a:rPr lang="zh-CN" altLang="en-US" sz="2400" b="1"/>
              <a:t>诗人任吉州太和</a:t>
            </a:r>
            <a:r>
              <a:rPr lang="en-US" altLang="zh-CN" sz="2400" b="1"/>
              <a:t>(</a:t>
            </a:r>
            <a:r>
              <a:rPr lang="zh-CN" altLang="en-US" sz="2400" b="1"/>
              <a:t>今江西泰和</a:t>
            </a:r>
            <a:r>
              <a:rPr lang="en-US" altLang="zh-CN" sz="2400" b="1"/>
              <a:t>)</a:t>
            </a:r>
            <a:r>
              <a:rPr lang="zh-CN" altLang="en-US" sz="2400" b="1"/>
              <a:t>县令</a:t>
            </a:r>
            <a:r>
              <a:rPr lang="en-US" altLang="zh-CN" sz="2400" b="1"/>
              <a:t>,</a:t>
            </a:r>
            <a:r>
              <a:rPr lang="zh-CN" altLang="en-US" sz="2400" b="1">
                <a:solidFill>
                  <a:srgbClr val="FF0000"/>
                </a:solidFill>
              </a:rPr>
              <a:t>很不得意</a:t>
            </a:r>
            <a:r>
              <a:rPr lang="zh-CN" altLang="en-US" sz="2400" b="1"/>
              <a:t>。这时</a:t>
            </a:r>
            <a:r>
              <a:rPr lang="zh-CN" altLang="en-US" sz="2400" b="1">
                <a:solidFill>
                  <a:srgbClr val="FF0000"/>
                </a:solidFill>
              </a:rPr>
              <a:t>苏子由</a:t>
            </a:r>
            <a:r>
              <a:rPr lang="en-US" altLang="zh-CN" sz="2400" b="1">
                <a:solidFill>
                  <a:srgbClr val="FF0000"/>
                </a:solidFill>
              </a:rPr>
              <a:t>(</a:t>
            </a:r>
            <a:r>
              <a:rPr lang="zh-CN" altLang="en-US" sz="2400" b="1">
                <a:solidFill>
                  <a:srgbClr val="FF0000"/>
                </a:solidFill>
              </a:rPr>
              <a:t>苏辙</a:t>
            </a:r>
            <a:r>
              <a:rPr lang="en-US" altLang="zh-CN" sz="2400" b="1">
                <a:solidFill>
                  <a:srgbClr val="FF0000"/>
                </a:solidFill>
              </a:rPr>
              <a:t>)</a:t>
            </a:r>
            <a:r>
              <a:rPr lang="zh-CN" altLang="en-US" sz="2400" b="1">
                <a:solidFill>
                  <a:srgbClr val="FF0000"/>
                </a:solidFill>
              </a:rPr>
              <a:t>被贬</a:t>
            </a:r>
            <a:r>
              <a:rPr lang="en-US" altLang="zh-CN" sz="2400" b="1"/>
              <a:t>,</a:t>
            </a:r>
            <a:r>
              <a:rPr lang="zh-CN" altLang="en-US" sz="2400" b="1"/>
              <a:t>在筠州</a:t>
            </a:r>
            <a:r>
              <a:rPr lang="en-US" altLang="zh-CN" sz="2400" b="1"/>
              <a:t>(</a:t>
            </a:r>
            <a:r>
              <a:rPr lang="zh-CN" altLang="en-US" sz="2400" b="1"/>
              <a:t>治所在今江西高安</a:t>
            </a:r>
            <a:r>
              <a:rPr lang="en-US" altLang="zh-CN" sz="2400" b="1"/>
              <a:t>)</a:t>
            </a:r>
            <a:r>
              <a:rPr lang="zh-CN" altLang="en-US" sz="2400" b="1"/>
              <a:t>为监盐酒税</a:t>
            </a:r>
            <a:r>
              <a:rPr lang="en-US" altLang="zh-CN" sz="2400" b="1"/>
              <a:t>,</a:t>
            </a:r>
            <a:r>
              <a:rPr lang="zh-CN" altLang="en-US" sz="2400" b="1"/>
              <a:t>两人相距不远。诗人因秋而思</a:t>
            </a:r>
            <a:r>
              <a:rPr lang="en-US" altLang="zh-CN" sz="2400" b="1"/>
              <a:t>,</a:t>
            </a:r>
            <a:r>
              <a:rPr lang="zh-CN" altLang="en-US" sz="2400" b="1"/>
              <a:t>触景生情</a:t>
            </a:r>
            <a:r>
              <a:rPr lang="en-US" altLang="zh-CN" sz="2400" b="1"/>
              <a:t>,</a:t>
            </a:r>
            <a:r>
              <a:rPr lang="zh-CN" altLang="en-US" sz="2400" b="1"/>
              <a:t>有慰勉苏子由之意。②“挽著沧江无万牛”意为“志甚坚</a:t>
            </a:r>
            <a:r>
              <a:rPr lang="en-US" altLang="zh-CN" sz="2400" b="1"/>
              <a:t>,</a:t>
            </a:r>
            <a:r>
              <a:rPr lang="zh-CN" altLang="en-US" sz="2400" b="1"/>
              <a:t>难以动摇”。</a:t>
            </a:r>
            <a:endParaRPr lang="en-US" altLang="zh-CN" sz="2400" b="1"/>
          </a:p>
          <a:p>
            <a:pPr>
              <a:buNone/>
            </a:pPr>
            <a:r>
              <a:rPr lang="zh-CN" altLang="zh-CN" sz="4400" b="1"/>
              <a:t>第二句中</a:t>
            </a:r>
            <a:r>
              <a:rPr lang="zh-CN" altLang="zh-CN" sz="4400" b="1">
                <a:solidFill>
                  <a:srgbClr val="FF0000"/>
                </a:solidFill>
              </a:rPr>
              <a:t>“催”</a:t>
            </a:r>
            <a:r>
              <a:rPr lang="zh-CN" altLang="zh-CN" sz="4400" b="1"/>
              <a:t>字用得十分传神</a:t>
            </a:r>
            <a:r>
              <a:rPr lang="en-US" altLang="zh-CN" sz="4400" b="1"/>
              <a:t>,</a:t>
            </a:r>
            <a:r>
              <a:rPr lang="zh-CN" altLang="en-US" sz="4400" b="1"/>
              <a:t>说说这样写的好处。</a:t>
            </a:r>
            <a:r>
              <a:rPr lang="en-US" altLang="zh-CN" sz="4400" b="1"/>
              <a:t>(3</a:t>
            </a:r>
            <a:r>
              <a:rPr lang="zh-CN" altLang="en-US" sz="4400" b="1"/>
              <a:t>分</a:t>
            </a:r>
            <a:r>
              <a:rPr lang="en-US" altLang="zh-CN" sz="4400" b="1"/>
              <a:t>)</a:t>
            </a:r>
            <a:endParaRPr lang="zh-CN" altLang="en-US" sz="4400" b="1"/>
          </a:p>
        </p:txBody>
      </p:sp>
    </p:spTree>
  </p:cSld>
  <p:clrMapOvr>
    <a:masterClrMapping/>
  </p:clrMapOvr>
  <p:transition/>
  <p:timing/>
</p:sld>
</file>

<file path=ppt/slides/slide9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W16S1LZJYW10.eps"/>
          <p:cNvPicPr>
            <a:picLocks noChangeAspect="1" noChangeArrowheads="1"/>
          </p:cNvPicPr>
          <p:nvPr/>
        </p:nvPicPr>
        <p:blipFill>
          <a:blip r:embed="rId2"/>
          <a:stretch>
            <a:fillRect/>
          </a:stretch>
        </p:blipFill>
        <p:spPr bwMode="auto">
          <a:xfrm>
            <a:off x="467544" y="476671"/>
            <a:ext cx="7992888" cy="4552911"/>
          </a:xfrm>
          <a:prstGeom prst="rect">
            <a:avLst/>
          </a:prstGeom>
          <a:noFill/>
          <a:ln w="9525">
            <a:noFill/>
            <a:miter lim="800000"/>
          </a:ln>
        </p:spPr>
      </p:pic>
    </p:spTree>
  </p:cSld>
  <p:clrMapOvr>
    <a:masterClrMapping/>
  </p:clrMapOvr>
  <p:transition/>
  <p:timing/>
</p:sld>
</file>

<file path=ppt/slides/slide9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64676" name="Text Box 4"/>
          <p:cNvSpPr txBox="1">
            <a:spLocks noChangeArrowheads="1"/>
          </p:cNvSpPr>
          <p:nvPr/>
        </p:nvSpPr>
        <p:spPr bwMode="auto">
          <a:xfrm>
            <a:off x="395536" y="548680"/>
            <a:ext cx="8568952" cy="6186309"/>
          </a:xfrm>
          <a:prstGeom prst="rect">
            <a:avLst/>
          </a:prstGeom>
          <a:noFill/>
          <a:ln w="9525" algn="ctr">
            <a:noFill/>
            <a:miter lim="800000"/>
          </a:ln>
          <a:effectLst/>
        </p:spPr>
        <p:txBody>
          <a:bodyPr wrap="square">
            <a:spAutoFit/>
          </a:bodyPr>
          <a:lstStyle/>
          <a:p>
            <a:r>
              <a:rPr lang="en-US" altLang="zh-CN" sz="2800" b="1">
                <a:latin typeface="楷体_GB2312" pitchFamily="49" charset="-122"/>
                <a:ea typeface="楷体_GB2312" pitchFamily="49" charset="-122"/>
              </a:rPr>
              <a:t>(2016</a:t>
            </a:r>
            <a:r>
              <a:rPr lang="zh-CN" altLang="en-US" sz="2800" b="1">
                <a:latin typeface="楷体_GB2312" pitchFamily="49" charset="-122"/>
                <a:ea typeface="楷体_GB2312" pitchFamily="49" charset="-122"/>
              </a:rPr>
              <a:t>金华艾青中学高三模拟</a:t>
            </a:r>
            <a:r>
              <a:rPr lang="en-US" altLang="zh-CN" sz="2800" b="1">
                <a:latin typeface="楷体_GB2312" pitchFamily="49" charset="-122"/>
                <a:ea typeface="楷体_GB2312" pitchFamily="49" charset="-122"/>
              </a:rPr>
              <a:t>)</a:t>
            </a:r>
            <a:r>
              <a:rPr lang="zh-CN" altLang="en-US" sz="2800" b="1"/>
              <a:t>阅读下面这首诗</a:t>
            </a:r>
            <a:r>
              <a:rPr lang="en-US" altLang="zh-CN" sz="2800" b="1"/>
              <a:t>,</a:t>
            </a:r>
            <a:r>
              <a:rPr lang="zh-CN" altLang="en-US" sz="2800" b="1"/>
              <a:t>完成后面题目。</a:t>
            </a:r>
          </a:p>
          <a:p>
            <a:pPr algn="ctr"/>
            <a:r>
              <a:rPr lang="zh-CN" altLang="en-US" sz="2800" b="1">
                <a:latin typeface="黑体" pitchFamily="49" charset="-122"/>
                <a:ea typeface="黑体" pitchFamily="49" charset="-122"/>
              </a:rPr>
              <a:t>金陵城西楼月下吟</a:t>
            </a:r>
            <a:endParaRPr lang="en-US" altLang="zh-CN" sz="2800" b="1">
              <a:latin typeface="黑体" pitchFamily="49" charset="-122"/>
              <a:ea typeface="黑体" pitchFamily="49" charset="-122"/>
            </a:endParaRPr>
          </a:p>
          <a:p>
            <a:pPr algn="ctr"/>
            <a:r>
              <a:rPr lang="zh-CN" altLang="en-US" sz="2800" b="1"/>
              <a:t> </a:t>
            </a:r>
            <a:r>
              <a:rPr lang="en-US" altLang="zh-CN" sz="2800" b="1"/>
              <a:t>[</a:t>
            </a:r>
            <a:r>
              <a:rPr lang="zh-CN" altLang="en-US" sz="2800" b="1"/>
              <a:t>唐</a:t>
            </a:r>
            <a:r>
              <a:rPr lang="en-US" altLang="zh-CN" sz="2800" b="1"/>
              <a:t>]</a:t>
            </a:r>
            <a:r>
              <a:rPr lang="zh-CN" altLang="en-US" sz="2800" b="1"/>
              <a:t>李白</a:t>
            </a:r>
          </a:p>
          <a:p>
            <a:pPr algn="ctr"/>
            <a:r>
              <a:rPr lang="zh-CN" altLang="en-US" sz="2800" b="1">
                <a:latin typeface="楷体_GB2312" pitchFamily="49" charset="-122"/>
                <a:ea typeface="楷体_GB2312" pitchFamily="49" charset="-122"/>
              </a:rPr>
              <a:t>金陵夜寂凉风发</a:t>
            </a:r>
            <a:r>
              <a:rPr lang="en-US" altLang="zh-CN" sz="2800" b="1">
                <a:latin typeface="楷体_GB2312" pitchFamily="49" charset="-122"/>
                <a:ea typeface="楷体_GB2312" pitchFamily="49" charset="-122"/>
              </a:rPr>
              <a:t>,</a:t>
            </a:r>
            <a:r>
              <a:rPr lang="zh-CN" altLang="en-US" sz="2800" b="1">
                <a:latin typeface="楷体_GB2312" pitchFamily="49" charset="-122"/>
                <a:ea typeface="楷体_GB2312" pitchFamily="49" charset="-122"/>
              </a:rPr>
              <a:t>独上高楼望吴越。</a:t>
            </a:r>
          </a:p>
          <a:p>
            <a:pPr algn="ctr"/>
            <a:r>
              <a:rPr lang="zh-CN" altLang="en-US" sz="2800" b="1">
                <a:latin typeface="楷体_GB2312" pitchFamily="49" charset="-122"/>
                <a:ea typeface="楷体_GB2312" pitchFamily="49" charset="-122"/>
              </a:rPr>
              <a:t>白云映水摇空城</a:t>
            </a:r>
            <a:r>
              <a:rPr lang="en-US" altLang="zh-CN" sz="2800" b="1">
                <a:latin typeface="楷体_GB2312" pitchFamily="49" charset="-122"/>
                <a:ea typeface="楷体_GB2312" pitchFamily="49" charset="-122"/>
              </a:rPr>
              <a:t>,</a:t>
            </a:r>
            <a:r>
              <a:rPr lang="zh-CN" altLang="en-US" sz="2800" b="1">
                <a:latin typeface="楷体_GB2312" pitchFamily="49" charset="-122"/>
                <a:ea typeface="楷体_GB2312" pitchFamily="49" charset="-122"/>
              </a:rPr>
              <a:t>白露垂珠滴秋月。</a:t>
            </a:r>
          </a:p>
          <a:p>
            <a:pPr algn="ctr"/>
            <a:r>
              <a:rPr lang="zh-CN" altLang="en-US" sz="2800" b="1">
                <a:latin typeface="楷体_GB2312" pitchFamily="49" charset="-122"/>
                <a:ea typeface="楷体_GB2312" pitchFamily="49" charset="-122"/>
              </a:rPr>
              <a:t>月下沉吟久不归</a:t>
            </a:r>
            <a:r>
              <a:rPr lang="en-US" altLang="zh-CN" sz="2800" b="1">
                <a:latin typeface="楷体_GB2312" pitchFamily="49" charset="-122"/>
                <a:ea typeface="楷体_GB2312" pitchFamily="49" charset="-122"/>
              </a:rPr>
              <a:t>,</a:t>
            </a:r>
            <a:r>
              <a:rPr lang="zh-CN" altLang="en-US" sz="2800" b="1">
                <a:latin typeface="楷体_GB2312" pitchFamily="49" charset="-122"/>
                <a:ea typeface="楷体_GB2312" pitchFamily="49" charset="-122"/>
              </a:rPr>
              <a:t>古来相接眼中稀。</a:t>
            </a:r>
          </a:p>
          <a:p>
            <a:pPr algn="ctr"/>
            <a:r>
              <a:rPr lang="zh-CN" altLang="en-US" sz="2800" b="1">
                <a:latin typeface="楷体_GB2312" pitchFamily="49" charset="-122"/>
                <a:ea typeface="楷体_GB2312" pitchFamily="49" charset="-122"/>
              </a:rPr>
              <a:t>解道</a:t>
            </a:r>
            <a:r>
              <a:rPr lang="zh-CN" altLang="en-US" sz="2800" b="1">
                <a:latin typeface="宋体"/>
                <a:ea typeface="楷体_GB2312" pitchFamily="49" charset="-122"/>
              </a:rPr>
              <a:t>“</a:t>
            </a:r>
            <a:r>
              <a:rPr lang="zh-CN" altLang="en-US" sz="2800" b="1">
                <a:latin typeface="楷体_GB2312" pitchFamily="49" charset="-122"/>
                <a:ea typeface="楷体_GB2312" pitchFamily="49" charset="-122"/>
              </a:rPr>
              <a:t>澄江净如练</a:t>
            </a:r>
            <a:r>
              <a:rPr lang="zh-CN" altLang="en-US" sz="2800" b="1">
                <a:latin typeface="宋体"/>
                <a:ea typeface="楷体_GB2312" pitchFamily="49" charset="-122"/>
              </a:rPr>
              <a:t>”</a:t>
            </a:r>
            <a:r>
              <a:rPr lang="en-US" altLang="zh-CN" sz="2800" b="1">
                <a:latin typeface="楷体_GB2312" pitchFamily="49" charset="-122"/>
                <a:ea typeface="楷体_GB2312" pitchFamily="49" charset="-122"/>
              </a:rPr>
              <a:t>,</a:t>
            </a:r>
            <a:r>
              <a:rPr lang="zh-CN" altLang="en-US" sz="2800" b="1">
                <a:latin typeface="楷体_GB2312" pitchFamily="49" charset="-122"/>
                <a:ea typeface="楷体_GB2312" pitchFamily="49" charset="-122"/>
              </a:rPr>
              <a:t>令人长忆谢玄晖。</a:t>
            </a:r>
          </a:p>
          <a:p>
            <a:r>
              <a:rPr lang="zh-CN" altLang="en-US" sz="2800" b="1"/>
              <a:t>　</a:t>
            </a:r>
            <a:endParaRPr lang="en-US" altLang="zh-CN" sz="2800" b="1"/>
          </a:p>
          <a:p>
            <a:r>
              <a:rPr lang="zh-CN" altLang="en-US" sz="4800" b="1"/>
              <a:t>从炼字的角度来说</a:t>
            </a:r>
            <a:r>
              <a:rPr lang="en-US" altLang="zh-CN" sz="4800" b="1"/>
              <a:t>,</a:t>
            </a:r>
            <a:r>
              <a:rPr lang="zh-CN" altLang="en-US" sz="4800" b="1">
                <a:solidFill>
                  <a:srgbClr val="FF0000"/>
                </a:solidFill>
              </a:rPr>
              <a:t>颔联中哪两个字用得极好</a:t>
            </a:r>
            <a:r>
              <a:rPr lang="en-US" altLang="zh-CN" sz="4800" b="1">
                <a:solidFill>
                  <a:srgbClr val="FF0000"/>
                </a:solidFill>
              </a:rPr>
              <a:t>?</a:t>
            </a:r>
            <a:r>
              <a:rPr lang="zh-CN" altLang="en-US" sz="4800" b="1">
                <a:solidFill>
                  <a:srgbClr val="FF0000"/>
                </a:solidFill>
              </a:rPr>
              <a:t>好在哪里</a:t>
            </a:r>
            <a:r>
              <a:rPr lang="en-US" altLang="zh-CN" sz="4800" b="1">
                <a:solidFill>
                  <a:srgbClr val="FF0000"/>
                </a:solidFill>
              </a:rPr>
              <a:t>?</a:t>
            </a:r>
            <a:r>
              <a:rPr lang="zh-CN" altLang="en-US" sz="4800" b="1"/>
              <a:t>请简要赏析。</a:t>
            </a:r>
            <a:endParaRPr lang="zh-CN" altLang="en-US" sz="4800" b="1" u="sng"/>
          </a:p>
        </p:txBody>
      </p:sp>
    </p:spTree>
  </p:cSld>
  <p:clrMapOvr>
    <a:masterClrMapping/>
  </p:clrMapOvr>
  <p:transition>
    <p:cov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64676"/>
                                        </p:tgtEl>
                                        <p:attrNameLst>
                                          <p:attrName>style.visibility</p:attrName>
                                        </p:attrNameLst>
                                      </p:cBhvr>
                                      <p:to>
                                        <p:strVal val="visible"/>
                                      </p:to>
                                    </p:set>
                                    <p:animEffect transition="in" filter="blinds(horizontal)">
                                      <p:cBhvr>
                                        <p:cTn id="7" dur="500"/>
                                        <p:tgtEl>
                                          <p:spTgt spid="15646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4676" grpId="0"/>
    </p:bldLst>
  </p:timing>
</p:sld>
</file>

<file path=ppt/slides/slide9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 Box 5"/>
          <p:cNvSpPr txBox="1">
            <a:spLocks noChangeArrowheads="1"/>
          </p:cNvSpPr>
          <p:nvPr/>
        </p:nvSpPr>
        <p:spPr bwMode="auto">
          <a:xfrm>
            <a:off x="539552" y="188640"/>
            <a:ext cx="7620000" cy="1384995"/>
          </a:xfrm>
          <a:prstGeom prst="rect">
            <a:avLst/>
          </a:prstGeom>
          <a:noFill/>
          <a:ln w="9525" algn="ctr">
            <a:noFill/>
            <a:miter lim="800000"/>
          </a:ln>
          <a:effectLst/>
        </p:spPr>
        <p:txBody>
          <a:bodyPr>
            <a:spAutoFit/>
          </a:bodyPr>
          <a:lstStyle/>
          <a:p>
            <a:r>
              <a:rPr lang="zh-CN" altLang="en-US" sz="2800" b="1">
                <a:solidFill>
                  <a:srgbClr val="FF0000"/>
                </a:solidFill>
                <a:latin typeface="黑体" pitchFamily="49" charset="-122"/>
                <a:ea typeface="黑体" pitchFamily="49" charset="-122"/>
              </a:rPr>
              <a:t>解析</a:t>
            </a:r>
            <a:r>
              <a:rPr lang="en-US" altLang="zh-CN" sz="2800" b="1">
                <a:solidFill>
                  <a:srgbClr val="FF0000"/>
                </a:solidFill>
                <a:latin typeface="黑体" pitchFamily="49" charset="-122"/>
                <a:ea typeface="黑体" pitchFamily="49" charset="-122"/>
              </a:rPr>
              <a:t>:</a:t>
            </a:r>
            <a:r>
              <a:rPr lang="zh-CN" altLang="en-US" sz="2800" b="1">
                <a:latin typeface="楷体_GB2312" pitchFamily="49" charset="-122"/>
                <a:ea typeface="楷体_GB2312" pitchFamily="49" charset="-122"/>
              </a:rPr>
              <a:t>首先关注颔联中的形容词或动词</a:t>
            </a:r>
            <a:r>
              <a:rPr lang="en-US" altLang="zh-CN" sz="2800" b="1">
                <a:latin typeface="楷体_GB2312" pitchFamily="49" charset="-122"/>
                <a:ea typeface="楷体_GB2312" pitchFamily="49" charset="-122"/>
              </a:rPr>
              <a:t>,</a:t>
            </a:r>
            <a:r>
              <a:rPr lang="zh-CN" altLang="en-US" sz="2800" b="1">
                <a:latin typeface="楷体_GB2312" pitchFamily="49" charset="-122"/>
                <a:ea typeface="楷体_GB2312" pitchFamily="49" charset="-122"/>
              </a:rPr>
              <a:t>此处为动词</a:t>
            </a:r>
            <a:r>
              <a:rPr lang="zh-CN" altLang="en-US" sz="2800" b="1">
                <a:latin typeface="宋体"/>
                <a:ea typeface="楷体_GB2312" pitchFamily="49" charset="-122"/>
              </a:rPr>
              <a:t>“</a:t>
            </a:r>
            <a:r>
              <a:rPr lang="zh-CN" altLang="en-US" sz="2800" b="1">
                <a:latin typeface="楷体_GB2312" pitchFamily="49" charset="-122"/>
                <a:ea typeface="楷体_GB2312" pitchFamily="49" charset="-122"/>
              </a:rPr>
              <a:t>摇</a:t>
            </a:r>
            <a:r>
              <a:rPr lang="zh-CN" altLang="en-US" sz="2800" b="1">
                <a:latin typeface="宋体"/>
                <a:ea typeface="楷体_GB2312" pitchFamily="49" charset="-122"/>
              </a:rPr>
              <a:t>”“</a:t>
            </a:r>
            <a:r>
              <a:rPr lang="zh-CN" altLang="en-US" sz="2800" b="1">
                <a:latin typeface="楷体_GB2312" pitchFamily="49" charset="-122"/>
                <a:ea typeface="楷体_GB2312" pitchFamily="49" charset="-122"/>
              </a:rPr>
              <a:t>滴</a:t>
            </a:r>
            <a:r>
              <a:rPr lang="zh-CN" altLang="en-US" sz="2800" b="1">
                <a:latin typeface="宋体"/>
                <a:ea typeface="楷体_GB2312" pitchFamily="49" charset="-122"/>
              </a:rPr>
              <a:t>”</a:t>
            </a:r>
            <a:r>
              <a:rPr lang="en-US" altLang="zh-CN" sz="2800" b="1">
                <a:latin typeface="楷体_GB2312" pitchFamily="49" charset="-122"/>
                <a:ea typeface="楷体_GB2312" pitchFamily="49" charset="-122"/>
              </a:rPr>
              <a:t>,</a:t>
            </a:r>
            <a:r>
              <a:rPr lang="zh-CN" altLang="en-US" sz="2800" b="1">
                <a:latin typeface="楷体_GB2312" pitchFamily="49" charset="-122"/>
                <a:ea typeface="楷体_GB2312" pitchFamily="49" charset="-122"/>
              </a:rPr>
              <a:t>句意为</a:t>
            </a:r>
            <a:r>
              <a:rPr lang="zh-CN" altLang="en-US" sz="2800" b="1">
                <a:latin typeface="宋体"/>
                <a:ea typeface="楷体_GB2312" pitchFamily="49" charset="-122"/>
              </a:rPr>
              <a:t>“</a:t>
            </a:r>
            <a:r>
              <a:rPr lang="zh-CN" altLang="en-US" sz="2800" b="1">
                <a:latin typeface="楷体_GB2312" pitchFamily="49" charset="-122"/>
                <a:ea typeface="楷体_GB2312" pitchFamily="49" charset="-122"/>
              </a:rPr>
              <a:t>水摇空城</a:t>
            </a:r>
            <a:r>
              <a:rPr lang="zh-CN" altLang="en-US" sz="2800" b="1">
                <a:latin typeface="宋体"/>
                <a:ea typeface="楷体_GB2312" pitchFamily="49" charset="-122"/>
              </a:rPr>
              <a:t>”“</a:t>
            </a:r>
            <a:r>
              <a:rPr lang="zh-CN" altLang="en-US" sz="2800" b="1">
                <a:latin typeface="楷体_GB2312" pitchFamily="49" charset="-122"/>
                <a:ea typeface="楷体_GB2312" pitchFamily="49" charset="-122"/>
              </a:rPr>
              <a:t>珠滴于月</a:t>
            </a:r>
            <a:r>
              <a:rPr lang="zh-CN" altLang="en-US" sz="2800" b="1">
                <a:latin typeface="宋体"/>
                <a:ea typeface="楷体_GB2312" pitchFamily="49" charset="-122"/>
              </a:rPr>
              <a:t>”</a:t>
            </a:r>
            <a:r>
              <a:rPr lang="en-US" altLang="zh-CN" sz="2800" b="1">
                <a:latin typeface="楷体_GB2312" pitchFamily="49" charset="-122"/>
                <a:ea typeface="楷体_GB2312" pitchFamily="49" charset="-122"/>
              </a:rPr>
              <a:t>,</a:t>
            </a:r>
            <a:r>
              <a:rPr lang="zh-CN" altLang="en-US" sz="2800" b="1">
                <a:latin typeface="楷体_GB2312" pitchFamily="49" charset="-122"/>
                <a:ea typeface="楷体_GB2312" pitchFamily="49" charset="-122"/>
              </a:rPr>
              <a:t>将月下西楼的静态景物写得富有动感。</a:t>
            </a:r>
          </a:p>
        </p:txBody>
      </p:sp>
      <p:sp>
        <p:nvSpPr>
          <p:cNvPr id="5" name="Text Box 6"/>
          <p:cNvSpPr txBox="1">
            <a:spLocks noChangeArrowheads="1"/>
          </p:cNvSpPr>
          <p:nvPr/>
        </p:nvSpPr>
        <p:spPr bwMode="auto">
          <a:xfrm>
            <a:off x="539552" y="1772816"/>
            <a:ext cx="7772400" cy="4524315"/>
          </a:xfrm>
          <a:prstGeom prst="rect">
            <a:avLst/>
          </a:prstGeom>
          <a:noFill/>
          <a:ln w="9525" algn="ctr">
            <a:noFill/>
            <a:miter lim="800000"/>
          </a:ln>
          <a:effectLst/>
        </p:spPr>
        <p:txBody>
          <a:bodyPr>
            <a:spAutoFit/>
          </a:bodyPr>
          <a:lstStyle/>
          <a:p>
            <a:r>
              <a:rPr lang="zh-CN" altLang="en-US" sz="3600" b="1">
                <a:solidFill>
                  <a:srgbClr val="FF0000"/>
                </a:solidFill>
                <a:latin typeface="黑体" pitchFamily="49" charset="-122"/>
                <a:ea typeface="黑体" pitchFamily="49" charset="-122"/>
              </a:rPr>
              <a:t>答案</a:t>
            </a:r>
            <a:r>
              <a:rPr lang="en-US" altLang="zh-CN" sz="3600" b="1">
                <a:solidFill>
                  <a:srgbClr val="FF0000"/>
                </a:solidFill>
                <a:latin typeface="黑体" pitchFamily="49" charset="-122"/>
                <a:ea typeface="黑体" pitchFamily="49" charset="-122"/>
              </a:rPr>
              <a:t>:</a:t>
            </a:r>
            <a:r>
              <a:rPr lang="en-US" altLang="zh-CN" sz="3600" b="1"/>
              <a:t>“</a:t>
            </a:r>
            <a:r>
              <a:rPr lang="zh-CN" altLang="en-US" sz="3600" b="1">
                <a:solidFill>
                  <a:srgbClr val="FF0000"/>
                </a:solidFill>
              </a:rPr>
              <a:t>摇”“滴</a:t>
            </a:r>
            <a:r>
              <a:rPr lang="zh-CN" altLang="en-US" sz="3600" b="1"/>
              <a:t>”二字用得极好。</a:t>
            </a:r>
            <a:r>
              <a:rPr lang="en-US" altLang="zh-CN" sz="3600" b="1"/>
              <a:t>(</a:t>
            </a:r>
            <a:r>
              <a:rPr lang="zh-CN" altLang="en-US" sz="3600" b="1">
                <a:solidFill>
                  <a:srgbClr val="FF0000"/>
                </a:solidFill>
              </a:rPr>
              <a:t>指出两字</a:t>
            </a:r>
            <a:r>
              <a:rPr lang="en-US" altLang="zh-CN" sz="3600" b="1"/>
              <a:t>)</a:t>
            </a:r>
            <a:r>
              <a:rPr lang="zh-CN" altLang="en-US" sz="3600" b="1"/>
              <a:t>此二字</a:t>
            </a:r>
            <a:r>
              <a:rPr lang="zh-CN" altLang="en-US" sz="3600" b="1">
                <a:solidFill>
                  <a:srgbClr val="FF0000"/>
                </a:solidFill>
              </a:rPr>
              <a:t>化静为动</a:t>
            </a:r>
            <a:r>
              <a:rPr lang="en-US" altLang="zh-CN" sz="3600" b="1"/>
              <a:t>,</a:t>
            </a:r>
            <a:r>
              <a:rPr lang="zh-CN" altLang="en-US" sz="3600" b="1"/>
              <a:t>使静止的画面生动起来</a:t>
            </a:r>
            <a:r>
              <a:rPr lang="zh-CN" altLang="en-US" sz="3600" b="1">
                <a:solidFill>
                  <a:srgbClr val="FF0000"/>
                </a:solidFill>
              </a:rPr>
              <a:t>。（手法）</a:t>
            </a:r>
            <a:r>
              <a:rPr lang="zh-CN" altLang="en-US" sz="3600" b="1"/>
              <a:t>凉风吹来</a:t>
            </a:r>
            <a:r>
              <a:rPr lang="en-US" altLang="zh-CN" sz="3600" b="1"/>
              <a:t>,</a:t>
            </a:r>
            <a:r>
              <a:rPr lang="zh-CN" altLang="en-US" sz="3600" b="1"/>
              <a:t>江水摇动</a:t>
            </a:r>
            <a:r>
              <a:rPr lang="en-US" altLang="zh-CN" sz="3600" b="1"/>
              <a:t>,</a:t>
            </a:r>
            <a:r>
              <a:rPr lang="zh-CN" altLang="en-US" sz="3600" b="1"/>
              <a:t>影子跟着摇动</a:t>
            </a:r>
            <a:r>
              <a:rPr lang="en-US" altLang="zh-CN" sz="3600" b="1"/>
              <a:t>,</a:t>
            </a:r>
            <a:r>
              <a:rPr lang="zh-CN" altLang="en-US" sz="3600" b="1"/>
              <a:t>让人感到城也摇动起来</a:t>
            </a:r>
            <a:r>
              <a:rPr lang="en-US" altLang="zh-CN" sz="3600" b="1"/>
              <a:t>;</a:t>
            </a:r>
            <a:r>
              <a:rPr lang="zh-CN" altLang="en-US" sz="3600" b="1"/>
              <a:t>秋月皎洁</a:t>
            </a:r>
            <a:r>
              <a:rPr lang="en-US" altLang="zh-CN" sz="3600" b="1"/>
              <a:t>,</a:t>
            </a:r>
            <a:r>
              <a:rPr lang="zh-CN" altLang="en-US" sz="3600" b="1"/>
              <a:t>露珠坠落</a:t>
            </a:r>
            <a:r>
              <a:rPr lang="en-US" altLang="zh-CN" sz="3600" b="1"/>
              <a:t>,</a:t>
            </a:r>
            <a:r>
              <a:rPr lang="zh-CN" altLang="en-US" sz="3600" b="1"/>
              <a:t>仿佛是从月亮上滴落下来似的</a:t>
            </a:r>
            <a:r>
              <a:rPr lang="zh-CN" altLang="en-US" sz="3600" b="1">
                <a:solidFill>
                  <a:srgbClr val="FF0000"/>
                </a:solidFill>
              </a:rPr>
              <a:t>。（分析）</a:t>
            </a:r>
            <a:r>
              <a:rPr lang="zh-CN" altLang="en-US" sz="3600" b="1"/>
              <a:t>使本属平常的水、城、露、月等景物</a:t>
            </a:r>
            <a:r>
              <a:rPr lang="en-US" altLang="zh-CN" sz="3600" b="1"/>
              <a:t>,</a:t>
            </a:r>
            <a:r>
              <a:rPr lang="zh-CN" altLang="en-US" sz="3600" b="1"/>
              <a:t>呈现出不同寻常的情态</a:t>
            </a:r>
            <a:r>
              <a:rPr lang="zh-CN" altLang="en-US" sz="3600" b="1">
                <a:solidFill>
                  <a:srgbClr val="FF0000"/>
                </a:solidFill>
              </a:rPr>
              <a:t>。（效果）</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9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79512" y="404664"/>
            <a:ext cx="8507288" cy="5721499"/>
          </a:xfrm>
        </p:spPr>
        <p:txBody>
          <a:bodyPr>
            <a:normAutofit fontScale="92500" lnSpcReduction="10000"/>
          </a:bodyPr>
          <a:lstStyle/>
          <a:p>
            <a:pPr>
              <a:buNone/>
            </a:pPr>
            <a:r>
              <a:rPr lang="zh-CN" altLang="en-US" b="1"/>
              <a:t>阅读下面这首宋诗</a:t>
            </a:r>
            <a:r>
              <a:rPr lang="en-US" altLang="zh-CN" b="1"/>
              <a:t>,</a:t>
            </a:r>
            <a:r>
              <a:rPr lang="zh-CN" altLang="en-US" b="1"/>
              <a:t>然后回答问题。</a:t>
            </a:r>
          </a:p>
          <a:p>
            <a:pPr algn="ctr">
              <a:buNone/>
            </a:pPr>
            <a:r>
              <a:rPr lang="zh-CN" altLang="en-US" b="1">
                <a:latin typeface="黑体" pitchFamily="49" charset="-122"/>
                <a:ea typeface="黑体" pitchFamily="49" charset="-122"/>
              </a:rPr>
              <a:t>岁暮自桐庐归钱塘</a:t>
            </a:r>
          </a:p>
          <a:p>
            <a:pPr algn="ctr">
              <a:buNone/>
            </a:pPr>
            <a:r>
              <a:rPr lang="zh-CN" altLang="en-US" b="1"/>
              <a:t>潘　阆</a:t>
            </a:r>
            <a:endParaRPr lang="en-US" altLang="zh-CN" b="1"/>
          </a:p>
          <a:p>
            <a:pPr algn="ctr">
              <a:buNone/>
            </a:pPr>
            <a:r>
              <a:rPr lang="zh-CN" altLang="en-US" b="1">
                <a:latin typeface="楷体_GB2312" pitchFamily="49" charset="-122"/>
                <a:ea typeface="楷体_GB2312" pitchFamily="49" charset="-122"/>
              </a:rPr>
              <a:t>久客见华发</a:t>
            </a:r>
            <a:r>
              <a:rPr lang="en-US" altLang="zh-CN" b="1">
                <a:latin typeface="楷体_GB2312" pitchFamily="49" charset="-122"/>
                <a:ea typeface="楷体_GB2312" pitchFamily="49" charset="-122"/>
              </a:rPr>
              <a:t>,</a:t>
            </a:r>
            <a:r>
              <a:rPr lang="zh-CN" altLang="en-US" b="1">
                <a:latin typeface="楷体_GB2312" pitchFamily="49" charset="-122"/>
                <a:ea typeface="楷体_GB2312" pitchFamily="49" charset="-122"/>
              </a:rPr>
              <a:t>孤棹桐庐归。</a:t>
            </a:r>
          </a:p>
          <a:p>
            <a:pPr algn="ctr">
              <a:buNone/>
            </a:pPr>
            <a:r>
              <a:rPr lang="zh-CN" altLang="en-US" b="1">
                <a:latin typeface="楷体_GB2312" pitchFamily="49" charset="-122"/>
                <a:ea typeface="楷体_GB2312" pitchFamily="49" charset="-122"/>
              </a:rPr>
              <a:t>新月无朗照</a:t>
            </a:r>
            <a:r>
              <a:rPr lang="en-US" altLang="zh-CN" b="1">
                <a:latin typeface="楷体_GB2312" pitchFamily="49" charset="-122"/>
                <a:ea typeface="楷体_GB2312" pitchFamily="49" charset="-122"/>
              </a:rPr>
              <a:t>,</a:t>
            </a:r>
            <a:r>
              <a:rPr lang="zh-CN" altLang="en-US" b="1">
                <a:latin typeface="楷体_GB2312" pitchFamily="49" charset="-122"/>
                <a:ea typeface="楷体_GB2312" pitchFamily="49" charset="-122"/>
              </a:rPr>
              <a:t>落日有余晖。</a:t>
            </a:r>
          </a:p>
          <a:p>
            <a:pPr algn="ctr">
              <a:buNone/>
            </a:pPr>
            <a:r>
              <a:rPr lang="zh-CN" altLang="en-US" b="1">
                <a:latin typeface="楷体_GB2312" pitchFamily="49" charset="-122"/>
                <a:ea typeface="楷体_GB2312" pitchFamily="49" charset="-122"/>
              </a:rPr>
              <a:t>渔浦风水急</a:t>
            </a:r>
            <a:r>
              <a:rPr lang="en-US" altLang="zh-CN" b="1">
                <a:latin typeface="楷体_GB2312" pitchFamily="49" charset="-122"/>
                <a:ea typeface="楷体_GB2312" pitchFamily="49" charset="-122"/>
              </a:rPr>
              <a:t>,</a:t>
            </a:r>
            <a:r>
              <a:rPr lang="zh-CN" altLang="en-US" b="1">
                <a:latin typeface="楷体_GB2312" pitchFamily="49" charset="-122"/>
                <a:ea typeface="楷体_GB2312" pitchFamily="49" charset="-122"/>
              </a:rPr>
              <a:t>龙山</a:t>
            </a:r>
            <a:r>
              <a:rPr lang="zh-CN" altLang="en-US" b="1" baseline="30000">
                <a:latin typeface="楷体_GB2312" pitchFamily="49" charset="-122"/>
                <a:ea typeface="楷体_GB2312" pitchFamily="49" charset="-122"/>
              </a:rPr>
              <a:t>①</a:t>
            </a:r>
            <a:r>
              <a:rPr lang="zh-CN" altLang="en-US" b="1">
                <a:latin typeface="楷体_GB2312" pitchFamily="49" charset="-122"/>
                <a:ea typeface="楷体_GB2312" pitchFamily="49" charset="-122"/>
              </a:rPr>
              <a:t>烟火微。</a:t>
            </a:r>
          </a:p>
          <a:p>
            <a:pPr algn="ctr">
              <a:buNone/>
            </a:pPr>
            <a:r>
              <a:rPr lang="zh-CN" altLang="en-US" b="1">
                <a:latin typeface="楷体_GB2312" pitchFamily="49" charset="-122"/>
                <a:ea typeface="楷体_GB2312" pitchFamily="49" charset="-122"/>
              </a:rPr>
              <a:t>时闻沙上雁</a:t>
            </a:r>
            <a:r>
              <a:rPr lang="en-US" altLang="zh-CN" b="1">
                <a:latin typeface="楷体_GB2312" pitchFamily="49" charset="-122"/>
                <a:ea typeface="楷体_GB2312" pitchFamily="49" charset="-122"/>
              </a:rPr>
              <a:t>,</a:t>
            </a:r>
            <a:r>
              <a:rPr lang="zh-CN" altLang="en-US" b="1">
                <a:latin typeface="楷体_GB2312" pitchFamily="49" charset="-122"/>
                <a:ea typeface="楷体_GB2312" pitchFamily="49" charset="-122"/>
              </a:rPr>
              <a:t>一一皆南飞。</a:t>
            </a:r>
          </a:p>
          <a:p>
            <a:pPr>
              <a:buNone/>
            </a:pPr>
            <a:r>
              <a:rPr lang="en-US" altLang="zh-CN" b="1">
                <a:latin typeface="黑体" pitchFamily="49" charset="-122"/>
                <a:ea typeface="黑体" pitchFamily="49" charset="-122"/>
              </a:rPr>
              <a:t>【</a:t>
            </a:r>
            <a:r>
              <a:rPr lang="zh-CN" altLang="en-US" b="1">
                <a:latin typeface="黑体" pitchFamily="49" charset="-122"/>
                <a:ea typeface="黑体" pitchFamily="49" charset="-122"/>
              </a:rPr>
              <a:t>注</a:t>
            </a:r>
            <a:r>
              <a:rPr lang="en-US" altLang="zh-CN" b="1">
                <a:latin typeface="黑体" pitchFamily="49" charset="-122"/>
                <a:ea typeface="黑体" pitchFamily="49" charset="-122"/>
              </a:rPr>
              <a:t>】</a:t>
            </a:r>
            <a:r>
              <a:rPr lang="en-US" altLang="zh-CN" b="1"/>
              <a:t> ①</a:t>
            </a:r>
            <a:r>
              <a:rPr lang="zh-CN" altLang="en-US" b="1"/>
              <a:t>龙山</a:t>
            </a:r>
            <a:r>
              <a:rPr lang="en-US" altLang="zh-CN" b="1"/>
              <a:t>,</a:t>
            </a:r>
            <a:r>
              <a:rPr lang="zh-CN" altLang="en-US" b="1"/>
              <a:t>富春江南岸的小山。</a:t>
            </a:r>
          </a:p>
          <a:p>
            <a:pPr>
              <a:buNone/>
            </a:pPr>
            <a:r>
              <a:rPr lang="zh-CN" altLang="en-US" b="1"/>
              <a:t>　　</a:t>
            </a:r>
            <a:r>
              <a:rPr lang="zh-CN" altLang="en-US" sz="4800" b="1"/>
              <a:t>本诗是怎样以</a:t>
            </a:r>
            <a:r>
              <a:rPr lang="zh-CN" altLang="en-US" sz="4800" b="1">
                <a:solidFill>
                  <a:srgbClr val="FF0000"/>
                </a:solidFill>
              </a:rPr>
              <a:t>“归”统摄全篇</a:t>
            </a:r>
            <a:r>
              <a:rPr lang="zh-CN" altLang="en-US" sz="4800" b="1"/>
              <a:t>的</a:t>
            </a:r>
            <a:r>
              <a:rPr lang="en-US" altLang="zh-CN" sz="4800" b="1"/>
              <a:t>?</a:t>
            </a:r>
            <a:r>
              <a:rPr lang="zh-CN" altLang="en-US" sz="4800" b="1"/>
              <a:t>结合全诗简要赏析。</a:t>
            </a:r>
            <a:endParaRPr lang="zh-CN" altLang="en-US" sz="4800" b="1" u="sng"/>
          </a:p>
          <a:p>
            <a:endParaRPr lang="zh-CN" altLang="en-US"/>
          </a:p>
        </p:txBody>
      </p:sp>
    </p:spTree>
  </p:cSld>
  <p:clrMapOvr>
    <a:masterClrMapping/>
  </p:clrMapOvr>
  <p:transition/>
  <p:timing/>
</p:sld>
</file>

<file path=ppt/slides/slide9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 Box 3"/>
          <p:cNvSpPr txBox="1">
            <a:spLocks noChangeArrowheads="1"/>
          </p:cNvSpPr>
          <p:nvPr/>
        </p:nvSpPr>
        <p:spPr bwMode="auto">
          <a:xfrm>
            <a:off x="395536" y="188640"/>
            <a:ext cx="7772400" cy="1384995"/>
          </a:xfrm>
          <a:prstGeom prst="rect">
            <a:avLst/>
          </a:prstGeom>
          <a:noFill/>
          <a:ln w="9525" algn="ctr">
            <a:noFill/>
            <a:miter lim="800000"/>
          </a:ln>
          <a:effectLst/>
        </p:spPr>
        <p:txBody>
          <a:bodyPr>
            <a:spAutoFit/>
          </a:bodyPr>
          <a:lstStyle/>
          <a:p>
            <a:r>
              <a:rPr lang="zh-CN" altLang="en-US" sz="2800" b="1">
                <a:solidFill>
                  <a:srgbClr val="FF0000"/>
                </a:solidFill>
                <a:latin typeface="黑体" pitchFamily="49" charset="-122"/>
                <a:ea typeface="黑体" pitchFamily="49" charset="-122"/>
              </a:rPr>
              <a:t>解析</a:t>
            </a:r>
            <a:r>
              <a:rPr lang="en-US" altLang="zh-CN" sz="2800" b="1">
                <a:solidFill>
                  <a:srgbClr val="FF0000"/>
                </a:solidFill>
                <a:latin typeface="黑体" pitchFamily="49" charset="-122"/>
                <a:ea typeface="黑体" pitchFamily="49" charset="-122"/>
              </a:rPr>
              <a:t>:</a:t>
            </a:r>
            <a:r>
              <a:rPr lang="zh-CN" altLang="en-US" sz="2800" b="1">
                <a:latin typeface="楷体_GB2312" pitchFamily="49" charset="-122"/>
                <a:ea typeface="楷体_GB2312" pitchFamily="49" charset="-122"/>
              </a:rPr>
              <a:t>本题考查对诗歌内容的理解能力。题目已表明作者归去的时间与起始地</a:t>
            </a:r>
            <a:r>
              <a:rPr lang="en-US" altLang="zh-CN" sz="2800" b="1">
                <a:latin typeface="楷体_GB2312" pitchFamily="49" charset="-122"/>
                <a:ea typeface="楷体_GB2312" pitchFamily="49" charset="-122"/>
              </a:rPr>
              <a:t>,</a:t>
            </a:r>
            <a:r>
              <a:rPr lang="zh-CN" altLang="en-US" sz="2800" b="1">
                <a:latin typeface="楷体_GB2312" pitchFamily="49" charset="-122"/>
                <a:ea typeface="楷体_GB2312" pitchFamily="49" charset="-122"/>
              </a:rPr>
              <a:t>诗歌紧承题目而来。理解诗歌的内容</a:t>
            </a:r>
            <a:r>
              <a:rPr lang="en-US" altLang="zh-CN" sz="2800" b="1">
                <a:latin typeface="楷体_GB2312" pitchFamily="49" charset="-122"/>
                <a:ea typeface="楷体_GB2312" pitchFamily="49" charset="-122"/>
              </a:rPr>
              <a:t>,</a:t>
            </a:r>
            <a:r>
              <a:rPr lang="zh-CN" altLang="en-US" sz="2800" b="1">
                <a:latin typeface="楷体_GB2312" pitchFamily="49" charset="-122"/>
                <a:ea typeface="楷体_GB2312" pitchFamily="49" charset="-122"/>
              </a:rPr>
              <a:t>按顺序归纳即可。</a:t>
            </a:r>
          </a:p>
        </p:txBody>
      </p:sp>
      <p:sp>
        <p:nvSpPr>
          <p:cNvPr id="5" name="Text Box 4"/>
          <p:cNvSpPr txBox="1">
            <a:spLocks noChangeArrowheads="1"/>
          </p:cNvSpPr>
          <p:nvPr/>
        </p:nvSpPr>
        <p:spPr bwMode="auto">
          <a:xfrm>
            <a:off x="395536" y="1772816"/>
            <a:ext cx="7772400" cy="4524315"/>
          </a:xfrm>
          <a:prstGeom prst="rect">
            <a:avLst/>
          </a:prstGeom>
          <a:noFill/>
          <a:ln w="9525" algn="ctr">
            <a:noFill/>
            <a:miter lim="800000"/>
          </a:ln>
          <a:effectLst/>
        </p:spPr>
        <p:txBody>
          <a:bodyPr>
            <a:spAutoFit/>
          </a:bodyPr>
          <a:lstStyle/>
          <a:p>
            <a:r>
              <a:rPr lang="zh-CN" altLang="en-US" sz="3600" b="1">
                <a:solidFill>
                  <a:srgbClr val="FF0000"/>
                </a:solidFill>
                <a:latin typeface="黑体" pitchFamily="49" charset="-122"/>
                <a:ea typeface="黑体" pitchFamily="49" charset="-122"/>
              </a:rPr>
              <a:t>答案</a:t>
            </a:r>
            <a:r>
              <a:rPr lang="en-US" altLang="zh-CN" sz="3600" b="1">
                <a:solidFill>
                  <a:srgbClr val="FF0000"/>
                </a:solidFill>
                <a:latin typeface="黑体" pitchFamily="49" charset="-122"/>
                <a:ea typeface="黑体" pitchFamily="49" charset="-122"/>
              </a:rPr>
              <a:t>:</a:t>
            </a:r>
          </a:p>
          <a:p>
            <a:r>
              <a:rPr lang="zh-CN" altLang="en-US" sz="3600" b="1">
                <a:solidFill>
                  <a:srgbClr val="FF0000"/>
                </a:solidFill>
              </a:rPr>
              <a:t>首联</a:t>
            </a:r>
            <a:r>
              <a:rPr lang="zh-CN" altLang="en-US" sz="3600" b="1" u="sng">
                <a:solidFill>
                  <a:srgbClr val="FF0000"/>
                </a:solidFill>
              </a:rPr>
              <a:t>交代了</a:t>
            </a:r>
            <a:r>
              <a:rPr lang="zh-CN" altLang="en-US" sz="3600" b="1" u="sng"/>
              <a:t>“归”的原因和方式</a:t>
            </a:r>
            <a:r>
              <a:rPr lang="en-US" altLang="zh-CN" sz="3600" b="1"/>
              <a:t>,</a:t>
            </a:r>
            <a:r>
              <a:rPr lang="zh-CN" altLang="en-US" sz="3600" b="1"/>
              <a:t>久居异地不觉头发花白</a:t>
            </a:r>
            <a:r>
              <a:rPr lang="en-US" altLang="zh-CN" sz="3600" b="1"/>
              <a:t>,</a:t>
            </a:r>
            <a:r>
              <a:rPr lang="zh-CN" altLang="en-US" sz="3600" b="1"/>
              <a:t>孤舟而</a:t>
            </a:r>
            <a:r>
              <a:rPr lang="zh-CN" altLang="en-US" sz="3600" b="1">
                <a:solidFill>
                  <a:srgbClr val="000099"/>
                </a:solidFill>
              </a:rPr>
              <a:t>归</a:t>
            </a:r>
            <a:r>
              <a:rPr lang="en-US" altLang="zh-CN" sz="3600" b="1"/>
              <a:t>;</a:t>
            </a:r>
          </a:p>
          <a:p>
            <a:r>
              <a:rPr lang="zh-CN" altLang="en-US" sz="3600" b="1">
                <a:solidFill>
                  <a:srgbClr val="FF0000"/>
                </a:solidFill>
              </a:rPr>
              <a:t>颔联、颈联</a:t>
            </a:r>
            <a:r>
              <a:rPr lang="zh-CN" altLang="en-US" sz="3600" b="1" u="sng">
                <a:solidFill>
                  <a:srgbClr val="FF0000"/>
                </a:solidFill>
              </a:rPr>
              <a:t>描写了</a:t>
            </a:r>
            <a:r>
              <a:rPr lang="zh-CN" altLang="en-US" sz="3600" b="1" u="sng">
                <a:solidFill>
                  <a:srgbClr val="000099"/>
                </a:solidFill>
              </a:rPr>
              <a:t>归途中</a:t>
            </a:r>
            <a:r>
              <a:rPr lang="zh-CN" altLang="en-US" sz="3600" b="1" u="sng"/>
              <a:t>所见之景</a:t>
            </a:r>
            <a:r>
              <a:rPr lang="en-US" altLang="zh-CN" sz="3600" b="1"/>
              <a:t>,</a:t>
            </a:r>
            <a:r>
              <a:rPr lang="zh-CN" altLang="en-US" sz="3600" b="1"/>
              <a:t>映入诗人眼帘的是新月落日、风水烟火</a:t>
            </a:r>
            <a:r>
              <a:rPr lang="en-US" altLang="zh-CN" sz="3600" b="1"/>
              <a:t>;</a:t>
            </a:r>
            <a:r>
              <a:rPr lang="zh-CN" altLang="en-US" sz="3600" b="1">
                <a:solidFill>
                  <a:srgbClr val="FF0000"/>
                </a:solidFill>
              </a:rPr>
              <a:t>尾联</a:t>
            </a:r>
            <a:r>
              <a:rPr lang="zh-CN" altLang="en-US" sz="3600" b="1" u="sng">
                <a:solidFill>
                  <a:srgbClr val="FF0000"/>
                </a:solidFill>
              </a:rPr>
              <a:t>描写了</a:t>
            </a:r>
            <a:r>
              <a:rPr lang="zh-CN" altLang="en-US" sz="3600" b="1" u="sng"/>
              <a:t>归途所闻</a:t>
            </a:r>
            <a:r>
              <a:rPr lang="en-US" altLang="zh-CN" sz="3600" b="1" u="sng"/>
              <a:t>,</a:t>
            </a:r>
            <a:r>
              <a:rPr lang="zh-CN" altLang="en-US" sz="3600" b="1"/>
              <a:t>沙洲上南飞大雁的阵阵鸣叫在诗人耳畔回响</a:t>
            </a:r>
            <a:r>
              <a:rPr lang="en-US" altLang="zh-CN" sz="3600" b="1"/>
              <a:t>,</a:t>
            </a:r>
            <a:r>
              <a:rPr lang="zh-CN" altLang="en-US" sz="3600" b="1">
                <a:solidFill>
                  <a:srgbClr val="000099"/>
                </a:solidFill>
              </a:rPr>
              <a:t>突出了“归”的主题</a:t>
            </a:r>
            <a:r>
              <a:rPr lang="zh-CN" altLang="en-US" sz="3600" b="1"/>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ox(in)">
                                      <p:cBhvr>
                                        <p:cTn id="12" dur="500"/>
                                        <p:tgtEl>
                                          <p:spTgt spid="5">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box(in)">
                                      <p:cBhvr>
                                        <p:cTn id="17" dur="500"/>
                                        <p:tgtEl>
                                          <p:spTgt spid="5">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16" fill="hold"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box(in)">
                                      <p:cBhvr>
                                        <p:cTn id="2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Rectangle 3"/>
          <p:cNvSpPr>
            <a:spLocks noChangeArrowheads="1"/>
          </p:cNvSpPr>
          <p:nvPr/>
        </p:nvSpPr>
        <p:spPr bwMode="auto">
          <a:xfrm>
            <a:off x="0" y="527194"/>
            <a:ext cx="9144000" cy="769441"/>
          </a:xfrm>
          <a:prstGeom prst="rect">
            <a:avLst/>
          </a:prstGeom>
          <a:noFill/>
          <a:ln w="9525" algn="ctr">
            <a:noFill/>
            <a:miter lim="800000"/>
          </a:ln>
          <a:effectLst/>
        </p:spPr>
        <p:txBody>
          <a:bodyPr wrap="square" anchor="ctr">
            <a:spAutoFit/>
          </a:bodyPr>
          <a:lstStyle/>
          <a:p>
            <a:pPr>
              <a:lnSpc>
                <a:spcPct val="100000"/>
              </a:lnSpc>
            </a:pPr>
            <a:r>
              <a:rPr lang="zh-CN" altLang="en-US" sz="4400">
                <a:latin typeface="黑体" pitchFamily="49" charset="-122"/>
                <a:ea typeface="黑体" pitchFamily="49" charset="-122"/>
              </a:rPr>
              <a:t>赏析诗歌中精美形象生动的句子</a:t>
            </a:r>
          </a:p>
        </p:txBody>
      </p:sp>
      <p:sp>
        <p:nvSpPr>
          <p:cNvPr id="9" name="内容占位符 2"/>
          <p:cNvSpPr>
            <a:spLocks noGrp="1"/>
          </p:cNvSpPr>
          <p:nvPr>
            <p:ph idx="1"/>
          </p:nvPr>
        </p:nvSpPr>
        <p:spPr>
          <a:xfrm>
            <a:off x="251520" y="1844824"/>
            <a:ext cx="8229600" cy="4525963"/>
          </a:xfrm>
        </p:spPr>
        <p:txBody>
          <a:bodyPr/>
          <a:lstStyle/>
          <a:p>
            <a:pPr algn="ctr">
              <a:buNone/>
            </a:pPr>
            <a:r>
              <a:rPr lang="zh-CN" altLang="en-US" b="1">
                <a:latin typeface="黑体" pitchFamily="49" charset="-122"/>
                <a:ea typeface="黑体" pitchFamily="49" charset="-122"/>
              </a:rPr>
              <a:t>初见嵩山</a:t>
            </a:r>
          </a:p>
          <a:p>
            <a:pPr algn="ctr">
              <a:buNone/>
            </a:pPr>
            <a:r>
              <a:rPr lang="zh-CN" altLang="en-US" b="1"/>
              <a:t>张　耒</a:t>
            </a:r>
            <a:r>
              <a:rPr lang="zh-CN" altLang="en-US" b="1" baseline="30000"/>
              <a:t>①</a:t>
            </a:r>
          </a:p>
          <a:p>
            <a:pPr algn="ctr">
              <a:buNone/>
            </a:pPr>
            <a:r>
              <a:rPr lang="zh-CN" altLang="en-US" b="1">
                <a:latin typeface="楷体_GB2312" pitchFamily="49" charset="-122"/>
                <a:ea typeface="楷体_GB2312" pitchFamily="49" charset="-122"/>
              </a:rPr>
              <a:t>年来鞍马困尘埃</a:t>
            </a:r>
            <a:r>
              <a:rPr lang="en-US" altLang="zh-CN" b="1">
                <a:latin typeface="楷体_GB2312" pitchFamily="49" charset="-122"/>
                <a:ea typeface="楷体_GB2312" pitchFamily="49" charset="-122"/>
              </a:rPr>
              <a:t>,</a:t>
            </a:r>
            <a:r>
              <a:rPr lang="zh-CN" altLang="en-US" b="1">
                <a:latin typeface="楷体_GB2312" pitchFamily="49" charset="-122"/>
                <a:ea typeface="楷体_GB2312" pitchFamily="49" charset="-122"/>
              </a:rPr>
              <a:t>赖有青山豁我怀。</a:t>
            </a:r>
          </a:p>
          <a:p>
            <a:pPr algn="ctr">
              <a:buNone/>
            </a:pPr>
            <a:r>
              <a:rPr lang="zh-CN" altLang="en-US" b="1">
                <a:latin typeface="楷体_GB2312" pitchFamily="49" charset="-122"/>
                <a:ea typeface="楷体_GB2312" pitchFamily="49" charset="-122"/>
              </a:rPr>
              <a:t>日暮北风吹雨去</a:t>
            </a:r>
            <a:r>
              <a:rPr lang="en-US" altLang="zh-CN" b="1">
                <a:latin typeface="楷体_GB2312" pitchFamily="49" charset="-122"/>
                <a:ea typeface="楷体_GB2312" pitchFamily="49" charset="-122"/>
              </a:rPr>
              <a:t>,</a:t>
            </a:r>
            <a:r>
              <a:rPr lang="zh-CN" altLang="en-US" b="1">
                <a:solidFill>
                  <a:srgbClr val="FF0000"/>
                </a:solidFill>
                <a:latin typeface="楷体_GB2312" pitchFamily="49" charset="-122"/>
                <a:ea typeface="楷体_GB2312" pitchFamily="49" charset="-122"/>
              </a:rPr>
              <a:t>数峰清瘦出云来</a:t>
            </a:r>
            <a:r>
              <a:rPr lang="zh-CN" altLang="en-US" b="1">
                <a:latin typeface="楷体_GB2312" pitchFamily="49" charset="-122"/>
                <a:ea typeface="楷体_GB2312" pitchFamily="49" charset="-122"/>
              </a:rPr>
              <a:t>。</a:t>
            </a:r>
          </a:p>
          <a:p>
            <a:pPr>
              <a:buNone/>
            </a:pPr>
            <a:r>
              <a:rPr lang="en-US" altLang="zh-CN" b="1">
                <a:latin typeface="黑体" pitchFamily="49" charset="-122"/>
                <a:ea typeface="黑体" pitchFamily="49" charset="-122"/>
              </a:rPr>
              <a:t>【</a:t>
            </a:r>
            <a:r>
              <a:rPr lang="zh-CN" altLang="en-US" b="1">
                <a:latin typeface="黑体" pitchFamily="49" charset="-122"/>
                <a:ea typeface="黑体" pitchFamily="49" charset="-122"/>
              </a:rPr>
              <a:t>注</a:t>
            </a:r>
            <a:r>
              <a:rPr lang="en-US" altLang="zh-CN" b="1">
                <a:latin typeface="黑体" pitchFamily="49" charset="-122"/>
                <a:ea typeface="黑体" pitchFamily="49" charset="-122"/>
              </a:rPr>
              <a:t>】</a:t>
            </a:r>
            <a:r>
              <a:rPr lang="en-US" altLang="zh-CN" b="1"/>
              <a:t> ①</a:t>
            </a:r>
            <a:r>
              <a:rPr lang="zh-CN" altLang="en-US" b="1"/>
              <a:t>张耒</a:t>
            </a:r>
            <a:r>
              <a:rPr lang="en-US" altLang="zh-CN" b="1"/>
              <a:t>:</a:t>
            </a:r>
            <a:r>
              <a:rPr lang="zh-CN" altLang="en-US" b="1"/>
              <a:t>北宋诗人</a:t>
            </a:r>
            <a:r>
              <a:rPr lang="en-US" altLang="zh-CN" b="1"/>
              <a:t>,</a:t>
            </a:r>
            <a:r>
              <a:rPr lang="zh-CN" altLang="en-US" b="1"/>
              <a:t>苏门四学士之一</a:t>
            </a:r>
            <a:r>
              <a:rPr lang="en-US" altLang="zh-CN" b="1"/>
              <a:t>,</a:t>
            </a:r>
            <a:r>
              <a:rPr lang="zh-CN" altLang="en-US" b="1"/>
              <a:t>因受苏轼牵连</a:t>
            </a:r>
            <a:r>
              <a:rPr lang="en-US" altLang="zh-CN" b="1"/>
              <a:t>,</a:t>
            </a:r>
            <a:r>
              <a:rPr lang="zh-CN" altLang="en-US" b="1"/>
              <a:t>累遭贬谪。</a:t>
            </a:r>
          </a:p>
          <a:p>
            <a:pPr>
              <a:buNone/>
            </a:pPr>
            <a:r>
              <a:rPr lang="zh-CN" altLang="en-US" b="1">
                <a:solidFill>
                  <a:srgbClr val="FF0000"/>
                </a:solidFill>
              </a:rPr>
              <a:t>“数峰清瘦出云来”一句妙在何处</a:t>
            </a:r>
            <a:r>
              <a:rPr lang="en-US" altLang="zh-CN" b="1">
                <a:solidFill>
                  <a:srgbClr val="FF0000"/>
                </a:solidFill>
              </a:rPr>
              <a:t>?(4</a:t>
            </a:r>
            <a:r>
              <a:rPr lang="zh-CN" altLang="en-US" b="1">
                <a:solidFill>
                  <a:srgbClr val="FF0000"/>
                </a:solidFill>
              </a:rPr>
              <a:t>分</a:t>
            </a:r>
            <a:r>
              <a:rPr lang="en-US" altLang="zh-CN" b="1">
                <a:solidFill>
                  <a:srgbClr val="FF0000"/>
                </a:solidFill>
              </a:rPr>
              <a:t>)</a:t>
            </a:r>
            <a:endParaRPr lang="en-US" altLang="zh-CN" b="1" u="sng">
              <a:solidFill>
                <a:srgbClr val="FF0000"/>
              </a:solidFill>
            </a:endParaRPr>
          </a:p>
          <a:p>
            <a:endParaRPr lang="zh-CN" altLang="en-US" b="1"/>
          </a:p>
        </p:txBody>
      </p:sp>
    </p:spTree>
  </p:cSld>
  <p:clrMapOvr>
    <a:masterClrMapping/>
  </p:clrMapOvr>
  <p:transition/>
  <p:timing/>
</p:sld>
</file>

<file path=ppt/slides/slide9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内容占位符 11"/>
          <p:cNvSpPr>
            <a:spLocks noGrp="1"/>
          </p:cNvSpPr>
          <p:nvPr>
            <p:ph idx="1"/>
          </p:nvPr>
        </p:nvSpPr>
        <p:spPr>
          <a:xfrm>
            <a:off x="539552" y="404664"/>
            <a:ext cx="8147248" cy="5721499"/>
          </a:xfrm>
        </p:spPr>
        <p:txBody>
          <a:bodyPr/>
          <a:lstStyle/>
          <a:p>
            <a:r>
              <a:rPr lang="zh-CN" altLang="en-US" b="1"/>
              <a:t>①高峻山峰在一片积云中突现，基于这种观感，作者运用了</a:t>
            </a:r>
            <a:r>
              <a:rPr lang="zh-CN" altLang="en-US" b="1">
                <a:solidFill>
                  <a:srgbClr val="FF0000"/>
                </a:solidFill>
              </a:rPr>
              <a:t>拟人</a:t>
            </a:r>
            <a:r>
              <a:rPr lang="zh-CN" altLang="en-US" b="1"/>
              <a:t>手法，以“</a:t>
            </a:r>
            <a:r>
              <a:rPr lang="zh-CN" altLang="en-US" b="1">
                <a:solidFill>
                  <a:srgbClr val="FF0000"/>
                </a:solidFill>
              </a:rPr>
              <a:t>清瘦</a:t>
            </a:r>
            <a:r>
              <a:rPr lang="zh-CN" altLang="en-US" b="1"/>
              <a:t>”形容山峰，</a:t>
            </a:r>
            <a:r>
              <a:rPr lang="zh-CN" altLang="en-US" b="1">
                <a:solidFill>
                  <a:srgbClr val="FF0000"/>
                </a:solidFill>
              </a:rPr>
              <a:t>突出山峰的高峻挺拔，造语新奇。</a:t>
            </a:r>
            <a:r>
              <a:rPr lang="zh-CN" altLang="en-US" b="1"/>
              <a:t>一个“</a:t>
            </a:r>
            <a:r>
              <a:rPr lang="zh-CN" altLang="en-US" b="1">
                <a:solidFill>
                  <a:srgbClr val="FF0000"/>
                </a:solidFill>
              </a:rPr>
              <a:t>出</a:t>
            </a:r>
            <a:r>
              <a:rPr lang="zh-CN" altLang="en-US" b="1"/>
              <a:t>”字，作者运用了</a:t>
            </a:r>
            <a:r>
              <a:rPr lang="zh-CN" altLang="en-US" b="1">
                <a:solidFill>
                  <a:srgbClr val="FF0000"/>
                </a:solidFill>
              </a:rPr>
              <a:t>以动写静的手法，赋予山峰动感</a:t>
            </a:r>
            <a:r>
              <a:rPr lang="zh-CN" altLang="en-US" b="1"/>
              <a:t>，使山峰与云层形成了尖耸与广阔、跃动与静态相结合的画面。</a:t>
            </a:r>
            <a:endParaRPr lang="en-US" altLang="zh-CN" b="1"/>
          </a:p>
          <a:p>
            <a:r>
              <a:rPr lang="zh-CN" altLang="en-US" b="1"/>
              <a:t>②“清瘦”表现了作者</a:t>
            </a:r>
            <a:r>
              <a:rPr lang="zh-CN" altLang="en-US" b="1">
                <a:solidFill>
                  <a:srgbClr val="FF0000"/>
                </a:solidFill>
              </a:rPr>
              <a:t>清高独立、人格坚守</a:t>
            </a:r>
            <a:r>
              <a:rPr lang="zh-CN" altLang="en-US" b="1"/>
              <a:t>的精神气质。</a:t>
            </a:r>
          </a:p>
        </p:txBody>
      </p:sp>
    </p:spTree>
  </p:cSld>
  <p:clrMapOvr>
    <a:masterClrMapping/>
  </p:clrMapOvr>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706</Paragraphs>
  <Slides>130</Slides>
  <Notes>1</Notes>
  <TotalTime>0</TotalTime>
  <HiddenSlides>0</HiddenSlides>
  <MMClips>0</MMClips>
  <ScaleCrop>0</ScaleCrop>
  <HeadingPairs>
    <vt:vector baseType="variant" size="6">
      <vt:variant>
        <vt:lpstr>Fonts used</vt:lpstr>
      </vt:variant>
      <vt:variant>
        <vt:i4>7</vt:i4>
      </vt:variant>
      <vt:variant>
        <vt:lpstr>Theme</vt:lpstr>
      </vt:variant>
      <vt:variant>
        <vt:i4>1</vt:i4>
      </vt:variant>
      <vt:variant>
        <vt:lpstr>Slide Titles</vt:lpstr>
      </vt:variant>
      <vt:variant>
        <vt:i4>130</vt:i4>
      </vt:variant>
    </vt:vector>
  </HeadingPairs>
  <TitlesOfParts>
    <vt:vector baseType="lpstr" size="138">
      <vt:lpstr>Arial</vt:lpstr>
      <vt:lpstr>Calibri</vt:lpstr>
      <vt:lpstr>黑体</vt:lpstr>
      <vt:lpstr>Wingdings</vt:lpstr>
      <vt:lpstr>楷体_GB2312</vt:lpstr>
      <vt:lpstr>Times New Roman</vt:lpstr>
      <vt:lpstr>宋体</vt:lpstr>
      <vt:lpstr>Office 主题</vt:lpstr>
      <vt:lpstr>诗歌题五看</vt:lpstr>
      <vt:lpstr>古诗词中常用的表现手法</vt:lpstr>
      <vt:lpstr>还有结构上的作用（构思）：开篇定调、渲染氛围中间过渡承上启下 、转折、结尾卒章显志、以景结情、照应，……整篇 以小见大 、先抑后扬、先扬后抑</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PowerPoint Presentation</vt:lpstr>
      <vt:lpstr>PowerPoint Presentation</vt:lpstr>
      <vt:lpstr>参考答案</vt:lpstr>
      <vt:lpstr>PowerPoint Presentation</vt:lpstr>
      <vt:lpstr>PowerPoint Presentation</vt:lpstr>
      <vt:lpstr>PowerPoint Presentation</vt:lpstr>
      <vt:lpstr>蝶恋花·出塞 [清]纳兰性德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2016年浙江卷</vt:lpstr>
      <vt:lpstr>赏析第一首中的画线句。（3分）</vt:lpstr>
      <vt:lpstr>PowerPoint Presentation</vt:lpstr>
      <vt:lpstr>PowerPoint Presentation</vt:lpstr>
      <vt:lpstr>PowerPoint Presentation</vt:lpstr>
      <vt:lpstr>PowerPoint Presentation</vt:lpstr>
      <vt:lpstr>2018年浙江卷</vt:lpstr>
      <vt:lpstr>PowerPoint Presentation</vt:lpstr>
      <vt:lpstr>2019浙江卷</vt:lpstr>
      <vt:lpstr>PowerPoint Presentation</vt:lpstr>
      <vt:lpstr>PowerPoint Presentation</vt:lpstr>
      <vt:lpstr>【2020年高考浙江卷】</vt:lpstr>
      <vt:lpstr>PowerPoint Presentation</vt:lpstr>
      <vt:lpstr>PowerPoint Presentation</vt:lpstr>
      <vt:lpstr>形象</vt:lpstr>
      <vt:lpstr>PowerPoint Presentation</vt:lpstr>
      <vt:lpstr>PowerPoint Presentation</vt:lpstr>
      <vt:lpstr>PowerPoint Presentation</vt:lpstr>
      <vt:lpstr>PowerPoint Presentation</vt:lpstr>
      <vt:lpstr>PowerPoint Presentation</vt:lpstr>
      <vt:lpstr>人物形象题</vt:lpstr>
      <vt:lpstr> (2012·安徽卷) 最爱东山晴后雪①</vt:lpstr>
      <vt:lpstr>PowerPoint Presentation</vt:lpstr>
      <vt:lpstr>PowerPoint Presentation</vt:lpstr>
      <vt:lpstr>PowerPoint Presentation</vt:lpstr>
      <vt:lpstr>【方法归纳】</vt:lpstr>
      <vt:lpstr>景物（事物）形象题</vt:lpstr>
      <vt:lpstr>            古典诗词中常见的意象积累</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2.常见作家的语言风格</vt:lpstr>
      <vt:lpstr>PowerPoint Presentation</vt:lpstr>
      <vt:lpstr>PowerPoint Presentation</vt:lpstr>
      <vt:lpstr>PowerPoint Presentation</vt:lpstr>
      <vt:lpstr>3.诗歌语言风格和题材有关</vt:lpstr>
      <vt:lpstr>辨别诗歌语言风格的方法</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赏析句子思考角度</vt:lpstr>
      <vt:lpstr>蝶恋花·出塞 [清]纳兰性德 </vt:lpstr>
      <vt:lpstr>PowerPoint Presentation</vt:lpstr>
      <vt:lpstr>PowerPoint Presentation</vt:lpstr>
      <vt:lpstr>蝶恋花·出塞 [清]纳兰性德 </vt:lpstr>
      <vt:lpstr> 22 简析画线句的表现手法。（4分） </vt:lpstr>
      <vt:lpstr>虞美人①陈与义</vt:lpstr>
      <vt:lpstr>PowerPoint Presentation</vt:lpstr>
      <vt:lpstr>PowerPoint Presentation</vt:lpstr>
      <vt:lpstr>一、忧国伤时</vt:lpstr>
      <vt:lpstr>PowerPoint Presentation</vt:lpstr>
      <vt:lpstr>3、同情人民的疾苦</vt:lpstr>
      <vt:lpstr>PowerPoint Presentation</vt:lpstr>
      <vt:lpstr>6、咏史怀古</vt:lpstr>
      <vt:lpstr>PowerPoint Presentation</vt:lpstr>
      <vt:lpstr>二、建功报国</vt:lpstr>
      <vt:lpstr>2、保家卫国的决心</vt:lpstr>
      <vt:lpstr>PowerPoint Presentation</vt:lpstr>
      <vt:lpstr>三、思乡怀人</vt:lpstr>
      <vt:lpstr>PowerPoint Presentation</vt:lpstr>
      <vt:lpstr>PowerPoint Presentation</vt:lpstr>
      <vt:lpstr>关于边塞诗</vt:lpstr>
      <vt:lpstr>PowerPoint Presentation</vt:lpstr>
      <vt:lpstr>PowerPoint Presentation</vt:lpstr>
      <vt:lpstr>PowerPoint Presentation</vt:lpstr>
      <vt:lpstr>PowerPoint Presentation</vt:lpstr>
      <vt:lpstr>四、离愁别恨</vt:lpstr>
      <vt:lpstr>PowerPoint Presentation</vt:lpstr>
      <vt:lpstr>五、山水田园</vt:lpstr>
      <vt:lpstr>把握山水田园诗的思想内容</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2021-06-20T06:55:55.510</cp:lastPrinted>
  <dcterms:created xsi:type="dcterms:W3CDTF">2021-06-20T06:55:55Z</dcterms:created>
  <dcterms:modified xsi:type="dcterms:W3CDTF">2021-06-19T22:55:59Z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