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2"/>
  </p:notesMasterIdLst>
  <p:sldIdLst>
    <p:sldId id="369" r:id="rId2"/>
    <p:sldId id="503" r:id="rId3"/>
    <p:sldId id="288" r:id="rId4"/>
    <p:sldId id="400" r:id="rId5"/>
    <p:sldId id="401" r:id="rId6"/>
    <p:sldId id="402" r:id="rId7"/>
    <p:sldId id="403" r:id="rId8"/>
    <p:sldId id="404" r:id="rId9"/>
    <p:sldId id="398" r:id="rId10"/>
    <p:sldId id="399" r:id="rId11"/>
    <p:sldId id="349" r:id="rId12"/>
    <p:sldId id="406" r:id="rId13"/>
    <p:sldId id="407" r:id="rId14"/>
    <p:sldId id="408" r:id="rId15"/>
    <p:sldId id="332" r:id="rId16"/>
    <p:sldId id="409" r:id="rId17"/>
    <p:sldId id="410" r:id="rId18"/>
    <p:sldId id="411" r:id="rId19"/>
    <p:sldId id="412" r:id="rId20"/>
    <p:sldId id="413" r:id="rId21"/>
    <p:sldId id="392"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33" r:id="rId35"/>
    <p:sldId id="434" r:id="rId36"/>
    <p:sldId id="435" r:id="rId37"/>
    <p:sldId id="436" r:id="rId38"/>
    <p:sldId id="437" r:id="rId39"/>
    <p:sldId id="438" r:id="rId40"/>
    <p:sldId id="439" r:id="rId41"/>
    <p:sldId id="440" r:id="rId42"/>
    <p:sldId id="441" r:id="rId43"/>
    <p:sldId id="442" r:id="rId44"/>
    <p:sldId id="443" r:id="rId45"/>
    <p:sldId id="444" r:id="rId46"/>
    <p:sldId id="426" r:id="rId47"/>
    <p:sldId id="427" r:id="rId48"/>
    <p:sldId id="428" r:id="rId49"/>
    <p:sldId id="429" r:id="rId50"/>
    <p:sldId id="430" r:id="rId51"/>
    <p:sldId id="431" r:id="rId52"/>
    <p:sldId id="445" r:id="rId53"/>
    <p:sldId id="446" r:id="rId54"/>
    <p:sldId id="447" r:id="rId55"/>
    <p:sldId id="448" r:id="rId56"/>
    <p:sldId id="449" r:id="rId57"/>
    <p:sldId id="450" r:id="rId58"/>
    <p:sldId id="432" r:id="rId59"/>
    <p:sldId id="451" r:id="rId60"/>
    <p:sldId id="452" r:id="rId61"/>
    <p:sldId id="453" r:id="rId62"/>
    <p:sldId id="454" r:id="rId63"/>
    <p:sldId id="455" r:id="rId64"/>
    <p:sldId id="456" r:id="rId65"/>
    <p:sldId id="457" r:id="rId66"/>
    <p:sldId id="458" r:id="rId67"/>
    <p:sldId id="464" r:id="rId68"/>
    <p:sldId id="465" r:id="rId69"/>
    <p:sldId id="466" r:id="rId70"/>
    <p:sldId id="467" r:id="rId71"/>
    <p:sldId id="468" r:id="rId72"/>
    <p:sldId id="469" r:id="rId73"/>
    <p:sldId id="470" r:id="rId74"/>
    <p:sldId id="471" r:id="rId75"/>
    <p:sldId id="472" r:id="rId76"/>
    <p:sldId id="473" r:id="rId77"/>
    <p:sldId id="474" r:id="rId78"/>
    <p:sldId id="475" r:id="rId79"/>
    <p:sldId id="476" r:id="rId80"/>
    <p:sldId id="477" r:id="rId81"/>
    <p:sldId id="478" r:id="rId82"/>
    <p:sldId id="479" r:id="rId83"/>
    <p:sldId id="480" r:id="rId84"/>
    <p:sldId id="481" r:id="rId85"/>
    <p:sldId id="482" r:id="rId86"/>
    <p:sldId id="483" r:id="rId87"/>
    <p:sldId id="484" r:id="rId88"/>
    <p:sldId id="485" r:id="rId89"/>
    <p:sldId id="459" r:id="rId90"/>
    <p:sldId id="460" r:id="rId91"/>
    <p:sldId id="461" r:id="rId92"/>
    <p:sldId id="462" r:id="rId93"/>
    <p:sldId id="397" r:id="rId94"/>
    <p:sldId id="486" r:id="rId95"/>
    <p:sldId id="487" r:id="rId96"/>
    <p:sldId id="488" r:id="rId97"/>
    <p:sldId id="489" r:id="rId98"/>
    <p:sldId id="490" r:id="rId99"/>
    <p:sldId id="491" r:id="rId100"/>
    <p:sldId id="492" r:id="rId101"/>
    <p:sldId id="493" r:id="rId102"/>
    <p:sldId id="494" r:id="rId103"/>
    <p:sldId id="495" r:id="rId104"/>
    <p:sldId id="496" r:id="rId105"/>
    <p:sldId id="497" r:id="rId106"/>
    <p:sldId id="498" r:id="rId107"/>
    <p:sldId id="499" r:id="rId108"/>
    <p:sldId id="500" r:id="rId109"/>
    <p:sldId id="501" r:id="rId110"/>
    <p:sldId id="502" r:id="rId1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a:t>
            </a:fld>
            <a:endParaRPr lang="zh-CN" altLang="en-US"/>
          </a:p>
        </p:txBody>
      </p:sp>
    </p:spTree>
    <p:extLst>
      <p:ext uri="{BB962C8B-B14F-4D97-AF65-F5344CB8AC3E}">
        <p14:creationId xmlns:p14="http://schemas.microsoft.com/office/powerpoint/2010/main" val="3984013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787091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3724590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3243546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260900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1891694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825434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817693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2737969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740142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462228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3977983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1799655" y="508001"/>
            <a:ext cx="116005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2996070" y="507713"/>
            <a:ext cx="1248741"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真题汇集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4292214" y="507713"/>
            <a:ext cx="1248741"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90386" y="507713"/>
            <a:ext cx="1224136"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考点过关</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876256" y="507713"/>
            <a:ext cx="1224136"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考前突破</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3.xml"/><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slide" Target="../slides/slide9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1.xml"/><Relationship Id="rId5" Type="http://schemas.openxmlformats.org/officeDocument/2006/relationships/slideLayout" Target="../slideLayouts/slideLayout5.xml"/><Relationship Id="rId10" Type="http://schemas.openxmlformats.org/officeDocument/2006/relationships/slide" Target="../slides/slide15.xml"/><Relationship Id="rId4" Type="http://schemas.openxmlformats.org/officeDocument/2006/relationships/slideLayout" Target="../slideLayouts/slideLayout4.xml"/><Relationship Id="rId9" Type="http://schemas.openxmlformats.org/officeDocument/2006/relationships/slide" Target="../slides/slide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第一模块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38554"/>
          </a:xfrm>
          <a:prstGeom prst="rect">
            <a:avLst/>
          </a:prstGeom>
          <a:noFill/>
        </p:spPr>
        <p:txBody>
          <a:bodyPr wrap="square" rtlCol="0">
            <a:spAutoFit/>
          </a:bodyPr>
          <a:lstStyle/>
          <a:p>
            <a:r>
              <a:rPr lang="zh-CN" altLang="zh-CN" sz="1600" b="1" smtClean="0"/>
              <a:t>第</a:t>
            </a:r>
            <a:r>
              <a:rPr lang="en-US" altLang="zh-CN" sz="1600" smtClean="0"/>
              <a:t>1</a:t>
            </a:r>
            <a:r>
              <a:rPr lang="zh-CN" altLang="zh-CN" sz="1600" b="1" smtClean="0"/>
              <a:t>部分</a:t>
            </a:r>
            <a:r>
              <a:rPr lang="zh-CN" altLang="zh-CN" sz="1600" smtClean="0"/>
              <a:t>　</a:t>
            </a:r>
            <a:r>
              <a:rPr lang="zh-CN" altLang="zh-CN" sz="1600" b="1" smtClean="0"/>
              <a:t>古诗文背诵默写</a:t>
            </a:r>
            <a:endParaRPr lang="zh-CN" altLang="en-US" sz="1700" dirty="0">
              <a:solidFill>
                <a:schemeClr val="tx1"/>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2" name="同侧圆角矩形 11">
            <a:hlinkClick r:id="rId8" action="ppaction://hlinksldjump" tooltip="点击进入"/>
          </p:cNvPr>
          <p:cNvSpPr/>
          <p:nvPr userDrawn="1"/>
        </p:nvSpPr>
        <p:spPr>
          <a:xfrm>
            <a:off x="1783153" y="520414"/>
            <a:ext cx="11618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9" action="ppaction://hlinksldjump" tooltip="点击进入"/>
          </p:cNvPr>
          <p:cNvSpPr/>
          <p:nvPr userDrawn="1"/>
        </p:nvSpPr>
        <p:spPr>
          <a:xfrm>
            <a:off x="3022120" y="520414"/>
            <a:ext cx="1213943"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真题汇集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0" action="ppaction://hlinksldjump" tooltip="点击进入"/>
          </p:cNvPr>
          <p:cNvSpPr/>
          <p:nvPr userDrawn="1"/>
        </p:nvSpPr>
        <p:spPr>
          <a:xfrm>
            <a:off x="4310450" y="520414"/>
            <a:ext cx="1213943"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1" action="ppaction://hlinksldjump" tooltip="点击进入"/>
          </p:cNvPr>
          <p:cNvSpPr/>
          <p:nvPr userDrawn="1"/>
        </p:nvSpPr>
        <p:spPr>
          <a:xfrm>
            <a:off x="5598780" y="520414"/>
            <a:ext cx="1213943"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考点过关</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同侧圆角矩形 14">
            <a:hlinkClick r:id="rId12" action="ppaction://hlinksldjump" tooltip="点击进入"/>
          </p:cNvPr>
          <p:cNvSpPr/>
          <p:nvPr userDrawn="1"/>
        </p:nvSpPr>
        <p:spPr>
          <a:xfrm>
            <a:off x="6887110" y="520414"/>
            <a:ext cx="1213943"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考前突破</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3" r:id="rId1"/>
    <p:sldLayoutId id="2147483663" r:id="rId2"/>
    <p:sldLayoutId id="2147483664" r:id="rId3"/>
    <p:sldLayoutId id="2147483665" r:id="rId4"/>
    <p:sldLayoutId id="2147483666" r:id="rId5"/>
    <p:sldLayoutId id="2147483668" r:id="rId6"/>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8.emf"/><Relationship Id="rId4" Type="http://schemas.openxmlformats.org/officeDocument/2006/relationships/package" Target="../embeddings/Microsoft_Word___8.docx"/></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4.xml"/><Relationship Id="rId1" Type="http://schemas.openxmlformats.org/officeDocument/2006/relationships/vmlDrawing" Target="../drawings/vmlDrawing9.vml"/><Relationship Id="rId4" Type="http://schemas.openxmlformats.org/officeDocument/2006/relationships/image" Target="../media/image9.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__10.docx"/><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image" Target="../media/image10.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4.xml"/><Relationship Id="rId1" Type="http://schemas.openxmlformats.org/officeDocument/2006/relationships/vmlDrawing" Target="../drawings/vmlDrawing11.vml"/><Relationship Id="rId4" Type="http://schemas.openxmlformats.org/officeDocument/2006/relationships/image" Target="../media/image11.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Word___12.docx"/><Relationship Id="rId2" Type="http://schemas.openxmlformats.org/officeDocument/2006/relationships/slideLayout" Target="../slideLayouts/slideLayout4.xml"/><Relationship Id="rId1" Type="http://schemas.openxmlformats.org/officeDocument/2006/relationships/vmlDrawing" Target="../drawings/vmlDrawing12.vml"/><Relationship Id="rId4" Type="http://schemas.openxmlformats.org/officeDocument/2006/relationships/image" Target="../media/image12.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Word___13.docx"/><Relationship Id="rId2" Type="http://schemas.openxmlformats.org/officeDocument/2006/relationships/slideLayout" Target="../slideLayouts/slideLayout4.xml"/><Relationship Id="rId1" Type="http://schemas.openxmlformats.org/officeDocument/2006/relationships/vmlDrawing" Target="../drawings/vmlDrawing13.vml"/><Relationship Id="rId4" Type="http://schemas.openxmlformats.org/officeDocument/2006/relationships/image" Target="../media/image13.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Word___14.docx"/><Relationship Id="rId2" Type="http://schemas.openxmlformats.org/officeDocument/2006/relationships/slideLayout" Target="../slideLayouts/slideLayout4.xml"/><Relationship Id="rId1" Type="http://schemas.openxmlformats.org/officeDocument/2006/relationships/vmlDrawing" Target="../drawings/vmlDrawing14.vml"/><Relationship Id="rId4" Type="http://schemas.openxmlformats.org/officeDocument/2006/relationships/image" Target="../media/image14.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package" Target="../embeddings/Microsoft_Word___4.docx"/></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package" Target="../embeddings/Microsoft_Word___15.docx"/><Relationship Id="rId2" Type="http://schemas.openxmlformats.org/officeDocument/2006/relationships/slideLayout" Target="../slideLayouts/slideLayout4.xml"/><Relationship Id="rId1" Type="http://schemas.openxmlformats.org/officeDocument/2006/relationships/vmlDrawing" Target="../drawings/vmlDrawing15.vml"/><Relationship Id="rId4" Type="http://schemas.openxmlformats.org/officeDocument/2006/relationships/image" Target="../media/image15.e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5.emf"/><Relationship Id="rId4" Type="http://schemas.openxmlformats.org/officeDocument/2006/relationships/package" Target="../embeddings/Microsoft_Word___5.docx"/></Relationships>
</file>

<file path=ppt/slides/_rels/slide70.xml.rels><?xml version="1.0" encoding="UTF-8" standalone="yes"?>
<Relationships xmlns="http://schemas.openxmlformats.org/package/2006/relationships"><Relationship Id="rId3" Type="http://schemas.openxmlformats.org/officeDocument/2006/relationships/package" Target="../embeddings/Microsoft_Word___16.docx"/><Relationship Id="rId2" Type="http://schemas.openxmlformats.org/officeDocument/2006/relationships/slideLayout" Target="../slideLayouts/slideLayout4.xml"/><Relationship Id="rId1" Type="http://schemas.openxmlformats.org/officeDocument/2006/relationships/vmlDrawing" Target="../drawings/vmlDrawing16.vml"/><Relationship Id="rId4" Type="http://schemas.openxmlformats.org/officeDocument/2006/relationships/image" Target="../media/image10.em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package" Target="../embeddings/Microsoft_Word___17.docx"/><Relationship Id="rId2" Type="http://schemas.openxmlformats.org/officeDocument/2006/relationships/slideLayout" Target="../slideLayouts/slideLayout4.xml"/><Relationship Id="rId1" Type="http://schemas.openxmlformats.org/officeDocument/2006/relationships/vmlDrawing" Target="../drawings/vmlDrawing17.vml"/><Relationship Id="rId4" Type="http://schemas.openxmlformats.org/officeDocument/2006/relationships/image" Target="../media/image11.e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package" Target="../embeddings/Microsoft_Word___18.docx"/><Relationship Id="rId2" Type="http://schemas.openxmlformats.org/officeDocument/2006/relationships/slideLayout" Target="../slideLayouts/slideLayout4.xml"/><Relationship Id="rId1" Type="http://schemas.openxmlformats.org/officeDocument/2006/relationships/vmlDrawing" Target="../drawings/vmlDrawing18.vml"/><Relationship Id="rId4" Type="http://schemas.openxmlformats.org/officeDocument/2006/relationships/image" Target="../media/image12.emf"/></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6.emf"/><Relationship Id="rId4" Type="http://schemas.openxmlformats.org/officeDocument/2006/relationships/package" Target="../embeddings/Microsoft_Word___6.docx"/></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package" Target="../embeddings/Microsoft_Word___19.docx"/><Relationship Id="rId2" Type="http://schemas.openxmlformats.org/officeDocument/2006/relationships/slideLayout" Target="../slideLayouts/slideLayout4.xml"/><Relationship Id="rId1" Type="http://schemas.openxmlformats.org/officeDocument/2006/relationships/vmlDrawing" Target="../drawings/vmlDrawing19.vml"/><Relationship Id="rId4" Type="http://schemas.openxmlformats.org/officeDocument/2006/relationships/image" Target="../media/image13.em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package" Target="../embeddings/Microsoft_Word___20.docx"/><Relationship Id="rId2" Type="http://schemas.openxmlformats.org/officeDocument/2006/relationships/slideLayout" Target="../slideLayouts/slideLayout4.xml"/><Relationship Id="rId1" Type="http://schemas.openxmlformats.org/officeDocument/2006/relationships/vmlDrawing" Target="../drawings/vmlDrawing20.vml"/><Relationship Id="rId4" Type="http://schemas.openxmlformats.org/officeDocument/2006/relationships/image" Target="../media/image14.em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7.emf"/><Relationship Id="rId4" Type="http://schemas.openxmlformats.org/officeDocument/2006/relationships/package" Target="../embeddings/Microsoft_Word___7.docx"/></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第一模块　基　础</a:t>
            </a:r>
            <a:endParaRPr lang="zh-CN" altLang="zh-CN" b="1" dirty="0"/>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3905042605"/>
              </p:ext>
            </p:extLst>
          </p:nvPr>
        </p:nvGraphicFramePr>
        <p:xfrm>
          <a:off x="508000" y="1316668"/>
          <a:ext cx="8128000" cy="4776628"/>
        </p:xfrm>
        <a:graphic>
          <a:graphicData uri="http://schemas.openxmlformats.org/presentationml/2006/ole">
            <mc:AlternateContent xmlns:mc="http://schemas.openxmlformats.org/markup-compatibility/2006">
              <mc:Choice xmlns:v="urn:schemas-microsoft-com:vml" Requires="v">
                <p:oleObj spid="_x0000_s9247" name="文档" r:id="rId4" imgW="3838246" imgH="2255481" progId="Word.Document.12">
                  <p:embed/>
                </p:oleObj>
              </mc:Choice>
              <mc:Fallback>
                <p:oleObj name="文档" r:id="rId4" imgW="3838246" imgH="2255481" progId="Word.Document.12">
                  <p:embed/>
                  <p:pic>
                    <p:nvPicPr>
                      <p:cNvPr id="0" name=""/>
                      <p:cNvPicPr/>
                      <p:nvPr/>
                    </p:nvPicPr>
                    <p:blipFill>
                      <a:blip r:embed="rId5"/>
                      <a:stretch>
                        <a:fillRect/>
                      </a:stretch>
                    </p:blipFill>
                    <p:spPr>
                      <a:xfrm>
                        <a:off x="508000" y="1316668"/>
                        <a:ext cx="8128000" cy="4776628"/>
                      </a:xfrm>
                      <a:prstGeom prst="rect">
                        <a:avLst/>
                      </a:prstGeom>
                    </p:spPr>
                  </p:pic>
                </p:oleObj>
              </mc:Fallback>
            </mc:AlternateContent>
          </a:graphicData>
        </a:graphic>
      </p:graphicFrame>
    </p:spTree>
    <p:extLst>
      <p:ext uri="{BB962C8B-B14F-4D97-AF65-F5344CB8AC3E}">
        <p14:creationId xmlns:p14="http://schemas.microsoft.com/office/powerpoint/2010/main" val="13791905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有朋自远方来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不亦乐乎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十则》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四面边声连角起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长烟落日孤城闭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范仲淹《渔家傲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子夏曰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博学而笃志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切问而近思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仁在其中矣。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文天祥在《过零丁洋》中形象地写出国势危急和个人命运坎坷的诗句是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山河破碎风飘絮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身世浮沉雨打萍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补充完整陶渊明的《饮酒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结庐在人境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而无车马喧。问君何能尔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心远地自偏。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采菊东篱下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悠然见南山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山气日夕佳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飞鸟相与还　</a:t>
            </a:r>
            <a:r>
              <a:rPr lang="zh-CN" altLang="zh-CN" sz="2200" dirty="0">
                <a:solidFill>
                  <a:srgbClr val="000000"/>
                </a:solidFill>
                <a:latin typeface="Times New Roman" panose="02020603050405020304" pitchFamily="18" charset="0"/>
                <a:cs typeface="Times New Roman" panose="02020603050405020304" pitchFamily="18" charset="0"/>
              </a:rPr>
              <a:t>。此中有真意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欲辨已忘言。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843808" y="152634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39952" y="1931820"/>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02412" y="2743450"/>
            <a:ext cx="16054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39952" y="2743450"/>
            <a:ext cx="16054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60775" y="3941461"/>
            <a:ext cx="22895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489601" y="3941461"/>
            <a:ext cx="22895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58655" y="4756317"/>
            <a:ext cx="16877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9552" y="5156078"/>
            <a:ext cx="5040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16491" y="5156078"/>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21494" y="5156078"/>
            <a:ext cx="174259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34385" y="5156078"/>
            <a:ext cx="174259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56592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商女不知亡国恨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隔江犹唱后庭花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杜牧《泊秦淮》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君问归期未有期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巴山夜雨涨秋池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李商隐《夜雨寄北》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萧关逢候骑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都护在燕然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王维《使至塞上》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《送东阳马生序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作者能在众多富有的同学中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略无慕艳意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、乐以忘忧的原因是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以中有足乐者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不知口体之奉不若人也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默写杜牧的《泊秦淮》。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烟笼寒水月笼沙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夜泊秦淮近酒家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商女不知亡国恨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隔江犹唱后庭花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131840" y="1731981"/>
            <a:ext cx="210299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1840" y="2138070"/>
            <a:ext cx="210299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5777" y="2950323"/>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70737" y="3737391"/>
            <a:ext cx="1728192" cy="3246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45831" y="3737391"/>
            <a:ext cx="1901011" cy="3246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9" y="4143636"/>
            <a:ext cx="1440160" cy="3246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0140" y="4948227"/>
            <a:ext cx="2091112" cy="3246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80650" y="4948227"/>
            <a:ext cx="2300223" cy="3246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38707" y="4948227"/>
            <a:ext cx="2300223" cy="3246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1619" y="5351538"/>
            <a:ext cx="2300223" cy="3246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42690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乡书何处达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归雁洛阳边。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王湾《次北固山下》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巴东三峡巫峡长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猿鸣三声泪沾裳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郦道元《三峡》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无言独上西楼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月如钩。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寂寞梧桐深院锁清秋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李煜《相见欢》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离别总是让人伤感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可王勃的《送杜少府之任蜀州》却用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海内存知己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天涯若比邻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表达了离别时的豁达情怀。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默写完整李贺的《雁门太守行》。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黑云压城城欲摧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甲光向日金鳞开　</a:t>
            </a:r>
            <a:r>
              <a:rPr lang="zh-CN" altLang="zh-CN" sz="2200" dirty="0">
                <a:solidFill>
                  <a:srgbClr val="000000"/>
                </a:solidFill>
                <a:latin typeface="Times New Roman" panose="02020603050405020304" pitchFamily="18" charset="0"/>
                <a:cs typeface="Times New Roman" panose="02020603050405020304" pitchFamily="18" charset="0"/>
              </a:rPr>
              <a:t>。角声满天秋色里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塞上燕脂凝夜紫。</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半卷红旗临易水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霜重鼓寒声不起　</a:t>
            </a:r>
            <a:r>
              <a:rPr lang="zh-CN" altLang="zh-CN" sz="2200" dirty="0">
                <a:solidFill>
                  <a:srgbClr val="000000"/>
                </a:solidFill>
                <a:latin typeface="Times New Roman" panose="02020603050405020304" pitchFamily="18" charset="0"/>
                <a:cs typeface="Times New Roman" panose="02020603050405020304" pitchFamily="18" charset="0"/>
              </a:rPr>
              <a:t>。报君黄金台上意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提携玉龙为君死。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21692" y="1526348"/>
            <a:ext cx="162932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07330" y="1924061"/>
            <a:ext cx="211039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34697" y="2334534"/>
            <a:ext cx="280893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07602" y="3140968"/>
            <a:ext cx="79271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1742" y="3535218"/>
            <a:ext cx="130395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95736" y="3526500"/>
            <a:ext cx="1738961"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1560" y="4334272"/>
            <a:ext cx="23042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75856" y="4334272"/>
            <a:ext cx="23042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1560" y="5140948"/>
            <a:ext cx="23042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86247" y="5140948"/>
            <a:ext cx="23042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20026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瀚海阑干百丈冰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愁云惨淡万里凝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岑参《白雪歌送武判官归京》</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征蓬出汉塞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归雁入胡天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王维《使至塞上》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落红不是无情物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化作春泥更护花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龚自珍《己亥杂诗》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同是望月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共看明月应垂泪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一夜乡心五处同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抒发深切的骨肉分离之情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而苏轼则用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但愿人长久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千里共婵娟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表达对亲人的美好祝愿。</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默写完整杜甫的《望岳》。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岱宗夫如何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齐鲁青未了。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造化钟神秀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阴阳割昏晓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荡胸生曾云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决眦入归鸟　</a:t>
            </a:r>
            <a:r>
              <a:rPr lang="zh-CN" altLang="zh-CN" sz="2200" dirty="0">
                <a:solidFill>
                  <a:srgbClr val="000000"/>
                </a:solidFill>
                <a:latin typeface="Times New Roman" panose="02020603050405020304" pitchFamily="18" charset="0"/>
                <a:cs typeface="Times New Roman" panose="02020603050405020304" pitchFamily="18" charset="0"/>
              </a:rPr>
              <a:t>。会当凌绝顶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一览众山小。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03848" y="1526348"/>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5776" y="2337978"/>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09770" y="2731736"/>
            <a:ext cx="22043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20774" y="3936586"/>
            <a:ext cx="17281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67442" y="3936586"/>
            <a:ext cx="17281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84816" y="5142170"/>
            <a:ext cx="172819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40152" y="5142170"/>
            <a:ext cx="172819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5190" y="5538395"/>
            <a:ext cx="172819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38953" y="5538395"/>
            <a:ext cx="172819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51460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人恒过然后能改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困于心衡于虑而后作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征于色发于声而后喻。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年少万兜鍪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坐断东南战未休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辛弃疾《南乡子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登京口北固亭有怀》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何处望神州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满眼风光北固楼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千古兴亡多少事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悠悠。不尽长江滚滚流。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辛弃疾《南乡子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登京口北固亭有怀》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《湖心亭看雪》中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表达了作者清高自赏、超凡脱俗的句子是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莫说相公痴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更有痴似相公者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默写杜牧的《赤壁》。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折戟沉沙铁未销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自将磨洗认前朝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东风不与周郎便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铜雀春深锁二乔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131840" y="1522457"/>
            <a:ext cx="26642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83768" y="2322904"/>
            <a:ext cx="23042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5776" y="3131306"/>
            <a:ext cx="23042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2080" y="3131306"/>
            <a:ext cx="23042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4404" y="4336145"/>
            <a:ext cx="190731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77333" y="4336145"/>
            <a:ext cx="2307853"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3177" y="5138180"/>
            <a:ext cx="2307853" cy="330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10061" y="5138180"/>
            <a:ext cx="2307853" cy="330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84168" y="5138180"/>
            <a:ext cx="2307853" cy="330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528" y="5552706"/>
            <a:ext cx="2307853"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96189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人生自古谁无死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留取丹心照汗青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文天祥《过零丁洋》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醉里挑灯看剑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梦回吹角连营。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辛弃疾《破阵子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为陈同甫赋壮词以寄之》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峰峦如聚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波涛如怒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山河表里潼关路。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张养浩《山坡羊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潼关怀古》</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275856" y="2541689"/>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71600" y="3343376"/>
            <a:ext cx="201622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71600" y="4144889"/>
            <a:ext cx="1440160"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45144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化用前人诗文是古代诗歌创作中常见的一种手法。苏轼在《水调歌头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明月几时有》中有两处明显化用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一处是李白的《把酒问月》中的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青天有月来几时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我今停杯一问之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另一处是谢庄《月赋》中的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隔千里兮共明月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。请写出这首词中与之对应的句子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明月几时有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把酒问青天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默写完整晏殊的《浣溪沙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一曲新词酒一杯》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一曲新词酒一杯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去年天气旧亭台。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夕阳西下几时回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无可奈何花落去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似曾相识燕归来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小园香径独徘徊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740352" y="3144710"/>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1911" y="3544004"/>
            <a:ext cx="1224136"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28819" y="3540779"/>
            <a:ext cx="1481205"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76056" y="4341826"/>
            <a:ext cx="20882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09179" y="4341887"/>
            <a:ext cx="828601"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3083" y="4747828"/>
            <a:ext cx="1717801"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55776" y="4746224"/>
            <a:ext cx="20882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64088" y="4746224"/>
            <a:ext cx="20882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99515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所以动心忍性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曾益其所不能。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可以调素琴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阅金经。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无丝竹之乱耳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无案牍之劳形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刘禹锡《陋室铭》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浩荡离愁白日斜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吟鞭东指即天涯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龚自珍《己亥杂诗》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岑参在《白雪歌送武判官归京》中用新奇的比喻描写雪景的千古名句是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忽如一夜春风来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千树万树梨花开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默写李白的《闻王昌龄左迁龙标遥有此寄》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杨花落尽子规啼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闻道龙标过五溪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我寄愁心与明月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随风直到夜郎西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25597" y="1539110"/>
            <a:ext cx="1821802"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61099" y="2336118"/>
            <a:ext cx="182180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2160" y="2336118"/>
            <a:ext cx="182180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95157" y="3145565"/>
            <a:ext cx="20039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56500" y="4347007"/>
            <a:ext cx="20039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17382" y="4347007"/>
            <a:ext cx="20039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27584" y="5154809"/>
            <a:ext cx="20039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58912" y="5154809"/>
            <a:ext cx="20039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68418" y="5154809"/>
            <a:ext cx="20039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9552" y="5553002"/>
            <a:ext cx="20039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08867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万里赴戎机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关山度若飞。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北朝民歌《木兰诗》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惶恐滩头说惶恐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零丁洋里叹零丁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文天祥《过零丁洋》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能谤讥于市朝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闻寡人之耳者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受下赏。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《邹忌讽齐王纳谏》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杜甫《春望》中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感时花溅泪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恨别鸟惊心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化无情为有情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感时伤世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李煜《相见欢》中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剪不断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理还乱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则化无形为有形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写出了亡国哀思。</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默写完整白居易的《钱塘湖春行》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孤山寺北贾亭西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水面初平云脚低。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几处早莺争暖树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谁家新燕啄春泥　</a:t>
            </a:r>
            <a:r>
              <a:rPr lang="zh-CN" altLang="zh-CN" sz="2200" dirty="0">
                <a:solidFill>
                  <a:srgbClr val="000000"/>
                </a:solidFill>
                <a:latin typeface="Times New Roman" panose="02020603050405020304" pitchFamily="18" charset="0"/>
                <a:cs typeface="Times New Roman" panose="02020603050405020304" pitchFamily="18" charset="0"/>
              </a:rPr>
              <a:t>。乱花渐欲迷人眼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浅草才能没马蹄。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最爱湖东行不足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绿杨阴里白沙堤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077819" y="1536739"/>
            <a:ext cx="162932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17936" y="1942211"/>
            <a:ext cx="2418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8" y="2745226"/>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89557" y="3546440"/>
            <a:ext cx="164724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57007" y="3546440"/>
            <a:ext cx="164724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26408" y="3949320"/>
            <a:ext cx="98733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56176" y="3949320"/>
            <a:ext cx="98733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04830" y="5156602"/>
            <a:ext cx="210753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8000" y="5556340"/>
            <a:ext cx="210753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52319" y="5552253"/>
            <a:ext cx="130505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1406" y="5948766"/>
            <a:ext cx="153429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44628" y="5959157"/>
            <a:ext cx="206257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41124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par>
                                <p:cTn id="53" presetID="22" presetClass="exit" presetSubtype="4" fill="hold" grpId="0" nodeType="with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3" name="矩形 2"/>
          <p:cNvSpPr>
            <a:spLocks noChangeAspect="1"/>
          </p:cNvSpPr>
          <p:nvPr/>
        </p:nvSpPr>
        <p:spPr>
          <a:xfrm>
            <a:off x="508000" y="1988840"/>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《满江红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小住京华》中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四面歌残终破楚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八年风味徒思浙　</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表达了词人冲出家庭牢笼的喜悦之情和投身革命、报效祖国的豪情。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国破山河在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城春草木深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杜甫《春望》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《十五从军》中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作者摄取了井边、中庭两个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来表现人去屋空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人亡园荒的现实的句子是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中庭生旅谷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井上生旅葵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139952" y="2431279"/>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60232" y="2431279"/>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8463" y="2832154"/>
            <a:ext cx="51313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3640638"/>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8024" y="4437841"/>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37873" y="4437841"/>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8463" y="4834825"/>
            <a:ext cx="51313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58649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106718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蝉则千转不穷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猿则百叫无绝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吴均《与朱元思书》</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南宋诗人赵师秀《约客》中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有约不来过夜半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闲敲棋子落灯花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的诗句表现了作者独坐灯下的寂寞心情。</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轮台东门送君去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去时雪满天山路。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山回路转不见君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雪上空留马行处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岑参《白雪歌送武判官归京》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山气日夕佳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飞鸟相与还。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陶渊明《饮酒》</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请把韩愈的《左迁至蓝关示侄孙湘》默写完整。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一封朝奏九重天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夕贬潮州路八千。欲为圣明除弊事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肯将衰朽惜残年。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云横秦岭家何在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雪拥蓝关马不前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知汝远来应有意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好收吾骨瘴江边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843808" y="1504837"/>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46188" y="2304883"/>
            <a:ext cx="199127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66370" y="2304883"/>
            <a:ext cx="171571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7" y="2708920"/>
            <a:ext cx="11521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41570" y="3108028"/>
            <a:ext cx="208275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35594" y="3108028"/>
            <a:ext cx="103722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3509672"/>
            <a:ext cx="194421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92383" y="3902232"/>
            <a:ext cx="1656183"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4741" y="5554085"/>
            <a:ext cx="2160240"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81586" y="5554085"/>
            <a:ext cx="2160240"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17258" y="5554085"/>
            <a:ext cx="2160240"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5537" y="5928498"/>
            <a:ext cx="59684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65265" y="5963075"/>
            <a:ext cx="2160240" cy="287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par>
                                <p:cTn id="54" presetID="22" presetClass="exit" presetSubtype="4" fill="hold" grpId="0" nodeType="withEffect">
                                  <p:stCondLst>
                                    <p:cond delay="0"/>
                                  </p:stCondLst>
                                  <p:childTnLst>
                                    <p:animEffect transition="out" filter="wipe(down)">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xit" presetSubtype="4" fill="hold" grpId="0" nodeType="clickEffect">
                                  <p:stCondLst>
                                    <p:cond delay="0"/>
                                  </p:stCondLst>
                                  <p:childTnLst>
                                    <p:animEffect transition="out" filter="wipe(down)">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P spid="17"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唐代诗人崔颢在《黄鹤楼》一诗中抒发飘零之感、思乡之愁的诗句是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日暮乡关何处是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烟波江上使人愁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默写完整白居易的《钱塘湖春行》。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孤山寺北贾亭西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水面初平云脚低。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几处早莺争暖树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谁家新燕啄春泥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乱花渐欲迷人眼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浅草才能没马蹄　</a:t>
            </a:r>
            <a:r>
              <a:rPr lang="zh-CN" altLang="zh-CN" sz="2200" dirty="0">
                <a:solidFill>
                  <a:srgbClr val="000000"/>
                </a:solidFill>
                <a:latin typeface="Times New Roman" panose="02020603050405020304" pitchFamily="18" charset="0"/>
                <a:cs typeface="Times New Roman" panose="02020603050405020304" pitchFamily="18" charset="0"/>
              </a:rPr>
              <a:t>。最爱湖东行不足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绿杨阴里白沙堤。</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763688" y="2540960"/>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07202" y="2539356"/>
            <a:ext cx="2016224"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48064" y="3343520"/>
            <a:ext cx="201622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499648" y="3343520"/>
            <a:ext cx="13928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8312" y="3748205"/>
            <a:ext cx="1727423"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9592" y="4144324"/>
            <a:ext cx="2016224"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19061" y="4144324"/>
            <a:ext cx="2217846"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7922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不义而富且贵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于我如浮云。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孟浩然《过故人庄》中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开轩面场圃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把酒话桑麻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表现了诗人与友人引杯对酌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畅谈农事的喜悦之情。</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苔痕上阶绿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草色入帘青　</a:t>
            </a:r>
            <a:r>
              <a:rPr lang="zh-CN" altLang="zh-CN" sz="2200" dirty="0">
                <a:solidFill>
                  <a:srgbClr val="000000"/>
                </a:solidFill>
                <a:latin typeface="Times New Roman" panose="02020603050405020304" pitchFamily="18" charset="0"/>
                <a:cs typeface="Times New Roman" panose="02020603050405020304" pitchFamily="18" charset="0"/>
              </a:rPr>
              <a:t>。谈笑有鸿儒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往来无白丁。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刘禹锡《陋室铭》</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持节云中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何日遣冯唐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苏轼《江城子》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请把李贺的《雁门太守行》默写完整。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黑云压城城欲摧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甲光向日金鳞开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角声满天秋色里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塞上燕脂凝夜紫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半卷红旗临易水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霜重鼓寒声不起。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报君黄金台上意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提携玉龙为君死。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15616" y="1522457"/>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67944" y="1926494"/>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2160" y="1926494"/>
            <a:ext cx="156849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69684" y="2726477"/>
            <a:ext cx="1568491"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99859" y="2726477"/>
            <a:ext cx="1568491"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05222" y="3519229"/>
            <a:ext cx="1568491"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3568" y="4379277"/>
            <a:ext cx="2304256"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27082" y="4379277"/>
            <a:ext cx="2304256"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9564" y="4783964"/>
            <a:ext cx="2304256"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24665" y="4783964"/>
            <a:ext cx="2304256" cy="284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87800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子夏曰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博学而笃志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切问而近思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仁在其中矣。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万里赴戎机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关山度若飞。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《木兰诗》</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塞下秋来风景异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衡阳雁去无留意　</a:t>
            </a:r>
            <a:r>
              <a:rPr lang="zh-CN" altLang="zh-CN" sz="2200" dirty="0">
                <a:solidFill>
                  <a:srgbClr val="000000"/>
                </a:solidFill>
                <a:latin typeface="Times New Roman" panose="02020603050405020304" pitchFamily="18" charset="0"/>
                <a:cs typeface="Times New Roman" panose="02020603050405020304" pitchFamily="18" charset="0"/>
              </a:rPr>
              <a:t>。四面边声连角起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长烟落日孤城闭。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范仲淹《渔家傲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刘禹锡在《酬乐天扬州初逢席上见赠》中用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沉舟侧畔千帆过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病树前头万木春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说明了新事物终将取代旧事物的道理。</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请把白居易的《钱塘湖春行》默写完整。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孤山寺北贾亭西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水面初平云脚低。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几处早莺争暖树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谁家新燕啄春泥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乱花渐欲迷人眼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浅草才能没马蹄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最爱湖东行不足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绿杨阴里白沙堤。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707904" y="1433558"/>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15616" y="2236037"/>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15616" y="264150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46287" y="264150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16216" y="344325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3838115"/>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62011" y="3836658"/>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70798" y="5444416"/>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95328" y="5444416"/>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23628" y="5849888"/>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71098" y="5849888"/>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25807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蒹葭萋萋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白露未晞　</a:t>
            </a:r>
            <a:r>
              <a:rPr lang="zh-CN" altLang="zh-CN" sz="2200" dirty="0">
                <a:solidFill>
                  <a:srgbClr val="000000"/>
                </a:solidFill>
                <a:latin typeface="Times New Roman" panose="02020603050405020304" pitchFamily="18" charset="0"/>
                <a:cs typeface="Times New Roman" panose="02020603050405020304" pitchFamily="18" charset="0"/>
              </a:rPr>
              <a:t>。所谓伊人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在水之湄。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蒹葭》</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日月之行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若出其中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星汉灿烂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若出其里。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曹操《观沧海》</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《桃花源记》中描写老人和孩子生活幸福的句子是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黄发垂髫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并怡然自乐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峰峦如聚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波涛如怒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山河表里潼关路。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张养浩《山坡羊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潼关怀古》</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把王维的《终南别业》默写完整。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中岁颇好道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晚家南山陲。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兴来每独往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胜事空自知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行到水穷处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坐看云起时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偶然值林叟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谈笑无还期。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411760" y="143355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63888" y="2229007"/>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357491" y="3037787"/>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528" y="3437664"/>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14039" y="3437664"/>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63274" y="3838539"/>
            <a:ext cx="134848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35861" y="3838539"/>
            <a:ext cx="134848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9929" y="5448094"/>
            <a:ext cx="166021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33781" y="5448094"/>
            <a:ext cx="166021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9929" y="5848969"/>
            <a:ext cx="166021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33781" y="5848969"/>
            <a:ext cx="166021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59072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一、直接型默写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真题呈现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蝉则千转不穷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猿则百叫无绝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持节云中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何日遣冯唐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苏轼《江城子》</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万里赴戎机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关山度若飞。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《木兰诗》</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峰峦如聚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波涛如怒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山河表里潼关路。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张养浩《山坡羊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潼关怀古》</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考题分析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从近几年的中考来看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直接型默写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要求按照原文填写上句或下句。涉及的体裁有文言文、古诗、词、曲。出题方法有给出前句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默写后句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有给出后句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默写前句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有给出前后句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默写中间句。此类题型属于背诵考查的最低层次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难度不大。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905425" y="1924061"/>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95736" y="2334534"/>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08055" y="2754307"/>
            <a:ext cx="1527290"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04109" y="3155480"/>
            <a:ext cx="1318042"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21910" y="3155480"/>
            <a:ext cx="1318042"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应考策略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虽然此类题型默写难度不大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但是我们不可以掉以轻心。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关于古诗词曲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我们要强化对首句的记忆。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给后句写前句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的题型每年必考。此类题型意在考查我们对古诗文的识记能力。因此在复习中我们必须要加强对前句的记忆。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解答时要做到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不多写、不漏写、不误写、不倒写、不连笔写。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书写要规范。考试的时候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不少考生书写不规范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等笔画不分。不少考生不写正楷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而是写行书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连笔不断。不规范的书写容易让阅卷老师找到扣分的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4779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二、理解型默写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真题呈现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南宋诗人赵师秀《约客》中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有约不来过夜半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闲敲棋子落灯花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的诗句表现了作者独坐灯下的寂寞心情。</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孟浩然《过故人庄》中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开轩面场圃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把酒话桑麻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表现了诗人与友人引杯对酌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畅谈农事的喜悦之情。</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刘禹锡在《酬乐天扬州初逢席上见赠》中用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沉舟侧畔千帆过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病树前头万木春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说明了新事物终将取代旧事物的道理。</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《桃花源记》中描写老人和孩子生活幸福的句子是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黄发垂髫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并怡然自乐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68698" y="1924061"/>
            <a:ext cx="214275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181769" y="1924061"/>
            <a:ext cx="127866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9512" y="2323146"/>
            <a:ext cx="1278663"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95937" y="2735668"/>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73777" y="2735668"/>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04285" y="3938092"/>
            <a:ext cx="191685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9513" y="4333931"/>
            <a:ext cx="86409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24931" y="4344217"/>
            <a:ext cx="23193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41929" y="5142710"/>
            <a:ext cx="117328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9513" y="5541566"/>
            <a:ext cx="86409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58175" y="5546678"/>
            <a:ext cx="160165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13734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22" presetClass="exit" presetSubtype="4" fill="hold" grpId="0" nodeType="withEffect">
                                  <p:stCondLst>
                                    <p:cond delay="0"/>
                                  </p:stCondLst>
                                  <p:childTnLst>
                                    <p:animEffect transition="out" filter="wipe(dow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1" grpId="0" animBg="1"/>
      <p:bldP spid="12" grpId="0" animBg="1"/>
      <p:bldP spid="13"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考题分析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近几年中考对此类题型的考查内容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一般都出自经典名篇。从内容来看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大多数侧重于诗文中的重点句、哲理句、关键句或主旨句等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生僻句子考得不多。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应考策略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背熟原文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对古诗文要了然于心。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要准确理解原文的内容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对诗文中关键词、关键句的表情达意要准确理解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不能一知半解。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认真审读题干给出的提示语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根据提示语中的关键词确定与之相对应的句子。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76324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三、情境型默写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真题呈现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时间都去哪儿了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还没有好好感受年轻就老了。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马年春晚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一首《时间都去哪儿了》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催发了人们对珍惜时间的思考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让人不禁联想起古诗文中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少壮不努力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老大徒伤悲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的名句。</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浙江舟山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在人生的旅途中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我们既有成功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也有失败。在成功与失败面前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不以物喜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不以己悲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来勉励自己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在荣辱面前始终保持一种良好的心态。</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湖南长沙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852458" y="3352652"/>
            <a:ext cx="156833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03866" y="3352652"/>
            <a:ext cx="156833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01369" y="4554552"/>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7944" y="4554552"/>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07255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dirty="0"/>
              <a:t>1</a:t>
            </a:r>
            <a:r>
              <a:rPr lang="zh-CN" altLang="zh-CN" b="1" dirty="0"/>
              <a:t>部分</a:t>
            </a:r>
            <a:r>
              <a:rPr lang="zh-CN" altLang="zh-CN" dirty="0"/>
              <a:t>　</a:t>
            </a:r>
            <a:r>
              <a:rPr lang="zh-CN" altLang="zh-CN" b="1" dirty="0"/>
              <a:t>古诗文背诵默写</a:t>
            </a:r>
            <a:endParaRPr lang="zh-CN" altLang="zh-CN" dirty="0"/>
          </a:p>
        </p:txBody>
      </p:sp>
    </p:spTree>
    <p:extLst>
      <p:ext uri="{BB962C8B-B14F-4D97-AF65-F5344CB8AC3E}">
        <p14:creationId xmlns:p14="http://schemas.microsoft.com/office/powerpoint/2010/main" val="3749788972"/>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1275375"/>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考题分析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广东近</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年中考都未曾涉及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但是在其他省份出现得毕竟多。情境型默写是按照题干设定的内容要求来默写名句。这种题型答案不唯一。比如说第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题答案可以是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少壮不努力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老大徒伤悲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黑发不知勤学早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白首方悔读书迟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应考策略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对经典名篇、经典句子要烂熟于心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做到信手拈来。平时在学习古诗文的时候要做一些分类归纳整理。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准确理解古诗文的内涵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不能一知半解。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答题时要认真审题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读懂题干中的提示语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理解特定情境要表达的中心意思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选择最合适的名句填空</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71522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192818"/>
            <a:ext cx="252024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一、默写古诗</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名句</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40588002"/>
              </p:ext>
            </p:extLst>
          </p:nvPr>
        </p:nvGraphicFramePr>
        <p:xfrm>
          <a:off x="508000" y="1649852"/>
          <a:ext cx="8128000" cy="470604"/>
        </p:xfrm>
        <a:graphic>
          <a:graphicData uri="http://schemas.openxmlformats.org/presentationml/2006/ole">
            <mc:AlternateContent xmlns:mc="http://schemas.openxmlformats.org/markup-compatibility/2006">
              <mc:Choice xmlns:v="urn:schemas-microsoft-com:vml" Requires="v">
                <p:oleObj spid="_x0000_s10272"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649852"/>
                        <a:ext cx="8128000" cy="470604"/>
                      </a:xfrm>
                      <a:prstGeom prst="rect">
                        <a:avLst/>
                      </a:prstGeom>
                    </p:spPr>
                  </p:pic>
                </p:oleObj>
              </mc:Fallback>
            </mc:AlternateContent>
          </a:graphicData>
        </a:graphic>
      </p:graphicFrame>
      <p:sp>
        <p:nvSpPr>
          <p:cNvPr id="5" name="矩形 4"/>
          <p:cNvSpPr>
            <a:spLocks noChangeAspect="1"/>
          </p:cNvSpPr>
          <p:nvPr/>
        </p:nvSpPr>
        <p:spPr>
          <a:xfrm>
            <a:off x="508000" y="2162020"/>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《观沧海》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东临碣石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以观沧海。水何澹澹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山岛竦峙。树木丛生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百草丰茂。秋风萧瑟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洪波涌起。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日月之行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若出其中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星汉灿烂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若出其里　</a:t>
            </a:r>
            <a:r>
              <a:rPr lang="zh-CN" altLang="zh-CN" sz="2200" dirty="0">
                <a:solidFill>
                  <a:srgbClr val="000000"/>
                </a:solidFill>
                <a:latin typeface="Times New Roman" panose="02020603050405020304" pitchFamily="18" charset="0"/>
                <a:cs typeface="Times New Roman" panose="02020603050405020304" pitchFamily="18" charset="0"/>
              </a:rPr>
              <a:t>。幸甚至哉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歌以咏志。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《观沧海》中借助奇特的想象来表现大海吞吐日月星辰气概的句子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日月之行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若出其中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星汉灿烂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若出其里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《观沧海》中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最能表现作者博大胸襟、远大抱负的句子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日月之行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若出其中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星汉灿烂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若出其里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347864" y="340894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76056" y="340894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56028" y="340894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9552" y="381369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03648" y="501777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10016" y="501777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16384" y="501777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660232" y="501777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999736" y="5424442"/>
            <a:ext cx="62587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6314" y="5829914"/>
            <a:ext cx="100934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042746" y="5829573"/>
            <a:ext cx="127394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802111" y="5829573"/>
            <a:ext cx="127394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36096" y="5829573"/>
            <a:ext cx="127394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6"/>
                                        </p:tgtEl>
                                      </p:cBhvr>
                                    </p:animEffect>
                                    <p:set>
                                      <p:cBhvr>
                                        <p:cTn id="55" dur="1" fill="hold">
                                          <p:stCondLst>
                                            <p:cond delay="499"/>
                                          </p:stCondLst>
                                        </p:cTn>
                                        <p:tgtEl>
                                          <p:spTgt spid="1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7"/>
                                        </p:tgtEl>
                                      </p:cBhvr>
                                    </p:animEffect>
                                    <p:set>
                                      <p:cBhvr>
                                        <p:cTn id="60" dur="1" fill="hold">
                                          <p:stCondLst>
                                            <p:cond delay="499"/>
                                          </p:stCondLst>
                                        </p:cTn>
                                        <p:tgtEl>
                                          <p:spTgt spid="17"/>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《闻王昌龄左迁龙标遥有此寄》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杨花落尽子规啼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闻道龙标过五溪。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我寄愁心与明月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随君直到夜郎西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李白在《闻王昌龄左迁龙标遥有此寄》中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把明月人格化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表达对友人不幸遭贬的深切同情与关怀的名句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我寄愁心与明月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随君直到夜郎西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《闻王昌龄左迁龙标遥有此寄》中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以悲景衬托离情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表达了诗人对好友贬所荒远、旅途艰辛的深切同情的诗句是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杨花落尽子规啼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闻道龙标过五溪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37673" y="2129694"/>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96336" y="2129694"/>
            <a:ext cx="133163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533731"/>
            <a:ext cx="15437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40152" y="3738655"/>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4144290"/>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153897" y="4950830"/>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5348819"/>
            <a:ext cx="9676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2176" y="5356802"/>
            <a:ext cx="20477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81170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《次北固山下》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客路青山外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行舟绿水前。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潮平两岸阔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风正一帆悬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海日生残夜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江春入旧年　</a:t>
            </a:r>
            <a:r>
              <a:rPr lang="zh-CN" altLang="zh-CN" sz="2200" dirty="0">
                <a:solidFill>
                  <a:srgbClr val="000000"/>
                </a:solidFill>
                <a:latin typeface="Times New Roman" panose="02020603050405020304" pitchFamily="18" charset="0"/>
                <a:cs typeface="Times New Roman" panose="02020603050405020304" pitchFamily="18" charset="0"/>
              </a:rPr>
              <a:t>。乡书何处达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归雁洛阳边。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《次北固山下》一诗中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表现新事物终将替代旧事物这一哲理的诗句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海日生残夜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江春入旧年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《次北固山下》一诗中表达游子思乡情深的诗句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乡书何处达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归雁洛阳边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92983" y="2535166"/>
            <a:ext cx="14460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22551" y="2535166"/>
            <a:ext cx="14460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169" y="2939226"/>
            <a:ext cx="14460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78090" y="2939226"/>
            <a:ext cx="14460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65994" y="4147353"/>
            <a:ext cx="14460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91880" y="4147353"/>
            <a:ext cx="14460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92280" y="4548228"/>
            <a:ext cx="14460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8313" y="4949832"/>
            <a:ext cx="50328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15502" y="4954802"/>
            <a:ext cx="14460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49114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《天净沙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马致远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枯藤老树昏鸦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小桥流水人家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古道西风瘦马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夕阳西下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断肠人在天涯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《天净沙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秋思》中的主旨句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夕阳西下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断肠人在天涯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马致远在《天净沙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秋思》中渲染萧条、冷落、凄凉气氛的写景的句子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枯藤老树昏鸦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古道西风瘦马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211960" y="2534437"/>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793857" y="2534437"/>
            <a:ext cx="136815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8313" y="2940682"/>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16016" y="3749603"/>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09059" y="3749603"/>
            <a:ext cx="151097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4145275"/>
            <a:ext cx="53560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9712" y="4951559"/>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38642" y="4951559"/>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63508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矩形 2"/>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《夜雨寄北》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李商隐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君问归期未有期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巴山夜雨涨秋池。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何当共剪西窗烛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却话巴山夜雨时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《夜雨寄北》</a:t>
            </a:r>
            <a:r>
              <a:rPr lang="zh-CN" altLang="zh-CN" sz="2200" dirty="0">
                <a:solidFill>
                  <a:srgbClr val="000000"/>
                </a:solidFill>
                <a:latin typeface="Times New Roman" panose="02020603050405020304" pitchFamily="18" charset="0"/>
                <a:cs typeface="Times New Roman" panose="02020603050405020304" pitchFamily="18" charset="0"/>
              </a:rPr>
              <a:t>中有问有答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跌宕有致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流露出诗人留滞异乡、归期未卜的羁旅之愁的诗句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君问归期未有期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巴山夜雨涨秋池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808806" y="2956117"/>
            <a:ext cx="2304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57952" y="2956117"/>
            <a:ext cx="101539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361589"/>
            <a:ext cx="15437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15141" y="4156278"/>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66433" y="4156278"/>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4564912"/>
            <a:ext cx="8236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5676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603298105"/>
              </p:ext>
            </p:extLst>
          </p:nvPr>
        </p:nvGraphicFramePr>
        <p:xfrm>
          <a:off x="508000" y="1042345"/>
          <a:ext cx="8128000" cy="470604"/>
        </p:xfrm>
        <a:graphic>
          <a:graphicData uri="http://schemas.openxmlformats.org/presentationml/2006/ole">
            <mc:AlternateContent xmlns:mc="http://schemas.openxmlformats.org/markup-compatibility/2006">
              <mc:Choice xmlns:v="urn:schemas-microsoft-com:vml" Requires="v">
                <p:oleObj spid="_x0000_s11296"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042345"/>
                        <a:ext cx="8128000" cy="470604"/>
                      </a:xfrm>
                      <a:prstGeom prst="rect">
                        <a:avLst/>
                      </a:prstGeom>
                    </p:spPr>
                  </p:pic>
                </p:oleObj>
              </mc:Fallback>
            </mc:AlternateContent>
          </a:graphicData>
        </a:graphic>
      </p:graphicFrame>
      <p:sp>
        <p:nvSpPr>
          <p:cNvPr id="4" name="矩形 3"/>
          <p:cNvSpPr>
            <a:spLocks noChangeAspect="1"/>
          </p:cNvSpPr>
          <p:nvPr/>
        </p:nvSpPr>
        <p:spPr>
          <a:xfrm>
            <a:off x="508000" y="144322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《木兰诗》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北朝民歌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唧唧复唧唧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木兰当户织。不闻机杼声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唯闻女叹息。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问女何所思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问女何所忆。女亦无所思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女亦无所忆。昨夜见军帖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可汗大点兵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军书十二卷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卷卷有爷名。阿爷无大儿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木兰无长兄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愿为市鞍马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从此替爷征。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东市买骏马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西市买鞍鞯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南市买辔头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北市买长鞭。旦辞爷娘去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暮宿黄河边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不闻爷娘唤女声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但闻黄河流水鸣溅溅。旦辞黄河去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暮至黑山头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不闻爷娘唤女声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但闻燕山胡骑鸣啾啾。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万里赴戎机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关山度若飞　</a:t>
            </a:r>
            <a:r>
              <a:rPr lang="zh-CN" altLang="zh-CN" sz="2200" dirty="0">
                <a:solidFill>
                  <a:srgbClr val="000000"/>
                </a:solidFill>
                <a:latin typeface="Times New Roman" panose="02020603050405020304" pitchFamily="18" charset="0"/>
                <a:cs typeface="Times New Roman" panose="02020603050405020304" pitchFamily="18" charset="0"/>
              </a:rPr>
              <a:t>。朔气传金柝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寒光照铁衣。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将军百战死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壮士十年归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归来见天子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天子坐明堂。策勋十二转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赏赐百千强。可汗问所欲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木兰不用尚书郎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愿驰千里足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送儿还故乡。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83568" y="5105966"/>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71800" y="5105966"/>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5497885"/>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11760" y="5497885"/>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02515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爷娘闻女来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出郭相扶将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阿姊闻妹来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当户理红妆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小弟闻姊来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磨刀霍霍向猪羊。开我东阁门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坐我西阁床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脱我战时袍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著我旧时裳。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当窗理云鬓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对镜帖花黄　</a:t>
            </a:r>
            <a:r>
              <a:rPr lang="zh-CN" altLang="zh-CN" sz="2200" dirty="0">
                <a:solidFill>
                  <a:srgbClr val="000000"/>
                </a:solidFill>
                <a:latin typeface="Times New Roman" panose="02020603050405020304" pitchFamily="18" charset="0"/>
                <a:cs typeface="Times New Roman" panose="02020603050405020304" pitchFamily="18" charset="0"/>
              </a:rPr>
              <a:t>。出门看火伴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火伴皆惊忙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同行十二年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不知木兰是女郎。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雄兔脚扑朔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雌兔眼迷离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双兔傍地走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安能辨我是雄雌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《木兰诗》中体现战争旷日持久、战斗激烈悲壮的诗句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将军百战死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壮士十年归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《木兰诗》中直接反映木兰战功显赫的诗句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策勋十二转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赏赐百千强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《木兰诗》中体现边疆生活艰苦的诗句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朔气传金柝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寒光照铁衣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8000" y="1931820"/>
            <a:ext cx="15437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5776" y="1931820"/>
            <a:ext cx="15437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20072" y="2740093"/>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812360" y="3540317"/>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948044"/>
            <a:ext cx="12556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19524" y="3948044"/>
            <a:ext cx="14603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16216" y="4346853"/>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9666" y="4742988"/>
            <a:ext cx="14603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01769" y="5153389"/>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945985" y="5153389"/>
            <a:ext cx="7718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8000" y="5544929"/>
            <a:ext cx="12556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49981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par>
                                <p:cTn id="51" presetID="22" presetClass="exit" presetSubtype="4" fill="hold" grpId="0" nodeType="withEffect">
                                  <p:stCondLst>
                                    <p:cond delay="0"/>
                                  </p:stCondLst>
                                  <p:childTnLst>
                                    <p:animEffect transition="out" filter="wipe(down)">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《登幽州台歌》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陈子昂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前不见古人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后不见来者。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念天地之悠悠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独怆然而涕下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《登幽州台歌》</a:t>
            </a:r>
            <a:r>
              <a:rPr lang="zh-CN" altLang="zh-CN" sz="2200" dirty="0">
                <a:solidFill>
                  <a:srgbClr val="000000"/>
                </a:solidFill>
                <a:latin typeface="Times New Roman" panose="02020603050405020304" pitchFamily="18" charset="0"/>
                <a:cs typeface="Times New Roman" panose="02020603050405020304" pitchFamily="18" charset="0"/>
              </a:rPr>
              <a:t>中抒发诗人独立于悠悠天地间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因怀才不遇而内心悲伤的两句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念天地之悠悠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独怆然而涕下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《望岳》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岱宗夫如何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齐鲁青未了。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造化钟神秀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阴阳割昏晓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荡胸生曾云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决眦入归鸟。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会当凌绝顶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一览众山小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《望岳》中点明全诗主旨并表达作者远大理想和抱负的诗句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会当凌绝顶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一览众山小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677460" y="2129694"/>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221062" y="2129694"/>
            <a:ext cx="187933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08606" y="2937572"/>
            <a:ext cx="187933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77765" y="2937572"/>
            <a:ext cx="187933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17915" y="4146896"/>
            <a:ext cx="187933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77807" y="4146896"/>
            <a:ext cx="187933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24963" y="4550684"/>
            <a:ext cx="155280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41071" y="4550684"/>
            <a:ext cx="155280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6910" y="5352434"/>
            <a:ext cx="155280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5776" y="5352434"/>
            <a:ext cx="155280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77225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矩形 2"/>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《登飞来峰》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飞来山上千寻塔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闻说鸡鸣见日升。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不畏浮云遮望眼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自缘身在最高层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王</a:t>
            </a:r>
            <a:r>
              <a:rPr lang="zh-CN" altLang="zh-CN" sz="2200" dirty="0">
                <a:solidFill>
                  <a:srgbClr val="000000"/>
                </a:solidFill>
                <a:latin typeface="Times New Roman" panose="02020603050405020304" pitchFamily="18" charset="0"/>
                <a:cs typeface="Times New Roman" panose="02020603050405020304" pitchFamily="18" charset="0"/>
              </a:rPr>
              <a:t>安石在《登飞来峰》中用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不畏浮云遮望眼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自缘身在最高层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两句来表达自己不畏奸佞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推行新法的决心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显示了高瞻远瞩的气概。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04048" y="2956117"/>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85945" y="2956117"/>
            <a:ext cx="13119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8312" y="3356992"/>
            <a:ext cx="158340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32040" y="3753751"/>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52319" y="3753751"/>
            <a:ext cx="131461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8313" y="4169084"/>
            <a:ext cx="12953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99933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2159194414"/>
              </p:ext>
            </p:extLst>
          </p:nvPr>
        </p:nvGraphicFramePr>
        <p:xfrm>
          <a:off x="508000" y="1103962"/>
          <a:ext cx="8128000" cy="5875825"/>
        </p:xfrm>
        <a:graphic>
          <a:graphicData uri="http://schemas.openxmlformats.org/presentationml/2006/ole">
            <mc:AlternateContent xmlns:mc="http://schemas.openxmlformats.org/markup-compatibility/2006">
              <mc:Choice xmlns:v="urn:schemas-microsoft-com:vml" Requires="v">
                <p:oleObj spid="_x0000_s1055" name="文档" r:id="rId4" imgW="3838246" imgH="2774260" progId="Word.Document.12">
                  <p:embed/>
                </p:oleObj>
              </mc:Choice>
              <mc:Fallback>
                <p:oleObj name="文档" r:id="rId4" imgW="3838246" imgH="2774260" progId="Word.Document.12">
                  <p:embed/>
                  <p:pic>
                    <p:nvPicPr>
                      <p:cNvPr id="0" name=""/>
                      <p:cNvPicPr/>
                      <p:nvPr/>
                    </p:nvPicPr>
                    <p:blipFill>
                      <a:blip r:embed="rId5"/>
                      <a:stretch>
                        <a:fillRect/>
                      </a:stretch>
                    </p:blipFill>
                    <p:spPr>
                      <a:xfrm>
                        <a:off x="508000" y="1103962"/>
                        <a:ext cx="8128000" cy="5875825"/>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矩形 2"/>
          <p:cNvSpPr>
            <a:spLocks noChangeAspect="1"/>
          </p:cNvSpPr>
          <p:nvPr/>
        </p:nvSpPr>
        <p:spPr>
          <a:xfrm>
            <a:off x="508000" y="229103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《游山西村》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莫笑农家腊酒浑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丰年留客足鸡豚。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山重水复疑无路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柳暗花明又一村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箫鼓追随春社近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衣冠简朴古风存　</a:t>
            </a:r>
            <a:r>
              <a:rPr lang="zh-CN" altLang="zh-CN" sz="2200" dirty="0">
                <a:solidFill>
                  <a:srgbClr val="000000"/>
                </a:solidFill>
                <a:latin typeface="Times New Roman" panose="02020603050405020304" pitchFamily="18" charset="0"/>
                <a:cs typeface="Times New Roman" panose="02020603050405020304" pitchFamily="18" charset="0"/>
              </a:rPr>
              <a:t>。从今若许闲乘月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拄杖无时夜叩门。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48064" y="3128144"/>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96336" y="3128144"/>
            <a:ext cx="93610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4862" y="3535217"/>
            <a:ext cx="174087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3568" y="3929831"/>
            <a:ext cx="23042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0210" y="3940222"/>
            <a:ext cx="201622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6049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矩形 2"/>
          <p:cNvSpPr>
            <a:spLocks noChangeAspect="1"/>
          </p:cNvSpPr>
          <p:nvPr/>
        </p:nvSpPr>
        <p:spPr>
          <a:xfrm>
            <a:off x="508000" y="223255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陆游在《游山西村》中用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莫笑农家腊酒浑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丰年留客足鸡豚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写出了农民热情好客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丰年酿酒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与朋友欢庆的欢乐情景。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当我们遭遇困境时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要想起陆游《游山西村》中的名句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山重水复疑无路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柳暗花明又一村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相信有峰回路转的时候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从而战胜困难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走出困境。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《游山西村》中蕴含深刻人生哲理的诗句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山重水复疑无路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柳暗花明又一村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77281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latin typeface="Times New Roman" panose="02020603050405020304" pitchFamily="18" charset="0"/>
                <a:cs typeface="Times New Roman" panose="02020603050405020304" pitchFamily="18" charset="0"/>
              </a:rPr>
              <a:t>理解</a:t>
            </a:r>
            <a:r>
              <a:rPr lang="en-US" altLang="zh-CN" sz="2200" dirty="0" smtClean="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08410" y="2274121"/>
            <a:ext cx="213579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55474" y="2274121"/>
            <a:ext cx="213579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313" y="2664923"/>
            <a:ext cx="71931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3884161"/>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3377" y="3884161"/>
            <a:ext cx="230022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35346" y="3476536"/>
            <a:ext cx="107473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97324" y="4683580"/>
            <a:ext cx="185429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8326" y="5085184"/>
            <a:ext cx="5040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03648" y="5085184"/>
            <a:ext cx="216167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1353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《己亥杂诗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龚自珍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浩荡离愁白日斜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吟鞭东指即天涯。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落红不是无情物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化作春泥更护花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清</a:t>
            </a:r>
            <a:r>
              <a:rPr lang="zh-CN" altLang="zh-CN" sz="2200" dirty="0">
                <a:solidFill>
                  <a:srgbClr val="000000"/>
                </a:solidFill>
                <a:latin typeface="Times New Roman" panose="02020603050405020304" pitchFamily="18" charset="0"/>
                <a:cs typeface="Times New Roman" panose="02020603050405020304" pitchFamily="18" charset="0"/>
              </a:rPr>
              <a:t>代龚自珍《己亥杂诗》中移情于物、以花喻人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表现无私奉献精神的诗句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落红不是无情物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化作春泥更护花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《泊秦淮》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烟笼寒水月笼沙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夜泊秦淮近酒家。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商女不知亡国恨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隔江犹唱后庭花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杜</a:t>
            </a:r>
            <a:r>
              <a:rPr lang="zh-CN" altLang="zh-CN" sz="2200" dirty="0">
                <a:solidFill>
                  <a:srgbClr val="000000"/>
                </a:solidFill>
                <a:latin typeface="Times New Roman" panose="02020603050405020304" pitchFamily="18" charset="0"/>
                <a:cs typeface="Times New Roman" panose="02020603050405020304" pitchFamily="18" charset="0"/>
              </a:rPr>
              <a:t>牧的《泊秦淮》中讽刺当时的达官贵人不顾国家安危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依然醉生梦死的诗句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商女不知亡国恨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隔江犹唱后庭花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37673" y="1924061"/>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85945" y="1924061"/>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8312" y="2328827"/>
            <a:ext cx="165541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05425" y="3140968"/>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04997" y="3140968"/>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93657" y="4342595"/>
            <a:ext cx="22322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19570" y="4342595"/>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8312" y="4744199"/>
            <a:ext cx="165541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70223" y="5545949"/>
            <a:ext cx="22322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52120" y="5545949"/>
            <a:ext cx="22322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98432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animBg="1"/>
      <p:bldP spid="13"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817893611"/>
              </p:ext>
            </p:extLst>
          </p:nvPr>
        </p:nvGraphicFramePr>
        <p:xfrm>
          <a:off x="508000" y="1151526"/>
          <a:ext cx="8128000" cy="470604"/>
        </p:xfrm>
        <a:graphic>
          <a:graphicData uri="http://schemas.openxmlformats.org/presentationml/2006/ole">
            <mc:AlternateContent xmlns:mc="http://schemas.openxmlformats.org/markup-compatibility/2006">
              <mc:Choice xmlns:v="urn:schemas-microsoft-com:vml" Requires="v">
                <p:oleObj spid="_x0000_s12320"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151526"/>
                        <a:ext cx="8128000" cy="470604"/>
                      </a:xfrm>
                      <a:prstGeom prst="rect">
                        <a:avLst/>
                      </a:prstGeom>
                    </p:spPr>
                  </p:pic>
                </p:oleObj>
              </mc:Fallback>
            </mc:AlternateContent>
          </a:graphicData>
        </a:graphic>
      </p:graphicFrame>
      <p:sp>
        <p:nvSpPr>
          <p:cNvPr id="4" name="矩形 3"/>
          <p:cNvSpPr>
            <a:spLocks noChangeAspect="1"/>
          </p:cNvSpPr>
          <p:nvPr/>
        </p:nvSpPr>
        <p:spPr>
          <a:xfrm>
            <a:off x="508000" y="1653303"/>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《黄鹤楼》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崔颢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昔人已乘黄鹤去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此地空余黄鹤楼。</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黄鹤一去不复返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白云千载空悠悠　</a:t>
            </a:r>
            <a:r>
              <a:rPr lang="zh-CN" altLang="zh-CN" sz="2200" dirty="0">
                <a:solidFill>
                  <a:srgbClr val="000000"/>
                </a:solidFill>
                <a:latin typeface="Times New Roman" panose="02020603050405020304" pitchFamily="18" charset="0"/>
                <a:cs typeface="Times New Roman" panose="02020603050405020304" pitchFamily="18" charset="0"/>
              </a:rPr>
              <a:t>。晴川历历汉阳树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芳草萋萋鹦鹉洲。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日暮乡关何处是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烟波江上使人愁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《黄鹤楼》中由写虚幻的传说转为实写眼前的所见景物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描绘了一个空明、悠远的画面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为下文抒乡情作铺垫的句子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晴川历历汉阳树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芳草萋萋鹦鹉洲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《黄鹤楼》中表现作者缠绵的乡愁的句子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日暮乡关何处是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烟波江上使人愁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76056" y="2497493"/>
            <a:ext cx="20882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68344" y="2497493"/>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4992" y="2898368"/>
            <a:ext cx="15267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96984" y="2898368"/>
            <a:ext cx="16390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4993" y="3296584"/>
            <a:ext cx="6626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91680" y="3296810"/>
            <a:ext cx="22322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20272" y="4500164"/>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4993" y="4914592"/>
            <a:ext cx="11666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51718" y="4915468"/>
            <a:ext cx="201622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65692" y="5309872"/>
            <a:ext cx="20787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4993" y="5717071"/>
            <a:ext cx="51861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75656" y="5710747"/>
            <a:ext cx="20787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51091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22" presetClass="exit" presetSubtype="4" fill="hold" grpId="0" nodeType="withEffect">
                                  <p:stCondLst>
                                    <p:cond delay="0"/>
                                  </p:stCondLst>
                                  <p:childTnLst>
                                    <p:animEffect transition="out" filter="wipe(down)">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xit" presetSubtype="4" fill="hold" grpId="0" nodeType="clickEffect">
                                  <p:stCondLst>
                                    <p:cond delay="0"/>
                                  </p:stCondLst>
                                  <p:childTnLst>
                                    <p:animEffect transition="out" filter="wipe(down)">
                                      <p:cBhvr>
                                        <p:cTn id="53" dur="500"/>
                                        <p:tgtEl>
                                          <p:spTgt spid="16"/>
                                        </p:tgtEl>
                                      </p:cBhvr>
                                    </p:animEffect>
                                    <p:set>
                                      <p:cBhvr>
                                        <p:cTn id="54"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《使至塞上》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单车欲问边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属国过居延。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征蓬出汉塞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归雁入胡天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大漠孤烟直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长河落日圆　</a:t>
            </a:r>
            <a:r>
              <a:rPr lang="zh-CN" altLang="zh-CN" sz="2200" dirty="0">
                <a:solidFill>
                  <a:srgbClr val="000000"/>
                </a:solidFill>
                <a:latin typeface="Times New Roman" panose="02020603050405020304" pitchFamily="18" charset="0"/>
                <a:cs typeface="Times New Roman" panose="02020603050405020304" pitchFamily="18" charset="0"/>
              </a:rPr>
              <a:t>。萧关逢候骑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都护在燕然。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王维在《使至塞上》一诗中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描绘奇特壮美的塞外风光的句子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大漠孤烟直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长河落日圆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王维在《使至塞上》一诗中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以比喻表达诗人漂泊无定的内心感受的语句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征蓬出汉塞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归雁入胡天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95936" y="2544851"/>
            <a:ext cx="15352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12160" y="2544851"/>
            <a:ext cx="15352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2943105"/>
            <a:ext cx="15352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27784" y="2943105"/>
            <a:ext cx="15352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7543" y="4152208"/>
            <a:ext cx="15352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55776" y="4152208"/>
            <a:ext cx="15352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31609" y="4959657"/>
            <a:ext cx="15352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48387" y="4959657"/>
            <a:ext cx="15352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6366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《钱塘湖春行》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孤山寺北贾亭西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水面初平云脚低。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几处早莺争暖树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谁家新燕啄春泥　</a:t>
            </a:r>
            <a:r>
              <a:rPr lang="zh-CN" altLang="zh-CN" sz="2200" dirty="0">
                <a:solidFill>
                  <a:srgbClr val="000000"/>
                </a:solidFill>
                <a:latin typeface="Times New Roman" panose="02020603050405020304" pitchFamily="18" charset="0"/>
                <a:cs typeface="Times New Roman" panose="02020603050405020304" pitchFamily="18" charset="0"/>
              </a:rPr>
              <a:t>。乱花渐欲迷人眼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浅草才能没马蹄。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最爱湖东行不足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绿杨阴里白沙堤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白居易在《钱塘湖春行》中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借莺燕的活动来传达春天来临的信息并表达自己喜悦之情的句子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几处早莺争暖树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谁家新燕啄春泥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白居易在《钱塘湖春行》中描绘春花初绽、春草吐绿的诗句是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乱花渐欲迷人眼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浅草才能没马蹄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96838" y="2137453"/>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96336" y="2137453"/>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9552" y="2544122"/>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81889" y="2534437"/>
            <a:ext cx="152293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9552" y="2939037"/>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02071" y="2939037"/>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9157" y="4135464"/>
            <a:ext cx="216024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92280" y="4135464"/>
            <a:ext cx="172819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9552" y="4548228"/>
            <a:ext cx="10081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5927" y="5347146"/>
            <a:ext cx="216024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840" y="5347146"/>
            <a:ext cx="216024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11571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22" presetClass="exit" presetSubtype="4" fill="hold" grpId="0" nodeType="withEffect">
                                  <p:stCondLst>
                                    <p:cond delay="0"/>
                                  </p:stCondLst>
                                  <p:childTnLst>
                                    <p:animEffect transition="out" filter="wipe(down)">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《饮酒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结庐在人境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而无车马喧。问君何能尔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心远地自偏。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采菊东篱下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悠然见南山　</a:t>
            </a:r>
            <a:r>
              <a:rPr lang="zh-CN" altLang="zh-CN" sz="2200" dirty="0">
                <a:solidFill>
                  <a:srgbClr val="000000"/>
                </a:solidFill>
                <a:latin typeface="Times New Roman" panose="02020603050405020304" pitchFamily="18" charset="0"/>
                <a:cs typeface="Times New Roman" panose="02020603050405020304" pitchFamily="18" charset="0"/>
              </a:rPr>
              <a:t>。山气日夕佳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飞鸟相与还。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此中有真意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欲辨已忘言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陶渊明《饮酒》中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表现了诗人俯仰之间怡然自得、恬淡闲适、热爱自然的旷达胸襟的诗句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采菊东篱下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悠然见南山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陶渊明《饮酒》中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可意会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不可言传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意境相似的句子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此中有真意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欲辨已忘言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215514" y="2343086"/>
            <a:ext cx="13997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27504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65265" y="2750484"/>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81014" y="2750484"/>
            <a:ext cx="13997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315595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4834" y="3155956"/>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60734" y="4354713"/>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66567" y="4354713"/>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057410" y="4756317"/>
            <a:ext cx="76306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3528" y="5166801"/>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18970" y="5166801"/>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60730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par>
                                <p:cTn id="44" presetID="22" presetClass="exit" presetSubtype="4" fill="hold" grpId="0" nodeType="withEffect">
                                  <p:stCondLst>
                                    <p:cond delay="0"/>
                                  </p:stCondLst>
                                  <p:childTnLst>
                                    <p:animEffect transition="out" filter="wipe(dow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《春望》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国破山河在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城春草木深。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感时花溅泪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恨别鸟惊心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烽火连三月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家书抵万金　</a:t>
            </a:r>
            <a:r>
              <a:rPr lang="zh-CN" altLang="zh-CN" sz="2200" dirty="0">
                <a:solidFill>
                  <a:srgbClr val="000000"/>
                </a:solidFill>
                <a:latin typeface="Times New Roman" panose="02020603050405020304" pitchFamily="18" charset="0"/>
                <a:cs typeface="Times New Roman" panose="02020603050405020304" pitchFamily="18" charset="0"/>
              </a:rPr>
              <a:t>。白头搔更短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浑欲不胜簪。</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杜甫在《春望》一诗中写国都沦陷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山河依旧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春天来临却杂草丛生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且表现长安春日满目凄凉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传达出诗人忧国伤时之情的诗句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国破山河在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城春草木深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杜甫的《春望》中诗人感时伤别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见明丽之景诱发内心伤感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或运用拟人手法抒发伤感之情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感时花溅泪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恨别鸟惊心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88884" y="2129694"/>
            <a:ext cx="15496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60934" y="2129694"/>
            <a:ext cx="15496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6232" y="2533731"/>
            <a:ext cx="15496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55776" y="2533731"/>
            <a:ext cx="15496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6232" y="4131835"/>
            <a:ext cx="1549664" cy="335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70393" y="4131835"/>
            <a:ext cx="1549664" cy="335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10568" y="4934144"/>
            <a:ext cx="1549664" cy="335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15514" y="4934144"/>
            <a:ext cx="1549664" cy="335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6827" y="5332533"/>
            <a:ext cx="604773" cy="335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65368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2494171"/>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杜甫的《春望》中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春天的花开鸟鸣反而使诗人杜甫生出忧国和思乡之情的诗句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烽火连三月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家书抵万金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杜甫在《春望》一诗中悲哀国破家亡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伤感离乱之痛。诗中能够表现他忧愁而日益衰老的句子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白头搔更短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浑欲不胜簪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771800" y="2921782"/>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716016" y="2921782"/>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40827" y="3725016"/>
            <a:ext cx="165618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88413" y="3725016"/>
            <a:ext cx="165618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6882" y="4127642"/>
            <a:ext cx="61873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60575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4" name="矩形 3"/>
          <p:cNvSpPr>
            <a:spLocks noChangeAspect="1"/>
          </p:cNvSpPr>
          <p:nvPr/>
        </p:nvSpPr>
        <p:spPr>
          <a:xfrm>
            <a:off x="508000" y="2494171"/>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《雁门太守行》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黑云压城城欲摧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甲光向日金鳞开　</a:t>
            </a:r>
            <a:r>
              <a:rPr lang="zh-CN" altLang="zh-CN" sz="2200" dirty="0">
                <a:solidFill>
                  <a:srgbClr val="000000"/>
                </a:solidFill>
                <a:latin typeface="Times New Roman" panose="02020603050405020304" pitchFamily="18" charset="0"/>
                <a:cs typeface="Times New Roman" panose="02020603050405020304" pitchFamily="18" charset="0"/>
              </a:rPr>
              <a:t>。角声满天秋色里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塞上燕脂凝夜紫。半卷红旗临易水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霜重鼓寒声不起。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报君黄金台上意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提携玉龙为君死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55576" y="3332110"/>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58255" y="3332110"/>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983760" y="3736751"/>
            <a:ext cx="19087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9552" y="4143286"/>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30063" y="4134985"/>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14176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882790136"/>
              </p:ext>
            </p:extLst>
          </p:nvPr>
        </p:nvGraphicFramePr>
        <p:xfrm>
          <a:off x="508000" y="989344"/>
          <a:ext cx="8128000" cy="6276133"/>
        </p:xfrm>
        <a:graphic>
          <a:graphicData uri="http://schemas.openxmlformats.org/presentationml/2006/ole">
            <mc:AlternateContent xmlns:mc="http://schemas.openxmlformats.org/markup-compatibility/2006">
              <mc:Choice xmlns:v="urn:schemas-microsoft-com:vml" Requires="v">
                <p:oleObj spid="_x0000_s2079" name="文档" r:id="rId4" imgW="3957084" imgH="3055159" progId="Word.Document.12">
                  <p:embed/>
                </p:oleObj>
              </mc:Choice>
              <mc:Fallback>
                <p:oleObj name="文档" r:id="rId4" imgW="3957084" imgH="3055159" progId="Word.Document.12">
                  <p:embed/>
                  <p:pic>
                    <p:nvPicPr>
                      <p:cNvPr id="0" name=""/>
                      <p:cNvPicPr/>
                      <p:nvPr/>
                    </p:nvPicPr>
                    <p:blipFill>
                      <a:blip r:embed="rId5"/>
                      <a:stretch>
                        <a:fillRect/>
                      </a:stretch>
                    </p:blipFill>
                    <p:spPr>
                      <a:xfrm>
                        <a:off x="508000" y="989344"/>
                        <a:ext cx="8128000" cy="6276133"/>
                      </a:xfrm>
                      <a:prstGeom prst="rect">
                        <a:avLst/>
                      </a:prstGeom>
                    </p:spPr>
                  </p:pic>
                </p:oleObj>
              </mc:Fallback>
            </mc:AlternateContent>
          </a:graphicData>
        </a:graphic>
      </p:graphicFrame>
    </p:spTree>
    <p:extLst>
      <p:ext uri="{BB962C8B-B14F-4D97-AF65-F5344CB8AC3E}">
        <p14:creationId xmlns:p14="http://schemas.microsoft.com/office/powerpoint/2010/main" val="21271639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1952115"/>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《雁门太守行》中写战云笼罩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使人透不过气来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而战士整装待发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士气还很旺盛的诗句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黑云压城城欲摧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甲光向日金鳞开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《雁门太守行》中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抒发誓死报国忠心的诗句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报君黄金台上意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提携玉龙为君死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《雁门太守行》中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角色满天秋色里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塞上胭脂凝夜紫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两句把激战中的边塞风光写得很壮美。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《雁门太守行》中写行军神速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乘夜奔袭至慷慨悲歌之地的诗句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半卷红旗临易水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霜重鼓寒声不起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49237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667069" y="2380759"/>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72200" y="2380759"/>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528" y="2791319"/>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16216" y="3192605"/>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3592774"/>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86047" y="3592774"/>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91880" y="4000586"/>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45785" y="4000586"/>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6318" y="5194309"/>
            <a:ext cx="216024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83066" y="5194309"/>
            <a:ext cx="216024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98768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折戟沉沙铁未销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自将磨洗认前朝。</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东风不与周郎便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铜雀春深锁二乔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a:t>
            </a:r>
            <a:r>
              <a:rPr lang="zh-CN" altLang="zh-CN" sz="2200" dirty="0">
                <a:latin typeface="Times New Roman" panose="02020603050405020304" pitchFamily="18" charset="0"/>
                <a:cs typeface="Times New Roman" panose="02020603050405020304" pitchFamily="18" charset="0"/>
              </a:rPr>
              <a:t>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杜牧《赤壁》一诗中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借古物兴感慨的诗句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折戟沉沙铁未销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自将磨洗认前朝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杜牧《赤壁》一诗中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蕴含机遇造人的哲理的诗句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东风不与周郎便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铜雀春深锁二乔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04048" y="2544851"/>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96336" y="2544851"/>
            <a:ext cx="13839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945726"/>
            <a:ext cx="16157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00192" y="3755196"/>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7544" y="4152948"/>
            <a:ext cx="6076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5656" y="4153677"/>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92280" y="4547522"/>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9108" y="4961950"/>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83711" y="4949832"/>
            <a:ext cx="20696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76409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《渔家傲　天接云涛连晓雾》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天接云涛连晓雾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星河欲转千帆舞。仿佛梦魂归帝所。闻天语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殷勤问我归何处。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我报路长嗟日暮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学诗谩有惊人句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九万里风鹏正举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风休住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蓬舟吹取三山去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《渔家傲　天接云涛连晓雾》中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词人在天帝面前倾诉国难当头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自己晚年孤独无依的痛苦以及空有才华而遭逢不幸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奋力挣扎的苦闷不满的句子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我报路长嗟日暮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学诗谩有惊人句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《渔家傲　天接云涛连晓雾》中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九万里风鹏正举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风休住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蓬舟吹取三山去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表达了词人决心像大鹏一样乘风高飞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乐观地寻求幸福的理想与愿望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也是本诗的主旨句。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567964" y="2329533"/>
            <a:ext cx="23640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250516" y="2329533"/>
            <a:ext cx="23640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933068" y="2329533"/>
            <a:ext cx="86356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312" y="2726477"/>
            <a:ext cx="187143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87824" y="2735946"/>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499992" y="2735946"/>
            <a:ext cx="20477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7964" y="4344483"/>
            <a:ext cx="20477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19343" y="4344483"/>
            <a:ext cx="20477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50516" y="4744565"/>
            <a:ext cx="20477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933067" y="4744565"/>
            <a:ext cx="81218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8313" y="5138092"/>
            <a:ext cx="791320" cy="330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02226" y="5153345"/>
            <a:ext cx="20477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77550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par>
                                <p:cTn id="51" presetID="22" presetClass="exit" presetSubtype="4" fill="hold" grpId="0" nodeType="with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231046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《浣溪沙　一曲新词酒一杯》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晏殊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一曲新词酒一杯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去年天气旧亭台。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夕阳西下几时回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无可奈何花落去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似曾相识燕归来　</a:t>
            </a:r>
            <a:r>
              <a:rPr lang="zh-CN" altLang="zh-CN" sz="2200" dirty="0">
                <a:solidFill>
                  <a:srgbClr val="000000"/>
                </a:solidFill>
                <a:latin typeface="Times New Roman" panose="02020603050405020304" pitchFamily="18" charset="0"/>
                <a:cs typeface="Times New Roman" panose="02020603050405020304" pitchFamily="18" charset="0"/>
              </a:rPr>
              <a:t>。小园香径独徘徊。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晏殊在《浣溪沙》一词中表达对春光逝去的惋惜、怅惘之情的名句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无可奈何花落去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似曾相识燕归来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04048" y="315135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68344" y="3151359"/>
            <a:ext cx="12825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8312" y="3556831"/>
            <a:ext cx="158340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3556831"/>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19672" y="4356148"/>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3968" y="4356148"/>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74190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79118600"/>
              </p:ext>
            </p:extLst>
          </p:nvPr>
        </p:nvGraphicFramePr>
        <p:xfrm>
          <a:off x="508000" y="1700808"/>
          <a:ext cx="8128000" cy="470604"/>
        </p:xfrm>
        <a:graphic>
          <a:graphicData uri="http://schemas.openxmlformats.org/presentationml/2006/ole">
            <mc:AlternateContent xmlns:mc="http://schemas.openxmlformats.org/markup-compatibility/2006">
              <mc:Choice xmlns:v="urn:schemas-microsoft-com:vml" Requires="v">
                <p:oleObj spid="_x0000_s13345"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700808"/>
                        <a:ext cx="8128000" cy="470604"/>
                      </a:xfrm>
                      <a:prstGeom prst="rect">
                        <a:avLst/>
                      </a:prstGeom>
                    </p:spPr>
                  </p:pic>
                </p:oleObj>
              </mc:Fallback>
            </mc:AlternateContent>
          </a:graphicData>
        </a:graphic>
      </p:graphicFrame>
      <p:sp>
        <p:nvSpPr>
          <p:cNvPr id="4" name="矩形 3"/>
          <p:cNvSpPr>
            <a:spLocks noChangeAspect="1"/>
          </p:cNvSpPr>
          <p:nvPr/>
        </p:nvSpPr>
        <p:spPr>
          <a:xfrm>
            <a:off x="508000" y="226424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关关雎鸠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在河之洲。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窈窕淑女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君子好逑　</a:t>
            </a:r>
            <a:r>
              <a:rPr lang="zh-CN" altLang="zh-CN" sz="2200" dirty="0">
                <a:solidFill>
                  <a:srgbClr val="000000"/>
                </a:solidFill>
                <a:latin typeface="Times New Roman" panose="02020603050405020304" pitchFamily="18" charset="0"/>
                <a:cs typeface="Times New Roman" panose="02020603050405020304" pitchFamily="18" charset="0"/>
              </a:rPr>
              <a:t>。参差荇菜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左右流之。窈窕淑女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寤寐求之。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求之不得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寤寐思服　</a:t>
            </a:r>
            <a:r>
              <a:rPr lang="zh-CN" altLang="zh-CN" sz="2200" dirty="0">
                <a:solidFill>
                  <a:srgbClr val="000000"/>
                </a:solidFill>
                <a:latin typeface="Times New Roman" panose="02020603050405020304" pitchFamily="18" charset="0"/>
                <a:cs typeface="Times New Roman" panose="02020603050405020304" pitchFamily="18" charset="0"/>
              </a:rPr>
              <a:t>。悠哉悠哉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辗转反侧。参差荇菜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左右采之。窈窕淑女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琴瑟友之。参差荇菜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左右芼之。窈窕淑女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钟鼓乐之。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小伙子一般都喜欢美丽而又贤慧的姑娘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《关雎》一诗中的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窈窕淑女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君子好逑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这两句就是佐证。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423388" y="3104730"/>
            <a:ext cx="12171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07229" y="3104730"/>
            <a:ext cx="12171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72000" y="3511399"/>
            <a:ext cx="12171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19822" y="3511399"/>
            <a:ext cx="12171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78631" y="5116357"/>
            <a:ext cx="12171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06823" y="5116357"/>
            <a:ext cx="12171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15785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蒹葭》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蒹葭苍苍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白露为霜。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所谓伊人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在水一方　</a:t>
            </a:r>
            <a:r>
              <a:rPr lang="zh-CN" altLang="zh-CN" sz="2200" dirty="0">
                <a:solidFill>
                  <a:srgbClr val="000000"/>
                </a:solidFill>
                <a:latin typeface="Times New Roman" panose="02020603050405020304" pitchFamily="18" charset="0"/>
                <a:cs typeface="Times New Roman" panose="02020603050405020304" pitchFamily="18" charset="0"/>
              </a:rPr>
              <a:t>。溯洄从之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道阻且长。溯游从之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宛在水中央。蒹葭萋萋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白露未晞。所谓伊人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在水之湄。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溯洄从之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道阻且跻　</a:t>
            </a:r>
            <a:r>
              <a:rPr lang="zh-CN" altLang="zh-CN" sz="2200" dirty="0">
                <a:solidFill>
                  <a:srgbClr val="000000"/>
                </a:solidFill>
                <a:latin typeface="Times New Roman" panose="02020603050405020304" pitchFamily="18" charset="0"/>
                <a:cs typeface="Times New Roman" panose="02020603050405020304" pitchFamily="18" charset="0"/>
              </a:rPr>
              <a:t>。溯游从之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宛在水中坻。蒹葭采采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白露未已。所谓伊人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在水之涘。溯洄从之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道阻且右。溯游从之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宛在水中沚。</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蒹葭》中于浓浓的秋凉之中折射出人物淡淡的凄婉之情的句子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蒹葭苍苍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白露为霜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所谓伊人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在水一方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27082" y="2335327"/>
            <a:ext cx="14401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76056" y="2335327"/>
            <a:ext cx="14401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23728" y="3138448"/>
            <a:ext cx="144016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51920" y="3138448"/>
            <a:ext cx="144016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7744" y="4747787"/>
            <a:ext cx="129614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92286" y="4747787"/>
            <a:ext cx="129614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68144" y="4747787"/>
            <a:ext cx="129614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96336" y="4747787"/>
            <a:ext cx="129614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2808" y="5149015"/>
            <a:ext cx="80883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07502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《送杜少府之任蜀州》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城阙辅三秦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风烟望五津。与君离别意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同是宦游人。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海内存知己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天涯若比邻　</a:t>
            </a:r>
            <a:r>
              <a:rPr lang="zh-CN" altLang="zh-CN" sz="2200" dirty="0">
                <a:solidFill>
                  <a:srgbClr val="000000"/>
                </a:solidFill>
                <a:latin typeface="Times New Roman" panose="02020603050405020304" pitchFamily="18" charset="0"/>
                <a:cs typeface="Times New Roman" panose="02020603050405020304" pitchFamily="18" charset="0"/>
              </a:rPr>
              <a:t>。无为在歧路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儿女共沾巾。</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王勃《送杜少府之任蜀州》中可用来鼓励和安慰朋友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道出了古今上下几千年人们心声的名句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海内存知己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天涯若比邻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王勃《送杜少府之任蜀州》中劝慰友人不要哀伤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表达出诗人豁达、爽朗的胸怀的诗句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与君离别意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同是宦游人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8313" y="2749755"/>
            <a:ext cx="187143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10184" y="2749755"/>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9992" y="3944153"/>
            <a:ext cx="17281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16216" y="3944153"/>
            <a:ext cx="17281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8313" y="4359310"/>
            <a:ext cx="57529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07102" y="5158475"/>
            <a:ext cx="17281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52120" y="5158475"/>
            <a:ext cx="17281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11835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《茅屋为秋风所破歌》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八月秋高风怒号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卷我屋上三重茅。茅飞渡江洒江郊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高者挂罥长林梢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下者飘转沉塘坳。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南村群童欺我老无力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忍能对面为盗贼。公然抱茅入竹去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唇焦口燥呼不得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归来倚杖自叹息。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俄顷风定云墨色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秋天漠漠向昏黑　</a:t>
            </a:r>
            <a:r>
              <a:rPr lang="zh-CN" altLang="zh-CN" sz="2200" dirty="0">
                <a:solidFill>
                  <a:srgbClr val="000000"/>
                </a:solidFill>
                <a:latin typeface="Times New Roman" panose="02020603050405020304" pitchFamily="18" charset="0"/>
                <a:cs typeface="Times New Roman" panose="02020603050405020304" pitchFamily="18" charset="0"/>
              </a:rPr>
              <a:t>。布衾多年冷似铁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娇儿恶卧踏里裂。床头屋漏无干处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雨脚如麻未断绝　</a:t>
            </a:r>
            <a:r>
              <a:rPr lang="zh-CN" altLang="zh-CN" sz="2200" dirty="0">
                <a:solidFill>
                  <a:srgbClr val="000000"/>
                </a:solidFill>
                <a:latin typeface="Times New Roman" panose="02020603050405020304" pitchFamily="18" charset="0"/>
                <a:cs typeface="Times New Roman" panose="02020603050405020304" pitchFamily="18" charset="0"/>
              </a:rPr>
              <a:t>。自经丧乱少睡眠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长夜沾湿何由彻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安得广厦千万间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大庇天下寒士俱欢颜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风雨不动安如山　</a:t>
            </a:r>
            <a:r>
              <a:rPr lang="zh-CN" altLang="zh-CN" sz="2200" dirty="0">
                <a:solidFill>
                  <a:srgbClr val="000000"/>
                </a:solidFill>
                <a:latin typeface="Times New Roman" panose="02020603050405020304" pitchFamily="18" charset="0"/>
                <a:cs typeface="Times New Roman" panose="02020603050405020304" pitchFamily="18" charset="0"/>
              </a:rPr>
              <a:t>。呜呼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何时眼前突兀见此屋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吾庐独破受冻死亦足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771800" y="3747476"/>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11960" y="4152948"/>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9783" y="4961950"/>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80897" y="4961950"/>
            <a:ext cx="28752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16217" y="4961950"/>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8313" y="5357031"/>
            <a:ext cx="4312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47761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矩形 2"/>
          <p:cNvSpPr>
            <a:spLocks noChangeAspect="1"/>
          </p:cNvSpPr>
          <p:nvPr/>
        </p:nvSpPr>
        <p:spPr>
          <a:xfrm>
            <a:off x="508000" y="271673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《茅屋为秋风所破歌》中的主旨句、表现诗人崇高理想和美好心愿以及作者忧国忧民的情怀的诗句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安得广厦千万间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大庇天下寒士俱欢颜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65665" y="3565037"/>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40351" y="3565037"/>
            <a:ext cx="9178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8313" y="3968826"/>
            <a:ext cx="22314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60863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《卖炭翁》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卖炭翁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伐薪烧炭南山中。满面尘灰烟火色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两鬓苍苍十指黑。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卖炭得钱何所营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身上衣裳口中食。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可怜身上衣正单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心忧炭贱愿天寒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夜来城外一尺雪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晓驾炭车辗冰辙。牛困人饥日已高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市南门外泥中歇。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翩翩两骑来是谁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黄衣使者白衫儿。手把文书口称敕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回车叱牛牵向北。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一车炭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千余斤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宫使驱将惜不得。半匹红绡一丈绫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系向牛头充炭直。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27282" y="2541689"/>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96336" y="2541689"/>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6840" y="2945726"/>
            <a:ext cx="158688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55863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417255568"/>
              </p:ext>
            </p:extLst>
          </p:nvPr>
        </p:nvGraphicFramePr>
        <p:xfrm>
          <a:off x="508000" y="1768769"/>
          <a:ext cx="8128000" cy="4776628"/>
        </p:xfrm>
        <a:graphic>
          <a:graphicData uri="http://schemas.openxmlformats.org/presentationml/2006/ole">
            <mc:AlternateContent xmlns:mc="http://schemas.openxmlformats.org/markup-compatibility/2006">
              <mc:Choice xmlns:v="urn:schemas-microsoft-com:vml" Requires="v">
                <p:oleObj spid="_x0000_s3108" name="文档" r:id="rId4" imgW="3838246" imgH="2255481" progId="Word.Document.12">
                  <p:embed/>
                </p:oleObj>
              </mc:Choice>
              <mc:Fallback>
                <p:oleObj name="文档" r:id="rId4" imgW="3838246" imgH="2255481" progId="Word.Document.12">
                  <p:embed/>
                  <p:pic>
                    <p:nvPicPr>
                      <p:cNvPr id="0" name=""/>
                      <p:cNvPicPr/>
                      <p:nvPr/>
                    </p:nvPicPr>
                    <p:blipFill>
                      <a:blip r:embed="rId5"/>
                      <a:stretch>
                        <a:fillRect/>
                      </a:stretch>
                    </p:blipFill>
                    <p:spPr>
                      <a:xfrm>
                        <a:off x="508000" y="1768769"/>
                        <a:ext cx="8128000" cy="4776628"/>
                      </a:xfrm>
                      <a:prstGeom prst="rect">
                        <a:avLst/>
                      </a:prstGeom>
                    </p:spPr>
                  </p:pic>
                </p:oleObj>
              </mc:Fallback>
            </mc:AlternateContent>
          </a:graphicData>
        </a:graphic>
      </p:graphicFrame>
      <p:sp>
        <p:nvSpPr>
          <p:cNvPr id="2" name="矩形 1"/>
          <p:cNvSpPr>
            <a:spLocks noChangeAspect="1"/>
          </p:cNvSpPr>
          <p:nvPr/>
        </p:nvSpPr>
        <p:spPr>
          <a:xfrm>
            <a:off x="508000" y="1249389"/>
            <a:ext cx="8128000" cy="49859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版语文课程标准</a:t>
            </a:r>
            <a:r>
              <a:rPr lang="en-US" altLang="zh-CN" sz="2200" dirty="0">
                <a:solidFill>
                  <a:srgbClr val="000000"/>
                </a:solidFill>
                <a:latin typeface="Times New Roman" panose="02020603050405020304" pitchFamily="18" charset="0"/>
                <a:cs typeface="Times New Roman" panose="02020603050405020304" pitchFamily="18" charset="0"/>
              </a:rPr>
              <a:t>7-9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年级古诗背诵篇目</a:t>
            </a:r>
            <a:r>
              <a:rPr lang="en-US" altLang="zh-CN" sz="2200" dirty="0" smtClean="0">
                <a:solidFill>
                  <a:srgbClr val="000000"/>
                </a:solidFill>
                <a:latin typeface="Times New Roman" panose="02020603050405020304" pitchFamily="18" charset="0"/>
                <a:ea typeface="NEU-BZ-S9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46235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矩形 2"/>
          <p:cNvSpPr>
            <a:spLocks noChangeAspect="1"/>
          </p:cNvSpPr>
          <p:nvPr/>
        </p:nvSpPr>
        <p:spPr>
          <a:xfrm>
            <a:off x="508000" y="231046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《卖炭翁》中描绘出卖炭翁的肖像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写出他劳动的艰辛的两句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满面尘灰烟火色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两鬓苍苍十指黑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《卖炭翁》中刻画了卖炭翁的矛盾心情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并深刻地表现出卖炭翁悲惨的处境和生活的艰辛的两句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可怜身上衣正单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心忧炭贱愿天寒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8000" y="3152088"/>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03848" y="3152088"/>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49641" y="3950676"/>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80311" y="3950676"/>
            <a:ext cx="152274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7100" y="4349763"/>
            <a:ext cx="152274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9424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743647972"/>
              </p:ext>
            </p:extLst>
          </p:nvPr>
        </p:nvGraphicFramePr>
        <p:xfrm>
          <a:off x="508000" y="1063127"/>
          <a:ext cx="8128000" cy="470604"/>
        </p:xfrm>
        <a:graphic>
          <a:graphicData uri="http://schemas.openxmlformats.org/presentationml/2006/ole">
            <mc:AlternateContent xmlns:mc="http://schemas.openxmlformats.org/markup-compatibility/2006">
              <mc:Choice xmlns:v="urn:schemas-microsoft-com:vml" Requires="v">
                <p:oleObj spid="_x0000_s14368"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063127"/>
                        <a:ext cx="8128000" cy="470604"/>
                      </a:xfrm>
                      <a:prstGeom prst="rect">
                        <a:avLst/>
                      </a:prstGeom>
                    </p:spPr>
                  </p:pic>
                </p:oleObj>
              </mc:Fallback>
            </mc:AlternateContent>
          </a:graphicData>
        </a:graphic>
      </p:graphicFrame>
      <p:sp>
        <p:nvSpPr>
          <p:cNvPr id="4" name="矩形 3"/>
          <p:cNvSpPr>
            <a:spLocks noChangeAspect="1"/>
          </p:cNvSpPr>
          <p:nvPr/>
        </p:nvSpPr>
        <p:spPr>
          <a:xfrm>
            <a:off x="508000" y="155783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金樽清酒斗十千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玉盘珍羞直万钱。停杯投箸不能食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拔剑四顾心茫然。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欲渡黄河冰塞川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将登太行雪满山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闲来垂钓碧溪上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忽复乘舟梦日边。行路难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多歧路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今安在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长风破浪会有时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直挂云帆济沧海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《行路难》中用典表达了诗人渴望得到明君重用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成就功名的愿望的诗句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闲来垂钓碧溪上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忽复乘舟梦日边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《行路难》中写出尽管前路障碍重重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但仍能到达理想的彼岸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表现了诗人积极乐观的精神的诗句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长风破浪会有时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直挂云帆济沧海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619672" y="2792465"/>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39952" y="2792465"/>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2824" y="3612365"/>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59832" y="3612365"/>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79712" y="4806367"/>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41935" y="4806367"/>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14439" y="5605375"/>
            <a:ext cx="216024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647562" y="5605375"/>
            <a:ext cx="131711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1560" y="6005607"/>
            <a:ext cx="147676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43104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《酬乐天扬州初逢席上见赠》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刘禹锡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巴山楚水凄凉地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二十三年弃置身。怀旧空吟闻笛赋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到乡翻似烂柯人。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沉舟侧畔千帆过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病树前头万木春　</a:t>
            </a:r>
            <a:r>
              <a:rPr lang="zh-CN" altLang="zh-CN" sz="2200" dirty="0">
                <a:solidFill>
                  <a:srgbClr val="000000"/>
                </a:solidFill>
                <a:latin typeface="Times New Roman" panose="02020603050405020304" pitchFamily="18" charset="0"/>
                <a:cs typeface="Times New Roman" panose="02020603050405020304" pitchFamily="18" charset="0"/>
              </a:rPr>
              <a:t>。今日听君歌一曲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暂凭杯酒长精神。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《酬乐天扬州初逢席上见赠》中饱含诗人无限的辛酸和愤怒的诗句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巴山楚水凄凉地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二十三年弃置身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刘禹锡《酬乐天扬州初逢席上见赠》中蕴含哲理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表明新事物必将取代旧事物的诗句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沉舟侧畔千帆过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病树前头万木春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3568" y="2740093"/>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47864" y="2740093"/>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03648" y="4349038"/>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57553" y="4349038"/>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73210" y="5153510"/>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68144" y="5153510"/>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1630" y="5552273"/>
            <a:ext cx="74197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67367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矩形 2"/>
          <p:cNvSpPr>
            <a:spLocks noChangeAspect="1"/>
          </p:cNvSpPr>
          <p:nvPr/>
        </p:nvSpPr>
        <p:spPr>
          <a:xfrm>
            <a:off x="508000" y="98258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《水调歌头　明月几时有》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明月几时有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把酒问青天。不知天上宫阙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今夕是何年。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我欲乘风归去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又恐琼楼玉宇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高处不胜寒。起舞弄清影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何似在人间。</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转朱阁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低绮户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照无眠。不应有恨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何事长向别时圆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人有悲欢离合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月有阴晴圆缺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此事古难全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但愿人长久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千里共婵娟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苏轼的《水调歌头　明月几时有》中通过写明月来表达对天下人美好祝愿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抒发离人心愿的诗句是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但愿人长久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千里共婵娟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苏轼《水调歌头　明月几时有》中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此事古难全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人有悲欢离合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月有阴晴圆缺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236296" y="1824771"/>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2230243"/>
            <a:ext cx="10396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13346" y="2222484"/>
            <a:ext cx="174259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09881" y="3028831"/>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433597"/>
            <a:ext cx="4636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5212" y="3427273"/>
            <a:ext cx="174259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07904" y="3427273"/>
            <a:ext cx="174259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68144" y="3427273"/>
            <a:ext cx="174259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956376" y="3427273"/>
            <a:ext cx="82401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00" y="3840266"/>
            <a:ext cx="12556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48064" y="5041893"/>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164288" y="5041893"/>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08000" y="5435132"/>
            <a:ext cx="463600"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6448" y="6244853"/>
            <a:ext cx="191685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43808" y="6244853"/>
            <a:ext cx="191685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21494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par>
                                <p:cTn id="44" presetID="22" presetClass="exit" presetSubtype="4" fill="hold" grpId="0" nodeType="withEffect">
                                  <p:stCondLst>
                                    <p:cond delay="0"/>
                                  </p:stCondLst>
                                  <p:childTnLst>
                                    <p:animEffect transition="out" filter="wipe(down)">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xit" presetSubtype="4" fill="hold" grpId="0" nodeType="clickEffect">
                                  <p:stCondLst>
                                    <p:cond delay="0"/>
                                  </p:stCondLst>
                                  <p:childTnLst>
                                    <p:animEffect transition="out" filter="wipe(down)">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22" presetClass="exit" presetSubtype="4" fill="hold" grpId="0" nodeType="withEffect">
                                  <p:stCondLst>
                                    <p:cond delay="0"/>
                                  </p:stCondLst>
                                  <p:childTnLst>
                                    <p:animEffect transition="out" filter="wipe(down)">
                                      <p:cBhvr>
                                        <p:cTn id="58" dur="500"/>
                                        <p:tgtEl>
                                          <p:spTgt spid="17"/>
                                        </p:tgtEl>
                                      </p:cBhvr>
                                    </p:animEffect>
                                    <p:set>
                                      <p:cBhvr>
                                        <p:cTn id="59" dur="1" fill="hold">
                                          <p:stCondLst>
                                            <p:cond delay="499"/>
                                          </p:stCondLst>
                                        </p:cTn>
                                        <p:tgtEl>
                                          <p:spTgt spid="17"/>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2" presetClass="exit" presetSubtype="4" fill="hold" grpId="0" nodeType="clickEffect">
                                  <p:stCondLst>
                                    <p:cond delay="0"/>
                                  </p:stCondLst>
                                  <p:childTnLst>
                                    <p:animEffect transition="out" filter="wipe(down)">
                                      <p:cBhvr>
                                        <p:cTn id="63" dur="500"/>
                                        <p:tgtEl>
                                          <p:spTgt spid="18"/>
                                        </p:tgtEl>
                                      </p:cBhvr>
                                    </p:animEffect>
                                    <p:set>
                                      <p:cBhvr>
                                        <p:cTn id="64" dur="1" fill="hold">
                                          <p:stCondLst>
                                            <p:cond delay="499"/>
                                          </p:stCondLst>
                                        </p:cTn>
                                        <p:tgtEl>
                                          <p:spTgt spid="18"/>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22" presetClass="exit" presetSubtype="4" fill="hold" grpId="0" nodeType="clickEffect">
                                  <p:stCondLst>
                                    <p:cond delay="0"/>
                                  </p:stCondLst>
                                  <p:childTnLst>
                                    <p:animEffect transition="out" filter="wipe(down)">
                                      <p:cBhvr>
                                        <p:cTn id="68" dur="500"/>
                                        <p:tgtEl>
                                          <p:spTgt spid="19"/>
                                        </p:tgtEl>
                                      </p:cBhvr>
                                    </p:animEffect>
                                    <p:set>
                                      <p:cBhvr>
                                        <p:cTn id="6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7" grpId="0" animBg="1"/>
      <p:bldP spid="18" grpId="0" animBg="1"/>
      <p:bldP spid="1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矩形 2"/>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《无题》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李商隐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相见时难别亦难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东风无力百花残。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春蚕到死丝方尽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蜡炬成灰泪始干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晓镜但愁云鬓改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夜吟应觉月光寒。蓬山此去无多路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青鸟殷勤为探看。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李</a:t>
            </a:r>
            <a:r>
              <a:rPr lang="zh-CN" altLang="zh-CN" sz="2200" dirty="0">
                <a:solidFill>
                  <a:srgbClr val="000000"/>
                </a:solidFill>
                <a:latin typeface="Times New Roman" panose="02020603050405020304" pitchFamily="18" charset="0"/>
                <a:cs typeface="Times New Roman" panose="02020603050405020304" pitchFamily="18" charset="0"/>
              </a:rPr>
              <a:t>商隐《无题》中赞美献身事业、奉献不止的精神的诗句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春蚕到死丝方尽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蜡炬成灰泪始干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76056" y="2750484"/>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68344" y="2750484"/>
            <a:ext cx="100864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010" y="3155956"/>
            <a:ext cx="172872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7010" y="475931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59832" y="475931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43108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255744417"/>
              </p:ext>
            </p:extLst>
          </p:nvPr>
        </p:nvGraphicFramePr>
        <p:xfrm>
          <a:off x="508000" y="1070890"/>
          <a:ext cx="8128000" cy="470604"/>
        </p:xfrm>
        <a:graphic>
          <a:graphicData uri="http://schemas.openxmlformats.org/presentationml/2006/ole">
            <mc:AlternateContent xmlns:mc="http://schemas.openxmlformats.org/markup-compatibility/2006">
              <mc:Choice xmlns:v="urn:schemas-microsoft-com:vml" Requires="v">
                <p:oleObj spid="_x0000_s15392"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070890"/>
                        <a:ext cx="8128000" cy="470604"/>
                      </a:xfrm>
                      <a:prstGeom prst="rect">
                        <a:avLst/>
                      </a:prstGeom>
                    </p:spPr>
                  </p:pic>
                </p:oleObj>
              </mc:Fallback>
            </mc:AlternateContent>
          </a:graphicData>
        </a:graphic>
      </p:graphicFrame>
      <p:sp>
        <p:nvSpPr>
          <p:cNvPr id="4" name="矩形 3"/>
          <p:cNvSpPr>
            <a:spLocks noChangeAspect="1"/>
          </p:cNvSpPr>
          <p:nvPr/>
        </p:nvSpPr>
        <p:spPr>
          <a:xfrm>
            <a:off x="508000" y="1548489"/>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《渔家傲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范仲淹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塞下秋来风景异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衡阳雁去无留意。四面边声连角起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千嶂里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长烟落日孤城闭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浊酒一杯家万里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燕然未勒归无计。羌管悠悠霜满地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人不寐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将军白发征夫泪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范仲淹《渔家傲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秋思》中表达自己和征人们想家却又不甘无功而返的矛盾心理的句子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浊酒一杯家万里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燕然未勒归无计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《渔家傲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秋思》中抒发征夫戍边难归的无奈和对家乡的眷念之情且表达了主旨的诗句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人不寐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将军白发征夫泪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969045" y="2390444"/>
            <a:ext cx="124001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791319"/>
            <a:ext cx="2119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948263" y="3200304"/>
            <a:ext cx="124001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604189"/>
            <a:ext cx="2119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23928" y="4798587"/>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88224" y="4798587"/>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5208418"/>
            <a:ext cx="6076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23928" y="6001235"/>
            <a:ext cx="97091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436096" y="6001235"/>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191869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矩形 2"/>
          <p:cNvSpPr>
            <a:spLocks noChangeAspect="1"/>
          </p:cNvSpPr>
          <p:nvPr/>
        </p:nvSpPr>
        <p:spPr>
          <a:xfrm>
            <a:off x="508000" y="109357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《江城子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密州出猎》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老夫聊发少年狂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左牵黄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右擎苍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锦帽貂裘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千骑卷平冈。为报倾城随太守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亲射虎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看孙郎。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酒酣胸胆尚开张。鬓微霜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又何妨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持节云中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何日遣冯唐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会挽雕弓如满月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西北望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射天狼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苏轼《江城子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密州出猎》中表达作者渴望得到重用的愿望的两句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持节云中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何日遣冯唐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苏轼《江城子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密州出猎》中以孙权自喻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表明建功立业心志的诗句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为报倾城随太守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亲射虎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看孙郎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苏轼《江城子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密州出猎》一词中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表明自己渴望为国御敌立功的词句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会挽雕弓如满月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西北望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射天狼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524328" y="2750484"/>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3151359"/>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36571" y="3151359"/>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66948" y="3151359"/>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75656" y="4359310"/>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98022" y="4359310"/>
            <a:ext cx="153348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75656" y="5161789"/>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40146" y="5161789"/>
            <a:ext cx="1125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03541" y="5161789"/>
            <a:ext cx="11255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07896" y="5964268"/>
            <a:ext cx="207983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1960" y="5964268"/>
            <a:ext cx="11119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48115" y="5964268"/>
            <a:ext cx="11119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08699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《破阵子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为陈同甫赋壮词以寄之》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醉里挑灯看剑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梦回吹角连营。八百里分麾下炙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五十弦翻塞外声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沙场秋点兵。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马作的卢飞快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弓如霹雳弦惊。了却君王天下事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赢得生前身后名。可怜白发生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辛弃疾《破阵子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为陈同甫赋壮词以寄之》中描写战斗场面激烈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表现义军所向披靡的句子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马作的卢飞快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弓如霹雳弦惊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辛弃疾《破阵子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为陈同甫赋壮词以寄之》中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表明作者对陈同甫寄予希望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且直接表达他的报国情怀和人生追求的句子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了却君王天下事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赢得生前身后名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139952" y="4333931"/>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588224" y="4333931"/>
            <a:ext cx="19599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28" y="4734806"/>
            <a:ext cx="6885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64784" y="5538014"/>
            <a:ext cx="11836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9619" y="5938889"/>
            <a:ext cx="168249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04550" y="593888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29279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《满江红　小住京华》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小住京华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早又是中秋佳节。为篱下黄花开遍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秋容如拭。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四面歌残终破楚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八年风味徒思浙　</a:t>
            </a:r>
            <a:r>
              <a:rPr lang="zh-CN" altLang="zh-CN" sz="2200" dirty="0">
                <a:solidFill>
                  <a:srgbClr val="000000"/>
                </a:solidFill>
                <a:latin typeface="Times New Roman" panose="02020603050405020304" pitchFamily="18" charset="0"/>
                <a:cs typeface="Times New Roman" panose="02020603050405020304" pitchFamily="18" charset="0"/>
              </a:rPr>
              <a:t>。苦将侬强派作娥眉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殊未屑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身不得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男儿列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心却比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男儿烈。算平生肝胆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因人常热。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俗子胸襟谁识我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英雄末路当磨折　</a:t>
            </a:r>
            <a:r>
              <a:rPr lang="zh-CN" altLang="zh-CN" sz="2200" dirty="0">
                <a:solidFill>
                  <a:srgbClr val="000000"/>
                </a:solidFill>
                <a:latin typeface="Times New Roman" panose="02020603050405020304" pitchFamily="18" charset="0"/>
                <a:cs typeface="Times New Roman" panose="02020603050405020304" pitchFamily="18" charset="0"/>
              </a:rPr>
              <a:t>。莽红尘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何处觅知音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青衫湿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《满江红　小住京华》中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四面歌残终破楚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八年风味徒思浙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表达了词人冲出家庭牢笼的喜悦之情和投身革命、报效祖国的豪情。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668344" y="2544851"/>
            <a:ext cx="8956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9552" y="2949870"/>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5776" y="2946763"/>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24328" y="3343439"/>
            <a:ext cx="8956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379" y="3754504"/>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67744" y="3754504"/>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21843" y="4143221"/>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80312" y="4143221"/>
            <a:ext cx="136815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8313" y="4554552"/>
            <a:ext cx="115135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71242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22" presetClass="exit" presetSubtype="4" fill="hold" grpId="0" nodeType="withEffect">
                                  <p:stCondLst>
                                    <p:cond delay="0"/>
                                  </p:stCondLst>
                                  <p:childTnLst>
                                    <p:animEffect transition="out" filter="wipe(down)">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《十五从军征》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十五从军征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八十始得归。道逢乡里人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家中有阿谁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遥看是君家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松柏冢累累。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兔从狗窦入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雉从梁上飞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中庭生旅谷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井上生旅葵　</a:t>
            </a:r>
            <a:r>
              <a:rPr lang="zh-CN" altLang="zh-CN" sz="2200" dirty="0">
                <a:solidFill>
                  <a:srgbClr val="000000"/>
                </a:solidFill>
                <a:latin typeface="Times New Roman" panose="02020603050405020304" pitchFamily="18" charset="0"/>
                <a:cs typeface="Times New Roman" panose="02020603050405020304" pitchFamily="18" charset="0"/>
              </a:rPr>
              <a:t>。舂谷持作饭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采葵持作羹。羹饭一时熟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不知饴阿谁。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出门东向看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泪落沾我衣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《十五从军征》中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作者摄取了井边、中庭两个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来表现人去屋空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人亡园荒的现实的句子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中庭生旅谷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井上生旅葵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《十五从军征》中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表现老兵返乡后举目无亲、悲痛欲绝的茫然之情的句子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出门东向看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泪落沾我衣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627784" y="2339218"/>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21300" y="2339218"/>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08989" y="2339218"/>
            <a:ext cx="15841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1520" y="2740093"/>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5656" y="2732976"/>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93284" y="3138512"/>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58428" y="3138512"/>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60032" y="4334945"/>
            <a:ext cx="158417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76256" y="4334945"/>
            <a:ext cx="158417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1520" y="4749455"/>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70196" y="5537030"/>
            <a:ext cx="158417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55976" y="5537030"/>
            <a:ext cx="158417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7995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22" presetClass="exit" presetSubtype="4" fill="hold" grpId="0" nodeType="with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3154329233"/>
              </p:ext>
            </p:extLst>
          </p:nvPr>
        </p:nvGraphicFramePr>
        <p:xfrm>
          <a:off x="508000" y="1340768"/>
          <a:ext cx="8128000" cy="4830411"/>
        </p:xfrm>
        <a:graphic>
          <a:graphicData uri="http://schemas.openxmlformats.org/presentationml/2006/ole">
            <mc:AlternateContent xmlns:mc="http://schemas.openxmlformats.org/markup-compatibility/2006">
              <mc:Choice xmlns:v="urn:schemas-microsoft-com:vml" Requires="v">
                <p:oleObj spid="_x0000_s4127" name="文档" r:id="rId4" imgW="3838246" imgH="2280682" progId="Word.Document.12">
                  <p:embed/>
                </p:oleObj>
              </mc:Choice>
              <mc:Fallback>
                <p:oleObj name="文档" r:id="rId4" imgW="3838246" imgH="2280682" progId="Word.Document.12">
                  <p:embed/>
                  <p:pic>
                    <p:nvPicPr>
                      <p:cNvPr id="0" name=""/>
                      <p:cNvPicPr/>
                      <p:nvPr/>
                    </p:nvPicPr>
                    <p:blipFill>
                      <a:blip r:embed="rId5"/>
                      <a:stretch>
                        <a:fillRect/>
                      </a:stretch>
                    </p:blipFill>
                    <p:spPr>
                      <a:xfrm>
                        <a:off x="508000" y="1340768"/>
                        <a:ext cx="8128000" cy="4830411"/>
                      </a:xfrm>
                      <a:prstGeom prst="rect">
                        <a:avLst/>
                      </a:prstGeom>
                    </p:spPr>
                  </p:pic>
                </p:oleObj>
              </mc:Fallback>
            </mc:AlternateContent>
          </a:graphicData>
        </a:graphic>
      </p:graphicFrame>
    </p:spTree>
    <p:extLst>
      <p:ext uri="{BB962C8B-B14F-4D97-AF65-F5344CB8AC3E}">
        <p14:creationId xmlns:p14="http://schemas.microsoft.com/office/powerpoint/2010/main" val="3657712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《白雪歌送武判官归京》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岑参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北风卷地白草折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胡天八月即飞雪。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忽如一夜春风来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千树万树梨花开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散入珠帘湿罗幕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狐裘不暖锦衾薄。将军角弓不得控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都护铁衣冷难着。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瀚海阑干百丈冰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愁云惨淡万里凝。中军置酒饮归客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胡琴琵琶与羌笛。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纷纷暮雪下辕门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风掣红旗冻不翻。轮台东门送君去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去时雪满天山路。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山回路转不见君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雪上空留马行处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04048" y="2137453"/>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68343" y="2137453"/>
            <a:ext cx="12891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9552" y="2535895"/>
            <a:ext cx="15841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5576" y="5362825"/>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47864" y="5362825"/>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13184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矩形 2"/>
          <p:cNvSpPr>
            <a:spLocks noChangeAspect="1"/>
          </p:cNvSpPr>
          <p:nvPr/>
        </p:nvSpPr>
        <p:spPr>
          <a:xfrm>
            <a:off x="508000" y="2513599"/>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岑参《白雪歌送武判官归京》中以春花喻冬雪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或以春景写冬景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的两句诗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忽如一夜春风来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千树万树梨花开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岑参《白雪歌送武判官归京》中表达对朋友依依不舍之情的诗句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山回路转不见君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雪上空留马行处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367623" y="3355778"/>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932040" y="3355778"/>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59632" y="4166784"/>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20747" y="4166784"/>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27255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《南乡子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登京口北固亭有怀》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何处望神州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满眼风光北固楼。</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千古兴亡多少事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悠悠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不尽长江滚滚流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年少万兜鍪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坐断东南战未休　</a:t>
            </a:r>
            <a:r>
              <a:rPr lang="zh-CN" altLang="zh-CN" sz="2200" dirty="0">
                <a:solidFill>
                  <a:srgbClr val="000000"/>
                </a:solidFill>
                <a:latin typeface="Times New Roman" panose="02020603050405020304" pitchFamily="18" charset="0"/>
                <a:cs typeface="Times New Roman" panose="02020603050405020304" pitchFamily="18" charset="0"/>
              </a:rPr>
              <a:t>。天下英雄谁敌手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曹刘。生子当如孙仲谋。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《南乡子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登京口北固亭有怀》中与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无边落木萧萧下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不尽长江滚滚来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意境相似的句子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千古兴亡多少事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悠悠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不尽长江滚滚流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登京口北固亭有怀》中赞扬孙权年少有为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并战而胜之的句子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年少万兜鍪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坐断东南战未休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72000" y="1924061"/>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92280" y="1924061"/>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8312" y="2323146"/>
            <a:ext cx="223147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3568" y="2726453"/>
            <a:ext cx="172819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40928" y="2726453"/>
            <a:ext cx="209111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20747" y="4333286"/>
            <a:ext cx="216024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31365" y="4339631"/>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812360" y="4339631"/>
            <a:ext cx="8640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8313" y="4737749"/>
            <a:ext cx="172742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58392" y="5538014"/>
            <a:ext cx="165618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25705" y="5538014"/>
            <a:ext cx="242481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51178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5"/>
                                        </p:tgtEl>
                                      </p:cBhvr>
                                    </p:animEffect>
                                    <p:set>
                                      <p:cBhvr>
                                        <p:cTn id="5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animBg="1"/>
      <p:bldP spid="14" grpId="0" animBg="1"/>
      <p:bldP spid="1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《过零丁洋》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文天祥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辛苦遭逢起一经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干戈寥落四周星。山河破碎风飘絮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身世浮沉雨打萍。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惶恐滩头说惶恐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零丁洋里叹零丁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人生自古谁无死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留取丹心照汗青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文天祥《过零丁洋》中借地名写出形势和情况的危急凄苦的诗句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惶恐滩头说惶恐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零丁洋里叹零丁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文天祥《过零丁洋》中感召志士仁人为正义事业而英勇献身且点明诗歌主旨的诗句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人生自古谁无死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留取丹心照汗青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3568" y="2739364"/>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47864" y="2739364"/>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32213" y="2739364"/>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3146675"/>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43608" y="434891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9684" y="434891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7864" y="5148236"/>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73777" y="5148236"/>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36" y="5552875"/>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92475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《山坡羊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潼关怀古》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张养浩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峰峦如聚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波涛如怒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山河表里潼关路。望西都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意踌躇。伤心秦汉经行处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宫阙万间都做了土。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百姓苦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亡</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百姓苦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《山坡羊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潼关怀古》中写潼关的雄伟气势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暗示它是兵家必争之地的诗句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峰峦如聚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波涛如怒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山河表里潼关路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张养浩在《山坡羊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潼关怀古》这首曲中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对在离乱中遭受苦难的人民深表同情且点明该曲主旨的句子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百姓苦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亡</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百姓苦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7544" y="2137453"/>
            <a:ext cx="16561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39331" y="2137453"/>
            <a:ext cx="138459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87403" y="2945130"/>
            <a:ext cx="138459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31619" y="2945130"/>
            <a:ext cx="138459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7745" y="4149894"/>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27490" y="4149894"/>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87234" y="4149894"/>
            <a:ext cx="216914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49050" y="4960564"/>
            <a:ext cx="138459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480101" y="4960564"/>
            <a:ext cx="138459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9552" y="5362825"/>
            <a:ext cx="44027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45810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《相见欢》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无言独上西楼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月如钩。寂寞梧桐深院锁清秋。剪不断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理还乱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别是一般滋味在心头。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李煜在《相见欢》一词中描绘出冷落凄清之景的句子是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寂寞梧桐深院锁清秋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李煜在《相见欢》一词中用比喻寄托亡国哀思的句子是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剪不断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理还乱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是离愁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884368" y="3757867"/>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1688" y="4149080"/>
            <a:ext cx="247613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84368" y="4546793"/>
            <a:ext cx="64807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1688" y="4948397"/>
            <a:ext cx="247613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34669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矩形 2"/>
          <p:cNvSpPr>
            <a:spLocks noChangeAspect="1"/>
          </p:cNvSpPr>
          <p:nvPr/>
        </p:nvSpPr>
        <p:spPr>
          <a:xfrm>
            <a:off x="508000" y="991119"/>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二、默写文言文</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名句</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58696559"/>
              </p:ext>
            </p:extLst>
          </p:nvPr>
        </p:nvGraphicFramePr>
        <p:xfrm>
          <a:off x="508000" y="1474932"/>
          <a:ext cx="8128000" cy="470604"/>
        </p:xfrm>
        <a:graphic>
          <a:graphicData uri="http://schemas.openxmlformats.org/presentationml/2006/ole">
            <mc:AlternateContent xmlns:mc="http://schemas.openxmlformats.org/markup-compatibility/2006">
              <mc:Choice xmlns:v="urn:schemas-microsoft-com:vml" Requires="v">
                <p:oleObj spid="_x0000_s16416"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474932"/>
                        <a:ext cx="8128000" cy="470604"/>
                      </a:xfrm>
                      <a:prstGeom prst="rect">
                        <a:avLst/>
                      </a:prstGeom>
                    </p:spPr>
                  </p:pic>
                </p:oleObj>
              </mc:Fallback>
            </mc:AlternateContent>
          </a:graphicData>
        </a:graphic>
      </p:graphicFrame>
      <p:sp>
        <p:nvSpPr>
          <p:cNvPr id="6" name="矩形 5"/>
          <p:cNvSpPr>
            <a:spLocks noChangeAspect="1"/>
          </p:cNvSpPr>
          <p:nvPr/>
        </p:nvSpPr>
        <p:spPr>
          <a:xfrm>
            <a:off x="508000" y="198710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十二章》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识记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学而时习之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不亦说乎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有朋自远方来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不亦乐乎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人不知而不愠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不亦君子乎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曾子曰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吾日三省吾身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为人谋而不忠乎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与朋友交而不信乎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传不习乎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吾十有五而志于学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三十而立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四十而不惑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五十而知天命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六十而耳顺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七十而从心所欲</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不逾矩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温故而知新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可以为师矣。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学而不思则罔</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思而不学则殆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835696" y="2832154"/>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35848" y="2832154"/>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2811" y="3237157"/>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95936" y="3632482"/>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77833" y="3632482"/>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2811" y="4040647"/>
            <a:ext cx="72682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27684" y="4035875"/>
            <a:ext cx="12601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11794" y="4434656"/>
            <a:ext cx="15247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77433" y="4840917"/>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542087" y="4840917"/>
            <a:ext cx="104613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944988" y="5645959"/>
            <a:ext cx="14748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44988" y="6050005"/>
            <a:ext cx="346680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127477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贤哉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一箪食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一瓢饮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在陋巷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人不堪其忧</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回也不改其乐　</a:t>
            </a:r>
            <a:r>
              <a:rPr lang="zh-CN" altLang="zh-CN" sz="2200" dirty="0">
                <a:solidFill>
                  <a:srgbClr val="000000"/>
                </a:solidFill>
                <a:latin typeface="Times New Roman" panose="02020603050405020304" pitchFamily="18" charset="0"/>
                <a:cs typeface="Times New Roman" panose="02020603050405020304" pitchFamily="18" charset="0"/>
              </a:rPr>
              <a:t>。贤哉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《雍也》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知之者不如好之者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好之者不如乐之者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《雍也》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饭疏食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饮水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曲肱而枕之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乐亦在其中矣　</a:t>
            </a:r>
            <a:r>
              <a:rPr lang="zh-CN" altLang="zh-CN" sz="2200" dirty="0">
                <a:solidFill>
                  <a:srgbClr val="000000"/>
                </a:solidFill>
                <a:latin typeface="Times New Roman" panose="02020603050405020304" pitchFamily="18" charset="0"/>
                <a:cs typeface="Times New Roman" panose="02020603050405020304" pitchFamily="18" charset="0"/>
              </a:rPr>
              <a:t>。不义而富且贵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于我如浮云。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《述而》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三人行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必有我师焉。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择其善者而从之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其不善者而改之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《述而》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子在川上曰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逝者如斯夫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不舍昼夜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《子罕》</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三军可夺帅也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匹夫不可夺志也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子罕</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子夏曰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博学而笃志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切问而近思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仁在其中矣。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1133236"/>
            <a:ext cx="27363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7504" y="1530972"/>
            <a:ext cx="14756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26380" y="1931820"/>
            <a:ext cx="27363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60707" y="2740795"/>
            <a:ext cx="32708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27984" y="3539379"/>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99489" y="3539379"/>
            <a:ext cx="199782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7895" y="3943447"/>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15816" y="4345441"/>
            <a:ext cx="26338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9912" y="4745519"/>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29361" y="5152979"/>
            <a:ext cx="29523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76457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理解</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体现学与思辩证关系的句子是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学而不思则罔</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思而不学则殆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当别人不理解自己时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我们应该不恼怒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保持应有的风范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正如《论语》中所说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人不知而不愠</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不亦君子乎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曾子以为治学的人应该重视品德修养的句子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吾日三省吾身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为人谋而不忠乎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与朋友交而不信乎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传不习乎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《论语》中说向一切人学习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随时随地都要注意学习的句子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三人行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必有我师焉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论述要学习别人的长处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还要借鉴别人的短处的句子是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择其善者而从之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其不善者而改之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860032" y="1728090"/>
            <a:ext cx="32403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9552" y="2131129"/>
            <a:ext cx="5760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15816" y="2932110"/>
            <a:ext cx="324036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0040" y="3733413"/>
            <a:ext cx="5708143"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1738" y="4542506"/>
            <a:ext cx="273608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709179" y="4946456"/>
            <a:ext cx="115191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9552" y="5354200"/>
            <a:ext cx="35283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34707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阐述读书求学问的态度是以求学为快乐的句子是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三重境界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知之者不如好之者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好之者不如乐之者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孔子感叹时光易逝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以勉励自己和学生要珍惜时间求学的句子是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逝者如斯夫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不舍昼夜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不是通过正当手段获得的地位、财富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不应该留恋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正如《论语》中所说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不义而富且贵</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于我如浮云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三军可夺帅也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匹夫不可夺志也　</a:t>
            </a:r>
            <a:r>
              <a:rPr lang="zh-CN" altLang="zh-CN" sz="2200" dirty="0">
                <a:solidFill>
                  <a:srgbClr val="000000"/>
                </a:solidFill>
                <a:latin typeface="Times New Roman" panose="02020603050405020304" pitchFamily="18" charset="0"/>
                <a:cs typeface="Times New Roman" panose="02020603050405020304" pitchFamily="18" charset="0"/>
              </a:rPr>
              <a:t>。这告诉我们普通人也应该坚持自己的志向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不要轻易改变。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3602" y="2335327"/>
            <a:ext cx="490048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3602" y="3148903"/>
            <a:ext cx="281225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02071" y="3952088"/>
            <a:ext cx="33843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26774" y="4351123"/>
            <a:ext cx="389025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40002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673771724"/>
              </p:ext>
            </p:extLst>
          </p:nvPr>
        </p:nvGraphicFramePr>
        <p:xfrm>
          <a:off x="508000" y="986567"/>
          <a:ext cx="8128000" cy="6238075"/>
        </p:xfrm>
        <a:graphic>
          <a:graphicData uri="http://schemas.openxmlformats.org/presentationml/2006/ole">
            <mc:AlternateContent xmlns:mc="http://schemas.openxmlformats.org/markup-compatibility/2006">
              <mc:Choice xmlns:v="urn:schemas-microsoft-com:vml" Requires="v">
                <p:oleObj spid="_x0000_s5151" name="文档" r:id="rId4" imgW="3905117" imgH="2996503" progId="Word.Document.12">
                  <p:embed/>
                </p:oleObj>
              </mc:Choice>
              <mc:Fallback>
                <p:oleObj name="文档" r:id="rId4" imgW="3905117" imgH="2996503" progId="Word.Document.12">
                  <p:embed/>
                  <p:pic>
                    <p:nvPicPr>
                      <p:cNvPr id="0" name=""/>
                      <p:cNvPicPr/>
                      <p:nvPr/>
                    </p:nvPicPr>
                    <p:blipFill>
                      <a:blip r:embed="rId5"/>
                      <a:stretch>
                        <a:fillRect/>
                      </a:stretch>
                    </p:blipFill>
                    <p:spPr>
                      <a:xfrm>
                        <a:off x="508000" y="986567"/>
                        <a:ext cx="8128000" cy="6238075"/>
                      </a:xfrm>
                      <a:prstGeom prst="rect">
                        <a:avLst/>
                      </a:prstGeom>
                    </p:spPr>
                  </p:pic>
                </p:oleObj>
              </mc:Fallback>
            </mc:AlternateContent>
          </a:graphicData>
        </a:graphic>
      </p:graphicFrame>
    </p:spTree>
    <p:extLst>
      <p:ext uri="{BB962C8B-B14F-4D97-AF65-F5344CB8AC3E}">
        <p14:creationId xmlns:p14="http://schemas.microsoft.com/office/powerpoint/2010/main" val="10683921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692714135"/>
              </p:ext>
            </p:extLst>
          </p:nvPr>
        </p:nvGraphicFramePr>
        <p:xfrm>
          <a:off x="508000" y="1073518"/>
          <a:ext cx="8128000" cy="470604"/>
        </p:xfrm>
        <a:graphic>
          <a:graphicData uri="http://schemas.openxmlformats.org/presentationml/2006/ole">
            <mc:AlternateContent xmlns:mc="http://schemas.openxmlformats.org/markup-compatibility/2006">
              <mc:Choice xmlns:v="urn:schemas-microsoft-com:vml" Requires="v">
                <p:oleObj spid="_x0000_s17440"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073518"/>
                        <a:ext cx="8128000" cy="470604"/>
                      </a:xfrm>
                      <a:prstGeom prst="rect">
                        <a:avLst/>
                      </a:prstGeom>
                    </p:spPr>
                  </p:pic>
                </p:oleObj>
              </mc:Fallback>
            </mc:AlternateContent>
          </a:graphicData>
        </a:graphic>
      </p:graphicFrame>
      <p:sp>
        <p:nvSpPr>
          <p:cNvPr id="4" name="矩形 3"/>
          <p:cNvSpPr>
            <a:spLocks noChangeAspect="1"/>
          </p:cNvSpPr>
          <p:nvPr/>
        </p:nvSpPr>
        <p:spPr>
          <a:xfrm>
            <a:off x="508000" y="157529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《陋室铭》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作者认为陋室不陋的原因是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斯是陋室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惟吾德馨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文中描写陋室环境恬静、雅致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令人赏心悦目的语句是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苔痕上阶绿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草色入帘青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表现陋室主人交往之雅的句子是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谈笑有鸿儒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往来无白丁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作者在文中结尾把自己与古代贤士相比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表现出了他的高尚情趣的语句是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南阳诸葛庐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西蜀子云亭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文中与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时人莫小池中水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浅处无妨有卧龙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意思相近的句子是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水不在深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有龙则灵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文中表现作者对自己摆脱了喧嚣生活和繁杂公务的欣喜之情的语句是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无丝竹之乱耳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无案牍之劳形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572000" y="2019284"/>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72200" y="2019284"/>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68344" y="2411932"/>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2302" y="2820765"/>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58930" y="2820765"/>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76056" y="3227964"/>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23258" y="3227964"/>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2302" y="3624242"/>
            <a:ext cx="77130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07704" y="4426721"/>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08391" y="4426721"/>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3137" y="5226973"/>
            <a:ext cx="160495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93051" y="5226973"/>
            <a:ext cx="160495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734666" y="6027234"/>
            <a:ext cx="176545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098000" y="6027234"/>
            <a:ext cx="176545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01948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9"/>
                                        </p:tgtEl>
                                      </p:cBhvr>
                                    </p:animEffect>
                                    <p:set>
                                      <p:cBhvr>
                                        <p:cTn id="63" dur="1" fill="hold">
                                          <p:stCondLst>
                                            <p:cond delay="499"/>
                                          </p:stCondLst>
                                        </p:cTn>
                                        <p:tgtEl>
                                          <p:spTgt spid="19"/>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xit" presetSubtype="4" fill="hold" grpId="0" nodeType="clickEffect">
                                  <p:stCondLst>
                                    <p:cond delay="0"/>
                                  </p:stCondLst>
                                  <p:childTnLst>
                                    <p:animEffect transition="out" filter="wipe(down)">
                                      <p:cBhvr>
                                        <p:cTn id="67" dur="500"/>
                                        <p:tgtEl>
                                          <p:spTgt spid="20"/>
                                        </p:tgtEl>
                                      </p:cBhvr>
                                    </p:animEffect>
                                    <p:set>
                                      <p:cBhvr>
                                        <p:cTn id="68"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8" grpId="0" animBg="1"/>
      <p:bldP spid="19" grpId="0" animBg="1"/>
      <p:bldP spid="2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《爱莲说》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描写莲花高洁质朴的句子是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出淤泥而不染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濯清涟而不妖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公园花展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观赏牡丹的人总比观赏其他花的人多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用《爱莲说》中的话来说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牡丹之爱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宜乎众矣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表现作者不受世俗羁绊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对世俗生活厌弃的句子是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莲之爱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同予者何人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最能概括莲花高贵品质的句子是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莲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花之君子者也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写君子行为方正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通达事理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不攀附权贵的句子是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中通外直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不蔓不枝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86226" y="1731981"/>
            <a:ext cx="185798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00218" y="1731981"/>
            <a:ext cx="185798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0" y="2129694"/>
            <a:ext cx="7555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43809" y="295032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44008" y="295032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101918" y="3343439"/>
            <a:ext cx="10912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8822" y="3737085"/>
            <a:ext cx="159289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63386" y="4135067"/>
            <a:ext cx="62167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31620" y="4135067"/>
            <a:ext cx="1553557"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1520" y="4542329"/>
            <a:ext cx="7555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870771" y="4943536"/>
            <a:ext cx="1373637"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8822" y="5346543"/>
            <a:ext cx="130486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59411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par>
                                <p:cTn id="46" presetID="22" presetClass="exit" presetSubtype="4" fill="hold" grpId="0" nodeType="with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矩形 2"/>
          <p:cNvSpPr>
            <a:spLocks noChangeAspect="1"/>
          </p:cNvSpPr>
          <p:nvPr/>
        </p:nvSpPr>
        <p:spPr>
          <a:xfrm>
            <a:off x="508000" y="269730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《河中石兽》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最能体现讲学家清高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自以为是的句子是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尔辈不能究物理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表明文章作者观点的句子是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然则天下之事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但知其一</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不知其二者多矣</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可据理臆断欤</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12160" y="3140968"/>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71852" y="3537417"/>
            <a:ext cx="406414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1" y="3948044"/>
            <a:ext cx="34563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55089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650662727"/>
              </p:ext>
            </p:extLst>
          </p:nvPr>
        </p:nvGraphicFramePr>
        <p:xfrm>
          <a:off x="508000" y="1210713"/>
          <a:ext cx="8128000" cy="470604"/>
        </p:xfrm>
        <a:graphic>
          <a:graphicData uri="http://schemas.openxmlformats.org/presentationml/2006/ole">
            <mc:AlternateContent xmlns:mc="http://schemas.openxmlformats.org/markup-compatibility/2006">
              <mc:Choice xmlns:v="urn:schemas-microsoft-com:vml" Requires="v">
                <p:oleObj spid="_x0000_s18464"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210713"/>
                        <a:ext cx="8128000" cy="470604"/>
                      </a:xfrm>
                      <a:prstGeom prst="rect">
                        <a:avLst/>
                      </a:prstGeom>
                    </p:spPr>
                  </p:pic>
                </p:oleObj>
              </mc:Fallback>
            </mc:AlternateContent>
          </a:graphicData>
        </a:graphic>
      </p:graphicFrame>
      <p:sp>
        <p:nvSpPr>
          <p:cNvPr id="4" name="矩形 3"/>
          <p:cNvSpPr>
            <a:spLocks noChangeAspect="1"/>
          </p:cNvSpPr>
          <p:nvPr/>
        </p:nvSpPr>
        <p:spPr>
          <a:xfrm>
            <a:off x="508000" y="168447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《三峡》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文中从视觉角度描写两岸连山的句子是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两岸连山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略无阙处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用对偶修辞手法表现水流湍急的句子是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朝发白帝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暮到江陵　</a:t>
            </a:r>
            <a:r>
              <a:rPr lang="zh-CN" altLang="zh-CN" sz="2200" dirty="0">
                <a:solidFill>
                  <a:srgbClr val="000000"/>
                </a:solidFill>
                <a:latin typeface="Times New Roman" panose="02020603050405020304" pitchFamily="18" charset="0"/>
                <a:cs typeface="Times New Roman" panose="02020603050405020304" pitchFamily="18" charset="0"/>
              </a:rPr>
              <a:t>。用夸张修辞手法表现水流湍急的句子是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虽乘奔御风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不以疾也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渲染山间空旷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境界清幽寂寥的句子是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空谷传响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哀转久绝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文中写三峡春冬景色时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既描写了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素湍绿潭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回清倒影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也描写了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悬泉瀑布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飞漱其间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的动景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相得益彰。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940152" y="212246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68344" y="2122465"/>
            <a:ext cx="8438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5721" y="2520178"/>
            <a:ext cx="8438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40152" y="2931177"/>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68344" y="2931177"/>
            <a:ext cx="8438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5721" y="3328913"/>
            <a:ext cx="8438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34969" y="3335237"/>
            <a:ext cx="15222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7237" y="374280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44044" y="4128430"/>
            <a:ext cx="152228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431538" y="4128430"/>
            <a:ext cx="152228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5536" y="4524950"/>
            <a:ext cx="64807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02082" y="4937142"/>
            <a:ext cx="144839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057690" y="4937142"/>
            <a:ext cx="1311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5342043"/>
            <a:ext cx="113561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32526" y="5342043"/>
            <a:ext cx="113561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03340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par>
                                <p:cTn id="49" presetID="22" presetClass="exit" presetSubtype="4" fill="hold" grpId="0" nodeType="withEffect">
                                  <p:stCondLst>
                                    <p:cond delay="0"/>
                                  </p:stCondLst>
                                  <p:childTnLst>
                                    <p:animEffect transition="out" filter="wipe(down)">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xit" presetSubtype="4" fill="hold" grpId="0" nodeType="clickEffect">
                                  <p:stCondLst>
                                    <p:cond delay="0"/>
                                  </p:stCondLst>
                                  <p:childTnLst>
                                    <p:animEffect transition="out" filter="wipe(down)">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xit" presetSubtype="4" fill="hold" grpId="0" nodeType="clickEffect">
                                  <p:stCondLst>
                                    <p:cond delay="0"/>
                                  </p:stCondLst>
                                  <p:childTnLst>
                                    <p:animEffect transition="out" filter="wipe(down)">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xit" presetSubtype="4" fill="hold" grpId="0" nodeType="clickEffect">
                                  <p:stCondLst>
                                    <p:cond delay="0"/>
                                  </p:stCondLst>
                                  <p:childTnLst>
                                    <p:animEffect transition="out" filter="wipe(down)">
                                      <p:cBhvr>
                                        <p:cTn id="65" dur="500"/>
                                        <p:tgtEl>
                                          <p:spTgt spid="18"/>
                                        </p:tgtEl>
                                      </p:cBhvr>
                                    </p:animEffect>
                                    <p:set>
                                      <p:cBhvr>
                                        <p:cTn id="66" dur="1" fill="hold">
                                          <p:stCondLst>
                                            <p:cond delay="499"/>
                                          </p:stCondLst>
                                        </p:cTn>
                                        <p:tgtEl>
                                          <p:spTgt spid="18"/>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2" presetClass="exit" presetSubtype="4" fill="hold" grpId="0" nodeType="clickEffect">
                                  <p:stCondLst>
                                    <p:cond delay="0"/>
                                  </p:stCondLst>
                                  <p:childTnLst>
                                    <p:animEffect transition="out" filter="wipe(down)">
                                      <p:cBhvr>
                                        <p:cTn id="70" dur="500"/>
                                        <p:tgtEl>
                                          <p:spTgt spid="19"/>
                                        </p:tgtEl>
                                      </p:cBhvr>
                                    </p:animEffect>
                                    <p:set>
                                      <p:cBhvr>
                                        <p:cTn id="71"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《记承天寺夜游》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文中点明事件起因的句子是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月色入户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欣然起行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文中表明张怀民与作者具有同样的愁思的句子是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怀民亦未寝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相与步于中庭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庭下如积水空明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水中藻、荇交横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盖竹柏影也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描绘了一个空明澄澈、疏影摇曳、亦真亦幻的美妙境界。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表达作者微妙复杂的感情的语句是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何夜无月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何处无竹柏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但少闲人如吾两人者耳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72000" y="2129694"/>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00192" y="2129694"/>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92280" y="2534460"/>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2943999"/>
            <a:ext cx="5760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65265" y="2943999"/>
            <a:ext cx="18722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79827" y="3344874"/>
            <a:ext cx="208248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55976" y="3344874"/>
            <a:ext cx="208248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30663" y="3344874"/>
            <a:ext cx="139449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5536" y="3751448"/>
            <a:ext cx="5760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395031" y="4549663"/>
            <a:ext cx="139449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4023" y="4952327"/>
            <a:ext cx="177171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611828" y="4948723"/>
            <a:ext cx="29682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55624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animBg="1"/>
      <p:bldP spid="14" grpId="0" animBg="1"/>
      <p:bldP spid="15" grpId="0" animBg="1"/>
      <p:bldP spid="16"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《答谢中书书》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山川之美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古来共谈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总起全文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表达了作者对山川风物的愉悦的审美感受。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把作者在山水之中飘飘欲仙的自得之态表现无遗的句子是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未复有能与其奇者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写晨昏变化之美的句子是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晓雾将歇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猿鸟乱鸣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夕日欲颓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沉鳞竞跃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051720" y="2540960"/>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13537" y="2540960"/>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3758596"/>
            <a:ext cx="25922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04750" y="4157744"/>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84168" y="4157744"/>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68344" y="4157744"/>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8313" y="4546730"/>
            <a:ext cx="863327"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19939" y="4554102"/>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30202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文中分析亡国的原因的句子是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入则无法家拂士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出则无敌国外患者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国恒亡。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欧阳修说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忧劳可以兴国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逸豫可以亡身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孟子也说过意思相近的一句话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生于忧患而死于安乐也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文中说明人才必须经过艰苦磨炼的句子是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故天将降大任于是人也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必先苦其心志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劳其筋骨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饿其体肤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空乏其身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行拂乱其所为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所以动心忍性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曾益其所不能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32040" y="2335327"/>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40996" y="2335327"/>
            <a:ext cx="116345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2739364"/>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1840" y="3547938"/>
            <a:ext cx="30243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03648" y="4351734"/>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97513" y="4351734"/>
            <a:ext cx="138517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63590" y="4351734"/>
            <a:ext cx="138517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29667" y="4351734"/>
            <a:ext cx="138517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7544" y="4745368"/>
            <a:ext cx="5040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88499" y="4755588"/>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71900" y="4755588"/>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78037" y="4755588"/>
            <a:ext cx="194421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12587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animBg="1"/>
      <p:bldP spid="14" grpId="0" animBg="1"/>
      <p:bldP spid="15" grpId="0" animBg="1"/>
      <p:bldP spid="1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《富贵不能淫》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孟子说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穷则独善其身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达则兼善天下。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文中与这句话的意思相近的句子是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得志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与民由之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不得志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独行其道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孟子对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哪三句话能概括其精髓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富贵不能淫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贫贱不能移</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威武不能屈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景春认定公孙衍与张仪是大丈夫的理由是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一怒而诸侯惧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安居而天下熄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孟子认为作为大丈夫应该坚持的根本原则是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居天下之广居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立天下之正位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行天下之大道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555776" y="2544851"/>
            <a:ext cx="39604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928404" y="2945726"/>
            <a:ext cx="17075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9552" y="3342389"/>
            <a:ext cx="29523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80139" y="3756671"/>
            <a:ext cx="17075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9552" y="4147353"/>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57700" y="4554552"/>
            <a:ext cx="2066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1904" y="4950656"/>
            <a:ext cx="367804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78769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144511124"/>
              </p:ext>
            </p:extLst>
          </p:nvPr>
        </p:nvGraphicFramePr>
        <p:xfrm>
          <a:off x="508000" y="1443949"/>
          <a:ext cx="8128000" cy="470604"/>
        </p:xfrm>
        <a:graphic>
          <a:graphicData uri="http://schemas.openxmlformats.org/presentationml/2006/ole">
            <mc:AlternateContent xmlns:mc="http://schemas.openxmlformats.org/markup-compatibility/2006">
              <mc:Choice xmlns:v="urn:schemas-microsoft-com:vml" Requires="v">
                <p:oleObj spid="_x0000_s19488"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443949"/>
                        <a:ext cx="8128000" cy="470604"/>
                      </a:xfrm>
                      <a:prstGeom prst="rect">
                        <a:avLst/>
                      </a:prstGeom>
                    </p:spPr>
                  </p:pic>
                </p:oleObj>
              </mc:Fallback>
            </mc:AlternateContent>
          </a:graphicData>
        </a:graphic>
      </p:graphicFrame>
      <p:sp>
        <p:nvSpPr>
          <p:cNvPr id="4" name="矩形 3"/>
          <p:cNvSpPr>
            <a:spLocks noChangeAspect="1"/>
          </p:cNvSpPr>
          <p:nvPr/>
        </p:nvSpPr>
        <p:spPr>
          <a:xfrm>
            <a:off x="508000" y="1961777"/>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《桃花源记》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文中描绘桃花林中草美花繁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桃花林的奇异景象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芳草鲜美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落英缤纷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描写了桃花源社会环境安宁的句子是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阡陌交通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鸡犬相闻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其中往来种作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男女衣着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悉如外人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文中体现了桃花源人安居乐业、和平幸福的境况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黄发垂髫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并怡然自乐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交代桃花源中人来历的句子是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自云先世避秦时乱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率妻子邑人来此绝境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不复出焉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046131" y="2400106"/>
            <a:ext cx="70233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2801710"/>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51720" y="2792754"/>
            <a:ext cx="11521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24128" y="3205554"/>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52320" y="3205554"/>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5536" y="3608057"/>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91680" y="3606832"/>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95936" y="3608057"/>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24128" y="3608057"/>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63688" y="4400818"/>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28849" y="4400818"/>
            <a:ext cx="162932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50370" y="4805816"/>
            <a:ext cx="230425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791578" y="4805816"/>
            <a:ext cx="93610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26709" y="5209853"/>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167485" y="5207884"/>
            <a:ext cx="118849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84225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5"/>
                                        </p:tgtEl>
                                      </p:cBhvr>
                                    </p:animEffect>
                                    <p:set>
                                      <p:cBhvr>
                                        <p:cTn id="48" dur="1" fill="hold">
                                          <p:stCondLst>
                                            <p:cond delay="499"/>
                                          </p:stCondLst>
                                        </p:cTn>
                                        <p:tgtEl>
                                          <p:spTgt spid="15"/>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6"/>
                                        </p:tgtEl>
                                      </p:cBhvr>
                                    </p:animEffect>
                                    <p:set>
                                      <p:cBhvr>
                                        <p:cTn id="53" dur="1" fill="hold">
                                          <p:stCondLst>
                                            <p:cond delay="499"/>
                                          </p:stCondLst>
                                        </p:cTn>
                                        <p:tgtEl>
                                          <p:spTgt spid="16"/>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7"/>
                                        </p:tgtEl>
                                      </p:cBhvr>
                                    </p:animEffect>
                                    <p:set>
                                      <p:cBhvr>
                                        <p:cTn id="58" dur="1" fill="hold">
                                          <p:stCondLst>
                                            <p:cond delay="499"/>
                                          </p:stCondLst>
                                        </p:cTn>
                                        <p:tgtEl>
                                          <p:spTgt spid="1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8"/>
                                        </p:tgtEl>
                                      </p:cBhvr>
                                    </p:animEffect>
                                    <p:set>
                                      <p:cBhvr>
                                        <p:cTn id="63" dur="1" fill="hold">
                                          <p:stCondLst>
                                            <p:cond delay="499"/>
                                          </p:stCondLst>
                                        </p:cTn>
                                        <p:tgtEl>
                                          <p:spTgt spid="18"/>
                                        </p:tgtEl>
                                        <p:attrNameLst>
                                          <p:attrName>style.visibility</p:attrName>
                                        </p:attrNameLst>
                                      </p:cBhvr>
                                      <p:to>
                                        <p:strVal val="hidden"/>
                                      </p:to>
                                    </p:set>
                                  </p:childTnLst>
                                </p:cTn>
                              </p:par>
                              <p:par>
                                <p:cTn id="64" presetID="22" presetClass="exit" presetSubtype="4" fill="hold" grpId="0" nodeType="withEffect">
                                  <p:stCondLst>
                                    <p:cond delay="0"/>
                                  </p:stCondLst>
                                  <p:childTnLst>
                                    <p:animEffect transition="out" filter="wipe(down)">
                                      <p:cBhvr>
                                        <p:cTn id="65" dur="500"/>
                                        <p:tgtEl>
                                          <p:spTgt spid="20"/>
                                        </p:tgtEl>
                                      </p:cBhvr>
                                    </p:animEffect>
                                    <p:set>
                                      <p:cBhvr>
                                        <p:cTn id="66" dur="1" fill="hold">
                                          <p:stCondLst>
                                            <p:cond delay="499"/>
                                          </p:stCondLst>
                                        </p:cTn>
                                        <p:tgtEl>
                                          <p:spTgt spid="20"/>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2" presetClass="exit" presetSubtype="4" fill="hold" grpId="0" nodeType="clickEffect">
                                  <p:stCondLst>
                                    <p:cond delay="0"/>
                                  </p:stCondLst>
                                  <p:childTnLst>
                                    <p:animEffect transition="out" filter="wipe(down)">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20" grpId="0" animBg="1"/>
      <p:bldP spid="21"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《小石潭记》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描写小石潭源头悠远、两岸弯曲的语句是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其岸势犬牙差互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不可知其源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表现地理环境使作者内心忧伤凄凉的句子是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凄神寒骨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悄怆幽邃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文中侧面描写水清澈透明的语句是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皆若空游无所依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日光下澈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影布石上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写潭中游鱼动静相宜、灵活有趣的语句是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佁然不动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俶尔远逝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描写溪流曲折悠远的语句是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斗折蛇行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明灭可见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00192" y="1937614"/>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381" y="2338489"/>
            <a:ext cx="8275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48803" y="2341209"/>
            <a:ext cx="179915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72200" y="2740799"/>
            <a:ext cx="14401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4462" y="3148902"/>
            <a:ext cx="144016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02471" y="3552510"/>
            <a:ext cx="22322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56376" y="3552510"/>
            <a:ext cx="9721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1107" y="3952528"/>
            <a:ext cx="110151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79712" y="3938495"/>
            <a:ext cx="129614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94559" y="4341097"/>
            <a:ext cx="144016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926311" y="4341097"/>
            <a:ext cx="90455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0570" y="4752550"/>
            <a:ext cx="127826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572000" y="5149015"/>
            <a:ext cx="129614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57439" y="5149015"/>
            <a:ext cx="129614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45130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par>
                                <p:cTn id="54" presetID="22" presetClass="exit" presetSubtype="4" fill="hold" grpId="0" nodeType="withEffect">
                                  <p:stCondLst>
                                    <p:cond delay="0"/>
                                  </p:stCondLst>
                                  <p:childTnLst>
                                    <p:animEffect transition="out" filter="wipe(down)">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xit" presetSubtype="4" fill="hold" grpId="0" nodeType="clickEffect">
                                  <p:stCondLst>
                                    <p:cond delay="0"/>
                                  </p:stCondLst>
                                  <p:childTnLst>
                                    <p:animEffect transition="out" filter="wipe(down)">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xit" presetSubtype="4" fill="hold" grpId="0" nodeType="clickEffect">
                                  <p:stCondLst>
                                    <p:cond delay="0"/>
                                  </p:stCondLst>
                                  <p:childTnLst>
                                    <p:animEffect transition="out" filter="wipe(down)">
                                      <p:cBhvr>
                                        <p:cTn id="65" dur="500"/>
                                        <p:tgtEl>
                                          <p:spTgt spid="18"/>
                                        </p:tgtEl>
                                      </p:cBhvr>
                                    </p:animEffect>
                                    <p:set>
                                      <p:cBhvr>
                                        <p:cTn id="6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290966006"/>
              </p:ext>
            </p:extLst>
          </p:nvPr>
        </p:nvGraphicFramePr>
        <p:xfrm>
          <a:off x="508000" y="1144797"/>
          <a:ext cx="8128000" cy="5517789"/>
        </p:xfrm>
        <a:graphic>
          <a:graphicData uri="http://schemas.openxmlformats.org/presentationml/2006/ole">
            <mc:AlternateContent xmlns:mc="http://schemas.openxmlformats.org/markup-compatibility/2006">
              <mc:Choice xmlns:v="urn:schemas-microsoft-com:vml" Requires="v">
                <p:oleObj spid="_x0000_s6175" name="文档" r:id="rId4" imgW="3905117" imgH="2651043" progId="Word.Document.12">
                  <p:embed/>
                </p:oleObj>
              </mc:Choice>
              <mc:Fallback>
                <p:oleObj name="文档" r:id="rId4" imgW="3905117" imgH="2651043" progId="Word.Document.12">
                  <p:embed/>
                  <p:pic>
                    <p:nvPicPr>
                      <p:cNvPr id="0" name=""/>
                      <p:cNvPicPr/>
                      <p:nvPr/>
                    </p:nvPicPr>
                    <p:blipFill>
                      <a:blip r:embed="rId5"/>
                      <a:stretch>
                        <a:fillRect/>
                      </a:stretch>
                    </p:blipFill>
                    <p:spPr>
                      <a:xfrm>
                        <a:off x="508000" y="1144797"/>
                        <a:ext cx="8128000" cy="5517789"/>
                      </a:xfrm>
                      <a:prstGeom prst="rect">
                        <a:avLst/>
                      </a:prstGeom>
                    </p:spPr>
                  </p:pic>
                </p:oleObj>
              </mc:Fallback>
            </mc:AlternateContent>
          </a:graphicData>
        </a:graphic>
      </p:graphicFrame>
    </p:spTree>
    <p:extLst>
      <p:ext uri="{BB962C8B-B14F-4D97-AF65-F5344CB8AC3E}">
        <p14:creationId xmlns:p14="http://schemas.microsoft.com/office/powerpoint/2010/main" val="18660899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《马说》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写伯乐对千里马起决定作用的名句是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世有伯乐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然后有千里马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描写千里马终身遭遇的句子是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祗辱于奴隶人之手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骈死于槽枥之间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不以千里称也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食马者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浅薄愚妄的句子是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策之不以其道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食之不能尽其材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鸣之而不能通其意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千里马被埋没的直接原因是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食不饱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力不足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才美不外见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文章的主旨句是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其真不知马也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怀才不遇的人常慨叹的两句话是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千里马常有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而伯乐不常有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52120" y="152634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34063" y="152634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2746" y="1924061"/>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60032" y="2337978"/>
            <a:ext cx="23762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68344" y="2329533"/>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8312" y="2735668"/>
            <a:ext cx="158340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55776" y="2731584"/>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57799" y="3135133"/>
            <a:ext cx="181845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08304" y="3140968"/>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529" y="3525577"/>
            <a:ext cx="144016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67744" y="3526500"/>
            <a:ext cx="237626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72001" y="3941720"/>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035199" y="3941720"/>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494222" y="3941720"/>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23529" y="4337679"/>
            <a:ext cx="864095"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131839" y="4743470"/>
            <a:ext cx="192595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085638" y="5141477"/>
            <a:ext cx="157459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101862" y="5141477"/>
            <a:ext cx="157459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23529" y="5541596"/>
            <a:ext cx="864095"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92064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par>
                                <p:cTn id="44" presetID="22" presetClass="exit" presetSubtype="4" fill="hold" grpId="0" nodeType="withEffect">
                                  <p:stCondLst>
                                    <p:cond delay="0"/>
                                  </p:stCondLst>
                                  <p:childTnLst>
                                    <p:animEffect transition="out" filter="wipe(down)">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xit" presetSubtype="4" fill="hold" grpId="0" nodeType="clickEffect">
                                  <p:stCondLst>
                                    <p:cond delay="0"/>
                                  </p:stCondLst>
                                  <p:childTnLst>
                                    <p:animEffect transition="out" filter="wipe(down)">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xit" presetSubtype="4" fill="hold" grpId="0" nodeType="clickEffect">
                                  <p:stCondLst>
                                    <p:cond delay="0"/>
                                  </p:stCondLst>
                                  <p:childTnLst>
                                    <p:animEffect transition="out" filter="wipe(down)">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xit" presetSubtype="4" fill="hold" grpId="0" nodeType="clickEffect">
                                  <p:stCondLst>
                                    <p:cond delay="0"/>
                                  </p:stCondLst>
                                  <p:childTnLst>
                                    <p:animEffect transition="out" filter="wipe(down)">
                                      <p:cBhvr>
                                        <p:cTn id="65" dur="500"/>
                                        <p:tgtEl>
                                          <p:spTgt spid="17"/>
                                        </p:tgtEl>
                                      </p:cBhvr>
                                    </p:animEffect>
                                    <p:set>
                                      <p:cBhvr>
                                        <p:cTn id="66" dur="1" fill="hold">
                                          <p:stCondLst>
                                            <p:cond delay="499"/>
                                          </p:stCondLst>
                                        </p:cTn>
                                        <p:tgtEl>
                                          <p:spTgt spid="17"/>
                                        </p:tgtEl>
                                        <p:attrNameLst>
                                          <p:attrName>style.visibility</p:attrName>
                                        </p:attrNameLst>
                                      </p:cBhvr>
                                      <p:to>
                                        <p:strVal val="hidden"/>
                                      </p:to>
                                    </p:set>
                                  </p:childTnLst>
                                </p:cTn>
                              </p:par>
                              <p:par>
                                <p:cTn id="67" presetID="22" presetClass="exit" presetSubtype="4" fill="hold" grpId="0" nodeType="withEffect">
                                  <p:stCondLst>
                                    <p:cond delay="0"/>
                                  </p:stCondLst>
                                  <p:childTnLst>
                                    <p:animEffect transition="out" filter="wipe(down)">
                                      <p:cBhvr>
                                        <p:cTn id="68" dur="500"/>
                                        <p:tgtEl>
                                          <p:spTgt spid="19"/>
                                        </p:tgtEl>
                                      </p:cBhvr>
                                    </p:animEffect>
                                    <p:set>
                                      <p:cBhvr>
                                        <p:cTn id="69" dur="1" fill="hold">
                                          <p:stCondLst>
                                            <p:cond delay="499"/>
                                          </p:stCondLst>
                                        </p:cTn>
                                        <p:tgtEl>
                                          <p:spTgt spid="19"/>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22" presetClass="exit" presetSubtype="4" fill="hold" grpId="0" nodeType="clickEffect">
                                  <p:stCondLst>
                                    <p:cond delay="0"/>
                                  </p:stCondLst>
                                  <p:childTnLst>
                                    <p:animEffect transition="out" filter="wipe(down)">
                                      <p:cBhvr>
                                        <p:cTn id="73" dur="500"/>
                                        <p:tgtEl>
                                          <p:spTgt spid="20"/>
                                        </p:tgtEl>
                                      </p:cBhvr>
                                    </p:animEffect>
                                    <p:set>
                                      <p:cBhvr>
                                        <p:cTn id="74" dur="1" fill="hold">
                                          <p:stCondLst>
                                            <p:cond delay="499"/>
                                          </p:stCondLst>
                                        </p:cTn>
                                        <p:tgtEl>
                                          <p:spTgt spid="20"/>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2" presetClass="exit" presetSubtype="4" fill="hold" grpId="0" nodeType="clickEffect">
                                  <p:stCondLst>
                                    <p:cond delay="0"/>
                                  </p:stCondLst>
                                  <p:childTnLst>
                                    <p:animEffect transition="out" filter="wipe(down)">
                                      <p:cBhvr>
                                        <p:cTn id="78" dur="500"/>
                                        <p:tgtEl>
                                          <p:spTgt spid="21"/>
                                        </p:tgtEl>
                                      </p:cBhvr>
                                    </p:animEffect>
                                    <p:set>
                                      <p:cBhvr>
                                        <p:cTn id="79" dur="1" fill="hold">
                                          <p:stCondLst>
                                            <p:cond delay="499"/>
                                          </p:stCondLst>
                                        </p:cTn>
                                        <p:tgtEl>
                                          <p:spTgt spid="21"/>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22" presetClass="exit" presetSubtype="4" fill="hold" grpId="0" nodeType="clickEffect">
                                  <p:stCondLst>
                                    <p:cond delay="0"/>
                                  </p:stCondLst>
                                  <p:childTnLst>
                                    <p:animEffect transition="out" filter="wipe(down)">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22" presetClass="exit" presetSubtype="4" fill="hold" grpId="0" nodeType="withEffect">
                                  <p:stCondLst>
                                    <p:cond delay="0"/>
                                  </p:stCondLst>
                                  <p:childTnLst>
                                    <p:animEffect transition="out" filter="wipe(down)">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1" grpId="0" animBg="1"/>
      <p:bldP spid="22" grpId="0" animBg="1"/>
      <p:bldP spid="2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《虽有佳肴》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《虽有佳肴》中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用美味来类比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指出学习的重要性的句子是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虽有嘉肴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弗食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不知其旨也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学然后知不足</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教然后知</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表明作者观点的句子是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教学相长也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教学相长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指教和学互相促进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文章能体现这一意思的句子是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知不足</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然后能自反也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知困</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然后能自强也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8312" y="2922511"/>
            <a:ext cx="345561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900867" y="3319572"/>
            <a:ext cx="338752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47162" y="3727423"/>
            <a:ext cx="158417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518435"/>
            <a:ext cx="5144120"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01206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《北冥有鱼》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在《北冥有鱼》一文中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写大鹏起飞的广度和高度的两句是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水击三千里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抟扶摇而上者九万里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作者举现实生活中的很小的实物也需要依凭外物实例与大鹏鸟的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海运将徙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形象地说明任何事物都有所凭借的句子是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野马也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尘埃也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生物之以息相吹也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借助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大鹏直上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表达了作者自己的志向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抟扶摇而上者九万里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一句后来演变成了一个成语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扶摇直上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描绘大鹏依然有所恃的句子是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抟扶摇而上者九万里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去以六月息者也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38790" y="2336056"/>
            <a:ext cx="154092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5776" y="2336056"/>
            <a:ext cx="26642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214" y="3541461"/>
            <a:ext cx="104745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18095" y="3541461"/>
            <a:ext cx="1047450"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84980" y="3541461"/>
            <a:ext cx="2503945"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19273" y="3931323"/>
            <a:ext cx="2065156"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8220" y="4339955"/>
            <a:ext cx="1059444"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60032" y="4731436"/>
            <a:ext cx="3600400" cy="34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8220" y="5141705"/>
            <a:ext cx="1347476"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66828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560911380"/>
              </p:ext>
            </p:extLst>
          </p:nvPr>
        </p:nvGraphicFramePr>
        <p:xfrm>
          <a:off x="508000" y="1825351"/>
          <a:ext cx="8128000" cy="470604"/>
        </p:xfrm>
        <a:graphic>
          <a:graphicData uri="http://schemas.openxmlformats.org/presentationml/2006/ole">
            <mc:AlternateContent xmlns:mc="http://schemas.openxmlformats.org/markup-compatibility/2006">
              <mc:Choice xmlns:v="urn:schemas-microsoft-com:vml" Requires="v">
                <p:oleObj spid="_x0000_s20512"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825351"/>
                        <a:ext cx="8128000" cy="470604"/>
                      </a:xfrm>
                      <a:prstGeom prst="rect">
                        <a:avLst/>
                      </a:prstGeom>
                    </p:spPr>
                  </p:pic>
                </p:oleObj>
              </mc:Fallback>
            </mc:AlternateContent>
          </a:graphicData>
        </a:graphic>
      </p:graphicFrame>
      <p:sp>
        <p:nvSpPr>
          <p:cNvPr id="5" name="矩形 4"/>
          <p:cNvSpPr>
            <a:spLocks noChangeAspect="1"/>
          </p:cNvSpPr>
          <p:nvPr/>
        </p:nvSpPr>
        <p:spPr>
          <a:xfrm>
            <a:off x="508000" y="239348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《岳阳楼记》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从空间角度描写岳阳楼景象广阔浩渺的句子是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衔远山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吞长江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浩浩汤汤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横无际涯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从时间角度描写岳阳楼景象千变万化的句子是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朝晖夕阴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气象万千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描写洞庭湖月夜美景的句子是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浮光跃金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静影沉璧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711458" y="2832883"/>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3238077"/>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79712" y="3238077"/>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69521" y="3238077"/>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04248" y="363639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1560" y="404110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88224" y="4439663"/>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1560" y="4844133"/>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23028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5"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迁客骚人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览物之情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因景而异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在天气晴朗时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登斯楼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心旷神怡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宠辱偕忘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的愉悦心情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在阴雨连绵时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登斯楼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去国怀乡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忧谗畏讥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的悲伤心情。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四面湖光归眼底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万家忧乐到心头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你能想到范仲淹《岳阳楼记》中的两句话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先天下之忧而忧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后天下之乐而乐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面对人生中成功的欢乐和失败的痛苦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不以物喜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不以己悲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771800" y="214251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79764" y="214251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85545" y="2545834"/>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62921" y="2545834"/>
            <a:ext cx="134655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32742" y="3757444"/>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732240" y="3757444"/>
            <a:ext cx="21602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5562" y="4153677"/>
            <a:ext cx="5912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4288" y="455301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7544" y="4956156"/>
            <a:ext cx="59122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03648" y="4956156"/>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72460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《醉翁亭记》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表现醉翁言在此而意在彼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情趣所在的句子是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醉翁之意不在酒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在乎山水之间也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文中作者描绘琅琊山山间朝暮之景的句子是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若夫日出而林霏开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云归而岩穴暝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晦明变化者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山间之朝暮也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文中作者描绘四时之景的句子是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野芳发而幽香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佳木秀而繁阴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风霜高洁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水落而石出者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山间之四时也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表达作者复杂感情的句子是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人知从太守游而乐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而不知太守之乐其乐也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660232" y="2129694"/>
            <a:ext cx="187220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1364" y="2532832"/>
            <a:ext cx="6022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51082" y="2532832"/>
            <a:ext cx="226537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02838" y="2932141"/>
            <a:ext cx="187220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1364" y="3337056"/>
            <a:ext cx="81826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63688" y="3347447"/>
            <a:ext cx="18527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35368" y="3347447"/>
            <a:ext cx="170636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84168" y="3347447"/>
            <a:ext cx="18527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14424" y="3751429"/>
            <a:ext cx="185276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301089" y="3751429"/>
            <a:ext cx="140154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1755" y="4145351"/>
            <a:ext cx="10342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16469" y="4144623"/>
            <a:ext cx="14618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34403" y="4144623"/>
            <a:ext cx="194570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40807" y="4144623"/>
            <a:ext cx="194570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01477" y="4540191"/>
            <a:ext cx="235532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502203" y="4540191"/>
            <a:ext cx="1030237"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62145" y="4942409"/>
            <a:ext cx="217602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70854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par>
                                <p:cTn id="49" presetID="22" presetClass="exit" presetSubtype="4" fill="hold" grpId="0" nodeType="withEffect">
                                  <p:stCondLst>
                                    <p:cond delay="0"/>
                                  </p:stCondLst>
                                  <p:childTnLst>
                                    <p:animEffect transition="out" filter="wipe(down)">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xit" presetSubtype="4" fill="hold" grpId="0" nodeType="clickEffect">
                                  <p:stCondLst>
                                    <p:cond delay="0"/>
                                  </p:stCondLst>
                                  <p:childTnLst>
                                    <p:animEffect transition="out" filter="wipe(down)">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xit" presetSubtype="4" fill="hold" grpId="0" nodeType="clickEffect">
                                  <p:stCondLst>
                                    <p:cond delay="0"/>
                                  </p:stCondLst>
                                  <p:childTnLst>
                                    <p:animEffect transition="out" filter="wipe(down)">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xit" presetSubtype="4" fill="hold" grpId="0" nodeType="clickEffect">
                                  <p:stCondLst>
                                    <p:cond delay="0"/>
                                  </p:stCondLst>
                                  <p:childTnLst>
                                    <p:animEffect transition="out" filter="wipe(down)">
                                      <p:cBhvr>
                                        <p:cTn id="65" dur="500"/>
                                        <p:tgtEl>
                                          <p:spTgt spid="17"/>
                                        </p:tgtEl>
                                      </p:cBhvr>
                                    </p:animEffect>
                                    <p:set>
                                      <p:cBhvr>
                                        <p:cTn id="66" dur="1" fill="hold">
                                          <p:stCondLst>
                                            <p:cond delay="499"/>
                                          </p:stCondLst>
                                        </p:cTn>
                                        <p:tgtEl>
                                          <p:spTgt spid="17"/>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2" presetClass="exit" presetSubtype="4" fill="hold" grpId="0" nodeType="clickEffect">
                                  <p:stCondLst>
                                    <p:cond delay="0"/>
                                  </p:stCondLst>
                                  <p:childTnLst>
                                    <p:animEffect transition="out" filter="wipe(down)">
                                      <p:cBhvr>
                                        <p:cTn id="70" dur="500"/>
                                        <p:tgtEl>
                                          <p:spTgt spid="18"/>
                                        </p:tgtEl>
                                      </p:cBhvr>
                                    </p:animEffect>
                                    <p:set>
                                      <p:cBhvr>
                                        <p:cTn id="71" dur="1" fill="hold">
                                          <p:stCondLst>
                                            <p:cond delay="499"/>
                                          </p:stCondLst>
                                        </p:cTn>
                                        <p:tgtEl>
                                          <p:spTgt spid="18"/>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22" presetClass="exit" presetSubtype="4" fill="hold" grpId="0" nodeType="clickEffect">
                                  <p:stCondLst>
                                    <p:cond delay="0"/>
                                  </p:stCondLst>
                                  <p:childTnLst>
                                    <p:animEffect transition="out" filter="wipe(down)">
                                      <p:cBhvr>
                                        <p:cTn id="75" dur="500"/>
                                        <p:tgtEl>
                                          <p:spTgt spid="19"/>
                                        </p:tgtEl>
                                      </p:cBhvr>
                                    </p:animEffect>
                                    <p:set>
                                      <p:cBhvr>
                                        <p:cTn id="76" dur="1" fill="hold">
                                          <p:stCondLst>
                                            <p:cond delay="499"/>
                                          </p:stCondLst>
                                        </p:cTn>
                                        <p:tgtEl>
                                          <p:spTgt spid="19"/>
                                        </p:tgtEl>
                                        <p:attrNameLst>
                                          <p:attrName>style.visibility</p:attrName>
                                        </p:attrNameLst>
                                      </p:cBhvr>
                                      <p:to>
                                        <p:strVal val="hidden"/>
                                      </p:to>
                                    </p:set>
                                  </p:childTnLst>
                                </p:cTn>
                              </p:par>
                              <p:par>
                                <p:cTn id="77" presetID="22" presetClass="exit" presetSubtype="4" fill="hold" grpId="0" nodeType="withEffect">
                                  <p:stCondLst>
                                    <p:cond delay="0"/>
                                  </p:stCondLst>
                                  <p:childTnLst>
                                    <p:animEffect transition="out" filter="wipe(down)">
                                      <p:cBhvr>
                                        <p:cTn id="78" dur="500"/>
                                        <p:tgtEl>
                                          <p:spTgt spid="20"/>
                                        </p:tgtEl>
                                      </p:cBhvr>
                                    </p:animEffect>
                                    <p:set>
                                      <p:cBhvr>
                                        <p:cTn id="79"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《湖心亭看雪》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用白描手法描写湖上景物悠远脱俗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创造出一种恬淡清雅的意境的语句是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湖上影子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惟长堤一痕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湖心亭一点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与余舟一芥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舟中人两三粒而已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用听觉写冰天雪地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呈现出一股肃杀、冷寂的寒意的句子是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大雪三日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湖中人鸟声俱绝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总写湖山夜雪全景图的句子是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雾凇沆砀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天与云与山与水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上下一白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表达了作者清高自赏、超凡脱俗的句子是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莫说相公痴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更有痴似相公者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051720" y="2335327"/>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21333" y="2335327"/>
            <a:ext cx="162932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58686" y="2335327"/>
            <a:ext cx="179225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9461" y="2740093"/>
            <a:ext cx="179225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63213" y="2740093"/>
            <a:ext cx="238549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2395" y="3551236"/>
            <a:ext cx="145129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34219" y="3551236"/>
            <a:ext cx="212483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88025" y="3943447"/>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17458" y="3943447"/>
            <a:ext cx="179225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9513" y="4352257"/>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86047" y="4352257"/>
            <a:ext cx="128755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16708" y="4746568"/>
            <a:ext cx="159565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17950" y="5153278"/>
            <a:ext cx="2336194"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58265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969349945"/>
              </p:ext>
            </p:extLst>
          </p:nvPr>
        </p:nvGraphicFramePr>
        <p:xfrm>
          <a:off x="508000" y="1302910"/>
          <a:ext cx="8128000" cy="470604"/>
        </p:xfrm>
        <a:graphic>
          <a:graphicData uri="http://schemas.openxmlformats.org/presentationml/2006/ole">
            <mc:AlternateContent xmlns:mc="http://schemas.openxmlformats.org/markup-compatibility/2006">
              <mc:Choice xmlns:v="urn:schemas-microsoft-com:vml" Requires="v">
                <p:oleObj spid="_x0000_s21536"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302910"/>
                        <a:ext cx="8128000" cy="470604"/>
                      </a:xfrm>
                      <a:prstGeom prst="rect">
                        <a:avLst/>
                      </a:prstGeom>
                    </p:spPr>
                  </p:pic>
                </p:oleObj>
              </mc:Fallback>
            </mc:AlternateContent>
          </a:graphicData>
        </a:graphic>
      </p:graphicFrame>
      <p:sp>
        <p:nvSpPr>
          <p:cNvPr id="4" name="矩形 3"/>
          <p:cNvSpPr>
            <a:spLocks noChangeAspect="1"/>
          </p:cNvSpPr>
          <p:nvPr/>
        </p:nvSpPr>
        <p:spPr>
          <a:xfrm>
            <a:off x="508000" y="179429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《鱼我所欲也》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文中与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嗟来之食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的意思相一致的句子是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呼尔而与之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行道之人弗受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蹴尔而与之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乞人不屑也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熊掌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引出的中心论点是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亦我所欲也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亦我所欲也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二者不可得兼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舍生而取义者也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不苟且偷生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而要视死如归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生亦我所欲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所欲有甚于生者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故不为苟得也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文中体现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性本善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非独贤者有是心也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人皆有之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贤者能勿丧耳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孟子认为失其本心的行为是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万钟则不辩礼义而受之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300192" y="2227050"/>
            <a:ext cx="1512168"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28" y="2630227"/>
            <a:ext cx="1944216"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43808" y="2631490"/>
            <a:ext cx="1512168"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60032" y="2631490"/>
            <a:ext cx="1512168"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19115" y="3032553"/>
            <a:ext cx="488989"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55697" y="3029360"/>
            <a:ext cx="1468631"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1321" y="3424512"/>
            <a:ext cx="482288" cy="330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03648" y="3431412"/>
            <a:ext cx="1667205"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35896" y="3431412"/>
            <a:ext cx="1777043"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20735" y="3431412"/>
            <a:ext cx="2150222"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079822" y="3833464"/>
            <a:ext cx="1468631"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61321" y="4217633"/>
            <a:ext cx="482288" cy="3373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514148" y="4244045"/>
            <a:ext cx="2017795"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802260" y="4244045"/>
            <a:ext cx="2017795"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39897" y="4650457"/>
            <a:ext cx="2361197"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822751" y="4650457"/>
            <a:ext cx="823640"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61320" y="5017720"/>
            <a:ext cx="952827" cy="3440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979712" y="5050925"/>
            <a:ext cx="2017795"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485818" y="5449805"/>
            <a:ext cx="3038510" cy="31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16120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par>
                                <p:cTn id="58" presetID="22" presetClass="exit" presetSubtype="4" fill="hold" grpId="0" nodeType="withEffect">
                                  <p:stCondLst>
                                    <p:cond delay="0"/>
                                  </p:stCondLst>
                                  <p:childTnLst>
                                    <p:animEffect transition="out" filter="wipe(down)">
                                      <p:cBhvr>
                                        <p:cTn id="59" dur="500"/>
                                        <p:tgtEl>
                                          <p:spTgt spid="17"/>
                                        </p:tgtEl>
                                      </p:cBhvr>
                                    </p:animEffect>
                                    <p:set>
                                      <p:cBhvr>
                                        <p:cTn id="60" dur="1" fill="hold">
                                          <p:stCondLst>
                                            <p:cond delay="499"/>
                                          </p:stCondLst>
                                        </p:cTn>
                                        <p:tgtEl>
                                          <p:spTgt spid="17"/>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2" presetClass="exit" presetSubtype="4" fill="hold" grpId="0" nodeType="clickEffect">
                                  <p:stCondLst>
                                    <p:cond delay="0"/>
                                  </p:stCondLst>
                                  <p:childTnLst>
                                    <p:animEffect transition="out" filter="wipe(down)">
                                      <p:cBhvr>
                                        <p:cTn id="69" dur="500"/>
                                        <p:tgtEl>
                                          <p:spTgt spid="21"/>
                                        </p:tgtEl>
                                      </p:cBhvr>
                                    </p:animEffect>
                                    <p:set>
                                      <p:cBhvr>
                                        <p:cTn id="70" dur="1" fill="hold">
                                          <p:stCondLst>
                                            <p:cond delay="499"/>
                                          </p:stCondLst>
                                        </p:cTn>
                                        <p:tgtEl>
                                          <p:spTgt spid="21"/>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2" presetClass="exit" presetSubtype="4" fill="hold" grpId="0" nodeType="clickEffect">
                                  <p:stCondLst>
                                    <p:cond delay="0"/>
                                  </p:stCondLst>
                                  <p:childTnLst>
                                    <p:animEffect transition="out" filter="wipe(down)">
                                      <p:cBhvr>
                                        <p:cTn id="74" dur="500"/>
                                        <p:tgtEl>
                                          <p:spTgt spid="22"/>
                                        </p:tgtEl>
                                      </p:cBhvr>
                                    </p:animEffect>
                                    <p:set>
                                      <p:cBhvr>
                                        <p:cTn id="75" dur="1" fill="hold">
                                          <p:stCondLst>
                                            <p:cond delay="499"/>
                                          </p:stCondLst>
                                        </p:cTn>
                                        <p:tgtEl>
                                          <p:spTgt spid="22"/>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22" presetClass="exit" presetSubtype="4" fill="hold" grpId="0" nodeType="clickEffect">
                                  <p:stCondLst>
                                    <p:cond delay="0"/>
                                  </p:stCondLst>
                                  <p:childTnLst>
                                    <p:animEffect transition="out" filter="wipe(down)">
                                      <p:cBhvr>
                                        <p:cTn id="79" dur="500"/>
                                        <p:tgtEl>
                                          <p:spTgt spid="23"/>
                                        </p:tgtEl>
                                      </p:cBhvr>
                                    </p:animEffect>
                                    <p:set>
                                      <p:cBhvr>
                                        <p:cTn id="80" dur="1" fill="hold">
                                          <p:stCondLst>
                                            <p:cond delay="499"/>
                                          </p:stCondLst>
                                        </p:cTn>
                                        <p:tgtEl>
                                          <p:spTgt spid="23"/>
                                        </p:tgtEl>
                                        <p:attrNameLst>
                                          <p:attrName>style.visibility</p:attrName>
                                        </p:attrNameLst>
                                      </p:cBhvr>
                                      <p:to>
                                        <p:strVal val="hidden"/>
                                      </p:to>
                                    </p:set>
                                  </p:childTnLst>
                                </p:cTn>
                              </p:par>
                              <p:par>
                                <p:cTn id="81" presetID="22" presetClass="exit" presetSubtype="4" fill="hold" grpId="0" nodeType="withEffect">
                                  <p:stCondLst>
                                    <p:cond delay="0"/>
                                  </p:stCondLst>
                                  <p:childTnLst>
                                    <p:animEffect transition="out" filter="wipe(down)">
                                      <p:cBhvr>
                                        <p:cTn id="82" dur="500"/>
                                        <p:tgtEl>
                                          <p:spTgt spid="24"/>
                                        </p:tgtEl>
                                      </p:cBhvr>
                                    </p:animEffect>
                                    <p:set>
                                      <p:cBhvr>
                                        <p:cTn id="83" dur="1" fill="hold">
                                          <p:stCondLst>
                                            <p:cond delay="499"/>
                                          </p:stCondLst>
                                        </p:cTn>
                                        <p:tgtEl>
                                          <p:spTgt spid="24"/>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22" presetClass="exit" presetSubtype="4" fill="hold" grpId="0" nodeType="clickEffect">
                                  <p:stCondLst>
                                    <p:cond delay="0"/>
                                  </p:stCondLst>
                                  <p:childTnLst>
                                    <p:animEffect transition="out" filter="wipe(down)">
                                      <p:cBhvr>
                                        <p:cTn id="87" dur="500"/>
                                        <p:tgtEl>
                                          <p:spTgt spid="25"/>
                                        </p:tgtEl>
                                      </p:cBhvr>
                                    </p:animEffect>
                                    <p:set>
                                      <p:cBhvr>
                                        <p:cTn id="88" dur="1" fill="hold">
                                          <p:stCondLst>
                                            <p:cond delay="499"/>
                                          </p:stCondLst>
                                        </p:cTn>
                                        <p:tgtEl>
                                          <p:spTgt spid="25"/>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22" presetClass="exit" presetSubtype="4" fill="hold" grpId="0" nodeType="clickEffect">
                                  <p:stCondLst>
                                    <p:cond delay="0"/>
                                  </p:stCondLst>
                                  <p:childTnLst>
                                    <p:animEffect transition="out" filter="wipe(down)">
                                      <p:cBhvr>
                                        <p:cTn id="92" dur="500"/>
                                        <p:tgtEl>
                                          <p:spTgt spid="26"/>
                                        </p:tgtEl>
                                      </p:cBhvr>
                                    </p:animEffect>
                                    <p:set>
                                      <p:cBhvr>
                                        <p:cTn id="93"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7" grpId="0" animBg="1"/>
      <p:bldP spid="18" grpId="0" animBg="1"/>
      <p:bldP spid="21" grpId="0" animBg="1"/>
      <p:bldP spid="22" grpId="0" animBg="1"/>
      <p:bldP spid="23" grpId="0" animBg="1"/>
      <p:bldP spid="24" grpId="0" animBg="1"/>
      <p:bldP spid="25" grpId="0" animBg="1"/>
      <p:bldP spid="2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3" name="矩形 2"/>
          <p:cNvSpPr>
            <a:spLocks noChangeAspect="1"/>
          </p:cNvSpPr>
          <p:nvPr/>
        </p:nvSpPr>
        <p:spPr>
          <a:xfrm>
            <a:off x="508000" y="110802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《送东阳马生序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揭示作者小时候学习就很勤奋的句子是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余幼时即嗜学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最能表现作者抄书之苦的句子是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天大寒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砚冰坚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手指不可屈伸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余立侍左右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援疑质理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俯身倾耳以请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或遇其叱咄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色愈恭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礼愈至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不敢出一言以复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写自己求学之艰的句子是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缊袍敝衣处其间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主人日再食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无鲜肥滋味之享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寓逆旅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负箧曳屣行深山巨谷中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作者能在众多富有的同学中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略无慕艳意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、乐以忘忧的原因是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以中有足乐者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不知口体之奉不若人也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文末最能概括作者求学经历的句子是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盖余之勤且艰若此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12160" y="1546401"/>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37294" y="1939049"/>
            <a:ext cx="8956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94181" y="1939049"/>
            <a:ext cx="108373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952762" y="1939049"/>
            <a:ext cx="108373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9094" y="2347153"/>
            <a:ext cx="151139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07002" y="2748028"/>
            <a:ext cx="129614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72742" y="2748028"/>
            <a:ext cx="18976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13039" y="2748579"/>
            <a:ext cx="77944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9095" y="3150630"/>
            <a:ext cx="69853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91680" y="3156457"/>
            <a:ext cx="10081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03846" y="3156457"/>
            <a:ext cx="208823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24488" y="3548073"/>
            <a:ext cx="2088233"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8313" y="3954107"/>
            <a:ext cx="165541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377998" y="3954107"/>
            <a:ext cx="242369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14973" y="3962673"/>
            <a:ext cx="9431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08000" y="4365104"/>
            <a:ext cx="29118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0778" y="5173145"/>
            <a:ext cx="189093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745170" y="5173145"/>
            <a:ext cx="30453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751179" y="5567898"/>
            <a:ext cx="19580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89095" y="5965016"/>
            <a:ext cx="55451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01011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6"/>
                                        </p:tgtEl>
                                      </p:cBhvr>
                                    </p:animEffect>
                                    <p:set>
                                      <p:cBhvr>
                                        <p:cTn id="63" dur="1" fill="hold">
                                          <p:stCondLst>
                                            <p:cond delay="499"/>
                                          </p:stCondLst>
                                        </p:cTn>
                                        <p:tgtEl>
                                          <p:spTgt spid="16"/>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xit" presetSubtype="4" fill="hold" grpId="0" nodeType="clickEffect">
                                  <p:stCondLst>
                                    <p:cond delay="0"/>
                                  </p:stCondLst>
                                  <p:childTnLst>
                                    <p:animEffect transition="out" filter="wipe(down)">
                                      <p:cBhvr>
                                        <p:cTn id="67" dur="500"/>
                                        <p:tgtEl>
                                          <p:spTgt spid="17"/>
                                        </p:tgtEl>
                                      </p:cBhvr>
                                    </p:animEffect>
                                    <p:set>
                                      <p:cBhvr>
                                        <p:cTn id="68" dur="1" fill="hold">
                                          <p:stCondLst>
                                            <p:cond delay="499"/>
                                          </p:stCondLst>
                                        </p:cTn>
                                        <p:tgtEl>
                                          <p:spTgt spid="1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2" presetClass="exit" presetSubtype="4" fill="hold" grpId="0" nodeType="clickEffect">
                                  <p:stCondLst>
                                    <p:cond delay="0"/>
                                  </p:stCondLst>
                                  <p:childTnLst>
                                    <p:animEffect transition="out" filter="wipe(down)">
                                      <p:cBhvr>
                                        <p:cTn id="72" dur="500"/>
                                        <p:tgtEl>
                                          <p:spTgt spid="18"/>
                                        </p:tgtEl>
                                      </p:cBhvr>
                                    </p:animEffect>
                                    <p:set>
                                      <p:cBhvr>
                                        <p:cTn id="73" dur="1" fill="hold">
                                          <p:stCondLst>
                                            <p:cond delay="499"/>
                                          </p:stCondLst>
                                        </p:cTn>
                                        <p:tgtEl>
                                          <p:spTgt spid="18"/>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xit" presetSubtype="4" fill="hold" grpId="0" nodeType="clickEffect">
                                  <p:stCondLst>
                                    <p:cond delay="0"/>
                                  </p:stCondLst>
                                  <p:childTnLst>
                                    <p:animEffect transition="out" filter="wipe(down)">
                                      <p:cBhvr>
                                        <p:cTn id="77" dur="500"/>
                                        <p:tgtEl>
                                          <p:spTgt spid="19"/>
                                        </p:tgtEl>
                                      </p:cBhvr>
                                    </p:animEffect>
                                    <p:set>
                                      <p:cBhvr>
                                        <p:cTn id="78" dur="1" fill="hold">
                                          <p:stCondLst>
                                            <p:cond delay="499"/>
                                          </p:stCondLst>
                                        </p:cTn>
                                        <p:tgtEl>
                                          <p:spTgt spid="19"/>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22" presetClass="exit" presetSubtype="4" fill="hold" grpId="0" nodeType="clickEffect">
                                  <p:stCondLst>
                                    <p:cond delay="0"/>
                                  </p:stCondLst>
                                  <p:childTnLst>
                                    <p:animEffect transition="out" filter="wipe(down)">
                                      <p:cBhvr>
                                        <p:cTn id="82" dur="500"/>
                                        <p:tgtEl>
                                          <p:spTgt spid="20"/>
                                        </p:tgtEl>
                                      </p:cBhvr>
                                    </p:animEffect>
                                    <p:set>
                                      <p:cBhvr>
                                        <p:cTn id="83" dur="1" fill="hold">
                                          <p:stCondLst>
                                            <p:cond delay="499"/>
                                          </p:stCondLst>
                                        </p:cTn>
                                        <p:tgtEl>
                                          <p:spTgt spid="20"/>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22" presetClass="exit" presetSubtype="4" fill="hold" grpId="0" nodeType="clickEffect">
                                  <p:stCondLst>
                                    <p:cond delay="0"/>
                                  </p:stCondLst>
                                  <p:childTnLst>
                                    <p:animEffect transition="out" filter="wipe(down)">
                                      <p:cBhvr>
                                        <p:cTn id="87" dur="500"/>
                                        <p:tgtEl>
                                          <p:spTgt spid="21"/>
                                        </p:tgtEl>
                                      </p:cBhvr>
                                    </p:animEffect>
                                    <p:set>
                                      <p:cBhvr>
                                        <p:cTn id="88" dur="1" fill="hold">
                                          <p:stCondLst>
                                            <p:cond delay="499"/>
                                          </p:stCondLst>
                                        </p:cTn>
                                        <p:tgtEl>
                                          <p:spTgt spid="21"/>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22" presetClass="exit" presetSubtype="4" fill="hold" grpId="0" nodeType="clickEffect">
                                  <p:stCondLst>
                                    <p:cond delay="0"/>
                                  </p:stCondLst>
                                  <p:childTnLst>
                                    <p:animEffect transition="out" filter="wipe(down)">
                                      <p:cBhvr>
                                        <p:cTn id="92" dur="500"/>
                                        <p:tgtEl>
                                          <p:spTgt spid="22"/>
                                        </p:tgtEl>
                                      </p:cBhvr>
                                    </p:animEffect>
                                    <p:set>
                                      <p:cBhvr>
                                        <p:cTn id="93" dur="1" fill="hold">
                                          <p:stCondLst>
                                            <p:cond delay="499"/>
                                          </p:stCondLst>
                                        </p:cTn>
                                        <p:tgtEl>
                                          <p:spTgt spid="22"/>
                                        </p:tgtEl>
                                        <p:attrNameLst>
                                          <p:attrName>style.visibility</p:attrName>
                                        </p:attrNameLst>
                                      </p:cBhvr>
                                      <p:to>
                                        <p:strVal val="hidden"/>
                                      </p:to>
                                    </p:set>
                                  </p:childTnLst>
                                </p:cTn>
                              </p:par>
                              <p:par>
                                <p:cTn id="94" presetID="22" presetClass="exit" presetSubtype="4" fill="hold" grpId="0" nodeType="withEffect">
                                  <p:stCondLst>
                                    <p:cond delay="0"/>
                                  </p:stCondLst>
                                  <p:childTnLst>
                                    <p:animEffect transition="out" filter="wipe(down)">
                                      <p:cBhvr>
                                        <p:cTn id="95" dur="500"/>
                                        <p:tgtEl>
                                          <p:spTgt spid="23"/>
                                        </p:tgtEl>
                                      </p:cBhvr>
                                    </p:animEffect>
                                    <p:set>
                                      <p:cBhvr>
                                        <p:cTn id="96"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《曹刿论战》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曹刿坚持进见鲁庄公的原因是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肉食者鄙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未能远谋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曹刿等齐人三鼓后才鼓而进军的原因是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夫战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勇气也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一鼓作气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再而衰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三而竭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孟子认为决定战争胜负的诸多因素中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取得人民的拥护最为重要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在《曹刿论战》中曹刿认为鲁庄公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可以一战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忠之属也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可以一战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。这与孟子的看法是一致的。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文中具体描写曹刿小心谨慎地观察敌情的语句是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下视其辙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登轼而望之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870423" y="2129694"/>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49841" y="2129694"/>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37700" y="2537537"/>
            <a:ext cx="85370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173230" y="2537537"/>
            <a:ext cx="113628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1560" y="2943999"/>
            <a:ext cx="113628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95736" y="2943999"/>
            <a:ext cx="113628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6611" y="2943999"/>
            <a:ext cx="113628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85945" y="3744475"/>
            <a:ext cx="113628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8313" y="4136962"/>
            <a:ext cx="50328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10990" y="4147353"/>
            <a:ext cx="137683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017804" y="4545987"/>
            <a:ext cx="113628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8313" y="4949103"/>
            <a:ext cx="503287"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62262" y="4955086"/>
            <a:ext cx="166596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57033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par>
                                <p:cTn id="56" presetID="22" presetClass="exit" presetSubtype="4" fill="hold" grpId="0" nodeType="withEffect">
                                  <p:stCondLst>
                                    <p:cond delay="0"/>
                                  </p:stCondLst>
                                  <p:childTnLst>
                                    <p:animEffect transition="out" filter="wipe(down)">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6"/>
                                        </p:tgtEl>
                                      </p:cBhvr>
                                    </p:animEffect>
                                    <p:set>
                                      <p:cBhvr>
                                        <p:cTn id="63"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1803832438"/>
              </p:ext>
            </p:extLst>
          </p:nvPr>
        </p:nvGraphicFramePr>
        <p:xfrm>
          <a:off x="508000" y="1330377"/>
          <a:ext cx="8128000" cy="4776628"/>
        </p:xfrm>
        <a:graphic>
          <a:graphicData uri="http://schemas.openxmlformats.org/presentationml/2006/ole">
            <mc:AlternateContent xmlns:mc="http://schemas.openxmlformats.org/markup-compatibility/2006">
              <mc:Choice xmlns:v="urn:schemas-microsoft-com:vml" Requires="v">
                <p:oleObj spid="_x0000_s8223" name="文档" r:id="rId4" imgW="3838246" imgH="2255481" progId="Word.Document.12">
                  <p:embed/>
                </p:oleObj>
              </mc:Choice>
              <mc:Fallback>
                <p:oleObj name="文档" r:id="rId4" imgW="3838246" imgH="2255481" progId="Word.Document.12">
                  <p:embed/>
                  <p:pic>
                    <p:nvPicPr>
                      <p:cNvPr id="0" name=""/>
                      <p:cNvPicPr/>
                      <p:nvPr/>
                    </p:nvPicPr>
                    <p:blipFill>
                      <a:blip r:embed="rId5"/>
                      <a:stretch>
                        <a:fillRect/>
                      </a:stretch>
                    </p:blipFill>
                    <p:spPr>
                      <a:xfrm>
                        <a:off x="508000" y="1330377"/>
                        <a:ext cx="8128000" cy="4776628"/>
                      </a:xfrm>
                      <a:prstGeom prst="rect">
                        <a:avLst/>
                      </a:prstGeom>
                    </p:spPr>
                  </p:pic>
                </p:oleObj>
              </mc:Fallback>
            </mc:AlternateContent>
          </a:graphicData>
        </a:graphic>
      </p:graphicFrame>
    </p:spTree>
    <p:extLst>
      <p:ext uri="{BB962C8B-B14F-4D97-AF65-F5344CB8AC3E}">
        <p14:creationId xmlns:p14="http://schemas.microsoft.com/office/powerpoint/2010/main" val="4630772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《出师表》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诸葛亮劝告刘禅对宫中府中的官员赏罚要坚持同一个标准的句子是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陟罚臧否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不宜异同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亲贤臣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远小人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此先汉所以兴隆也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亲小人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远贤臣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此后汉所以倾颓也。</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臣本布衣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躬耕于南阳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苟全性命于乱世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不求闻达于诸侯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诸葛亮叙述自己临危受命的千古名句是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受任于败军之际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奉命于危难之间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文中表达诸葛亮最终政治愿望的语句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或体现全文主旨的语句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北定中原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庶竭驽钝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攘除奸凶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兴复汉室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还于旧都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434821" y="1924061"/>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03848" y="1924061"/>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64390" y="2329302"/>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2329302"/>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72200" y="2329302"/>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761513" y="2329302"/>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9850" y="2734543"/>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73282" y="3138806"/>
            <a:ext cx="221809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00192" y="3138806"/>
            <a:ext cx="221809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0632" y="3535218"/>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87783" y="3929657"/>
            <a:ext cx="2218095"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49068" y="4345060"/>
            <a:ext cx="2218095"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87624" y="5135666"/>
            <a:ext cx="1224136"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15816" y="5135666"/>
            <a:ext cx="1224136"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87482" y="5135666"/>
            <a:ext cx="1481205"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331155" y="5135666"/>
            <a:ext cx="1481205"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042084" y="5135666"/>
            <a:ext cx="866776"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21804" y="5549277"/>
            <a:ext cx="124418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218885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par>
                                <p:cTn id="46" presetID="22" presetClass="exit" presetSubtype="4" fill="hold" grpId="0" nodeType="with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xit" presetSubtype="4" fill="hold" grpId="0" nodeType="clickEffect">
                                  <p:stCondLst>
                                    <p:cond delay="0"/>
                                  </p:stCondLst>
                                  <p:childTnLst>
                                    <p:animEffect transition="out" filter="wipe(down)">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2" presetClass="exit" presetSubtype="4" fill="hold" grpId="0" nodeType="clickEffect">
                                  <p:stCondLst>
                                    <p:cond delay="0"/>
                                  </p:stCondLst>
                                  <p:childTnLst>
                                    <p:animEffect transition="out" filter="wipe(down)">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xit" presetSubtype="4" fill="hold" grpId="0" nodeType="clickEffect">
                                  <p:stCondLst>
                                    <p:cond delay="0"/>
                                  </p:stCondLst>
                                  <p:childTnLst>
                                    <p:animEffect transition="out" filter="wipe(down)">
                                      <p:cBhvr>
                                        <p:cTn id="77" dur="500"/>
                                        <p:tgtEl>
                                          <p:spTgt spid="20"/>
                                        </p:tgtEl>
                                      </p:cBhvr>
                                    </p:animEffect>
                                    <p:set>
                                      <p:cBhvr>
                                        <p:cTn id="78" dur="1" fill="hold">
                                          <p:stCondLst>
                                            <p:cond delay="499"/>
                                          </p:stCondLst>
                                        </p:cTn>
                                        <p:tgtEl>
                                          <p:spTgt spid="20"/>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22" presetClass="exit" presetSubtype="4" fill="hold" grpId="0" nodeType="clickEffect">
                                  <p:stCondLst>
                                    <p:cond delay="0"/>
                                  </p:stCondLst>
                                  <p:childTnLst>
                                    <p:animEffect transition="out" filter="wipe(down)">
                                      <p:cBhvr>
                                        <p:cTn id="82" dur="500"/>
                                        <p:tgtEl>
                                          <p:spTgt spid="21"/>
                                        </p:tgtEl>
                                      </p:cBhvr>
                                    </p:animEffect>
                                    <p:set>
                                      <p:cBhvr>
                                        <p:cTn id="83" dur="1" fill="hold">
                                          <p:stCondLst>
                                            <p:cond delay="499"/>
                                          </p:stCondLst>
                                        </p:cTn>
                                        <p:tgtEl>
                                          <p:spTgt spid="21"/>
                                        </p:tgtEl>
                                        <p:attrNameLst>
                                          <p:attrName>style.visibility</p:attrName>
                                        </p:attrNameLst>
                                      </p:cBhvr>
                                      <p:to>
                                        <p:strVal val="hidden"/>
                                      </p:to>
                                    </p:set>
                                  </p:childTnLst>
                                </p:cTn>
                              </p:par>
                              <p:par>
                                <p:cTn id="84" presetID="22" presetClass="exit" presetSubtype="4" fill="hold" grpId="0" nodeType="withEffect">
                                  <p:stCondLst>
                                    <p:cond delay="0"/>
                                  </p:stCondLst>
                                  <p:childTnLst>
                                    <p:animEffect transition="out" filter="wipe(down)">
                                      <p:cBhvr>
                                        <p:cTn id="85" dur="500"/>
                                        <p:tgtEl>
                                          <p:spTgt spid="23"/>
                                        </p:tgtEl>
                                      </p:cBhvr>
                                    </p:animEffect>
                                    <p:set>
                                      <p:cBhvr>
                                        <p:cTn id="86"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8" grpId="0" animBg="1"/>
      <p:bldP spid="19" grpId="0" animBg="1"/>
      <p:bldP spid="20" grpId="0" animBg="1"/>
      <p:bldP spid="21" grpId="0" animBg="1"/>
      <p:bldP spid="2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《邹忌讽齐王纳谏》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孰视之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自以为不如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窥镜而自视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又弗如远甚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暮寝而思之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私我也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妾之美我者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畏我也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客之美我者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欲有求于我也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令初下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群臣进谏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门庭若市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数月之后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时时而间进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虽欲言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无可进者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邹忌认为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王之蔽甚矣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宫妇左右莫不私王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朝廷之臣莫不畏王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四境之内莫不有求于王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齐王下令纳谏的内容是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群臣吏民能面刺寡人之过者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受上赏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上书谏寡人者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受中赏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能谤讥于市朝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闻寡人之耳者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受下赏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051720" y="1731981"/>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613386" y="1731981"/>
            <a:ext cx="152729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213824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40352" y="213824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1520" y="254412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36598" y="2535166"/>
            <a:ext cx="17365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40402" y="2938008"/>
            <a:ext cx="137054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84276" y="2938008"/>
            <a:ext cx="16583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36445" y="3344874"/>
            <a:ext cx="100173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38243" y="3344874"/>
            <a:ext cx="133330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76056" y="3732133"/>
            <a:ext cx="2304256"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884368" y="3732133"/>
            <a:ext cx="115212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51519" y="4149612"/>
            <a:ext cx="238665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59024" y="4139771"/>
            <a:ext cx="280190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051992" y="4533295"/>
            <a:ext cx="3379545"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894759" y="4543686"/>
            <a:ext cx="64807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1910" y="4960068"/>
            <a:ext cx="100811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619673" y="4931336"/>
            <a:ext cx="1944216" cy="34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000037" y="4931336"/>
            <a:ext cx="1113378" cy="34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335885" y="4931336"/>
            <a:ext cx="1972419" cy="34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847005" y="4938437"/>
            <a:ext cx="648072"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93083" y="5352744"/>
            <a:ext cx="150177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240724" y="5337030"/>
            <a:ext cx="1113378" cy="34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06984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par>
                                <p:cTn id="61" presetID="22" presetClass="exit" presetSubtype="4" fill="hold" grpId="0" nodeType="withEffect">
                                  <p:stCondLst>
                                    <p:cond delay="0"/>
                                  </p:stCondLst>
                                  <p:childTnLst>
                                    <p:animEffect transition="out" filter="wipe(down)">
                                      <p:cBhvr>
                                        <p:cTn id="62" dur="500"/>
                                        <p:tgtEl>
                                          <p:spTgt spid="16"/>
                                        </p:tgtEl>
                                      </p:cBhvr>
                                    </p:animEffect>
                                    <p:set>
                                      <p:cBhvr>
                                        <p:cTn id="63" dur="1" fill="hold">
                                          <p:stCondLst>
                                            <p:cond delay="499"/>
                                          </p:stCondLst>
                                        </p:cTn>
                                        <p:tgtEl>
                                          <p:spTgt spid="16"/>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xit" presetSubtype="4" fill="hold" grpId="0" nodeType="clickEffect">
                                  <p:stCondLst>
                                    <p:cond delay="0"/>
                                  </p:stCondLst>
                                  <p:childTnLst>
                                    <p:animEffect transition="out" filter="wipe(down)">
                                      <p:cBhvr>
                                        <p:cTn id="67" dur="500"/>
                                        <p:tgtEl>
                                          <p:spTgt spid="17"/>
                                        </p:tgtEl>
                                      </p:cBhvr>
                                    </p:animEffect>
                                    <p:set>
                                      <p:cBhvr>
                                        <p:cTn id="68" dur="1" fill="hold">
                                          <p:stCondLst>
                                            <p:cond delay="499"/>
                                          </p:stCondLst>
                                        </p:cTn>
                                        <p:tgtEl>
                                          <p:spTgt spid="1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2" presetClass="exit" presetSubtype="4" fill="hold" grpId="0" nodeType="clickEffect">
                                  <p:stCondLst>
                                    <p:cond delay="0"/>
                                  </p:stCondLst>
                                  <p:childTnLst>
                                    <p:animEffect transition="out" filter="wipe(down)">
                                      <p:cBhvr>
                                        <p:cTn id="72" dur="500"/>
                                        <p:tgtEl>
                                          <p:spTgt spid="18"/>
                                        </p:tgtEl>
                                      </p:cBhvr>
                                    </p:animEffect>
                                    <p:set>
                                      <p:cBhvr>
                                        <p:cTn id="73" dur="1" fill="hold">
                                          <p:stCondLst>
                                            <p:cond delay="499"/>
                                          </p:stCondLst>
                                        </p:cTn>
                                        <p:tgtEl>
                                          <p:spTgt spid="18"/>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xit" presetSubtype="4" fill="hold" grpId="0" nodeType="clickEffect">
                                  <p:stCondLst>
                                    <p:cond delay="0"/>
                                  </p:stCondLst>
                                  <p:childTnLst>
                                    <p:animEffect transition="out" filter="wipe(down)">
                                      <p:cBhvr>
                                        <p:cTn id="77" dur="500"/>
                                        <p:tgtEl>
                                          <p:spTgt spid="19"/>
                                        </p:tgtEl>
                                      </p:cBhvr>
                                    </p:animEffect>
                                    <p:set>
                                      <p:cBhvr>
                                        <p:cTn id="78" dur="1" fill="hold">
                                          <p:stCondLst>
                                            <p:cond delay="499"/>
                                          </p:stCondLst>
                                        </p:cTn>
                                        <p:tgtEl>
                                          <p:spTgt spid="19"/>
                                        </p:tgtEl>
                                        <p:attrNameLst>
                                          <p:attrName>style.visibility</p:attrName>
                                        </p:attrNameLst>
                                      </p:cBhvr>
                                      <p:to>
                                        <p:strVal val="hidden"/>
                                      </p:to>
                                    </p:set>
                                  </p:childTnLst>
                                </p:cTn>
                              </p:par>
                              <p:par>
                                <p:cTn id="79" presetID="22" presetClass="exit" presetSubtype="4" fill="hold" grpId="0" nodeType="withEffect">
                                  <p:stCondLst>
                                    <p:cond delay="0"/>
                                  </p:stCondLst>
                                  <p:childTnLst>
                                    <p:animEffect transition="out" filter="wipe(down)">
                                      <p:cBhvr>
                                        <p:cTn id="80" dur="500"/>
                                        <p:tgtEl>
                                          <p:spTgt spid="20"/>
                                        </p:tgtEl>
                                      </p:cBhvr>
                                    </p:animEffect>
                                    <p:set>
                                      <p:cBhvr>
                                        <p:cTn id="81" dur="1" fill="hold">
                                          <p:stCondLst>
                                            <p:cond delay="499"/>
                                          </p:stCondLst>
                                        </p:cTn>
                                        <p:tgtEl>
                                          <p:spTgt spid="20"/>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22" presetClass="exit" presetSubtype="4" fill="hold" grpId="0" nodeType="clickEffect">
                                  <p:stCondLst>
                                    <p:cond delay="0"/>
                                  </p:stCondLst>
                                  <p:childTnLst>
                                    <p:animEffect transition="out" filter="wipe(down)">
                                      <p:cBhvr>
                                        <p:cTn id="85" dur="500"/>
                                        <p:tgtEl>
                                          <p:spTgt spid="21"/>
                                        </p:tgtEl>
                                      </p:cBhvr>
                                    </p:animEffect>
                                    <p:set>
                                      <p:cBhvr>
                                        <p:cTn id="86" dur="1" fill="hold">
                                          <p:stCondLst>
                                            <p:cond delay="499"/>
                                          </p:stCondLst>
                                        </p:cTn>
                                        <p:tgtEl>
                                          <p:spTgt spid="21"/>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22" presetClass="exit" presetSubtype="4" fill="hold" grpId="0" nodeType="clickEffect">
                                  <p:stCondLst>
                                    <p:cond delay="0"/>
                                  </p:stCondLst>
                                  <p:childTnLst>
                                    <p:animEffect transition="out" filter="wipe(down)">
                                      <p:cBhvr>
                                        <p:cTn id="90" dur="500"/>
                                        <p:tgtEl>
                                          <p:spTgt spid="22"/>
                                        </p:tgtEl>
                                      </p:cBhvr>
                                    </p:animEffect>
                                    <p:set>
                                      <p:cBhvr>
                                        <p:cTn id="91" dur="1" fill="hold">
                                          <p:stCondLst>
                                            <p:cond delay="499"/>
                                          </p:stCondLst>
                                        </p:cTn>
                                        <p:tgtEl>
                                          <p:spTgt spid="22"/>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22" presetClass="exit" presetSubtype="4" fill="hold" grpId="0" nodeType="clickEffect">
                                  <p:stCondLst>
                                    <p:cond delay="0"/>
                                  </p:stCondLst>
                                  <p:childTnLst>
                                    <p:animEffect transition="out" filter="wipe(down)">
                                      <p:cBhvr>
                                        <p:cTn id="95" dur="500"/>
                                        <p:tgtEl>
                                          <p:spTgt spid="23"/>
                                        </p:tgtEl>
                                      </p:cBhvr>
                                    </p:animEffect>
                                    <p:set>
                                      <p:cBhvr>
                                        <p:cTn id="96" dur="1" fill="hold">
                                          <p:stCondLst>
                                            <p:cond delay="499"/>
                                          </p:stCondLst>
                                        </p:cTn>
                                        <p:tgtEl>
                                          <p:spTgt spid="23"/>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2" presetClass="exit" presetSubtype="4" fill="hold" grpId="0" nodeType="clickEffect">
                                  <p:stCondLst>
                                    <p:cond delay="0"/>
                                  </p:stCondLst>
                                  <p:childTnLst>
                                    <p:animEffect transition="out" filter="wipe(down)">
                                      <p:cBhvr>
                                        <p:cTn id="100" dur="500"/>
                                        <p:tgtEl>
                                          <p:spTgt spid="24"/>
                                        </p:tgtEl>
                                      </p:cBhvr>
                                    </p:animEffect>
                                    <p:set>
                                      <p:cBhvr>
                                        <p:cTn id="101" dur="1" fill="hold">
                                          <p:stCondLst>
                                            <p:cond delay="499"/>
                                          </p:stCondLst>
                                        </p:cTn>
                                        <p:tgtEl>
                                          <p:spTgt spid="24"/>
                                        </p:tgtEl>
                                        <p:attrNameLst>
                                          <p:attrName>style.visibility</p:attrName>
                                        </p:attrNameLst>
                                      </p:cBhvr>
                                      <p:to>
                                        <p:strVal val="hidden"/>
                                      </p:to>
                                    </p:set>
                                  </p:childTnLst>
                                </p:cTn>
                              </p:par>
                              <p:par>
                                <p:cTn id="102" presetID="22" presetClass="exit" presetSubtype="4" fill="hold" grpId="0" nodeType="withEffect">
                                  <p:stCondLst>
                                    <p:cond delay="0"/>
                                  </p:stCondLst>
                                  <p:childTnLst>
                                    <p:animEffect transition="out" filter="wipe(down)">
                                      <p:cBhvr>
                                        <p:cTn id="103" dur="500"/>
                                        <p:tgtEl>
                                          <p:spTgt spid="25"/>
                                        </p:tgtEl>
                                      </p:cBhvr>
                                    </p:animEffect>
                                    <p:set>
                                      <p:cBhvr>
                                        <p:cTn id="104" dur="1" fill="hold">
                                          <p:stCondLst>
                                            <p:cond delay="499"/>
                                          </p:stCondLst>
                                        </p:cTn>
                                        <p:tgtEl>
                                          <p:spTgt spid="25"/>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22" presetClass="exit" presetSubtype="4" fill="hold" grpId="0" nodeType="clickEffect">
                                  <p:stCondLst>
                                    <p:cond delay="0"/>
                                  </p:stCondLst>
                                  <p:childTnLst>
                                    <p:animEffect transition="out" filter="wipe(down)">
                                      <p:cBhvr>
                                        <p:cTn id="108" dur="500"/>
                                        <p:tgtEl>
                                          <p:spTgt spid="26"/>
                                        </p:tgtEl>
                                      </p:cBhvr>
                                    </p:animEffect>
                                    <p:set>
                                      <p:cBhvr>
                                        <p:cTn id="109"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《伯牙善鼓琴》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总写伯牙、子期的特点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起到了总领全文作用的句子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是伯牙善鼓琴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钟子期善听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说明了伯牙的琴技之高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琴声蕴天地之浩远、涵山水之灵韵的句子分别是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峨峨兮若泰山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洋洋兮若江河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从中可以看出子期堪称伯牙的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伯牙所念</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钟子期必得之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曲每奏</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钟子期辄穷其趣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写出了子期善听是因为他能走进伯牙的心灵深处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与他心意相通的句子是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子之听夫志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想象犹吾心也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411864" y="2129694"/>
            <a:ext cx="12241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2533731"/>
            <a:ext cx="280831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3341180"/>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3341180"/>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04248" y="3745149"/>
            <a:ext cx="180020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4147353"/>
            <a:ext cx="475252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35160" y="4949156"/>
            <a:ext cx="325691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28583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烽火连三月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家书抵万金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杜甫《春望》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烟笼寒水月笼沙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夜泊秦淮近酒家。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商女不知亡国恨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隔江犹唱后庭花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杜牧《泊秦淮》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土地平旷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屋舍俨然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有良田美池桑竹之属。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陶渊明《桃花源记》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曹操的《观沧海》抒发气吞山河的博大胸襟的诗句是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日月之行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若出其中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星汉灿烂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若出其里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默写完整王湾的《次北固山下》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客路青山外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行舟绿水前。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潮平两岸阔</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风正一帆悬　</a:t>
            </a:r>
            <a:r>
              <a:rPr lang="zh-CN" altLang="zh-CN" sz="2200" dirty="0">
                <a:solidFill>
                  <a:srgbClr val="000000"/>
                </a:solidFill>
                <a:latin typeface="Times New Roman" panose="02020603050405020304" pitchFamily="18" charset="0"/>
                <a:cs typeface="Times New Roman" panose="02020603050405020304" pitchFamily="18" charset="0"/>
              </a:rPr>
              <a:t>。海日生残夜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江春入旧年。乡书何处达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归雁洛阳边。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576558" y="1731981"/>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12862" y="2129694"/>
            <a:ext cx="216024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84367" y="2129694"/>
            <a:ext cx="77421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9095" y="2528779"/>
            <a:ext cx="1799431"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88526" y="2939575"/>
            <a:ext cx="13473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98715" y="3738655"/>
            <a:ext cx="13473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9095" y="4140903"/>
            <a:ext cx="770537"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81289" y="4147353"/>
            <a:ext cx="13473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19872" y="4147353"/>
            <a:ext cx="13473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220072" y="4147353"/>
            <a:ext cx="134737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72702" y="4951101"/>
            <a:ext cx="307556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50660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1" grpId="0" animBg="1"/>
      <p:bldP spid="12" grpId="0" animBg="1"/>
      <p:bldP spid="13" grpId="0" animBg="1"/>
      <p:bldP spid="14" grpId="0" animBg="1"/>
      <p:bldP spid="15"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晴川历历汉阳树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芳草萋萋鹦鹉洲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崔颢《黄鹤楼》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蒹葭苍苍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白露为霜　</a:t>
            </a:r>
            <a:r>
              <a:rPr lang="zh-CN" altLang="zh-CN" sz="2200" dirty="0">
                <a:solidFill>
                  <a:srgbClr val="000000"/>
                </a:solidFill>
                <a:latin typeface="Times New Roman" panose="02020603050405020304" pitchFamily="18" charset="0"/>
                <a:cs typeface="Times New Roman" panose="02020603050405020304" pitchFamily="18" charset="0"/>
              </a:rPr>
              <a:t>。所谓伊人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在水一方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蒹葭》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醉里挑灯看剑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梦回吹角连营。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辛弃疾《破阵子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为陈同甫赋壮词以寄之》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面对元朝统治者高官厚禄的诱惑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文天祥断然拒绝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因为他深知背信弃义换来的高官厚禄一文不值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正如孟子在《鱼我所欲也》中所说的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万钟则不辩礼义而受之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万钟于我何加焉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默写完整杜牧的《赤壁》。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折戟沉沙铁未销。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自将磨洗认前朝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东风不与周郎便　</a:t>
            </a:r>
            <a:r>
              <a:rPr lang="zh-CN" altLang="zh-CN" sz="2200" dirty="0">
                <a:solidFill>
                  <a:srgbClr val="000000"/>
                </a:solidFill>
                <a:latin typeface="Times New Roman" panose="02020603050405020304" pitchFamily="18" charset="0"/>
                <a:cs typeface="Times New Roman" panose="02020603050405020304" pitchFamily="18" charset="0"/>
              </a:rPr>
              <a:t>。铜雀春深锁二乔。</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03848" y="1526348"/>
            <a:ext cx="20162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67744" y="1929851"/>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79763" y="1929851"/>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15616" y="2740093"/>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79614" y="4349038"/>
            <a:ext cx="287452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09681" y="4349038"/>
            <a:ext cx="214294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31840" y="5152976"/>
            <a:ext cx="214294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3210" y="5552273"/>
            <a:ext cx="214294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67056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枯藤老树昏鸦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小桥流水人家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古道西风瘦马。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马致远《天净沙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是进亦忧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退亦忧。然则何时而乐耶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先天下之忧而忧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后天下之乐而乐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范仲淹《岳阳楼记》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年少万兜鍪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坐断东南战未休。天下英雄谁敌手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曹刘。生子当如孙仲谋。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辛弃疾《南乡子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登京口北固亭有怀》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王维在《使至塞上》中以凝练的文字为我们描摹了一幅苍茫雄浑的大漠风光图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大漠孤烟直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长河落日圆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默写完整文天祥的《过零丁洋》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辛苦遭逢起一经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干戈寥落四周星。山河破碎风飘絮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身世浮沉雨打萍。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惶恐滩头说惶恐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零丁洋里叹零丁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人生自古谁无死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留取丹心照汗青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843808" y="1432829"/>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516216" y="2236037"/>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1911" y="2633750"/>
            <a:ext cx="72008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99856" y="2644141"/>
            <a:ext cx="22653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85181" y="3046204"/>
            <a:ext cx="174259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93931" y="4246467"/>
            <a:ext cx="174259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73622" y="4246467"/>
            <a:ext cx="174259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7720" y="5856490"/>
            <a:ext cx="231809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77477" y="5856490"/>
            <a:ext cx="231809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76063" y="5856490"/>
            <a:ext cx="231809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8313" y="6262620"/>
            <a:ext cx="231809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98131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断肠人在天涯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马致远《天净沙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关关雎鸠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在河之洲。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窈窕淑女</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君子好逑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山重水复疑无路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柳暗花明又一村。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陆游《游山西村》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爱是文学作品永恒的主题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李商隐在《无题》中运用对偶和比喻修辞表达刻骨铭心、至死不渝的情感的句子是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春蚕到死丝方尽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蜡炬成灰泪始干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补充杜甫《望岳》诗中所缺部分。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岱宗夫如何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齐鲁青未了。　</a:t>
            </a:r>
            <a:r>
              <a:rPr lang="zh-CN" altLang="zh-CN" sz="2200" dirty="0">
                <a:solidFill>
                  <a:srgbClr val="000000"/>
                </a:solidFill>
                <a:latin typeface="Times New Roman" panose="02020603050405020304" pitchFamily="18" charset="0"/>
                <a:cs typeface="Times New Roman" panose="02020603050405020304" pitchFamily="18" charset="0"/>
              </a:rPr>
              <a:t>造化钟神秀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阴阳割昏晓。</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荡胸生层云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决眦入归鸟。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会当凌绝顶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一览众山小。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339752" y="1731981"/>
            <a:ext cx="18002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50208" y="2137453"/>
            <a:ext cx="263567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8" y="2945726"/>
            <a:ext cx="2304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05825" y="3748205"/>
            <a:ext cx="2304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3919" y="4153677"/>
            <a:ext cx="56567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34092" y="4153677"/>
            <a:ext cx="23042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27584" y="4961965"/>
            <a:ext cx="30963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77752" y="5361628"/>
            <a:ext cx="37465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131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天将降大任于是人也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必先苦其心志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劳其筋骨。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人有悲欢离合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月有阴晴圆缺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苏轼《水调歌头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明月几时有》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苔痕上阶绿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草色入帘青。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刘禹锡《陋室铭》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范仲淹在《岳阳楼记》中动静结合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描写洞庭湖月夜美景的句子是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浮光跃金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静影沉璧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默写完整刘禹锡的《酬乐天扬州初逢席上见赠》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巴山楚水凄凉地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二十三年弃置身。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怀旧空吟闻笛赋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到乡翻似烂柯人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沉舟侧畔千帆过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病树前头万木春　</a:t>
            </a:r>
            <a:r>
              <a:rPr lang="zh-CN" altLang="zh-CN" sz="2200" dirty="0">
                <a:solidFill>
                  <a:srgbClr val="000000"/>
                </a:solidFill>
                <a:latin typeface="Times New Roman" panose="02020603050405020304" pitchFamily="18" charset="0"/>
                <a:cs typeface="Times New Roman" panose="02020603050405020304" pitchFamily="18" charset="0"/>
              </a:rPr>
              <a:t>。今日听君歌一曲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暂凭杯酒长精神。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331640" y="1526348"/>
            <a:ext cx="27363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15816" y="2339108"/>
            <a:ext cx="17281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2382" y="3155986"/>
            <a:ext cx="1728192"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43608" y="3957562"/>
            <a:ext cx="1440160"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43808" y="3957562"/>
            <a:ext cx="1440160"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76056" y="4753248"/>
            <a:ext cx="2016224"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96335" y="4753248"/>
            <a:ext cx="1061863"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5884" y="5157077"/>
            <a:ext cx="1728192"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32342" y="5558796"/>
            <a:ext cx="2016224"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19872" y="5558796"/>
            <a:ext cx="2016224"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03223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根据课文默写古诗文。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默写完整杜牧的《赤壁》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折戟沉沙铁未销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自将磨洗认前朝。</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东风不与周郎便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铜雀春深锁二乔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入则无法家拂士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出则无敌国外患者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国恒亡。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长风破浪会有时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直挂云帆济沧海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04048" y="2947161"/>
            <a:ext cx="20882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96336" y="2947161"/>
            <a:ext cx="131415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3353970"/>
            <a:ext cx="16877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97427" y="3756140"/>
            <a:ext cx="252676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18209" y="4546730"/>
            <a:ext cx="2122645"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14434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李白在《闻王昌龄左迁龙标遥有此寄》中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把明月人格化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表达对友人不幸遭贬的深切同情与关怀的名句是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我寄愁心与明月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随君直到夜郎西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把刘禹锡的《酬乐天扬州初逢席上见赠》默写完整。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巴山楚水凄凉地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二十三年弃置身。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怀旧空吟闻笛赋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到乡翻似烂柯人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沉舟侧畔千帆过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病树前头万木春　</a:t>
            </a:r>
            <a:r>
              <a:rPr lang="zh-CN" altLang="zh-CN" sz="2200" dirty="0">
                <a:solidFill>
                  <a:srgbClr val="000000"/>
                </a:solidFill>
                <a:latin typeface="Times New Roman" panose="02020603050405020304" pitchFamily="18" charset="0"/>
                <a:cs typeface="Times New Roman" panose="02020603050405020304" pitchFamily="18" charset="0"/>
              </a:rPr>
              <a:t>。今日听君歌一曲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暂凭杯酒长精神。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73777" y="2335327"/>
            <a:ext cx="23762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2739364"/>
            <a:ext cx="23762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96109" y="3547938"/>
            <a:ext cx="223224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68343" y="3547938"/>
            <a:ext cx="96060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3953838"/>
            <a:ext cx="17281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5576" y="4341368"/>
            <a:ext cx="223224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75856" y="4341368"/>
            <a:ext cx="2232248"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0925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426</TotalTime>
  <Words>3528</Words>
  <PresentationFormat>全屏显示(4:3)</PresentationFormat>
  <Paragraphs>712</Paragraphs>
  <Slides>110</Slides>
  <Notes>14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110</vt:i4>
      </vt:variant>
    </vt:vector>
  </HeadingPairs>
  <TitlesOfParts>
    <vt:vector size="123" baseType="lpstr">
      <vt:lpstr>Adobe 黑体 Std R</vt:lpstr>
      <vt:lpstr>NEU-BZ-S92</vt:lpstr>
      <vt:lpstr>方正书宋_GBK</vt:lpstr>
      <vt:lpstr>黑体</vt:lpstr>
      <vt:lpstr>楷体</vt:lpstr>
      <vt:lpstr>宋体</vt:lpstr>
      <vt:lpstr>微软雅黑</vt:lpstr>
      <vt:lpstr>Arial</vt:lpstr>
      <vt:lpstr>Calibri</vt:lpstr>
      <vt:lpstr>Times New Roman</vt:lpstr>
      <vt:lpstr>2014高优二轮模板</vt:lpstr>
      <vt:lpstr>文档</vt:lpstr>
      <vt:lpstr>Microsoft Word 文档</vt:lpstr>
      <vt:lpstr>第一模块　基　础</vt:lpstr>
      <vt:lpstr>第1部分　古诗文背诵默写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2018-12-28T03:20:58Z</dcterms:modified>
</cp:coreProperties>
</file>