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5" r:id="rId14"/>
    <p:sldId id="344" r:id="rId15"/>
    <p:sldId id="347" r:id="rId16"/>
    <p:sldId id="358" r:id="rId17"/>
    <p:sldId id="384" r:id="rId18"/>
    <p:sldId id="385" r:id="rId19"/>
    <p:sldId id="348" r:id="rId20"/>
    <p:sldId id="349" r:id="rId21"/>
    <p:sldId id="350" r:id="rId22"/>
    <p:sldId id="313" r:id="rId23"/>
    <p:sldId id="351" r:id="rId24"/>
    <p:sldId id="352" r:id="rId25"/>
    <p:sldId id="353" r:id="rId26"/>
    <p:sldId id="354" r:id="rId27"/>
    <p:sldId id="359" r:id="rId28"/>
    <p:sldId id="362" r:id="rId29"/>
    <p:sldId id="360" r:id="rId30"/>
    <p:sldId id="361" r:id="rId31"/>
    <p:sldId id="363" r:id="rId32"/>
    <p:sldId id="356" r:id="rId33"/>
    <p:sldId id="364" r:id="rId34"/>
    <p:sldId id="296" r:id="rId35"/>
    <p:sldId id="311" r:id="rId36"/>
    <p:sldId id="294" r:id="rId37"/>
    <p:sldId id="266" r:id="rId38"/>
    <p:sldId id="323" r:id="rId39"/>
    <p:sldId id="324" r:id="rId40"/>
    <p:sldId id="365" r:id="rId41"/>
    <p:sldId id="366" r:id="rId42"/>
    <p:sldId id="300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CECFF"/>
    <a:srgbClr val="33CC33"/>
    <a:srgbClr val="FF66FF"/>
    <a:srgbClr val="660033"/>
    <a:srgbClr val="FF0000"/>
    <a:srgbClr val="993366"/>
    <a:srgbClr val="3333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692" y="-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pic>
        <p:nvPicPr>
          <p:cNvPr id="3079" name="Picture 7" descr="01"/>
          <p:cNvPicPr>
            <a:picLocks noChangeAspect="1"/>
          </p:cNvPicPr>
          <p:nvPr userDrawn="1"/>
        </p:nvPicPr>
        <p:blipFill>
          <a:blip r:embed="rId15"/>
          <a:srcRect l="1962" t="2754" r="2744" b="275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microsoft.com/office/2007/relationships/media" Target="file:///C:\Users\Administrator\Desktop\&#12298;&#32043;&#34276;&#33821;&#28689;&#24067;&#12299;&#35838;&#25991;&#38899;&#39057;&#26391;&#35835;_128k.mp3" TargetMode="External"/><Relationship Id="rId1" Type="http://schemas.openxmlformats.org/officeDocument/2006/relationships/audio" Target="file:///C:\Users\Administrator\Desktop\&#12298;&#32043;&#34276;&#33821;&#28689;&#24067;&#12299;&#35838;&#25991;&#38899;&#39057;&#26391;&#35835;_128k.mp3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0.GIF"/><Relationship Id="rId1" Type="http://schemas.openxmlformats.org/officeDocument/2006/relationships/image" Target="../media/image2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/>
          <p:nvPr/>
        </p:nvSpPr>
        <p:spPr>
          <a:xfrm>
            <a:off x="755650" y="2060575"/>
            <a:ext cx="8064500" cy="14335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8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一切景语皆情语</a:t>
            </a:r>
            <a:endParaRPr lang="zh-CN" altLang="en-US" sz="8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Picture 6" descr="20050620060653293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0"/>
            <a:ext cx="957738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2" name="Picture 4" descr="20050620060325406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WordArt 5"/>
          <p:cNvSpPr>
            <a:spLocks noTextEdit="1"/>
          </p:cNvSpPr>
          <p:nvPr/>
        </p:nvSpPr>
        <p:spPr>
          <a:xfrm>
            <a:off x="900113" y="1700213"/>
            <a:ext cx="66294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dist="107763" dir="2699999" algn="ctr" rotWithShape="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紫藤萝瀑布</a:t>
            </a:r>
            <a:endParaRPr lang="zh-CN" altLang="en-US" sz="3600" b="1">
              <a:solidFill>
                <a:srgbClr val="FF0000"/>
              </a:solidFill>
              <a:effectLst>
                <a:outerShdw dist="107763" dir="2699999" algn="ctr" rotWithShape="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Picture 2" descr="zongp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773238"/>
            <a:ext cx="3600450" cy="4103687"/>
          </a:xfrm>
          <a:prstGeom prst="rect">
            <a:avLst/>
          </a:prstGeom>
          <a:noFill/>
          <a:ln w="762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9635" name="Picture 3" descr="宗璞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1773238"/>
            <a:ext cx="4175125" cy="4103687"/>
          </a:xfrm>
          <a:prstGeom prst="rect">
            <a:avLst/>
          </a:prstGeom>
          <a:noFill/>
          <a:ln w="762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3735388" y="1565275"/>
            <a:ext cx="5408612" cy="5292725"/>
          </a:xfrm>
          <a:prstGeom prst="rect">
            <a:avLst/>
          </a:prstGeom>
          <a:solidFill>
            <a:srgbClr val="3333FF"/>
          </a:solidFill>
          <a:ln w="762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just" eaLnBrk="1" hangingPunct="1"/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       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宗璞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(1927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～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)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，原名</a:t>
            </a:r>
            <a:r>
              <a:rPr lang="zh-CN" altLang="en-US" sz="2800" b="1" dirty="0">
                <a:solidFill>
                  <a:srgbClr val="FF0000"/>
                </a:solidFill>
                <a:latin typeface="方正卡通简体" pitchFamily="1" charset="-122"/>
                <a:ea typeface="方正卡通简体" pitchFamily="1" charset="-122"/>
              </a:rPr>
              <a:t>冯宗璞，当代女作家，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为著名哲学家、哲学史家冯友兰之女。其小说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弦上的梦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》1978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年获全国优秀短篇小说奖，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三生石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获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1977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～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1978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年全国优秀中篇小说奖；另创作了大量游记、散文，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西湖漫笔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、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紫藤萝瀑布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、丁香结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、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水仙辞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、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三松堂断忆</a:t>
            </a:r>
            <a:r>
              <a:rPr lang="zh-CN" altLang="zh-CN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  <a:latin typeface="方正卡通简体" pitchFamily="1" charset="-122"/>
                <a:ea typeface="方正卡通简体" pitchFamily="1" charset="-122"/>
              </a:rPr>
              <a:t>等，清雅脱俗，温馨自然，充满了情趣、理趣和文化气息。</a:t>
            </a:r>
            <a:endParaRPr lang="zh-CN" altLang="en-US" sz="2800" b="1" dirty="0">
              <a:solidFill>
                <a:srgbClr val="FFFF00"/>
              </a:solidFill>
              <a:latin typeface="方正卡通简体" pitchFamily="1" charset="-122"/>
              <a:ea typeface="方正卡通简体" pitchFamily="1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323850" y="5300663"/>
            <a:ext cx="3544888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CC00CC"/>
                </a:solidFill>
                <a:latin typeface="Arial" panose="020B0604020202020204" pitchFamily="34" charset="0"/>
                <a:ea typeface="方正流行体简体" pitchFamily="1" charset="-122"/>
              </a:rPr>
              <a:t>作家简介</a:t>
            </a:r>
            <a:endParaRPr lang="zh-CN" altLang="en-US" sz="6000" b="1" dirty="0">
              <a:solidFill>
                <a:srgbClr val="CC00CC"/>
              </a:solidFill>
              <a:latin typeface="Arial" panose="020B0604020202020204" pitchFamily="34" charset="0"/>
              <a:ea typeface="方正流行体简体" pitchFamily="1" charset="-122"/>
            </a:endParaRPr>
          </a:p>
        </p:txBody>
      </p:sp>
      <p:pic>
        <p:nvPicPr>
          <p:cNvPr id="67589" name="Picture 5" descr="51lh%2BCN-X0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95500"/>
            <a:ext cx="3638550" cy="476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1187450" y="549275"/>
            <a:ext cx="4249738" cy="908050"/>
          </a:xfrm>
          <a:solidFill>
            <a:schemeClr val="bg1">
              <a:alpha val="100000"/>
            </a:schemeClr>
          </a:solidFill>
          <a:ln w="38100">
            <a:solidFill>
              <a:srgbClr val="FF00FF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4800" dirty="0">
                <a:solidFill>
                  <a:schemeClr val="accent2"/>
                </a:solidFill>
                <a:ea typeface="华文行楷" pitchFamily="2" charset="-122"/>
              </a:rPr>
              <a:t>了解写作背景</a:t>
            </a:r>
            <a:endParaRPr lang="zh-CN" altLang="en-US" sz="4800" dirty="0">
              <a:solidFill>
                <a:schemeClr val="accent2"/>
              </a:solidFill>
              <a:ea typeface="华文行楷" pitchFamily="2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/>
          </p:nvPr>
        </p:nvSpPr>
        <p:spPr>
          <a:xfrm>
            <a:off x="827088" y="1773238"/>
            <a:ext cx="6696075" cy="4537075"/>
          </a:xfrm>
          <a:ln w="38100">
            <a:solidFill>
              <a:srgbClr val="FF00FF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lvl="0" eaLnBrk="1" hangingPunct="1">
              <a:buNone/>
            </a:pPr>
            <a:r>
              <a:rPr lang="zh-CN" altLang="zh-CN" sz="2800" dirty="0"/>
              <a:t>            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这篇散文写于</a:t>
            </a:r>
            <a:r>
              <a:rPr lang="zh-CN" altLang="zh-CN" sz="3600" dirty="0">
                <a:latin typeface="隶书" pitchFamily="49" charset="-122"/>
                <a:ea typeface="隶书" pitchFamily="49" charset="-122"/>
              </a:rPr>
              <a:t>1982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年</a:t>
            </a:r>
            <a:r>
              <a:rPr lang="zh-CN" altLang="zh-CN" sz="3600" dirty="0">
                <a:latin typeface="隶书" pitchFamily="49" charset="-122"/>
                <a:ea typeface="隶书" pitchFamily="49" charset="-122"/>
              </a:rPr>
              <a:t>5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月，作者因小弟身患绝症而沉浸在悲痛忧郁之中（小弟于</a:t>
            </a:r>
            <a:r>
              <a:rPr lang="zh-CN" altLang="zh-CN" sz="3600" dirty="0">
                <a:latin typeface="隶书" pitchFamily="49" charset="-122"/>
                <a:ea typeface="隶书" pitchFamily="49" charset="-122"/>
              </a:rPr>
              <a:t>1982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年</a:t>
            </a:r>
            <a:r>
              <a:rPr lang="zh-CN" altLang="zh-CN" sz="3600" dirty="0">
                <a:latin typeface="隶书" pitchFamily="49" charset="-122"/>
                <a:ea typeface="隶书" pitchFamily="49" charset="-122"/>
              </a:rPr>
              <a:t>10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月去世）。一天，她独自徘徊在初夏的庭院中，忽然遇见一树紫藤萝。那淡紫色的瀑布一般的藤萝花闪烁着生命的光辉，她不由得停住了脚步</a:t>
            </a:r>
            <a:r>
              <a:rPr lang="zh-CN" altLang="zh-CN" sz="3600" dirty="0">
                <a:ea typeface="隶书" pitchFamily="49" charset="-122"/>
              </a:rPr>
              <a:t>……</a:t>
            </a:r>
            <a:r>
              <a:rPr lang="zh-CN" altLang="zh-CN" sz="2800" dirty="0"/>
              <a:t> 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1267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9" name="矩形 82948"/>
          <p:cNvSpPr/>
          <p:nvPr/>
        </p:nvSpPr>
        <p:spPr>
          <a:xfrm>
            <a:off x="1331913" y="1628775"/>
            <a:ext cx="676910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这篇文章写于</a:t>
            </a:r>
            <a:r>
              <a:rPr lang="zh-CN" altLang="zh-CN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1982</a:t>
            </a:r>
            <a:r>
              <a:rPr lang="zh-CN" altLang="en-US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zh-CN" altLang="zh-CN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月“那一段焦急的悲痛的日子。“（</a:t>
            </a:r>
            <a:r>
              <a:rPr lang="zh-CN" altLang="zh-CN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铁箫人语</a:t>
            </a:r>
            <a:r>
              <a:rPr lang="zh-CN" altLang="zh-CN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哭小弟</a:t>
            </a:r>
            <a:r>
              <a:rPr lang="zh-CN" altLang="zh-CN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）宗璞一家，在“文革”中深受迫害。而写作此文时，她的小弟</a:t>
            </a:r>
            <a:r>
              <a:rPr lang="zh-CN" altLang="zh-CN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一位娴科技、娴艺文，为新中国的航空事业贡献了血汗、才华的正当盛年的工作者却身患绝症。</a:t>
            </a:r>
            <a:endParaRPr lang="zh-CN" altLang="en-US" sz="3600" b="1" dirty="0">
              <a:solidFill>
                <a:srgbClr val="9933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2590800" y="457200"/>
            <a:ext cx="3962400" cy="1143000"/>
          </a:xfrm>
          <a:solidFill>
            <a:srgbClr val="FFCC00">
              <a:alpha val="20000"/>
            </a:srgbClr>
          </a:solidFill>
        </p:spPr>
        <p:txBody>
          <a:bodyPr anchor="ctr"/>
          <a:p>
            <a:r>
              <a:rPr lang="zh-CN" altLang="en-US" sz="5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读准字音</a:t>
            </a:r>
            <a:endParaRPr lang="zh-CN" altLang="en-US" sz="5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762000" y="1676400"/>
            <a:ext cx="8229600" cy="4525963"/>
          </a:xfrm>
        </p:spPr>
        <p:txBody>
          <a:bodyPr/>
          <a:p>
            <a:pPr>
              <a:lnSpc>
                <a:spcPct val="115000"/>
              </a:lnSpc>
              <a:buNone/>
            </a:pPr>
            <a:r>
              <a:rPr lang="en-US" altLang="zh-CN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璞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）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藤萝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 ）</a:t>
            </a:r>
            <a:endParaRPr lang="zh-CN" altLang="en-US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翩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） 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瀑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布（                 ）</a:t>
            </a:r>
            <a:endParaRPr lang="zh-CN" altLang="en-US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迸溅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 ） 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嚷嚷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 ）</a:t>
            </a:r>
            <a:endParaRPr lang="zh-CN" altLang="en-US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花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苞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 ）       忍俊不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禁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）</a:t>
            </a:r>
            <a:endParaRPr lang="zh-CN" altLang="en-US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琼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）      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伫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）</a:t>
            </a:r>
            <a:endParaRPr lang="zh-CN" altLang="en-US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槐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树（                 ） 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伶仃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 ）</a:t>
            </a:r>
            <a:endParaRPr lang="zh-CN" altLang="en-US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虬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 ）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酝酿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（                  ）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2438400" y="1600200"/>
            <a:ext cx="7921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pú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5715000" y="1676400"/>
            <a:ext cx="19812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téng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2286000" y="2286000"/>
            <a:ext cx="12239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piān</a:t>
            </a:r>
            <a:endParaRPr lang="en-US" altLang="zh-CN" sz="30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6248400" y="2286000"/>
            <a:ext cx="6492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pù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1870075" y="2895600"/>
            <a:ext cx="20161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bèng</a:t>
            </a:r>
            <a:endParaRPr lang="en-US" altLang="zh-CN" sz="30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51" name="矩形 10250"/>
          <p:cNvSpPr/>
          <p:nvPr/>
        </p:nvSpPr>
        <p:spPr>
          <a:xfrm>
            <a:off x="6096000" y="2895600"/>
            <a:ext cx="13716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000" b="1" err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rāng</a:t>
            </a:r>
            <a:endParaRPr lang="en-US" altLang="zh-CN" sz="30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2362200" y="3505200"/>
            <a:ext cx="10795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bāo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54" name="文本框 10253"/>
          <p:cNvSpPr txBox="1"/>
          <p:nvPr/>
        </p:nvSpPr>
        <p:spPr>
          <a:xfrm>
            <a:off x="6629400" y="3505200"/>
            <a:ext cx="1320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jīn</a:t>
            </a:r>
            <a:endParaRPr lang="en-US" altLang="zh-CN" sz="30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55" name="文本框 10254"/>
          <p:cNvSpPr txBox="1"/>
          <p:nvPr/>
        </p:nvSpPr>
        <p:spPr>
          <a:xfrm>
            <a:off x="2209800" y="4114800"/>
            <a:ext cx="14414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qióng</a:t>
            </a:r>
            <a:endParaRPr lang="en-US" altLang="zh-CN" sz="30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56" name="文本框 10255"/>
          <p:cNvSpPr txBox="1"/>
          <p:nvPr/>
        </p:nvSpPr>
        <p:spPr>
          <a:xfrm>
            <a:off x="6248400" y="4191000"/>
            <a:ext cx="8636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zhù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57" name="文本框 10256"/>
          <p:cNvSpPr txBox="1"/>
          <p:nvPr/>
        </p:nvSpPr>
        <p:spPr>
          <a:xfrm>
            <a:off x="2133600" y="4724400"/>
            <a:ext cx="15843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3000" b="1" err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huái</a:t>
            </a:r>
            <a:r>
              <a:rPr lang="en-US" altLang="zh-CN" sz="1800" b="1">
                <a:latin typeface="华文中宋" pitchFamily="2" charset="-122"/>
                <a:ea typeface="华文中宋" pitchFamily="2" charset="-122"/>
              </a:rPr>
              <a:t> </a:t>
            </a:r>
            <a:endParaRPr lang="en-US" altLang="zh-CN" sz="18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58" name="文本框 10257"/>
          <p:cNvSpPr txBox="1"/>
          <p:nvPr/>
        </p:nvSpPr>
        <p:spPr>
          <a:xfrm>
            <a:off x="5561013" y="4784725"/>
            <a:ext cx="259238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líng</a:t>
            </a:r>
            <a:endParaRPr lang="en-US" altLang="zh-CN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59" name="文本框 10258"/>
          <p:cNvSpPr txBox="1"/>
          <p:nvPr/>
        </p:nvSpPr>
        <p:spPr>
          <a:xfrm>
            <a:off x="2438400" y="5410200"/>
            <a:ext cx="8651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qiú</a:t>
            </a:r>
            <a:endParaRPr lang="en-US" altLang="zh-CN" sz="30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60" name="文本框 10259"/>
          <p:cNvSpPr txBox="1"/>
          <p:nvPr/>
        </p:nvSpPr>
        <p:spPr>
          <a:xfrm>
            <a:off x="5840413" y="5394325"/>
            <a:ext cx="216058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yùn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262" name="图片 10261" descr="png-02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4572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4" name="矩形 10263"/>
          <p:cNvSpPr/>
          <p:nvPr/>
        </p:nvSpPr>
        <p:spPr>
          <a:xfrm>
            <a:off x="2838450" y="2895600"/>
            <a:ext cx="819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jiàn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66" name="矩形 10265"/>
          <p:cNvSpPr/>
          <p:nvPr/>
        </p:nvSpPr>
        <p:spPr>
          <a:xfrm>
            <a:off x="6629400" y="1676400"/>
            <a:ext cx="692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luó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68" name="矩形 10267"/>
          <p:cNvSpPr/>
          <p:nvPr/>
        </p:nvSpPr>
        <p:spPr>
          <a:xfrm>
            <a:off x="6477000" y="4786313"/>
            <a:ext cx="993775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000" b="1" err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dīng</a:t>
            </a:r>
            <a:endParaRPr lang="en-US" altLang="zh-CN" sz="30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70" name="矩形 10269"/>
          <p:cNvSpPr/>
          <p:nvPr/>
        </p:nvSpPr>
        <p:spPr>
          <a:xfrm>
            <a:off x="6629400" y="5394325"/>
            <a:ext cx="1093788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0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niàng</a:t>
            </a:r>
            <a:endParaRPr lang="en-US" altLang="zh-CN" sz="30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0243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5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0243">
                                            <p:txEl>
                                              <p:charRg st="53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06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0243">
                                            <p:txEl>
                                              <p:charRg st="106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56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0243">
                                            <p:txEl>
                                              <p:charRg st="156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00" end="2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10243">
                                            <p:txEl>
                                              <p:charRg st="200" end="2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56" end="3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0243">
                                            <p:txEl>
                                              <p:charRg st="256" end="3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306" end="3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10243">
                                            <p:txEl>
                                              <p:charRg st="306" end="3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2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3" grpId="0" uiExpand="1" build="p"/>
      <p:bldP spid="10244" grpId="0"/>
      <p:bldP spid="10246" grpId="0"/>
      <p:bldP spid="10247" grpId="0"/>
      <p:bldP spid="10248" grpId="0"/>
      <p:bldP spid="10250" grpId="0"/>
      <p:bldP spid="10251" grpId="0"/>
      <p:bldP spid="10253" grpId="0"/>
      <p:bldP spid="10254" grpId="0"/>
      <p:bldP spid="10255" grpId="0"/>
      <p:bldP spid="10256" grpId="0"/>
      <p:bldP spid="10257" grpId="0"/>
      <p:bldP spid="10258" grpId="0"/>
      <p:bldP spid="10259" grpId="0"/>
      <p:bldP spid="10260" grpId="0"/>
      <p:bldP spid="10264" grpId="0"/>
      <p:bldP spid="10266" grpId="0"/>
      <p:bldP spid="10268" grpId="0"/>
      <p:bldP spid="102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2590800" y="609600"/>
            <a:ext cx="4343400" cy="1143000"/>
          </a:xfrm>
          <a:solidFill>
            <a:srgbClr val="FFCC00">
              <a:alpha val="20000"/>
            </a:srgbClr>
          </a:solidFill>
        </p:spPr>
        <p:txBody>
          <a:bodyPr anchor="ctr"/>
          <a:p>
            <a:r>
              <a:rPr lang="zh-CN" altLang="en-US" sz="5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隶书" pitchFamily="49" charset="-122"/>
              </a:rPr>
              <a:t>词语解释</a:t>
            </a:r>
            <a:endParaRPr lang="zh-CN" altLang="en-US" sz="5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ea typeface="隶书" pitchFamily="49" charset="-122"/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1600200" y="1874838"/>
            <a:ext cx="3048000" cy="4525962"/>
          </a:xfrm>
        </p:spPr>
        <p:txBody>
          <a:bodyPr/>
          <a:p>
            <a:pPr>
              <a:lnSpc>
                <a:spcPct val="110000"/>
              </a:lnSpc>
              <a:buNone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迸溅：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繁密：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伶仃：       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挑逗：       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忍俊不禁：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仙露琼浆：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盘虬卧龙：</a:t>
            </a:r>
            <a:endParaRPr lang="zh-CN" altLang="en-US" dirty="0">
              <a:ea typeface="楷体_GB2312" pitchFamily="49" charset="-122"/>
            </a:endParaRPr>
          </a:p>
        </p:txBody>
      </p:sp>
      <p:pic>
        <p:nvPicPr>
          <p:cNvPr id="11268" name="图片 11267" descr="36_2_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4572000"/>
            <a:ext cx="1095375" cy="1047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1268" descr="png-02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6858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矩形 11270"/>
          <p:cNvSpPr/>
          <p:nvPr/>
        </p:nvSpPr>
        <p:spPr>
          <a:xfrm>
            <a:off x="3352800" y="1874838"/>
            <a:ext cx="4800600" cy="467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向外溅出或喷射。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多而密。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孤独，没有依靠。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逗引，招惹。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忍不住笑。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形容鲜美的酒。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盘绕横卧着的虬龙。形容树木枝干盘旋的样子。 </a:t>
            </a:r>
            <a:endParaRPr lang="zh-CN" altLang="en-US" sz="3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112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12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2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2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126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26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26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1267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267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1267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9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1267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1267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1267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11267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1267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11267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11267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267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267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27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27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127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9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" fill="hold"/>
                                        <p:tgtEl>
                                          <p:spTgt spid="11271">
                                            <p:txEl>
                                              <p:charRg st="9" end="1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1271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11271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1271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1271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1271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1271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1271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271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1271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3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271">
                                            <p:txEl>
                                              <p:charRg st="3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271">
                                            <p:txEl>
                                              <p:charRg st="3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4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1271">
                                            <p:txEl>
                                              <p:charRg st="4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1271">
                                            <p:txEl>
                                              <p:charRg st="4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1271">
                                            <p:txEl>
                                              <p:charRg st="44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  <p:bldP spid="1126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Text Box 4"/>
          <p:cNvSpPr txBox="1"/>
          <p:nvPr/>
        </p:nvSpPr>
        <p:spPr>
          <a:xfrm>
            <a:off x="827088" y="1916113"/>
            <a:ext cx="7489825" cy="308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（听朗读，感受画面美）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1、找出“我”赏花行踪的句子。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、全文可以分为哪三部分？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分析第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7---9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段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这部分依次写的内容是什么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、文中点明主旨的句子是？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708" name="AutoShape 6"/>
          <p:cNvSpPr/>
          <p:nvPr/>
        </p:nvSpPr>
        <p:spPr>
          <a:xfrm>
            <a:off x="1143000" y="678180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9" name="AutoShape 7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0" name="AutoShape 8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1" name="AutoShape 9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2" name="AutoShape 10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3" name="AutoShape 11"/>
          <p:cNvSpPr/>
          <p:nvPr/>
        </p:nvSpPr>
        <p:spPr>
          <a:xfrm>
            <a:off x="3962400" y="3200400"/>
            <a:ext cx="1371600" cy="18288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5" name="文本框 72714"/>
          <p:cNvSpPr txBox="1"/>
          <p:nvPr/>
        </p:nvSpPr>
        <p:spPr>
          <a:xfrm>
            <a:off x="2843213" y="1196975"/>
            <a:ext cx="3455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整体感知（）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2717" name="《紫藤萝瀑布》课文音频朗读_128k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3850" y="5705475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27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2457" fill="hold"/>
                                        <p:tgtEl>
                                          <p:spTgt spid="727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1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717"/>
                </p:tgtEl>
              </p:cMediaNode>
            </p:audio>
          </p:childTnLst>
        </p:cTn>
      </p:par>
    </p:tnLst>
    <p:bldLst>
      <p:bldP spid="122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Text Box 4"/>
          <p:cNvSpPr txBox="1"/>
          <p:nvPr/>
        </p:nvSpPr>
        <p:spPr>
          <a:xfrm>
            <a:off x="827088" y="1916113"/>
            <a:ext cx="7489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1、找出“我”赏花行踪的句子。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31" name="AutoShape 6"/>
          <p:cNvSpPr/>
          <p:nvPr/>
        </p:nvSpPr>
        <p:spPr>
          <a:xfrm>
            <a:off x="1143000" y="678180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2" name="AutoShape 7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3" name="AutoShape 8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4" name="AutoShape 9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5" name="AutoShape 10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7" name="Rectangle 12"/>
          <p:cNvSpPr/>
          <p:nvPr/>
        </p:nvSpPr>
        <p:spPr>
          <a:xfrm>
            <a:off x="250825" y="6237288"/>
            <a:ext cx="865188" cy="360362"/>
          </a:xfrm>
          <a:prstGeom prst="rect">
            <a:avLst/>
          </a:prstGeom>
          <a:solidFill>
            <a:srgbClr val="CC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>
                <a:solidFill>
                  <a:srgbClr val="3333CC"/>
                </a:solidFill>
                <a:latin typeface="Arial" panose="020B0604020202020204" pitchFamily="34" charset="0"/>
                <a:ea typeface="华文新魏" pitchFamily="2" charset="-122"/>
              </a:rPr>
              <a:t>朗诵</a:t>
            </a:r>
            <a:endParaRPr lang="zh-CN" altLang="en-US" sz="2800" b="1" dirty="0">
              <a:solidFill>
                <a:srgbClr val="3333CC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73738" name="文本框 73737"/>
          <p:cNvSpPr txBox="1"/>
          <p:nvPr/>
        </p:nvSpPr>
        <p:spPr>
          <a:xfrm>
            <a:off x="2843213" y="1196975"/>
            <a:ext cx="3455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整体感知（）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9" name="文本框 73738"/>
          <p:cNvSpPr txBox="1"/>
          <p:nvPr/>
        </p:nvSpPr>
        <p:spPr>
          <a:xfrm>
            <a:off x="684213" y="2565400"/>
            <a:ext cx="7920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停住了脚步－－伫立凝望－－加快了脚步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971550" y="2997200"/>
            <a:ext cx="74898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、全文可以分为哪三部分？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分析第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7---9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段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这部分依次写的内容是什么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41" name="文本框 73740"/>
          <p:cNvSpPr txBox="1"/>
          <p:nvPr/>
        </p:nvSpPr>
        <p:spPr>
          <a:xfrm>
            <a:off x="900113" y="4076700"/>
            <a:ext cx="3240087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赏花（</a:t>
            </a: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忆花（</a:t>
            </a: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悟花（</a:t>
            </a: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Text Box 4"/>
          <p:cNvSpPr txBox="1"/>
          <p:nvPr/>
        </p:nvSpPr>
        <p:spPr>
          <a:xfrm>
            <a:off x="3995738" y="3860800"/>
            <a:ext cx="3455987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/>
            <a:r>
              <a:rPr lang="en-US" altLang="x-none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赏花的感受”（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“忆花的劫难”（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“颂花的生机”（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3744" name="左大括号 73743"/>
          <p:cNvSpPr/>
          <p:nvPr/>
        </p:nvSpPr>
        <p:spPr>
          <a:xfrm>
            <a:off x="3276600" y="4149725"/>
            <a:ext cx="358775" cy="1655763"/>
          </a:xfrm>
          <a:prstGeom prst="leftBrace">
            <a:avLst>
              <a:gd name="adj1" fmla="val 3845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73739" grpId="0"/>
      <p:bldP spid="73741" grpId="0"/>
      <p:bldP spid="307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Picture 9" descr="20050620060355415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1058863" y="404813"/>
            <a:ext cx="1281112" cy="5486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7200" dirty="0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紫藤萝瀑布</a:t>
            </a:r>
            <a:endParaRPr lang="zh-CN" altLang="en-US" sz="7200" dirty="0">
              <a:solidFill>
                <a:schemeClr val="bg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4340" name="Text Box 5"/>
          <p:cNvSpPr txBox="1"/>
          <p:nvPr/>
        </p:nvSpPr>
        <p:spPr>
          <a:xfrm>
            <a:off x="2700338" y="3933825"/>
            <a:ext cx="915987" cy="1524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宗璞</a:t>
            </a:r>
            <a:endParaRPr lang="zh-CN" altLang="en-US" sz="4800" dirty="0">
              <a:solidFill>
                <a:schemeClr val="bg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57349" name="Rectangle 6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en-US" altLang="zh-CN"/>
              <a:t>    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Text Box 4"/>
          <p:cNvSpPr txBox="1"/>
          <p:nvPr/>
        </p:nvSpPr>
        <p:spPr>
          <a:xfrm>
            <a:off x="971550" y="1916113"/>
            <a:ext cx="7993063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、作者按怎样的顺序对紫藤萝花进行描写的？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、从哪些方面进行描写的？（找句子，并读）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、通过描写，突出了紫藤萝花怎样的特点？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56" name="AutoShape 6"/>
          <p:cNvSpPr/>
          <p:nvPr/>
        </p:nvSpPr>
        <p:spPr>
          <a:xfrm>
            <a:off x="1143000" y="678180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7" name="AutoShape 7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8" name="AutoShape 8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9" name="AutoShape 9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0" name="AutoShape 10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3" name="文本框 74762"/>
          <p:cNvSpPr txBox="1"/>
          <p:nvPr/>
        </p:nvSpPr>
        <p:spPr>
          <a:xfrm>
            <a:off x="2843213" y="1196975"/>
            <a:ext cx="3455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合作探究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5" name="文本框 74764"/>
          <p:cNvSpPr txBox="1"/>
          <p:nvPr/>
        </p:nvSpPr>
        <p:spPr>
          <a:xfrm>
            <a:off x="1116013" y="3500438"/>
            <a:ext cx="7058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、花瀑－－花穗－－花朵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6" name="文本框 74765"/>
          <p:cNvSpPr txBox="1"/>
          <p:nvPr/>
        </p:nvSpPr>
        <p:spPr>
          <a:xfrm>
            <a:off x="1619250" y="4221163"/>
            <a:ext cx="5473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由整体   到  局部 </a:t>
            </a:r>
            <a:endParaRPr lang="zh-CN" altLang="en-US" sz="36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7" name="文本框 74766"/>
          <p:cNvSpPr txBox="1"/>
          <p:nvPr/>
        </p:nvSpPr>
        <p:spPr>
          <a:xfrm>
            <a:off x="1116013" y="5013325"/>
            <a:ext cx="6265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、色彩、形状、动态、香气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5" grpId="0"/>
      <p:bldP spid="74766" grpId="0"/>
      <p:bldP spid="747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/>
          </p:nvPr>
        </p:nvSpPr>
        <p:spPr>
          <a:xfrm>
            <a:off x="468313" y="260350"/>
            <a:ext cx="8229600" cy="5851525"/>
          </a:xfrm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  <a:p>
            <a:pPr eaLnBrk="1" hangingPunct="1"/>
            <a:endParaRPr lang="zh-CN" altLang="zh-CN" dirty="0"/>
          </a:p>
        </p:txBody>
      </p:sp>
      <p:sp>
        <p:nvSpPr>
          <p:cNvPr id="13315" name="Rectangle 3"/>
          <p:cNvSpPr/>
          <p:nvPr/>
        </p:nvSpPr>
        <p:spPr>
          <a:xfrm>
            <a:off x="468313" y="1541463"/>
            <a:ext cx="18716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⑴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色彩：</a:t>
            </a:r>
            <a:endParaRPr lang="zh-CN" altLang="en-US" sz="2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2051050" y="836613"/>
            <a:ext cx="6835775" cy="1766887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zh-CN" sz="2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      </a:t>
            </a:r>
            <a:r>
              <a:rPr lang="zh-CN" altLang="en-US" sz="2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一片辉煌的淡紫色、深深浅浅的紫、紫色的大条幅上，泛着点点银光，就像迸溅的水花。</a:t>
            </a: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每一穗花都是上面的盛开、下面的等放。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Rectangle 5"/>
          <p:cNvSpPr/>
          <p:nvPr/>
        </p:nvSpPr>
        <p:spPr>
          <a:xfrm>
            <a:off x="468313" y="2924175"/>
            <a:ext cx="23034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⑵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形状：</a:t>
            </a:r>
            <a:endParaRPr lang="zh-CN" altLang="en-US" sz="2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318" name="Rectangle 6"/>
          <p:cNvSpPr/>
          <p:nvPr/>
        </p:nvSpPr>
        <p:spPr>
          <a:xfrm>
            <a:off x="2078038" y="2582863"/>
            <a:ext cx="6815137" cy="2373312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zh-CN" sz="2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      </a:t>
            </a:r>
            <a:r>
              <a:rPr lang="zh-CN" altLang="en-US" sz="24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像一条瀑布，从空中垂下，不见其发端，也不见其终极。一树闪光的、盛开的藤萝。花朵儿一串挨着一串，一朵接着一朵。</a:t>
            </a: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每一朵盛开的花就像是一个小小的张满了的帆，帆下带着尖底的舱，船舱鼓鼓的；又像一个忍俊不禁的笑容，就要绽开似的。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3319" name="Rectangle 7"/>
          <p:cNvSpPr/>
          <p:nvPr/>
        </p:nvSpPr>
        <p:spPr>
          <a:xfrm>
            <a:off x="468313" y="501332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zh-CN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⑶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动态：</a:t>
            </a:r>
            <a:endParaRPr lang="zh-CN" altLang="en-US" sz="2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320" name="Rectangle 8"/>
          <p:cNvSpPr/>
          <p:nvPr/>
        </p:nvSpPr>
        <p:spPr>
          <a:xfrm>
            <a:off x="2051050" y="4902200"/>
            <a:ext cx="6842125" cy="97472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仿佛在流动，在欢笑，在不停地生长在和阳光互相挑逗，彼此推着挤着。</a:t>
            </a:r>
            <a:endParaRPr lang="zh-CN" altLang="en-US" sz="2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3321" name="Rectangle 9"/>
          <p:cNvSpPr/>
          <p:nvPr/>
        </p:nvSpPr>
        <p:spPr>
          <a:xfrm>
            <a:off x="2051050" y="6092825"/>
            <a:ext cx="4602163" cy="547688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浅紫色的、梦幻一般。</a:t>
            </a:r>
            <a:endParaRPr lang="zh-CN" altLang="en-US" sz="2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395288" y="5876925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⑷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香气</a:t>
            </a:r>
            <a:endParaRPr lang="zh-CN" altLang="en-US" sz="2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 animBg="1"/>
      <p:bldP spid="13317" grpId="0"/>
      <p:bldP spid="13318" grpId="0" animBg="1"/>
      <p:bldP spid="13319" grpId="0"/>
      <p:bldP spid="13320" grpId="0" animBg="1"/>
      <p:bldP spid="13321" grpId="0" animBg="1"/>
      <p:bldP spid="133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Text Box 4"/>
          <p:cNvSpPr txBox="1"/>
          <p:nvPr/>
        </p:nvSpPr>
        <p:spPr>
          <a:xfrm>
            <a:off x="971550" y="1916113"/>
            <a:ext cx="7993063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、作者按怎样的顺序对紫藤萝花进行描写的？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、从哪些方面进行描写的？（找句子，并读）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、通过描写，突出了紫藤萝花怎样的特点？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779" name="AutoShape 6"/>
          <p:cNvSpPr/>
          <p:nvPr/>
        </p:nvSpPr>
        <p:spPr>
          <a:xfrm>
            <a:off x="1143000" y="678180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0" name="AutoShape 7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1" name="AutoShape 8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2" name="AutoShape 9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3" name="AutoShape 10"/>
          <p:cNvSpPr/>
          <p:nvPr/>
        </p:nvSpPr>
        <p:spPr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4" name="文本框 75783"/>
          <p:cNvSpPr txBox="1"/>
          <p:nvPr/>
        </p:nvSpPr>
        <p:spPr>
          <a:xfrm>
            <a:off x="2843213" y="1196975"/>
            <a:ext cx="3455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合作探究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5" name="文本框 75784"/>
          <p:cNvSpPr txBox="1"/>
          <p:nvPr/>
        </p:nvSpPr>
        <p:spPr>
          <a:xfrm>
            <a:off x="1116013" y="3284538"/>
            <a:ext cx="7058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、花瀑－－花穗－－花朵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6" name="文本框 75785"/>
          <p:cNvSpPr txBox="1"/>
          <p:nvPr/>
        </p:nvSpPr>
        <p:spPr>
          <a:xfrm>
            <a:off x="1619250" y="3933825"/>
            <a:ext cx="5473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由整体   到  局部 </a:t>
            </a:r>
            <a:endParaRPr lang="zh-CN" altLang="en-US" sz="36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787" name="文本框 75786"/>
          <p:cNvSpPr txBox="1"/>
          <p:nvPr/>
        </p:nvSpPr>
        <p:spPr>
          <a:xfrm>
            <a:off x="1187450" y="4652963"/>
            <a:ext cx="6265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、色彩、形状、动态、香气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788" name="文本框 75787"/>
          <p:cNvSpPr txBox="1"/>
          <p:nvPr/>
        </p:nvSpPr>
        <p:spPr>
          <a:xfrm>
            <a:off x="1116013" y="5445125"/>
            <a:ext cx="6985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、突出了紫藤萝花的繁盛、美丽、生机勃勃、具有旺盛的生命力。</a:t>
            </a:r>
            <a:endParaRPr lang="zh-CN" altLang="en-US" sz="28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3" name="文本框 76802"/>
          <p:cNvSpPr txBox="1"/>
          <p:nvPr/>
        </p:nvSpPr>
        <p:spPr>
          <a:xfrm>
            <a:off x="1547813" y="1484313"/>
            <a:ext cx="41767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体会情感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4" name="文本框 76803"/>
          <p:cNvSpPr txBox="1"/>
          <p:nvPr/>
        </p:nvSpPr>
        <p:spPr>
          <a:xfrm>
            <a:off x="684213" y="2349500"/>
            <a:ext cx="8459787" cy="3595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、作者在赏花的过程中，思想感情发生了怎样的变化？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提示：</a:t>
            </a:r>
            <a:r>
              <a:rPr lang="en-US" altLang="zh-CN" sz="2400" b="1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、“我”为什么会“焦虑”和“悲痛”？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、为什么要插入一段十多年前家门外的一大株藤萝的描写？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、怎样理解“在这浅紫色的光辉和浅紫色的芳香中，我不觉加快了脚步”？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、由赏花感悟到了怎样的人生哲理？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文本框 77825"/>
          <p:cNvSpPr txBox="1"/>
          <p:nvPr/>
        </p:nvSpPr>
        <p:spPr>
          <a:xfrm>
            <a:off x="2268538" y="1341438"/>
            <a:ext cx="41767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体会情感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27" name="文本框 77826"/>
          <p:cNvSpPr txBox="1"/>
          <p:nvPr/>
        </p:nvSpPr>
        <p:spPr>
          <a:xfrm>
            <a:off x="684213" y="2133600"/>
            <a:ext cx="8459787" cy="1493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、作者在赏花的过程中，思想感情发生了怎样的变化？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提示：</a:t>
            </a:r>
            <a:r>
              <a:rPr lang="en-US" altLang="zh-CN" sz="2400" b="1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、“我”为什么会“焦虑”和“悲痛”？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28" name="文本框 77827"/>
          <p:cNvSpPr txBox="1"/>
          <p:nvPr/>
        </p:nvSpPr>
        <p:spPr>
          <a:xfrm>
            <a:off x="684213" y="3748088"/>
            <a:ext cx="7920037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（结合时代背景）“我”的 “焦虑”和“悲痛”是因为“我”深受“文化大革命”的摧残，虽已过去多年，但心灵上的创伤仍无法愈合。而且，弟弟当时正牌癌症晚期，危在旦夕，面对弟弟的英年不幸，雄才未展而深感悲痛。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文本框 78849"/>
          <p:cNvSpPr txBox="1"/>
          <p:nvPr/>
        </p:nvSpPr>
        <p:spPr>
          <a:xfrm>
            <a:off x="1547813" y="1484313"/>
            <a:ext cx="41767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体会情感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684213" y="2349500"/>
            <a:ext cx="8459787" cy="1493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、作者在赏花的过程中，思想感情发生了怎样的变化？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、为什么要插入一段十多年前家门外的一大株藤萝的描写？</a:t>
            </a:r>
            <a:endParaRPr lang="zh-CN" altLang="en-US" sz="2400" b="1" dirty="0">
              <a:solidFill>
                <a:srgbClr val="99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900113" y="4005263"/>
            <a:ext cx="676910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用十多年前紫藤萝花的稀落与现在花开得繁盛形成对比，突出了现在花的生机盎然。用十多年花的不幸遭遇与人的不幸遭遇形成类比，说明花和人都会遇到各种各样的不幸。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框 83969"/>
          <p:cNvSpPr txBox="1"/>
          <p:nvPr/>
        </p:nvSpPr>
        <p:spPr>
          <a:xfrm>
            <a:off x="1547813" y="1484313"/>
            <a:ext cx="41767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体会情感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1" name="文本框 83970"/>
          <p:cNvSpPr txBox="1"/>
          <p:nvPr/>
        </p:nvSpPr>
        <p:spPr>
          <a:xfrm>
            <a:off x="684213" y="2349500"/>
            <a:ext cx="845978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、作者在赏花的过程中，思想感情发生了怎样的变化？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提示：</a:t>
            </a:r>
            <a:r>
              <a:rPr lang="en-US" altLang="zh-CN" sz="2400" b="1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、怎样理解“在这浅紫色的光辉和浅紫色的芳香中，我不觉加快了脚步”？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2" name="文本框 83971"/>
          <p:cNvSpPr txBox="1"/>
          <p:nvPr/>
        </p:nvSpPr>
        <p:spPr>
          <a:xfrm>
            <a:off x="900113" y="3716338"/>
            <a:ext cx="7129462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作者在回顾了花和人的命运后悟到“花和人会遇到各种各样的不幸，但是生命的长河是无止境的”，</a:t>
            </a: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也就是说遭遇到不幸的时候，不能被厄运压倒，要对生命的长久保持坚定的信念；厄运过后，不让悲痛长压心头，要面对新生活，振奋精神，投身到事业中去。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作者对生命有了感悟后，心情豁然开朗，所以“加快了脚步。”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611188" y="1628775"/>
            <a:ext cx="34766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我不由得停下了脚步。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3781425" y="990600"/>
            <a:ext cx="285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95288" y="2349500"/>
            <a:ext cx="845820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伫立凝望，这一条紫藤萝瀑布在我心上缓缓流过。 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它带走了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这些时一直压在我心上的</a:t>
            </a:r>
            <a:r>
              <a:rPr lang="zh-CN" altLang="en-US" sz="24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焦虑和悲痛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，那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是关于生死谜、手足情的。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1" name="Text Box 5"/>
          <p:cNvSpPr txBox="1"/>
          <p:nvPr/>
        </p:nvSpPr>
        <p:spPr>
          <a:xfrm>
            <a:off x="539750" y="3573463"/>
            <a:ext cx="83375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我浸在这繁密的花朵的光辉中，有的只是</a:t>
            </a: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精神的   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宁静和生的喜悦。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2" name="Text Box 6"/>
          <p:cNvSpPr txBox="1"/>
          <p:nvPr/>
        </p:nvSpPr>
        <p:spPr>
          <a:xfrm>
            <a:off x="457200" y="4652963"/>
            <a:ext cx="868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忽然记起十多年前，曾经遗憾地想这里再看不见藤萝花了。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3" name="Text Box 7"/>
          <p:cNvSpPr txBox="1"/>
          <p:nvPr/>
        </p:nvSpPr>
        <p:spPr>
          <a:xfrm>
            <a:off x="179388" y="5229225"/>
            <a:ext cx="868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藤萝又开花了，不断地流着，流着，流向人的心底。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4" name="Text Box 8"/>
          <p:cNvSpPr txBox="1"/>
          <p:nvPr/>
        </p:nvSpPr>
        <p:spPr>
          <a:xfrm>
            <a:off x="1074738" y="5876925"/>
            <a:ext cx="317023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我不觉加快了脚步。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7049" name="Text Box 2"/>
          <p:cNvSpPr txBox="1"/>
          <p:nvPr/>
        </p:nvSpPr>
        <p:spPr>
          <a:xfrm>
            <a:off x="4211638" y="1196975"/>
            <a:ext cx="455295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通观全文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看看作者对紫藤萝的情感是如何变化的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在文中找出有关的句子。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/>
      <p:bldP spid="34821" grpId="0"/>
      <p:bldP spid="34822" grpId="0"/>
      <p:bldP spid="34823" grpId="0"/>
      <p:bldP spid="348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文本框 84993"/>
          <p:cNvSpPr txBox="1"/>
          <p:nvPr/>
        </p:nvSpPr>
        <p:spPr>
          <a:xfrm>
            <a:off x="4967288" y="981075"/>
            <a:ext cx="41767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体会情感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5" name="文本框 84994"/>
          <p:cNvSpPr txBox="1"/>
          <p:nvPr/>
        </p:nvSpPr>
        <p:spPr>
          <a:xfrm>
            <a:off x="395288" y="1700213"/>
            <a:ext cx="8459787" cy="351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、作者在赏花的过程中，思想感情发生了怎样的变化？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、由赏花感悟到了怎样的人生哲理？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6" name="文本框 84995"/>
          <p:cNvSpPr txBox="1"/>
          <p:nvPr/>
        </p:nvSpPr>
        <p:spPr>
          <a:xfrm>
            <a:off x="827088" y="4076700"/>
            <a:ext cx="72009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7" name="文本框 84996"/>
          <p:cNvSpPr txBox="1"/>
          <p:nvPr/>
        </p:nvSpPr>
        <p:spPr>
          <a:xfrm>
            <a:off x="827088" y="4076700"/>
            <a:ext cx="73453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8" name="矩形 84997"/>
          <p:cNvSpPr/>
          <p:nvPr/>
        </p:nvSpPr>
        <p:spPr>
          <a:xfrm>
            <a:off x="539750" y="5373688"/>
            <a:ext cx="72009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、“花和人会遇到各种各样的不幸，但是生命的长河是无止境的。” 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由花的由盛到衰，悟到生命的美好与永恒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9" name="文本框 84998"/>
          <p:cNvSpPr txBox="1"/>
          <p:nvPr/>
        </p:nvSpPr>
        <p:spPr>
          <a:xfrm>
            <a:off x="682625" y="2636838"/>
            <a:ext cx="7777163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本来心中的“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焦虑和悲痛</a:t>
            </a:r>
            <a:r>
              <a:rPr lang="zh-CN" altLang="en-US" sz="24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”，在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看到繁盛的紫藤萝花后，获得了“精神的宁静和生的喜悦”，后来</a:t>
            </a:r>
            <a:r>
              <a:rPr lang="zh-CN" altLang="en-US" sz="24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联想到紫藤萝由衰而盛的遭际</a:t>
            </a:r>
            <a:r>
              <a:rPr lang="zh-CN" altLang="en-US" sz="24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，自己从中获得生活的勇气和动力，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重新对生活充满信心</a:t>
            </a:r>
            <a:r>
              <a:rPr lang="zh-CN" altLang="en-US" sz="24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8" grpId="0"/>
      <p:bldP spid="8499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Text Box 3"/>
          <p:cNvSpPr txBox="1"/>
          <p:nvPr/>
        </p:nvSpPr>
        <p:spPr>
          <a:xfrm>
            <a:off x="2590800" y="1524000"/>
            <a:ext cx="480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6019" name="Text Box 4"/>
          <p:cNvSpPr txBox="1"/>
          <p:nvPr/>
        </p:nvSpPr>
        <p:spPr>
          <a:xfrm>
            <a:off x="1295400" y="1295400"/>
            <a:ext cx="678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2" name="Text Box 13"/>
          <p:cNvSpPr txBox="1">
            <a:spLocks noChangeArrowheads="1"/>
          </p:cNvSpPr>
          <p:nvPr/>
        </p:nvSpPr>
        <p:spPr bwMode="auto">
          <a:xfrm>
            <a:off x="0" y="0"/>
            <a:ext cx="9144000" cy="6559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>
                <a:latin typeface="幼圆" pitchFamily="49" charset="-122"/>
                <a:ea typeface="幼圆" pitchFamily="49" charset="-122"/>
              </a:rPr>
              <a:t>     </a:t>
            </a:r>
            <a:endParaRPr lang="en-US" altLang="zh-CN" sz="4000" b="1">
              <a:latin typeface="幼圆" pitchFamily="49" charset="-122"/>
              <a:ea typeface="幼圆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     </a:t>
            </a: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花瀑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看花         花穗                     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琥珀" pitchFamily="2" charset="-122"/>
              </a:rPr>
              <a:t>花</a:t>
            </a:r>
            <a:endParaRPr lang="zh-CN" altLang="en-US" sz="36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琥珀" pitchFamily="2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 花朵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赏花的感受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忆花          忆花的劫难        </a:t>
            </a:r>
            <a:r>
              <a:rPr lang="zh-CN" altLang="en-US" sz="3600" b="1" dirty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 人</a:t>
            </a:r>
            <a:endParaRPr lang="zh-CN" altLang="en-US" sz="3600" b="1" dirty="0">
              <a:solidFill>
                <a:srgbClr val="FF3300"/>
              </a:solidFill>
              <a:latin typeface="华文琥珀" pitchFamily="2" charset="-122"/>
              <a:ea typeface="华文琥珀" pitchFamily="2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颂花的生机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悟花：  生命长河无止境  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琥珀" pitchFamily="2" charset="-122"/>
              </a:rPr>
              <a:t>生命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琥珀" pitchFamily="2" charset="-122"/>
            </a:endParaRPr>
          </a:p>
        </p:txBody>
      </p:sp>
      <p:sp>
        <p:nvSpPr>
          <p:cNvPr id="86021" name="AutoShape 14"/>
          <p:cNvSpPr/>
          <p:nvPr/>
        </p:nvSpPr>
        <p:spPr>
          <a:xfrm>
            <a:off x="3276600" y="1066800"/>
            <a:ext cx="533400" cy="1981200"/>
          </a:xfrm>
          <a:prstGeom prst="leftBrace">
            <a:avLst>
              <a:gd name="adj1" fmla="val 30952"/>
              <a:gd name="adj2" fmla="val 50935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  <a:scene3d>
            <a:camera prst="legacyPerspectiveFront">
              <a:rot lat="19800000" lon="19440000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 anchor="ctr">
            <a:flatTx/>
          </a:bodyPr>
          <a:p>
            <a:pPr lvl="0" algn="ctr" eaLnBrk="1" hangingPunct="1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6022" name="AutoShape 15"/>
          <p:cNvSpPr/>
          <p:nvPr/>
        </p:nvSpPr>
        <p:spPr>
          <a:xfrm>
            <a:off x="3124200" y="3352800"/>
            <a:ext cx="533400" cy="2438400"/>
          </a:xfrm>
          <a:prstGeom prst="leftBrace">
            <a:avLst>
              <a:gd name="adj1" fmla="val 38095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  <a:scene3d>
            <a:camera prst="legacyPerspectiveFront">
              <a:rot lat="19800000" lon="19440000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 anchor="ctr">
            <a:flatTx/>
          </a:bodyPr>
          <a:p>
            <a:pPr lvl="0" algn="ctr" eaLnBrk="1" hangingPunct="1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6023" name="Line 17"/>
          <p:cNvSpPr/>
          <p:nvPr/>
        </p:nvSpPr>
        <p:spPr>
          <a:xfrm>
            <a:off x="7620000" y="2514600"/>
            <a:ext cx="0" cy="15240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lg" len="lg"/>
          </a:ln>
          <a:scene3d>
            <a:camera prst="legacyPerspectiveFront">
              <a:rot lat="19800000" lon="19440000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</p:sp>
      <p:sp>
        <p:nvSpPr>
          <p:cNvPr id="86024" name="Line 18"/>
          <p:cNvSpPr/>
          <p:nvPr/>
        </p:nvSpPr>
        <p:spPr>
          <a:xfrm>
            <a:off x="7696200" y="4876800"/>
            <a:ext cx="0" cy="8382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lg" len="lg"/>
          </a:ln>
          <a:scene3d>
            <a:camera prst="legacyPerspectiveFront">
              <a:rot lat="19800000" lon="19440000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</p:sp>
      <p:sp>
        <p:nvSpPr>
          <p:cNvPr id="86025" name="AutoShape 19"/>
          <p:cNvSpPr/>
          <p:nvPr/>
        </p:nvSpPr>
        <p:spPr>
          <a:xfrm>
            <a:off x="6629400" y="1295400"/>
            <a:ext cx="381000" cy="1905000"/>
          </a:xfrm>
          <a:prstGeom prst="righ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triangle" w="lg" len="lg"/>
          </a:ln>
          <a:scene3d>
            <a:camera prst="legacyPerspectiveFront">
              <a:rot lat="19800000" lon="19440000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 anchor="ctr">
            <a:flatTx/>
          </a:bodyPr>
          <a:p>
            <a:pPr lvl="0" algn="ctr" eaLnBrk="1" hangingPunct="1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6026" name="AutoShape 20"/>
          <p:cNvSpPr/>
          <p:nvPr/>
        </p:nvSpPr>
        <p:spPr>
          <a:xfrm>
            <a:off x="6781800" y="3733800"/>
            <a:ext cx="381000" cy="1905000"/>
          </a:xfrm>
          <a:prstGeom prst="righ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triangle" w="lg" len="lg"/>
          </a:ln>
          <a:scene3d>
            <a:camera prst="legacyPerspectiveFront">
              <a:rot lat="19800000" lon="19440000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 anchor="ctr">
            <a:flatTx/>
          </a:bodyPr>
          <a:p>
            <a:pPr lvl="0" algn="ctr" eaLnBrk="1" hangingPunct="1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6027" name="Text Box 21"/>
          <p:cNvSpPr txBox="1"/>
          <p:nvPr/>
        </p:nvSpPr>
        <p:spPr>
          <a:xfrm>
            <a:off x="838200" y="381000"/>
            <a:ext cx="441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3399"/>
                </a:solidFill>
                <a:latin typeface="隶书" pitchFamily="49" charset="-122"/>
                <a:ea typeface="隶书" pitchFamily="49" charset="-122"/>
              </a:rPr>
              <a:t>全文的内容结构：</a:t>
            </a:r>
            <a:endParaRPr lang="zh-CN" altLang="en-US" sz="4000" b="1" dirty="0">
              <a:solidFill>
                <a:srgbClr val="FF3399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Picture 2062" descr="20050620060601938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Text Box 2055"/>
          <p:cNvSpPr txBox="1"/>
          <p:nvPr/>
        </p:nvSpPr>
        <p:spPr>
          <a:xfrm>
            <a:off x="1447800" y="5334000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2" name="Text Box 2056"/>
          <p:cNvSpPr txBox="1"/>
          <p:nvPr/>
        </p:nvSpPr>
        <p:spPr>
          <a:xfrm>
            <a:off x="2270125" y="4973638"/>
            <a:ext cx="1616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3" name="Text Box 2057"/>
          <p:cNvSpPr txBox="1"/>
          <p:nvPr/>
        </p:nvSpPr>
        <p:spPr>
          <a:xfrm>
            <a:off x="-36512" y="2000250"/>
            <a:ext cx="2987675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28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紫藤萝”亦称“紫藤”、“朱藤”、“藤萝”，豆科，羽状复叶，春季开花，蝶形花冠，青紫色，总状花序，产于我国中部，供观赏，花、种、子供食用。 </a:t>
            </a:r>
            <a:endParaRPr lang="zh-CN" altLang="en-US" sz="28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8374" name="Object 2059"/>
          <p:cNvGraphicFramePr>
            <a:graphicFrameLocks noChangeAspect="1"/>
          </p:cNvGraphicFramePr>
          <p:nvPr/>
        </p:nvGraphicFramePr>
        <p:xfrm>
          <a:off x="468313" y="4508500"/>
          <a:ext cx="9239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914400" imgH="476250" progId="Package">
                  <p:embed/>
                </p:oleObj>
              </mc:Choice>
              <mc:Fallback>
                <p:oleObj name="" r:id="rId2" imgW="914400" imgH="476250" progId="Packag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8313" y="4508500"/>
                        <a:ext cx="923925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/>
          <p:nvPr/>
        </p:nvSpPr>
        <p:spPr>
          <a:xfrm>
            <a:off x="3635375" y="0"/>
            <a:ext cx="793750" cy="22701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6600CC"/>
                </a:solidFill>
                <a:latin typeface="Arial" panose="020B0604020202020204" pitchFamily="34" charset="0"/>
                <a:ea typeface="华文行楷" pitchFamily="2" charset="-122"/>
              </a:rPr>
              <a:t>拓展迁移</a:t>
            </a:r>
            <a:endParaRPr lang="zh-CN" altLang="en-US" sz="4000" b="1" dirty="0">
              <a:solidFill>
                <a:srgbClr val="6600CC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3635375" y="2205038"/>
            <a:ext cx="19431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请你欣赏某一种植物，发挥联想，想想产生哪些感悟？</a:t>
            </a:r>
            <a:r>
              <a:rPr lang="zh-CN" altLang="en-US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托物言志。</a:t>
            </a:r>
            <a:endParaRPr lang="zh-CN" altLang="en-US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0" y="0"/>
            <a:ext cx="3419475" cy="2806700"/>
            <a:chOff x="0" y="0"/>
            <a:chExt cx="2154" cy="1768"/>
          </a:xfrm>
        </p:grpSpPr>
        <p:pic>
          <p:nvPicPr>
            <p:cNvPr id="88070" name="Picture 6" descr="0102g3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154" cy="1480"/>
            </a:xfrm>
            <a:prstGeom prst="rect">
              <a:avLst/>
            </a:prstGeom>
            <a:noFill/>
            <a:ln w="38100" cap="flat" cmpd="sng">
              <a:solidFill>
                <a:srgbClr val="CC00CC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88071" name="Text Box 7"/>
            <p:cNvSpPr txBox="1"/>
            <p:nvPr/>
          </p:nvSpPr>
          <p:spPr>
            <a:xfrm>
              <a:off x="567" y="1480"/>
              <a:ext cx="69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向日葵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5651500" y="0"/>
            <a:ext cx="3492500" cy="2878138"/>
            <a:chOff x="0" y="0"/>
            <a:chExt cx="2200" cy="1813"/>
          </a:xfrm>
        </p:grpSpPr>
        <p:pic>
          <p:nvPicPr>
            <p:cNvPr id="88073" name="Picture 9" descr="dic30b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00" cy="1525"/>
            </a:xfrm>
            <a:prstGeom prst="rect">
              <a:avLst/>
            </a:prstGeom>
            <a:noFill/>
            <a:ln w="38100" cap="flat" cmpd="sng">
              <a:solidFill>
                <a:srgbClr val="CC00CC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88074" name="Text Box 10"/>
            <p:cNvSpPr txBox="1"/>
            <p:nvPr/>
          </p:nvSpPr>
          <p:spPr>
            <a:xfrm>
              <a:off x="908" y="1525"/>
              <a:ext cx="69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爬山虎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0" y="4005263"/>
            <a:ext cx="3465513" cy="2852737"/>
            <a:chOff x="0" y="0"/>
            <a:chExt cx="2183" cy="2158"/>
          </a:xfrm>
        </p:grpSpPr>
        <p:pic>
          <p:nvPicPr>
            <p:cNvPr id="88076" name="Picture 12" descr="1w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769" cy="2158"/>
            </a:xfrm>
            <a:prstGeom prst="rect">
              <a:avLst/>
            </a:prstGeom>
            <a:noFill/>
            <a:ln w="38100" cap="flat" cmpd="sng">
              <a:solidFill>
                <a:srgbClr val="CC00CC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88077" name="Text Box 13"/>
            <p:cNvSpPr txBox="1"/>
            <p:nvPr/>
          </p:nvSpPr>
          <p:spPr>
            <a:xfrm>
              <a:off x="1837" y="1223"/>
              <a:ext cx="346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p>
              <a:pPr lvl="0" eaLnBrk="1" hangingPunct="1"/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串串红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4"/>
          <p:cNvGrpSpPr/>
          <p:nvPr/>
        </p:nvGrpSpPr>
        <p:grpSpPr>
          <a:xfrm>
            <a:off x="5580063" y="3429000"/>
            <a:ext cx="3563937" cy="3429000"/>
            <a:chOff x="0" y="0"/>
            <a:chExt cx="2245" cy="2160"/>
          </a:xfrm>
        </p:grpSpPr>
        <p:pic>
          <p:nvPicPr>
            <p:cNvPr id="88079" name="Picture 15" descr="64w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3" y="0"/>
              <a:ext cx="1872" cy="2160"/>
            </a:xfrm>
            <a:prstGeom prst="rect">
              <a:avLst/>
            </a:prstGeom>
            <a:noFill/>
            <a:ln w="38100" cap="flat" cmpd="sng">
              <a:solidFill>
                <a:srgbClr val="CC00CC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88080" name="Text Box 16"/>
            <p:cNvSpPr txBox="1"/>
            <p:nvPr/>
          </p:nvSpPr>
          <p:spPr>
            <a:xfrm>
              <a:off x="0" y="771"/>
              <a:ext cx="346" cy="63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p>
              <a:pPr lvl="0" eaLnBrk="1" hangingPunct="1"/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喇叭花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8081" name="文本框 88080"/>
          <p:cNvSpPr txBox="1"/>
          <p:nvPr/>
        </p:nvSpPr>
        <p:spPr>
          <a:xfrm>
            <a:off x="611188" y="2852738"/>
            <a:ext cx="2736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终日面向阳光，它的生命总充满希望。</a:t>
            </a:r>
            <a:endParaRPr lang="zh-CN" altLang="en-US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82" name="文本框 88081"/>
          <p:cNvSpPr txBox="1"/>
          <p:nvPr/>
        </p:nvSpPr>
        <p:spPr>
          <a:xfrm>
            <a:off x="3492500" y="5589588"/>
            <a:ext cx="20161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生来满面喜色，它的生命总是充满激情。</a:t>
            </a:r>
            <a:endParaRPr lang="zh-CN" altLang="en-US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83" name="文本框 88082"/>
          <p:cNvSpPr txBox="1"/>
          <p:nvPr/>
        </p:nvSpPr>
        <p:spPr>
          <a:xfrm>
            <a:off x="3924300" y="4076700"/>
            <a:ext cx="18716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不停努力攀爬，它的生命总是不断进取。</a:t>
            </a:r>
            <a:endParaRPr lang="zh-CN" altLang="en-US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84" name="文本框 88083"/>
          <p:cNvSpPr txBox="1"/>
          <p:nvPr/>
        </p:nvSpPr>
        <p:spPr>
          <a:xfrm>
            <a:off x="5903913" y="2852738"/>
            <a:ext cx="32400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它的生命充满毅力与坚强</a:t>
            </a:r>
            <a:endParaRPr lang="zh-CN" altLang="en-US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81" grpId="0"/>
      <p:bldP spid="88082" grpId="0"/>
      <p:bldP spid="88083" grpId="0"/>
      <p:bldP spid="8808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9" name="文本框 80898"/>
          <p:cNvSpPr txBox="1"/>
          <p:nvPr/>
        </p:nvSpPr>
        <p:spPr>
          <a:xfrm>
            <a:off x="1187450" y="1628775"/>
            <a:ext cx="7127875" cy="3875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赏析语言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、（体会情感－－</a:t>
            </a:r>
            <a:r>
              <a:rPr lang="zh-CN" altLang="en-US" sz="2800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托物言志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见练习册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题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、品析修辞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作者运用了哪些修辞手法来描写紫藤萝的？）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、写法：对比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900113" y="1700213"/>
            <a:ext cx="4895850" cy="4846637"/>
          </a:xfrm>
          <a:prstGeom prst="rect">
            <a:avLst/>
          </a:prstGeom>
          <a:noFill/>
          <a:ln w="5715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　　</a:t>
            </a:r>
            <a:r>
              <a:rPr lang="zh-CN" altLang="en-US" sz="2800" b="1" dirty="0">
                <a:solidFill>
                  <a:srgbClr val="993366"/>
                </a:solidFill>
                <a:latin typeface="华文行楷" pitchFamily="2" charset="-122"/>
                <a:ea typeface="华文行楷" pitchFamily="2" charset="-122"/>
              </a:rPr>
              <a:t>作者悲痛中徘徊于庭院，</a:t>
            </a:r>
            <a:r>
              <a:rPr lang="zh-CN" altLang="en-US" sz="28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见一树如瀑的藤萝花</a:t>
            </a:r>
            <a:r>
              <a:rPr lang="zh-CN" altLang="en-US" sz="2800" b="1" dirty="0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，</a:t>
            </a:r>
            <a:r>
              <a:rPr lang="zh-CN" altLang="en-US" sz="28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睹物释怀</a:t>
            </a:r>
            <a:r>
              <a:rPr lang="zh-CN" altLang="zh-CN" sz="28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感悟出深刻的人生哲理</a:t>
            </a:r>
            <a:r>
              <a:rPr lang="zh-CN" altLang="en-US" sz="2800" b="1" dirty="0">
                <a:solidFill>
                  <a:srgbClr val="99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993366"/>
                </a:solidFill>
                <a:latin typeface="华文行楷" pitchFamily="2" charset="-122"/>
                <a:ea typeface="华文行楷" pitchFamily="2" charset="-122"/>
              </a:rPr>
              <a:t>写下了这篇让人在绚丽的色彩、奔腾的激流中感悟生命意义的优美散文。</a:t>
            </a:r>
            <a:r>
              <a:rPr lang="zh-CN" altLang="en-US" sz="28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所以，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在作者笔下，紫藤萝已不仅是一种植物，而是带上了作者浓郁主观感情色彩的“意象”，这种表现手法叫做“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托物言志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”（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借物抒情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）。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90115" name="Picture 3" descr="Su1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1268413"/>
            <a:ext cx="2843213" cy="5445125"/>
          </a:xfrm>
          <a:prstGeom prst="rect">
            <a:avLst/>
          </a:prstGeom>
          <a:noFill/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1023938" y="260350"/>
            <a:ext cx="6788150" cy="1189038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作者运用了大量的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比喻、拟人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修辞手法描写紫藤萝。</a:t>
            </a:r>
            <a:endParaRPr lang="zh-CN" altLang="en-US" sz="36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Rectangle 3"/>
          <p:cNvSpPr/>
          <p:nvPr/>
        </p:nvSpPr>
        <p:spPr>
          <a:xfrm>
            <a:off x="468313" y="1916113"/>
            <a:ext cx="806450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只见一片辉煌的淡紫色，像一条瀑布，从空中垂下，不见其发端，也不见其终极。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紫色的大条幅上，泛着点点银光，就像迸溅的水花。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每一朵盛开的花像是一个小小的张满了的帆。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684213" y="2997200"/>
            <a:ext cx="873918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形象、生动、具体地写出紫藤萝生长的繁茂气势盛大。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Rectangle 5"/>
          <p:cNvSpPr/>
          <p:nvPr/>
        </p:nvSpPr>
        <p:spPr>
          <a:xfrm>
            <a:off x="755650" y="4508500"/>
            <a:ext cx="624363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形象、生动地写出紫藤萝色彩的亮丽。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Rectangle 6"/>
          <p:cNvSpPr/>
          <p:nvPr/>
        </p:nvSpPr>
        <p:spPr>
          <a:xfrm>
            <a:off x="395288" y="6165850"/>
            <a:ext cx="80264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形象、生动、具体地写出盛开的紫藤萝花的形状。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Rectangle 7"/>
          <p:cNvSpPr/>
          <p:nvPr/>
        </p:nvSpPr>
        <p:spPr>
          <a:xfrm>
            <a:off x="914400" y="1447800"/>
            <a:ext cx="19446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⑴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/>
      <p:bldP spid="15364" grpId="0"/>
      <p:bldP spid="15365" grpId="0"/>
      <p:bldP spid="15366" grpId="0"/>
      <p:bldP spid="1536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紫藤萝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962400"/>
            <a:ext cx="9144000" cy="2895600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387" name="Text Box 3"/>
          <p:cNvSpPr txBox="1"/>
          <p:nvPr/>
        </p:nvSpPr>
        <p:spPr>
          <a:xfrm>
            <a:off x="395288" y="188913"/>
            <a:ext cx="3563937" cy="641350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  <a:ea typeface="隶书" pitchFamily="49" charset="-122"/>
              </a:rPr>
              <a:t>比喻的特殊式</a:t>
            </a: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0" y="1700213"/>
            <a:ext cx="9144000" cy="20129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凝缩的比喻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紫藤萝瀑布”“蜂围蝶阵”“生命的长河”等</a:t>
            </a:r>
            <a:r>
              <a:rPr lang="zh-CN" altLang="zh-CN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以最简洁的文字传达出最丰富的信息</a:t>
            </a:r>
            <a:r>
              <a:rPr lang="zh-CN" altLang="zh-CN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zh-CN" sz="36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117475" y="1052513"/>
            <a:ext cx="8991600" cy="478948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扩展的比喻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“每一朵盛开的花像是一个张满了的小小的帆</a:t>
            </a:r>
            <a:r>
              <a:rPr lang="zh-CN" altLang="zh-CN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帆下带着尖底的舱</a:t>
            </a:r>
            <a:r>
              <a:rPr lang="zh-CN" altLang="zh-CN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船舱鼓鼓的</a:t>
            </a:r>
            <a:r>
              <a:rPr lang="zh-CN" altLang="zh-CN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又像一个忍俊不禁的笑容</a:t>
            </a:r>
            <a:r>
              <a:rPr lang="zh-CN" altLang="zh-CN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就要绽开似的</a:t>
            </a:r>
            <a:r>
              <a:rPr lang="zh-CN" altLang="zh-CN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.”“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我抚摸了一下那小小的紫色的花舱</a:t>
            </a:r>
            <a:r>
              <a:rPr lang="zh-CN" altLang="zh-CN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那里装满生命的酒酿</a:t>
            </a:r>
            <a:r>
              <a:rPr lang="zh-CN" altLang="zh-CN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张满了帆</a:t>
            </a:r>
            <a:r>
              <a:rPr lang="zh-CN" altLang="zh-CN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在这闪光的花的河流上航行</a:t>
            </a:r>
            <a:r>
              <a:rPr lang="zh-CN" altLang="zh-CN" sz="2400" b="1" dirty="0">
                <a:solidFill>
                  <a:srgbClr val="99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.”</a:t>
            </a:r>
            <a:r>
              <a:rPr lang="zh-CN" altLang="en-US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由帆而舱而引出花的河流</a:t>
            </a:r>
            <a:r>
              <a:rPr lang="zh-CN" altLang="zh-CN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,</a:t>
            </a:r>
            <a:r>
              <a:rPr lang="zh-CN" altLang="en-US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各比喻句之间不再是孤单的独立的</a:t>
            </a:r>
            <a:r>
              <a:rPr lang="zh-CN" altLang="zh-CN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,</a:t>
            </a:r>
            <a:r>
              <a:rPr lang="zh-CN" altLang="en-US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喻体之间的莫种联系构成一种意境</a:t>
            </a:r>
            <a:r>
              <a:rPr lang="zh-CN" altLang="zh-CN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,</a:t>
            </a:r>
            <a:r>
              <a:rPr lang="zh-CN" altLang="en-US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扩展了想象的范围</a:t>
            </a:r>
            <a:r>
              <a:rPr lang="zh-CN" altLang="zh-CN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,</a:t>
            </a:r>
            <a:r>
              <a:rPr lang="zh-CN" altLang="en-US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增加了语言的内涵</a:t>
            </a:r>
            <a:r>
              <a:rPr lang="zh-CN" altLang="zh-CN" sz="2400" b="1" dirty="0">
                <a:solidFill>
                  <a:srgbClr val="3333CC"/>
                </a:solidFill>
                <a:latin typeface="方正北魏楷书简体" pitchFamily="1" charset="-122"/>
                <a:ea typeface="方正北魏楷书简体" pitchFamily="1" charset="-122"/>
              </a:rPr>
              <a:t>.</a:t>
            </a:r>
            <a:endParaRPr lang="zh-CN" altLang="en-US" sz="2400" b="1" dirty="0">
              <a:solidFill>
                <a:srgbClr val="3333CC"/>
              </a:solidFill>
              <a:latin typeface="方正北魏楷书简体" pitchFamily="1" charset="-122"/>
              <a:ea typeface="方正北魏楷书简体" pitchFamily="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方正北魏楷书简体" pitchFamily="1" charset="-122"/>
                <a:ea typeface="方正北魏楷书简体" pitchFamily="1" charset="-122"/>
              </a:rPr>
              <a:t>赏析：将“花”喻为“帆”，将“萼”喻为“舱”，形象地描绘出花的外形、富有动感；将“花”喻为“笑容”，用“忍俊不禁”拟花的情态；生动形象地表现花的美丽可爱，生机勃勃的情态。</a:t>
            </a:r>
            <a:endParaRPr lang="zh-CN" altLang="zh-CN" sz="2400" b="1" dirty="0">
              <a:solidFill>
                <a:srgbClr val="FF0000"/>
              </a:solidFill>
              <a:latin typeface="方正北魏楷书简体" pitchFamily="1" charset="-122"/>
              <a:ea typeface="方正北魏楷书简体" pitchFamily="1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/>
          <p:nvPr/>
        </p:nvSpPr>
        <p:spPr>
          <a:xfrm>
            <a:off x="827088" y="549275"/>
            <a:ext cx="6769100" cy="46926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24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只是深深浅浅的紫，仿佛在流动，在欢笑，在不停地生长。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才知那是每一朵紫花中的最浅淡的部分，在和阳光互相挑逗。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花朵儿一串挨着一串，一朵接着一朵，彼此推着挤着，好不活泼热闹。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“‘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我在开花</a:t>
            </a:r>
            <a:r>
              <a:rPr lang="zh-CN" altLang="zh-CN" sz="2400" b="1" dirty="0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’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它们在笑。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‘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我在开花</a:t>
            </a:r>
            <a:r>
              <a:rPr lang="zh-CN" altLang="zh-CN" sz="2400" b="1" dirty="0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’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它们嚷嚷。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1" name="Rectangle 3"/>
          <p:cNvSpPr/>
          <p:nvPr/>
        </p:nvSpPr>
        <p:spPr>
          <a:xfrm>
            <a:off x="1547813" y="1268413"/>
            <a:ext cx="56165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把花的颜色写成人的动作行为，生动形象地写出花的神态。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2" name="Rectangle 4"/>
          <p:cNvSpPr/>
          <p:nvPr/>
        </p:nvSpPr>
        <p:spPr>
          <a:xfrm>
            <a:off x="1619250" y="2708275"/>
            <a:ext cx="57610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把花的颜色写成人的动作行为，生动形象地写出花色的耀眼与生机。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3" name="Rectangle 5"/>
          <p:cNvSpPr/>
          <p:nvPr/>
        </p:nvSpPr>
        <p:spPr>
          <a:xfrm>
            <a:off x="1116013" y="4221163"/>
            <a:ext cx="741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以动态写花的静态，生动地写出花开的繁盛。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4" name="Rectangle 6"/>
          <p:cNvSpPr/>
          <p:nvPr/>
        </p:nvSpPr>
        <p:spPr>
          <a:xfrm>
            <a:off x="1042988" y="5300663"/>
            <a:ext cx="7345362" cy="439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生动地写出花开之闹，突出花的勃勃生机。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5" name="Rectangle 7"/>
          <p:cNvSpPr/>
          <p:nvPr/>
        </p:nvSpPr>
        <p:spPr>
          <a:xfrm>
            <a:off x="7812088" y="2060575"/>
            <a:ext cx="1152525" cy="1104900"/>
          </a:xfrm>
          <a:prstGeom prst="rect">
            <a:avLst/>
          </a:prstGeom>
          <a:solidFill>
            <a:srgbClr val="3333FF"/>
          </a:solidFill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⑵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subTitle" idx="1"/>
          </p:nvPr>
        </p:nvSpPr>
        <p:spPr>
          <a:xfrm>
            <a:off x="3059113" y="1484313"/>
            <a:ext cx="5400675" cy="5373687"/>
          </a:xfrm>
          <a:solidFill>
            <a:schemeClr val="bg1">
              <a:alpha val="100000"/>
            </a:schemeClr>
          </a:solidFill>
          <a:ln w="38100">
            <a:solidFill>
              <a:srgbClr val="CC00CC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zh-CN" sz="2400" b="1" dirty="0">
                <a:solidFill>
                  <a:srgbClr val="CC0099"/>
                </a:solidFill>
                <a:latin typeface="+mn-lt"/>
                <a:ea typeface="华文行楷" pitchFamily="2" charset="-122"/>
                <a:cs typeface="+mn-cs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华文行楷" pitchFamily="2" charset="-122"/>
                <a:cs typeface="+mn-cs"/>
              </a:rPr>
              <a:t>对比手法。</a:t>
            </a:r>
            <a:r>
              <a:rPr lang="zh-CN" altLang="en-US" sz="2400" b="1" dirty="0">
                <a:solidFill>
                  <a:srgbClr val="3333FF"/>
                </a:solidFill>
                <a:latin typeface="+mn-lt"/>
                <a:ea typeface="华文中宋" pitchFamily="2" charset="-122"/>
                <a:cs typeface="+mn-cs"/>
              </a:rPr>
              <a:t>用十多年前紫藤萝花的不幸遭遇反衬眼前这片紫藤萝花的生逢其时，突出了现在花的生气盎然。用十多年前花的不幸遭遇，与人的不幸遭遇形成</a:t>
            </a:r>
            <a:r>
              <a:rPr lang="zh-CN" altLang="en-US" sz="2400" b="1" dirty="0">
                <a:solidFill>
                  <a:srgbClr val="3333CC"/>
                </a:solidFill>
                <a:latin typeface="+mn-lt"/>
                <a:ea typeface="华文中宋" pitchFamily="2" charset="-122"/>
                <a:cs typeface="+mn-cs"/>
              </a:rPr>
              <a:t>类比</a:t>
            </a:r>
            <a:r>
              <a:rPr lang="zh-CN" altLang="en-US" sz="2400" b="1" dirty="0">
                <a:solidFill>
                  <a:srgbClr val="3333FF"/>
                </a:solidFill>
                <a:latin typeface="+mn-lt"/>
                <a:ea typeface="华文中宋" pitchFamily="2" charset="-122"/>
                <a:cs typeface="+mn-cs"/>
              </a:rPr>
              <a:t>，说明</a:t>
            </a:r>
            <a:r>
              <a:rPr lang="zh-CN" altLang="en-US" sz="2400" b="1" u="sng" dirty="0">
                <a:solidFill>
                  <a:srgbClr val="3333FF"/>
                </a:solidFill>
                <a:latin typeface="+mn-lt"/>
                <a:ea typeface="华文中宋" pitchFamily="2" charset="-122"/>
                <a:cs typeface="+mn-cs"/>
              </a:rPr>
              <a:t>花和人都会遇到各种各样的不幸</a:t>
            </a:r>
            <a:r>
              <a:rPr lang="zh-CN" altLang="en-US" sz="2400" b="1" dirty="0">
                <a:solidFill>
                  <a:srgbClr val="3333FF"/>
                </a:solidFill>
                <a:latin typeface="+mn-lt"/>
                <a:ea typeface="华文中宋" pitchFamily="2" charset="-122"/>
                <a:cs typeface="+mn-cs"/>
              </a:rPr>
              <a:t>。紫藤萝的命运，从花儿稀落到毁掉，再到如今繁花似锦，正是几十年来整个国家命运的写照和象征。这也为引出作者的深入思考作了铺垫。</a:t>
            </a:r>
            <a:endParaRPr lang="zh-CN" altLang="en-US" sz="2400" b="1" dirty="0">
              <a:solidFill>
                <a:srgbClr val="3333FF"/>
              </a:solidFill>
              <a:latin typeface="+mn-lt"/>
              <a:ea typeface="华文中宋" pitchFamily="2" charset="-122"/>
              <a:cs typeface="+mn-cs"/>
            </a:endParaRPr>
          </a:p>
        </p:txBody>
      </p:sp>
      <p:pic>
        <p:nvPicPr>
          <p:cNvPr id="29699" name="Picture 3" descr="紫藤萝瀑布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412875"/>
            <a:ext cx="2160587" cy="5300663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charRg st="0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charRg st="0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900113" y="1196975"/>
            <a:ext cx="7885112" cy="182880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33CC33"/>
                </a:solidFill>
                <a:latin typeface="Arial" panose="020B0604020202020204" pitchFamily="34" charset="0"/>
                <a:ea typeface="隶书" pitchFamily="49" charset="-122"/>
              </a:rPr>
              <a:t>感悟：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在生活中每个人都会遇到各种各样的不幸，但是生命的进程不会因个人的不幸而改变。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32771" name="Picture 3" descr="紫藤萝瀑布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29000"/>
            <a:ext cx="5832475" cy="3429000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2773" name="Picture 2" descr="紫藤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2897188"/>
            <a:ext cx="3455988" cy="3960812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684213" y="1603375"/>
            <a:ext cx="8064500" cy="1033463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、文章结尾有什么意义和作用？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   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、题目有什么作用？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900113" y="2997200"/>
            <a:ext cx="8064500" cy="850900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明确：</a:t>
            </a:r>
            <a:r>
              <a:rPr lang="en-US" altLang="zh-CN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、“我”被紫藤萝的生命力所感染和催促，决定尽快投身到生活中去。照应开头，深化主题。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8" name="Rectangle 3"/>
          <p:cNvSpPr/>
          <p:nvPr/>
        </p:nvSpPr>
        <p:spPr>
          <a:xfrm>
            <a:off x="611188" y="4078288"/>
            <a:ext cx="7704137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eaLnBrk="1" hangingPunct="1">
              <a:buNone/>
            </a:pPr>
            <a:r>
              <a:rPr lang="en-US" altLang="zh-CN" sz="2400" b="1">
                <a:solidFill>
                  <a:srgbClr val="0000CC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0000CC"/>
                </a:solidFill>
              </a:rPr>
              <a:t>“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紫藤萝瀑布</a:t>
            </a:r>
            <a:r>
              <a:rPr lang="zh-CN" altLang="en-US" sz="2400" b="1" dirty="0">
                <a:solidFill>
                  <a:srgbClr val="0000CC"/>
                </a:solidFill>
              </a:rPr>
              <a:t>”</a:t>
            </a:r>
            <a:r>
              <a:rPr lang="zh-CN" altLang="en-US" sz="2400" b="1">
                <a:solidFill>
                  <a:srgbClr val="0000CC"/>
                </a:solidFill>
                <a:latin typeface="宋体" panose="02010600030101010101" pitchFamily="2" charset="-122"/>
              </a:rPr>
              <a:t>运用了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比喻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的修辞，</a:t>
            </a:r>
            <a:r>
              <a:rPr lang="zh-CN" altLang="en-US" sz="2400" b="1">
                <a:solidFill>
                  <a:srgbClr val="0000CC"/>
                </a:solidFill>
                <a:latin typeface="宋体" panose="02010600030101010101" pitchFamily="2" charset="-122"/>
              </a:rPr>
              <a:t>既提示了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文章的主要内容</a:t>
            </a:r>
            <a:r>
              <a:rPr lang="zh-CN" altLang="en-US" sz="2400" b="1">
                <a:solidFill>
                  <a:srgbClr val="0000CC"/>
                </a:solidFill>
                <a:latin typeface="宋体" panose="02010600030101010101" pitchFamily="2" charset="-122"/>
              </a:rPr>
              <a:t>，形象生动地写出了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紫藤萝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盛开的壮观景象</a:t>
            </a:r>
            <a:r>
              <a:rPr lang="zh-CN" altLang="en-US" sz="2400" b="1">
                <a:solidFill>
                  <a:srgbClr val="0000CC"/>
                </a:solidFill>
                <a:latin typeface="宋体" panose="02010600030101010101" pitchFamily="2" charset="-122"/>
              </a:rPr>
              <a:t>，又暗示了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文章的中心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，使生命长河无止境之意得到诗意的表达</a:t>
            </a:r>
            <a:r>
              <a:rPr lang="zh-CN" altLang="en-US" sz="2400" b="1">
                <a:solidFill>
                  <a:srgbClr val="0000CC"/>
                </a:solidFill>
                <a:latin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5" grpId="1" animBg="1"/>
      <p:bldP spid="3379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227763" y="4159250"/>
          <a:ext cx="2916237" cy="269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048000" imgH="2057400" progId="MSPhotoEd.3">
                  <p:embed/>
                </p:oleObj>
              </mc:Choice>
              <mc:Fallback>
                <p:oleObj name="" r:id="rId1" imgW="3048000" imgH="205740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27763" y="4159250"/>
                        <a:ext cx="2916237" cy="2698750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rgbClr val="CC00CC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4" name="文本框 92163"/>
          <p:cNvSpPr txBox="1"/>
          <p:nvPr/>
        </p:nvSpPr>
        <p:spPr>
          <a:xfrm>
            <a:off x="3203575" y="1052513"/>
            <a:ext cx="52562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拓展延伸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5" name="文本框 92164"/>
          <p:cNvSpPr txBox="1"/>
          <p:nvPr/>
        </p:nvSpPr>
        <p:spPr>
          <a:xfrm>
            <a:off x="684213" y="1808163"/>
            <a:ext cx="8208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、赋予花木以某种象征意义，并搜集花木的诗句。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6" name="文本框 92165"/>
          <p:cNvSpPr txBox="1"/>
          <p:nvPr/>
        </p:nvSpPr>
        <p:spPr>
          <a:xfrm>
            <a:off x="1331913" y="2349500"/>
            <a:ext cx="7488237" cy="210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莲：象征纯洁、高尚。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牡丹：象征宝贵。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梅：象征隐逸、坚贞自守。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兰：象征高尚。</a:t>
            </a:r>
            <a:endParaRPr lang="zh-CN" altLang="en-US" sz="24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4" name="Picture 4" descr="2005062006053720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69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7" name="文本框 93186"/>
          <p:cNvSpPr txBox="1"/>
          <p:nvPr/>
        </p:nvSpPr>
        <p:spPr>
          <a:xfrm>
            <a:off x="3203575" y="1052513"/>
            <a:ext cx="52562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拓展延伸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8" name="文本框 93187"/>
          <p:cNvSpPr txBox="1"/>
          <p:nvPr/>
        </p:nvSpPr>
        <p:spPr>
          <a:xfrm>
            <a:off x="684213" y="1808163"/>
            <a:ext cx="8208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、赋予花木以某种象征意义，并搜集花木的诗句。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1" name="文本框 93190"/>
          <p:cNvSpPr txBox="1"/>
          <p:nvPr/>
        </p:nvSpPr>
        <p:spPr>
          <a:xfrm>
            <a:off x="611188" y="2420938"/>
            <a:ext cx="8532812" cy="265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竹：未出土时先有节，已到凌云仍虚心。－－郑板桥</a:t>
            </a:r>
            <a:endParaRPr lang="zh-CN" altLang="en-US" sz="28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梅：宝剑锋从磨砺出，梅花香自苦寒来。</a:t>
            </a:r>
            <a:endParaRPr lang="zh-CN" altLang="en-US" sz="28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松：咬定青山不放松，立根原在破岩中。－－郑板桥</a:t>
            </a:r>
            <a:endParaRPr lang="zh-CN" altLang="en-US" sz="28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莲：出淤泥而不染 ，</a:t>
            </a:r>
            <a:r>
              <a:rPr lang="zh-CN" altLang="zh-CN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濯清涟而不妖。－－周敦颐</a:t>
            </a:r>
            <a:endParaRPr lang="zh-CN" altLang="en-US" sz="28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828675" y="404813"/>
            <a:ext cx="6551613" cy="5700712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 dirty="0">
                <a:solidFill>
                  <a:srgbClr val="993366"/>
                </a:solidFill>
                <a:latin typeface="Times New Roman" panose="02020603050405020304" pitchFamily="18" charset="0"/>
                <a:ea typeface="华文行楷" pitchFamily="2" charset="-122"/>
              </a:rPr>
              <a:t>宇宙是一个大的生命，江流入海，落叶归根，我们是宇宙中的一息，我们是大生命中的一分子。不是每一道江流都能流入大海，不是每一粒种子都能成熟发展，生命中不是永远快乐，也不是永远痛苦，快乐与痛苦是相辅相成的。在快乐中，我们要感谢生命，在痛苦中，我们也要感谢生命，因为快乐、兴奋、痛苦又何尝不是美丽呢？</a:t>
            </a:r>
            <a:endParaRPr lang="zh-CN" altLang="en-US" sz="3200" b="1" dirty="0">
              <a:solidFill>
                <a:srgbClr val="993366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993366"/>
                </a:solidFill>
                <a:latin typeface="Times New Roman" panose="02020603050405020304" pitchFamily="18" charset="0"/>
                <a:ea typeface="华文行楷" pitchFamily="2" charset="-122"/>
              </a:rPr>
              <a:t>                                              ——</a:t>
            </a:r>
            <a:r>
              <a:rPr lang="zh-CN" altLang="en-US" sz="3200" b="1" dirty="0">
                <a:solidFill>
                  <a:srgbClr val="993366"/>
                </a:solidFill>
                <a:latin typeface="Times New Roman" panose="02020603050405020304" pitchFamily="18" charset="0"/>
                <a:ea typeface="华文行楷" pitchFamily="2" charset="-122"/>
              </a:rPr>
              <a:t>冰心</a:t>
            </a:r>
            <a:endParaRPr lang="zh-CN" altLang="en-US" sz="3200" b="1" dirty="0">
              <a:solidFill>
                <a:srgbClr val="993366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36867" name="Picture 3" descr="D3"/>
          <p:cNvPicPr>
            <a:picLocks noChangeAspect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7462838" y="1773238"/>
            <a:ext cx="1717675" cy="2160587"/>
          </a:xfrm>
          <a:ln/>
        </p:spPr>
      </p:pic>
      <p:pic>
        <p:nvPicPr>
          <p:cNvPr id="36868" name="Picture 4" descr="bird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6165850"/>
            <a:ext cx="7848600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5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Picture 4" descr="20050620060628335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Picture 4" descr="20050620060653293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2638" y="2490788"/>
            <a:ext cx="2498725" cy="1874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7" name="Picture 5" descr="20050620060717361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52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90" name="Picture 4" descr="20050620060451367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4463"/>
            <a:ext cx="9144000" cy="6669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4" name="Picture 4" descr="20050620060427412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Designs\Nature.pot</Template>
  <TotalTime>0</TotalTime>
  <Words>4701</Words>
  <Application>WPS 演示</Application>
  <PresentationFormat>在屏幕上显示</PresentationFormat>
  <Paragraphs>335</Paragraphs>
  <Slides>41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隶书</vt:lpstr>
      <vt:lpstr>Times New Roman</vt:lpstr>
      <vt:lpstr>华文行楷</vt:lpstr>
      <vt:lpstr>方正卡通简体</vt:lpstr>
      <vt:lpstr>方正流行体简体</vt:lpstr>
      <vt:lpstr>华文中宋</vt:lpstr>
      <vt:lpstr>黑体</vt:lpstr>
      <vt:lpstr>华文新魏</vt:lpstr>
      <vt:lpstr>楷体_GB2312</vt:lpstr>
      <vt:lpstr>幼圆</vt:lpstr>
      <vt:lpstr>华文琥珀</vt:lpstr>
      <vt:lpstr>方正北魏楷书简体</vt:lpstr>
      <vt:lpstr>微软雅黑</vt:lpstr>
      <vt:lpstr>新宋体</vt:lpstr>
      <vt:lpstr>默认设计模板</vt:lpstr>
      <vt:lpstr>Package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读准字音</vt:lpstr>
      <vt:lpstr>词语解释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2009022417500890179</dc:title>
  <dc:creator/>
  <cp:lastModifiedBy>Administrator</cp:lastModifiedBy>
  <cp:revision>195</cp:revision>
  <dcterms:created xsi:type="dcterms:W3CDTF">2004-02-24T05:44:42Z</dcterms:created>
  <dcterms:modified xsi:type="dcterms:W3CDTF">2017-05-10T01:27:35Z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