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heme/theme2.xml" ContentType="application/vnd.openxmlformats-officedocument.theme+xml"/>
  <Override PartName="/ppt/theme/themeOverride1.xml" ContentType="application/vnd.openxmlformats-officedocument.themeOverr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5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410" r:id="rId2"/>
    <p:sldId id="466" r:id="rId3"/>
    <p:sldId id="438" r:id="rId4"/>
    <p:sldId id="439" r:id="rId5"/>
    <p:sldId id="463" r:id="rId6"/>
    <p:sldId id="440" r:id="rId7"/>
    <p:sldId id="454" r:id="rId8"/>
    <p:sldId id="455" r:id="rId9"/>
    <p:sldId id="502" r:id="rId10"/>
    <p:sldId id="503" r:id="rId11"/>
    <p:sldId id="441" r:id="rId12"/>
    <p:sldId id="449" r:id="rId13"/>
    <p:sldId id="450" r:id="rId14"/>
    <p:sldId id="459" r:id="rId15"/>
    <p:sldId id="457" r:id="rId16"/>
    <p:sldId id="505" r:id="rId17"/>
    <p:sldId id="442" r:id="rId18"/>
    <p:sldId id="464" r:id="rId19"/>
    <p:sldId id="465" r:id="rId20"/>
    <p:sldId id="497" r:id="rId21"/>
    <p:sldId id="443" r:id="rId22"/>
    <p:sldId id="456" r:id="rId23"/>
    <p:sldId id="498" r:id="rId24"/>
    <p:sldId id="501" r:id="rId25"/>
    <p:sldId id="444" r:id="rId26"/>
    <p:sldId id="461" r:id="rId27"/>
    <p:sldId id="453" r:id="rId28"/>
    <p:sldId id="460" r:id="rId29"/>
    <p:sldId id="462" r:id="rId30"/>
    <p:sldId id="458" r:id="rId31"/>
    <p:sldId id="504" r:id="rId32"/>
    <p:sldId id="445" r:id="rId33"/>
    <p:sldId id="451" r:id="rId34"/>
    <p:sldId id="452" r:id="rId35"/>
    <p:sldId id="412" r:id="rId36"/>
    <p:sldId id="506" r:id="rId37"/>
    <p:sldId id="446" r:id="rId38"/>
    <p:sldId id="447" r:id="rId39"/>
    <p:sldId id="467" r:id="rId40"/>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微软用户" initials="微"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2854082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slideMaster" Target="../slideMasters/slideMaster1.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82.xml"/><Relationship Id="rId7" Type="http://schemas.openxmlformats.org/officeDocument/2006/relationships/image" Target="../media/image2.png"/><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1.xml"/><Relationship Id="rId5" Type="http://schemas.openxmlformats.org/officeDocument/2006/relationships/tags" Target="../tags/tag84.xml"/><Relationship Id="rId4" Type="http://schemas.openxmlformats.org/officeDocument/2006/relationships/tags" Target="../tags/tag83.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tags" Target="../tags/tag97.xml"/><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tags" Target="../tags/tag96.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tags" Target="../tags/tag95.xml"/><Relationship Id="rId5" Type="http://schemas.openxmlformats.org/officeDocument/2006/relationships/tags" Target="../tags/tag89.xml"/><Relationship Id="rId15" Type="http://schemas.openxmlformats.org/officeDocument/2006/relationships/image" Target="../media/image1.png"/><Relationship Id="rId10" Type="http://schemas.openxmlformats.org/officeDocument/2006/relationships/tags" Target="../tags/tag94.xml"/><Relationship Id="rId4" Type="http://schemas.openxmlformats.org/officeDocument/2006/relationships/tags" Target="../tags/tag88.xml"/><Relationship Id="rId9" Type="http://schemas.openxmlformats.org/officeDocument/2006/relationships/tags" Target="../tags/tag93.xml"/><Relationship Id="rId1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100.xml"/><Relationship Id="rId7" Type="http://schemas.openxmlformats.org/officeDocument/2006/relationships/image" Target="../media/image2.png"/><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slideMaster" Target="../slideMasters/slideMaster1.xml"/><Relationship Id="rId5" Type="http://schemas.openxmlformats.org/officeDocument/2006/relationships/tags" Target="../tags/tag102.xml"/><Relationship Id="rId4" Type="http://schemas.openxmlformats.org/officeDocument/2006/relationships/tags" Target="../tags/tag101.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10.xml"/><Relationship Id="rId3" Type="http://schemas.openxmlformats.org/officeDocument/2006/relationships/tags" Target="../tags/tag105.xml"/><Relationship Id="rId7" Type="http://schemas.openxmlformats.org/officeDocument/2006/relationships/tags" Target="../tags/tag109.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11" Type="http://schemas.openxmlformats.org/officeDocument/2006/relationships/image" Target="../media/image4.png"/><Relationship Id="rId5" Type="http://schemas.openxmlformats.org/officeDocument/2006/relationships/tags" Target="../tags/tag107.xml"/><Relationship Id="rId10" Type="http://schemas.openxmlformats.org/officeDocument/2006/relationships/image" Target="../media/image3.png"/><Relationship Id="rId4" Type="http://schemas.openxmlformats.org/officeDocument/2006/relationships/tags" Target="../tags/tag106.xml"/><Relationship Id="rId9"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18.xml"/><Relationship Id="rId3" Type="http://schemas.openxmlformats.org/officeDocument/2006/relationships/tags" Target="../tags/tag113.xml"/><Relationship Id="rId7" Type="http://schemas.openxmlformats.org/officeDocument/2006/relationships/tags" Target="../tags/tag117.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5" Type="http://schemas.openxmlformats.org/officeDocument/2006/relationships/tags" Target="../tags/tag115.xml"/><Relationship Id="rId10" Type="http://schemas.openxmlformats.org/officeDocument/2006/relationships/image" Target="../media/image2.png"/><Relationship Id="rId4" Type="http://schemas.openxmlformats.org/officeDocument/2006/relationships/tags" Target="../tags/tag114.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26.xml"/><Relationship Id="rId3" Type="http://schemas.openxmlformats.org/officeDocument/2006/relationships/tags" Target="../tags/tag121.xml"/><Relationship Id="rId7" Type="http://schemas.openxmlformats.org/officeDocument/2006/relationships/tags" Target="../tags/tag125.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tags" Target="../tags/tag124.xml"/><Relationship Id="rId5" Type="http://schemas.openxmlformats.org/officeDocument/2006/relationships/tags" Target="../tags/tag123.xml"/><Relationship Id="rId10" Type="http://schemas.openxmlformats.org/officeDocument/2006/relationships/image" Target="../media/image5.png"/><Relationship Id="rId4" Type="http://schemas.openxmlformats.org/officeDocument/2006/relationships/tags" Target="../tags/tag122.xml"/><Relationship Id="rId9"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34.xml"/><Relationship Id="rId3" Type="http://schemas.openxmlformats.org/officeDocument/2006/relationships/tags" Target="../tags/tag129.xml"/><Relationship Id="rId7" Type="http://schemas.openxmlformats.org/officeDocument/2006/relationships/tags" Target="../tags/tag133.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5" Type="http://schemas.openxmlformats.org/officeDocument/2006/relationships/tags" Target="../tags/tag131.xml"/><Relationship Id="rId10" Type="http://schemas.openxmlformats.org/officeDocument/2006/relationships/image" Target="../media/image2.png"/><Relationship Id="rId4" Type="http://schemas.openxmlformats.org/officeDocument/2006/relationships/tags" Target="../tags/tag130.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42.xml"/><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image" Target="../media/image2.png"/><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slideMaster" Target="../slideMasters/slideMaster1.xml"/><Relationship Id="rId5" Type="http://schemas.openxmlformats.org/officeDocument/2006/relationships/tags" Target="../tags/tag139.xml"/><Relationship Id="rId10" Type="http://schemas.openxmlformats.org/officeDocument/2006/relationships/tags" Target="../tags/tag144.xml"/><Relationship Id="rId4" Type="http://schemas.openxmlformats.org/officeDocument/2006/relationships/tags" Target="../tags/tag138.xml"/><Relationship Id="rId9" Type="http://schemas.openxmlformats.org/officeDocument/2006/relationships/tags" Target="../tags/tag143.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52.xml"/><Relationship Id="rId3" Type="http://schemas.openxmlformats.org/officeDocument/2006/relationships/tags" Target="../tags/tag147.xml"/><Relationship Id="rId7" Type="http://schemas.openxmlformats.org/officeDocument/2006/relationships/tags" Target="../tags/tag151.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tags" Target="../tags/tag150.xml"/><Relationship Id="rId11" Type="http://schemas.openxmlformats.org/officeDocument/2006/relationships/image" Target="../media/image7.png"/><Relationship Id="rId5" Type="http://schemas.openxmlformats.org/officeDocument/2006/relationships/tags" Target="../tags/tag149.xml"/><Relationship Id="rId10" Type="http://schemas.openxmlformats.org/officeDocument/2006/relationships/image" Target="../media/image6.png"/><Relationship Id="rId4" Type="http://schemas.openxmlformats.org/officeDocument/2006/relationships/tags" Target="../tags/tag148.xml"/><Relationship Id="rId9"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2.xml"/><Relationship Id="rId7" Type="http://schemas.openxmlformats.org/officeDocument/2006/relationships/slideMaster" Target="../slideMasters/slideMaster1.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2" Type="http://schemas.openxmlformats.org/officeDocument/2006/relationships/tags" Target="../tags/tag27.xml"/><Relationship Id="rId16" Type="http://schemas.openxmlformats.org/officeDocument/2006/relationships/image" Target="../media/image1.png"/><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5" Type="http://schemas.openxmlformats.org/officeDocument/2006/relationships/slideMaster" Target="../slideMasters/slideMaster1.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s>
</file>

<file path=ppt/slideLayouts/_rels/slideLayout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42.xml"/><Relationship Id="rId7" Type="http://schemas.openxmlformats.org/officeDocument/2006/relationships/tags" Target="../tags/tag46.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9"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54.xml"/><Relationship Id="rId3" Type="http://schemas.openxmlformats.org/officeDocument/2006/relationships/tags" Target="../tags/tag49.xml"/><Relationship Id="rId7" Type="http://schemas.openxmlformats.org/officeDocument/2006/relationships/tags" Target="../tags/tag53.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image" Target="../media/image2.png"/><Relationship Id="rId5" Type="http://schemas.openxmlformats.org/officeDocument/2006/relationships/tags" Target="../tags/tag51.xml"/><Relationship Id="rId10" Type="http://schemas.openxmlformats.org/officeDocument/2006/relationships/slideMaster" Target="../slideMasters/slideMaster1.xml"/><Relationship Id="rId4" Type="http://schemas.openxmlformats.org/officeDocument/2006/relationships/tags" Target="../tags/tag50.xml"/><Relationship Id="rId9" Type="http://schemas.openxmlformats.org/officeDocument/2006/relationships/tags" Target="../tags/tag55.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63.xml"/><Relationship Id="rId3" Type="http://schemas.openxmlformats.org/officeDocument/2006/relationships/tags" Target="../tags/tag58.xml"/><Relationship Id="rId7" Type="http://schemas.openxmlformats.org/officeDocument/2006/relationships/tags" Target="../tags/tag62.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tags" Target="../tags/tag61.xml"/><Relationship Id="rId5" Type="http://schemas.openxmlformats.org/officeDocument/2006/relationships/tags" Target="../tags/tag60.xml"/><Relationship Id="rId10" Type="http://schemas.openxmlformats.org/officeDocument/2006/relationships/image" Target="../media/image1.png"/><Relationship Id="rId4" Type="http://schemas.openxmlformats.org/officeDocument/2006/relationships/tags" Target="../tags/tag59.xml"/><Relationship Id="rId9"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9.xml"/><Relationship Id="rId7" Type="http://schemas.openxmlformats.org/officeDocument/2006/relationships/tags" Target="../tags/tag73.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9"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6.xml"/><Relationship Id="rId7" Type="http://schemas.openxmlformats.org/officeDocument/2006/relationships/slideMaster" Target="../slideMasters/slideMaster1.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8" name="图文框 7"/>
          <p:cNvSpPr/>
          <p:nvPr userDrawn="1">
            <p:custDataLst>
              <p:tags r:id="rId1"/>
            </p:custDataLst>
          </p:nvPr>
        </p:nvSpPr>
        <p:spPr>
          <a:xfrm>
            <a:off x="447675" y="290830"/>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2"/>
            </p:custDataLst>
          </p:nvPr>
        </p:nvPicPr>
        <p:blipFill>
          <a:blip r:embed="rId14"/>
          <a:stretch>
            <a:fillRect/>
          </a:stretch>
        </p:blipFill>
        <p:spPr>
          <a:xfrm>
            <a:off x="635" y="1270"/>
            <a:ext cx="2932430" cy="4913630"/>
          </a:xfrm>
          <a:prstGeom prst="rect">
            <a:avLst/>
          </a:prstGeom>
        </p:spPr>
      </p:pic>
      <p:pic>
        <p:nvPicPr>
          <p:cNvPr id="10" name="图片 9"/>
          <p:cNvPicPr>
            <a:picLocks noChangeAspect="1"/>
          </p:cNvPicPr>
          <p:nvPr userDrawn="1">
            <p:custDataLst>
              <p:tags r:id="rId3"/>
            </p:custDataLst>
          </p:nvPr>
        </p:nvPicPr>
        <p:blipFill>
          <a:blip r:embed="rId14"/>
          <a:stretch>
            <a:fillRect/>
          </a:stretch>
        </p:blipFill>
        <p:spPr>
          <a:xfrm rot="10800000">
            <a:off x="9258935" y="1944370"/>
            <a:ext cx="2932430" cy="4913630"/>
          </a:xfrm>
          <a:prstGeom prst="rect">
            <a:avLst/>
          </a:prstGeom>
        </p:spPr>
      </p:pic>
      <p:cxnSp>
        <p:nvCxnSpPr>
          <p:cNvPr id="12" name="稻壳儿搜索【幻雨工作室】_3"/>
          <p:cNvCxnSpPr/>
          <p:nvPr userDrawn="1">
            <p:custDataLst>
              <p:tags r:id="rId4"/>
            </p:custDataLst>
          </p:nvPr>
        </p:nvCxnSpPr>
        <p:spPr>
          <a:xfrm>
            <a:off x="2244090" y="220980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4"/>
          <p:cNvCxnSpPr/>
          <p:nvPr userDrawn="1">
            <p:custDataLst>
              <p:tags r:id="rId5"/>
            </p:custDataLst>
          </p:nvPr>
        </p:nvCxnSpPr>
        <p:spPr>
          <a:xfrm flipH="1">
            <a:off x="2434590" y="203200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5"/>
          <p:cNvCxnSpPr/>
          <p:nvPr userDrawn="1">
            <p:custDataLst>
              <p:tags r:id="rId6"/>
            </p:custDataLst>
          </p:nvPr>
        </p:nvCxnSpPr>
        <p:spPr>
          <a:xfrm rot="10800000">
            <a:off x="8677910" y="502666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6"/>
          <p:cNvCxnSpPr/>
          <p:nvPr userDrawn="1">
            <p:custDataLst>
              <p:tags r:id="rId7"/>
            </p:custDataLst>
          </p:nvPr>
        </p:nvCxnSpPr>
        <p:spPr>
          <a:xfrm rot="10800000" flipH="1">
            <a:off x="9757410" y="439166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1"/>
            </p:custDataLst>
          </p:nvPr>
        </p:nvSpPr>
        <p:spPr>
          <a:xfrm>
            <a:off x="2859871" y="2631823"/>
            <a:ext cx="6472258" cy="899167"/>
          </a:xfrm>
        </p:spPr>
        <p:txBody>
          <a:bodyPr lIns="90000" tIns="46800" rIns="90000" bIns="0" anchor="t" anchorCtr="0">
            <a:normAutofit/>
          </a:bodyPr>
          <a:lstStyle>
            <a:lvl1pPr algn="ctr">
              <a:defRPr sz="5400" spc="600" baseline="0">
                <a:solidFill>
                  <a:schemeClr val="accent1">
                    <a:lumMod val="50000"/>
                  </a:schemeClr>
                </a:solidFill>
                <a:ea typeface="汉仪旗黑-85S" panose="00020600040101010101" pitchFamily="18" charset="-122"/>
              </a:defRPr>
            </a:lvl1pPr>
          </a:lstStyle>
          <a:p>
            <a:r>
              <a:rPr lang="zh-CN" altLang="en-US"/>
              <a:t>单击此处编辑标题</a:t>
            </a:r>
          </a:p>
        </p:txBody>
      </p:sp>
      <p:sp>
        <p:nvSpPr>
          <p:cNvPr id="3" name="副标题 2"/>
          <p:cNvSpPr>
            <a:spLocks noGrp="1"/>
          </p:cNvSpPr>
          <p:nvPr>
            <p:ph type="subTitle" idx="1" hasCustomPrompt="1"/>
            <p:custDataLst>
              <p:tags r:id="rId12"/>
            </p:custDataLst>
          </p:nvPr>
        </p:nvSpPr>
        <p:spPr>
          <a:xfrm>
            <a:off x="2859871" y="3609702"/>
            <a:ext cx="6472258" cy="950984"/>
          </a:xfrm>
        </p:spPr>
        <p:txBody>
          <a:bodyPr lIns="90000" tIns="0" rIns="90000" bIns="46800">
            <a:normAutofit/>
          </a:bodyPr>
          <a:lstStyle>
            <a:lvl1pPr marL="0" indent="0" algn="ctr" eaLnBrk="1" fontAlgn="auto" latinLnBrk="0" hangingPunct="1">
              <a:lnSpc>
                <a:spcPct val="100000"/>
              </a:lnSpc>
              <a:buNone/>
              <a:defRPr sz="2800" u="none" strike="noStrike" kern="1200" cap="none" spc="200" normalizeH="0" baseline="0">
                <a:solidFill>
                  <a:schemeClr val="accent1">
                    <a:lumMod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a:off x="2243984" y="2031816"/>
            <a:ext cx="7704033" cy="3172499"/>
            <a:chOff x="2243984" y="2031816"/>
            <a:chExt cx="7704033" cy="3172499"/>
          </a:xfrm>
        </p:grpSpPr>
        <p:cxnSp>
          <p:nvCxnSpPr>
            <p:cNvPr id="11" name="稻壳儿搜索【幻雨工作室】_3"/>
            <p:cNvCxnSpPr/>
            <p:nvPr>
              <p:custDataLst>
                <p:tags r:id="rId10"/>
              </p:custDataLst>
            </p:nvPr>
          </p:nvCxnSpPr>
          <p:spPr>
            <a:xfrm>
              <a:off x="2243984" y="2209616"/>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稻壳儿搜索【幻雨工作室】_4"/>
            <p:cNvCxnSpPr/>
            <p:nvPr>
              <p:custDataLst>
                <p:tags r:id="rId11"/>
              </p:custDataLst>
            </p:nvPr>
          </p:nvCxnSpPr>
          <p:spPr>
            <a:xfrm flipH="1">
              <a:off x="2434484" y="2031816"/>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rot="10800000">
              <a:off x="8678017" y="502651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flipH="1">
              <a:off x="9757517" y="439151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userDrawn="1">
            <p:custDataLst>
              <p:tags r:id="rId2"/>
            </p:custDataLst>
          </p:nvPr>
        </p:nvGrpSpPr>
        <p:grpSpPr>
          <a:xfrm>
            <a:off x="543" y="1087"/>
            <a:ext cx="12190914" cy="6856913"/>
            <a:chOff x="543" y="1087"/>
            <a:chExt cx="12190914" cy="6856913"/>
          </a:xfrm>
        </p:grpSpPr>
        <p:sp>
          <p:nvSpPr>
            <p:cNvPr id="7" name="图文框 6"/>
            <p:cNvSpPr/>
            <p:nvPr userDrawn="1">
              <p:custDataLst>
                <p:tags r:id="rId7"/>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8"/>
              </p:custDataLst>
            </p:nvPr>
          </p:nvPicPr>
          <p:blipFill>
            <a:blip r:embed="rId15"/>
            <a:stretch>
              <a:fillRect/>
            </a:stretch>
          </p:blipFill>
          <p:spPr>
            <a:xfrm>
              <a:off x="543" y="1087"/>
              <a:ext cx="2932430" cy="4913802"/>
            </a:xfrm>
            <a:prstGeom prst="rect">
              <a:avLst/>
            </a:prstGeom>
          </p:spPr>
        </p:pic>
        <p:pic>
          <p:nvPicPr>
            <p:cNvPr id="9" name="图片 8"/>
            <p:cNvPicPr>
              <a:picLocks noChangeAspect="1"/>
            </p:cNvPicPr>
            <p:nvPr userDrawn="1">
              <p:custDataLst>
                <p:tags r:id="rId9"/>
              </p:custDataLst>
            </p:nvPr>
          </p:nvPicPr>
          <p:blipFill>
            <a:blip r:embed="rId15"/>
            <a:stretch>
              <a:fillRect/>
            </a:stretch>
          </p:blipFill>
          <p:spPr>
            <a:xfrm rot="10800000">
              <a:off x="9259027" y="1944198"/>
              <a:ext cx="2932430" cy="4913802"/>
            </a:xfrm>
            <a:prstGeom prst="rect">
              <a:avLst/>
            </a:prstGeom>
          </p:spPr>
        </p:pic>
      </p:gr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646032" y="2833190"/>
            <a:ext cx="4899935" cy="133676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a:solidFill>
                  <a:schemeClr val="accent1">
                    <a:lumMod val="50000"/>
                  </a:schemeClr>
                </a:solidFill>
                <a:uFillTx/>
                <a:latin typeface="Arial" pitchFamily="34" charset="0"/>
                <a:ea typeface="汉仪旗黑-85S" panose="00020600040101010101" pitchFamily="18" charset="-122"/>
                <a:cs typeface="+mj-cs"/>
                <a:sym typeface="+mn-ea"/>
              </a:defRPr>
            </a:lvl1pPr>
          </a:lstStyle>
          <a:p>
            <a:pPr lvl="0"/>
            <a:r>
              <a:rPr>
                <a:sym typeface="+mn-ea"/>
              </a:rPr>
              <a:t>编辑标题</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p:custDataLst>
              <p:tags r:id="rId5"/>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447040" y="290195"/>
            <a:ext cx="11296650" cy="627761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9" name="图片 8"/>
          <p:cNvPicPr>
            <a:picLocks noChangeAspect="1"/>
          </p:cNvPicPr>
          <p:nvPr userDrawn="1">
            <p:custDataLst>
              <p:tags r:id="rId2"/>
            </p:custDataLst>
          </p:nvPr>
        </p:nvPicPr>
        <p:blipFill>
          <a:blip r:embed="rId10"/>
          <a:stretch>
            <a:fillRect/>
          </a:stretch>
        </p:blipFill>
        <p:spPr>
          <a:xfrm>
            <a:off x="635" y="1270"/>
            <a:ext cx="1578610" cy="2646045"/>
          </a:xfrm>
          <a:prstGeom prst="rect">
            <a:avLst/>
          </a:prstGeom>
        </p:spPr>
      </p:pic>
      <p:pic>
        <p:nvPicPr>
          <p:cNvPr id="10" name="图片 9"/>
          <p:cNvPicPr>
            <a:picLocks noChangeAspect="1"/>
          </p:cNvPicPr>
          <p:nvPr userDrawn="1">
            <p:custDataLst>
              <p:tags r:id="rId3"/>
            </p:custDataLst>
          </p:nvPr>
        </p:nvPicPr>
        <p:blipFill>
          <a:blip r:embed="rId11"/>
          <a:stretch>
            <a:fillRect/>
          </a:stretch>
        </p:blipFill>
        <p:spPr>
          <a:xfrm rot="10800000">
            <a:off x="10114280" y="3375025"/>
            <a:ext cx="2077720" cy="3482975"/>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latin typeface="Arial"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latin typeface="Arial" pitchFamily="34" charset="0"/>
                <a:ea typeface="微软雅黑" panose="020B0503020204020204" pitchFamily="34" charset="-122"/>
              </a:defRPr>
            </a:lvl1pPr>
            <a:lvl2pPr>
              <a:defRPr baseline="0">
                <a:latin typeface="Arial" pitchFamily="34" charset="0"/>
                <a:ea typeface="微软雅黑" panose="020B0503020204020204" pitchFamily="34" charset="-122"/>
              </a:defRPr>
            </a:lvl2pPr>
            <a:lvl3pPr>
              <a:defRPr baseline="0">
                <a:latin typeface="Arial" pitchFamily="34" charset="0"/>
                <a:ea typeface="微软雅黑" panose="020B0503020204020204" pitchFamily="34" charset="-122"/>
              </a:defRPr>
            </a:lvl3pPr>
            <a:lvl4pPr>
              <a:defRPr baseline="0">
                <a:latin typeface="Arial" pitchFamily="34" charset="0"/>
                <a:ea typeface="微软雅黑" panose="020B0503020204020204" pitchFamily="34" charset="-122"/>
              </a:defRPr>
            </a:lvl4pPr>
            <a:lvl5pPr>
              <a:defRPr baseline="0">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0"/>
          <a:stretch>
            <a:fillRect/>
          </a:stretch>
        </p:blipFill>
        <p:spPr>
          <a:xfrm rot="10800000">
            <a:off x="10838180" y="4589780"/>
            <a:ext cx="1353185" cy="2268220"/>
          </a:xfrm>
          <a:prstGeom prst="rect">
            <a:avLst/>
          </a:prstGeom>
        </p:spPr>
      </p:pic>
      <p:sp>
        <p:nvSpPr>
          <p:cNvPr id="8" name="矩形 7"/>
          <p:cNvSpPr/>
          <p:nvPr userDrawn="1">
            <p:custDataLst>
              <p:tags r:id="rId2"/>
            </p:custDataLst>
          </p:nvPr>
        </p:nvSpPr>
        <p:spPr>
          <a:xfrm>
            <a:off x="1905" y="-4445"/>
            <a:ext cx="489902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219200" cy="2043430"/>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2"/>
            </p:custDataLst>
          </p:nvPr>
        </p:nvPicPr>
        <p:blipFill>
          <a:blip r:embed="rId10"/>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marL="0" indent="0">
              <a:buNone/>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1"/>
            </p:custDataLst>
          </p:nvPr>
        </p:nvPicPr>
        <p:blipFill>
          <a:blip r:embed="rId12"/>
          <a:stretch>
            <a:fillRect/>
          </a:stretch>
        </p:blipFill>
        <p:spPr>
          <a:xfrm rot="10800000">
            <a:off x="10838180" y="4589780"/>
            <a:ext cx="1353185" cy="2268220"/>
          </a:xfrm>
          <a:prstGeom prst="rect">
            <a:avLst/>
          </a:prstGeom>
        </p:spPr>
      </p:pic>
      <p:sp>
        <p:nvSpPr>
          <p:cNvPr id="10" name="矩形 9"/>
          <p:cNvSpPr/>
          <p:nvPr userDrawn="1">
            <p:custDataLst>
              <p:tags r:id="rId2"/>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normAutofit/>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750695" cy="2934970"/>
          </a:xfrm>
          <a:prstGeom prst="rect">
            <a:avLst/>
          </a:prstGeom>
        </p:spPr>
      </p:pic>
      <p:pic>
        <p:nvPicPr>
          <p:cNvPr id="9" name="图片 8"/>
          <p:cNvPicPr>
            <a:picLocks noChangeAspect="1"/>
          </p:cNvPicPr>
          <p:nvPr userDrawn="1">
            <p:custDataLst>
              <p:tags r:id="rId3"/>
            </p:custDataLst>
          </p:nvPr>
        </p:nvPicPr>
        <p:blipFill>
          <a:blip r:embed="rId11"/>
          <a:stretch>
            <a:fillRect/>
          </a:stretch>
        </p:blipFill>
        <p:spPr>
          <a:xfrm rot="10800000">
            <a:off x="10699115" y="4357370"/>
            <a:ext cx="1492250" cy="2500630"/>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a:latin typeface="Arial" pitchFamily="34" charset="0"/>
            </a:endParaRPr>
          </a:p>
        </p:txBody>
      </p:sp>
      <p:sp>
        <p:nvSpPr>
          <p:cNvPr id="4" name="页脚占位符 3"/>
          <p:cNvSpPr>
            <a:spLocks noGrp="1"/>
          </p:cNvSpPr>
          <p:nvPr>
            <p:ph type="ftr" sz="quarter" idx="11"/>
          </p:nvPr>
        </p:nvSpPr>
        <p:spPr/>
        <p:txBody>
          <a:bodyPr/>
          <a:lstStyle/>
          <a:p>
            <a:pPr lvl="0"/>
            <a:endParaRPr lang="zh-CN" altLang="en-US">
              <a:latin typeface="Arial"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itchFamily="34" charset="0"/>
              </a:rPr>
              <a:t>‹#›</a:t>
            </a:fld>
            <a:endParaRPr lang="zh-CN" altLang="en-US">
              <a:latin typeface="Arial"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a:latin typeface="Arial" pitchFamily="34" charset="0"/>
            </a:endParaRPr>
          </a:p>
        </p:txBody>
      </p:sp>
      <p:sp>
        <p:nvSpPr>
          <p:cNvPr id="4" name="页脚占位符 3"/>
          <p:cNvSpPr>
            <a:spLocks noGrp="1"/>
          </p:cNvSpPr>
          <p:nvPr>
            <p:ph type="ftr" sz="quarter" idx="11"/>
          </p:nvPr>
        </p:nvSpPr>
        <p:spPr/>
        <p:txBody>
          <a:bodyPr/>
          <a:lstStyle/>
          <a:p>
            <a:pPr lvl="0"/>
            <a:endParaRPr lang="zh-CN" altLang="en-US">
              <a:latin typeface="Arial"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itchFamily="34" charset="0"/>
              </a:rPr>
              <a:t>‹#›</a:t>
            </a:fld>
            <a:endParaRPr lang="zh-CN" altLang="en-US">
              <a:latin typeface="Arial" pitchFamily="34" charset="0"/>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a:latin typeface="Arial" pitchFamily="34" charset="0"/>
            </a:endParaRPr>
          </a:p>
        </p:txBody>
      </p:sp>
      <p:sp>
        <p:nvSpPr>
          <p:cNvPr id="4" name="页脚占位符 3"/>
          <p:cNvSpPr>
            <a:spLocks noGrp="1"/>
          </p:cNvSpPr>
          <p:nvPr>
            <p:ph type="ftr" sz="quarter" idx="11"/>
          </p:nvPr>
        </p:nvSpPr>
        <p:spPr/>
        <p:txBody>
          <a:bodyPr/>
          <a:lstStyle/>
          <a:p>
            <a:pPr lvl="0"/>
            <a:endParaRPr lang="zh-CN" altLang="en-US">
              <a:latin typeface="Arial"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itchFamily="34" charset="0"/>
              </a:rPr>
              <a:t>‹#›</a:t>
            </a:fld>
            <a:endParaRPr lang="zh-CN" altLang="en-US">
              <a:latin typeface="Arial" pitchFamily="34" charset="0"/>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a:latin typeface="Arial" pitchFamily="34" charset="0"/>
            </a:endParaRPr>
          </a:p>
        </p:txBody>
      </p:sp>
      <p:sp>
        <p:nvSpPr>
          <p:cNvPr id="4" name="页脚占位符 3"/>
          <p:cNvSpPr>
            <a:spLocks noGrp="1"/>
          </p:cNvSpPr>
          <p:nvPr>
            <p:ph type="ftr" sz="quarter" idx="11"/>
          </p:nvPr>
        </p:nvSpPr>
        <p:spPr/>
        <p:txBody>
          <a:bodyPr/>
          <a:lstStyle/>
          <a:p>
            <a:pPr lvl="0"/>
            <a:endParaRPr lang="zh-CN" altLang="en-US">
              <a:latin typeface="Arial"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itchFamily="34" charset="0"/>
              </a:rPr>
              <a:t>‹#›</a:t>
            </a:fld>
            <a:endParaRPr lang="zh-CN" altLang="en-US">
              <a:latin typeface="Arial" pitchFamily="34" charset="0"/>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a:latin typeface="Arial" pitchFamily="34" charset="0"/>
            </a:endParaRPr>
          </a:p>
        </p:txBody>
      </p:sp>
      <p:sp>
        <p:nvSpPr>
          <p:cNvPr id="4" name="页脚占位符 3"/>
          <p:cNvSpPr>
            <a:spLocks noGrp="1"/>
          </p:cNvSpPr>
          <p:nvPr>
            <p:ph type="ftr" sz="quarter" idx="11"/>
          </p:nvPr>
        </p:nvSpPr>
        <p:spPr/>
        <p:txBody>
          <a:bodyPr/>
          <a:lstStyle/>
          <a:p>
            <a:pPr lvl="0"/>
            <a:endParaRPr lang="zh-CN" altLang="en-US">
              <a:latin typeface="Arial"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itchFamily="34" charset="0"/>
              </a:rPr>
              <a:t>‹#›</a:t>
            </a:fld>
            <a:endParaRPr lang="zh-CN" altLang="en-US">
              <a:latin typeface="Arial" pitchFamily="34" charset="0"/>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a:latin typeface="Arial" pitchFamily="34" charset="0"/>
            </a:endParaRPr>
          </a:p>
        </p:txBody>
      </p:sp>
      <p:sp>
        <p:nvSpPr>
          <p:cNvPr id="4" name="页脚占位符 3"/>
          <p:cNvSpPr>
            <a:spLocks noGrp="1"/>
          </p:cNvSpPr>
          <p:nvPr>
            <p:ph type="ftr" sz="quarter" idx="11"/>
          </p:nvPr>
        </p:nvSpPr>
        <p:spPr/>
        <p:txBody>
          <a:bodyPr/>
          <a:lstStyle/>
          <a:p>
            <a:pPr lvl="0"/>
            <a:endParaRPr lang="zh-CN" altLang="en-US">
              <a:latin typeface="Arial"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itchFamily="34" charset="0"/>
              </a:rPr>
              <a:t>‹#›</a:t>
            </a:fld>
            <a:endParaRPr lang="zh-CN" altLang="en-US">
              <a:latin typeface="Arial" pitchFamily="34" charset="0"/>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a:latin typeface="Arial" pitchFamily="34" charset="0"/>
            </a:endParaRPr>
          </a:p>
        </p:txBody>
      </p:sp>
      <p:sp>
        <p:nvSpPr>
          <p:cNvPr id="4" name="页脚占位符 3"/>
          <p:cNvSpPr>
            <a:spLocks noGrp="1"/>
          </p:cNvSpPr>
          <p:nvPr>
            <p:ph type="ftr" sz="quarter" idx="11"/>
          </p:nvPr>
        </p:nvSpPr>
        <p:spPr/>
        <p:txBody>
          <a:bodyPr/>
          <a:lstStyle/>
          <a:p>
            <a:pPr lvl="0"/>
            <a:endParaRPr lang="zh-CN" altLang="en-US">
              <a:latin typeface="Arial"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itchFamily="34" charset="0"/>
              </a:rPr>
              <a:t>‹#›</a:t>
            </a:fld>
            <a:endParaRPr lang="zh-CN" altLang="en-US">
              <a:latin typeface="Arial" pitchFamily="34" charset="0"/>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a:latin typeface="Arial" pitchFamily="34" charset="0"/>
            </a:endParaRPr>
          </a:p>
        </p:txBody>
      </p:sp>
      <p:sp>
        <p:nvSpPr>
          <p:cNvPr id="4" name="页脚占位符 3"/>
          <p:cNvSpPr>
            <a:spLocks noGrp="1"/>
          </p:cNvSpPr>
          <p:nvPr>
            <p:ph type="ftr" sz="quarter" idx="11"/>
          </p:nvPr>
        </p:nvSpPr>
        <p:spPr/>
        <p:txBody>
          <a:bodyPr/>
          <a:lstStyle/>
          <a:p>
            <a:pPr lvl="0"/>
            <a:endParaRPr lang="zh-CN" altLang="en-US">
              <a:latin typeface="Arial"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itchFamily="34" charset="0"/>
              </a:rPr>
              <a:t>‹#›</a:t>
            </a:fld>
            <a:endParaRPr lang="zh-CN" altLang="en-US">
              <a:latin typeface="Arial" pitchFamily="34" charset="0"/>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a:latin typeface="Arial" pitchFamily="34" charset="0"/>
            </a:endParaRPr>
          </a:p>
        </p:txBody>
      </p:sp>
      <p:sp>
        <p:nvSpPr>
          <p:cNvPr id="4" name="页脚占位符 3"/>
          <p:cNvSpPr>
            <a:spLocks noGrp="1"/>
          </p:cNvSpPr>
          <p:nvPr>
            <p:ph type="ftr" sz="quarter" idx="11"/>
          </p:nvPr>
        </p:nvSpPr>
        <p:spPr/>
        <p:txBody>
          <a:bodyPr/>
          <a:lstStyle/>
          <a:p>
            <a:pPr lvl="0"/>
            <a:endParaRPr lang="zh-CN" altLang="en-US">
              <a:latin typeface="Arial"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itchFamily="34" charset="0"/>
              </a:rPr>
              <a:t>‹#›</a:t>
            </a:fld>
            <a:endParaRPr lang="zh-CN" altLang="en-US">
              <a:latin typeface="Arial" pitchFamily="34" charset="0"/>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a:latin typeface="Arial" pitchFamily="34" charset="0"/>
            </a:endParaRPr>
          </a:p>
        </p:txBody>
      </p:sp>
      <p:sp>
        <p:nvSpPr>
          <p:cNvPr id="4" name="页脚占位符 3"/>
          <p:cNvSpPr>
            <a:spLocks noGrp="1"/>
          </p:cNvSpPr>
          <p:nvPr>
            <p:ph type="ftr" sz="quarter" idx="11"/>
          </p:nvPr>
        </p:nvSpPr>
        <p:spPr/>
        <p:txBody>
          <a:bodyPr/>
          <a:lstStyle/>
          <a:p>
            <a:pPr lvl="0"/>
            <a:endParaRPr lang="zh-CN" altLang="en-US">
              <a:latin typeface="Arial"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itchFamily="34" charset="0"/>
              </a:rPr>
              <a:t>‹#›</a:t>
            </a:fld>
            <a:endParaRPr lang="zh-CN" altLang="en-US">
              <a:latin typeface="Arial" pitchFamily="34"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1"/>
            </p:custDataLst>
          </p:nvPr>
        </p:nvGrpSpPr>
        <p:grpSpPr>
          <a:xfrm>
            <a:off x="2243984" y="2121355"/>
            <a:ext cx="7704033" cy="3172499"/>
            <a:chOff x="2243984" y="2121355"/>
            <a:chExt cx="7704033" cy="3172499"/>
          </a:xfrm>
        </p:grpSpPr>
        <p:cxnSp>
          <p:nvCxnSpPr>
            <p:cNvPr id="12" name="稻壳儿搜索【幻雨工作室】_4"/>
            <p:cNvCxnSpPr/>
            <p:nvPr>
              <p:custDataLst>
                <p:tags r:id="rId11"/>
              </p:custDataLst>
            </p:nvPr>
          </p:nvCxnSpPr>
          <p:spPr>
            <a:xfrm>
              <a:off x="2243984" y="229915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flipH="1">
              <a:off x="2434484" y="212135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a:off x="8678017" y="5116054"/>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7"/>
            <p:cNvCxnSpPr/>
            <p:nvPr>
              <p:custDataLst>
                <p:tags r:id="rId14"/>
              </p:custDataLst>
            </p:nvPr>
          </p:nvCxnSpPr>
          <p:spPr>
            <a:xfrm rot="10800000" flipH="1">
              <a:off x="9757517" y="4481054"/>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userDrawn="1">
            <p:custDataLst>
              <p:tags r:id="rId2"/>
            </p:custDataLst>
          </p:nvPr>
        </p:nvGrpSpPr>
        <p:grpSpPr>
          <a:xfrm>
            <a:off x="543" y="1087"/>
            <a:ext cx="12190914" cy="6856913"/>
            <a:chOff x="543" y="1087"/>
            <a:chExt cx="12190914" cy="6856913"/>
          </a:xfrm>
        </p:grpSpPr>
        <p:sp>
          <p:nvSpPr>
            <p:cNvPr id="8" name="图文框 7"/>
            <p:cNvSpPr/>
            <p:nvPr userDrawn="1">
              <p:custDataLst>
                <p:tags r:id="rId8"/>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9"/>
              </p:custDataLst>
            </p:nvPr>
          </p:nvPicPr>
          <p:blipFill>
            <a:blip r:embed="rId16"/>
            <a:stretch>
              <a:fillRect/>
            </a:stretch>
          </p:blipFill>
          <p:spPr>
            <a:xfrm>
              <a:off x="543" y="1087"/>
              <a:ext cx="2932430" cy="4913802"/>
            </a:xfrm>
            <a:prstGeom prst="rect">
              <a:avLst/>
            </a:prstGeom>
          </p:spPr>
        </p:pic>
        <p:pic>
          <p:nvPicPr>
            <p:cNvPr id="10" name="图片 9"/>
            <p:cNvPicPr>
              <a:picLocks noChangeAspect="1"/>
            </p:cNvPicPr>
            <p:nvPr userDrawn="1">
              <p:custDataLst>
                <p:tags r:id="rId10"/>
              </p:custDataLst>
            </p:nvPr>
          </p:nvPicPr>
          <p:blipFill>
            <a:blip r:embed="rId16"/>
            <a:stretch>
              <a:fillRect/>
            </a:stretch>
          </p:blipFill>
          <p:spPr>
            <a:xfrm rot="10800000">
              <a:off x="9259027" y="1944198"/>
              <a:ext cx="2932430" cy="4913802"/>
            </a:xfrm>
            <a:prstGeom prst="rect">
              <a:avLst/>
            </a:prstGeom>
          </p:spPr>
        </p:pic>
      </p:gr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506387" y="2934155"/>
            <a:ext cx="4877774" cy="754347"/>
          </a:xfrm>
        </p:spPr>
        <p:txBody>
          <a:bodyPr lIns="90000" tIns="46800" rIns="90000" bIns="0" anchor="b" anchorCtr="0">
            <a:normAutofit/>
          </a:bodyPr>
          <a:lstStyle>
            <a:lvl1pPr algn="ctr">
              <a:defRPr sz="4000" u="none" strike="noStrike" kern="1200" cap="none" spc="300" normalizeH="0" baseline="0">
                <a:solidFill>
                  <a:schemeClr val="accent1">
                    <a:lumMod val="50000"/>
                  </a:schemeClr>
                </a:solidFill>
                <a:uFillTx/>
                <a:latin typeface="Arial" pitchFamily="34" charset="0"/>
                <a:ea typeface="汉仪旗黑-85S" panose="00020600040101010101" pitchFamily="18" charset="-122"/>
              </a:defRPr>
            </a:lvl1pPr>
          </a:lstStyle>
          <a:p>
            <a:r>
              <a:rPr lang="zh-CN" altLang="en-US"/>
              <a:t>单击此处编辑标题</a:t>
            </a:r>
          </a:p>
        </p:txBody>
      </p:sp>
      <p:sp>
        <p:nvSpPr>
          <p:cNvPr id="3" name="文本占位符 2"/>
          <p:cNvSpPr>
            <a:spLocks noGrp="1"/>
          </p:cNvSpPr>
          <p:nvPr>
            <p:ph type="body" idx="1"/>
            <p:custDataLst>
              <p:tags r:id="rId7"/>
            </p:custDataLst>
          </p:nvPr>
        </p:nvSpPr>
        <p:spPr>
          <a:xfrm>
            <a:off x="3506382" y="3781116"/>
            <a:ext cx="4877774" cy="1077985"/>
          </a:xfrm>
        </p:spPr>
        <p:txBody>
          <a:bodyPr lIns="90000" tIns="0" rIns="90000" bIns="46800">
            <a:normAutofit/>
          </a:bodyPr>
          <a:lstStyle>
            <a:lvl1pPr marL="0" indent="0" algn="ctr" eaLnBrk="1" fontAlgn="auto" latinLnBrk="0" hangingPunct="1">
              <a:buNone/>
              <a:defRPr kumimoji="0" lang="zh-CN" altLang="en-US" sz="1800" b="0" i="0" u="none" strike="noStrike" kern="1200" cap="none" spc="150" normalizeH="0" baseline="0" noProof="1">
                <a:solidFill>
                  <a:schemeClr val="accent1">
                    <a:lumMod val="50000"/>
                  </a:schemeClr>
                </a:solidFill>
                <a:uFillTx/>
                <a:latin typeface="Arial"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itchFamily="34" charset="0"/>
                <a:ea typeface="微软雅黑" panose="020B0503020204020204" pitchFamily="34" charset="-122"/>
              </a:defRPr>
            </a:lvl1pPr>
            <a:lvl2pPr>
              <a:defRPr sz="1600" baseline="0">
                <a:solidFill>
                  <a:schemeClr val="tx1">
                    <a:lumMod val="85000"/>
                    <a:lumOff val="15000"/>
                  </a:schemeClr>
                </a:solidFill>
                <a:latin typeface="Arial" pitchFamily="34" charset="0"/>
                <a:ea typeface="微软雅黑" panose="020B0503020204020204" pitchFamily="34" charset="-122"/>
              </a:defRPr>
            </a:lvl2pPr>
            <a:lvl3pPr>
              <a:defRPr sz="1600" baseline="0">
                <a:solidFill>
                  <a:schemeClr val="tx1">
                    <a:lumMod val="85000"/>
                    <a:lumOff val="15000"/>
                  </a:schemeClr>
                </a:solidFill>
                <a:latin typeface="Arial" pitchFamily="34" charset="0"/>
                <a:ea typeface="微软雅黑" panose="020B0503020204020204" pitchFamily="34" charset="-122"/>
              </a:defRPr>
            </a:lvl3pPr>
            <a:lvl4pPr>
              <a:defRPr sz="1600" baseline="0">
                <a:solidFill>
                  <a:schemeClr val="tx1">
                    <a:lumMod val="85000"/>
                    <a:lumOff val="15000"/>
                  </a:schemeClr>
                </a:solidFill>
                <a:latin typeface="Arial" pitchFamily="34" charset="0"/>
                <a:ea typeface="微软雅黑" panose="020B0503020204020204" pitchFamily="34" charset="-122"/>
              </a:defRPr>
            </a:lvl4pPr>
            <a:lvl5pPr>
              <a:defRPr sz="1600"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1"/>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1"/>
            </p:custDataLst>
          </p:nvPr>
        </p:nvGrpSpPr>
        <p:grpSpPr>
          <a:xfrm>
            <a:off x="543" y="1087"/>
            <a:ext cx="12190914" cy="6856913"/>
            <a:chOff x="543" y="1087"/>
            <a:chExt cx="12190914" cy="6856913"/>
          </a:xfrm>
        </p:grpSpPr>
        <p:sp>
          <p:nvSpPr>
            <p:cNvPr id="7" name="图文框 6"/>
            <p:cNvSpPr/>
            <p:nvPr userDrawn="1">
              <p:custDataLst>
                <p:tags r:id="rId6"/>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7"/>
              </p:custDataLst>
            </p:nvPr>
          </p:nvPicPr>
          <p:blipFill>
            <a:blip r:embed="rId10"/>
            <a:stretch>
              <a:fillRect/>
            </a:stretch>
          </p:blipFill>
          <p:spPr>
            <a:xfrm>
              <a:off x="543" y="1087"/>
              <a:ext cx="2932430" cy="4913802"/>
            </a:xfrm>
            <a:prstGeom prst="rect">
              <a:avLst/>
            </a:prstGeom>
          </p:spPr>
        </p:pic>
        <p:pic>
          <p:nvPicPr>
            <p:cNvPr id="9" name="图片 8"/>
            <p:cNvPicPr>
              <a:picLocks noChangeAspect="1"/>
            </p:cNvPicPr>
            <p:nvPr userDrawn="1">
              <p:custDataLst>
                <p:tags r:id="rId8"/>
              </p:custDataLst>
            </p:nvPr>
          </p:nvPicPr>
          <p:blipFill>
            <a:blip r:embed="rId10"/>
            <a:stretch>
              <a:fillRect/>
            </a:stretch>
          </p:blipFill>
          <p:spPr>
            <a:xfrm rot="10800000">
              <a:off x="9259027" y="1944198"/>
              <a:ext cx="2932430" cy="4913802"/>
            </a:xfrm>
            <a:prstGeom prst="rect">
              <a:avLst/>
            </a:prstGeom>
          </p:spPr>
        </p:pic>
      </p:grpSp>
      <p:sp>
        <p:nvSpPr>
          <p:cNvPr id="2" name="标题 1"/>
          <p:cNvSpPr>
            <a:spLocks noGrp="1"/>
          </p:cNvSpPr>
          <p:nvPr>
            <p:ph type="title"/>
            <p:custDataLst>
              <p:tags r:id="rId2"/>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6.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2.xml"/><Relationship Id="rId35" Type="http://schemas.openxmlformats.org/officeDocument/2006/relationships/tags" Target="../tags/tag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3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3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userDrawn="1">
            <p:custDataLst>
              <p:tags r:id="rId3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hemeOverride" Target="../theme/themeOverride1.xml"/><Relationship Id="rId5" Type="http://schemas.openxmlformats.org/officeDocument/2006/relationships/slideLayout" Target="../slideLayouts/slideLayout1.xml"/><Relationship Id="rId4" Type="http://schemas.openxmlformats.org/officeDocument/2006/relationships/tags" Target="../tags/tag15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2.vml"/><Relationship Id="rId5" Type="http://schemas.openxmlformats.org/officeDocument/2006/relationships/image" Target="../media/image13.emf"/><Relationship Id="rId4" Type="http://schemas.openxmlformats.org/officeDocument/2006/relationships/package" Target="../embeddings/Microsoft_Word___3.docx"/></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2.xml"/><Relationship Id="rId1" Type="http://schemas.openxmlformats.org/officeDocument/2006/relationships/vmlDrawing" Target="../drawings/vmlDrawing3.vml"/><Relationship Id="rId5" Type="http://schemas.openxmlformats.org/officeDocument/2006/relationships/image" Target="../media/image15.emf"/><Relationship Id="rId4" Type="http://schemas.openxmlformats.org/officeDocument/2006/relationships/package" Target="../embeddings/Microsoft_Word___4.docx"/></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2.xml"/><Relationship Id="rId1" Type="http://schemas.openxmlformats.org/officeDocument/2006/relationships/vmlDrawing" Target="../drawings/vmlDrawing4.vml"/><Relationship Id="rId5" Type="http://schemas.openxmlformats.org/officeDocument/2006/relationships/image" Target="../media/image17.emf"/><Relationship Id="rId4" Type="http://schemas.openxmlformats.org/officeDocument/2006/relationships/package" Target="../embeddings/Microsoft_Word___5.docx"/></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2.xml"/><Relationship Id="rId1" Type="http://schemas.openxmlformats.org/officeDocument/2006/relationships/vmlDrawing" Target="../drawings/vmlDrawing5.vml"/><Relationship Id="rId5" Type="http://schemas.openxmlformats.org/officeDocument/2006/relationships/image" Target="../media/image19.emf"/><Relationship Id="rId4" Type="http://schemas.openxmlformats.org/officeDocument/2006/relationships/package" Target="../embeddings/Microsoft_Word___6.docx"/></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6.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2.xml"/><Relationship Id="rId1" Type="http://schemas.openxmlformats.org/officeDocument/2006/relationships/vmlDrawing" Target="../drawings/vmlDrawing6.vml"/><Relationship Id="rId5" Type="http://schemas.openxmlformats.org/officeDocument/2006/relationships/image" Target="../media/image21.emf"/><Relationship Id="rId4" Type="http://schemas.openxmlformats.org/officeDocument/2006/relationships/package" Target="../embeddings/Microsoft_Word___7.docx"/></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oleObject" Target="../embeddings/oleObject1.bin"/><Relationship Id="rId7" Type="http://schemas.openxmlformats.org/officeDocument/2006/relationships/package" Target="../embeddings/Microsoft_Word___2.docx"/><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0.emf"/><Relationship Id="rId4" Type="http://schemas.openxmlformats.org/officeDocument/2006/relationships/package" Target="../embeddings/Microsoft_Word___1.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3"/>
            </p:custDataLst>
          </p:nvPr>
        </p:nvSpPr>
        <p:spPr>
          <a:xfrm>
            <a:off x="2859871" y="2388618"/>
            <a:ext cx="6472258" cy="899167"/>
          </a:xfrm>
        </p:spPr>
        <p:txBody>
          <a:bodyPr>
            <a:normAutofit/>
          </a:bodyPr>
          <a:lstStyle/>
          <a:p>
            <a:r>
              <a:rPr lang="zh-CN" altLang="en-US"/>
              <a:t>论述类文本阅读</a:t>
            </a:r>
          </a:p>
        </p:txBody>
      </p:sp>
      <p:sp>
        <p:nvSpPr>
          <p:cNvPr id="6" name="副标题 5"/>
          <p:cNvSpPr>
            <a:spLocks noGrp="1"/>
          </p:cNvSpPr>
          <p:nvPr>
            <p:ph type="subTitle" idx="1"/>
            <p:custDataLst>
              <p:tags r:id="rId4"/>
            </p:custDataLst>
          </p:nvPr>
        </p:nvSpPr>
        <p:spPr>
          <a:xfrm>
            <a:off x="2859871" y="3840842"/>
            <a:ext cx="6472258" cy="950984"/>
          </a:xfrm>
        </p:spPr>
        <p:txBody>
          <a:bodyPr/>
          <a:lstStyle/>
          <a:p>
            <a:r>
              <a:rPr lang="zh-CN" altLang="en-US" sz="4000">
                <a:solidFill>
                  <a:srgbClr val="FF0000"/>
                </a:solidFill>
              </a:rPr>
              <a:t>第二讲 识别命题陷阱</a:t>
            </a:r>
            <a:r>
              <a:rPr lang="zh-CN" altLang="en-US"/>
              <a:t> </a:t>
            </a:r>
          </a:p>
        </p:txBody>
      </p:sp>
    </p:spTree>
    <p:custDataLst>
      <p:tags r:id="rId2"/>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76045" y="1629410"/>
            <a:ext cx="9439910" cy="2061210"/>
          </a:xfrm>
          <a:prstGeom prst="rect">
            <a:avLst/>
          </a:prstGeom>
          <a:noFill/>
        </p:spPr>
        <p:txBody>
          <a:bodyPr wrap="square" rtlCol="0" anchor="t">
            <a:spAutoFit/>
          </a:bodyPr>
          <a:lstStyle/>
          <a:p>
            <a:r>
              <a:rPr lang="zh-CN" altLang="zh-CN" sz="3200">
                <a:solidFill>
                  <a:srgbClr val="FF0000"/>
                </a:solidFill>
                <a:latin typeface="宋体" panose="02010600030101010101" pitchFamily="2" charset="-122"/>
                <a:ea typeface="宋体" pitchFamily="2" charset="-122"/>
                <a:cs typeface="宋体" panose="02010600030101010101" pitchFamily="2" charset="-122"/>
                <a:sym typeface="+mn-ea"/>
              </a:rPr>
              <a:t>张冠李戴。</a:t>
            </a:r>
            <a:r>
              <a:rPr lang="en-US" altLang="zh-CN" sz="32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FF0000"/>
                </a:solidFill>
                <a:latin typeface="宋体" panose="02010600030101010101" pitchFamily="2" charset="-122"/>
                <a:ea typeface="宋体" pitchFamily="2" charset="-122"/>
                <a:cs typeface="宋体" panose="02010600030101010101" pitchFamily="2" charset="-122"/>
                <a:sym typeface="+mn-ea"/>
              </a:rPr>
              <a:t>学衡</a:t>
            </a:r>
            <a:r>
              <a:rPr lang="en-US" altLang="zh-CN" sz="32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FF0000"/>
                </a:solidFill>
                <a:latin typeface="宋体" panose="02010600030101010101" pitchFamily="2" charset="-122"/>
                <a:ea typeface="宋体" pitchFamily="2" charset="-122"/>
                <a:cs typeface="宋体" panose="02010600030101010101" pitchFamily="2" charset="-122"/>
                <a:sym typeface="+mn-ea"/>
              </a:rPr>
              <a:t>一派对中国古典文学的语言艺术持否定态度</a:t>
            </a:r>
            <a:r>
              <a:rPr lang="en-US" altLang="zh-CN" sz="32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FF0000"/>
                </a:solidFill>
                <a:latin typeface="宋体" panose="02010600030101010101" pitchFamily="2" charset="-122"/>
                <a:ea typeface="宋体" pitchFamily="2" charset="-122"/>
                <a:cs typeface="宋体" panose="02010600030101010101" pitchFamily="2" charset="-122"/>
                <a:sym typeface="+mn-ea"/>
              </a:rPr>
              <a:t>理解错误</a:t>
            </a:r>
            <a:r>
              <a:rPr lang="en-US" altLang="zh-CN" sz="32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FF0000"/>
                </a:solidFill>
                <a:latin typeface="宋体" panose="02010600030101010101" pitchFamily="2" charset="-122"/>
                <a:ea typeface="宋体" pitchFamily="2" charset="-122"/>
                <a:cs typeface="宋体" panose="02010600030101010101" pitchFamily="2" charset="-122"/>
                <a:sym typeface="+mn-ea"/>
              </a:rPr>
              <a:t>学衡</a:t>
            </a:r>
            <a:r>
              <a:rPr lang="en-US" altLang="zh-CN" sz="32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FF0000"/>
                </a:solidFill>
                <a:latin typeface="宋体" panose="02010600030101010101" pitchFamily="2" charset="-122"/>
                <a:ea typeface="宋体" pitchFamily="2" charset="-122"/>
                <a:cs typeface="宋体" panose="02010600030101010101" pitchFamily="2" charset="-122"/>
                <a:sym typeface="+mn-ea"/>
              </a:rPr>
              <a:t>派是复古派</a:t>
            </a:r>
            <a:r>
              <a:rPr lang="en-US" altLang="zh-CN" sz="32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FF0000"/>
                </a:solidFill>
                <a:latin typeface="宋体" panose="02010600030101010101" pitchFamily="2" charset="-122"/>
                <a:ea typeface="宋体" pitchFamily="2" charset="-122"/>
                <a:cs typeface="宋体" panose="02010600030101010101" pitchFamily="2" charset="-122"/>
                <a:sym typeface="+mn-ea"/>
              </a:rPr>
              <a:t>反对新文化运动。</a:t>
            </a:r>
            <a:r>
              <a:rPr lang="en-US" altLang="zh-CN" sz="32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FF0000"/>
                </a:solidFill>
                <a:latin typeface="宋体" panose="02010600030101010101" pitchFamily="2" charset="-122"/>
                <a:ea typeface="宋体" pitchFamily="2" charset="-122"/>
                <a:cs typeface="宋体" panose="02010600030101010101" pitchFamily="2" charset="-122"/>
                <a:sym typeface="+mn-ea"/>
              </a:rPr>
              <a:t>对中国古典文学的语言艺术持否定态度</a:t>
            </a:r>
            <a:r>
              <a:rPr lang="en-US" altLang="zh-CN" sz="32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FF0000"/>
                </a:solidFill>
                <a:latin typeface="宋体" panose="02010600030101010101" pitchFamily="2" charset="-122"/>
                <a:ea typeface="宋体" pitchFamily="2" charset="-122"/>
                <a:cs typeface="宋体" panose="02010600030101010101" pitchFamily="2" charset="-122"/>
                <a:sym typeface="+mn-ea"/>
              </a:rPr>
              <a:t>的是新文化运动的提倡者。</a:t>
            </a:r>
            <a:endParaRPr lang="zh-CN" altLang="en-US" sz="3200">
              <a:latin typeface="宋体" panose="02010600030101010101" pitchFamily="2" charset="-122"/>
              <a:ea typeface="宋体" pitchFamily="2" charset="-122"/>
              <a:cs typeface="宋体" panose="02010600030101010101" pitchFamily="2"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404460" y="2002987"/>
            <a:ext cx="8928992" cy="553720"/>
          </a:xfrm>
          <a:prstGeom prst="rect">
            <a:avLst/>
          </a:prstGeom>
          <a:noFill/>
        </p:spPr>
        <p:txBody>
          <a:bodyPr wrap="square" lIns="0" tIns="0" rIns="0" bIns="0" rtlCol="0">
            <a:spAutoFit/>
          </a:bodyPr>
          <a:lstStyle/>
          <a:p>
            <a:pPr eaLnBrk="0" latinLnBrk="1" hangingPunct="0">
              <a:lnSpc>
                <a:spcPct val="150000"/>
              </a:lnSpc>
            </a:pPr>
            <a:r>
              <a:rPr lang="zh-CN" altLang="en-US" sz="2400" kern="0">
                <a:solidFill>
                  <a:srgbClr val="000000"/>
                </a:solidFill>
                <a:latin typeface="Times New Roman" panose="02020603050405020304" pitchFamily="65" charset="-122"/>
                <a:ea typeface="宋体" pitchFamily="2" charset="-122"/>
              </a:rPr>
              <a:t>“范围不清”指选项对原文论述内容的范围随意加以扩大或缩小。</a:t>
            </a:r>
            <a:endParaRPr lang="zh-CN" altLang="en-US" sz="2400"/>
          </a:p>
        </p:txBody>
      </p:sp>
      <p:pic>
        <p:nvPicPr>
          <p:cNvPr id="4098" name="Picture 2"/>
          <p:cNvPicPr>
            <a:picLocks noChangeAspect="1" noChangeArrowheads="1"/>
          </p:cNvPicPr>
          <p:nvPr/>
        </p:nvPicPr>
        <p:blipFill>
          <a:blip r:embed="rId3"/>
          <a:stretch>
            <a:fillRect/>
          </a:stretch>
        </p:blipFill>
        <p:spPr bwMode="auto">
          <a:xfrm>
            <a:off x="1103445" y="836713"/>
            <a:ext cx="7680853" cy="731923"/>
          </a:xfrm>
          <a:prstGeom prst="rect">
            <a:avLst/>
          </a:prstGeom>
          <a:noFill/>
          <a:ln w="9525">
            <a:noFill/>
            <a:miter lim="800000"/>
          </a:ln>
        </p:spPr>
      </p:pic>
      <p:graphicFrame>
        <p:nvGraphicFramePr>
          <p:cNvPr id="4" name="表格 2"/>
          <p:cNvGraphicFramePr>
            <a:graphicFrameLocks noGrp="1"/>
          </p:cNvGraphicFramePr>
          <p:nvPr/>
        </p:nvGraphicFramePr>
        <p:xfrm>
          <a:off x="1118645" y="2907423"/>
          <a:ext cx="10257790" cy="3833495"/>
        </p:xfrm>
        <a:graphic>
          <a:graphicData uri="http://schemas.openxmlformats.org/drawingml/2006/table">
            <a:tbl>
              <a:tblPr/>
              <a:tblGrid>
                <a:gridCol w="1394460"/>
                <a:gridCol w="8863330"/>
              </a:tblGrid>
              <a:tr h="1069340">
                <a:tc rowSpan="2">
                  <a:txBody>
                    <a:bodyPr/>
                    <a:lstStyle/>
                    <a:p>
                      <a:pPr eaLnBrk="0" latinLnBrk="1" hangingPunct="0">
                        <a:lnSpc>
                          <a:spcPct val="150000"/>
                        </a:lnSpc>
                        <a:spcBef>
                          <a:spcPct val="0"/>
                        </a:spcBef>
                      </a:pPr>
                      <a:r>
                        <a:rPr lang="zh-CN" altLang="en-US" sz="2135" kern="0">
                          <a:solidFill>
                            <a:srgbClr val="000000"/>
                          </a:solidFill>
                          <a:latin typeface="宋体" panose="02010600030101010101" pitchFamily="2" charset="-122"/>
                          <a:ea typeface="宋体" pitchFamily="2" charset="-122"/>
                        </a:rPr>
                        <a:t>设错方式</a:t>
                      </a:r>
                    </a:p>
                  </a:txBody>
                  <a:tcPr marL="45948" marR="45948" marT="45837" marB="45837"/>
                </a:tc>
                <a:tc>
                  <a:txBody>
                    <a:bodyPr/>
                    <a:lstStyle/>
                    <a:p>
                      <a:pPr eaLnBrk="0" latinLnBrk="1" hangingPunct="0">
                        <a:lnSpc>
                          <a:spcPct val="150000"/>
                        </a:lnSpc>
                        <a:spcBef>
                          <a:spcPct val="0"/>
                        </a:spcBef>
                      </a:pPr>
                      <a:r>
                        <a:rPr lang="zh-CN" altLang="en-US" sz="2135" kern="0">
                          <a:solidFill>
                            <a:srgbClr val="000000"/>
                          </a:solidFill>
                          <a:latin typeface="宋体" panose="02010600030101010101" pitchFamily="2" charset="-122"/>
                          <a:ea typeface="宋体" pitchFamily="2" charset="-122"/>
                        </a:rPr>
                        <a:t>扩大范围和缩小范围。如:以部分代替整体(或相反),以个别代替一般(或相反),以特殊代替普遍(或相反)。</a:t>
                      </a:r>
                    </a:p>
                  </a:txBody>
                  <a:tcPr marL="45948" marR="45948" marT="45837" marB="45837"/>
                </a:tc>
              </a:tr>
              <a:tr h="716915">
                <a:tc vMerge="1">
                  <a:txBody>
                    <a:bodyPr/>
                    <a:lstStyle/>
                    <a:p>
                      <a:endParaRPr/>
                    </a:p>
                  </a:txBody>
                  <a:tcPr marL="45720" marR="45720"/>
                </a:tc>
                <a:tc>
                  <a:txBody>
                    <a:bodyPr/>
                    <a:lstStyle/>
                    <a:p>
                      <a:pPr eaLnBrk="0" latinLnBrk="1" hangingPunct="0">
                        <a:lnSpc>
                          <a:spcPct val="150000"/>
                        </a:lnSpc>
                        <a:spcBef>
                          <a:spcPct val="0"/>
                        </a:spcBef>
                      </a:pPr>
                      <a:r>
                        <a:rPr lang="zh-CN" altLang="en-US" sz="2135" kern="0">
                          <a:solidFill>
                            <a:srgbClr val="000000"/>
                          </a:solidFill>
                          <a:latin typeface="宋体" panose="02010600030101010101" pitchFamily="2" charset="-122"/>
                          <a:ea typeface="宋体" pitchFamily="2" charset="-122"/>
                        </a:rPr>
                        <a:t>故意增删、改动文中表示范围、程度、频率等的修饰与限制成分。</a:t>
                      </a:r>
                    </a:p>
                  </a:txBody>
                  <a:tcPr marL="45948" marR="45948" marT="45837" marB="45837"/>
                </a:tc>
              </a:tr>
              <a:tr h="2047240">
                <a:tc>
                  <a:txBody>
                    <a:bodyPr/>
                    <a:lstStyle/>
                    <a:p>
                      <a:pPr eaLnBrk="0" latinLnBrk="1" hangingPunct="0">
                        <a:lnSpc>
                          <a:spcPct val="150000"/>
                        </a:lnSpc>
                        <a:spcBef>
                          <a:spcPct val="0"/>
                        </a:spcBef>
                      </a:pPr>
                      <a:r>
                        <a:rPr lang="zh-CN" altLang="en-US" sz="2135" kern="0">
                          <a:solidFill>
                            <a:srgbClr val="000000"/>
                          </a:solidFill>
                          <a:latin typeface="宋体" panose="02010600030101010101" pitchFamily="2" charset="-122"/>
                          <a:ea typeface="宋体" pitchFamily="2" charset="-122"/>
                        </a:rPr>
                        <a:t>识别方法</a:t>
                      </a:r>
                    </a:p>
                  </a:txBody>
                  <a:tcPr marL="45948" marR="45948" marT="45837" marB="45837"/>
                </a:tc>
                <a:tc>
                  <a:txBody>
                    <a:bodyPr/>
                    <a:lstStyle/>
                    <a:p>
                      <a:pPr eaLnBrk="0" latinLnBrk="1" hangingPunct="0">
                        <a:lnSpc>
                          <a:spcPct val="150000"/>
                        </a:lnSpc>
                        <a:spcBef>
                          <a:spcPct val="0"/>
                        </a:spcBef>
                      </a:pPr>
                      <a:r>
                        <a:rPr lang="zh-CN" altLang="en-US" sz="2135" kern="0">
                          <a:solidFill>
                            <a:srgbClr val="000000"/>
                          </a:solidFill>
                          <a:latin typeface="宋体" panose="02010600030101010101" pitchFamily="2" charset="-122"/>
                          <a:ea typeface="宋体" pitchFamily="2" charset="-122"/>
                        </a:rPr>
                        <a:t>关注重要词语前边的修饰与限制词,常见的有表数量多少的词(少数、部分、几个、大多数等)、表范围大小的词(凡、全部、所有等)、表程度轻重的词(特别、尤其、十分、稍微等)、表频率高低的词(通常、总是、有时、偶尔等)、表多项并举的词(和、同、以及、另外、还有等)。</a:t>
                      </a:r>
                    </a:p>
                  </a:txBody>
                  <a:tcPr marL="45948" marR="45948" marT="45837" marB="45837"/>
                </a:tc>
              </a:tr>
            </a:tbl>
          </a:graphicData>
        </a:graphic>
      </p:graphicFrame>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379413" y="2003425"/>
            <a:ext cx="10942638" cy="3138488"/>
          </a:xfrm>
          <a:prstGeom prst="rect">
            <a:avLst/>
          </a:prstGeom>
          <a:noFill/>
          <a:ln w="9525">
            <a:noFill/>
            <a:miter lim="800000"/>
          </a:ln>
        </p:spPr>
        <p:txBody>
          <a:bodyPr wrap="square">
            <a:spAutoFit/>
          </a:bodyPr>
          <a:lstStyle/>
          <a:p>
            <a:pPr defTabSz="914400" eaLnBrk="0" hangingPunct="0">
              <a:spcBef>
                <a:spcPct val="50000"/>
              </a:spcBef>
              <a:buFont typeface="Arial" pitchFamily="34" charset="0"/>
            </a:pPr>
            <a:r>
              <a:rPr lang="en-US" altLang="en-US" sz="4000" b="1" baseline="0">
                <a:solidFill>
                  <a:srgbClr val="FF0000"/>
                </a:solidFill>
                <a:latin typeface="Arial" pitchFamily="34" charset="0"/>
                <a:ea typeface="宋体" pitchFamily="2" charset="-122"/>
              </a:rPr>
              <a:t>【</a:t>
            </a:r>
            <a:r>
              <a:rPr lang="zh-CN" altLang="en-US" sz="4000" b="1" baseline="0">
                <a:solidFill>
                  <a:srgbClr val="FF0000"/>
                </a:solidFill>
                <a:latin typeface="Arial" pitchFamily="34" charset="0"/>
                <a:ea typeface="宋体" pitchFamily="2" charset="-122"/>
              </a:rPr>
              <a:t>对应文段</a:t>
            </a:r>
            <a:r>
              <a:rPr lang="en-US" altLang="en-US" sz="4000" b="1" baseline="0">
                <a:solidFill>
                  <a:srgbClr val="FF0000"/>
                </a:solidFill>
                <a:latin typeface="Arial" pitchFamily="34" charset="0"/>
                <a:ea typeface="宋体" pitchFamily="2" charset="-122"/>
              </a:rPr>
              <a:t>】</a:t>
            </a:r>
            <a:r>
              <a:rPr lang="zh-CN" altLang="en-US" sz="4000" b="1" baseline="0">
                <a:latin typeface="楷体" panose="02010609060101010101" charset="-122"/>
                <a:ea typeface="楷体" panose="02010609060101010101" charset="-122"/>
              </a:rPr>
              <a:t>比如藏医，很长一个时期，它的传授是在寺庙中以隐秘的方式进行的，它用青藏高原所独有的植物、动物、矿物和食物对患者进行治疗，对包括癌症、中风在内的多种令现代医学棘手的疾病有着较好的疗效。</a:t>
            </a:r>
            <a:r>
              <a:rPr lang="zh-CN" altLang="en-US" sz="4000" b="1" baseline="0">
                <a:solidFill>
                  <a:srgbClr val="0000FF"/>
                </a:solidFill>
                <a:latin typeface="Arial" pitchFamily="34" charset="0"/>
                <a:ea typeface="宋体" pitchFamily="2" charset="-122"/>
              </a:rPr>
              <a:t> </a:t>
            </a:r>
          </a:p>
        </p:txBody>
      </p:sp>
      <p:sp>
        <p:nvSpPr>
          <p:cNvPr id="14338" name="Text Box 3"/>
          <p:cNvSpPr txBox="1"/>
          <p:nvPr/>
        </p:nvSpPr>
        <p:spPr>
          <a:xfrm>
            <a:off x="379413" y="565150"/>
            <a:ext cx="11345862" cy="1309688"/>
          </a:xfrm>
          <a:prstGeom prst="rect">
            <a:avLst/>
          </a:prstGeom>
          <a:noFill/>
          <a:ln w="9525">
            <a:noFill/>
          </a:ln>
        </p:spPr>
        <p:txBody>
          <a:bodyPr wrap="square" anchor="t">
            <a:spAutoFit/>
          </a:bodyPr>
          <a:lstStyle/>
          <a:p>
            <a:pPr>
              <a:spcBef>
                <a:spcPct val="50000"/>
              </a:spcBef>
            </a:pPr>
            <a:r>
              <a:rPr lang="en-US" altLang="zh-CN" sz="4000" b="1">
                <a:latin typeface="楷体_GB2312" pitchFamily="49" charset="-122"/>
                <a:ea typeface="楷体_GB2312" pitchFamily="49" charset="-122"/>
              </a:rPr>
              <a:t>B.</a:t>
            </a:r>
            <a:r>
              <a:rPr lang="zh-CN" altLang="en-US" sz="4000" b="1">
                <a:latin typeface="楷体_GB2312" pitchFamily="49" charset="-122"/>
                <a:ea typeface="楷体_GB2312" pitchFamily="49" charset="-122"/>
              </a:rPr>
              <a:t>中医学能治疗包括中风在内的所有疑难杂症，西医学对这些病则感到束手无策。</a:t>
            </a:r>
          </a:p>
        </p:txBody>
      </p:sp>
      <p:sp>
        <p:nvSpPr>
          <p:cNvPr id="12294" name="Text Box 7"/>
          <p:cNvSpPr txBox="1">
            <a:spLocks noChangeArrowheads="1"/>
          </p:cNvSpPr>
          <p:nvPr/>
        </p:nvSpPr>
        <p:spPr bwMode="auto">
          <a:xfrm>
            <a:off x="1425575" y="5553075"/>
            <a:ext cx="4929188" cy="701675"/>
          </a:xfrm>
          <a:prstGeom prst="rect">
            <a:avLst/>
          </a:prstGeom>
          <a:solidFill>
            <a:schemeClr val="bg1"/>
          </a:solidFill>
          <a:ln w="9525">
            <a:noFill/>
            <a:miter lim="800000"/>
          </a:ln>
          <a:effectLst>
            <a:outerShdw dist="17961" dir="2700000" algn="ctr" rotWithShape="0">
              <a:schemeClr val="bg2"/>
            </a:outerShdw>
          </a:effectLst>
        </p:spPr>
        <p:txBody>
          <a:bodyPr wrap="square">
            <a:spAutoFit/>
          </a:bodyPr>
          <a:lstStyle/>
          <a:p>
            <a:pPr marR="0" defTabSz="914400" rtl="0" eaLnBrk="0" hangingPunct="0">
              <a:buClrTx/>
              <a:buSzTx/>
              <a:buFont typeface="Arial" pitchFamily="34" charset="0"/>
              <a:defRPr/>
            </a:pPr>
            <a:r>
              <a:rPr kumimoji="0" lang="zh-CN" altLang="en-US" sz="4000" b="1" i="0" kern="1200" cap="none" spc="0" normalizeH="0" baseline="0" noProof="0">
                <a:solidFill>
                  <a:srgbClr val="FF0000"/>
                </a:solidFill>
                <a:latin typeface="黑体" panose="02010609060101010101" charset="-122"/>
                <a:ea typeface="黑体" panose="02010609060101010101" charset="-122"/>
                <a:cs typeface="+mn-cs"/>
              </a:rPr>
              <a:t>把</a:t>
            </a:r>
            <a:r>
              <a:rPr kumimoji="0" lang="zh-CN" altLang="en-US" sz="4000" b="1" i="0" kern="1200" cap="none" spc="0" normalizeH="0" baseline="0" noProof="0">
                <a:solidFill>
                  <a:srgbClr val="0000FF"/>
                </a:solidFill>
                <a:latin typeface="黑体" panose="02010609060101010101" charset="-122"/>
                <a:ea typeface="黑体" panose="02010609060101010101" charset="-122"/>
                <a:cs typeface="+mn-cs"/>
              </a:rPr>
              <a:t>部分</a:t>
            </a:r>
            <a:r>
              <a:rPr kumimoji="0" lang="zh-CN" altLang="en-US" sz="4000" b="1" i="0" kern="1200" cap="none" spc="0" normalizeH="0" baseline="0" noProof="0">
                <a:solidFill>
                  <a:srgbClr val="FF0000"/>
                </a:solidFill>
                <a:latin typeface="黑体" panose="02010609060101010101" charset="-122"/>
                <a:ea typeface="黑体" panose="02010609060101010101" charset="-122"/>
                <a:cs typeface="+mn-cs"/>
              </a:rPr>
              <a:t>说成是</a:t>
            </a:r>
            <a:r>
              <a:rPr kumimoji="0" lang="zh-CN" altLang="en-US" sz="4000" b="1" i="0" kern="1200" cap="none" spc="0" normalizeH="0" baseline="0" noProof="0">
                <a:solidFill>
                  <a:srgbClr val="0000FF"/>
                </a:solidFill>
                <a:latin typeface="黑体" panose="02010609060101010101" charset="-122"/>
                <a:ea typeface="黑体" panose="02010609060101010101" charset="-122"/>
                <a:cs typeface="+mn-cs"/>
              </a:rPr>
              <a:t>所有</a:t>
            </a:r>
            <a:r>
              <a:rPr kumimoji="0" lang="zh-CN" altLang="en-US" sz="4000" b="1" i="0" kern="1200" cap="none" spc="0" normalizeH="0" baseline="0" noProof="0">
                <a:solidFill>
                  <a:srgbClr val="FF0000"/>
                </a:solidFill>
                <a:latin typeface="黑体" panose="02010609060101010101" charset="-122"/>
                <a:ea typeface="黑体" panose="02010609060101010101" charset="-122"/>
                <a:cs typeface="+mn-cs"/>
              </a:rPr>
              <a:t>。</a:t>
            </a:r>
            <a:r>
              <a:rPr kumimoji="0" lang="zh-CN" altLang="en-US" sz="4000" b="1" i="0" kern="1200" cap="none" spc="0" normalizeH="0" baseline="0" noProof="0">
                <a:solidFill>
                  <a:srgbClr val="FF0000"/>
                </a:solidFill>
                <a:effectLst>
                  <a:outerShdw blurRad="38100" dist="38100" dir="2700000" algn="tl">
                    <a:srgbClr val="C0C0C0"/>
                  </a:outerShdw>
                </a:effectLst>
                <a:latin typeface="Arial" pitchFamily="34" charset="0"/>
                <a:ea typeface="宋体" pitchFamily="2" charset="-122"/>
                <a:cs typeface="+mn-cs"/>
              </a:rPr>
              <a:t> </a:t>
            </a:r>
          </a:p>
        </p:txBody>
      </p:sp>
      <p:sp>
        <p:nvSpPr>
          <p:cNvPr id="2" name="圆角矩形标注 1"/>
          <p:cNvSpPr/>
          <p:nvPr/>
        </p:nvSpPr>
        <p:spPr>
          <a:xfrm>
            <a:off x="8215313" y="5353050"/>
            <a:ext cx="2305050" cy="611188"/>
          </a:xfrm>
          <a:prstGeom prst="wedgeRoundRectCallout">
            <a:avLst>
              <a:gd name="adj1" fmla="val -69586"/>
              <a:gd name="adj2" fmla="val -143042"/>
              <a:gd name="adj3" fmla="val 16667"/>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4000" b="1" u="sng" strike="noStrike" noProof="0">
                <a:ln>
                  <a:noFill/>
                </a:ln>
                <a:solidFill>
                  <a:srgbClr val="0000FF"/>
                </a:solidFill>
                <a:effectLst/>
                <a:uLnTx/>
                <a:uFillTx/>
                <a:latin typeface="黑体" panose="02010609060101010101" charset="-122"/>
                <a:ea typeface="黑体" panose="02010609060101010101" charset="-122"/>
                <a:sym typeface="+mn-ea"/>
              </a:rPr>
              <a:t>以偏概全</a:t>
            </a:r>
          </a:p>
        </p:txBody>
      </p:sp>
      <p:sp>
        <p:nvSpPr>
          <p:cNvPr id="3" name="圆角矩形标注 2"/>
          <p:cNvSpPr/>
          <p:nvPr/>
        </p:nvSpPr>
        <p:spPr>
          <a:xfrm>
            <a:off x="7600950" y="631825"/>
            <a:ext cx="1090613" cy="600075"/>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圆角矩形标注 3"/>
          <p:cNvSpPr/>
          <p:nvPr/>
        </p:nvSpPr>
        <p:spPr>
          <a:xfrm>
            <a:off x="7600950" y="3779838"/>
            <a:ext cx="1090613" cy="668338"/>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2"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2294"/>
                                        </p:tgtEl>
                                        <p:attrNameLst>
                                          <p:attrName>style.visibility</p:attrName>
                                        </p:attrNameLst>
                                      </p:cBhvr>
                                      <p:to>
                                        <p:strVal val="visible"/>
                                      </p:to>
                                    </p:set>
                                    <p:anim calcmode="lin" valueType="num">
                                      <p:cBhvr>
                                        <p:cTn id="21" dur="500" fill="hold"/>
                                        <p:tgtEl>
                                          <p:spTgt spid="12294"/>
                                        </p:tgtEl>
                                        <p:attrNameLst>
                                          <p:attrName>ppt_x</p:attrName>
                                        </p:attrNameLst>
                                      </p:cBhvr>
                                      <p:tavLst>
                                        <p:tav tm="0">
                                          <p:val>
                                            <p:strVal val="0-#ppt_w/2"/>
                                          </p:val>
                                        </p:tav>
                                        <p:tav tm="100000">
                                          <p:val>
                                            <p:strVal val="#ppt_x"/>
                                          </p:val>
                                        </p:tav>
                                      </p:tavLst>
                                    </p:anim>
                                    <p:anim calcmode="lin" valueType="num">
                                      <p:cBhvr>
                                        <p:cTn id="22" dur="500" fill="hold"/>
                                        <p:tgtEl>
                                          <p:spTgt spid="12294"/>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3"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ppt_x</p:attrName>
                                        </p:attrNameLst>
                                      </p:cBhvr>
                                      <p:tavLst>
                                        <p:tav tm="0">
                                          <p:val>
                                            <p:strVal val="#ppt_x"/>
                                          </p:val>
                                        </p:tav>
                                        <p:tav tm="100000">
                                          <p:val>
                                            <p:strVal val="#ppt_x"/>
                                          </p:val>
                                        </p:tav>
                                      </p:tavLst>
                                    </p:anim>
                                    <p:anim calcmode="lin" valueType="num">
                                      <p:cBhvr>
                                        <p:cTn id="2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animBg="1"/>
      <p:bldP spid="2" grpId="3" animBg="1"/>
      <p:bldP spid="3" grpId="1" animBg="1"/>
      <p:bldP spid="4"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3"/>
          <p:cNvSpPr txBox="1">
            <a:spLocks noChangeArrowheads="1"/>
          </p:cNvSpPr>
          <p:nvPr/>
        </p:nvSpPr>
        <p:spPr bwMode="auto">
          <a:xfrm>
            <a:off x="290513" y="2211388"/>
            <a:ext cx="11825288" cy="3140075"/>
          </a:xfrm>
          <a:prstGeom prst="rect">
            <a:avLst/>
          </a:prstGeom>
          <a:noFill/>
          <a:ln w="9525">
            <a:noFill/>
            <a:miter lim="800000"/>
          </a:ln>
        </p:spPr>
        <p:txBody>
          <a:bodyPr wrap="square">
            <a:spAutoFit/>
          </a:bodyPr>
          <a:lstStyle/>
          <a:p>
            <a:pPr defTabSz="914400" eaLnBrk="0" hangingPunct="0">
              <a:spcBef>
                <a:spcPct val="50000"/>
              </a:spcBef>
              <a:buFont typeface="Arial" pitchFamily="34" charset="0"/>
            </a:pPr>
            <a:r>
              <a:rPr lang="en-US" altLang="en-US" sz="4000" b="1" baseline="0">
                <a:solidFill>
                  <a:srgbClr val="FF0000"/>
                </a:solidFill>
                <a:latin typeface="Arial" pitchFamily="34" charset="0"/>
                <a:ea typeface="宋体" pitchFamily="2" charset="-122"/>
              </a:rPr>
              <a:t>【</a:t>
            </a:r>
            <a:r>
              <a:rPr lang="zh-CN" altLang="en-US" sz="4000" b="1" baseline="0">
                <a:solidFill>
                  <a:srgbClr val="FF0000"/>
                </a:solidFill>
                <a:latin typeface="Arial" pitchFamily="34" charset="0"/>
                <a:ea typeface="宋体" pitchFamily="2" charset="-122"/>
              </a:rPr>
              <a:t>对应文段</a:t>
            </a:r>
            <a:r>
              <a:rPr lang="en-US" altLang="en-US" sz="4000" b="1" baseline="0">
                <a:solidFill>
                  <a:srgbClr val="FF0000"/>
                </a:solidFill>
                <a:latin typeface="Arial" pitchFamily="34" charset="0"/>
                <a:ea typeface="宋体" pitchFamily="2" charset="-122"/>
              </a:rPr>
              <a:t>】</a:t>
            </a:r>
            <a:r>
              <a:rPr lang="zh-CN" altLang="en-US" sz="4000" b="1" baseline="0">
                <a:latin typeface="楷体" panose="02010609060101010101" charset="-122"/>
                <a:ea typeface="楷体" panose="02010609060101010101" charset="-122"/>
              </a:rPr>
              <a:t>在太空中，八面无着，双脚无用武之地，必须靠太空机动器来移动身体的位置。目前用的是喷气设备，安放在舱外活动航天服背部，叫喷气背包，通过三个自由度六个方向上的喷嘴喷气，以达到向任何方向运动的目的。</a:t>
            </a:r>
            <a:r>
              <a:rPr lang="zh-CN" altLang="en-US" sz="4000" b="1" baseline="0">
                <a:solidFill>
                  <a:srgbClr val="0000FF"/>
                </a:solidFill>
                <a:latin typeface="Arial" pitchFamily="34" charset="0"/>
                <a:ea typeface="宋体" pitchFamily="2" charset="-122"/>
              </a:rPr>
              <a:t> </a:t>
            </a:r>
          </a:p>
        </p:txBody>
      </p:sp>
      <p:sp>
        <p:nvSpPr>
          <p:cNvPr id="15362" name="Text Box 4"/>
          <p:cNvSpPr txBox="1"/>
          <p:nvPr/>
        </p:nvSpPr>
        <p:spPr>
          <a:xfrm>
            <a:off x="192088" y="706438"/>
            <a:ext cx="12022137" cy="1309687"/>
          </a:xfrm>
          <a:prstGeom prst="rect">
            <a:avLst/>
          </a:prstGeom>
          <a:noFill/>
          <a:ln w="9525">
            <a:noFill/>
          </a:ln>
        </p:spPr>
        <p:txBody>
          <a:bodyPr wrap="square" anchor="t">
            <a:spAutoFit/>
          </a:bodyPr>
          <a:lstStyle/>
          <a:p>
            <a:pPr>
              <a:spcBef>
                <a:spcPct val="50000"/>
              </a:spcBef>
            </a:pPr>
            <a:r>
              <a:rPr lang="en-US" altLang="zh-CN" sz="4000" b="1">
                <a:latin typeface="楷体_GB2312" pitchFamily="49" charset="-122"/>
                <a:ea typeface="楷体_GB2312" pitchFamily="49" charset="-122"/>
              </a:rPr>
              <a:t>B.</a:t>
            </a:r>
            <a:r>
              <a:rPr lang="zh-CN" altLang="en-US" sz="4000" b="1">
                <a:latin typeface="楷体_GB2312" pitchFamily="49" charset="-122"/>
                <a:ea typeface="楷体_GB2312" pitchFamily="49" charset="-122"/>
              </a:rPr>
              <a:t>在太空中，航天员依靠太空机动器来移动身体，因此可以飘飞到任何想去的地方，行走范围是立体的</a:t>
            </a:r>
            <a:r>
              <a:rPr lang="zh-CN" altLang="en-US" sz="4000" b="1">
                <a:latin typeface="Arial" pitchFamily="34" charset="0"/>
                <a:ea typeface="宋体" pitchFamily="2" charset="-122"/>
              </a:rPr>
              <a:t>。 </a:t>
            </a:r>
            <a:endParaRPr lang="zh-CN" altLang="en-US" sz="4000" b="1">
              <a:latin typeface="Calibri"/>
              <a:ea typeface="宋体" pitchFamily="2" charset="-122"/>
            </a:endParaRPr>
          </a:p>
        </p:txBody>
      </p:sp>
      <p:sp>
        <p:nvSpPr>
          <p:cNvPr id="20486" name="Text Box 7"/>
          <p:cNvSpPr txBox="1"/>
          <p:nvPr/>
        </p:nvSpPr>
        <p:spPr>
          <a:xfrm>
            <a:off x="1712913" y="5516563"/>
            <a:ext cx="5989637" cy="700087"/>
          </a:xfrm>
          <a:prstGeom prst="rect">
            <a:avLst/>
          </a:prstGeom>
          <a:noFill/>
          <a:ln w="57150">
            <a:noFill/>
          </a:ln>
        </p:spPr>
        <p:txBody>
          <a:bodyPr wrap="square" anchor="t">
            <a:spAutoFit/>
          </a:bodyPr>
          <a:lstStyle/>
          <a:p>
            <a:pPr>
              <a:spcBef>
                <a:spcPct val="50000"/>
              </a:spcBef>
            </a:pPr>
            <a:r>
              <a:rPr lang="zh-CN" altLang="en-US" sz="4000" b="1">
                <a:solidFill>
                  <a:srgbClr val="006600"/>
                </a:solidFill>
                <a:latin typeface="Arial" pitchFamily="34" charset="0"/>
                <a:ea typeface="宋体" pitchFamily="2" charset="-122"/>
              </a:rPr>
              <a:t>  </a:t>
            </a:r>
            <a:r>
              <a:rPr lang="zh-CN" altLang="en-US" sz="4000" b="1">
                <a:solidFill>
                  <a:srgbClr val="FF0000"/>
                </a:solidFill>
                <a:latin typeface="黑体" panose="02010609060101010101" charset="-122"/>
                <a:ea typeface="黑体" panose="02010609060101010101" charset="-122"/>
              </a:rPr>
              <a:t>夸大</a:t>
            </a:r>
            <a:r>
              <a:rPr lang="zh-CN" altLang="en-US" sz="4000" b="1">
                <a:solidFill>
                  <a:srgbClr val="0000FF"/>
                </a:solidFill>
                <a:latin typeface="黑体" panose="02010609060101010101" charset="-122"/>
                <a:ea typeface="黑体" panose="02010609060101010101" charset="-122"/>
              </a:rPr>
              <a:t>功能或效用。</a:t>
            </a:r>
            <a:r>
              <a:rPr lang="zh-CN" altLang="en-US" sz="3600" b="1">
                <a:solidFill>
                  <a:srgbClr val="FF0000"/>
                </a:solidFill>
                <a:latin typeface="Arial" pitchFamily="34" charset="0"/>
                <a:ea typeface="宋体" pitchFamily="2" charset="-122"/>
              </a:rPr>
              <a:t> </a:t>
            </a:r>
          </a:p>
        </p:txBody>
      </p:sp>
      <p:sp>
        <p:nvSpPr>
          <p:cNvPr id="2" name="圆角矩形标注 1"/>
          <p:cNvSpPr/>
          <p:nvPr/>
        </p:nvSpPr>
        <p:spPr>
          <a:xfrm>
            <a:off x="9126538" y="5351463"/>
            <a:ext cx="2305050" cy="611188"/>
          </a:xfrm>
          <a:prstGeom prst="wedgeRoundRectCallout">
            <a:avLst>
              <a:gd name="adj1" fmla="val -65234"/>
              <a:gd name="adj2" fmla="val -135877"/>
              <a:gd name="adj3" fmla="val 16667"/>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4000" b="1" u="sng" strike="noStrike" noProof="0">
                <a:ln>
                  <a:noFill/>
                </a:ln>
                <a:solidFill>
                  <a:srgbClr val="0000FF"/>
                </a:solidFill>
                <a:effectLst/>
                <a:uLnTx/>
                <a:uFillTx/>
                <a:latin typeface="黑体" panose="02010609060101010101" charset="-122"/>
                <a:ea typeface="黑体" panose="02010609060101010101" charset="-122"/>
                <a:sym typeface="+mn-ea"/>
              </a:rPr>
              <a:t>以偏概全</a:t>
            </a:r>
          </a:p>
        </p:txBody>
      </p:sp>
      <p:sp>
        <p:nvSpPr>
          <p:cNvPr id="3" name="圆角矩形标注 2"/>
          <p:cNvSpPr/>
          <p:nvPr/>
        </p:nvSpPr>
        <p:spPr>
          <a:xfrm>
            <a:off x="3351213" y="1322388"/>
            <a:ext cx="2057400" cy="666750"/>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圆角矩形标注 3"/>
          <p:cNvSpPr/>
          <p:nvPr/>
        </p:nvSpPr>
        <p:spPr>
          <a:xfrm>
            <a:off x="5932488" y="4087813"/>
            <a:ext cx="2624138" cy="666750"/>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2"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0486"/>
                                        </p:tgtEl>
                                        <p:attrNameLst>
                                          <p:attrName>style.visibility</p:attrName>
                                        </p:attrNameLst>
                                      </p:cBhvr>
                                      <p:to>
                                        <p:strVal val="visible"/>
                                      </p:to>
                                    </p:set>
                                    <p:anim calcmode="lin" valueType="num">
                                      <p:cBhvr>
                                        <p:cTn id="21" dur="500" fill="hold"/>
                                        <p:tgtEl>
                                          <p:spTgt spid="20486"/>
                                        </p:tgtEl>
                                        <p:attrNameLst>
                                          <p:attrName>ppt_x</p:attrName>
                                        </p:attrNameLst>
                                      </p:cBhvr>
                                      <p:tavLst>
                                        <p:tav tm="0">
                                          <p:val>
                                            <p:strVal val="0-#ppt_w/2"/>
                                          </p:val>
                                        </p:tav>
                                        <p:tav tm="100000">
                                          <p:val>
                                            <p:strVal val="#ppt_x"/>
                                          </p:val>
                                        </p:tav>
                                      </p:tavLst>
                                    </p:anim>
                                    <p:anim calcmode="lin" valueType="num">
                                      <p:cBhvr>
                                        <p:cTn id="22" dur="500" fill="hold"/>
                                        <p:tgtEl>
                                          <p:spTgt spid="20486"/>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3"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ppt_x</p:attrName>
                                        </p:attrNameLst>
                                      </p:cBhvr>
                                      <p:tavLst>
                                        <p:tav tm="0">
                                          <p:val>
                                            <p:strVal val="#ppt_x"/>
                                          </p:val>
                                        </p:tav>
                                        <p:tav tm="100000">
                                          <p:val>
                                            <p:strVal val="#ppt_x"/>
                                          </p:val>
                                        </p:tav>
                                      </p:tavLst>
                                    </p:anim>
                                    <p:anim calcmode="lin" valueType="num">
                                      <p:cBhvr>
                                        <p:cTn id="2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p:bldP spid="2" grpId="3" animBg="1"/>
      <p:bldP spid="3" grpId="1" animBg="1"/>
      <p:bldP spid="4" grpId="2"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346075" y="2232025"/>
            <a:ext cx="11690350" cy="3749675"/>
          </a:xfrm>
          <a:prstGeom prst="rect">
            <a:avLst/>
          </a:prstGeom>
          <a:noFill/>
          <a:ln w="9525">
            <a:noFill/>
            <a:miter lim="800000"/>
          </a:ln>
        </p:spPr>
        <p:txBody>
          <a:bodyPr wrap="square">
            <a:spAutoFit/>
          </a:bodyPr>
          <a:lstStyle/>
          <a:p>
            <a:pPr defTabSz="914400" eaLnBrk="0" hangingPunct="0">
              <a:spcBef>
                <a:spcPct val="50000"/>
              </a:spcBef>
            </a:pPr>
            <a:r>
              <a:rPr lang="en-US" altLang="zh-CN" sz="4000" b="1" baseline="0">
                <a:solidFill>
                  <a:srgbClr val="FF0000"/>
                </a:solidFill>
                <a:effectLst>
                  <a:outerShdw blurRad="38100" dist="38100" dir="2700000">
                    <a:srgbClr val="C0C0C0"/>
                  </a:outerShdw>
                </a:effectLst>
                <a:latin typeface="Arial" pitchFamily="34" charset="0"/>
                <a:ea typeface="宋体" pitchFamily="2" charset="-122"/>
              </a:rPr>
              <a:t>【</a:t>
            </a:r>
            <a:r>
              <a:rPr lang="zh-CN" altLang="en-US" sz="4000" b="1" baseline="0">
                <a:solidFill>
                  <a:srgbClr val="FF0000"/>
                </a:solidFill>
                <a:effectLst>
                  <a:outerShdw blurRad="38100" dist="38100" dir="2700000">
                    <a:srgbClr val="C0C0C0"/>
                  </a:outerShdw>
                </a:effectLst>
                <a:latin typeface="Arial" pitchFamily="34" charset="0"/>
                <a:ea typeface="宋体" pitchFamily="2" charset="-122"/>
              </a:rPr>
              <a:t>对应文段</a:t>
            </a:r>
            <a:r>
              <a:rPr lang="en-US" altLang="zh-CN" sz="4000" b="1" baseline="0">
                <a:solidFill>
                  <a:srgbClr val="FF0000"/>
                </a:solidFill>
                <a:effectLst>
                  <a:outerShdw blurRad="38100" dist="38100" dir="2700000">
                    <a:srgbClr val="C0C0C0"/>
                  </a:outerShdw>
                </a:effectLst>
                <a:latin typeface="Arial" pitchFamily="34" charset="0"/>
                <a:ea typeface="宋体" pitchFamily="2" charset="-122"/>
              </a:rPr>
              <a:t>】</a:t>
            </a:r>
            <a:r>
              <a:rPr lang="zh-CN" altLang="zh-CN" sz="4000" b="1" baseline="0">
                <a:latin typeface="楷体" panose="02010609060101010101" charset="-122"/>
                <a:ea typeface="楷体" panose="02010609060101010101" charset="-122"/>
              </a:rPr>
              <a:t>“宋代新型信用工具的大量使用，是社会经济发展史中最具标志性意义的新生事物，它缓解或解决了交换过程中的诸多不便与矛盾，从而在很大程度上促进了经济发展。”</a:t>
            </a:r>
            <a:r>
              <a:rPr lang="zh-CN" altLang="en-US" sz="4000" b="1" baseline="0">
                <a:latin typeface="楷体" panose="02010609060101010101" charset="-122"/>
                <a:ea typeface="楷体" panose="02010609060101010101" charset="-122"/>
              </a:rPr>
              <a:t>“</a:t>
            </a:r>
            <a:r>
              <a:rPr lang="zh-CN" altLang="zh-CN" sz="4000" b="1" baseline="0">
                <a:latin typeface="楷体" panose="02010609060101010101" charset="-122"/>
                <a:ea typeface="楷体" panose="02010609060101010101" charset="-122"/>
              </a:rPr>
              <a:t>高利贷是贷放货币或实物以榨取高利的剥削活动，高利贷促使小生产者破产，加深了贫富不均和阶级对立。</a:t>
            </a:r>
            <a:r>
              <a:rPr lang="zh-CN" altLang="en-US" sz="4000" b="1" baseline="0">
                <a:latin typeface="楷体" panose="02010609060101010101" charset="-122"/>
                <a:ea typeface="楷体" panose="02010609060101010101" charset="-122"/>
              </a:rPr>
              <a:t>”</a:t>
            </a:r>
            <a:endParaRPr lang="zh-CN" altLang="en-US" sz="4000" b="1" baseline="0">
              <a:solidFill>
                <a:srgbClr val="0000FF"/>
              </a:solidFill>
              <a:effectLst>
                <a:outerShdw blurRad="38100" dist="38100" dir="2700000">
                  <a:srgbClr val="C0C0C0"/>
                </a:outerShdw>
              </a:effectLst>
              <a:latin typeface="楷体" panose="02010609060101010101" charset="-122"/>
              <a:ea typeface="楷体" panose="02010609060101010101" charset="-122"/>
            </a:endParaRPr>
          </a:p>
        </p:txBody>
      </p:sp>
      <p:sp>
        <p:nvSpPr>
          <p:cNvPr id="10243" name="Text Box 3"/>
          <p:cNvSpPr txBox="1">
            <a:spLocks noChangeArrowheads="1"/>
          </p:cNvSpPr>
          <p:nvPr/>
        </p:nvSpPr>
        <p:spPr bwMode="auto">
          <a:xfrm>
            <a:off x="346075" y="311150"/>
            <a:ext cx="11690350" cy="1938020"/>
          </a:xfrm>
          <a:prstGeom prst="rect">
            <a:avLst/>
          </a:prstGeom>
          <a:noFill/>
          <a:ln w="9525">
            <a:noFill/>
            <a:miter lim="800000"/>
          </a:ln>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40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t> </a:t>
            </a:r>
            <a:r>
              <a:rPr kumimoji="0" lang="en-US" altLang="zh-CN" sz="4000" b="1"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t>D</a:t>
            </a:r>
            <a:r>
              <a:rPr kumimoji="0" lang="zh-CN" altLang="zh-CN" sz="4000" b="1"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t>．宋代各种信用形式和信用工具对当时的经济发展都起到非常积极的作用，同时也为此后各个朝代提供了借鉴。</a:t>
            </a:r>
            <a:endParaRPr kumimoji="0" lang="zh-CN" altLang="en-US" sz="40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itchFamily="34" charset="0"/>
              <a:ea typeface="宋体" pitchFamily="2" charset="-122"/>
              <a:cs typeface="+mn-cs"/>
            </a:endParaRPr>
          </a:p>
        </p:txBody>
      </p:sp>
      <p:sp>
        <p:nvSpPr>
          <p:cNvPr id="5" name="Text Box 7"/>
          <p:cNvSpPr txBox="1">
            <a:spLocks noChangeArrowheads="1"/>
          </p:cNvSpPr>
          <p:nvPr/>
        </p:nvSpPr>
        <p:spPr bwMode="auto">
          <a:xfrm>
            <a:off x="1793875" y="5915025"/>
            <a:ext cx="7173913" cy="701675"/>
          </a:xfrm>
          <a:prstGeom prst="rect">
            <a:avLst/>
          </a:prstGeom>
          <a:solidFill>
            <a:srgbClr val="FFFF00">
              <a:alpha val="38000"/>
            </a:srgbClr>
          </a:solidFill>
          <a:ln w="9525">
            <a:solidFill>
              <a:srgbClr val="FFFF00"/>
            </a:solidFill>
            <a:miter lim="800000"/>
          </a:ln>
          <a:effectLst>
            <a:outerShdw dist="17961" dir="2700000" algn="ctr" rotWithShape="0">
              <a:schemeClr val="bg2"/>
            </a:outerShdw>
          </a:effectLst>
        </p:spPr>
        <p:txBody>
          <a:bodyPr wrap="square">
            <a:spAutoFit/>
          </a:bodyPr>
          <a:lstStyle/>
          <a:p>
            <a:pPr marR="0" algn="ctr" defTabSz="914400" rtl="0" eaLnBrk="0" hangingPunct="0">
              <a:buClrTx/>
              <a:buSzTx/>
              <a:buFontTx/>
              <a:defRPr/>
            </a:pPr>
            <a:r>
              <a:rPr kumimoji="0" lang="zh-CN" altLang="zh-CN" sz="4000" b="1" i="0" kern="1200" cap="none" spc="0" normalizeH="0" baseline="0" noProof="0">
                <a:solidFill>
                  <a:srgbClr val="0000FF"/>
                </a:solidFill>
                <a:latin typeface="黑体" panose="02010609060101010101" charset="-122"/>
                <a:ea typeface="黑体" panose="02010609060101010101" charset="-122"/>
                <a:cs typeface="+mn-cs"/>
              </a:rPr>
              <a:t>故意缩小或扩大，</a:t>
            </a:r>
            <a:r>
              <a:rPr kumimoji="0" lang="zh-CN" altLang="zh-CN" sz="4000" b="1" i="0" kern="1200" cap="none" spc="0" normalizeH="0" baseline="0" noProof="0">
                <a:solidFill>
                  <a:srgbClr val="FF0000"/>
                </a:solidFill>
                <a:latin typeface="黑体" panose="02010609060101010101" charset="-122"/>
                <a:ea typeface="黑体" panose="02010609060101010101" charset="-122"/>
                <a:cs typeface="+mn-cs"/>
              </a:rPr>
              <a:t>以偏概全</a:t>
            </a:r>
            <a:r>
              <a:rPr kumimoji="0" lang="zh-CN" altLang="zh-CN" sz="4000" b="1" i="0" kern="1200" cap="none" spc="0" normalizeH="0" baseline="0" noProof="0">
                <a:solidFill>
                  <a:srgbClr val="0000FF"/>
                </a:solidFill>
                <a:latin typeface="黑体" panose="02010609060101010101" charset="-122"/>
                <a:ea typeface="黑体" panose="02010609060101010101" charset="-122"/>
                <a:cs typeface="+mn-cs"/>
              </a:rPr>
              <a:t>。</a:t>
            </a:r>
          </a:p>
        </p:txBody>
      </p:sp>
      <p:sp>
        <p:nvSpPr>
          <p:cNvPr id="3" name="圆角矩形标注 2"/>
          <p:cNvSpPr/>
          <p:nvPr/>
        </p:nvSpPr>
        <p:spPr>
          <a:xfrm>
            <a:off x="9555163" y="1628775"/>
            <a:ext cx="2325688" cy="611188"/>
          </a:xfrm>
          <a:prstGeom prst="wedgeRoundRectCallout">
            <a:avLst>
              <a:gd name="adj1" fmla="val -66703"/>
              <a:gd name="adj2" fmla="val -50311"/>
              <a:gd name="adj3" fmla="val 16667"/>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zh-CN" sz="4000" b="1" strike="noStrike" noProof="0">
                <a:ln>
                  <a:noFill/>
                </a:ln>
                <a:solidFill>
                  <a:srgbClr val="0000FF"/>
                </a:solidFill>
                <a:effectLst/>
                <a:uLnTx/>
                <a:uFillTx/>
                <a:latin typeface="黑体" panose="02010609060101010101" charset="-122"/>
                <a:ea typeface="黑体" panose="02010609060101010101" charset="-122"/>
                <a:sym typeface="+mn-ea"/>
              </a:rPr>
              <a:t>夸大作用</a:t>
            </a:r>
          </a:p>
        </p:txBody>
      </p:sp>
      <p:sp>
        <p:nvSpPr>
          <p:cNvPr id="4" name="圆角矩形标注 3"/>
          <p:cNvSpPr/>
          <p:nvPr/>
        </p:nvSpPr>
        <p:spPr>
          <a:xfrm>
            <a:off x="5672138" y="311150"/>
            <a:ext cx="1035050"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圆角矩形标注 5"/>
          <p:cNvSpPr/>
          <p:nvPr/>
        </p:nvSpPr>
        <p:spPr>
          <a:xfrm>
            <a:off x="4019550" y="969963"/>
            <a:ext cx="5116513"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7" name="圆角矩形标注 6"/>
          <p:cNvSpPr/>
          <p:nvPr/>
        </p:nvSpPr>
        <p:spPr>
          <a:xfrm>
            <a:off x="4987925" y="2232025"/>
            <a:ext cx="5605463"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 name="圆角矩形标注 7"/>
          <p:cNvSpPr/>
          <p:nvPr/>
        </p:nvSpPr>
        <p:spPr>
          <a:xfrm>
            <a:off x="960438" y="4076700"/>
            <a:ext cx="3648075" cy="657225"/>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9" name="圆角矩形标注 8"/>
          <p:cNvSpPr/>
          <p:nvPr/>
        </p:nvSpPr>
        <p:spPr>
          <a:xfrm>
            <a:off x="3411538" y="5256213"/>
            <a:ext cx="6551613"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ppt_x"/>
                                          </p:val>
                                        </p:tav>
                                        <p:tav tm="100000">
                                          <p:val>
                                            <p:strVal val="#ppt_x"/>
                                          </p:val>
                                        </p:tav>
                                      </p:tavLst>
                                    </p:anim>
                                    <p:anim calcmode="lin" valueType="num">
                                      <p:cBhvr>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3"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6"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ppt_x</p:attrName>
                                        </p:attrNameLst>
                                      </p:cBhvr>
                                      <p:tavLst>
                                        <p:tav tm="0">
                                          <p:val>
                                            <p:strVal val="#ppt_x"/>
                                          </p:val>
                                        </p:tav>
                                        <p:tav tm="100000">
                                          <p:val>
                                            <p:strVal val="#ppt_x"/>
                                          </p:val>
                                        </p:tav>
                                      </p:tavLst>
                                    </p:anim>
                                    <p:anim calcmode="lin" valueType="num">
                                      <p:cBhvr>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grpId="4"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4" fill="hold" grpId="5" nodeType="click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ppt_x</p:attrName>
                                        </p:attrNameLst>
                                      </p:cBhvr>
                                      <p:tavLst>
                                        <p:tav tm="0">
                                          <p:val>
                                            <p:strVal val="#ppt_x"/>
                                          </p:val>
                                        </p:tav>
                                        <p:tav tm="100000">
                                          <p:val>
                                            <p:strVal val="#ppt_x"/>
                                          </p:val>
                                        </p:tav>
                                      </p:tavLst>
                                    </p:anim>
                                    <p:anim calcmode="lin" valueType="num">
                                      <p:cBhvr>
                                        <p:cTn id="5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4" animBg="1"/>
      <p:bldP spid="3" grpId="5" animBg="1"/>
      <p:bldP spid="4" grpId="0" animBg="1"/>
      <p:bldP spid="6" grpId="1" animBg="1"/>
      <p:bldP spid="7" grpId="2" animBg="1"/>
      <p:bldP spid="8" grpId="3" animBg="1"/>
      <p:bldP spid="9" grpId="6"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3"/>
          </p:nvPr>
        </p:nvSpPr>
        <p:spPr>
          <a:xfrm>
            <a:off x="363220" y="274955"/>
            <a:ext cx="11353165" cy="5851525"/>
          </a:xfrm>
        </p:spPr>
        <p:txBody>
          <a:bodyPr>
            <a:noAutofit/>
          </a:bodyPr>
          <a:lstStyle/>
          <a:p>
            <a:r>
              <a:rPr lang="zh-CN" altLang="en-US" sz="3600">
                <a:solidFill>
                  <a:srgbClr val="00CC00"/>
                </a:solidFill>
              </a:rPr>
              <a:t>关注重要词语前边的修饰与限制词</a:t>
            </a:r>
          </a:p>
          <a:p>
            <a:endParaRPr lang="zh-CN" altLang="en-US" sz="3600">
              <a:solidFill>
                <a:srgbClr val="0000FF"/>
              </a:solidFill>
            </a:endParaRPr>
          </a:p>
          <a:p>
            <a:pPr>
              <a:lnSpc>
                <a:spcPct val="150000"/>
              </a:lnSpc>
            </a:pPr>
            <a:r>
              <a:rPr lang="zh-CN" altLang="en-US" sz="3600">
                <a:solidFill>
                  <a:srgbClr val="0000FF"/>
                </a:solidFill>
              </a:rPr>
              <a:t>表</a:t>
            </a:r>
            <a:r>
              <a:rPr lang="zh-CN" altLang="en-US" sz="3600">
                <a:solidFill>
                  <a:srgbClr val="FF3300"/>
                </a:solidFill>
              </a:rPr>
              <a:t>数量多少</a:t>
            </a:r>
            <a:r>
              <a:rPr lang="zh-CN" altLang="en-US" sz="3600">
                <a:solidFill>
                  <a:srgbClr val="0000FF"/>
                </a:solidFill>
              </a:rPr>
              <a:t>的词：少数、部分、几个、大多数等</a:t>
            </a:r>
          </a:p>
          <a:p>
            <a:pPr>
              <a:lnSpc>
                <a:spcPct val="150000"/>
              </a:lnSpc>
            </a:pPr>
            <a:r>
              <a:rPr lang="zh-CN" altLang="en-US" sz="3600">
                <a:solidFill>
                  <a:srgbClr val="0000FF"/>
                </a:solidFill>
              </a:rPr>
              <a:t>表</a:t>
            </a:r>
            <a:r>
              <a:rPr lang="zh-CN" altLang="en-US" sz="3600">
                <a:solidFill>
                  <a:srgbClr val="FF3300"/>
                </a:solidFill>
              </a:rPr>
              <a:t>范围大小</a:t>
            </a:r>
            <a:r>
              <a:rPr lang="zh-CN" altLang="en-US" sz="3600">
                <a:solidFill>
                  <a:srgbClr val="0000FF"/>
                </a:solidFill>
              </a:rPr>
              <a:t>的词：凡、全部、所有等</a:t>
            </a:r>
          </a:p>
          <a:p>
            <a:pPr>
              <a:lnSpc>
                <a:spcPct val="150000"/>
              </a:lnSpc>
            </a:pPr>
            <a:r>
              <a:rPr lang="zh-CN" altLang="en-US" sz="3600">
                <a:solidFill>
                  <a:srgbClr val="0000FF"/>
                </a:solidFill>
              </a:rPr>
              <a:t>表</a:t>
            </a:r>
            <a:r>
              <a:rPr lang="zh-CN" altLang="en-US" sz="3600">
                <a:solidFill>
                  <a:srgbClr val="FF3300"/>
                </a:solidFill>
              </a:rPr>
              <a:t>程度轻重</a:t>
            </a:r>
            <a:r>
              <a:rPr lang="zh-CN" altLang="en-US" sz="3600">
                <a:solidFill>
                  <a:srgbClr val="0000FF"/>
                </a:solidFill>
              </a:rPr>
              <a:t>的词：特别、尤其、十分、稍微等</a:t>
            </a:r>
          </a:p>
          <a:p>
            <a:pPr>
              <a:lnSpc>
                <a:spcPct val="150000"/>
              </a:lnSpc>
            </a:pPr>
            <a:r>
              <a:rPr lang="zh-CN" altLang="en-US" sz="3600">
                <a:solidFill>
                  <a:srgbClr val="0000FF"/>
                </a:solidFill>
              </a:rPr>
              <a:t>表</a:t>
            </a:r>
            <a:r>
              <a:rPr lang="zh-CN" altLang="en-US" sz="3600">
                <a:solidFill>
                  <a:srgbClr val="FF3300"/>
                </a:solidFill>
              </a:rPr>
              <a:t>频率高低</a:t>
            </a:r>
            <a:r>
              <a:rPr lang="zh-CN" altLang="en-US" sz="3600">
                <a:solidFill>
                  <a:srgbClr val="0000FF"/>
                </a:solidFill>
              </a:rPr>
              <a:t>的词：通常、总是、有时、偶尔等</a:t>
            </a:r>
          </a:p>
          <a:p>
            <a:pPr>
              <a:lnSpc>
                <a:spcPct val="150000"/>
              </a:lnSpc>
            </a:pPr>
            <a:r>
              <a:rPr lang="zh-CN" altLang="en-US" sz="3600">
                <a:solidFill>
                  <a:srgbClr val="0000FF"/>
                </a:solidFill>
              </a:rPr>
              <a:t>表</a:t>
            </a:r>
            <a:r>
              <a:rPr lang="zh-CN" altLang="en-US" sz="3600">
                <a:solidFill>
                  <a:srgbClr val="FF3300"/>
                </a:solidFill>
              </a:rPr>
              <a:t>多项并举</a:t>
            </a:r>
            <a:r>
              <a:rPr lang="zh-CN" altLang="en-US" sz="3600">
                <a:solidFill>
                  <a:srgbClr val="0000FF"/>
                </a:solidFill>
              </a:rPr>
              <a:t>的词：和、同、以及、另外、还有等</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对象 8"/>
          <p:cNvGraphicFramePr>
            <a:graphicFrameLocks noChangeAspect="1"/>
          </p:cNvGraphicFramePr>
          <p:nvPr/>
        </p:nvGraphicFramePr>
        <p:xfrm>
          <a:off x="191770" y="699135"/>
          <a:ext cx="11431270" cy="4978400"/>
        </p:xfrm>
        <a:graphic>
          <a:graphicData uri="http://schemas.openxmlformats.org/presentationml/2006/ole">
            <mc:AlternateContent xmlns:mc="http://schemas.openxmlformats.org/markup-compatibility/2006">
              <mc:Choice xmlns:v="urn:schemas-microsoft-com:vml" Requires="v">
                <p:oleObj spid="_x0000_s2050" name="文档" r:id="rId4" imgW="0" imgH="0" progId="Word.Document.12">
                  <p:embed/>
                </p:oleObj>
              </mc:Choice>
              <mc:Fallback>
                <p:oleObj name="文档" r:id="rId4" imgW="0" imgH="0" progId="Word.Document.12">
                  <p:embed/>
                  <p:pic>
                    <p:nvPicPr>
                      <p:cNvPr id="0" name="OLE substitute image"/>
                      <p:cNvPicPr/>
                      <p:nvPr/>
                    </p:nvPicPr>
                    <p:blipFill>
                      <a:blip r:embed="rId5"/>
                      <a:stretch>
                        <a:fillRect/>
                      </a:stretch>
                    </p:blipFill>
                    <p:spPr>
                      <a:xfrm>
                        <a:off x="191770" y="699135"/>
                        <a:ext cx="11431270" cy="4978400"/>
                      </a:xfrm>
                      <a:prstGeom prst="rect">
                        <a:avLst/>
                      </a:prstGeom>
                    </p:spPr>
                  </p:pic>
                </p:oleObj>
              </mc:Fallback>
            </mc:AlternateContent>
          </a:graphicData>
        </a:graphic>
      </p:graphicFrame>
      <p:sp>
        <p:nvSpPr>
          <p:cNvPr id="3" name="文本框 2"/>
          <p:cNvSpPr txBox="1"/>
          <p:nvPr/>
        </p:nvSpPr>
        <p:spPr>
          <a:xfrm>
            <a:off x="372110" y="5451475"/>
            <a:ext cx="11046460" cy="1124585"/>
          </a:xfrm>
          <a:prstGeom prst="rect">
            <a:avLst/>
          </a:prstGeom>
          <a:noFill/>
        </p:spPr>
        <p:txBody>
          <a:bodyPr wrap="square" rtlCol="0" anchor="t">
            <a:spAutoFit/>
          </a:bodyPr>
          <a:lstStyle/>
          <a:p>
            <a:pPr>
              <a:lnSpc>
                <a:spcPct val="120000"/>
              </a:lnSpc>
              <a:spcAft>
                <a:spcPct val="0"/>
              </a:spcAft>
              <a:tabLst>
                <a:tab pos="1029335" algn="l"/>
                <a:tab pos="1850390" algn="l"/>
                <a:tab pos="2538095" algn="l"/>
                <a:tab pos="3221990" algn="l"/>
              </a:tabLst>
            </a:pPr>
            <a:r>
              <a:rPr lang="en-US" altLang="zh-CN" sz="2800">
                <a:solidFill>
                  <a:srgbClr val="FF0000"/>
                </a:solidFill>
                <a:latin typeface="Times New Roman" pitchFamily="18" charset="0"/>
                <a:cs typeface="Times New Roman" panose="02020603050405020304" pitchFamily="18" charset="0"/>
                <a:sym typeface="+mn-ea"/>
              </a:rPr>
              <a:t>“</a:t>
            </a:r>
            <a:r>
              <a:rPr lang="zh-CN" altLang="zh-CN" sz="2800">
                <a:solidFill>
                  <a:srgbClr val="FF0000"/>
                </a:solidFill>
                <a:latin typeface="Times New Roman" pitchFamily="18" charset="0"/>
                <a:cs typeface="Times New Roman" panose="02020603050405020304" pitchFamily="18" charset="0"/>
                <a:sym typeface="+mn-ea"/>
              </a:rPr>
              <a:t>与气候变化有关的国际公平和国内公平问题</a:t>
            </a:r>
            <a:r>
              <a:rPr lang="en-US" altLang="zh-CN" sz="2800">
                <a:solidFill>
                  <a:srgbClr val="FF0000"/>
                </a:solidFill>
                <a:latin typeface="Times New Roman" pitchFamily="18" charset="0"/>
                <a:cs typeface="Times New Roman" panose="02020603050405020304" pitchFamily="18" charset="0"/>
                <a:sym typeface="+mn-ea"/>
              </a:rPr>
              <a:t>”</a:t>
            </a:r>
            <a:r>
              <a:rPr lang="zh-CN" altLang="zh-CN" sz="2800">
                <a:solidFill>
                  <a:srgbClr val="FF0000"/>
                </a:solidFill>
                <a:latin typeface="Times New Roman" pitchFamily="18" charset="0"/>
                <a:cs typeface="Times New Roman" panose="02020603050405020304" pitchFamily="18" charset="0"/>
                <a:sym typeface="+mn-ea"/>
              </a:rPr>
              <a:t>涉及多个层面</a:t>
            </a:r>
            <a:r>
              <a:rPr lang="en-US" altLang="zh-CN" sz="2800">
                <a:solidFill>
                  <a:srgbClr val="FF0000"/>
                </a:solidFill>
                <a:latin typeface="Times New Roman" pitchFamily="18" charset="0"/>
                <a:cs typeface="Times New Roman" panose="02020603050405020304" pitchFamily="18" charset="0"/>
                <a:sym typeface="+mn-ea"/>
              </a:rPr>
              <a:t>,</a:t>
            </a:r>
            <a:r>
              <a:rPr lang="zh-CN" altLang="zh-CN" sz="2800">
                <a:solidFill>
                  <a:srgbClr val="FF0000"/>
                </a:solidFill>
                <a:latin typeface="Times New Roman" pitchFamily="18" charset="0"/>
                <a:cs typeface="Times New Roman" panose="02020603050405020304" pitchFamily="18" charset="0"/>
                <a:sym typeface="+mn-ea"/>
              </a:rPr>
              <a:t>排放问题仅是第二段的举例。</a:t>
            </a:r>
            <a:r>
              <a:rPr lang="en-US" altLang="zh-CN" sz="2800">
                <a:solidFill>
                  <a:srgbClr val="FF0000"/>
                </a:solidFill>
                <a:latin typeface="Times New Roman" pitchFamily="18" charset="0"/>
                <a:cs typeface="Times New Roman" panose="02020603050405020304" pitchFamily="18" charset="0"/>
                <a:sym typeface="+mn-ea"/>
              </a:rPr>
              <a:t>“</a:t>
            </a:r>
            <a:r>
              <a:rPr lang="zh-CN" altLang="zh-CN" sz="2800">
                <a:solidFill>
                  <a:srgbClr val="FF0000"/>
                </a:solidFill>
                <a:latin typeface="Times New Roman" pitchFamily="18" charset="0"/>
                <a:cs typeface="Times New Roman" panose="02020603050405020304" pitchFamily="18" charset="0"/>
                <a:sym typeface="+mn-ea"/>
              </a:rPr>
              <a:t>就是</a:t>
            </a:r>
            <a:r>
              <a:rPr lang="en-US" altLang="zh-CN" sz="2800">
                <a:solidFill>
                  <a:srgbClr val="FF0000"/>
                </a:solidFill>
                <a:latin typeface="Times New Roman" pitchFamily="18" charset="0"/>
                <a:cs typeface="Times New Roman" panose="02020603050405020304" pitchFamily="18" charset="0"/>
                <a:sym typeface="+mn-ea"/>
              </a:rPr>
              <a:t>”</a:t>
            </a:r>
            <a:r>
              <a:rPr lang="zh-CN" altLang="zh-CN" sz="2800">
                <a:solidFill>
                  <a:srgbClr val="FF0000"/>
                </a:solidFill>
                <a:latin typeface="Times New Roman" pitchFamily="18" charset="0"/>
                <a:cs typeface="Times New Roman" panose="02020603050405020304" pitchFamily="18" charset="0"/>
                <a:sym typeface="+mn-ea"/>
              </a:rPr>
              <a:t>一说</a:t>
            </a:r>
            <a:r>
              <a:rPr lang="en-US" altLang="zh-CN" sz="2800">
                <a:solidFill>
                  <a:srgbClr val="FF0000"/>
                </a:solidFill>
                <a:latin typeface="Times New Roman" pitchFamily="18" charset="0"/>
                <a:cs typeface="Times New Roman" panose="02020603050405020304" pitchFamily="18" charset="0"/>
                <a:sym typeface="+mn-ea"/>
              </a:rPr>
              <a:t>,</a:t>
            </a:r>
            <a:r>
              <a:rPr lang="zh-CN" altLang="zh-CN" sz="2800">
                <a:solidFill>
                  <a:srgbClr val="FF0000"/>
                </a:solidFill>
                <a:latin typeface="Times New Roman" pitchFamily="18" charset="0"/>
                <a:cs typeface="Times New Roman" panose="02020603050405020304" pitchFamily="18" charset="0"/>
                <a:sym typeface="+mn-ea"/>
              </a:rPr>
              <a:t>以偏概全。</a:t>
            </a:r>
            <a:endParaRPr lang="zh-CN" altLang="en-US" sz="2800"/>
          </a:p>
        </p:txBody>
      </p:sp>
      <p:sp>
        <p:nvSpPr>
          <p:cNvPr id="4" name="文本框 3"/>
          <p:cNvSpPr txBox="1"/>
          <p:nvPr/>
        </p:nvSpPr>
        <p:spPr>
          <a:xfrm>
            <a:off x="372110" y="123825"/>
            <a:ext cx="1960880" cy="521970"/>
          </a:xfrm>
          <a:prstGeom prst="rect">
            <a:avLst/>
          </a:prstGeom>
          <a:noFill/>
        </p:spPr>
        <p:txBody>
          <a:bodyPr wrap="none" rtlCol="0" anchor="t">
            <a:spAutoFit/>
          </a:bodyPr>
          <a:lstStyle/>
          <a:p>
            <a:r>
              <a:rPr lang="zh-CN" altLang="en-US" sz="2800">
                <a:solidFill>
                  <a:srgbClr val="FF0000"/>
                </a:solidFill>
                <a:sym typeface="+mn-ea"/>
              </a:rPr>
              <a:t>真题小练：</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295467" y="1929789"/>
            <a:ext cx="9601067" cy="1107440"/>
          </a:xfrm>
          <a:prstGeom prst="rect">
            <a:avLst/>
          </a:prstGeom>
          <a:noFill/>
        </p:spPr>
        <p:txBody>
          <a:bodyPr wrap="square" lIns="0" tIns="0" rIns="0" bIns="0" rtlCol="0">
            <a:spAutoFit/>
          </a:bodyPr>
          <a:lstStyle/>
          <a:p>
            <a:pPr eaLnBrk="0" latinLnBrk="1" hangingPunct="0">
              <a:lnSpc>
                <a:spcPct val="150000"/>
              </a:lnSpc>
            </a:pPr>
            <a:r>
              <a:rPr lang="zh-CN" altLang="en-US" sz="2400" kern="0">
                <a:solidFill>
                  <a:srgbClr val="000000"/>
                </a:solidFill>
                <a:latin typeface="Times New Roman" panose="02020603050405020304" pitchFamily="65" charset="-122"/>
                <a:ea typeface="宋体" pitchFamily="2" charset="-122"/>
              </a:rPr>
              <a:t>        “偷换概念”是指将一些似乎一样的概念进行偷换,造成选项中表述的概念的本质特征、具体作用或发展趋势等与原文中的概念不一致。</a:t>
            </a:r>
            <a:endParaRPr lang="zh-CN" altLang="en-US" sz="2400"/>
          </a:p>
        </p:txBody>
      </p:sp>
      <p:pic>
        <p:nvPicPr>
          <p:cNvPr id="5122" name="Picture 2"/>
          <p:cNvPicPr>
            <a:picLocks noChangeAspect="1" noChangeArrowheads="1"/>
          </p:cNvPicPr>
          <p:nvPr/>
        </p:nvPicPr>
        <p:blipFill>
          <a:blip r:embed="rId3"/>
          <a:stretch>
            <a:fillRect/>
          </a:stretch>
        </p:blipFill>
        <p:spPr bwMode="auto">
          <a:xfrm>
            <a:off x="1199456" y="849999"/>
            <a:ext cx="7680853" cy="744847"/>
          </a:xfrm>
          <a:prstGeom prst="rect">
            <a:avLst/>
          </a:prstGeom>
          <a:noFill/>
          <a:ln w="9525">
            <a:noFill/>
            <a:miter lim="800000"/>
          </a:ln>
        </p:spPr>
      </p:pic>
      <p:graphicFrame>
        <p:nvGraphicFramePr>
          <p:cNvPr id="6" name="表格 2"/>
          <p:cNvGraphicFramePr>
            <a:graphicFrameLocks noGrp="1"/>
          </p:cNvGraphicFramePr>
          <p:nvPr/>
        </p:nvGraphicFramePr>
        <p:xfrm>
          <a:off x="1095960" y="3422920"/>
          <a:ext cx="9999980" cy="2727960"/>
        </p:xfrm>
        <a:graphic>
          <a:graphicData uri="http://schemas.openxmlformats.org/drawingml/2006/table">
            <a:tbl>
              <a:tblPr/>
              <a:tblGrid>
                <a:gridCol w="1228725"/>
                <a:gridCol w="8771255"/>
              </a:tblGrid>
              <a:tr h="1169670">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设错方式</a:t>
                      </a:r>
                    </a:p>
                  </a:txBody>
                  <a:tcPr marL="45948" marR="45948" marT="45837" marB="45837"/>
                </a:tc>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命题人在解释概念或者转述文意时,故意弄错对象,如暗中将两个概念的属性、作用或者发展趋势进行调换、改变。在貌似而质不同中迷惑考生。</a:t>
                      </a:r>
                    </a:p>
                  </a:txBody>
                  <a:tcPr marL="45948" marR="45948" marT="45837" marB="45837"/>
                </a:tc>
              </a:tr>
              <a:tr h="1558290">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识别方法</a:t>
                      </a:r>
                    </a:p>
                  </a:txBody>
                  <a:tcPr marL="45948" marR="45948" marT="45837" marB="45837"/>
                </a:tc>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阅读原文时,对概念、对象要特别关注,用圈点勾画和批注标注的方法做好标记。做题时,分辨选项中是否存在信息对接错误的现象,特别注意选项的主语、宾语是否与原文一致。</a:t>
                      </a:r>
                    </a:p>
                  </a:txBody>
                  <a:tcPr marL="45948" marR="45948" marT="45837" marB="45837"/>
                </a:tc>
              </a:tr>
            </a:tbl>
          </a:graphicData>
        </a:graphic>
      </p:graphicFrame>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p:cNvSpPr>
          <p:nvPr>
            <p:ph type="body"/>
          </p:nvPr>
        </p:nvSpPr>
        <p:spPr>
          <a:xfrm>
            <a:off x="223838" y="841375"/>
            <a:ext cx="11790363" cy="3319463"/>
          </a:xfrm>
        </p:spPr>
        <p:txBody>
          <a:bodyPr vert="horz" wrap="square" lIns="91440" tIns="45720" rIns="91440" bIns="45720" rtlCol="0" anchor="t"/>
          <a:lstStyle/>
          <a:p>
            <a:pPr>
              <a:buNone/>
            </a:pPr>
            <a:r>
              <a:rPr lang="en-US" altLang="zh-CN" sz="4000"/>
              <a:t> </a:t>
            </a:r>
            <a:r>
              <a:rPr lang="en-US" altLang="zh-CN" sz="4000" b="1"/>
              <a:t> B</a:t>
            </a:r>
            <a:r>
              <a:rPr lang="zh-CN" altLang="zh-CN" sz="4000" b="1"/>
              <a:t>．在东汉许慎的《说文解字》中，作为凤属的是跟凫一般大的红眼睛水鸟。 </a:t>
            </a:r>
            <a:r>
              <a:rPr lang="zh-CN" altLang="en-US" sz="4000" b="1">
                <a:latin typeface="楷体_GB2312" pitchFamily="49" charset="-122"/>
                <a:ea typeface="楷体_GB2312" pitchFamily="49" charset="-122"/>
              </a:rPr>
              <a:t/>
            </a:r>
            <a:br>
              <a:rPr lang="zh-CN" altLang="en-US" sz="4000" b="1">
                <a:latin typeface="楷体_GB2312" pitchFamily="49" charset="-122"/>
                <a:ea typeface="楷体_GB2312" pitchFamily="49" charset="-122"/>
              </a:rPr>
            </a:br>
            <a:r>
              <a:rPr lang="en-US" altLang="zh-CN" sz="4000" b="1">
                <a:solidFill>
                  <a:srgbClr val="FF0000"/>
                </a:solidFill>
                <a:effectLst>
                  <a:outerShdw blurRad="38100" dist="38100" dir="2700000">
                    <a:srgbClr val="C0C0C0"/>
                  </a:outerShdw>
                </a:effectLst>
                <a:latin typeface="Arial" pitchFamily="34" charset="0"/>
                <a:ea typeface="宋体" pitchFamily="2" charset="-122"/>
                <a:sym typeface="宋体" panose="02010600030101010101" pitchFamily="2" charset="-122"/>
              </a:rPr>
              <a:t>【</a:t>
            </a:r>
            <a:r>
              <a:rPr lang="zh-CN" altLang="en-US" sz="4000" b="1">
                <a:solidFill>
                  <a:srgbClr val="FF0000"/>
                </a:solidFill>
                <a:effectLst>
                  <a:outerShdw blurRad="38100" dist="38100" dir="2700000">
                    <a:srgbClr val="C0C0C0"/>
                  </a:outerShdw>
                </a:effectLst>
                <a:latin typeface="Arial" pitchFamily="34" charset="0"/>
                <a:ea typeface="宋体" pitchFamily="2" charset="-122"/>
                <a:sym typeface="宋体" panose="02010600030101010101" pitchFamily="2" charset="-122"/>
              </a:rPr>
              <a:t>对应文段</a:t>
            </a:r>
            <a:r>
              <a:rPr lang="en-US" altLang="zh-CN" sz="4000" b="1">
                <a:solidFill>
                  <a:srgbClr val="FF0000"/>
                </a:solidFill>
                <a:effectLst>
                  <a:outerShdw blurRad="38100" dist="38100" dir="2700000">
                    <a:srgbClr val="C0C0C0"/>
                  </a:outerShdw>
                </a:effectLst>
                <a:latin typeface="Arial" pitchFamily="34" charset="0"/>
                <a:ea typeface="宋体" pitchFamily="2" charset="-122"/>
                <a:sym typeface="宋体" panose="02010600030101010101" pitchFamily="2" charset="-122"/>
              </a:rPr>
              <a:t>】</a:t>
            </a:r>
            <a:r>
              <a:rPr lang="zh-CN" altLang="zh-CN" sz="4000" b="1">
                <a:latin typeface="楷体" panose="02010609060101010101" charset="-122"/>
                <a:ea typeface="楷体" panose="02010609060101010101" charset="-122"/>
              </a:rPr>
              <a:t>原文第一段引《说文解字》说：</a:t>
            </a:r>
            <a:r>
              <a:rPr lang="en-US" altLang="zh-CN" sz="4000" b="1">
                <a:latin typeface="楷体" panose="02010609060101010101" charset="-122"/>
                <a:ea typeface="楷体" panose="02010609060101010101" charset="-122"/>
              </a:rPr>
              <a:t>“</a:t>
            </a:r>
            <a:r>
              <a:rPr lang="zh-CN" altLang="zh-CN" sz="4000" b="1">
                <a:latin typeface="楷体" panose="02010609060101010101" charset="-122"/>
                <a:ea typeface="楷体" panose="02010609060101010101" charset="-122"/>
              </a:rPr>
              <a:t>江中有，似凫而大，赤目。</a:t>
            </a:r>
            <a:r>
              <a:rPr lang="en-US" altLang="zh-CN" sz="4000" b="1">
                <a:latin typeface="楷体" panose="02010609060101010101" charset="-122"/>
                <a:ea typeface="楷体" panose="02010609060101010101" charset="-122"/>
              </a:rPr>
              <a:t>”</a:t>
            </a:r>
            <a:r>
              <a:rPr lang="zh-CN" altLang="zh-CN" sz="4000" b="1">
                <a:latin typeface="楷体" panose="02010609060101010101" charset="-122"/>
                <a:ea typeface="楷体" panose="02010609060101010101" charset="-122"/>
              </a:rPr>
              <a:t>所谓</a:t>
            </a:r>
            <a:r>
              <a:rPr lang="en-US" altLang="zh-CN" sz="4000" b="1">
                <a:latin typeface="楷体" panose="02010609060101010101" charset="-122"/>
                <a:ea typeface="楷体" panose="02010609060101010101" charset="-122"/>
              </a:rPr>
              <a:t>“</a:t>
            </a:r>
            <a:r>
              <a:rPr lang="zh-CN" altLang="zh-CN" sz="4000" b="1">
                <a:latin typeface="楷体" panose="02010609060101010101" charset="-122"/>
                <a:ea typeface="楷体" panose="02010609060101010101" charset="-122"/>
              </a:rPr>
              <a:t>似凫而大</a:t>
            </a:r>
            <a:r>
              <a:rPr lang="en-US" altLang="zh-CN" sz="4000" b="1">
                <a:latin typeface="楷体" panose="02010609060101010101" charset="-122"/>
                <a:ea typeface="楷体" panose="02010609060101010101" charset="-122"/>
              </a:rPr>
              <a:t>”</a:t>
            </a:r>
            <a:r>
              <a:rPr lang="zh-CN" altLang="zh-CN" sz="4000" b="1">
                <a:latin typeface="楷体" panose="02010609060101010101" charset="-122"/>
                <a:ea typeface="楷体" panose="02010609060101010101" charset="-122"/>
              </a:rPr>
              <a:t>，是说的模样像凫鸟，但体形要大一些；</a:t>
            </a:r>
            <a:endParaRPr lang="zh-CN" altLang="en-US" sz="4000" b="1">
              <a:latin typeface="楷体" panose="02010609060101010101" charset="-122"/>
              <a:ea typeface="楷体" panose="02010609060101010101" charset="-122"/>
            </a:endParaRPr>
          </a:p>
        </p:txBody>
      </p:sp>
      <p:sp>
        <p:nvSpPr>
          <p:cNvPr id="20483" name="Text Box 3"/>
          <p:cNvSpPr txBox="1"/>
          <p:nvPr/>
        </p:nvSpPr>
        <p:spPr>
          <a:xfrm>
            <a:off x="733425" y="5018088"/>
            <a:ext cx="8696325" cy="701675"/>
          </a:xfrm>
          <a:prstGeom prst="rect">
            <a:avLst/>
          </a:prstGeom>
          <a:solidFill>
            <a:srgbClr val="FAFAA4"/>
          </a:solidFill>
          <a:ln w="57150">
            <a:noFill/>
          </a:ln>
        </p:spPr>
        <p:txBody>
          <a:bodyPr wrap="square" anchor="t">
            <a:spAutoFit/>
          </a:bodyPr>
          <a:lstStyle/>
          <a:p>
            <a:pPr algn="ctr" eaLnBrk="0" hangingPunct="0">
              <a:spcBef>
                <a:spcPct val="10000"/>
              </a:spcBef>
            </a:pPr>
            <a:r>
              <a:rPr lang="en-US" altLang="zh-CN" sz="4000" b="1">
                <a:solidFill>
                  <a:srgbClr val="0000FF"/>
                </a:solidFill>
                <a:latin typeface="黑体" panose="02010609060101010101" charset="-122"/>
                <a:ea typeface="黑体" panose="02010609060101010101" charset="-122"/>
                <a:sym typeface="宋体" panose="02010600030101010101" pitchFamily="2" charset="-122"/>
              </a:rPr>
              <a:t>“</a:t>
            </a:r>
            <a:r>
              <a:rPr lang="zh-CN" altLang="en-US" sz="4000" b="1">
                <a:solidFill>
                  <a:srgbClr val="0000FF"/>
                </a:solidFill>
                <a:latin typeface="黑体" panose="02010609060101010101" charset="-122"/>
                <a:ea typeface="黑体" panose="02010609060101010101" charset="-122"/>
                <a:sym typeface="宋体" panose="02010600030101010101" pitchFamily="2" charset="-122"/>
              </a:rPr>
              <a:t>似</a:t>
            </a:r>
            <a:r>
              <a:rPr lang="en-US" altLang="zh-CN" sz="4000" b="1">
                <a:solidFill>
                  <a:srgbClr val="0000FF"/>
                </a:solidFill>
                <a:latin typeface="黑体" panose="02010609060101010101" charset="-122"/>
                <a:ea typeface="黑体" panose="02010609060101010101" charset="-122"/>
                <a:sym typeface="宋体" panose="02010600030101010101" pitchFamily="2" charset="-122"/>
              </a:rPr>
              <a:t>”</a:t>
            </a:r>
            <a:r>
              <a:rPr lang="zh-CN" altLang="en-US" sz="4000" b="1">
                <a:solidFill>
                  <a:srgbClr val="0000FF"/>
                </a:solidFill>
                <a:latin typeface="黑体" panose="02010609060101010101" charset="-122"/>
                <a:ea typeface="黑体" panose="02010609060101010101" charset="-122"/>
                <a:sym typeface="宋体" panose="02010600030101010101" pitchFamily="2" charset="-122"/>
              </a:rPr>
              <a:t>变</a:t>
            </a:r>
            <a:r>
              <a:rPr lang="en-US" altLang="zh-CN" sz="4000" b="1">
                <a:solidFill>
                  <a:srgbClr val="0000FF"/>
                </a:solidFill>
                <a:latin typeface="黑体" panose="02010609060101010101" charset="-122"/>
                <a:ea typeface="黑体" panose="02010609060101010101" charset="-122"/>
                <a:sym typeface="宋体" panose="02010600030101010101" pitchFamily="2" charset="-122"/>
              </a:rPr>
              <a:t>“</a:t>
            </a:r>
            <a:r>
              <a:rPr lang="zh-CN" altLang="en-US" sz="4000" b="1">
                <a:solidFill>
                  <a:srgbClr val="0000FF"/>
                </a:solidFill>
                <a:latin typeface="黑体" panose="02010609060101010101" charset="-122"/>
                <a:ea typeface="黑体" panose="02010609060101010101" charset="-122"/>
                <a:sym typeface="宋体" panose="02010600030101010101" pitchFamily="2" charset="-122"/>
              </a:rPr>
              <a:t>跟</a:t>
            </a:r>
            <a:r>
              <a:rPr lang="en-US" altLang="zh-CN" sz="4000" b="1">
                <a:solidFill>
                  <a:srgbClr val="0000FF"/>
                </a:solidFill>
                <a:latin typeface="黑体" panose="02010609060101010101" charset="-122"/>
                <a:ea typeface="黑体" panose="02010609060101010101" charset="-122"/>
                <a:sym typeface="宋体" panose="02010600030101010101" pitchFamily="2" charset="-122"/>
              </a:rPr>
              <a:t>”</a:t>
            </a:r>
            <a:r>
              <a:rPr lang="zh-CN" altLang="en-US" sz="4000" b="1">
                <a:solidFill>
                  <a:srgbClr val="0000FF"/>
                </a:solidFill>
                <a:latin typeface="黑体" panose="02010609060101010101" charset="-122"/>
                <a:ea typeface="黑体" panose="02010609060101010101" charset="-122"/>
                <a:sym typeface="宋体" panose="02010600030101010101" pitchFamily="2" charset="-122"/>
              </a:rPr>
              <a:t>，</a:t>
            </a:r>
            <a:r>
              <a:rPr lang="en-US" altLang="zh-CN" sz="4000" b="1">
                <a:solidFill>
                  <a:srgbClr val="0000FF"/>
                </a:solidFill>
                <a:latin typeface="黑体" panose="02010609060101010101" charset="-122"/>
                <a:ea typeface="黑体" panose="02010609060101010101" charset="-122"/>
                <a:sym typeface="宋体" panose="02010600030101010101" pitchFamily="2" charset="-122"/>
              </a:rPr>
              <a:t>“</a:t>
            </a:r>
            <a:r>
              <a:rPr lang="zh-CN" altLang="en-US" sz="4000" b="1">
                <a:solidFill>
                  <a:srgbClr val="0000FF"/>
                </a:solidFill>
                <a:latin typeface="黑体" panose="02010609060101010101" charset="-122"/>
                <a:ea typeface="黑体" panose="02010609060101010101" charset="-122"/>
                <a:sym typeface="宋体" panose="02010600030101010101" pitchFamily="2" charset="-122"/>
              </a:rPr>
              <a:t>而</a:t>
            </a:r>
            <a:r>
              <a:rPr lang="en-US" altLang="zh-CN" sz="4000" b="1">
                <a:solidFill>
                  <a:srgbClr val="0000FF"/>
                </a:solidFill>
                <a:latin typeface="黑体" panose="02010609060101010101" charset="-122"/>
                <a:ea typeface="黑体" panose="02010609060101010101" charset="-122"/>
                <a:sym typeface="宋体" panose="02010600030101010101" pitchFamily="2" charset="-122"/>
              </a:rPr>
              <a:t>”</a:t>
            </a:r>
            <a:r>
              <a:rPr lang="zh-CN" altLang="en-US" sz="4000" b="1">
                <a:solidFill>
                  <a:srgbClr val="0000FF"/>
                </a:solidFill>
                <a:latin typeface="黑体" panose="02010609060101010101" charset="-122"/>
                <a:ea typeface="黑体" panose="02010609060101010101" charset="-122"/>
                <a:sym typeface="宋体" panose="02010600030101010101" pitchFamily="2" charset="-122"/>
              </a:rPr>
              <a:t>变</a:t>
            </a:r>
            <a:r>
              <a:rPr lang="en-US" altLang="zh-CN" sz="4000" b="1">
                <a:solidFill>
                  <a:srgbClr val="0000FF"/>
                </a:solidFill>
                <a:latin typeface="黑体" panose="02010609060101010101" charset="-122"/>
                <a:ea typeface="黑体" panose="02010609060101010101" charset="-122"/>
                <a:sym typeface="宋体" panose="02010600030101010101" pitchFamily="2" charset="-122"/>
              </a:rPr>
              <a:t>“</a:t>
            </a:r>
            <a:r>
              <a:rPr lang="zh-CN" altLang="en-US" sz="4000" b="1">
                <a:solidFill>
                  <a:srgbClr val="0000FF"/>
                </a:solidFill>
                <a:latin typeface="黑体" panose="02010609060101010101" charset="-122"/>
                <a:ea typeface="黑体" panose="02010609060101010101" charset="-122"/>
                <a:sym typeface="宋体" panose="02010600030101010101" pitchFamily="2" charset="-122"/>
              </a:rPr>
              <a:t>一般</a:t>
            </a:r>
            <a:r>
              <a:rPr lang="en-US" altLang="zh-CN" sz="4000" b="1">
                <a:solidFill>
                  <a:srgbClr val="0000FF"/>
                </a:solidFill>
                <a:latin typeface="黑体" panose="02010609060101010101" charset="-122"/>
                <a:ea typeface="黑体" panose="02010609060101010101" charset="-122"/>
                <a:sym typeface="宋体" panose="02010600030101010101" pitchFamily="2" charset="-122"/>
              </a:rPr>
              <a:t>”</a:t>
            </a:r>
          </a:p>
        </p:txBody>
      </p:sp>
      <p:sp>
        <p:nvSpPr>
          <p:cNvPr id="3" name="圆角矩形标注 2"/>
          <p:cNvSpPr/>
          <p:nvPr/>
        </p:nvSpPr>
        <p:spPr>
          <a:xfrm>
            <a:off x="9979025" y="4699953"/>
            <a:ext cx="2327275" cy="611188"/>
          </a:xfrm>
          <a:prstGeom prst="wedgeRoundRectCallout">
            <a:avLst>
              <a:gd name="adj1" fmla="val -70960"/>
              <a:gd name="adj2" fmla="val -141173"/>
              <a:gd name="adj3" fmla="val 16667"/>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zh-CN" sz="4000" b="1" strike="noStrike" noProof="0">
                <a:ln>
                  <a:noFill/>
                </a:ln>
                <a:solidFill>
                  <a:srgbClr val="0000FF"/>
                </a:solidFill>
                <a:effectLst/>
                <a:uLnTx/>
                <a:uFillTx/>
                <a:latin typeface="黑体" panose="02010609060101010101" charset="-122"/>
                <a:ea typeface="黑体" panose="02010609060101010101" charset="-122"/>
                <a:sym typeface="+mn-ea"/>
              </a:rPr>
              <a:t>偷换概念</a:t>
            </a:r>
          </a:p>
        </p:txBody>
      </p:sp>
      <p:sp>
        <p:nvSpPr>
          <p:cNvPr id="4" name="圆角矩形标注 3"/>
          <p:cNvSpPr/>
          <p:nvPr/>
        </p:nvSpPr>
        <p:spPr>
          <a:xfrm>
            <a:off x="4185920" y="1830070"/>
            <a:ext cx="2685415" cy="592455"/>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 name="圆角矩形标注 1"/>
          <p:cNvSpPr/>
          <p:nvPr/>
        </p:nvSpPr>
        <p:spPr>
          <a:xfrm>
            <a:off x="9211628" y="3406140"/>
            <a:ext cx="2979738" cy="657225"/>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 name="圆角矩形标注 4"/>
          <p:cNvSpPr/>
          <p:nvPr/>
        </p:nvSpPr>
        <p:spPr>
          <a:xfrm>
            <a:off x="6972935" y="4160838"/>
            <a:ext cx="3559175"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3" nodeType="clickEffect">
                                  <p:stCondLst>
                                    <p:cond delay="0"/>
                                  </p:stCondLst>
                                  <p:childTnLst>
                                    <p:set>
                                      <p:cBhvr>
                                        <p:cTn id="27" dur="1" fill="hold">
                                          <p:stCondLst>
                                            <p:cond delay="0"/>
                                          </p:stCondLst>
                                        </p:cTn>
                                        <p:tgtEl>
                                          <p:spTgt spid="20483"/>
                                        </p:tgtEl>
                                        <p:attrNameLst>
                                          <p:attrName>style.visibility</p:attrName>
                                        </p:attrNameLst>
                                      </p:cBhvr>
                                      <p:to>
                                        <p:strVal val="visible"/>
                                      </p:to>
                                    </p:set>
                                    <p:anim calcmode="lin" valueType="num">
                                      <p:cBhvr>
                                        <p:cTn id="28" dur="500" fill="hold"/>
                                        <p:tgtEl>
                                          <p:spTgt spid="20483"/>
                                        </p:tgtEl>
                                        <p:attrNameLst>
                                          <p:attrName>ppt_x</p:attrName>
                                        </p:attrNameLst>
                                      </p:cBhvr>
                                      <p:tavLst>
                                        <p:tav tm="0">
                                          <p:val>
                                            <p:strVal val="#ppt_x"/>
                                          </p:val>
                                        </p:tav>
                                        <p:tav tm="100000">
                                          <p:val>
                                            <p:strVal val="#ppt_x"/>
                                          </p:val>
                                        </p:tav>
                                      </p:tavLst>
                                    </p:anim>
                                    <p:anim calcmode="lin" valueType="num">
                                      <p:cBhvr>
                                        <p:cTn id="29" dur="500" fill="hold"/>
                                        <p:tgtEl>
                                          <p:spTgt spid="20483"/>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4"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ppt_x</p:attrName>
                                        </p:attrNameLst>
                                      </p:cBhvr>
                                      <p:tavLst>
                                        <p:tav tm="0">
                                          <p:val>
                                            <p:strVal val="#ppt_x"/>
                                          </p:val>
                                        </p:tav>
                                        <p:tav tm="100000">
                                          <p:val>
                                            <p:strVal val="#ppt_x"/>
                                          </p:val>
                                        </p:tav>
                                      </p:tavLst>
                                    </p:anim>
                                    <p:anim calcmode="lin" valueType="num">
                                      <p:cBhvr>
                                        <p:cTn id="3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3" animBg="1"/>
      <p:bldP spid="3" grpId="4" animBg="1"/>
      <p:bldP spid="4" grpId="0" animBg="1"/>
      <p:bldP spid="2" grpId="1" animBg="1"/>
      <p:bldP spid="5" grpId="2"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3"/>
          <p:cNvSpPr txBox="1">
            <a:spLocks noChangeArrowheads="1"/>
          </p:cNvSpPr>
          <p:nvPr/>
        </p:nvSpPr>
        <p:spPr bwMode="auto">
          <a:xfrm>
            <a:off x="422275" y="2767013"/>
            <a:ext cx="11501438" cy="1920875"/>
          </a:xfrm>
          <a:prstGeom prst="rect">
            <a:avLst/>
          </a:prstGeom>
          <a:noFill/>
          <a:ln w="9525">
            <a:noFill/>
            <a:miter lim="800000"/>
          </a:ln>
        </p:spPr>
        <p:txBody>
          <a:bodyPr wrap="square">
            <a:spAutoFit/>
          </a:bodyPr>
          <a:lstStyle/>
          <a:p>
            <a:pPr defTabSz="914400" eaLnBrk="0" hangingPunct="0">
              <a:spcBef>
                <a:spcPct val="50000"/>
              </a:spcBef>
            </a:pPr>
            <a:r>
              <a:rPr lang="en-US" altLang="zh-CN" sz="4000" b="1" baseline="0">
                <a:solidFill>
                  <a:srgbClr val="FF0000"/>
                </a:solidFill>
                <a:effectLst>
                  <a:outerShdw blurRad="38100" dist="38100" dir="2700000">
                    <a:srgbClr val="C0C0C0"/>
                  </a:outerShdw>
                </a:effectLst>
                <a:latin typeface="Arial" pitchFamily="34" charset="0"/>
                <a:ea typeface="宋体" pitchFamily="2" charset="-122"/>
              </a:rPr>
              <a:t>【</a:t>
            </a:r>
            <a:r>
              <a:rPr lang="zh-CN" altLang="en-US" sz="4000" b="1" baseline="0">
                <a:solidFill>
                  <a:srgbClr val="FF0000"/>
                </a:solidFill>
                <a:effectLst>
                  <a:outerShdw blurRad="38100" dist="38100" dir="2700000">
                    <a:srgbClr val="C0C0C0"/>
                  </a:outerShdw>
                </a:effectLst>
                <a:latin typeface="Arial" pitchFamily="34" charset="0"/>
                <a:ea typeface="宋体" pitchFamily="2" charset="-122"/>
              </a:rPr>
              <a:t>对应文段</a:t>
            </a:r>
            <a:r>
              <a:rPr lang="en-US" altLang="zh-CN" sz="4000" b="1" baseline="0">
                <a:solidFill>
                  <a:srgbClr val="FF0000"/>
                </a:solidFill>
                <a:effectLst>
                  <a:outerShdw blurRad="38100" dist="38100" dir="2700000">
                    <a:srgbClr val="C0C0C0"/>
                  </a:outerShdw>
                </a:effectLst>
                <a:latin typeface="Arial" pitchFamily="34" charset="0"/>
                <a:ea typeface="宋体" pitchFamily="2" charset="-122"/>
              </a:rPr>
              <a:t>】</a:t>
            </a:r>
            <a:r>
              <a:rPr lang="zh-CN" altLang="zh-CN" sz="4000" b="1" baseline="0">
                <a:latin typeface="楷体" panose="02010609060101010101" charset="-122"/>
                <a:ea typeface="楷体" panose="02010609060101010101" charset="-122"/>
              </a:rPr>
              <a:t>“理解就是误读，创造也是误读”。“不要希望所有的接受者都持同样的理解，也不要希望所有的理解都与艺术家的本旨一致”</a:t>
            </a:r>
            <a:endParaRPr lang="zh-CN" altLang="en-US" sz="4000" b="1" baseline="0">
              <a:solidFill>
                <a:srgbClr val="FF0000"/>
              </a:solidFill>
              <a:effectLst>
                <a:outerShdw blurRad="38100" dist="38100" dir="2700000">
                  <a:srgbClr val="C0C0C0"/>
                </a:outerShdw>
              </a:effectLst>
              <a:latin typeface="楷体" panose="02010609060101010101" charset="-122"/>
              <a:ea typeface="楷体" panose="02010609060101010101" charset="-122"/>
            </a:endParaRPr>
          </a:p>
        </p:txBody>
      </p:sp>
      <p:sp>
        <p:nvSpPr>
          <p:cNvPr id="17411" name="Text Box 4"/>
          <p:cNvSpPr txBox="1">
            <a:spLocks noChangeArrowheads="1"/>
          </p:cNvSpPr>
          <p:nvPr/>
        </p:nvSpPr>
        <p:spPr bwMode="auto">
          <a:xfrm>
            <a:off x="688975" y="238125"/>
            <a:ext cx="11056938" cy="2553335"/>
          </a:xfrm>
          <a:prstGeom prst="rect">
            <a:avLst/>
          </a:prstGeom>
          <a:noFill/>
          <a:ln w="9525">
            <a:noFill/>
            <a:miter lim="800000"/>
          </a:ln>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4000" b="1"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t>B</a:t>
            </a:r>
            <a:r>
              <a:rPr kumimoji="0" lang="zh-CN" altLang="zh-CN" sz="4000" b="1"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t>．理解就是误读，创造也是误读，理解距离艺术作品的本义越远，就越是具有创造性，正如《西厢记》之于《莺莺传》《金瓶梅》之于《水浒传》。</a:t>
            </a:r>
            <a:endParaRPr kumimoji="0" lang="zh-CN" altLang="en-US" sz="40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itchFamily="34" charset="0"/>
              <a:ea typeface="宋体" pitchFamily="2" charset="-122"/>
              <a:cs typeface="+mn-cs"/>
            </a:endParaRPr>
          </a:p>
        </p:txBody>
      </p:sp>
      <p:sp>
        <p:nvSpPr>
          <p:cNvPr id="17414" name="Text Box 7"/>
          <p:cNvSpPr txBox="1">
            <a:spLocks noChangeArrowheads="1"/>
          </p:cNvSpPr>
          <p:nvPr/>
        </p:nvSpPr>
        <p:spPr bwMode="auto">
          <a:xfrm>
            <a:off x="3659188" y="5211763"/>
            <a:ext cx="2292350" cy="700088"/>
          </a:xfrm>
          <a:prstGeom prst="rect">
            <a:avLst/>
          </a:prstGeom>
          <a:solidFill>
            <a:srgbClr val="FFFF00">
              <a:alpha val="39000"/>
            </a:srgbClr>
          </a:solidFill>
          <a:ln w="57150" cmpd="thinThick">
            <a:noFill/>
            <a:miter lim="800000"/>
          </a:ln>
        </p:spPr>
        <p:txBody>
          <a:bodyPr wrap="square">
            <a:spAutoFit/>
          </a:bodyPr>
          <a:lstStyle/>
          <a:p>
            <a:pPr marR="0" algn="ctr" defTabSz="914400" rtl="0" eaLnBrk="0" hangingPunct="0">
              <a:buClrTx/>
              <a:buSzTx/>
              <a:buFontTx/>
              <a:defRPr/>
            </a:pPr>
            <a:r>
              <a:rPr kumimoji="0" lang="zh-CN" altLang="zh-CN" sz="4000" b="1" i="0" kern="1200" cap="none" spc="0" normalizeH="0" baseline="0" noProof="0">
                <a:solidFill>
                  <a:srgbClr val="0000FF"/>
                </a:solidFill>
                <a:latin typeface="黑体" panose="02010609060101010101" charset="-122"/>
                <a:ea typeface="黑体" panose="02010609060101010101" charset="-122"/>
                <a:cs typeface="+mn-cs"/>
              </a:rPr>
              <a:t>凭空臆造</a:t>
            </a:r>
          </a:p>
        </p:txBody>
      </p:sp>
      <p:sp>
        <p:nvSpPr>
          <p:cNvPr id="3" name="圆角矩形标注 2"/>
          <p:cNvSpPr/>
          <p:nvPr/>
        </p:nvSpPr>
        <p:spPr>
          <a:xfrm>
            <a:off x="8858250" y="5470525"/>
            <a:ext cx="2327275" cy="612775"/>
          </a:xfrm>
          <a:prstGeom prst="wedgeRoundRectCallout">
            <a:avLst>
              <a:gd name="adj1" fmla="val -62390"/>
              <a:gd name="adj2" fmla="val -144911"/>
              <a:gd name="adj3" fmla="val 16667"/>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zh-CN" sz="4000" b="1" strike="noStrike" noProof="0">
                <a:ln>
                  <a:noFill/>
                </a:ln>
                <a:solidFill>
                  <a:srgbClr val="0000FF"/>
                </a:solidFill>
                <a:effectLst/>
                <a:uLnTx/>
                <a:uFillTx/>
                <a:latin typeface="黑体" panose="02010609060101010101" charset="-122"/>
                <a:ea typeface="黑体" panose="02010609060101010101" charset="-122"/>
                <a:sym typeface="+mn-ea"/>
              </a:rPr>
              <a:t>无中生有</a:t>
            </a:r>
          </a:p>
        </p:txBody>
      </p:sp>
      <p:sp>
        <p:nvSpPr>
          <p:cNvPr id="4" name="圆角矩形标注 3"/>
          <p:cNvSpPr/>
          <p:nvPr/>
        </p:nvSpPr>
        <p:spPr>
          <a:xfrm>
            <a:off x="777875" y="873125"/>
            <a:ext cx="10788650"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 name="圆角矩形标注 1"/>
          <p:cNvSpPr/>
          <p:nvPr/>
        </p:nvSpPr>
        <p:spPr>
          <a:xfrm>
            <a:off x="10156825" y="3397250"/>
            <a:ext cx="1766888"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 name="圆角矩形标注 4"/>
          <p:cNvSpPr/>
          <p:nvPr/>
        </p:nvSpPr>
        <p:spPr>
          <a:xfrm>
            <a:off x="514350" y="3979863"/>
            <a:ext cx="9110663"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3" nodeType="clickEffect">
                                  <p:stCondLst>
                                    <p:cond delay="0"/>
                                  </p:stCondLst>
                                  <p:childTnLst>
                                    <p:set>
                                      <p:cBhvr>
                                        <p:cTn id="27" dur="1" fill="hold">
                                          <p:stCondLst>
                                            <p:cond delay="0"/>
                                          </p:stCondLst>
                                        </p:cTn>
                                        <p:tgtEl>
                                          <p:spTgt spid="17414"/>
                                        </p:tgtEl>
                                        <p:attrNameLst>
                                          <p:attrName>style.visibility</p:attrName>
                                        </p:attrNameLst>
                                      </p:cBhvr>
                                      <p:to>
                                        <p:strVal val="visible"/>
                                      </p:to>
                                    </p:set>
                                    <p:anim calcmode="lin" valueType="num">
                                      <p:cBhvr>
                                        <p:cTn id="28" dur="500" fill="hold"/>
                                        <p:tgtEl>
                                          <p:spTgt spid="17414"/>
                                        </p:tgtEl>
                                        <p:attrNameLst>
                                          <p:attrName>ppt_x</p:attrName>
                                        </p:attrNameLst>
                                      </p:cBhvr>
                                      <p:tavLst>
                                        <p:tav tm="0">
                                          <p:val>
                                            <p:strVal val="#ppt_x"/>
                                          </p:val>
                                        </p:tav>
                                        <p:tav tm="100000">
                                          <p:val>
                                            <p:strVal val="#ppt_x"/>
                                          </p:val>
                                        </p:tav>
                                      </p:tavLst>
                                    </p:anim>
                                    <p:anim calcmode="lin" valueType="num">
                                      <p:cBhvr>
                                        <p:cTn id="29"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4"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ppt_x</p:attrName>
                                        </p:attrNameLst>
                                      </p:cBhvr>
                                      <p:tavLst>
                                        <p:tav tm="0">
                                          <p:val>
                                            <p:strVal val="#ppt_x"/>
                                          </p:val>
                                        </p:tav>
                                        <p:tav tm="100000">
                                          <p:val>
                                            <p:strVal val="#ppt_x"/>
                                          </p:val>
                                        </p:tav>
                                      </p:tavLst>
                                    </p:anim>
                                    <p:anim calcmode="lin" valueType="num">
                                      <p:cBhvr>
                                        <p:cTn id="3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3" animBg="1"/>
      <p:bldP spid="3" grpId="4" animBg="1"/>
      <p:bldP spid="4" grpId="0" animBg="1"/>
      <p:bldP spid="2" grpId="1" animBg="1"/>
      <p:bldP spid="5" grpId="2"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2"/>
          <p:cNvSpPr/>
          <p:nvPr/>
        </p:nvSpPr>
        <p:spPr>
          <a:xfrm>
            <a:off x="579438" y="157163"/>
            <a:ext cx="9266237" cy="5356225"/>
          </a:xfrm>
          <a:prstGeom prst="rect">
            <a:avLst/>
          </a:prstGeom>
          <a:noFill/>
          <a:ln w="9525">
            <a:noFill/>
          </a:ln>
        </p:spPr>
        <p:txBody>
          <a:bodyPr wrap="square" anchor="t">
            <a:spAutoFit/>
          </a:bodyPr>
          <a:lstStyle/>
          <a:p>
            <a:pPr>
              <a:lnSpc>
                <a:spcPct val="135000"/>
              </a:lnSpc>
            </a:pPr>
            <a:r>
              <a:rPr lang="zh-CN" altLang="en-US" sz="4800" b="1">
                <a:latin typeface="方正大黑简体" pitchFamily="2" charset="-122"/>
                <a:ea typeface="方正大黑简体" pitchFamily="2" charset="-122"/>
              </a:rPr>
              <a:t>坚持一种信念：</a:t>
            </a:r>
            <a:r>
              <a:rPr lang="zh-CN" altLang="en-US" sz="4800" b="1">
                <a:solidFill>
                  <a:srgbClr val="0000FF"/>
                </a:solidFill>
                <a:latin typeface="方正大黑简体" pitchFamily="2" charset="-122"/>
                <a:ea typeface="方正大黑简体" pitchFamily="2" charset="-122"/>
              </a:rPr>
              <a:t>答案就在原文中</a:t>
            </a:r>
          </a:p>
          <a:p>
            <a:pPr>
              <a:lnSpc>
                <a:spcPct val="135000"/>
              </a:lnSpc>
            </a:pPr>
            <a:endParaRPr lang="zh-CN" altLang="en-US" sz="4800" b="1">
              <a:solidFill>
                <a:srgbClr val="0000CC"/>
              </a:solidFill>
              <a:latin typeface="方正大黑简体" pitchFamily="2" charset="-122"/>
              <a:ea typeface="方正大黑简体" pitchFamily="2" charset="-122"/>
            </a:endParaRPr>
          </a:p>
          <a:p>
            <a:pPr>
              <a:lnSpc>
                <a:spcPct val="135000"/>
              </a:lnSpc>
            </a:pPr>
            <a:endParaRPr lang="zh-CN" altLang="en-US" sz="4400" b="1">
              <a:latin typeface="方正大黑简体" pitchFamily="2" charset="-122"/>
              <a:ea typeface="方正大黑简体" pitchFamily="2" charset="-122"/>
            </a:endParaRPr>
          </a:p>
          <a:p>
            <a:pPr>
              <a:lnSpc>
                <a:spcPct val="135000"/>
              </a:lnSpc>
            </a:pPr>
            <a:r>
              <a:rPr lang="zh-CN" altLang="en-US" sz="4400" b="1">
                <a:latin typeface="方正大黑简体" pitchFamily="2" charset="-122"/>
                <a:ea typeface="方正大黑简体" pitchFamily="2" charset="-122"/>
              </a:rPr>
              <a:t>坚持“六字方针”</a:t>
            </a:r>
          </a:p>
          <a:p>
            <a:pPr>
              <a:lnSpc>
                <a:spcPct val="135000"/>
              </a:lnSpc>
            </a:pPr>
            <a:endParaRPr lang="zh-CN" altLang="en-US" sz="3600" b="1">
              <a:latin typeface="方正大黑简体" pitchFamily="2" charset="-122"/>
              <a:ea typeface="方正大黑简体" pitchFamily="2" charset="-122"/>
            </a:endParaRPr>
          </a:p>
          <a:p>
            <a:pPr>
              <a:lnSpc>
                <a:spcPct val="135000"/>
              </a:lnSpc>
            </a:pPr>
            <a:endParaRPr lang="en-US" altLang="zh-CN" sz="3600" b="1">
              <a:latin typeface="方正大黑简体" pitchFamily="2" charset="-122"/>
              <a:ea typeface="方正大黑简体" pitchFamily="2" charset="-122"/>
            </a:endParaRPr>
          </a:p>
        </p:txBody>
      </p:sp>
      <p:sp>
        <p:nvSpPr>
          <p:cNvPr id="5122" name="AutoShape 15"/>
          <p:cNvSpPr/>
          <p:nvPr/>
        </p:nvSpPr>
        <p:spPr>
          <a:xfrm flipH="1">
            <a:off x="4899025" y="2097088"/>
            <a:ext cx="288925" cy="3227387"/>
          </a:xfrm>
          <a:prstGeom prst="rightBrace">
            <a:avLst>
              <a:gd name="adj1" fmla="val 58127"/>
              <a:gd name="adj2" fmla="val 50000"/>
            </a:avLst>
          </a:prstGeom>
          <a:noFill/>
          <a:ln w="76200" cap="flat" cmpd="sng">
            <a:solidFill>
              <a:srgbClr val="FF0000"/>
            </a:solidFill>
            <a:prstDash val="solid"/>
            <a:round/>
            <a:headEnd type="none" w="med" len="med"/>
            <a:tailEnd type="none" w="med" len="med"/>
          </a:ln>
        </p:spPr>
        <p:txBody>
          <a:bodyPr wrap="none" anchor="ctr"/>
          <a:lstStyle/>
          <a:p>
            <a:endParaRPr lang="zh-CN" altLang="en-US" sz="3600">
              <a:latin typeface="Calibri"/>
              <a:ea typeface="宋体" pitchFamily="2" charset="-122"/>
            </a:endParaRPr>
          </a:p>
        </p:txBody>
      </p:sp>
      <p:sp>
        <p:nvSpPr>
          <p:cNvPr id="5123" name="Rectangle 4"/>
          <p:cNvSpPr/>
          <p:nvPr/>
        </p:nvSpPr>
        <p:spPr>
          <a:xfrm>
            <a:off x="5229225" y="1966913"/>
            <a:ext cx="4673600" cy="3443287"/>
          </a:xfrm>
          <a:prstGeom prst="rect">
            <a:avLst/>
          </a:prstGeom>
          <a:noFill/>
          <a:ln w="9525">
            <a:noFill/>
          </a:ln>
        </p:spPr>
        <p:txBody>
          <a:bodyPr wrap="none" anchor="t">
            <a:spAutoFit/>
          </a:bodyPr>
          <a:lstStyle/>
          <a:p>
            <a:r>
              <a:rPr lang="zh-CN" altLang="en-US" sz="4400" b="1">
                <a:solidFill>
                  <a:srgbClr val="0000FF"/>
                </a:solidFill>
                <a:latin typeface="Calibri"/>
                <a:ea typeface="方正大黑简体" pitchFamily="2" charset="-122"/>
              </a:rPr>
              <a:t>读（文本题干）</a:t>
            </a:r>
          </a:p>
          <a:p>
            <a:endParaRPr lang="zh-CN" altLang="en-US" sz="4400" b="1">
              <a:solidFill>
                <a:srgbClr val="0000FF"/>
              </a:solidFill>
              <a:latin typeface="Calibri"/>
              <a:ea typeface="方正大黑简体" pitchFamily="2" charset="-122"/>
            </a:endParaRPr>
          </a:p>
          <a:p>
            <a:r>
              <a:rPr lang="zh-CN" altLang="en-US" sz="4400" b="1">
                <a:solidFill>
                  <a:srgbClr val="0000FF"/>
                </a:solidFill>
                <a:latin typeface="Calibri"/>
                <a:ea typeface="方正大黑简体" pitchFamily="2" charset="-122"/>
              </a:rPr>
              <a:t>找（文中信息）</a:t>
            </a:r>
          </a:p>
          <a:p>
            <a:endParaRPr lang="zh-CN" altLang="en-US" sz="4400" b="1">
              <a:solidFill>
                <a:srgbClr val="0000FF"/>
              </a:solidFill>
              <a:latin typeface="Calibri"/>
              <a:ea typeface="方正大黑简体" pitchFamily="2" charset="-122"/>
            </a:endParaRPr>
          </a:p>
          <a:p>
            <a:r>
              <a:rPr lang="zh-CN" altLang="en-US" sz="4400" b="1">
                <a:solidFill>
                  <a:srgbClr val="0000FF"/>
                </a:solidFill>
                <a:latin typeface="Calibri"/>
                <a:ea typeface="方正大黑简体" pitchFamily="2" charset="-122"/>
              </a:rPr>
              <a:t>比（选项和文本）</a:t>
            </a:r>
          </a:p>
        </p:txBody>
      </p:sp>
      <p:sp>
        <p:nvSpPr>
          <p:cNvPr id="5124" name="Rectangle 5"/>
          <p:cNvSpPr/>
          <p:nvPr/>
        </p:nvSpPr>
        <p:spPr>
          <a:xfrm>
            <a:off x="9813925" y="3917950"/>
            <a:ext cx="744538" cy="2103438"/>
          </a:xfrm>
          <a:prstGeom prst="rect">
            <a:avLst/>
          </a:prstGeom>
          <a:noFill/>
          <a:ln w="9525">
            <a:noFill/>
          </a:ln>
        </p:spPr>
        <p:txBody>
          <a:bodyPr wrap="none" anchor="t">
            <a:spAutoFit/>
          </a:bodyPr>
          <a:lstStyle/>
          <a:p>
            <a:r>
              <a:rPr lang="zh-CN" altLang="en-US" sz="4400" b="1">
                <a:solidFill>
                  <a:srgbClr val="0000FF"/>
                </a:solidFill>
                <a:latin typeface="Calibri"/>
                <a:ea typeface="方正大黑简体" pitchFamily="2" charset="-122"/>
              </a:rPr>
              <a:t>漏</a:t>
            </a:r>
          </a:p>
          <a:p>
            <a:r>
              <a:rPr lang="zh-CN" altLang="en-US" sz="4400" b="1">
                <a:solidFill>
                  <a:srgbClr val="0000FF"/>
                </a:solidFill>
                <a:latin typeface="Calibri"/>
                <a:ea typeface="方正大黑简体" pitchFamily="2" charset="-122"/>
              </a:rPr>
              <a:t>衍</a:t>
            </a:r>
          </a:p>
          <a:p>
            <a:r>
              <a:rPr lang="zh-CN" altLang="en-US" sz="4400" b="1">
                <a:solidFill>
                  <a:srgbClr val="0000FF"/>
                </a:solidFill>
                <a:latin typeface="Calibri"/>
                <a:ea typeface="方正大黑简体" pitchFamily="2" charset="-122"/>
              </a:rPr>
              <a:t>换</a:t>
            </a:r>
          </a:p>
        </p:txBody>
      </p:sp>
      <p:sp>
        <p:nvSpPr>
          <p:cNvPr id="5125" name="AutoShape 15"/>
          <p:cNvSpPr/>
          <p:nvPr/>
        </p:nvSpPr>
        <p:spPr>
          <a:xfrm flipH="1">
            <a:off x="9588500" y="4068763"/>
            <a:ext cx="214313" cy="1824037"/>
          </a:xfrm>
          <a:prstGeom prst="rightBrace">
            <a:avLst>
              <a:gd name="adj1" fmla="val 53076"/>
              <a:gd name="adj2" fmla="val 50000"/>
            </a:avLst>
          </a:prstGeom>
          <a:noFill/>
          <a:ln w="76200" cap="flat" cmpd="sng">
            <a:solidFill>
              <a:srgbClr val="FF0000"/>
            </a:solidFill>
            <a:prstDash val="solid"/>
            <a:round/>
            <a:headEnd type="none" w="med" len="med"/>
            <a:tailEnd type="none" w="med" len="med"/>
          </a:ln>
        </p:spPr>
        <p:txBody>
          <a:bodyPr wrap="none" anchor="ctr"/>
          <a:lstStyle/>
          <a:p>
            <a:endParaRPr lang="zh-CN" altLang="en-US" sz="3600">
              <a:latin typeface="Calibri"/>
              <a:ea typeface="宋体" pitchFamily="2" charset="-122"/>
            </a:endParaRPr>
          </a:p>
        </p:txBody>
      </p:sp>
      <p:sp>
        <p:nvSpPr>
          <p:cNvPr id="5126" name="椭圆 2"/>
          <p:cNvSpPr/>
          <p:nvPr/>
        </p:nvSpPr>
        <p:spPr>
          <a:xfrm>
            <a:off x="5187950" y="1966913"/>
            <a:ext cx="895350" cy="736600"/>
          </a:xfrm>
          <a:prstGeom prst="ellipse">
            <a:avLst/>
          </a:prstGeom>
          <a:noFill/>
          <a:ln w="50800" cap="flat" cmpd="sng">
            <a:solidFill>
              <a:srgbClr val="FF0000"/>
            </a:solidFill>
            <a:prstDash val="solid"/>
            <a:round/>
            <a:headEnd type="none" w="med" len="med"/>
            <a:tailEnd type="none" w="med" len="med"/>
          </a:ln>
        </p:spPr>
        <p:txBody>
          <a:bodyPr anchor="t"/>
          <a:lstStyle/>
          <a:p>
            <a:endParaRPr lang="zh-CN" altLang="en-US">
              <a:latin typeface="Calibri"/>
              <a:ea typeface="宋体" pitchFamily="2" charset="-122"/>
            </a:endParaRPr>
          </a:p>
        </p:txBody>
      </p:sp>
      <p:sp>
        <p:nvSpPr>
          <p:cNvPr id="5127" name="椭圆 3"/>
          <p:cNvSpPr/>
          <p:nvPr/>
        </p:nvSpPr>
        <p:spPr>
          <a:xfrm>
            <a:off x="5187950" y="3321050"/>
            <a:ext cx="895350" cy="736600"/>
          </a:xfrm>
          <a:prstGeom prst="ellipse">
            <a:avLst/>
          </a:prstGeom>
          <a:noFill/>
          <a:ln w="50800" cap="flat" cmpd="sng">
            <a:solidFill>
              <a:srgbClr val="FF0000"/>
            </a:solidFill>
            <a:prstDash val="solid"/>
            <a:round/>
            <a:headEnd type="none" w="med" len="med"/>
            <a:tailEnd type="none" w="med" len="med"/>
          </a:ln>
        </p:spPr>
        <p:txBody>
          <a:bodyPr anchor="t"/>
          <a:lstStyle/>
          <a:p>
            <a:endParaRPr lang="zh-CN" altLang="en-US">
              <a:latin typeface="Calibri"/>
              <a:ea typeface="宋体" pitchFamily="2" charset="-122"/>
            </a:endParaRPr>
          </a:p>
        </p:txBody>
      </p:sp>
      <p:sp>
        <p:nvSpPr>
          <p:cNvPr id="5128" name="椭圆 4"/>
          <p:cNvSpPr/>
          <p:nvPr/>
        </p:nvSpPr>
        <p:spPr>
          <a:xfrm>
            <a:off x="5124450" y="4611688"/>
            <a:ext cx="895350" cy="736600"/>
          </a:xfrm>
          <a:prstGeom prst="ellipse">
            <a:avLst/>
          </a:prstGeom>
          <a:noFill/>
          <a:ln w="50800" cap="flat" cmpd="sng">
            <a:solidFill>
              <a:srgbClr val="FF0000"/>
            </a:solidFill>
            <a:prstDash val="solid"/>
            <a:round/>
            <a:headEnd type="none" w="med" len="med"/>
            <a:tailEnd type="none" w="med" len="med"/>
          </a:ln>
        </p:spPr>
        <p:txBody>
          <a:bodyPr anchor="t"/>
          <a:lstStyle/>
          <a:p>
            <a:endParaRPr lang="zh-CN" altLang="en-US">
              <a:latin typeface="Calibri"/>
              <a:ea typeface="宋体" pitchFamily="2" charset="-122"/>
            </a:endParaRPr>
          </a:p>
        </p:txBody>
      </p:sp>
      <p:sp>
        <p:nvSpPr>
          <p:cNvPr id="5129" name="椭圆 5"/>
          <p:cNvSpPr/>
          <p:nvPr/>
        </p:nvSpPr>
        <p:spPr>
          <a:xfrm>
            <a:off x="9836150" y="3886200"/>
            <a:ext cx="744538" cy="736600"/>
          </a:xfrm>
          <a:prstGeom prst="ellipse">
            <a:avLst/>
          </a:prstGeom>
          <a:noFill/>
          <a:ln w="50800" cap="flat" cmpd="sng">
            <a:solidFill>
              <a:srgbClr val="FF0000"/>
            </a:solidFill>
            <a:prstDash val="solid"/>
            <a:round/>
            <a:headEnd type="none" w="med" len="med"/>
            <a:tailEnd type="none" w="med" len="med"/>
          </a:ln>
        </p:spPr>
        <p:txBody>
          <a:bodyPr anchor="t"/>
          <a:lstStyle/>
          <a:p>
            <a:endParaRPr lang="zh-CN" altLang="en-US">
              <a:latin typeface="Calibri"/>
              <a:ea typeface="宋体" pitchFamily="2" charset="-122"/>
            </a:endParaRPr>
          </a:p>
        </p:txBody>
      </p:sp>
      <p:sp>
        <p:nvSpPr>
          <p:cNvPr id="5130" name="椭圆 6"/>
          <p:cNvSpPr/>
          <p:nvPr/>
        </p:nvSpPr>
        <p:spPr>
          <a:xfrm>
            <a:off x="9836150" y="4622800"/>
            <a:ext cx="744538" cy="701675"/>
          </a:xfrm>
          <a:prstGeom prst="ellipse">
            <a:avLst/>
          </a:prstGeom>
          <a:noFill/>
          <a:ln w="50800" cap="flat" cmpd="sng">
            <a:solidFill>
              <a:srgbClr val="FF0000"/>
            </a:solidFill>
            <a:prstDash val="solid"/>
            <a:round/>
            <a:headEnd type="none" w="med" len="med"/>
            <a:tailEnd type="none" w="med" len="med"/>
          </a:ln>
        </p:spPr>
        <p:txBody>
          <a:bodyPr anchor="t"/>
          <a:lstStyle/>
          <a:p>
            <a:endParaRPr lang="zh-CN" altLang="en-US">
              <a:latin typeface="Calibri"/>
              <a:ea typeface="宋体" pitchFamily="2" charset="-122"/>
            </a:endParaRPr>
          </a:p>
        </p:txBody>
      </p:sp>
      <p:sp>
        <p:nvSpPr>
          <p:cNvPr id="5131" name="椭圆 7"/>
          <p:cNvSpPr/>
          <p:nvPr/>
        </p:nvSpPr>
        <p:spPr>
          <a:xfrm>
            <a:off x="9845675" y="5324475"/>
            <a:ext cx="746125" cy="696913"/>
          </a:xfrm>
          <a:prstGeom prst="ellipse">
            <a:avLst/>
          </a:prstGeom>
          <a:noFill/>
          <a:ln w="50800" cap="flat" cmpd="sng">
            <a:solidFill>
              <a:srgbClr val="FF0000"/>
            </a:solidFill>
            <a:prstDash val="solid"/>
            <a:round/>
            <a:headEnd type="none" w="med" len="med"/>
            <a:tailEnd type="none" w="med" len="med"/>
          </a:ln>
        </p:spPr>
        <p:txBody>
          <a:bodyPr anchor="t"/>
          <a:lstStyle/>
          <a:p>
            <a:endParaRPr lang="zh-CN" altLang="en-US">
              <a:latin typeface="Calibri"/>
              <a:ea typeface="宋体"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对象 11"/>
          <p:cNvGraphicFramePr>
            <a:graphicFrameLocks noChangeAspect="1"/>
          </p:cNvGraphicFramePr>
          <p:nvPr/>
        </p:nvGraphicFramePr>
        <p:xfrm>
          <a:off x="506730" y="798195"/>
          <a:ext cx="11685270" cy="4572000"/>
        </p:xfrm>
        <a:graphic>
          <a:graphicData uri="http://schemas.openxmlformats.org/presentationml/2006/ole">
            <mc:AlternateContent xmlns:mc="http://schemas.openxmlformats.org/markup-compatibility/2006">
              <mc:Choice xmlns:v="urn:schemas-microsoft-com:vml" Requires="v">
                <p:oleObj spid="_x0000_s3074" name="文档" r:id="rId4" imgW="0" imgH="0" progId="Word.Document.12">
                  <p:embed/>
                </p:oleObj>
              </mc:Choice>
              <mc:Fallback>
                <p:oleObj name="文档" r:id="rId4" imgW="0" imgH="0" progId="Word.Document.12">
                  <p:embed/>
                  <p:pic>
                    <p:nvPicPr>
                      <p:cNvPr id="0" name="OLE substitute image"/>
                      <p:cNvPicPr/>
                      <p:nvPr/>
                    </p:nvPicPr>
                    <p:blipFill>
                      <a:blip r:embed="rId5"/>
                      <a:stretch>
                        <a:fillRect/>
                      </a:stretch>
                    </p:blipFill>
                    <p:spPr>
                      <a:xfrm>
                        <a:off x="506730" y="798195"/>
                        <a:ext cx="11685270" cy="4572000"/>
                      </a:xfrm>
                      <a:prstGeom prst="rect">
                        <a:avLst/>
                      </a:prstGeom>
                    </p:spPr>
                  </p:pic>
                </p:oleObj>
              </mc:Fallback>
            </mc:AlternateContent>
          </a:graphicData>
        </a:graphic>
      </p:graphicFrame>
      <p:sp>
        <p:nvSpPr>
          <p:cNvPr id="3" name="文本框 2"/>
          <p:cNvSpPr txBox="1"/>
          <p:nvPr/>
        </p:nvSpPr>
        <p:spPr>
          <a:xfrm>
            <a:off x="364490" y="4759960"/>
            <a:ext cx="11463655" cy="1863090"/>
          </a:xfrm>
          <a:prstGeom prst="rect">
            <a:avLst/>
          </a:prstGeom>
          <a:noFill/>
        </p:spPr>
        <p:txBody>
          <a:bodyPr wrap="square" rtlCol="0" anchor="t">
            <a:spAutoFit/>
          </a:bodyPr>
          <a:lstStyle/>
          <a:p>
            <a:pPr>
              <a:lnSpc>
                <a:spcPct val="120000"/>
              </a:lnSpc>
              <a:spcAft>
                <a:spcPct val="0"/>
              </a:spcAft>
              <a:tabLst>
                <a:tab pos="1029335" algn="l"/>
                <a:tab pos="1850390" algn="l"/>
                <a:tab pos="2538095" algn="l"/>
                <a:tab pos="3221990" algn="l"/>
              </a:tabLst>
            </a:pPr>
            <a:r>
              <a:rPr lang="en-US" altLang="zh-CN" sz="3200">
                <a:solidFill>
                  <a:srgbClr val="FF0000"/>
                </a:solidFill>
                <a:latin typeface="Times New Roman" pitchFamily="18" charset="0"/>
                <a:cs typeface="Times New Roman" panose="02020603050405020304" pitchFamily="18" charset="0"/>
                <a:sym typeface="+mn-ea"/>
              </a:rPr>
              <a:t>C</a:t>
            </a:r>
            <a:r>
              <a:rPr lang="zh-CN" altLang="zh-CN" sz="3200">
                <a:solidFill>
                  <a:srgbClr val="FF0000"/>
                </a:solidFill>
                <a:latin typeface="Times New Roman" pitchFamily="18" charset="0"/>
                <a:cs typeface="Times New Roman" panose="02020603050405020304" pitchFamily="18" charset="0"/>
                <a:sym typeface="+mn-ea"/>
              </a:rPr>
              <a:t>项</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明代社会往往被认为是保守的</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而原文是</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明初往往被认为是保守的</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删掉了</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初</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字</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扩大了范围</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表明当时社会比较开放和进步</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而原文是</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明初文化的兼容性</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偷换概念。</a:t>
            </a:r>
            <a:endParaRPr lang="zh-CN" altLang="en-US" sz="3200"/>
          </a:p>
        </p:txBody>
      </p:sp>
      <p:sp>
        <p:nvSpPr>
          <p:cNvPr id="4" name="文本框 3"/>
          <p:cNvSpPr txBox="1"/>
          <p:nvPr/>
        </p:nvSpPr>
        <p:spPr>
          <a:xfrm>
            <a:off x="506730" y="172085"/>
            <a:ext cx="1960880" cy="521970"/>
          </a:xfrm>
          <a:prstGeom prst="rect">
            <a:avLst/>
          </a:prstGeom>
          <a:noFill/>
        </p:spPr>
        <p:txBody>
          <a:bodyPr wrap="none" rtlCol="0" anchor="t">
            <a:spAutoFit/>
          </a:bodyPr>
          <a:lstStyle/>
          <a:p>
            <a:r>
              <a:rPr lang="zh-CN" altLang="en-US" sz="2800">
                <a:solidFill>
                  <a:srgbClr val="FF0000"/>
                </a:solidFill>
              </a:rPr>
              <a:t>真题小练：</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249008" y="2183460"/>
            <a:ext cx="9693983" cy="1107440"/>
          </a:xfrm>
          <a:prstGeom prst="rect">
            <a:avLst/>
          </a:prstGeom>
          <a:noFill/>
        </p:spPr>
        <p:txBody>
          <a:bodyPr wrap="square" lIns="0" tIns="0" rIns="0" bIns="0" rtlCol="0">
            <a:spAutoFit/>
          </a:bodyPr>
          <a:lstStyle/>
          <a:p>
            <a:pPr eaLnBrk="0" latinLnBrk="1" hangingPunct="0">
              <a:lnSpc>
                <a:spcPct val="150000"/>
              </a:lnSpc>
            </a:pPr>
            <a:r>
              <a:rPr lang="zh-CN" altLang="en-US" sz="2400" kern="0">
                <a:solidFill>
                  <a:srgbClr val="000000"/>
                </a:solidFill>
                <a:latin typeface="Times New Roman" panose="02020603050405020304" pitchFamily="65" charset="-122"/>
                <a:ea typeface="宋体" pitchFamily="2" charset="-122"/>
              </a:rPr>
              <a:t>        “无中生有”是指在解说原文或转述文意时,增添了原文中没有的信息,也就是选项中所说的内容在原文中未涉及,也不能从原文中推断出来。</a:t>
            </a:r>
            <a:endParaRPr lang="zh-CN" altLang="en-US" sz="2400"/>
          </a:p>
        </p:txBody>
      </p:sp>
      <p:pic>
        <p:nvPicPr>
          <p:cNvPr id="6146" name="Picture 2"/>
          <p:cNvPicPr>
            <a:picLocks noChangeAspect="1" noChangeArrowheads="1"/>
          </p:cNvPicPr>
          <p:nvPr/>
        </p:nvPicPr>
        <p:blipFill>
          <a:blip r:embed="rId3"/>
          <a:stretch>
            <a:fillRect/>
          </a:stretch>
        </p:blipFill>
        <p:spPr bwMode="auto">
          <a:xfrm>
            <a:off x="1258163" y="1156576"/>
            <a:ext cx="7453743" cy="701761"/>
          </a:xfrm>
          <a:prstGeom prst="rect">
            <a:avLst/>
          </a:prstGeom>
          <a:noFill/>
          <a:ln w="9525">
            <a:noFill/>
            <a:miter lim="800000"/>
          </a:ln>
        </p:spPr>
      </p:pic>
      <p:graphicFrame>
        <p:nvGraphicFramePr>
          <p:cNvPr id="4" name="表格 2"/>
          <p:cNvGraphicFramePr>
            <a:graphicFrameLocks noGrp="1"/>
          </p:cNvGraphicFramePr>
          <p:nvPr/>
        </p:nvGraphicFramePr>
        <p:xfrm>
          <a:off x="1131665" y="3770328"/>
          <a:ext cx="9928225" cy="2207494"/>
        </p:xfrm>
        <a:graphic>
          <a:graphicData uri="http://schemas.openxmlformats.org/drawingml/2006/table">
            <a:tbl>
              <a:tblPr/>
              <a:tblGrid>
                <a:gridCol w="1565275"/>
                <a:gridCol w="8362950"/>
              </a:tblGrid>
              <a:tr h="1018540">
                <a:tc>
                  <a:txBody>
                    <a:bodyPr/>
                    <a:lstStyle/>
                    <a:p>
                      <a:pPr algn="ctr" eaLnBrk="0" latinLnBrk="1" hangingPunct="0">
                        <a:lnSpc>
                          <a:spcPct val="150000"/>
                        </a:lnSpc>
                        <a:spcBef>
                          <a:spcPct val="0"/>
                        </a:spcBef>
                      </a:pPr>
                      <a:r>
                        <a:rPr lang="zh-CN" altLang="en-US" sz="2400" kern="0">
                          <a:solidFill>
                            <a:srgbClr val="000000"/>
                          </a:solidFill>
                          <a:latin typeface="Times New Roman" panose="02020603050405020304" pitchFamily="65" charset="-122"/>
                          <a:ea typeface="宋体" pitchFamily="2" charset="-122"/>
                        </a:rPr>
                        <a:t>设错方式</a:t>
                      </a:r>
                    </a:p>
                  </a:txBody>
                  <a:tcPr marL="45948" marR="45948" marT="45837" marB="45837"/>
                </a:tc>
                <a:tc>
                  <a:txBody>
                    <a:bodyPr/>
                    <a:lstStyle/>
                    <a:p>
                      <a:pPr eaLnBrk="0" latinLnBrk="1" hangingPunct="0">
                        <a:lnSpc>
                          <a:spcPct val="150000"/>
                        </a:lnSpc>
                        <a:spcBef>
                          <a:spcPct val="0"/>
                        </a:spcBef>
                      </a:pPr>
                      <a:r>
                        <a:rPr lang="zh-CN" altLang="en-US" sz="2400" kern="0">
                          <a:solidFill>
                            <a:srgbClr val="000000"/>
                          </a:solidFill>
                          <a:latin typeface="Times New Roman" panose="02020603050405020304" pitchFamily="65" charset="-122"/>
                          <a:ea typeface="宋体" pitchFamily="2" charset="-122"/>
                        </a:rPr>
                        <a:t>选项中的内容在原文中找不到根据;原文并无此意,凭空捏造。</a:t>
                      </a:r>
                    </a:p>
                  </a:txBody>
                  <a:tcPr marL="45948" marR="45948" marT="45837" marB="45837"/>
                </a:tc>
              </a:tr>
              <a:tr h="1188720">
                <a:tc>
                  <a:txBody>
                    <a:bodyPr/>
                    <a:lstStyle/>
                    <a:p>
                      <a:pPr algn="ctr" eaLnBrk="0" latinLnBrk="1" hangingPunct="0">
                        <a:lnSpc>
                          <a:spcPct val="150000"/>
                        </a:lnSpc>
                        <a:spcBef>
                          <a:spcPct val="0"/>
                        </a:spcBef>
                      </a:pPr>
                      <a:r>
                        <a:rPr lang="zh-CN" altLang="en-US" sz="2400" kern="0">
                          <a:solidFill>
                            <a:srgbClr val="000000"/>
                          </a:solidFill>
                          <a:latin typeface="Times New Roman" panose="02020603050405020304" pitchFamily="65" charset="-122"/>
                          <a:ea typeface="宋体" pitchFamily="2" charset="-122"/>
                        </a:rPr>
                        <a:t>识别方法</a:t>
                      </a:r>
                    </a:p>
                  </a:txBody>
                  <a:tcPr marL="45948" marR="45948" marT="45837" marB="45837"/>
                </a:tc>
                <a:tc>
                  <a:txBody>
                    <a:bodyPr/>
                    <a:lstStyle/>
                    <a:p>
                      <a:pPr eaLnBrk="0" latinLnBrk="1" hangingPunct="0">
                        <a:lnSpc>
                          <a:spcPct val="150000"/>
                        </a:lnSpc>
                        <a:spcBef>
                          <a:spcPct val="0"/>
                        </a:spcBef>
                      </a:pPr>
                      <a:r>
                        <a:rPr lang="zh-CN" altLang="en-US" sz="2400" kern="0">
                          <a:solidFill>
                            <a:srgbClr val="000000"/>
                          </a:solidFill>
                          <a:latin typeface="Times New Roman" panose="02020603050405020304" pitchFamily="65" charset="-122"/>
                          <a:ea typeface="宋体" pitchFamily="2" charset="-122"/>
                        </a:rPr>
                        <a:t>在做题时仔细检查所给选项的内容能否在原文中找到依据,或者能否根据原文合理推断出来。</a:t>
                      </a:r>
                    </a:p>
                  </a:txBody>
                  <a:tcPr marL="45948" marR="45948" marT="45837" marB="45837"/>
                </a:tc>
              </a:tr>
            </a:tbl>
          </a:graphicData>
        </a:graphic>
      </p:graphicFrame>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3"/>
          <p:cNvSpPr txBox="1">
            <a:spLocks noChangeArrowheads="1"/>
          </p:cNvSpPr>
          <p:nvPr/>
        </p:nvSpPr>
        <p:spPr bwMode="auto">
          <a:xfrm>
            <a:off x="417513" y="1377950"/>
            <a:ext cx="11356975" cy="3932238"/>
          </a:xfrm>
          <a:prstGeom prst="rect">
            <a:avLst/>
          </a:prstGeom>
          <a:noFill/>
          <a:ln w="9525">
            <a:noFill/>
            <a:miter lim="800000"/>
          </a:ln>
        </p:spPr>
        <p:txBody>
          <a:bodyPr wrap="square">
            <a:spAutoFit/>
          </a:bodyPr>
          <a:lstStyle/>
          <a:p>
            <a:pPr defTabSz="914400" eaLnBrk="0" hangingPunct="0">
              <a:spcBef>
                <a:spcPct val="50000"/>
              </a:spcBef>
              <a:buFont typeface="Arial" pitchFamily="34" charset="0"/>
            </a:pPr>
            <a:r>
              <a:rPr lang="en-US" altLang="en-US" sz="3600" b="1" baseline="0">
                <a:solidFill>
                  <a:srgbClr val="FF0000"/>
                </a:solidFill>
                <a:latin typeface="Arial" pitchFamily="34" charset="0"/>
                <a:ea typeface="宋体" pitchFamily="2" charset="-122"/>
              </a:rPr>
              <a:t>【</a:t>
            </a:r>
            <a:r>
              <a:rPr lang="zh-CN" altLang="en-US" sz="3600" b="1" baseline="0">
                <a:solidFill>
                  <a:srgbClr val="FF0000"/>
                </a:solidFill>
                <a:latin typeface="Arial" pitchFamily="34" charset="0"/>
                <a:ea typeface="宋体" pitchFamily="2" charset="-122"/>
              </a:rPr>
              <a:t>对应文段</a:t>
            </a:r>
            <a:r>
              <a:rPr lang="en-US" altLang="en-US" sz="3600" b="1" baseline="0">
                <a:solidFill>
                  <a:srgbClr val="FF0000"/>
                </a:solidFill>
                <a:latin typeface="Arial" pitchFamily="34" charset="0"/>
                <a:ea typeface="宋体" pitchFamily="2" charset="-122"/>
              </a:rPr>
              <a:t>】</a:t>
            </a:r>
            <a:r>
              <a:rPr lang="zh-CN" altLang="en-US" sz="3600" b="1" baseline="0">
                <a:latin typeface="楷体" panose="02010609060101010101" charset="-122"/>
                <a:ea typeface="楷体" panose="02010609060101010101" charset="-122"/>
              </a:rPr>
              <a:t>根据世界报业协会发表的全球日报发行量排行榜，中国有</a:t>
            </a:r>
            <a:r>
              <a:rPr lang="en-US" altLang="en-US" sz="3600" b="1" baseline="0">
                <a:latin typeface="楷体" panose="02010609060101010101" charset="-122"/>
                <a:ea typeface="楷体" panose="02010609060101010101" charset="-122"/>
              </a:rPr>
              <a:t>3</a:t>
            </a:r>
            <a:r>
              <a:rPr lang="zh-CN" altLang="en-US" sz="3600" b="1" baseline="0">
                <a:latin typeface="楷体" panose="02010609060101010101" charset="-122"/>
                <a:ea typeface="楷体" panose="02010609060101010101" charset="-122"/>
              </a:rPr>
              <a:t>份报纸进入前</a:t>
            </a:r>
            <a:r>
              <a:rPr lang="en-US" altLang="en-US" sz="3600" b="1" baseline="0">
                <a:latin typeface="楷体" panose="02010609060101010101" charset="-122"/>
                <a:ea typeface="楷体" panose="02010609060101010101" charset="-122"/>
              </a:rPr>
              <a:t>20</a:t>
            </a:r>
            <a:r>
              <a:rPr lang="zh-CN" altLang="en-US" sz="3600" b="1" baseline="0">
                <a:latin typeface="楷体" panose="02010609060101010101" charset="-122"/>
                <a:ea typeface="楷体" panose="02010609060101010101" charset="-122"/>
              </a:rPr>
              <a:t>名：</a:t>
            </a:r>
            <a:r>
              <a:rPr lang="en-US" altLang="en-US" sz="3600" b="1" baseline="0">
                <a:latin typeface="楷体" panose="02010609060101010101" charset="-122"/>
                <a:ea typeface="楷体" panose="02010609060101010101" charset="-122"/>
              </a:rPr>
              <a:t>《</a:t>
            </a:r>
            <a:r>
              <a:rPr lang="zh-CN" altLang="en-US" sz="3600" b="1" baseline="0">
                <a:latin typeface="楷体" panose="02010609060101010101" charset="-122"/>
                <a:ea typeface="楷体" panose="02010609060101010101" charset="-122"/>
              </a:rPr>
              <a:t>参考消息</a:t>
            </a:r>
            <a:r>
              <a:rPr lang="en-US" altLang="en-US" sz="3600" b="1" baseline="0">
                <a:latin typeface="楷体" panose="02010609060101010101" charset="-122"/>
                <a:ea typeface="楷体" panose="02010609060101010101" charset="-122"/>
              </a:rPr>
              <a:t>》</a:t>
            </a:r>
            <a:r>
              <a:rPr lang="zh-CN" altLang="en-US" sz="3600" b="1" baseline="0">
                <a:latin typeface="楷体" panose="02010609060101010101" charset="-122"/>
                <a:ea typeface="楷体" panose="02010609060101010101" charset="-122"/>
              </a:rPr>
              <a:t>以日发行量</a:t>
            </a:r>
            <a:r>
              <a:rPr lang="en-US" altLang="en-US" sz="3600" b="1" baseline="0">
                <a:latin typeface="楷体" panose="02010609060101010101" charset="-122"/>
                <a:ea typeface="楷体" panose="02010609060101010101" charset="-122"/>
              </a:rPr>
              <a:t>270</a:t>
            </a:r>
            <a:r>
              <a:rPr lang="zh-CN" altLang="en-US" sz="3600" b="1" baseline="0">
                <a:latin typeface="楷体" panose="02010609060101010101" charset="-122"/>
                <a:ea typeface="楷体" panose="02010609060101010101" charset="-122"/>
              </a:rPr>
              <a:t>万份排在第</a:t>
            </a:r>
            <a:r>
              <a:rPr lang="en-US" altLang="en-US" sz="3600" b="1" baseline="0">
                <a:latin typeface="楷体" panose="02010609060101010101" charset="-122"/>
                <a:ea typeface="楷体" panose="02010609060101010101" charset="-122"/>
              </a:rPr>
              <a:t>9</a:t>
            </a:r>
            <a:r>
              <a:rPr lang="zh-CN" altLang="en-US" sz="3600" b="1" baseline="0">
                <a:latin typeface="楷体" panose="02010609060101010101" charset="-122"/>
                <a:ea typeface="楷体" panose="02010609060101010101" charset="-122"/>
              </a:rPr>
              <a:t>名，</a:t>
            </a:r>
            <a:r>
              <a:rPr lang="en-US" altLang="en-US" sz="3600" b="1" baseline="0">
                <a:latin typeface="楷体" panose="02010609060101010101" charset="-122"/>
                <a:ea typeface="楷体" panose="02010609060101010101" charset="-122"/>
              </a:rPr>
              <a:t>《</a:t>
            </a:r>
            <a:r>
              <a:rPr lang="zh-CN" altLang="en-US" sz="3600" b="1" baseline="0">
                <a:latin typeface="楷体" panose="02010609060101010101" charset="-122"/>
                <a:ea typeface="楷体" panose="02010609060101010101" charset="-122"/>
              </a:rPr>
              <a:t>人民日报</a:t>
            </a:r>
            <a:r>
              <a:rPr lang="en-US" altLang="en-US" sz="3600" b="1" baseline="0">
                <a:latin typeface="楷体" panose="02010609060101010101" charset="-122"/>
                <a:ea typeface="楷体" panose="02010609060101010101" charset="-122"/>
              </a:rPr>
              <a:t>》</a:t>
            </a:r>
            <a:r>
              <a:rPr lang="zh-CN" altLang="en-US" sz="3600" b="1" baseline="0">
                <a:latin typeface="楷体" panose="02010609060101010101" charset="-122"/>
                <a:ea typeface="楷体" panose="02010609060101010101" charset="-122"/>
              </a:rPr>
              <a:t>以日发行量</a:t>
            </a:r>
            <a:r>
              <a:rPr lang="en-US" altLang="en-US" sz="3600" b="1" baseline="0">
                <a:latin typeface="楷体" panose="02010609060101010101" charset="-122"/>
                <a:ea typeface="楷体" panose="02010609060101010101" charset="-122"/>
              </a:rPr>
              <a:t>186</a:t>
            </a:r>
            <a:r>
              <a:rPr lang="zh-CN" altLang="en-US" sz="3600" b="1" baseline="0">
                <a:latin typeface="楷体" panose="02010609060101010101" charset="-122"/>
                <a:ea typeface="楷体" panose="02010609060101010101" charset="-122"/>
              </a:rPr>
              <a:t>万份排在第</a:t>
            </a:r>
            <a:r>
              <a:rPr lang="en-US" altLang="en-US" sz="3600" b="1" baseline="0">
                <a:latin typeface="楷体" panose="02010609060101010101" charset="-122"/>
                <a:ea typeface="楷体" panose="02010609060101010101" charset="-122"/>
              </a:rPr>
              <a:t>18</a:t>
            </a:r>
            <a:r>
              <a:rPr lang="zh-CN" altLang="en-US" sz="3600" b="1" baseline="0">
                <a:latin typeface="楷体" panose="02010609060101010101" charset="-122"/>
                <a:ea typeface="楷体" panose="02010609060101010101" charset="-122"/>
              </a:rPr>
              <a:t>名，</a:t>
            </a:r>
            <a:r>
              <a:rPr lang="en-US" altLang="en-US" sz="3600" b="1" baseline="0">
                <a:latin typeface="楷体" panose="02010609060101010101" charset="-122"/>
                <a:ea typeface="楷体" panose="02010609060101010101" charset="-122"/>
              </a:rPr>
              <a:t>《</a:t>
            </a:r>
            <a:r>
              <a:rPr lang="zh-CN" altLang="en-US" sz="3600" b="1" baseline="0">
                <a:latin typeface="楷体" panose="02010609060101010101" charset="-122"/>
                <a:ea typeface="楷体" panose="02010609060101010101" charset="-122"/>
              </a:rPr>
              <a:t>羊城晚报</a:t>
            </a:r>
            <a:r>
              <a:rPr lang="en-US" altLang="en-US" sz="3600" b="1" baseline="0">
                <a:latin typeface="楷体" panose="02010609060101010101" charset="-122"/>
                <a:ea typeface="楷体" panose="02010609060101010101" charset="-122"/>
              </a:rPr>
              <a:t>》</a:t>
            </a:r>
            <a:r>
              <a:rPr lang="zh-CN" altLang="en-US" sz="3600" b="1" baseline="0">
                <a:latin typeface="楷体" panose="02010609060101010101" charset="-122"/>
                <a:ea typeface="楷体" panose="02010609060101010101" charset="-122"/>
              </a:rPr>
              <a:t>以日发行量</a:t>
            </a:r>
            <a:r>
              <a:rPr lang="en-US" altLang="en-US" sz="3600" b="1" baseline="0">
                <a:latin typeface="楷体" panose="02010609060101010101" charset="-122"/>
                <a:ea typeface="楷体" panose="02010609060101010101" charset="-122"/>
              </a:rPr>
              <a:t>150</a:t>
            </a:r>
            <a:r>
              <a:rPr lang="zh-CN" altLang="en-US" sz="3600" b="1" baseline="0">
                <a:latin typeface="楷体" panose="02010609060101010101" charset="-122"/>
                <a:ea typeface="楷体" panose="02010609060101010101" charset="-122"/>
              </a:rPr>
              <a:t>万份排在第</a:t>
            </a:r>
            <a:r>
              <a:rPr lang="en-US" altLang="en-US" sz="3600" b="1" baseline="0">
                <a:latin typeface="楷体" panose="02010609060101010101" charset="-122"/>
                <a:ea typeface="楷体" panose="02010609060101010101" charset="-122"/>
              </a:rPr>
              <a:t>20</a:t>
            </a:r>
            <a:r>
              <a:rPr lang="zh-CN" altLang="en-US" sz="3600" b="1" baseline="0">
                <a:latin typeface="楷体" panose="02010609060101010101" charset="-122"/>
                <a:ea typeface="楷体" panose="02010609060101010101" charset="-122"/>
              </a:rPr>
              <a:t>名。中国已成为世界最大的报纸消费国，日销量达</a:t>
            </a:r>
            <a:r>
              <a:rPr lang="en-US" altLang="en-US" sz="3600" b="1" baseline="0">
                <a:latin typeface="楷体" panose="02010609060101010101" charset="-122"/>
                <a:ea typeface="楷体" panose="02010609060101010101" charset="-122"/>
              </a:rPr>
              <a:t>8200</a:t>
            </a:r>
            <a:r>
              <a:rPr lang="zh-CN" altLang="en-US" sz="3600" b="1" baseline="0">
                <a:latin typeface="楷体" panose="02010609060101010101" charset="-122"/>
                <a:ea typeface="楷体" panose="02010609060101010101" charset="-122"/>
              </a:rPr>
              <a:t>万份。仅次于中国的是日本，日销量是</a:t>
            </a:r>
            <a:r>
              <a:rPr lang="en-US" altLang="en-US" sz="3600" b="1" baseline="0">
                <a:latin typeface="楷体" panose="02010609060101010101" charset="-122"/>
                <a:ea typeface="楷体" panose="02010609060101010101" charset="-122"/>
              </a:rPr>
              <a:t>7080</a:t>
            </a:r>
            <a:r>
              <a:rPr lang="zh-CN" altLang="en-US" sz="3600" b="1" baseline="0">
                <a:latin typeface="楷体" panose="02010609060101010101" charset="-122"/>
                <a:ea typeface="楷体" panose="02010609060101010101" charset="-122"/>
              </a:rPr>
              <a:t>万份。 </a:t>
            </a:r>
          </a:p>
        </p:txBody>
      </p:sp>
      <p:sp>
        <p:nvSpPr>
          <p:cNvPr id="21507" name="Text Box 4"/>
          <p:cNvSpPr txBox="1">
            <a:spLocks noChangeArrowheads="1"/>
          </p:cNvSpPr>
          <p:nvPr/>
        </p:nvSpPr>
        <p:spPr bwMode="auto">
          <a:xfrm>
            <a:off x="468313" y="188913"/>
            <a:ext cx="11622088" cy="1189038"/>
          </a:xfrm>
          <a:prstGeom prst="rect">
            <a:avLst/>
          </a:prstGeom>
          <a:noFill/>
          <a:ln w="9525">
            <a:noFill/>
            <a:miter lim="800000"/>
          </a:ln>
        </p:spPr>
        <p:txBody>
          <a:bodyPr wrap="square">
            <a:spAutoFit/>
          </a:bodyPr>
          <a:lstStyle/>
          <a:p>
            <a:pPr marR="0" defTabSz="914400" rtl="0" eaLnBrk="0" hangingPunct="0">
              <a:spcBef>
                <a:spcPct val="50000"/>
              </a:spcBef>
              <a:buClrTx/>
              <a:buSzTx/>
              <a:buFont typeface="Arial" pitchFamily="34" charset="0"/>
              <a:defRPr/>
            </a:pPr>
            <a:r>
              <a:rPr kumimoji="0" lang="zh-CN" altLang="en-US" sz="2800" b="1" i="0" kern="1200" cap="none" spc="0" normalizeH="0" baseline="0" noProof="0">
                <a:effectLst>
                  <a:outerShdw blurRad="38100" dist="38100" dir="2700000" algn="tl">
                    <a:srgbClr val="C0C0C0"/>
                  </a:outerShdw>
                </a:effectLst>
                <a:latin typeface="Arial" pitchFamily="34" charset="0"/>
                <a:ea typeface="宋体" pitchFamily="2" charset="-122"/>
                <a:cs typeface="+mn-cs"/>
              </a:rPr>
              <a:t> </a:t>
            </a:r>
            <a:r>
              <a:rPr kumimoji="0" lang="en-US" sz="3600" b="1" i="0" kern="1200" cap="none" spc="0" normalizeH="0" baseline="0" noProof="0">
                <a:latin typeface="Arial" pitchFamily="34" charset="0"/>
                <a:ea typeface="宋体" pitchFamily="2" charset="-122"/>
                <a:cs typeface="+mn-cs"/>
              </a:rPr>
              <a:t>A.</a:t>
            </a:r>
            <a:r>
              <a:rPr kumimoji="0" lang="zh-CN" altLang="en-US" sz="3600" b="1" i="0" kern="1200" cap="none" spc="0" normalizeH="0" baseline="0" noProof="0">
                <a:latin typeface="Arial" pitchFamily="34" charset="0"/>
                <a:ea typeface="宋体" pitchFamily="2" charset="-122"/>
                <a:cs typeface="+mn-cs"/>
              </a:rPr>
              <a:t>不久前</a:t>
            </a:r>
            <a:r>
              <a:rPr kumimoji="0" lang="en-US" sz="3600" b="1" i="0" kern="1200" cap="none" spc="0" normalizeH="0" baseline="0" noProof="0">
                <a:latin typeface="Arial" pitchFamily="34" charset="0"/>
                <a:ea typeface="宋体" pitchFamily="2" charset="-122"/>
                <a:cs typeface="+mn-cs"/>
              </a:rPr>
              <a:t>《</a:t>
            </a:r>
            <a:r>
              <a:rPr kumimoji="0" lang="zh-CN" altLang="en-US" sz="3600" b="1" i="0" kern="1200" cap="none" spc="0" normalizeH="0" baseline="0" noProof="0">
                <a:latin typeface="Arial" pitchFamily="34" charset="0"/>
                <a:ea typeface="宋体" pitchFamily="2" charset="-122"/>
                <a:cs typeface="+mn-cs"/>
              </a:rPr>
              <a:t>参考消息</a:t>
            </a:r>
            <a:r>
              <a:rPr kumimoji="0" lang="en-US" sz="3600" b="1" i="0" kern="1200" cap="none" spc="0" normalizeH="0" baseline="0" noProof="0">
                <a:latin typeface="Arial" pitchFamily="34" charset="0"/>
                <a:ea typeface="宋体" pitchFamily="2" charset="-122"/>
                <a:cs typeface="+mn-cs"/>
              </a:rPr>
              <a:t>》</a:t>
            </a:r>
            <a:r>
              <a:rPr kumimoji="0" lang="zh-CN" altLang="en-US" sz="3600" b="1" i="0" kern="1200" cap="none" spc="0" normalizeH="0" baseline="0" noProof="0">
                <a:latin typeface="Arial" pitchFamily="34" charset="0"/>
                <a:ea typeface="宋体" pitchFamily="2" charset="-122"/>
                <a:cs typeface="+mn-cs"/>
              </a:rPr>
              <a:t>等</a:t>
            </a:r>
            <a:r>
              <a:rPr kumimoji="0" lang="en-US" sz="3600" b="1" i="0" kern="1200" cap="none" spc="0" normalizeH="0" baseline="0" noProof="0">
                <a:latin typeface="Arial" pitchFamily="34" charset="0"/>
                <a:ea typeface="宋体" pitchFamily="2" charset="-122"/>
                <a:cs typeface="+mn-cs"/>
              </a:rPr>
              <a:t>3</a:t>
            </a:r>
            <a:r>
              <a:rPr kumimoji="0" lang="zh-CN" altLang="en-US" sz="3600" b="1" i="0" kern="1200" cap="none" spc="0" normalizeH="0" baseline="0" noProof="0">
                <a:latin typeface="Arial" pitchFamily="34" charset="0"/>
                <a:ea typeface="宋体" pitchFamily="2" charset="-122"/>
                <a:cs typeface="+mn-cs"/>
              </a:rPr>
              <a:t>份中国报纸以其发行量巨大、国际影响深远而在全球日报发行量统计中名列前茅。</a:t>
            </a:r>
            <a:r>
              <a:rPr kumimoji="0" lang="zh-CN" altLang="en-US" sz="3600" b="1" i="0" kern="1200" cap="none" spc="0" normalizeH="0" baseline="0" noProof="0">
                <a:effectLst>
                  <a:outerShdw blurRad="38100" dist="38100" dir="2700000" algn="tl">
                    <a:srgbClr val="C0C0C0"/>
                  </a:outerShdw>
                </a:effectLst>
                <a:latin typeface="Arial" pitchFamily="34" charset="0"/>
                <a:ea typeface="宋体" pitchFamily="2" charset="-122"/>
                <a:cs typeface="+mn-cs"/>
              </a:rPr>
              <a:t> </a:t>
            </a:r>
          </a:p>
        </p:txBody>
      </p:sp>
      <p:sp>
        <p:nvSpPr>
          <p:cNvPr id="21510" name="Text Box 7"/>
          <p:cNvSpPr txBox="1">
            <a:spLocks noChangeArrowheads="1"/>
          </p:cNvSpPr>
          <p:nvPr/>
        </p:nvSpPr>
        <p:spPr bwMode="auto">
          <a:xfrm>
            <a:off x="1924050" y="5199063"/>
            <a:ext cx="6742113" cy="700088"/>
          </a:xfrm>
          <a:prstGeom prst="rect">
            <a:avLst/>
          </a:prstGeom>
          <a:noFill/>
          <a:ln w="57150" cmpd="thinThick">
            <a:noFill/>
            <a:miter lim="800000"/>
          </a:ln>
          <a:extLst>
            <a:ext uri="{909E8E84-426E-40DD-AFC4-6F175D3DCCD1}">
              <a14:hiddenFill xmlns:a14="http://schemas.microsoft.com/office/drawing/2010/main">
                <a:solidFill>
                  <a:srgbClr val="FAFAA4"/>
                </a:solidFill>
              </a14:hiddenFill>
            </a:ext>
          </a:extLst>
        </p:spPr>
        <p:txBody>
          <a:bodyPr wrap="square">
            <a:spAutoFit/>
          </a:bodyPr>
          <a:lstStyle/>
          <a:p>
            <a:pPr marR="0" defTabSz="914400" rtl="0" eaLnBrk="0" hangingPunct="0">
              <a:spcBef>
                <a:spcPct val="10000"/>
              </a:spcBef>
              <a:buClrTx/>
              <a:buSzTx/>
              <a:buFont typeface="Arial" pitchFamily="34" charset="0"/>
              <a:tabLst>
                <a:tab pos="1790700" algn="l"/>
              </a:tabLst>
              <a:defRPr/>
            </a:pPr>
            <a:r>
              <a:rPr kumimoji="0" lang="zh-CN" altLang="en-US" sz="4000" b="1" i="0" kern="1200" cap="none" spc="0" normalizeH="0" baseline="0" noProof="0">
                <a:solidFill>
                  <a:srgbClr val="0000FF"/>
                </a:solidFill>
                <a:latin typeface="黑体" panose="02010609060101010101" charset="-122"/>
                <a:ea typeface="黑体" panose="02010609060101010101" charset="-122"/>
                <a:cs typeface="+mn-cs"/>
              </a:rPr>
              <a:t>选项中凭空臆造出说法。 </a:t>
            </a:r>
          </a:p>
        </p:txBody>
      </p:sp>
      <p:sp>
        <p:nvSpPr>
          <p:cNvPr id="2" name="圆角矩形标注 1"/>
          <p:cNvSpPr/>
          <p:nvPr/>
        </p:nvSpPr>
        <p:spPr>
          <a:xfrm>
            <a:off x="538163" y="711200"/>
            <a:ext cx="2824163" cy="666750"/>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 name="圆角矩形标注 2"/>
          <p:cNvSpPr/>
          <p:nvPr/>
        </p:nvSpPr>
        <p:spPr>
          <a:xfrm>
            <a:off x="6032500" y="3582988"/>
            <a:ext cx="4627563" cy="668338"/>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圆角矩形标注 3"/>
          <p:cNvSpPr/>
          <p:nvPr/>
        </p:nvSpPr>
        <p:spPr>
          <a:xfrm>
            <a:off x="8467725" y="5243513"/>
            <a:ext cx="2305050" cy="611188"/>
          </a:xfrm>
          <a:prstGeom prst="wedgeRoundRectCallout">
            <a:avLst>
              <a:gd name="adj1" fmla="val -56997"/>
              <a:gd name="adj2" fmla="val -150311"/>
              <a:gd name="adj3" fmla="val 16667"/>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4000" b="1" u="sng" strike="noStrike" noProof="0">
                <a:ln>
                  <a:noFill/>
                </a:ln>
                <a:solidFill>
                  <a:srgbClr val="0000FF"/>
                </a:solidFill>
                <a:effectLst/>
                <a:uLnTx/>
                <a:uFillTx/>
                <a:latin typeface="黑体" panose="02010609060101010101" charset="-122"/>
                <a:ea typeface="黑体" panose="02010609060101010101" charset="-122"/>
                <a:sym typeface="+mn-ea"/>
              </a:rPr>
              <a:t>无中生有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2"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1510"/>
                                        </p:tgtEl>
                                        <p:attrNameLst>
                                          <p:attrName>style.visibility</p:attrName>
                                        </p:attrNameLst>
                                      </p:cBhvr>
                                      <p:to>
                                        <p:strVal val="visible"/>
                                      </p:to>
                                    </p:set>
                                    <p:anim calcmode="lin" valueType="num">
                                      <p:cBhvr>
                                        <p:cTn id="21" dur="500" fill="hold"/>
                                        <p:tgtEl>
                                          <p:spTgt spid="21510"/>
                                        </p:tgtEl>
                                        <p:attrNameLst>
                                          <p:attrName>ppt_x</p:attrName>
                                        </p:attrNameLst>
                                      </p:cBhvr>
                                      <p:tavLst>
                                        <p:tav tm="0">
                                          <p:val>
                                            <p:strVal val="0-#ppt_w/2"/>
                                          </p:val>
                                        </p:tav>
                                        <p:tav tm="100000">
                                          <p:val>
                                            <p:strVal val="#ppt_x"/>
                                          </p:val>
                                        </p:tav>
                                      </p:tavLst>
                                    </p:anim>
                                    <p:anim calcmode="lin" valueType="num">
                                      <p:cBhvr>
                                        <p:cTn id="22" dur="500" fill="hold"/>
                                        <p:tgtEl>
                                          <p:spTgt spid="21510"/>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3"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p:bldP spid="2" grpId="1" animBg="1"/>
      <p:bldP spid="3" grpId="2" animBg="1"/>
      <p:bldP spid="4" grpId="3"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a:graphicFrameLocks noChangeAspect="1"/>
          </p:cNvGraphicFramePr>
          <p:nvPr/>
        </p:nvGraphicFramePr>
        <p:xfrm>
          <a:off x="155575" y="939165"/>
          <a:ext cx="11916410" cy="4041775"/>
        </p:xfrm>
        <a:graphic>
          <a:graphicData uri="http://schemas.openxmlformats.org/presentationml/2006/ole">
            <mc:AlternateContent xmlns:mc="http://schemas.openxmlformats.org/markup-compatibility/2006">
              <mc:Choice xmlns:v="urn:schemas-microsoft-com:vml" Requires="v">
                <p:oleObj spid="_x0000_s4098" name="文档" r:id="rId4" imgW="0" imgH="0" progId="Word.Document.12">
                  <p:embed/>
                </p:oleObj>
              </mc:Choice>
              <mc:Fallback>
                <p:oleObj name="文档" r:id="rId4" imgW="0" imgH="0" progId="Word.Document.12">
                  <p:embed/>
                  <p:pic>
                    <p:nvPicPr>
                      <p:cNvPr id="0" name="OLE substitute image"/>
                      <p:cNvPicPr/>
                      <p:nvPr/>
                    </p:nvPicPr>
                    <p:blipFill>
                      <a:blip r:embed="rId5"/>
                      <a:stretch>
                        <a:fillRect/>
                      </a:stretch>
                    </p:blipFill>
                    <p:spPr>
                      <a:xfrm>
                        <a:off x="155575" y="939165"/>
                        <a:ext cx="11916410" cy="4041775"/>
                      </a:xfrm>
                      <a:prstGeom prst="rect">
                        <a:avLst/>
                      </a:prstGeom>
                    </p:spPr>
                  </p:pic>
                </p:oleObj>
              </mc:Fallback>
            </mc:AlternateContent>
          </a:graphicData>
        </a:graphic>
      </p:graphicFrame>
      <p:sp>
        <p:nvSpPr>
          <p:cNvPr id="3" name="文本框 2"/>
          <p:cNvSpPr txBox="1"/>
          <p:nvPr/>
        </p:nvSpPr>
        <p:spPr>
          <a:xfrm>
            <a:off x="155575" y="4418330"/>
            <a:ext cx="11668760" cy="2061210"/>
          </a:xfrm>
          <a:prstGeom prst="rect">
            <a:avLst/>
          </a:prstGeom>
          <a:noFill/>
        </p:spPr>
        <p:txBody>
          <a:bodyPr wrap="square" rtlCol="0" anchor="t">
            <a:spAutoFit/>
          </a:bodyPr>
          <a:lstStyle/>
          <a:p>
            <a:pPr>
              <a:spcAft>
                <a:spcPct val="0"/>
              </a:spcAft>
              <a:tabLst>
                <a:tab pos="1029335" algn="l"/>
                <a:tab pos="1850390" algn="l"/>
                <a:tab pos="2538095" algn="l"/>
                <a:tab pos="3221990" algn="l"/>
              </a:tabLst>
            </a:pP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是影响城市发展的根本原因</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错。文章末尾说</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保持城市的空间弹性、制度弹性、意义弹性</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是意义重大的</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只说对城市的发展</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意义重大</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没说</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空间、制度及意义三者的弹性不足</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是影响城市发展的</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根本原因</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无中生有。</a:t>
            </a:r>
            <a:endParaRPr lang="zh-CN" altLang="en-US" sz="3200"/>
          </a:p>
        </p:txBody>
      </p:sp>
      <p:sp>
        <p:nvSpPr>
          <p:cNvPr id="4" name="文本框 3"/>
          <p:cNvSpPr txBox="1"/>
          <p:nvPr/>
        </p:nvSpPr>
        <p:spPr>
          <a:xfrm>
            <a:off x="271780" y="196850"/>
            <a:ext cx="1960880" cy="521970"/>
          </a:xfrm>
          <a:prstGeom prst="rect">
            <a:avLst/>
          </a:prstGeom>
          <a:noFill/>
        </p:spPr>
        <p:txBody>
          <a:bodyPr wrap="none" rtlCol="0" anchor="t">
            <a:spAutoFit/>
          </a:bodyPr>
          <a:lstStyle/>
          <a:p>
            <a:r>
              <a:rPr lang="zh-CN" altLang="en-US" sz="2800">
                <a:solidFill>
                  <a:srgbClr val="FF0000"/>
                </a:solidFill>
                <a:sym typeface="+mn-ea"/>
              </a:rPr>
              <a:t>真题小练：</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775520" y="2548949"/>
            <a:ext cx="7207632" cy="553720"/>
          </a:xfrm>
          <a:prstGeom prst="rect">
            <a:avLst/>
          </a:prstGeom>
          <a:noFill/>
        </p:spPr>
        <p:txBody>
          <a:bodyPr wrap="square" lIns="0" tIns="0" rIns="0" bIns="0" rtlCol="0">
            <a:spAutoFit/>
          </a:bodyPr>
          <a:lstStyle/>
          <a:p>
            <a:pPr eaLnBrk="0" latinLnBrk="1" hangingPunct="0">
              <a:lnSpc>
                <a:spcPct val="150000"/>
              </a:lnSpc>
            </a:pPr>
            <a:r>
              <a:rPr lang="zh-CN" altLang="en-US" sz="2400" kern="0">
                <a:solidFill>
                  <a:srgbClr val="000000"/>
                </a:solidFill>
                <a:latin typeface="Times New Roman" panose="02020603050405020304" pitchFamily="65" charset="-122"/>
                <a:ea typeface="宋体" pitchFamily="2" charset="-122"/>
              </a:rPr>
              <a:t>“因果混乱”就是故意弄错因果关系,以此迷惑考生。</a:t>
            </a:r>
            <a:endParaRPr lang="zh-CN" altLang="en-US" sz="2400"/>
          </a:p>
        </p:txBody>
      </p:sp>
      <p:pic>
        <p:nvPicPr>
          <p:cNvPr id="7170" name="Picture 2"/>
          <p:cNvPicPr>
            <a:picLocks noChangeAspect="1" noChangeArrowheads="1"/>
          </p:cNvPicPr>
          <p:nvPr/>
        </p:nvPicPr>
        <p:blipFill>
          <a:blip r:embed="rId3"/>
          <a:stretch>
            <a:fillRect/>
          </a:stretch>
        </p:blipFill>
        <p:spPr bwMode="auto">
          <a:xfrm>
            <a:off x="1414357" y="1441072"/>
            <a:ext cx="7413352" cy="716199"/>
          </a:xfrm>
          <a:prstGeom prst="rect">
            <a:avLst/>
          </a:prstGeom>
          <a:noFill/>
          <a:ln w="9525">
            <a:noFill/>
            <a:miter lim="800000"/>
          </a:ln>
        </p:spPr>
      </p:pic>
      <p:graphicFrame>
        <p:nvGraphicFramePr>
          <p:cNvPr id="5" name="表格 2"/>
          <p:cNvGraphicFramePr>
            <a:graphicFrameLocks noGrp="1"/>
          </p:cNvGraphicFramePr>
          <p:nvPr/>
        </p:nvGraphicFramePr>
        <p:xfrm>
          <a:off x="1487488" y="3482512"/>
          <a:ext cx="9696450" cy="2435860"/>
        </p:xfrm>
        <a:graphic>
          <a:graphicData uri="http://schemas.openxmlformats.org/drawingml/2006/table">
            <a:tbl>
              <a:tblPr/>
              <a:tblGrid>
                <a:gridCol w="1529080"/>
                <a:gridCol w="8167370"/>
              </a:tblGrid>
              <a:tr h="991235">
                <a:tc>
                  <a:txBody>
                    <a:bodyPr/>
                    <a:lstStyle/>
                    <a:p>
                      <a:pPr algn="ct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设错方式</a:t>
                      </a:r>
                    </a:p>
                  </a:txBody>
                  <a:tcPr marL="45948" marR="45948" marT="45837" marB="45837"/>
                </a:tc>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强加因果：把根本没有因果关系的两个事物硬说成有因果关系。</a:t>
                      </a:r>
                    </a:p>
                  </a:txBody>
                  <a:tcPr marL="45948" marR="45948" marT="45837" marB="45837"/>
                </a:tc>
              </a:tr>
              <a:tr h="1444625">
                <a:tc>
                  <a:txBody>
                    <a:bodyPr/>
                    <a:lstStyle/>
                    <a:p>
                      <a:pPr algn="ct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识别方法</a:t>
                      </a:r>
                    </a:p>
                  </a:txBody>
                  <a:tcPr marL="45948" marR="45948" marT="45837" marB="45837"/>
                </a:tc>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在阅读文章时，重点关注“因为”“因此”“由于”“因而”等词语；仔细分析选项中有无因果关系，或者因果关系是否倒置。</a:t>
                      </a:r>
                    </a:p>
                  </a:txBody>
                  <a:tcPr marL="45948" marR="45948" marT="45837" marB="45837"/>
                </a:tc>
              </a:tr>
            </a:tbl>
          </a:graphicData>
        </a:graphic>
      </p:graphicFrame>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3"/>
          <p:cNvSpPr txBox="1">
            <a:spLocks noChangeArrowheads="1"/>
          </p:cNvSpPr>
          <p:nvPr/>
        </p:nvSpPr>
        <p:spPr bwMode="auto">
          <a:xfrm>
            <a:off x="685800" y="2573338"/>
            <a:ext cx="10956925" cy="3140075"/>
          </a:xfrm>
          <a:prstGeom prst="rect">
            <a:avLst/>
          </a:prstGeom>
          <a:noFill/>
          <a:ln w="9525">
            <a:noFill/>
            <a:miter lim="800000"/>
          </a:ln>
        </p:spPr>
        <p:txBody>
          <a:bodyPr wrap="square">
            <a:spAutoFit/>
          </a:bodyPr>
          <a:lstStyle/>
          <a:p>
            <a:pPr defTabSz="914400" eaLnBrk="0" hangingPunct="0">
              <a:spcBef>
                <a:spcPct val="50000"/>
              </a:spcBef>
            </a:pPr>
            <a:r>
              <a:rPr lang="en-US" altLang="zh-CN" sz="4000" b="1" baseline="0">
                <a:solidFill>
                  <a:srgbClr val="FF0000"/>
                </a:solidFill>
                <a:effectLst>
                  <a:outerShdw blurRad="38100" dist="38100" dir="2700000">
                    <a:srgbClr val="C0C0C0"/>
                  </a:outerShdw>
                </a:effectLst>
                <a:latin typeface="Arial" pitchFamily="34" charset="0"/>
                <a:ea typeface="宋体" pitchFamily="2" charset="-122"/>
              </a:rPr>
              <a:t>【</a:t>
            </a:r>
            <a:r>
              <a:rPr lang="zh-CN" altLang="en-US" sz="4000" b="1" baseline="0">
                <a:solidFill>
                  <a:srgbClr val="FF0000"/>
                </a:solidFill>
                <a:effectLst>
                  <a:outerShdw blurRad="38100" dist="38100" dir="2700000">
                    <a:srgbClr val="C0C0C0"/>
                  </a:outerShdw>
                </a:effectLst>
                <a:latin typeface="Arial" pitchFamily="34" charset="0"/>
                <a:ea typeface="宋体" pitchFamily="2" charset="-122"/>
              </a:rPr>
              <a:t>对应文段</a:t>
            </a:r>
            <a:r>
              <a:rPr lang="en-US" altLang="zh-CN" sz="4000" b="1" baseline="0">
                <a:solidFill>
                  <a:srgbClr val="FF0000"/>
                </a:solidFill>
                <a:effectLst>
                  <a:outerShdw blurRad="38100" dist="38100" dir="2700000">
                    <a:srgbClr val="C0C0C0"/>
                  </a:outerShdw>
                </a:effectLst>
                <a:latin typeface="Arial" pitchFamily="34" charset="0"/>
                <a:ea typeface="宋体" pitchFamily="2" charset="-122"/>
              </a:rPr>
              <a:t>】</a:t>
            </a:r>
            <a:r>
              <a:rPr lang="zh-CN" altLang="zh-CN" sz="4000" b="1" baseline="0">
                <a:latin typeface="楷体" panose="02010609060101010101" charset="-122"/>
                <a:ea typeface="楷体" panose="02010609060101010101" charset="-122"/>
              </a:rPr>
              <a:t> </a:t>
            </a:r>
            <a:r>
              <a:rPr lang="zh-CN" altLang="zh-CN" sz="4000" b="1" baseline="0">
                <a:latin typeface="宋体" panose="02010600030101010101" pitchFamily="2" charset="-122"/>
                <a:ea typeface="宋体" pitchFamily="2" charset="-122"/>
              </a:rPr>
              <a:t>前半段</a:t>
            </a:r>
            <a:r>
              <a:rPr lang="en-US" altLang="zh-CN" sz="4000" b="1" baseline="0">
                <a:latin typeface="楷体" panose="02010609060101010101" charset="-122"/>
                <a:ea typeface="楷体" panose="02010609060101010101" charset="-122"/>
              </a:rPr>
              <a:t>“</a:t>
            </a:r>
            <a:r>
              <a:rPr lang="zh-CN" altLang="zh-CN" sz="4000" b="1" baseline="0">
                <a:latin typeface="楷体" panose="02010609060101010101" charset="-122"/>
                <a:ea typeface="楷体" panose="02010609060101010101" charset="-122"/>
              </a:rPr>
              <a:t>周文王、周武王都曾称臣于商纣王</a:t>
            </a:r>
            <a:r>
              <a:rPr lang="en-US" altLang="zh-CN" sz="4000" b="1" baseline="0">
                <a:latin typeface="楷体" panose="02010609060101010101" charset="-122"/>
                <a:ea typeface="楷体" panose="02010609060101010101" charset="-122"/>
              </a:rPr>
              <a:t>”</a:t>
            </a:r>
            <a:r>
              <a:rPr lang="zh-CN" altLang="zh-CN" sz="4000" b="1" baseline="0">
                <a:latin typeface="宋体" panose="02010600030101010101" pitchFamily="2" charset="-122"/>
                <a:ea typeface="宋体" pitchFamily="2" charset="-122"/>
              </a:rPr>
              <a:t>，这是历史常识。关于后半段，原文第四段说：</a:t>
            </a:r>
            <a:r>
              <a:rPr lang="en-US" altLang="zh-CN" sz="4000" b="1" baseline="0">
                <a:latin typeface="楷体" panose="02010609060101010101" charset="-122"/>
                <a:ea typeface="楷体" panose="02010609060101010101" charset="-122"/>
              </a:rPr>
              <a:t>“</a:t>
            </a:r>
            <a:r>
              <a:rPr lang="zh-CN" altLang="zh-CN" sz="4000" b="1" baseline="0">
                <a:latin typeface="楷体" panose="02010609060101010101" charset="-122"/>
                <a:ea typeface="楷体" panose="02010609060101010101" charset="-122"/>
              </a:rPr>
              <a:t>武王在甲子日牧野之战结束后，紧接着就</a:t>
            </a:r>
            <a:r>
              <a:rPr lang="en-US" altLang="zh-CN" sz="4000" b="1" baseline="0">
                <a:latin typeface="楷体" panose="02010609060101010101" charset="-122"/>
                <a:ea typeface="楷体" panose="02010609060101010101" charset="-122"/>
              </a:rPr>
              <a:t>……</a:t>
            </a:r>
            <a:r>
              <a:rPr lang="zh-CN" altLang="zh-CN" sz="4000" b="1" baseline="0">
                <a:latin typeface="楷体" panose="02010609060101010101" charset="-122"/>
                <a:ea typeface="楷体" panose="02010609060101010101" charset="-122"/>
              </a:rPr>
              <a:t>这说明周王室急于把商人的正统接过来，成为中原合法的统治者。</a:t>
            </a:r>
            <a:r>
              <a:rPr lang="en-US" altLang="zh-CN" sz="4000" b="1" baseline="0">
                <a:latin typeface="楷体" panose="02010609060101010101" charset="-122"/>
                <a:ea typeface="楷体" panose="02010609060101010101" charset="-122"/>
              </a:rPr>
              <a:t>”</a:t>
            </a:r>
            <a:endParaRPr lang="zh-CN" altLang="en-US" sz="4000" b="1" baseline="0">
              <a:solidFill>
                <a:srgbClr val="0000FF"/>
              </a:solidFill>
              <a:effectLst>
                <a:outerShdw blurRad="38100" dist="38100" dir="2700000">
                  <a:srgbClr val="C0C0C0"/>
                </a:outerShdw>
              </a:effectLst>
              <a:latin typeface="楷体" panose="02010609060101010101" charset="-122"/>
              <a:ea typeface="楷体" panose="02010609060101010101" charset="-122"/>
            </a:endParaRPr>
          </a:p>
        </p:txBody>
      </p:sp>
      <p:sp>
        <p:nvSpPr>
          <p:cNvPr id="15363" name="Text Box 4"/>
          <p:cNvSpPr txBox="1">
            <a:spLocks noChangeArrowheads="1"/>
          </p:cNvSpPr>
          <p:nvPr/>
        </p:nvSpPr>
        <p:spPr bwMode="auto">
          <a:xfrm>
            <a:off x="438150" y="658813"/>
            <a:ext cx="11523663" cy="1938020"/>
          </a:xfrm>
          <a:prstGeom prst="rect">
            <a:avLst/>
          </a:prstGeom>
          <a:noFill/>
          <a:ln w="9525">
            <a:noFill/>
            <a:miter lim="800000"/>
          </a:ln>
        </p:spPr>
        <p:txBody>
          <a:bodyPr wrap="square">
            <a:spAutoFit/>
          </a:bodyPr>
          <a:lstStyle/>
          <a:p>
            <a:r>
              <a:rPr lang="en-US" altLang="zh-CN" sz="4000" b="1">
                <a:latin typeface="Calibri"/>
                <a:ea typeface="宋体" pitchFamily="2" charset="-122"/>
              </a:rPr>
              <a:t>B</a:t>
            </a:r>
            <a:r>
              <a:rPr lang="zh-CN" altLang="zh-CN" sz="4000" b="1">
                <a:latin typeface="Calibri"/>
                <a:ea typeface="宋体" pitchFamily="2" charset="-122"/>
              </a:rPr>
              <a:t>．周文王、周武王都曾称臣于商纣王。为了表明自己是商朝先王的臣下，周武王在甲子日牧野之战结束后，马上就参拜了商人的神庙。</a:t>
            </a:r>
            <a:endParaRPr lang="zh-CN" altLang="zh-CN" sz="4000" b="1">
              <a:effectLst>
                <a:outerShdw blurRad="38100" dist="38100" dir="2700000">
                  <a:srgbClr val="C0C0C0"/>
                </a:outerShdw>
              </a:effectLst>
              <a:latin typeface="楷体_GB2312" pitchFamily="49" charset="-122"/>
              <a:ea typeface="楷体_GB2312" pitchFamily="49" charset="-122"/>
            </a:endParaRPr>
          </a:p>
        </p:txBody>
      </p:sp>
      <p:sp>
        <p:nvSpPr>
          <p:cNvPr id="19460" name="Text Box 6"/>
          <p:cNvSpPr txBox="1">
            <a:spLocks noChangeArrowheads="1"/>
          </p:cNvSpPr>
          <p:nvPr/>
        </p:nvSpPr>
        <p:spPr bwMode="auto">
          <a:xfrm>
            <a:off x="2860675" y="5767388"/>
            <a:ext cx="4470400" cy="701675"/>
          </a:xfrm>
          <a:prstGeom prst="rect">
            <a:avLst/>
          </a:prstGeom>
          <a:solidFill>
            <a:srgbClr val="FAFAA4"/>
          </a:solidFill>
          <a:ln w="57150" cmpd="thickThin">
            <a:noFill/>
            <a:miter lim="800000"/>
          </a:ln>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base" latinLnBrk="0" hangingPunct="0">
              <a:lnSpc>
                <a:spcPct val="100000"/>
              </a:lnSpc>
              <a:spcBef>
                <a:spcPct val="15000"/>
              </a:spcBef>
              <a:spcAft>
                <a:spcPct val="0"/>
              </a:spcAft>
              <a:buClrTx/>
              <a:buSzTx/>
              <a:buFontTx/>
              <a:buNone/>
              <a:defRPr/>
            </a:pPr>
            <a:r>
              <a:rPr kumimoji="0" lang="zh-CN" altLang="zh-CN" sz="4000" b="1" i="0" u="none" strike="noStrike" kern="120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文本中非因果关系</a:t>
            </a:r>
            <a:endParaRPr kumimoji="0" lang="zh-CN" altLang="en-US" sz="4000" b="1" i="0" u="none" strike="noStrike" kern="1200" cap="none" spc="0" normalizeH="0" baseline="0" noProof="0" smtClean="0">
              <a:ln>
                <a:noFill/>
              </a:ln>
              <a:solidFill>
                <a:srgbClr val="0000FF"/>
              </a:solidFill>
              <a:effectLst/>
              <a:uLnTx/>
              <a:uFillTx/>
              <a:latin typeface="黑体" panose="02010609060101010101" charset="-122"/>
              <a:ea typeface="黑体" panose="02010609060101010101" charset="-122"/>
              <a:cs typeface="+mn-cs"/>
            </a:endParaRPr>
          </a:p>
        </p:txBody>
      </p:sp>
      <p:sp>
        <p:nvSpPr>
          <p:cNvPr id="3" name="圆角矩形标注 2"/>
          <p:cNvSpPr/>
          <p:nvPr/>
        </p:nvSpPr>
        <p:spPr>
          <a:xfrm>
            <a:off x="9126538" y="5748338"/>
            <a:ext cx="2327275" cy="611188"/>
          </a:xfrm>
          <a:prstGeom prst="wedgeRoundRectCallout">
            <a:avLst>
              <a:gd name="adj1" fmla="val -52319"/>
              <a:gd name="adj2" fmla="val -124974"/>
              <a:gd name="adj3" fmla="val 16667"/>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zh-CN" sz="4000" b="1" strike="noStrike" noProof="0">
                <a:ln>
                  <a:noFill/>
                </a:ln>
                <a:solidFill>
                  <a:srgbClr val="0000FF"/>
                </a:solidFill>
                <a:effectLst/>
                <a:uLnTx/>
                <a:uFillTx/>
                <a:latin typeface="黑体" panose="02010609060101010101" charset="-122"/>
                <a:ea typeface="黑体" panose="02010609060101010101" charset="-122"/>
                <a:sym typeface="+mn-ea"/>
              </a:rPr>
              <a:t>强加因果</a:t>
            </a:r>
          </a:p>
        </p:txBody>
      </p:sp>
      <p:sp>
        <p:nvSpPr>
          <p:cNvPr id="7" name="圆角矩形标注 6"/>
          <p:cNvSpPr/>
          <p:nvPr/>
        </p:nvSpPr>
        <p:spPr>
          <a:xfrm>
            <a:off x="1398588" y="1292225"/>
            <a:ext cx="10447338"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 name="圆角矩形标注 1"/>
          <p:cNvSpPr/>
          <p:nvPr/>
        </p:nvSpPr>
        <p:spPr>
          <a:xfrm>
            <a:off x="508000" y="1936750"/>
            <a:ext cx="11133138"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圆角矩形标注 3"/>
          <p:cNvSpPr/>
          <p:nvPr/>
        </p:nvSpPr>
        <p:spPr>
          <a:xfrm>
            <a:off x="3683000" y="4337050"/>
            <a:ext cx="8027988" cy="657225"/>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 name="圆角矩形标注 4"/>
          <p:cNvSpPr/>
          <p:nvPr/>
        </p:nvSpPr>
        <p:spPr>
          <a:xfrm>
            <a:off x="685800" y="5000625"/>
            <a:ext cx="7786688"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100000">
                                          <p:val>
                                            <p:strVal val="#ppt_x"/>
                                          </p:val>
                                        </p:tav>
                                      </p:tavLst>
                                    </p:anim>
                                    <p:anim calcmode="lin" valueType="num">
                                      <p:cBhvr>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4"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5"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ppt_x</p:attrName>
                                        </p:attrNameLst>
                                      </p:cBhvr>
                                      <p:tavLst>
                                        <p:tav tm="0">
                                          <p:val>
                                            <p:strVal val="#ppt_x"/>
                                          </p:val>
                                        </p:tav>
                                        <p:tav tm="100000">
                                          <p:val>
                                            <p:strVal val="#ppt_x"/>
                                          </p:val>
                                        </p:tav>
                                      </p:tavLst>
                                    </p:anim>
                                    <p:anim calcmode="lin" valueType="num">
                                      <p:cBhvr>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2" nodeType="clickEffect">
                                  <p:stCondLst>
                                    <p:cond delay="0"/>
                                  </p:stCondLst>
                                  <p:childTnLst>
                                    <p:set>
                                      <p:cBhvr>
                                        <p:cTn id="34" dur="1" fill="hold">
                                          <p:stCondLst>
                                            <p:cond delay="0"/>
                                          </p:stCondLst>
                                        </p:cTn>
                                        <p:tgtEl>
                                          <p:spTgt spid="19460"/>
                                        </p:tgtEl>
                                        <p:attrNameLst>
                                          <p:attrName>style.visibility</p:attrName>
                                        </p:attrNameLst>
                                      </p:cBhvr>
                                      <p:to>
                                        <p:strVal val="visible"/>
                                      </p:to>
                                    </p:set>
                                    <p:anim calcmode="lin" valueType="num">
                                      <p:cBhvr>
                                        <p:cTn id="35" dur="500" fill="hold"/>
                                        <p:tgtEl>
                                          <p:spTgt spid="19460"/>
                                        </p:tgtEl>
                                        <p:attrNameLst>
                                          <p:attrName>ppt_x</p:attrName>
                                        </p:attrNameLst>
                                      </p:cBhvr>
                                      <p:tavLst>
                                        <p:tav tm="0">
                                          <p:val>
                                            <p:strVal val="#ppt_x"/>
                                          </p:val>
                                        </p:tav>
                                        <p:tav tm="100000">
                                          <p:val>
                                            <p:strVal val="#ppt_x"/>
                                          </p:val>
                                        </p:tav>
                                      </p:tavLst>
                                    </p:anim>
                                    <p:anim calcmode="lin" valueType="num">
                                      <p:cBhvr>
                                        <p:cTn id="36"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grpId="3" nodeType="click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ppt_x</p:attrName>
                                        </p:attrNameLst>
                                      </p:cBhvr>
                                      <p:tavLst>
                                        <p:tav tm="0">
                                          <p:val>
                                            <p:strVal val="#ppt_x"/>
                                          </p:val>
                                        </p:tav>
                                        <p:tav tm="100000">
                                          <p:val>
                                            <p:strVal val="#ppt_x"/>
                                          </p:val>
                                        </p:tav>
                                      </p:tavLst>
                                    </p:anim>
                                    <p:anim calcmode="lin" valueType="num">
                                      <p:cBhvr>
                                        <p:cTn id="4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2" animBg="1"/>
      <p:bldP spid="3" grpId="3" animBg="1"/>
      <p:bldP spid="7" grpId="0" animBg="1"/>
      <p:bldP spid="2" grpId="1" animBg="1"/>
      <p:bldP spid="4" grpId="4" animBg="1"/>
      <p:bldP spid="5" grpId="5"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3"/>
          <p:cNvSpPr txBox="1">
            <a:spLocks noChangeArrowheads="1"/>
          </p:cNvSpPr>
          <p:nvPr/>
        </p:nvSpPr>
        <p:spPr bwMode="auto">
          <a:xfrm>
            <a:off x="411163" y="1865313"/>
            <a:ext cx="11445875" cy="2835275"/>
          </a:xfrm>
          <a:prstGeom prst="rect">
            <a:avLst/>
          </a:prstGeom>
          <a:noFill/>
          <a:ln w="9525">
            <a:noFill/>
            <a:miter lim="800000"/>
          </a:ln>
        </p:spPr>
        <p:txBody>
          <a:bodyPr wrap="square">
            <a:spAutoFit/>
          </a:bodyPr>
          <a:lstStyle/>
          <a:p>
            <a:pPr defTabSz="914400" eaLnBrk="0" hangingPunct="0">
              <a:spcBef>
                <a:spcPct val="50000"/>
              </a:spcBef>
              <a:buFont typeface="Arial" pitchFamily="34" charset="0"/>
            </a:pPr>
            <a:r>
              <a:rPr lang="en-US" altLang="en-US" sz="3600" b="1" baseline="0">
                <a:solidFill>
                  <a:srgbClr val="FF0000"/>
                </a:solidFill>
                <a:latin typeface="Arial" pitchFamily="34" charset="0"/>
                <a:ea typeface="宋体" pitchFamily="2" charset="-122"/>
              </a:rPr>
              <a:t>【</a:t>
            </a:r>
            <a:r>
              <a:rPr lang="zh-CN" altLang="en-US" sz="3600" b="1" baseline="0">
                <a:solidFill>
                  <a:srgbClr val="FF0000"/>
                </a:solidFill>
                <a:latin typeface="Arial" pitchFamily="34" charset="0"/>
                <a:ea typeface="宋体" pitchFamily="2" charset="-122"/>
              </a:rPr>
              <a:t>对应文段</a:t>
            </a:r>
            <a:r>
              <a:rPr lang="en-US" altLang="en-US" sz="3600" b="1" baseline="0">
                <a:solidFill>
                  <a:srgbClr val="FF0000"/>
                </a:solidFill>
                <a:latin typeface="Arial" pitchFamily="34" charset="0"/>
                <a:ea typeface="宋体" pitchFamily="2" charset="-122"/>
              </a:rPr>
              <a:t>】</a:t>
            </a:r>
            <a:r>
              <a:rPr lang="zh-CN" altLang="en-US" sz="3600" b="1" baseline="0">
                <a:latin typeface="楷体" panose="02010609060101010101" charset="-122"/>
                <a:ea typeface="楷体" panose="02010609060101010101" charset="-122"/>
              </a:rPr>
              <a:t>在我国，茶叶可依据制作过程中多酚类物质氧化程度的不同，分为红茶、绿茶、青茶、黄茶、白茶和黑茶六大类</a:t>
            </a:r>
            <a:r>
              <a:rPr lang="en-US" altLang="en-US" sz="3600" b="1" baseline="0">
                <a:latin typeface="楷体" panose="02010609060101010101" charset="-122"/>
                <a:ea typeface="楷体" panose="02010609060101010101" charset="-122"/>
              </a:rPr>
              <a:t>……</a:t>
            </a:r>
            <a:r>
              <a:rPr lang="zh-CN" altLang="en-US" sz="3600" b="1" baseline="0">
                <a:latin typeface="楷体" panose="02010609060101010101" charset="-122"/>
                <a:ea typeface="楷体" panose="02010609060101010101" charset="-122"/>
              </a:rPr>
              <a:t>绿茶在制作过程中尽量减少多酚类物质的氧化，保持鲜叶的原色，富含维生素，称作不发酵茶，如产于黄山市的“屯绿”、苏州的“碧螺春”。</a:t>
            </a:r>
            <a:r>
              <a:rPr lang="zh-CN" altLang="en-US" sz="2700" b="1" baseline="0">
                <a:solidFill>
                  <a:srgbClr val="0000FF"/>
                </a:solidFill>
                <a:effectLst>
                  <a:outerShdw blurRad="38100" dist="38100" dir="2700000">
                    <a:srgbClr val="C0C0C0"/>
                  </a:outerShdw>
                </a:effectLst>
                <a:latin typeface="Arial" pitchFamily="34" charset="0"/>
                <a:ea typeface="宋体" pitchFamily="2" charset="-122"/>
              </a:rPr>
              <a:t> </a:t>
            </a:r>
          </a:p>
        </p:txBody>
      </p:sp>
      <p:sp>
        <p:nvSpPr>
          <p:cNvPr id="17411" name="Text Box 4"/>
          <p:cNvSpPr txBox="1">
            <a:spLocks noChangeArrowheads="1"/>
          </p:cNvSpPr>
          <p:nvPr/>
        </p:nvSpPr>
        <p:spPr bwMode="auto">
          <a:xfrm>
            <a:off x="579438" y="384175"/>
            <a:ext cx="11168063" cy="1309688"/>
          </a:xfrm>
          <a:prstGeom prst="rect">
            <a:avLst/>
          </a:prstGeom>
          <a:noFill/>
          <a:ln w="9525">
            <a:noFill/>
            <a:miter lim="800000"/>
          </a:ln>
        </p:spPr>
        <p:txBody>
          <a:bodyPr wrap="square">
            <a:spAutoFit/>
          </a:bodyPr>
          <a:lstStyle/>
          <a:p>
            <a:pPr>
              <a:spcBef>
                <a:spcPct val="50000"/>
              </a:spcBef>
            </a:pPr>
            <a:r>
              <a:rPr lang="en-US" altLang="zh-CN" sz="4000" b="1">
                <a:latin typeface="楷体_GB2312" pitchFamily="49" charset="-122"/>
                <a:ea typeface="楷体_GB2312" pitchFamily="49" charset="-122"/>
              </a:rPr>
              <a:t>A.</a:t>
            </a:r>
            <a:r>
              <a:rPr lang="zh-CN" altLang="en-US" sz="4000" b="1">
                <a:latin typeface="楷体_GB2312" pitchFamily="49" charset="-122"/>
                <a:ea typeface="楷体_GB2312" pitchFamily="49" charset="-122"/>
              </a:rPr>
              <a:t>茶被称为绿色保健饮料，而绿茶在制作过程中又保留了鲜叶的原色，因而绿茶是茶叶中的精品。</a:t>
            </a:r>
            <a:r>
              <a:rPr lang="zh-CN" altLang="en-US" sz="4000" b="1">
                <a:effectLst>
                  <a:outerShdw blurRad="38100" dist="38100" dir="2700000">
                    <a:srgbClr val="C0C0C0"/>
                  </a:outerShdw>
                </a:effectLst>
                <a:latin typeface="楷体_GB2312" pitchFamily="49" charset="-122"/>
                <a:ea typeface="楷体_GB2312" pitchFamily="49" charset="-122"/>
              </a:rPr>
              <a:t> </a:t>
            </a:r>
          </a:p>
        </p:txBody>
      </p:sp>
      <p:sp>
        <p:nvSpPr>
          <p:cNvPr id="17413" name="Text Box 6"/>
          <p:cNvSpPr txBox="1">
            <a:spLocks noChangeArrowheads="1"/>
          </p:cNvSpPr>
          <p:nvPr/>
        </p:nvSpPr>
        <p:spPr bwMode="auto">
          <a:xfrm>
            <a:off x="3249613" y="5070475"/>
            <a:ext cx="3595688" cy="701675"/>
          </a:xfrm>
          <a:prstGeom prst="rect">
            <a:avLst/>
          </a:prstGeom>
          <a:noFill/>
          <a:ln w="57150" cmpd="thickThin">
            <a:noFill/>
            <a:miter lim="800000"/>
          </a:ln>
          <a:extLst>
            <a:ext uri="{909E8E84-426E-40DD-AFC4-6F175D3DCCD1}">
              <a14:hiddenFill xmlns:a14="http://schemas.microsoft.com/office/drawing/2010/main">
                <a:solidFill>
                  <a:srgbClr val="FAFAA4"/>
                </a:solidFill>
              </a14:hiddenFill>
            </a:ext>
          </a:extLst>
        </p:spPr>
        <p:txBody>
          <a:bodyPr wrap="square">
            <a:spAutoFit/>
          </a:bodyPr>
          <a:lstStyle/>
          <a:p>
            <a:pPr marR="0" defTabSz="914400" rtl="0" eaLnBrk="0" hangingPunct="0">
              <a:spcBef>
                <a:spcPct val="15000"/>
              </a:spcBef>
              <a:buClrTx/>
              <a:buSzTx/>
              <a:buFont typeface="Arial" pitchFamily="34" charset="0"/>
              <a:defRPr/>
            </a:pPr>
            <a:r>
              <a:rPr kumimoji="0" lang="zh-CN" altLang="en-US" sz="4000" b="1" i="0" kern="1200" cap="none" spc="0" normalizeH="0" baseline="0" noProof="0">
                <a:solidFill>
                  <a:srgbClr val="0000FF"/>
                </a:solidFill>
                <a:latin typeface="黑体" panose="02010609060101010101" charset="-122"/>
                <a:ea typeface="黑体" panose="02010609060101010101" charset="-122"/>
                <a:cs typeface="+mn-cs"/>
              </a:rPr>
              <a:t>强加因果</a:t>
            </a:r>
            <a:r>
              <a:rPr kumimoji="0" lang="zh-CN" altLang="en-US" sz="4000" b="1" i="0" kern="1200" cap="none" spc="0" normalizeH="0" baseline="0" noProof="0">
                <a:latin typeface="Arial" pitchFamily="34" charset="0"/>
                <a:ea typeface="宋体" pitchFamily="2" charset="-122"/>
                <a:cs typeface="+mn-cs"/>
              </a:rPr>
              <a:t> </a:t>
            </a:r>
          </a:p>
        </p:txBody>
      </p:sp>
      <p:sp>
        <p:nvSpPr>
          <p:cNvPr id="3" name="圆角矩形标注 2"/>
          <p:cNvSpPr/>
          <p:nvPr/>
        </p:nvSpPr>
        <p:spPr>
          <a:xfrm>
            <a:off x="5664200" y="1039813"/>
            <a:ext cx="1181100" cy="566738"/>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 name="圆角矩形标注 1"/>
          <p:cNvSpPr/>
          <p:nvPr/>
        </p:nvSpPr>
        <p:spPr>
          <a:xfrm>
            <a:off x="6845300" y="3498850"/>
            <a:ext cx="2466975" cy="666750"/>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圆角矩形标注 3"/>
          <p:cNvSpPr/>
          <p:nvPr/>
        </p:nvSpPr>
        <p:spPr>
          <a:xfrm>
            <a:off x="9551988" y="4700588"/>
            <a:ext cx="2305050" cy="611188"/>
          </a:xfrm>
          <a:prstGeom prst="wedgeRoundRectCallout">
            <a:avLst>
              <a:gd name="adj1" fmla="val -64242"/>
              <a:gd name="adj2" fmla="val -124870"/>
              <a:gd name="adj3" fmla="val 16667"/>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4000" b="1" u="sng" strike="noStrike" noProof="0">
                <a:ln>
                  <a:noFill/>
                </a:ln>
                <a:solidFill>
                  <a:srgbClr val="0000FF"/>
                </a:solidFill>
                <a:effectLst/>
                <a:uLnTx/>
                <a:uFillTx/>
                <a:latin typeface="黑体" panose="02010609060101010101" charset="-122"/>
                <a:ea typeface="黑体" panose="02010609060101010101" charset="-122"/>
                <a:sym typeface="+mn-ea"/>
              </a:rPr>
              <a:t>因果混乱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2"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7413"/>
                                        </p:tgtEl>
                                        <p:attrNameLst>
                                          <p:attrName>style.visibility</p:attrName>
                                        </p:attrNameLst>
                                      </p:cBhvr>
                                      <p:to>
                                        <p:strVal val="visible"/>
                                      </p:to>
                                    </p:set>
                                    <p:anim calcmode="lin" valueType="num">
                                      <p:cBhvr>
                                        <p:cTn id="21" dur="500" fill="hold"/>
                                        <p:tgtEl>
                                          <p:spTgt spid="17413"/>
                                        </p:tgtEl>
                                        <p:attrNameLst>
                                          <p:attrName>ppt_x</p:attrName>
                                        </p:attrNameLst>
                                      </p:cBhvr>
                                      <p:tavLst>
                                        <p:tav tm="0">
                                          <p:val>
                                            <p:strVal val="0-#ppt_w/2"/>
                                          </p:val>
                                        </p:tav>
                                        <p:tav tm="100000">
                                          <p:val>
                                            <p:strVal val="#ppt_x"/>
                                          </p:val>
                                        </p:tav>
                                      </p:tavLst>
                                    </p:anim>
                                    <p:anim calcmode="lin" valueType="num">
                                      <p:cBhvr>
                                        <p:cTn id="22" dur="500" fill="hold"/>
                                        <p:tgtEl>
                                          <p:spTgt spid="17413"/>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3"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3" grpId="1" animBg="1"/>
      <p:bldP spid="2" grpId="2" animBg="1"/>
      <p:bldP spid="4" grpId="3"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3"/>
          <p:cNvSpPr txBox="1">
            <a:spLocks noChangeArrowheads="1"/>
          </p:cNvSpPr>
          <p:nvPr/>
        </p:nvSpPr>
        <p:spPr bwMode="auto">
          <a:xfrm>
            <a:off x="638175" y="2700338"/>
            <a:ext cx="11045825" cy="2528888"/>
          </a:xfrm>
          <a:prstGeom prst="rect">
            <a:avLst/>
          </a:prstGeom>
          <a:noFill/>
          <a:ln w="9525">
            <a:noFill/>
            <a:miter lim="800000"/>
          </a:ln>
        </p:spPr>
        <p:txBody>
          <a:bodyPr wrap="square">
            <a:spAutoFit/>
          </a:bodyPr>
          <a:lstStyle/>
          <a:p>
            <a:pPr defTabSz="914400" eaLnBrk="0" hangingPunct="0">
              <a:spcBef>
                <a:spcPct val="50000"/>
              </a:spcBef>
            </a:pPr>
            <a:r>
              <a:rPr lang="en-US" altLang="zh-CN" sz="4000" b="1" baseline="0">
                <a:solidFill>
                  <a:srgbClr val="FF0000"/>
                </a:solidFill>
                <a:effectLst>
                  <a:outerShdw blurRad="38100" dist="38100" dir="2700000">
                    <a:srgbClr val="C0C0C0"/>
                  </a:outerShdw>
                </a:effectLst>
                <a:latin typeface="Arial" pitchFamily="34" charset="0"/>
                <a:ea typeface="宋体" pitchFamily="2" charset="-122"/>
              </a:rPr>
              <a:t>【</a:t>
            </a:r>
            <a:r>
              <a:rPr lang="zh-CN" altLang="en-US" sz="4000" b="1" baseline="0">
                <a:solidFill>
                  <a:srgbClr val="FF0000"/>
                </a:solidFill>
                <a:effectLst>
                  <a:outerShdw blurRad="38100" dist="38100" dir="2700000">
                    <a:srgbClr val="C0C0C0"/>
                  </a:outerShdw>
                </a:effectLst>
                <a:latin typeface="Arial" pitchFamily="34" charset="0"/>
                <a:ea typeface="宋体" pitchFamily="2" charset="-122"/>
              </a:rPr>
              <a:t>对应文段</a:t>
            </a:r>
            <a:r>
              <a:rPr lang="en-US" altLang="zh-CN" sz="4000" b="1" baseline="0">
                <a:solidFill>
                  <a:srgbClr val="FF0000"/>
                </a:solidFill>
                <a:effectLst>
                  <a:outerShdw blurRad="38100" dist="38100" dir="2700000">
                    <a:srgbClr val="C0C0C0"/>
                  </a:outerShdw>
                </a:effectLst>
                <a:latin typeface="Arial" pitchFamily="34" charset="0"/>
                <a:ea typeface="宋体" pitchFamily="2" charset="-122"/>
              </a:rPr>
              <a:t>】</a:t>
            </a:r>
            <a:r>
              <a:rPr lang="zh-CN" altLang="zh-CN" sz="4000" b="1" baseline="0">
                <a:latin typeface="楷体" panose="02010609060101010101" charset="-122"/>
                <a:ea typeface="楷体" panose="02010609060101010101" charset="-122"/>
              </a:rPr>
              <a:t>“接受者作为主体，他对文本的接受不是被动的。”为什么不是“被动的”呢？原文接下去说：“海德格尔提出‘前理解’，即理解前的心理文化结构，这种结构影响着理解。”</a:t>
            </a:r>
            <a:endParaRPr lang="zh-CN" altLang="en-US" sz="4000" b="1" baseline="0">
              <a:solidFill>
                <a:srgbClr val="0000FF"/>
              </a:solidFill>
              <a:effectLst>
                <a:outerShdw blurRad="38100" dist="38100" dir="2700000">
                  <a:srgbClr val="C0C0C0"/>
                </a:outerShdw>
              </a:effectLst>
              <a:latin typeface="楷体" panose="02010609060101010101" charset="-122"/>
              <a:ea typeface="楷体" panose="02010609060101010101" charset="-122"/>
            </a:endParaRPr>
          </a:p>
        </p:txBody>
      </p:sp>
      <p:sp>
        <p:nvSpPr>
          <p:cNvPr id="15363" name="Text Box 4"/>
          <p:cNvSpPr txBox="1">
            <a:spLocks noChangeArrowheads="1"/>
          </p:cNvSpPr>
          <p:nvPr/>
        </p:nvSpPr>
        <p:spPr bwMode="auto">
          <a:xfrm>
            <a:off x="222250" y="692150"/>
            <a:ext cx="11725275" cy="1938020"/>
          </a:xfrm>
          <a:prstGeom prst="rect">
            <a:avLst/>
          </a:prstGeom>
          <a:noFill/>
          <a:ln w="9525">
            <a:noFill/>
            <a:miter lim="800000"/>
          </a:ln>
        </p:spPr>
        <p:txBody>
          <a:bodyPr wrap="square">
            <a:spAutoFit/>
          </a:bodyPr>
          <a:lstStyle/>
          <a:p>
            <a:r>
              <a:rPr lang="en-US" altLang="zh-CN" sz="4000" b="1">
                <a:latin typeface="Calibri"/>
                <a:ea typeface="宋体" pitchFamily="2" charset="-122"/>
              </a:rPr>
              <a:t>C</a:t>
            </a:r>
            <a:r>
              <a:rPr lang="zh-CN" altLang="zh-CN" sz="4000" b="1">
                <a:latin typeface="Calibri"/>
                <a:ea typeface="宋体" pitchFamily="2" charset="-122"/>
              </a:rPr>
              <a:t>．“前理解”是接受者在理解文本以前的心理文化结构，由于接受者对文本的接受不是被动的，所以这种结构会影响接受者对文本的理解。</a:t>
            </a:r>
            <a:endParaRPr lang="zh-CN" altLang="en-US" sz="4000" b="1">
              <a:effectLst>
                <a:outerShdw blurRad="38100" dist="38100" dir="2700000">
                  <a:srgbClr val="C0C0C0"/>
                </a:outerShdw>
              </a:effectLst>
              <a:latin typeface="楷体_GB2312" pitchFamily="49" charset="-122"/>
              <a:ea typeface="楷体_GB2312" pitchFamily="49" charset="-122"/>
            </a:endParaRPr>
          </a:p>
        </p:txBody>
      </p:sp>
      <p:sp>
        <p:nvSpPr>
          <p:cNvPr id="15365" name="Text Box 6"/>
          <p:cNvSpPr txBox="1">
            <a:spLocks noChangeArrowheads="1"/>
          </p:cNvSpPr>
          <p:nvPr/>
        </p:nvSpPr>
        <p:spPr bwMode="auto">
          <a:xfrm>
            <a:off x="3813175" y="5456238"/>
            <a:ext cx="4695825" cy="701675"/>
          </a:xfrm>
          <a:prstGeom prst="rect">
            <a:avLst/>
          </a:prstGeom>
          <a:solidFill>
            <a:srgbClr val="FAFAA4"/>
          </a:solidFill>
          <a:ln w="57150" cmpd="thickThin">
            <a:noFill/>
            <a:miter lim="800000"/>
          </a:ln>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base" latinLnBrk="0" hangingPunct="0">
              <a:lnSpc>
                <a:spcPct val="100000"/>
              </a:lnSpc>
              <a:spcBef>
                <a:spcPct val="15000"/>
              </a:spcBef>
              <a:spcAft>
                <a:spcPct val="0"/>
              </a:spcAft>
              <a:buClrTx/>
              <a:buSzTx/>
              <a:buFontTx/>
              <a:buNone/>
              <a:defRPr/>
            </a:pPr>
            <a:r>
              <a:rPr kumimoji="0" lang="zh-CN" altLang="zh-CN" sz="4000" b="1" i="0" u="none" strike="noStrike" kern="120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颠倒因果两者关系</a:t>
            </a:r>
          </a:p>
        </p:txBody>
      </p:sp>
      <p:sp>
        <p:nvSpPr>
          <p:cNvPr id="8" name="圆角矩形标注 7"/>
          <p:cNvSpPr/>
          <p:nvPr/>
        </p:nvSpPr>
        <p:spPr>
          <a:xfrm>
            <a:off x="2284413" y="1909763"/>
            <a:ext cx="1123950"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 name="圆角矩形标注 1"/>
          <p:cNvSpPr/>
          <p:nvPr/>
        </p:nvSpPr>
        <p:spPr>
          <a:xfrm>
            <a:off x="4751388" y="3330575"/>
            <a:ext cx="1601788"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圆角矩形标注 3"/>
          <p:cNvSpPr/>
          <p:nvPr/>
        </p:nvSpPr>
        <p:spPr>
          <a:xfrm>
            <a:off x="1160463" y="3908425"/>
            <a:ext cx="2447925"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 name="圆角矩形标注 4"/>
          <p:cNvSpPr/>
          <p:nvPr/>
        </p:nvSpPr>
        <p:spPr>
          <a:xfrm>
            <a:off x="1827213" y="5362575"/>
            <a:ext cx="1336675" cy="612775"/>
          </a:xfrm>
          <a:prstGeom prst="wedgeRoundRectCallout">
            <a:avLst>
              <a:gd name="adj1" fmla="val 103776"/>
              <a:gd name="adj2" fmla="val -214070"/>
              <a:gd name="adj3" fmla="val 16667"/>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zh-CN" sz="4000" b="1" strike="noStrike" noProof="0">
                <a:ln>
                  <a:noFill/>
                </a:ln>
                <a:solidFill>
                  <a:srgbClr val="0000FF"/>
                </a:solidFill>
                <a:effectLst/>
                <a:uLnTx/>
                <a:uFillTx/>
                <a:latin typeface="黑体" panose="02010609060101010101" charset="-122"/>
                <a:ea typeface="黑体" panose="02010609060101010101" charset="-122"/>
                <a:sym typeface="+mn-ea"/>
              </a:rPr>
              <a:t>因为</a:t>
            </a:r>
          </a:p>
        </p:txBody>
      </p:sp>
      <p:sp>
        <p:nvSpPr>
          <p:cNvPr id="6" name="圆角矩形标注 5"/>
          <p:cNvSpPr/>
          <p:nvPr/>
        </p:nvSpPr>
        <p:spPr>
          <a:xfrm>
            <a:off x="5826125" y="4567238"/>
            <a:ext cx="5060950"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7" name="圆角矩形标注 6"/>
          <p:cNvSpPr/>
          <p:nvPr/>
        </p:nvSpPr>
        <p:spPr>
          <a:xfrm>
            <a:off x="3511550" y="1909763"/>
            <a:ext cx="8321675"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9" name="圆角矩形标注 8"/>
          <p:cNvSpPr/>
          <p:nvPr/>
        </p:nvSpPr>
        <p:spPr>
          <a:xfrm>
            <a:off x="4459288" y="79375"/>
            <a:ext cx="858838" cy="612775"/>
          </a:xfrm>
          <a:prstGeom prst="wedgeRoundRectCallout">
            <a:avLst>
              <a:gd name="adj1" fmla="val -209467"/>
              <a:gd name="adj2" fmla="val 255399"/>
              <a:gd name="adj3" fmla="val 16667"/>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zh-CN" sz="4000" b="1" strike="noStrike" noProof="0">
                <a:ln>
                  <a:noFill/>
                </a:ln>
                <a:solidFill>
                  <a:srgbClr val="0000FF"/>
                </a:solidFill>
                <a:effectLst/>
                <a:uLnTx/>
                <a:uFillTx/>
                <a:latin typeface="黑体" panose="02010609060101010101" charset="-122"/>
                <a:ea typeface="黑体" panose="02010609060101010101" charset="-122"/>
                <a:sym typeface="+mn-ea"/>
              </a:rPr>
              <a:t>果</a:t>
            </a:r>
          </a:p>
        </p:txBody>
      </p:sp>
      <p:sp>
        <p:nvSpPr>
          <p:cNvPr id="10" name="圆角矩形标注 9"/>
          <p:cNvSpPr/>
          <p:nvPr/>
        </p:nvSpPr>
        <p:spPr>
          <a:xfrm>
            <a:off x="9356725" y="5546725"/>
            <a:ext cx="2327275" cy="611188"/>
          </a:xfrm>
          <a:prstGeom prst="wedgeRoundRectCallout">
            <a:avLst>
              <a:gd name="adj1" fmla="val -68122"/>
              <a:gd name="adj2" fmla="val -66614"/>
              <a:gd name="adj3" fmla="val 16667"/>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zh-CN" sz="4000" b="1" strike="noStrike" noProof="0">
                <a:ln>
                  <a:noFill/>
                </a:ln>
                <a:solidFill>
                  <a:srgbClr val="0000FF"/>
                </a:solidFill>
                <a:effectLst/>
                <a:uLnTx/>
                <a:uFillTx/>
                <a:latin typeface="黑体" panose="02010609060101010101" charset="-122"/>
                <a:ea typeface="黑体" panose="02010609060101010101" charset="-122"/>
                <a:sym typeface="+mn-ea"/>
              </a:rPr>
              <a:t>因果混乱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100000">
                                          <p:val>
                                            <p:strVal val="#ppt_x"/>
                                          </p:val>
                                        </p:tav>
                                      </p:tavLst>
                                    </p:anim>
                                    <p:anim calcmode="lin" valueType="num">
                                      <p:cBhvr>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ppt_x"/>
                                          </p:val>
                                        </p:tav>
                                        <p:tav tm="100000">
                                          <p:val>
                                            <p:strVal val="#ppt_x"/>
                                          </p:val>
                                        </p:tav>
                                      </p:tavLst>
                                    </p:anim>
                                    <p:anim calcmode="lin" valueType="num">
                                      <p:cBhvr>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3"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ppt_x</p:attrName>
                                        </p:attrNameLst>
                                      </p:cBhvr>
                                      <p:tavLst>
                                        <p:tav tm="0">
                                          <p:val>
                                            <p:strVal val="#ppt_x"/>
                                          </p:val>
                                        </p:tav>
                                        <p:tav tm="100000">
                                          <p:val>
                                            <p:strVal val="#ppt_x"/>
                                          </p:val>
                                        </p:tav>
                                      </p:tavLst>
                                    </p:anim>
                                    <p:anim calcmode="lin" valueType="num">
                                      <p:cBhvr>
                                        <p:cTn id="2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4"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grpId="5"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4" fill="hold" grpId="6"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ppt_x</p:attrName>
                                        </p:attrNameLst>
                                      </p:cBhvr>
                                      <p:tavLst>
                                        <p:tav tm="0">
                                          <p:val>
                                            <p:strVal val="#ppt_x"/>
                                          </p:val>
                                        </p:tav>
                                        <p:tav tm="100000">
                                          <p:val>
                                            <p:strVal val="#ppt_x"/>
                                          </p:val>
                                        </p:tav>
                                      </p:tavLst>
                                    </p:anim>
                                    <p:anim calcmode="lin" valueType="num">
                                      <p:cBhvr>
                                        <p:cTn id="5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4" fill="hold" grpId="7" nodeType="clickEffect">
                                  <p:stCondLst>
                                    <p:cond delay="0"/>
                                  </p:stCondLst>
                                  <p:childTnLst>
                                    <p:set>
                                      <p:cBhvr>
                                        <p:cTn id="55" dur="1" fill="hold">
                                          <p:stCondLst>
                                            <p:cond delay="0"/>
                                          </p:stCondLst>
                                        </p:cTn>
                                        <p:tgtEl>
                                          <p:spTgt spid="15365"/>
                                        </p:tgtEl>
                                        <p:attrNameLst>
                                          <p:attrName>style.visibility</p:attrName>
                                        </p:attrNameLst>
                                      </p:cBhvr>
                                      <p:to>
                                        <p:strVal val="visible"/>
                                      </p:to>
                                    </p:set>
                                    <p:anim calcmode="lin" valueType="num">
                                      <p:cBhvr>
                                        <p:cTn id="56" dur="500" fill="hold"/>
                                        <p:tgtEl>
                                          <p:spTgt spid="15365"/>
                                        </p:tgtEl>
                                        <p:attrNameLst>
                                          <p:attrName>ppt_x</p:attrName>
                                        </p:attrNameLst>
                                      </p:cBhvr>
                                      <p:tavLst>
                                        <p:tav tm="0">
                                          <p:val>
                                            <p:strVal val="#ppt_x"/>
                                          </p:val>
                                        </p:tav>
                                        <p:tav tm="100000">
                                          <p:val>
                                            <p:strVal val="#ppt_x"/>
                                          </p:val>
                                        </p:tav>
                                      </p:tavLst>
                                    </p:anim>
                                    <p:anim calcmode="lin" valueType="num">
                                      <p:cBhvr>
                                        <p:cTn id="57" dur="500" fill="hold"/>
                                        <p:tgtEl>
                                          <p:spTgt spid="15365"/>
                                        </p:tgtEl>
                                        <p:attrNameLst>
                                          <p:attrName>ppt_y</p:attrName>
                                        </p:attrNameLst>
                                      </p:cBhvr>
                                      <p:tavLst>
                                        <p:tav tm="0">
                                          <p:val>
                                            <p:strVal val="1+#ppt_h/2"/>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2" presetClass="entr" presetSubtype="4" fill="hold" grpId="8" nodeType="click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ppt_x</p:attrName>
                                        </p:attrNameLst>
                                      </p:cBhvr>
                                      <p:tavLst>
                                        <p:tav tm="0">
                                          <p:val>
                                            <p:strVal val="#ppt_x"/>
                                          </p:val>
                                        </p:tav>
                                        <p:tav tm="100000">
                                          <p:val>
                                            <p:strVal val="#ppt_x"/>
                                          </p:val>
                                        </p:tav>
                                      </p:tavLst>
                                    </p:anim>
                                    <p:anim calcmode="lin" valueType="num">
                                      <p:cBhvr>
                                        <p:cTn id="6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7" animBg="1"/>
      <p:bldP spid="8" grpId="0" animBg="1"/>
      <p:bldP spid="2" grpId="3" animBg="1"/>
      <p:bldP spid="4" grpId="4" animBg="1"/>
      <p:bldP spid="5" grpId="5" animBg="1"/>
      <p:bldP spid="6" grpId="6" animBg="1"/>
      <p:bldP spid="7" grpId="2" animBg="1"/>
      <p:bldP spid="9" grpId="1" animBg="1"/>
      <p:bldP spid="10" grpId="8"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ext Box 4"/>
          <p:cNvSpPr txBox="1"/>
          <p:nvPr/>
        </p:nvSpPr>
        <p:spPr>
          <a:xfrm>
            <a:off x="2403475" y="842963"/>
            <a:ext cx="309563" cy="365125"/>
          </a:xfrm>
          <a:prstGeom prst="rect">
            <a:avLst/>
          </a:prstGeom>
          <a:noFill/>
          <a:ln w="9525">
            <a:noFill/>
          </a:ln>
        </p:spPr>
        <p:txBody>
          <a:bodyPr wrap="none" anchor="t">
            <a:spAutoFit/>
          </a:bodyPr>
          <a:lstStyle/>
          <a:p>
            <a:endParaRPr lang="zh-CN" altLang="en-US">
              <a:latin typeface="Arial" pitchFamily="34" charset="0"/>
              <a:ea typeface="宋体" pitchFamily="2" charset="-122"/>
            </a:endParaRPr>
          </a:p>
        </p:txBody>
      </p:sp>
      <p:sp>
        <p:nvSpPr>
          <p:cNvPr id="14340" name="Text Box 5"/>
          <p:cNvSpPr txBox="1"/>
          <p:nvPr/>
        </p:nvSpPr>
        <p:spPr>
          <a:xfrm>
            <a:off x="196850" y="428625"/>
            <a:ext cx="11663363" cy="6247130"/>
          </a:xfrm>
          <a:prstGeom prst="rect">
            <a:avLst/>
          </a:prstGeom>
          <a:noFill/>
          <a:ln w="9525">
            <a:noFill/>
          </a:ln>
        </p:spPr>
        <p:txBody>
          <a:bodyPr wrap="square">
            <a:spAutoFit/>
          </a:bodyPr>
          <a:lstStyle/>
          <a:p>
            <a:r>
              <a:rPr lang="en-US" altLang="zh-CN" sz="4000" b="1">
                <a:latin typeface="Arial" pitchFamily="34" charset="0"/>
                <a:ea typeface="宋体" pitchFamily="2" charset="-122"/>
              </a:rPr>
              <a:t>B</a:t>
            </a:r>
            <a:r>
              <a:rPr lang="zh-CN" altLang="en-US" sz="4000" b="1">
                <a:latin typeface="Arial" pitchFamily="34" charset="0"/>
                <a:ea typeface="宋体" pitchFamily="2" charset="-122"/>
              </a:rPr>
              <a:t>、</a:t>
            </a:r>
            <a:r>
              <a:rPr lang="en-US" altLang="zh-CN" sz="4000" b="1">
                <a:latin typeface="Arial" pitchFamily="34" charset="0"/>
                <a:ea typeface="宋体" pitchFamily="2" charset="-122"/>
              </a:rPr>
              <a:t>《</a:t>
            </a:r>
            <a:r>
              <a:rPr lang="zh-CN" altLang="en-US" sz="4000" b="1">
                <a:latin typeface="Arial" pitchFamily="34" charset="0"/>
                <a:ea typeface="宋体" pitchFamily="2" charset="-122"/>
              </a:rPr>
              <a:t>庄子</a:t>
            </a:r>
            <a:r>
              <a:rPr lang="en-US" altLang="zh-CN" sz="4000" b="1">
                <a:latin typeface="Arial" pitchFamily="34" charset="0"/>
                <a:ea typeface="宋体" pitchFamily="2" charset="-122"/>
              </a:rPr>
              <a:t>》《</a:t>
            </a:r>
            <a:r>
              <a:rPr lang="zh-CN" altLang="en-US" sz="4000" b="1">
                <a:latin typeface="Arial" pitchFamily="34" charset="0"/>
                <a:ea typeface="宋体" pitchFamily="2" charset="-122"/>
              </a:rPr>
              <a:t>韩非子</a:t>
            </a:r>
            <a:r>
              <a:rPr lang="en-US" altLang="zh-CN" sz="4000" b="1">
                <a:latin typeface="Arial" pitchFamily="34" charset="0"/>
                <a:ea typeface="宋体" pitchFamily="2" charset="-122"/>
              </a:rPr>
              <a:t>》《</a:t>
            </a:r>
            <a:r>
              <a:rPr lang="zh-CN" altLang="en-US" sz="4000" b="1">
                <a:latin typeface="Arial" pitchFamily="34" charset="0"/>
                <a:ea typeface="宋体" pitchFamily="2" charset="-122"/>
              </a:rPr>
              <a:t>吕氏春秋</a:t>
            </a:r>
            <a:r>
              <a:rPr lang="en-US" altLang="zh-CN" sz="4000" b="1">
                <a:latin typeface="Arial" pitchFamily="34" charset="0"/>
                <a:ea typeface="宋体" pitchFamily="2" charset="-122"/>
              </a:rPr>
              <a:t>》《</a:t>
            </a:r>
            <a:r>
              <a:rPr lang="zh-CN" altLang="en-US" sz="4000" b="1">
                <a:latin typeface="Arial" pitchFamily="34" charset="0"/>
                <a:ea typeface="宋体" pitchFamily="2" charset="-122"/>
              </a:rPr>
              <a:t>左传</a:t>
            </a:r>
            <a:r>
              <a:rPr lang="en-US" altLang="zh-CN" sz="4000" b="1">
                <a:latin typeface="Arial" pitchFamily="34" charset="0"/>
                <a:ea typeface="宋体" pitchFamily="2" charset="-122"/>
              </a:rPr>
              <a:t>》</a:t>
            </a:r>
            <a:r>
              <a:rPr lang="zh-CN" altLang="en-US" sz="4000" b="1">
                <a:latin typeface="Arial" pitchFamily="34" charset="0"/>
                <a:ea typeface="宋体" pitchFamily="2" charset="-122"/>
              </a:rPr>
              <a:t>等历史著作之所以能保存到今天 ，是因为文字记载发展比较成熟，书写工具比较方便。</a:t>
            </a:r>
          </a:p>
          <a:p>
            <a:r>
              <a:rPr lang="en-US" altLang="zh-CN" sz="4000" b="1">
                <a:solidFill>
                  <a:srgbClr val="FF0000"/>
                </a:solidFill>
                <a:effectLst>
                  <a:outerShdw blurRad="38100" dist="38100" dir="2700000">
                    <a:srgbClr val="C0C0C0"/>
                  </a:outerShdw>
                </a:effectLst>
                <a:latin typeface="Arial" pitchFamily="34" charset="0"/>
                <a:ea typeface="宋体" pitchFamily="2" charset="-122"/>
                <a:sym typeface="宋体" panose="02010600030101010101" pitchFamily="2" charset="-122"/>
              </a:rPr>
              <a:t>【</a:t>
            </a:r>
            <a:r>
              <a:rPr lang="zh-CN" altLang="en-US" sz="4000" b="1">
                <a:solidFill>
                  <a:srgbClr val="FF0000"/>
                </a:solidFill>
                <a:effectLst>
                  <a:outerShdw blurRad="38100" dist="38100" dir="2700000">
                    <a:srgbClr val="C0C0C0"/>
                  </a:outerShdw>
                </a:effectLst>
                <a:latin typeface="Arial" pitchFamily="34" charset="0"/>
                <a:ea typeface="宋体" pitchFamily="2" charset="-122"/>
                <a:sym typeface="宋体" panose="02010600030101010101" pitchFamily="2" charset="-122"/>
              </a:rPr>
              <a:t>对应文段</a:t>
            </a:r>
            <a:r>
              <a:rPr lang="en-US" altLang="zh-CN" sz="4000" b="1">
                <a:solidFill>
                  <a:srgbClr val="FF0000"/>
                </a:solidFill>
                <a:effectLst>
                  <a:outerShdw blurRad="38100" dist="38100" dir="2700000">
                    <a:srgbClr val="C0C0C0"/>
                  </a:outerShdw>
                </a:effectLst>
                <a:latin typeface="Arial" pitchFamily="34" charset="0"/>
                <a:ea typeface="宋体" pitchFamily="2" charset="-122"/>
                <a:sym typeface="宋体" panose="02010600030101010101" pitchFamily="2" charset="-122"/>
              </a:rPr>
              <a:t>】</a:t>
            </a:r>
            <a:r>
              <a:rPr lang="zh-CN" altLang="en-US" sz="4000" b="1">
                <a:latin typeface="楷体" panose="02010609060101010101" charset="-122"/>
                <a:ea typeface="楷体" panose="02010609060101010101" charset="-122"/>
              </a:rPr>
              <a:t>“当文字记载发展到比较成熟，书写工具比较方便的时候，口叙史事便被记载下来，有些则一直保存到今天。如：</a:t>
            </a:r>
            <a:r>
              <a:rPr lang="en-US" altLang="zh-CN" sz="4000" b="1">
                <a:latin typeface="楷体" panose="02010609060101010101" charset="-122"/>
                <a:ea typeface="楷体" panose="02010609060101010101" charset="-122"/>
              </a:rPr>
              <a:t>《</a:t>
            </a:r>
            <a:r>
              <a:rPr lang="zh-CN" altLang="en-US" sz="4000" b="1">
                <a:latin typeface="楷体" panose="02010609060101010101" charset="-122"/>
                <a:ea typeface="楷体" panose="02010609060101010101" charset="-122"/>
              </a:rPr>
              <a:t>庄子</a:t>
            </a:r>
            <a:r>
              <a:rPr lang="en-US" altLang="zh-CN" sz="4000" b="1">
                <a:latin typeface="楷体" panose="02010609060101010101" charset="-122"/>
                <a:ea typeface="楷体" panose="02010609060101010101" charset="-122"/>
              </a:rPr>
              <a:t>·</a:t>
            </a:r>
            <a:r>
              <a:rPr lang="zh-CN" altLang="en-US" sz="4000" b="1">
                <a:latin typeface="楷体" panose="02010609060101010101" charset="-122"/>
                <a:ea typeface="楷体" panose="02010609060101010101" charset="-122"/>
              </a:rPr>
              <a:t>盗跖</a:t>
            </a:r>
            <a:r>
              <a:rPr lang="en-US" altLang="zh-CN" sz="4000" b="1">
                <a:latin typeface="楷体" panose="02010609060101010101" charset="-122"/>
                <a:ea typeface="楷体" panose="02010609060101010101" charset="-122"/>
              </a:rPr>
              <a:t>》《</a:t>
            </a:r>
            <a:r>
              <a:rPr lang="zh-CN" altLang="en-US" sz="4000" b="1">
                <a:latin typeface="楷体" panose="02010609060101010101" charset="-122"/>
                <a:ea typeface="楷体" panose="02010609060101010101" charset="-122"/>
              </a:rPr>
              <a:t>韩非子</a:t>
            </a:r>
            <a:r>
              <a:rPr lang="en-US" altLang="zh-CN" sz="4000" b="1">
                <a:latin typeface="楷体" panose="02010609060101010101" charset="-122"/>
                <a:ea typeface="楷体" panose="02010609060101010101" charset="-122"/>
              </a:rPr>
              <a:t>·</a:t>
            </a:r>
            <a:r>
              <a:rPr lang="zh-CN" altLang="en-US" sz="4000" b="1">
                <a:latin typeface="楷体" panose="02010609060101010101" charset="-122"/>
                <a:ea typeface="楷体" panose="02010609060101010101" charset="-122"/>
              </a:rPr>
              <a:t>五蠹</a:t>
            </a:r>
            <a:r>
              <a:rPr lang="en-US" altLang="zh-CN" sz="4000" b="1">
                <a:latin typeface="楷体" panose="02010609060101010101" charset="-122"/>
                <a:ea typeface="楷体" panose="02010609060101010101" charset="-122"/>
              </a:rPr>
              <a:t>》</a:t>
            </a:r>
            <a:r>
              <a:rPr lang="zh-CN" altLang="en-US" sz="4000" b="1">
                <a:latin typeface="楷体" panose="02010609060101010101" charset="-122"/>
                <a:ea typeface="楷体" panose="02010609060101010101" charset="-122"/>
              </a:rPr>
              <a:t>等所记先民居处情况和从茹毛饮血到取火为用的传说；</a:t>
            </a:r>
            <a:r>
              <a:rPr lang="en-US" altLang="zh-CN" sz="4000" b="1">
                <a:latin typeface="楷体" panose="02010609060101010101" charset="-122"/>
                <a:ea typeface="楷体" panose="02010609060101010101" charset="-122"/>
              </a:rPr>
              <a:t>《</a:t>
            </a:r>
            <a:r>
              <a:rPr lang="zh-CN" altLang="en-US" sz="4000" b="1">
                <a:latin typeface="楷体" panose="02010609060101010101" charset="-122"/>
                <a:ea typeface="楷体" panose="02010609060101010101" charset="-122"/>
              </a:rPr>
              <a:t>吕氏春秋</a:t>
            </a:r>
            <a:r>
              <a:rPr lang="en-US" altLang="zh-CN" sz="4000" b="1">
                <a:latin typeface="楷体" panose="02010609060101010101" charset="-122"/>
                <a:ea typeface="楷体" panose="02010609060101010101" charset="-122"/>
              </a:rPr>
              <a:t>》</a:t>
            </a:r>
            <a:r>
              <a:rPr lang="zh-CN" altLang="en-US" sz="4000" b="1">
                <a:latin typeface="楷体" panose="02010609060101010101" charset="-122"/>
                <a:ea typeface="楷体" panose="02010609060101010101" charset="-122"/>
              </a:rPr>
              <a:t>追记早期社会制度问题的传说；</a:t>
            </a:r>
            <a:r>
              <a:rPr lang="en-US" altLang="zh-CN" sz="4000" b="1">
                <a:latin typeface="楷体" panose="02010609060101010101" charset="-122"/>
                <a:ea typeface="楷体" panose="02010609060101010101" charset="-122"/>
              </a:rPr>
              <a:t>《</a:t>
            </a:r>
            <a:r>
              <a:rPr lang="zh-CN" altLang="en-US" sz="4000" b="1">
                <a:latin typeface="楷体" panose="02010609060101010101" charset="-122"/>
                <a:ea typeface="楷体" panose="02010609060101010101" charset="-122"/>
              </a:rPr>
              <a:t>左传</a:t>
            </a:r>
            <a:r>
              <a:rPr lang="en-US" altLang="zh-CN" sz="4000" b="1">
                <a:latin typeface="楷体" panose="02010609060101010101" charset="-122"/>
                <a:ea typeface="楷体" panose="02010609060101010101" charset="-122"/>
              </a:rPr>
              <a:t>》</a:t>
            </a:r>
            <a:r>
              <a:rPr lang="zh-CN" altLang="en-US" sz="4000" b="1">
                <a:latin typeface="楷体" panose="02010609060101010101" charset="-122"/>
                <a:ea typeface="楷体" panose="02010609060101010101" charset="-122"/>
              </a:rPr>
              <a:t>诸子之书保存的改造自然、保护部族的英雄传说；等等。”</a:t>
            </a:r>
            <a:r>
              <a:rPr lang="zh-CN" altLang="en-US" sz="4000">
                <a:latin typeface="楷体" panose="02010609060101010101" charset="-122"/>
                <a:ea typeface="楷体" panose="02010609060101010101" charset="-122"/>
              </a:rPr>
              <a:t> </a:t>
            </a:r>
          </a:p>
        </p:txBody>
      </p:sp>
      <p:sp>
        <p:nvSpPr>
          <p:cNvPr id="4" name="圆角矩形标注 3"/>
          <p:cNvSpPr/>
          <p:nvPr/>
        </p:nvSpPr>
        <p:spPr>
          <a:xfrm>
            <a:off x="10137775" y="1028700"/>
            <a:ext cx="1612900"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 name="圆角矩形标注 1"/>
          <p:cNvSpPr/>
          <p:nvPr/>
        </p:nvSpPr>
        <p:spPr>
          <a:xfrm>
            <a:off x="3784600" y="2251075"/>
            <a:ext cx="679450"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9460" name="Text Box 6"/>
          <p:cNvSpPr txBox="1">
            <a:spLocks noChangeArrowheads="1"/>
          </p:cNvSpPr>
          <p:nvPr/>
        </p:nvSpPr>
        <p:spPr bwMode="auto">
          <a:xfrm>
            <a:off x="6507163" y="6010275"/>
            <a:ext cx="2971800" cy="701675"/>
          </a:xfrm>
          <a:prstGeom prst="rect">
            <a:avLst/>
          </a:prstGeom>
          <a:solidFill>
            <a:srgbClr val="FAFAA4"/>
          </a:solidFill>
          <a:ln w="57150" cmpd="thickThin">
            <a:noFill/>
            <a:miter lim="800000"/>
          </a:ln>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0" fontAlgn="base" latinLnBrk="0" hangingPunct="0">
              <a:lnSpc>
                <a:spcPct val="100000"/>
              </a:lnSpc>
              <a:spcBef>
                <a:spcPct val="15000"/>
              </a:spcBef>
              <a:spcAft>
                <a:spcPct val="0"/>
              </a:spcAft>
              <a:buClrTx/>
              <a:buSzTx/>
              <a:buFontTx/>
              <a:buNone/>
              <a:defRPr/>
            </a:pPr>
            <a:r>
              <a:rPr kumimoji="0" lang="zh-CN" altLang="zh-CN" sz="4000" b="1" i="0" u="none" strike="noStrike" kern="120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条件变因果</a:t>
            </a:r>
            <a:r>
              <a:rPr kumimoji="0" lang="zh-CN" altLang="en-US" sz="4000" b="1" i="0" u="none" strike="noStrike" kern="1200" cap="none" spc="0" normalizeH="0" baseline="0" noProof="0" smtClean="0">
                <a:ln>
                  <a:noFill/>
                </a:ln>
                <a:solidFill>
                  <a:srgbClr val="0000FF"/>
                </a:solidFill>
                <a:effectLst/>
                <a:uLnTx/>
                <a:uFillTx/>
                <a:latin typeface="黑体" panose="02010609060101010101" charset="-122"/>
                <a:ea typeface="黑体" panose="02010609060101010101" charset="-122"/>
                <a:cs typeface="+mn-cs"/>
              </a:rPr>
              <a:t> </a:t>
            </a:r>
          </a:p>
        </p:txBody>
      </p:sp>
      <p:sp>
        <p:nvSpPr>
          <p:cNvPr id="5" name="圆角矩形标注 4"/>
          <p:cNvSpPr/>
          <p:nvPr/>
        </p:nvSpPr>
        <p:spPr>
          <a:xfrm>
            <a:off x="9639300" y="6010275"/>
            <a:ext cx="2327275" cy="611188"/>
          </a:xfrm>
          <a:prstGeom prst="wedgeRoundRectCallout">
            <a:avLst>
              <a:gd name="adj1" fmla="val -48990"/>
              <a:gd name="adj2" fmla="val -93925"/>
              <a:gd name="adj3" fmla="val 16667"/>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zh-CN" sz="4000" b="1" strike="noStrike" noProof="0">
                <a:ln>
                  <a:noFill/>
                </a:ln>
                <a:solidFill>
                  <a:srgbClr val="0000FF"/>
                </a:solidFill>
                <a:effectLst/>
                <a:uLnTx/>
                <a:uFillTx/>
                <a:latin typeface="黑体" panose="02010609060101010101" charset="-122"/>
                <a:ea typeface="黑体" panose="02010609060101010101" charset="-122"/>
                <a:sym typeface="+mn-ea"/>
              </a:rPr>
              <a:t>因果混乱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19460"/>
                                        </p:tgtEl>
                                        <p:attrNameLst>
                                          <p:attrName>style.visibility</p:attrName>
                                        </p:attrNameLst>
                                      </p:cBhvr>
                                      <p:to>
                                        <p:strVal val="visible"/>
                                      </p:to>
                                    </p:set>
                                    <p:anim calcmode="lin" valueType="num">
                                      <p:cBhvr>
                                        <p:cTn id="21" dur="500" fill="hold"/>
                                        <p:tgtEl>
                                          <p:spTgt spid="19460"/>
                                        </p:tgtEl>
                                        <p:attrNameLst>
                                          <p:attrName>ppt_x</p:attrName>
                                        </p:attrNameLst>
                                      </p:cBhvr>
                                      <p:tavLst>
                                        <p:tav tm="0">
                                          <p:val>
                                            <p:strVal val="#ppt_x"/>
                                          </p:val>
                                        </p:tav>
                                        <p:tav tm="100000">
                                          <p:val>
                                            <p:strVal val="#ppt_x"/>
                                          </p:val>
                                        </p:tav>
                                      </p:tavLst>
                                    </p:anim>
                                    <p:anim calcmode="lin" valueType="num">
                                      <p:cBhvr>
                                        <p:cTn id="22"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3"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ppt_x</p:attrName>
                                        </p:attrNameLst>
                                      </p:cBhvr>
                                      <p:tavLst>
                                        <p:tav tm="0">
                                          <p:val>
                                            <p:strVal val="#ppt_x"/>
                                          </p:val>
                                        </p:tav>
                                        <p:tav tm="100000">
                                          <p:val>
                                            <p:strVal val="#ppt_x"/>
                                          </p:val>
                                        </p:tav>
                                      </p:tavLst>
                                    </p:anim>
                                    <p:anim calcmode="lin" valueType="num">
                                      <p:cBhvr>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1" animBg="1"/>
      <p:bldP spid="19460" grpId="2" animBg="1"/>
      <p:bldP spid="5" grpId="3"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5387" y="1004081"/>
            <a:ext cx="11041227" cy="4311015"/>
          </a:xfrm>
          <a:prstGeom prst="rect">
            <a:avLst/>
          </a:prstGeom>
          <a:noFill/>
        </p:spPr>
        <p:txBody>
          <a:bodyPr wrap="square" lIns="0" tIns="0" rIns="0" bIns="0" rtlCol="0">
            <a:spAutoFit/>
          </a:bodyPr>
          <a:lstStyle/>
          <a:p>
            <a:pPr algn="ctr" eaLnBrk="0" latinLnBrk="1" hangingPunct="0">
              <a:lnSpc>
                <a:spcPct val="150000"/>
              </a:lnSpc>
            </a:pPr>
            <a:r>
              <a:rPr lang="zh-CN" altLang="en-US" sz="3735" b="1" kern="0">
                <a:solidFill>
                  <a:srgbClr val="000000"/>
                </a:solidFill>
                <a:latin typeface="黑体" panose="02010609060101010101" charset="-122"/>
                <a:ea typeface="黑体" panose="02010609060101010101" charset="-122"/>
              </a:rPr>
              <a:t>洞悉命题九陷阱,攻克筛选信息题</a:t>
            </a:r>
            <a:endParaRPr lang="en-US" altLang="zh-CN" sz="3735" b="1" kern="0">
              <a:solidFill>
                <a:srgbClr val="000000"/>
              </a:solidFill>
              <a:latin typeface="黑体" panose="02010609060101010101" charset="-122"/>
              <a:ea typeface="黑体" panose="02010609060101010101" charset="-122"/>
            </a:endParaRPr>
          </a:p>
          <a:p>
            <a:pPr algn="ctr" eaLnBrk="0" latinLnBrk="1" hangingPunct="0">
              <a:lnSpc>
                <a:spcPct val="150000"/>
              </a:lnSpc>
            </a:pPr>
            <a:endParaRPr lang="zh-CN" altLang="en-US" sz="2135">
              <a:latin typeface="黑体" panose="02010609060101010101" charset="-122"/>
              <a:ea typeface="黑体" panose="02010609060101010101" charset="-122"/>
            </a:endParaRPr>
          </a:p>
          <a:p>
            <a:pPr eaLnBrk="0" latinLnBrk="1" hangingPunct="0">
              <a:lnSpc>
                <a:spcPct val="150000"/>
              </a:lnSpc>
            </a:pPr>
            <a:r>
              <a:rPr lang="zh-CN" altLang="en-US" sz="2665" kern="0">
                <a:solidFill>
                  <a:srgbClr val="000000"/>
                </a:solidFill>
                <a:latin typeface="Times New Roman" panose="02020603050405020304" pitchFamily="65" charset="-122"/>
                <a:ea typeface="宋体" pitchFamily="2" charset="-122"/>
              </a:rPr>
              <a:t>　　</a:t>
            </a:r>
            <a:r>
              <a:rPr lang="zh-CN" altLang="en-US" sz="3200" kern="0">
                <a:solidFill>
                  <a:srgbClr val="000000"/>
                </a:solidFill>
                <a:latin typeface="Times New Roman" panose="02020603050405020304" pitchFamily="65" charset="-122"/>
                <a:ea typeface="宋体" pitchFamily="2" charset="-122"/>
              </a:rPr>
              <a:t>在做论述类文本阅读题时,我们不仅要读懂所给的材料,而且要明白命题者的命题意图,清楚题目所设的陷阱有哪些,这样做有助于我们识破陷阱,选出符合题目要求的答案。</a:t>
            </a:r>
            <a:endParaRPr lang="en-US" altLang="zh-CN" sz="3200" kern="0">
              <a:solidFill>
                <a:srgbClr val="000000"/>
              </a:solidFill>
              <a:latin typeface="Times New Roman" panose="02020603050405020304" pitchFamily="65" charset="-122"/>
              <a:ea typeface="宋体" pitchFamily="2" charset="-122"/>
            </a:endParaRPr>
          </a:p>
          <a:p>
            <a:pPr eaLnBrk="0" latinLnBrk="1" hangingPunct="0">
              <a:lnSpc>
                <a:spcPct val="150000"/>
              </a:lnSpc>
            </a:pPr>
            <a:r>
              <a:rPr lang="en-US" altLang="zh-CN" sz="3200" kern="0">
                <a:solidFill>
                  <a:srgbClr val="000000"/>
                </a:solidFill>
                <a:latin typeface="Times New Roman" panose="02020603050405020304" pitchFamily="65" charset="-122"/>
                <a:ea typeface="宋体" pitchFamily="2" charset="-122"/>
              </a:rPr>
              <a:t>        </a:t>
            </a:r>
            <a:r>
              <a:rPr lang="zh-CN" altLang="en-US" sz="3200" kern="0">
                <a:solidFill>
                  <a:srgbClr val="000000"/>
                </a:solidFill>
                <a:latin typeface="Times New Roman" panose="02020603050405020304" pitchFamily="65" charset="-122"/>
                <a:ea typeface="宋体" pitchFamily="2" charset="-122"/>
              </a:rPr>
              <a:t>命题者设置陷阱的方法主要有以下九种类型:</a:t>
            </a:r>
            <a:endParaRPr lang="zh-CN" altLang="en-US" sz="320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3"/>
          </p:nvPr>
        </p:nvSpPr>
        <p:spPr>
          <a:xfrm>
            <a:off x="162560" y="164465"/>
            <a:ext cx="11590020" cy="6156325"/>
          </a:xfrm>
        </p:spPr>
        <p:txBody>
          <a:bodyPr>
            <a:noAutofit/>
          </a:bodyPr>
          <a:lstStyle/>
          <a:p>
            <a:r>
              <a:rPr lang="zh-CN" altLang="en-US" sz="3200">
                <a:solidFill>
                  <a:srgbClr val="00CC00"/>
                </a:solidFill>
              </a:rPr>
              <a:t>四、因果混乱</a:t>
            </a:r>
          </a:p>
          <a:p>
            <a:pPr marL="0" indent="0">
              <a:lnSpc>
                <a:spcPct val="150000"/>
              </a:lnSpc>
              <a:buNone/>
            </a:pPr>
            <a:r>
              <a:rPr lang="zh-CN" altLang="en-US" sz="3200">
                <a:solidFill>
                  <a:srgbClr val="FF3300"/>
                </a:solidFill>
              </a:rPr>
              <a:t>因果颠倒：</a:t>
            </a:r>
            <a:r>
              <a:rPr lang="zh-CN" altLang="en-US" sz="3200"/>
              <a:t> </a:t>
            </a:r>
            <a:r>
              <a:rPr lang="zh-CN" altLang="en-US" sz="3200">
                <a:solidFill>
                  <a:srgbClr val="0000FF"/>
                </a:solidFill>
              </a:rPr>
              <a:t>选项在因果或条件关系上，故意把原文中的</a:t>
            </a:r>
            <a:r>
              <a:rPr lang="en-US" altLang="zh-CN" sz="3200">
                <a:solidFill>
                  <a:srgbClr val="0000FF"/>
                </a:solidFill>
              </a:rPr>
              <a:t>“</a:t>
            </a:r>
            <a:r>
              <a:rPr lang="zh-CN" altLang="en-US" sz="3200">
                <a:solidFill>
                  <a:srgbClr val="0000FF"/>
                </a:solidFill>
              </a:rPr>
              <a:t>因（条件）</a:t>
            </a:r>
            <a:r>
              <a:rPr lang="en-US" altLang="zh-CN" sz="3200">
                <a:solidFill>
                  <a:srgbClr val="0000FF"/>
                </a:solidFill>
              </a:rPr>
              <a:t>”</a:t>
            </a:r>
            <a:r>
              <a:rPr lang="zh-CN" altLang="en-US" sz="3200">
                <a:solidFill>
                  <a:srgbClr val="0000FF"/>
                </a:solidFill>
              </a:rPr>
              <a:t>变成了</a:t>
            </a:r>
            <a:r>
              <a:rPr lang="en-US" altLang="zh-CN" sz="3200">
                <a:solidFill>
                  <a:srgbClr val="0000FF"/>
                </a:solidFill>
              </a:rPr>
              <a:t>“</a:t>
            </a:r>
            <a:r>
              <a:rPr lang="zh-CN" altLang="en-US" sz="3200">
                <a:solidFill>
                  <a:srgbClr val="0000FF"/>
                </a:solidFill>
              </a:rPr>
              <a:t>果</a:t>
            </a:r>
            <a:r>
              <a:rPr lang="en-US" altLang="zh-CN" sz="3200">
                <a:solidFill>
                  <a:srgbClr val="0000FF"/>
                </a:solidFill>
              </a:rPr>
              <a:t>”</a:t>
            </a:r>
            <a:r>
              <a:rPr lang="zh-CN" altLang="en-US" sz="3200">
                <a:solidFill>
                  <a:srgbClr val="0000FF"/>
                </a:solidFill>
              </a:rPr>
              <a:t>，或把</a:t>
            </a:r>
            <a:r>
              <a:rPr lang="en-US" altLang="zh-CN" sz="3200">
                <a:solidFill>
                  <a:srgbClr val="0000FF"/>
                </a:solidFill>
              </a:rPr>
              <a:t>“</a:t>
            </a:r>
            <a:r>
              <a:rPr lang="zh-CN" altLang="en-US" sz="3200">
                <a:solidFill>
                  <a:srgbClr val="0000FF"/>
                </a:solidFill>
              </a:rPr>
              <a:t>果</a:t>
            </a:r>
            <a:r>
              <a:rPr lang="en-US" altLang="zh-CN" sz="3200">
                <a:solidFill>
                  <a:srgbClr val="0000FF"/>
                </a:solidFill>
              </a:rPr>
              <a:t>”</a:t>
            </a:r>
            <a:r>
              <a:rPr lang="zh-CN" altLang="en-US" sz="3200">
                <a:solidFill>
                  <a:srgbClr val="0000FF"/>
                </a:solidFill>
              </a:rPr>
              <a:t>变成了</a:t>
            </a:r>
            <a:r>
              <a:rPr lang="en-US" altLang="zh-CN" sz="3200">
                <a:solidFill>
                  <a:srgbClr val="0000FF"/>
                </a:solidFill>
              </a:rPr>
              <a:t>“</a:t>
            </a:r>
            <a:r>
              <a:rPr lang="zh-CN" altLang="en-US" sz="3200">
                <a:solidFill>
                  <a:srgbClr val="0000FF"/>
                </a:solidFill>
              </a:rPr>
              <a:t>因（条件）</a:t>
            </a:r>
            <a:r>
              <a:rPr lang="en-US" altLang="zh-CN" sz="3200">
                <a:solidFill>
                  <a:srgbClr val="0000FF"/>
                </a:solidFill>
              </a:rPr>
              <a:t>”</a:t>
            </a:r>
          </a:p>
          <a:p>
            <a:pPr marL="0" indent="0">
              <a:lnSpc>
                <a:spcPct val="150000"/>
              </a:lnSpc>
              <a:buNone/>
            </a:pPr>
            <a:r>
              <a:rPr lang="zh-CN" altLang="en-US" sz="3200">
                <a:solidFill>
                  <a:srgbClr val="FF3300"/>
                </a:solidFill>
              </a:rPr>
              <a:t>强加因果：</a:t>
            </a:r>
            <a:r>
              <a:rPr lang="zh-CN" altLang="en-US" sz="3200">
                <a:solidFill>
                  <a:srgbClr val="0000FF"/>
                </a:solidFill>
              </a:rPr>
              <a:t>把根本没有因果关系的两个事物硬说成有因果关系。</a:t>
            </a:r>
          </a:p>
          <a:p>
            <a:pPr marL="0" indent="0">
              <a:lnSpc>
                <a:spcPct val="150000"/>
              </a:lnSpc>
              <a:buNone/>
            </a:pPr>
            <a:r>
              <a:rPr lang="zh-CN" altLang="en-US" sz="3200">
                <a:solidFill>
                  <a:srgbClr val="0000FF"/>
                </a:solidFill>
              </a:rPr>
              <a:t>       在阅读文章时，重点关注</a:t>
            </a:r>
            <a:r>
              <a:rPr lang="en-US" altLang="zh-CN" sz="3200">
                <a:solidFill>
                  <a:srgbClr val="0000FF"/>
                </a:solidFill>
              </a:rPr>
              <a:t>“</a:t>
            </a:r>
            <a:r>
              <a:rPr lang="zh-CN" altLang="en-US" sz="3200">
                <a:solidFill>
                  <a:srgbClr val="00CC00"/>
                </a:solidFill>
              </a:rPr>
              <a:t>因为、因此、由于、因而</a:t>
            </a:r>
            <a:r>
              <a:rPr lang="en-US" altLang="zh-CN" sz="3200">
                <a:solidFill>
                  <a:srgbClr val="0000FF"/>
                </a:solidFill>
              </a:rPr>
              <a:t>”</a:t>
            </a:r>
            <a:r>
              <a:rPr lang="zh-CN" altLang="en-US" sz="3200">
                <a:solidFill>
                  <a:srgbClr val="0000FF"/>
                </a:solidFill>
              </a:rPr>
              <a:t>等词语，仔细分析选项中有无因果关系，或者因果关系是否倒置。</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3225" y="163830"/>
            <a:ext cx="1951355" cy="441960"/>
          </a:xfrm>
        </p:spPr>
        <p:txBody>
          <a:bodyPr>
            <a:normAutofit fontScale="90000"/>
          </a:bodyPr>
          <a:lstStyle/>
          <a:p>
            <a:r>
              <a:rPr lang="zh-CN" altLang="en-US" sz="3110">
                <a:solidFill>
                  <a:srgbClr val="FF0000"/>
                </a:solidFill>
                <a:sym typeface="+mn-ea"/>
              </a:rPr>
              <a:t>真题小练：</a:t>
            </a:r>
            <a:r>
              <a:rPr lang="zh-CN" altLang="en-US"/>
              <a:t/>
            </a:r>
            <a:br>
              <a:rPr lang="zh-CN" altLang="en-US"/>
            </a:br>
            <a:endParaRPr lang="zh-CN" altLang="en-US"/>
          </a:p>
        </p:txBody>
      </p:sp>
      <p:graphicFrame>
        <p:nvGraphicFramePr>
          <p:cNvPr id="9" name="对象 8"/>
          <p:cNvGraphicFramePr>
            <a:graphicFrameLocks noChangeAspect="1"/>
          </p:cNvGraphicFramePr>
          <p:nvPr/>
        </p:nvGraphicFramePr>
        <p:xfrm>
          <a:off x="403225" y="752475"/>
          <a:ext cx="11431270" cy="4432300"/>
        </p:xfrm>
        <a:graphic>
          <a:graphicData uri="http://schemas.openxmlformats.org/presentationml/2006/ole">
            <mc:AlternateContent xmlns:mc="http://schemas.openxmlformats.org/markup-compatibility/2006">
              <mc:Choice xmlns:v="urn:schemas-microsoft-com:vml" Requires="v">
                <p:oleObj spid="_x0000_s5122" name="文档" r:id="rId4" imgW="0" imgH="0" progId="Word.Document.12">
                  <p:embed/>
                </p:oleObj>
              </mc:Choice>
              <mc:Fallback>
                <p:oleObj name="文档" r:id="rId4" imgW="0" imgH="0" progId="Word.Document.12">
                  <p:embed/>
                  <p:pic>
                    <p:nvPicPr>
                      <p:cNvPr id="0" name="OLE substitute image"/>
                      <p:cNvPicPr/>
                      <p:nvPr/>
                    </p:nvPicPr>
                    <p:blipFill>
                      <a:blip r:embed="rId5"/>
                      <a:stretch>
                        <a:fillRect/>
                      </a:stretch>
                    </p:blipFill>
                    <p:spPr>
                      <a:xfrm>
                        <a:off x="403225" y="752475"/>
                        <a:ext cx="11431270" cy="4432300"/>
                      </a:xfrm>
                      <a:prstGeom prst="rect">
                        <a:avLst/>
                      </a:prstGeom>
                    </p:spPr>
                  </p:pic>
                </p:oleObj>
              </mc:Fallback>
            </mc:AlternateContent>
          </a:graphicData>
        </a:graphic>
      </p:graphicFrame>
      <p:sp>
        <p:nvSpPr>
          <p:cNvPr id="3" name="文本框 2"/>
          <p:cNvSpPr txBox="1"/>
          <p:nvPr/>
        </p:nvSpPr>
        <p:spPr>
          <a:xfrm>
            <a:off x="403225" y="4761230"/>
            <a:ext cx="11294110" cy="1863090"/>
          </a:xfrm>
          <a:prstGeom prst="rect">
            <a:avLst/>
          </a:prstGeom>
          <a:noFill/>
        </p:spPr>
        <p:txBody>
          <a:bodyPr wrap="square" rtlCol="0" anchor="t">
            <a:spAutoFit/>
          </a:bodyPr>
          <a:lstStyle/>
          <a:p>
            <a:pPr>
              <a:lnSpc>
                <a:spcPct val="120000"/>
              </a:lnSpc>
              <a:spcAft>
                <a:spcPct val="0"/>
              </a:spcAft>
              <a:tabLst>
                <a:tab pos="1029335" algn="l"/>
                <a:tab pos="1850390" algn="l"/>
                <a:tab pos="2538095" algn="l"/>
                <a:tab pos="3221990" algn="l"/>
              </a:tabLst>
            </a:pPr>
            <a:r>
              <a:rPr lang="zh-CN" altLang="zh-CN" sz="3200">
                <a:solidFill>
                  <a:srgbClr val="FF0000"/>
                </a:solidFill>
                <a:latin typeface="Times New Roman" pitchFamily="18" charset="0"/>
                <a:cs typeface="Times New Roman" panose="02020603050405020304" pitchFamily="18" charset="0"/>
                <a:sym typeface="+mn-ea"/>
              </a:rPr>
              <a:t>强加因果。</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五四</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之前</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很多涉及历史的神话传说没有成为广泛使用的史料</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是因为这些作品的史学价值没有被史学界认识</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而不是因为这些作品在史学和文学归类问题上存在争议。</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51032" y="2035048"/>
            <a:ext cx="9518872" cy="1107440"/>
          </a:xfrm>
          <a:prstGeom prst="rect">
            <a:avLst/>
          </a:prstGeom>
          <a:noFill/>
        </p:spPr>
        <p:txBody>
          <a:bodyPr wrap="square" lIns="0" tIns="0" rIns="0" bIns="0" rtlCol="0">
            <a:spAutoFit/>
          </a:bodyPr>
          <a:lstStyle/>
          <a:p>
            <a:pPr eaLnBrk="0" latinLnBrk="1" hangingPunct="0">
              <a:lnSpc>
                <a:spcPct val="150000"/>
              </a:lnSpc>
            </a:pPr>
            <a:r>
              <a:rPr lang="zh-CN" altLang="en-US" sz="2400" kern="0">
                <a:solidFill>
                  <a:srgbClr val="000000"/>
                </a:solidFill>
                <a:latin typeface="Times New Roman" panose="02020603050405020304" pitchFamily="65" charset="-122"/>
                <a:ea typeface="宋体" pitchFamily="2" charset="-122"/>
              </a:rPr>
              <a:t>        “混淆时态”就是命题者在事物、现象出现的时间和结果上设置干扰,通常表现为故意把先期说成后期,把已然说成未然,把或然说成必然。</a:t>
            </a:r>
            <a:endParaRPr lang="zh-CN" altLang="en-US" sz="2400"/>
          </a:p>
        </p:txBody>
      </p:sp>
      <p:pic>
        <p:nvPicPr>
          <p:cNvPr id="1026" name="Picture 2"/>
          <p:cNvPicPr>
            <a:picLocks noChangeAspect="1" noChangeArrowheads="1"/>
          </p:cNvPicPr>
          <p:nvPr/>
        </p:nvPicPr>
        <p:blipFill>
          <a:blip r:embed="rId3"/>
          <a:stretch>
            <a:fillRect/>
          </a:stretch>
        </p:blipFill>
        <p:spPr bwMode="auto">
          <a:xfrm>
            <a:off x="946979" y="1035916"/>
            <a:ext cx="7820184" cy="592320"/>
          </a:xfrm>
          <a:prstGeom prst="rect">
            <a:avLst/>
          </a:prstGeom>
          <a:noFill/>
          <a:ln w="9525">
            <a:noFill/>
            <a:miter lim="800000"/>
          </a:ln>
          <a:effectLst/>
        </p:spPr>
      </p:pic>
      <p:graphicFrame>
        <p:nvGraphicFramePr>
          <p:cNvPr id="7" name="表格 2"/>
          <p:cNvGraphicFramePr>
            <a:graphicFrameLocks noGrp="1"/>
          </p:cNvGraphicFramePr>
          <p:nvPr/>
        </p:nvGraphicFramePr>
        <p:xfrm>
          <a:off x="1185641" y="3513817"/>
          <a:ext cx="9820275" cy="2364105"/>
        </p:xfrm>
        <a:graphic>
          <a:graphicData uri="http://schemas.openxmlformats.org/drawingml/2006/table">
            <a:tbl>
              <a:tblPr/>
              <a:tblGrid>
                <a:gridCol w="1555115"/>
                <a:gridCol w="8265160"/>
              </a:tblGrid>
              <a:tr h="1558290">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设错方式</a:t>
                      </a:r>
                    </a:p>
                  </a:txBody>
                  <a:tcPr marL="45948" marR="45948" marT="45837" marB="45837"/>
                </a:tc>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“已然”是已经发生的情况,“或然”是可能发生的情况,“未然”是还未出现的情况。命题者设置干扰项时,有时会故意把尚未确定或还未实现的设想、推论说成既成事实。</a:t>
                      </a:r>
                    </a:p>
                  </a:txBody>
                  <a:tcPr marL="45948" marR="45948" marT="45837" marB="45837"/>
                </a:tc>
              </a:tr>
              <a:tr h="805815">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识别方法</a:t>
                      </a:r>
                    </a:p>
                  </a:txBody>
                  <a:tcPr marL="45948" marR="45948" marT="45837" marB="45837"/>
                </a:tc>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关注关键词。如:已经、预计、尚未、之前、必将、一定、估计等。</a:t>
                      </a:r>
                    </a:p>
                  </a:txBody>
                  <a:tcPr marL="45948" marR="45948" marT="45837" marB="45837"/>
                </a:tc>
              </a:tr>
            </a:tbl>
          </a:graphicData>
        </a:graphic>
      </p:graphicFrame>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3"/>
          <p:cNvSpPr txBox="1">
            <a:spLocks noChangeArrowheads="1"/>
          </p:cNvSpPr>
          <p:nvPr/>
        </p:nvSpPr>
        <p:spPr bwMode="auto">
          <a:xfrm>
            <a:off x="327025" y="1558925"/>
            <a:ext cx="11490325" cy="4479925"/>
          </a:xfrm>
          <a:prstGeom prst="rect">
            <a:avLst/>
          </a:prstGeom>
          <a:noFill/>
          <a:ln w="9525">
            <a:noFill/>
            <a:miter lim="800000"/>
          </a:ln>
        </p:spPr>
        <p:txBody>
          <a:bodyPr wrap="square">
            <a:spAutoFit/>
          </a:bodyPr>
          <a:lstStyle/>
          <a:p>
            <a:pPr defTabSz="914400" eaLnBrk="0" hangingPunct="0">
              <a:spcBef>
                <a:spcPct val="50000"/>
              </a:spcBef>
              <a:buFont typeface="Arial" pitchFamily="34" charset="0"/>
            </a:pPr>
            <a:r>
              <a:rPr lang="en-US" altLang="en-US" sz="3600" b="1" baseline="0">
                <a:solidFill>
                  <a:srgbClr val="FF0000"/>
                </a:solidFill>
                <a:latin typeface="Arial" pitchFamily="34" charset="0"/>
                <a:ea typeface="宋体" pitchFamily="2" charset="-122"/>
              </a:rPr>
              <a:t>【</a:t>
            </a:r>
            <a:r>
              <a:rPr lang="zh-CN" altLang="en-US" sz="3600" b="1" baseline="0">
                <a:solidFill>
                  <a:srgbClr val="FF0000"/>
                </a:solidFill>
                <a:latin typeface="Arial" pitchFamily="34" charset="0"/>
                <a:ea typeface="宋体" pitchFamily="2" charset="-122"/>
              </a:rPr>
              <a:t>对应文段</a:t>
            </a:r>
            <a:r>
              <a:rPr lang="en-US" altLang="en-US" sz="3600" b="1" baseline="0">
                <a:solidFill>
                  <a:srgbClr val="FF0000"/>
                </a:solidFill>
                <a:latin typeface="Arial" pitchFamily="34" charset="0"/>
                <a:ea typeface="宋体" pitchFamily="2" charset="-122"/>
              </a:rPr>
              <a:t>】</a:t>
            </a:r>
            <a:r>
              <a:rPr lang="zh-CN" altLang="en-US" sz="3600" b="1" baseline="0">
                <a:latin typeface="楷体" panose="02010609060101010101" charset="-122"/>
                <a:ea typeface="楷体" panose="02010609060101010101" charset="-122"/>
              </a:rPr>
              <a:t>胚胎干细胞另一个研究重点是用于产生能分泌胰岛素的胰腺组织，再将这些胰腺组织移植到体内，以根治糖尿病。去年西班牙的研究者就将胰岛素基因转入小白鼠的干细胞中，使之具有分泌胰岛素的能力，再将这些干细胞植入患糖尿病的小白鼠胰腺中，结果小白鼠的糖尿病症状消失了。胚胎干细胞还有多种可能的用途。不过，医学界的美梦还需要一段时间才能变成现实。 </a:t>
            </a:r>
          </a:p>
        </p:txBody>
      </p:sp>
      <p:sp>
        <p:nvSpPr>
          <p:cNvPr id="13315" name="Text Box 4"/>
          <p:cNvSpPr txBox="1">
            <a:spLocks noChangeArrowheads="1"/>
          </p:cNvSpPr>
          <p:nvPr/>
        </p:nvSpPr>
        <p:spPr bwMode="auto">
          <a:xfrm>
            <a:off x="390525" y="255588"/>
            <a:ext cx="11490325" cy="1316038"/>
          </a:xfrm>
          <a:prstGeom prst="rect">
            <a:avLst/>
          </a:prstGeom>
          <a:noFill/>
          <a:ln w="9525">
            <a:noFill/>
            <a:miter lim="800000"/>
          </a:ln>
        </p:spPr>
        <p:txBody>
          <a:bodyPr wrap="square">
            <a:spAutoFit/>
          </a:bodyPr>
          <a:lstStyle/>
          <a:p>
            <a:pPr>
              <a:spcBef>
                <a:spcPct val="50000"/>
              </a:spcBef>
            </a:pPr>
            <a:r>
              <a:rPr lang="zh-CN" altLang="en-US" sz="4000" b="1">
                <a:effectLst>
                  <a:outerShdw blurRad="38100" dist="38100" dir="2700000">
                    <a:srgbClr val="C0C0C0"/>
                  </a:outerShdw>
                </a:effectLst>
                <a:latin typeface="Calibri"/>
                <a:ea typeface="宋体" pitchFamily="2" charset="-122"/>
              </a:rPr>
              <a:t>  </a:t>
            </a:r>
            <a:r>
              <a:rPr lang="zh-CN" altLang="en-US" sz="4000" b="1">
                <a:latin typeface="Calibri"/>
                <a:ea typeface="宋体" pitchFamily="2" charset="-122"/>
              </a:rPr>
              <a:t> </a:t>
            </a:r>
            <a:r>
              <a:rPr lang="en-US" altLang="zh-CN" sz="4000" b="1">
                <a:latin typeface="楷体_GB2312" pitchFamily="49" charset="-122"/>
                <a:ea typeface="楷体_GB2312" pitchFamily="49" charset="-122"/>
              </a:rPr>
              <a:t>A.</a:t>
            </a:r>
            <a:r>
              <a:rPr lang="zh-CN" altLang="en-US" sz="4000" b="1">
                <a:latin typeface="楷体_GB2312" pitchFamily="49" charset="-122"/>
                <a:ea typeface="楷体_GB2312" pitchFamily="49" charset="-122"/>
              </a:rPr>
              <a:t>已经证实，把胰岛素基因转入人类胚胎干细胞可以产生能分泌胰岛素的胰腺组织。</a:t>
            </a:r>
            <a:r>
              <a:rPr lang="zh-CN" altLang="en-US" sz="4000" b="1">
                <a:effectLst>
                  <a:outerShdw blurRad="38100" dist="38100" dir="2700000">
                    <a:srgbClr val="C0C0C0"/>
                  </a:outerShdw>
                </a:effectLst>
                <a:latin typeface="Arial" pitchFamily="34" charset="0"/>
                <a:ea typeface="宋体" pitchFamily="2" charset="-122"/>
              </a:rPr>
              <a:t> </a:t>
            </a:r>
            <a:endParaRPr lang="zh-CN" altLang="en-US" sz="4000" b="1">
              <a:effectLst>
                <a:outerShdw blurRad="38100" dist="38100" dir="2700000">
                  <a:srgbClr val="C0C0C0"/>
                </a:outerShdw>
              </a:effectLst>
              <a:latin typeface="Calibri"/>
              <a:ea typeface="宋体" pitchFamily="2" charset="-122"/>
            </a:endParaRPr>
          </a:p>
        </p:txBody>
      </p:sp>
      <p:sp>
        <p:nvSpPr>
          <p:cNvPr id="13319" name="Text Box 8"/>
          <p:cNvSpPr txBox="1">
            <a:spLocks noChangeArrowheads="1"/>
          </p:cNvSpPr>
          <p:nvPr/>
        </p:nvSpPr>
        <p:spPr bwMode="auto">
          <a:xfrm>
            <a:off x="1328738" y="5808663"/>
            <a:ext cx="7343775" cy="701675"/>
          </a:xfrm>
          <a:prstGeom prst="rect">
            <a:avLst/>
          </a:prstGeom>
          <a:noFill/>
          <a:ln w="57150" cmpd="thinThick">
            <a:solidFill>
              <a:schemeClr val="bg1"/>
            </a:solidFill>
            <a:miter lim="800000"/>
          </a:ln>
        </p:spPr>
        <p:txBody>
          <a:bodyPr wrap="square">
            <a:spAutoFit/>
          </a:bodyPr>
          <a:lstStyle/>
          <a:p>
            <a:pPr fontAlgn="auto"/>
            <a:r>
              <a:rPr lang="zh-CN" altLang="en-US" sz="4000" b="1" noProof="1">
                <a:solidFill>
                  <a:srgbClr val="FF0000"/>
                </a:solidFill>
                <a:latin typeface="黑体" panose="02010609060101010101" charset="-122"/>
                <a:ea typeface="黑体" panose="02010609060101010101" charset="-122"/>
                <a:cs typeface="+mn-cs"/>
              </a:rPr>
              <a:t>把“</a:t>
            </a:r>
            <a:r>
              <a:rPr lang="zh-CN" altLang="en-US" sz="4000" b="1" noProof="1">
                <a:solidFill>
                  <a:srgbClr val="0000FF"/>
                </a:solidFill>
                <a:latin typeface="黑体" panose="02010609060101010101" charset="-122"/>
                <a:ea typeface="黑体" panose="02010609060101010101" charset="-122"/>
                <a:cs typeface="+mn-cs"/>
              </a:rPr>
              <a:t>未出现</a:t>
            </a:r>
            <a:r>
              <a:rPr lang="zh-CN" altLang="en-US" sz="4000" b="1" noProof="1">
                <a:solidFill>
                  <a:srgbClr val="FF0000"/>
                </a:solidFill>
                <a:latin typeface="黑体" panose="02010609060101010101" charset="-122"/>
                <a:ea typeface="黑体" panose="02010609060101010101" charset="-122"/>
                <a:cs typeface="+mn-cs"/>
              </a:rPr>
              <a:t>”说成“</a:t>
            </a:r>
            <a:r>
              <a:rPr lang="zh-CN" altLang="en-US" sz="4000" b="1" noProof="1">
                <a:solidFill>
                  <a:srgbClr val="0000FF"/>
                </a:solidFill>
                <a:latin typeface="黑体" panose="02010609060101010101" charset="-122"/>
                <a:ea typeface="黑体" panose="02010609060101010101" charset="-122"/>
                <a:cs typeface="+mn-cs"/>
              </a:rPr>
              <a:t>已经证实</a:t>
            </a:r>
            <a:r>
              <a:rPr lang="zh-CN" altLang="en-US" sz="4000" b="1" noProof="1">
                <a:solidFill>
                  <a:srgbClr val="FF0000"/>
                </a:solidFill>
                <a:latin typeface="黑体" panose="02010609060101010101" charset="-122"/>
                <a:ea typeface="黑体" panose="02010609060101010101" charset="-122"/>
                <a:cs typeface="+mn-cs"/>
              </a:rPr>
              <a:t>”。</a:t>
            </a:r>
            <a:r>
              <a:rPr lang="zh-CN" altLang="en-US" sz="3600" b="1" noProof="1">
                <a:solidFill>
                  <a:srgbClr val="FF0000"/>
                </a:solidFill>
                <a:latin typeface="Arial" pitchFamily="34" charset="0"/>
                <a:ea typeface="宋体" pitchFamily="2" charset="-122"/>
                <a:cs typeface="+mn-cs"/>
              </a:rPr>
              <a:t> </a:t>
            </a:r>
            <a:r>
              <a:rPr lang="zh-CN" altLang="en-US" sz="3600" b="1" noProof="1">
                <a:solidFill>
                  <a:srgbClr val="FF0000"/>
                </a:solidFill>
                <a:effectLst>
                  <a:outerShdw blurRad="38100" dist="38100" dir="2700000">
                    <a:srgbClr val="C0C0C0"/>
                  </a:outerShdw>
                </a:effectLst>
                <a:latin typeface="Arial" pitchFamily="34" charset="0"/>
                <a:ea typeface="宋体" pitchFamily="2" charset="-122"/>
                <a:cs typeface="+mn-cs"/>
              </a:rPr>
              <a:t> </a:t>
            </a:r>
            <a:endParaRPr lang="zh-CN" altLang="en-US" sz="3600" b="1" noProof="1">
              <a:solidFill>
                <a:srgbClr val="FF0000"/>
              </a:solidFill>
              <a:effectLst>
                <a:outerShdw blurRad="38100" dist="38100" dir="2700000">
                  <a:srgbClr val="C0C0C0"/>
                </a:outerShdw>
              </a:effectLst>
              <a:latin typeface="Arial" pitchFamily="34" charset="0"/>
              <a:ea typeface="宋体" pitchFamily="2" charset="-122"/>
            </a:endParaRPr>
          </a:p>
        </p:txBody>
      </p:sp>
      <p:sp>
        <p:nvSpPr>
          <p:cNvPr id="3" name="圆角矩形标注 2"/>
          <p:cNvSpPr/>
          <p:nvPr/>
        </p:nvSpPr>
        <p:spPr>
          <a:xfrm>
            <a:off x="9659938" y="5632450"/>
            <a:ext cx="2305050" cy="612775"/>
          </a:xfrm>
          <a:prstGeom prst="wedgeRoundRectCallout">
            <a:avLst>
              <a:gd name="adj1" fmla="val -73939"/>
              <a:gd name="adj2" fmla="val -163187"/>
              <a:gd name="adj3" fmla="val 16667"/>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4000" b="1" u="sng" strike="noStrike" noProof="0">
                <a:ln>
                  <a:noFill/>
                </a:ln>
                <a:solidFill>
                  <a:srgbClr val="0000FF"/>
                </a:solidFill>
                <a:effectLst/>
                <a:uLnTx/>
                <a:uFillTx/>
                <a:latin typeface="黑体" panose="02010609060101010101" charset="-122"/>
                <a:ea typeface="黑体" panose="02010609060101010101" charset="-122"/>
                <a:sym typeface="+mn-ea"/>
              </a:rPr>
              <a:t>已然未然</a:t>
            </a:r>
          </a:p>
        </p:txBody>
      </p:sp>
      <p:sp>
        <p:nvSpPr>
          <p:cNvPr id="2" name="圆角矩形标注 1"/>
          <p:cNvSpPr/>
          <p:nvPr/>
        </p:nvSpPr>
        <p:spPr>
          <a:xfrm>
            <a:off x="6778625" y="1558925"/>
            <a:ext cx="1089025" cy="666750"/>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圆角矩形标注 3"/>
          <p:cNvSpPr/>
          <p:nvPr/>
        </p:nvSpPr>
        <p:spPr>
          <a:xfrm>
            <a:off x="1328738" y="255588"/>
            <a:ext cx="1090613" cy="668338"/>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 name="圆角矩形标注 4"/>
          <p:cNvSpPr/>
          <p:nvPr/>
        </p:nvSpPr>
        <p:spPr>
          <a:xfrm>
            <a:off x="4929188" y="4810125"/>
            <a:ext cx="1090613" cy="666750"/>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3"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13319"/>
                                        </p:tgtEl>
                                        <p:attrNameLst>
                                          <p:attrName>style.visibility</p:attrName>
                                        </p:attrNameLst>
                                      </p:cBhvr>
                                      <p:to>
                                        <p:strVal val="visible"/>
                                      </p:to>
                                    </p:set>
                                    <p:anim calcmode="lin" valueType="num">
                                      <p:cBhvr>
                                        <p:cTn id="28" dur="500" fill="hold"/>
                                        <p:tgtEl>
                                          <p:spTgt spid="13319"/>
                                        </p:tgtEl>
                                        <p:attrNameLst>
                                          <p:attrName>ppt_x</p:attrName>
                                        </p:attrNameLst>
                                      </p:cBhvr>
                                      <p:tavLst>
                                        <p:tav tm="0">
                                          <p:val>
                                            <p:strVal val="0-#ppt_w/2"/>
                                          </p:val>
                                        </p:tav>
                                        <p:tav tm="100000">
                                          <p:val>
                                            <p:strVal val="#ppt_x"/>
                                          </p:val>
                                        </p:tav>
                                      </p:tavLst>
                                    </p:anim>
                                    <p:anim calcmode="lin" valueType="num">
                                      <p:cBhvr>
                                        <p:cTn id="29" dur="500" fill="hold"/>
                                        <p:tgtEl>
                                          <p:spTgt spid="13319"/>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4"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ppt_x</p:attrName>
                                        </p:attrNameLst>
                                      </p:cBhvr>
                                      <p:tavLst>
                                        <p:tav tm="0">
                                          <p:val>
                                            <p:strVal val="#ppt_x"/>
                                          </p:val>
                                        </p:tav>
                                        <p:tav tm="100000">
                                          <p:val>
                                            <p:strVal val="#ppt_x"/>
                                          </p:val>
                                        </p:tav>
                                      </p:tavLst>
                                    </p:anim>
                                    <p:anim calcmode="lin" valueType="num">
                                      <p:cBhvr>
                                        <p:cTn id="3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9" grpId="0" animBg="1"/>
      <p:bldP spid="3" grpId="4" animBg="1"/>
      <p:bldP spid="2" grpId="1" animBg="1"/>
      <p:bldP spid="4" grpId="2" animBg="1"/>
      <p:bldP spid="5" grpId="3"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3"/>
          <p:cNvSpPr txBox="1">
            <a:spLocks noChangeArrowheads="1"/>
          </p:cNvSpPr>
          <p:nvPr/>
        </p:nvSpPr>
        <p:spPr bwMode="auto">
          <a:xfrm>
            <a:off x="295275" y="1917700"/>
            <a:ext cx="11579225" cy="3749675"/>
          </a:xfrm>
          <a:prstGeom prst="rect">
            <a:avLst/>
          </a:prstGeom>
          <a:noFill/>
          <a:ln w="9525">
            <a:noFill/>
            <a:miter lim="800000"/>
          </a:ln>
        </p:spPr>
        <p:txBody>
          <a:bodyPr wrap="square">
            <a:spAutoFit/>
          </a:bodyPr>
          <a:lstStyle/>
          <a:p>
            <a:pPr defTabSz="914400" eaLnBrk="0" hangingPunct="0">
              <a:spcBef>
                <a:spcPct val="50000"/>
              </a:spcBef>
              <a:buFont typeface="Arial" pitchFamily="34" charset="0"/>
            </a:pPr>
            <a:r>
              <a:rPr lang="en-US" altLang="en-US" sz="2500" b="1" baseline="0">
                <a:solidFill>
                  <a:srgbClr val="0000FF"/>
                </a:solidFill>
                <a:effectLst>
                  <a:outerShdw blurRad="38100" dist="38100" dir="2700000">
                    <a:srgbClr val="C0C0C0"/>
                  </a:outerShdw>
                </a:effectLst>
                <a:latin typeface="Arial" pitchFamily="34" charset="0"/>
                <a:ea typeface="宋体" pitchFamily="2" charset="-122"/>
              </a:rPr>
              <a:t> </a:t>
            </a:r>
            <a:r>
              <a:rPr lang="en-US" altLang="en-US" sz="3600" b="1" baseline="0">
                <a:solidFill>
                  <a:srgbClr val="FF0000"/>
                </a:solidFill>
                <a:latin typeface="Arial" pitchFamily="34" charset="0"/>
                <a:ea typeface="宋体" pitchFamily="2" charset="-122"/>
              </a:rPr>
              <a:t>【</a:t>
            </a:r>
            <a:r>
              <a:rPr lang="zh-CN" altLang="en-US" sz="3600" b="1" baseline="0">
                <a:solidFill>
                  <a:srgbClr val="FF0000"/>
                </a:solidFill>
                <a:latin typeface="Arial" pitchFamily="34" charset="0"/>
                <a:ea typeface="宋体" pitchFamily="2" charset="-122"/>
              </a:rPr>
              <a:t>对应文段</a:t>
            </a:r>
            <a:r>
              <a:rPr lang="en-US" altLang="en-US" sz="3600" b="1" baseline="0">
                <a:solidFill>
                  <a:srgbClr val="FF0000"/>
                </a:solidFill>
                <a:latin typeface="Arial" pitchFamily="34" charset="0"/>
                <a:ea typeface="宋体" pitchFamily="2" charset="-122"/>
              </a:rPr>
              <a:t>】</a:t>
            </a:r>
            <a:r>
              <a:rPr lang="zh-CN" altLang="en-US" sz="4000" b="1" baseline="0">
                <a:latin typeface="楷体" panose="02010609060101010101" charset="-122"/>
                <a:ea typeface="楷体" panose="02010609060101010101" charset="-122"/>
              </a:rPr>
              <a:t>因为水由氢和氧原子构成，氢原子核能够起到类似显微指南针的作用。在身体暴露于一个强磁场，无线电波的脉冲传递到位后，原子核的能量便开始改变。在脉冲之后，原子核返回先前的状态，一个共振波便发射出来。这样，原子核振荡的微小变化就可以探测出来。</a:t>
            </a:r>
          </a:p>
        </p:txBody>
      </p:sp>
      <p:sp>
        <p:nvSpPr>
          <p:cNvPr id="14339" name="Text Box 4"/>
          <p:cNvSpPr txBox="1">
            <a:spLocks noChangeArrowheads="1"/>
          </p:cNvSpPr>
          <p:nvPr/>
        </p:nvSpPr>
        <p:spPr bwMode="auto">
          <a:xfrm>
            <a:off x="261938" y="561975"/>
            <a:ext cx="11669713" cy="1189038"/>
          </a:xfrm>
          <a:prstGeom prst="rect">
            <a:avLst/>
          </a:prstGeom>
          <a:noFill/>
          <a:ln w="9525">
            <a:noFill/>
            <a:miter lim="800000"/>
          </a:ln>
        </p:spPr>
        <p:txBody>
          <a:bodyPr wrap="square">
            <a:spAutoFit/>
          </a:bodyPr>
          <a:lstStyle/>
          <a:p>
            <a:pPr>
              <a:spcBef>
                <a:spcPct val="50000"/>
              </a:spcBef>
            </a:pPr>
            <a:r>
              <a:rPr lang="en-US" altLang="zh-CN" sz="3600" b="1">
                <a:latin typeface="楷体_GB2312" pitchFamily="49" charset="-122"/>
                <a:ea typeface="楷体_GB2312" pitchFamily="49" charset="-122"/>
              </a:rPr>
              <a:t>C.</a:t>
            </a:r>
            <a:r>
              <a:rPr lang="zh-CN" altLang="en-US" sz="3600" b="1">
                <a:latin typeface="楷体_GB2312" pitchFamily="49" charset="-122"/>
                <a:ea typeface="楷体_GB2312" pitchFamily="49" charset="-122"/>
              </a:rPr>
              <a:t>在人体于特殊磁场中接受无线电射频脉冲的前后，体内氢原子核便会产生微小振荡，发射出共振波。</a:t>
            </a:r>
            <a:endParaRPr lang="zh-CN" altLang="en-US" sz="3600" b="1">
              <a:solidFill>
                <a:srgbClr val="000099"/>
              </a:solidFill>
              <a:effectLst>
                <a:outerShdw blurRad="38100" dist="38100" dir="2700000">
                  <a:srgbClr val="C0C0C0"/>
                </a:outerShdw>
              </a:effectLst>
              <a:latin typeface="楷体_GB2312" pitchFamily="49" charset="-122"/>
              <a:ea typeface="楷体_GB2312" pitchFamily="49" charset="-122"/>
            </a:endParaRPr>
          </a:p>
        </p:txBody>
      </p:sp>
      <p:sp>
        <p:nvSpPr>
          <p:cNvPr id="14343" name="Text Box 8"/>
          <p:cNvSpPr txBox="1"/>
          <p:nvPr/>
        </p:nvSpPr>
        <p:spPr>
          <a:xfrm>
            <a:off x="2987675" y="5767388"/>
            <a:ext cx="3960813" cy="701675"/>
          </a:xfrm>
          <a:prstGeom prst="rect">
            <a:avLst/>
          </a:prstGeom>
          <a:solidFill>
            <a:schemeClr val="bg1"/>
          </a:solidFill>
          <a:ln w="57150">
            <a:noFill/>
          </a:ln>
        </p:spPr>
        <p:txBody>
          <a:bodyPr wrap="square" anchor="t">
            <a:spAutoFit/>
          </a:bodyPr>
          <a:lstStyle/>
          <a:p>
            <a:pPr>
              <a:spcBef>
                <a:spcPct val="10000"/>
              </a:spcBef>
            </a:pPr>
            <a:r>
              <a:rPr lang="zh-CN" altLang="en-US" sz="4000" b="1">
                <a:solidFill>
                  <a:srgbClr val="FF0000"/>
                </a:solidFill>
                <a:latin typeface="黑体" panose="02010609060101010101" charset="-122"/>
                <a:ea typeface="黑体" panose="02010609060101010101" charset="-122"/>
              </a:rPr>
              <a:t>先后</a:t>
            </a:r>
            <a:r>
              <a:rPr lang="zh-CN" altLang="en-US" sz="4000" b="1">
                <a:solidFill>
                  <a:srgbClr val="0000FF"/>
                </a:solidFill>
                <a:latin typeface="黑体" panose="02010609060101010101" charset="-122"/>
                <a:ea typeface="黑体" panose="02010609060101010101" charset="-122"/>
              </a:rPr>
              <a:t>期表述错位</a:t>
            </a:r>
          </a:p>
        </p:txBody>
      </p:sp>
      <p:sp>
        <p:nvSpPr>
          <p:cNvPr id="3" name="圆角矩形标注 2"/>
          <p:cNvSpPr/>
          <p:nvPr/>
        </p:nvSpPr>
        <p:spPr>
          <a:xfrm>
            <a:off x="8694738" y="5356225"/>
            <a:ext cx="2305050" cy="611188"/>
          </a:xfrm>
          <a:prstGeom prst="wedgeRoundRectCallout">
            <a:avLst>
              <a:gd name="adj1" fmla="val -99476"/>
              <a:gd name="adj2" fmla="val -244911"/>
              <a:gd name="adj3" fmla="val 16667"/>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4000" b="1" u="sng" strike="noStrike" noProof="0">
                <a:ln>
                  <a:noFill/>
                </a:ln>
                <a:solidFill>
                  <a:srgbClr val="0000FF"/>
                </a:solidFill>
                <a:effectLst/>
                <a:uLnTx/>
                <a:uFillTx/>
                <a:latin typeface="黑体" panose="02010609060101010101" charset="-122"/>
                <a:ea typeface="黑体" panose="02010609060101010101" charset="-122"/>
                <a:sym typeface="+mn-ea"/>
              </a:rPr>
              <a:t>混淆时态</a:t>
            </a:r>
          </a:p>
        </p:txBody>
      </p:sp>
      <p:sp>
        <p:nvSpPr>
          <p:cNvPr id="2" name="圆角矩形标注 1"/>
          <p:cNvSpPr/>
          <p:nvPr/>
        </p:nvSpPr>
        <p:spPr>
          <a:xfrm>
            <a:off x="9467850" y="561975"/>
            <a:ext cx="1090613" cy="612775"/>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 name="圆角矩形标注 4"/>
          <p:cNvSpPr/>
          <p:nvPr/>
        </p:nvSpPr>
        <p:spPr>
          <a:xfrm>
            <a:off x="4397375" y="3741738"/>
            <a:ext cx="2625725" cy="668338"/>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2"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4343"/>
                                        </p:tgtEl>
                                        <p:attrNameLst>
                                          <p:attrName>style.visibility</p:attrName>
                                        </p:attrNameLst>
                                      </p:cBhvr>
                                      <p:to>
                                        <p:strVal val="visible"/>
                                      </p:to>
                                    </p:set>
                                    <p:anim calcmode="lin" valueType="num">
                                      <p:cBhvr>
                                        <p:cTn id="21" dur="500" fill="hold"/>
                                        <p:tgtEl>
                                          <p:spTgt spid="14343"/>
                                        </p:tgtEl>
                                        <p:attrNameLst>
                                          <p:attrName>ppt_x</p:attrName>
                                        </p:attrNameLst>
                                      </p:cBhvr>
                                      <p:tavLst>
                                        <p:tav tm="0">
                                          <p:val>
                                            <p:strVal val="0-#ppt_w/2"/>
                                          </p:val>
                                        </p:tav>
                                        <p:tav tm="100000">
                                          <p:val>
                                            <p:strVal val="#ppt_x"/>
                                          </p:val>
                                        </p:tav>
                                      </p:tavLst>
                                    </p:anim>
                                    <p:anim calcmode="lin" valueType="num">
                                      <p:cBhvr>
                                        <p:cTn id="22" dur="500" fill="hold"/>
                                        <p:tgtEl>
                                          <p:spTgt spid="14343"/>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3"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animBg="1"/>
      <p:bldP spid="3" grpId="3" animBg="1"/>
      <p:bldP spid="2" grpId="1" animBg="1"/>
      <p:bldP spid="5" grpId="2"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41070" y="766445"/>
            <a:ext cx="9982835" cy="5077460"/>
          </a:xfrm>
          <a:prstGeom prst="rect">
            <a:avLst/>
          </a:prstGeom>
          <a:noFill/>
        </p:spPr>
        <p:txBody>
          <a:bodyPr wrap="square" rtlCol="0" anchor="t">
            <a:spAutoFit/>
          </a:bodyPr>
          <a:lstStyle/>
          <a:p>
            <a:pPr>
              <a:lnSpc>
                <a:spcPct val="150000"/>
              </a:lnSpc>
            </a:pPr>
            <a:r>
              <a:rPr lang="zh-CN" altLang="en-US" sz="5400">
                <a:solidFill>
                  <a:srgbClr val="FF3300"/>
                </a:solidFill>
                <a:sym typeface="+mn-ea"/>
              </a:rPr>
              <a:t>关注表示时态的词：</a:t>
            </a:r>
            <a:endParaRPr lang="zh-CN" altLang="en-US" sz="5400">
              <a:solidFill>
                <a:srgbClr val="FF3300"/>
              </a:solidFill>
            </a:endParaRPr>
          </a:p>
          <a:p>
            <a:pPr>
              <a:lnSpc>
                <a:spcPct val="150000"/>
              </a:lnSpc>
            </a:pPr>
            <a:r>
              <a:rPr lang="zh-CN" altLang="en-US" sz="5400">
                <a:solidFill>
                  <a:srgbClr val="00CC00"/>
                </a:solidFill>
                <a:sym typeface="+mn-ea"/>
              </a:rPr>
              <a:t>似乎、已经、预计、尚未、之前、必将、一定、</a:t>
            </a:r>
            <a:endParaRPr lang="zh-CN" altLang="en-US" sz="5400">
              <a:solidFill>
                <a:srgbClr val="00CC00"/>
              </a:solidFill>
            </a:endParaRPr>
          </a:p>
          <a:p>
            <a:pPr marL="0" indent="0">
              <a:lnSpc>
                <a:spcPct val="150000"/>
              </a:lnSpc>
              <a:buNone/>
            </a:pPr>
            <a:r>
              <a:rPr lang="zh-CN" altLang="en-US" sz="5400">
                <a:solidFill>
                  <a:srgbClr val="00CC00"/>
                </a:solidFill>
                <a:sym typeface="+mn-ea"/>
              </a:rPr>
              <a:t>   估计</a:t>
            </a:r>
            <a:r>
              <a:rPr lang="zh-CN" altLang="en-US" sz="5400">
                <a:solidFill>
                  <a:srgbClr val="0000FF"/>
                </a:solidFill>
                <a:sym typeface="+mn-ea"/>
              </a:rPr>
              <a:t>等</a:t>
            </a:r>
            <a:endParaRPr lang="zh-CN" altLang="en-US" sz="5400"/>
          </a:p>
        </p:txBody>
      </p:sp>
    </p:spTree>
    <p:custDataLst>
      <p:tags r:id="rId1"/>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882" y="321945"/>
            <a:ext cx="10852237" cy="441964"/>
          </a:xfrm>
        </p:spPr>
        <p:txBody>
          <a:bodyPr>
            <a:normAutofit fontScale="90000"/>
          </a:bodyPr>
          <a:lstStyle/>
          <a:p>
            <a:r>
              <a:rPr lang="zh-CN" altLang="en-US" sz="3110">
                <a:solidFill>
                  <a:srgbClr val="FF0000"/>
                </a:solidFill>
                <a:sym typeface="+mn-ea"/>
              </a:rPr>
              <a:t>真题小练：</a:t>
            </a:r>
            <a:endParaRPr lang="zh-CN" altLang="en-US" sz="3110"/>
          </a:p>
        </p:txBody>
      </p:sp>
      <p:graphicFrame>
        <p:nvGraphicFramePr>
          <p:cNvPr id="9" name="对象 8"/>
          <p:cNvGraphicFramePr>
            <a:graphicFrameLocks noChangeAspect="1"/>
          </p:cNvGraphicFramePr>
          <p:nvPr/>
        </p:nvGraphicFramePr>
        <p:xfrm>
          <a:off x="314325" y="875030"/>
          <a:ext cx="11563985" cy="4202430"/>
        </p:xfrm>
        <a:graphic>
          <a:graphicData uri="http://schemas.openxmlformats.org/presentationml/2006/ole">
            <mc:AlternateContent xmlns:mc="http://schemas.openxmlformats.org/markup-compatibility/2006">
              <mc:Choice xmlns:v="urn:schemas-microsoft-com:vml" Requires="v">
                <p:oleObj spid="_x0000_s6146" name="文档" r:id="rId4" imgW="0" imgH="0" progId="Word.Document.12">
                  <p:embed/>
                </p:oleObj>
              </mc:Choice>
              <mc:Fallback>
                <p:oleObj name="文档" r:id="rId4" imgW="0" imgH="0" progId="Word.Document.12">
                  <p:embed/>
                  <p:pic>
                    <p:nvPicPr>
                      <p:cNvPr id="0" name="OLE substitute image"/>
                      <p:cNvPicPr/>
                      <p:nvPr/>
                    </p:nvPicPr>
                    <p:blipFill>
                      <a:blip r:embed="rId5"/>
                      <a:stretch>
                        <a:fillRect/>
                      </a:stretch>
                    </p:blipFill>
                    <p:spPr>
                      <a:xfrm>
                        <a:off x="314325" y="875030"/>
                        <a:ext cx="11563985" cy="4202430"/>
                      </a:xfrm>
                      <a:prstGeom prst="rect">
                        <a:avLst/>
                      </a:prstGeom>
                    </p:spPr>
                  </p:pic>
                </p:oleObj>
              </mc:Fallback>
            </mc:AlternateContent>
          </a:graphicData>
        </a:graphic>
      </p:graphicFrame>
      <p:sp>
        <p:nvSpPr>
          <p:cNvPr id="3" name="文本框 2"/>
          <p:cNvSpPr txBox="1"/>
          <p:nvPr/>
        </p:nvSpPr>
        <p:spPr>
          <a:xfrm>
            <a:off x="436245" y="5077460"/>
            <a:ext cx="11318875" cy="1272540"/>
          </a:xfrm>
          <a:prstGeom prst="rect">
            <a:avLst/>
          </a:prstGeom>
          <a:noFill/>
        </p:spPr>
        <p:txBody>
          <a:bodyPr wrap="square" rtlCol="0" anchor="t">
            <a:spAutoFit/>
          </a:bodyPr>
          <a:lstStyle/>
          <a:p>
            <a:pPr>
              <a:lnSpc>
                <a:spcPct val="120000"/>
              </a:lnSpc>
              <a:spcAft>
                <a:spcPct val="0"/>
              </a:spcAft>
              <a:tabLst>
                <a:tab pos="1029335" algn="l"/>
                <a:tab pos="1850390" algn="l"/>
                <a:tab pos="2538095" algn="l"/>
                <a:tab pos="3221990" algn="l"/>
              </a:tabLst>
            </a:pP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无助于促进新思想生成</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说法绝对</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原文是</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可能无助于思想的创新</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只是</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可能</a:t>
            </a:r>
            <a:r>
              <a:rPr lang="en-US" altLang="zh-CN" sz="3200">
                <a:solidFill>
                  <a:srgbClr val="FF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83280" y="2084851"/>
            <a:ext cx="9529211" cy="1107440"/>
          </a:xfrm>
          <a:prstGeom prst="rect">
            <a:avLst/>
          </a:prstGeom>
          <a:noFill/>
        </p:spPr>
        <p:txBody>
          <a:bodyPr wrap="square" lIns="0" tIns="0" rIns="0" bIns="0" rtlCol="0">
            <a:spAutoFit/>
          </a:bodyPr>
          <a:lstStyle/>
          <a:p>
            <a:pPr eaLnBrk="0" latinLnBrk="1" hangingPunct="0">
              <a:lnSpc>
                <a:spcPct val="150000"/>
              </a:lnSpc>
            </a:pPr>
            <a:r>
              <a:rPr lang="zh-CN" altLang="en-US" sz="2400" kern="0">
                <a:solidFill>
                  <a:srgbClr val="000000"/>
                </a:solidFill>
                <a:latin typeface="Times New Roman" panose="02020603050405020304" pitchFamily="65" charset="-122"/>
                <a:ea typeface="宋体" pitchFamily="2" charset="-122"/>
              </a:rPr>
              <a:t>        “说法绝对”是指原文的说法在范围、程度上有所保留,而选项夸大其词,把相对的情况说成绝对的情况。</a:t>
            </a:r>
            <a:endParaRPr lang="zh-CN" altLang="en-US" sz="2400"/>
          </a:p>
        </p:txBody>
      </p:sp>
      <p:pic>
        <p:nvPicPr>
          <p:cNvPr id="3074" name="Picture 2"/>
          <p:cNvPicPr>
            <a:picLocks noChangeAspect="1" noChangeArrowheads="1"/>
          </p:cNvPicPr>
          <p:nvPr/>
        </p:nvPicPr>
        <p:blipFill>
          <a:blip r:embed="rId3"/>
          <a:stretch>
            <a:fillRect/>
          </a:stretch>
        </p:blipFill>
        <p:spPr bwMode="auto">
          <a:xfrm>
            <a:off x="995483" y="1240095"/>
            <a:ext cx="7416976" cy="671464"/>
          </a:xfrm>
          <a:prstGeom prst="rect">
            <a:avLst/>
          </a:prstGeom>
          <a:noFill/>
          <a:ln w="9525">
            <a:noFill/>
            <a:miter lim="800000"/>
          </a:ln>
          <a:effectLst/>
        </p:spPr>
      </p:pic>
      <p:graphicFrame>
        <p:nvGraphicFramePr>
          <p:cNvPr id="7" name="表格 2"/>
          <p:cNvGraphicFramePr>
            <a:graphicFrameLocks noGrp="1"/>
          </p:cNvGraphicFramePr>
          <p:nvPr/>
        </p:nvGraphicFramePr>
        <p:xfrm>
          <a:off x="1103445" y="3469327"/>
          <a:ext cx="9528810" cy="2724150"/>
        </p:xfrm>
        <a:graphic>
          <a:graphicData uri="http://schemas.openxmlformats.org/drawingml/2006/table">
            <a:tbl>
              <a:tblPr/>
              <a:tblGrid>
                <a:gridCol w="1478915"/>
                <a:gridCol w="8049895"/>
              </a:tblGrid>
              <a:tr h="676910">
                <a:tc>
                  <a:txBody>
                    <a:bodyPr/>
                    <a:lstStyle/>
                    <a:p>
                      <a:pPr algn="ct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设错方式</a:t>
                      </a:r>
                    </a:p>
                  </a:txBody>
                  <a:tcPr marL="45948" marR="45948" marT="45837" marB="45837"/>
                </a:tc>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选项把原文中的说法绝对化。</a:t>
                      </a:r>
                    </a:p>
                  </a:txBody>
                  <a:tcPr marL="45948" marR="45948" marT="45837" marB="45837"/>
                </a:tc>
              </a:tr>
              <a:tr h="2047240">
                <a:tc>
                  <a:txBody>
                    <a:bodyPr/>
                    <a:lstStyle/>
                    <a:p>
                      <a:pPr eaLnBrk="0" latinLnBrk="1" hangingPunct="0">
                        <a:lnSpc>
                          <a:spcPct val="150000"/>
                        </a:lnSpc>
                        <a:spcBef>
                          <a:spcPct val="0"/>
                        </a:spcBef>
                      </a:pPr>
                      <a:endParaRPr lang="en-US" altLang="zh-CN" sz="2135" kern="0">
                        <a:solidFill>
                          <a:srgbClr val="000000"/>
                        </a:solidFill>
                        <a:latin typeface="Times New Roman" panose="02020603050405020304" pitchFamily="65" charset="-122"/>
                        <a:ea typeface="宋体" pitchFamily="2" charset="-122"/>
                      </a:endParaRPr>
                    </a:p>
                    <a:p>
                      <a:pPr algn="ct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识别方法</a:t>
                      </a:r>
                    </a:p>
                  </a:txBody>
                  <a:tcPr marL="45948" marR="45948" marT="45837" marB="45837"/>
                </a:tc>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选项中表示全部范围的词语有“全”“都”“所有”“共”“一概”等,表示限定范围的词语有“只”“仅仅”“光”等,表示肯定的词语有“必定”“必须”“一定”等。选项中出现这些词语时要注意对应好原文,如果原文中没有这些词语,一般就是说法绝对。</a:t>
                      </a:r>
                    </a:p>
                  </a:txBody>
                  <a:tcPr marL="45948" marR="45948" marT="45837" marB="45837"/>
                </a:tc>
              </a:tr>
            </a:tbl>
          </a:graphicData>
        </a:graphic>
      </p:graphicFrame>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716075" y="2276872"/>
            <a:ext cx="8448939" cy="1107440"/>
          </a:xfrm>
          <a:prstGeom prst="rect">
            <a:avLst/>
          </a:prstGeom>
          <a:noFill/>
        </p:spPr>
        <p:txBody>
          <a:bodyPr wrap="square" lIns="0" tIns="0" rIns="0" bIns="0" rtlCol="0">
            <a:spAutoFit/>
          </a:bodyPr>
          <a:lstStyle/>
          <a:p>
            <a:pPr eaLnBrk="0" latinLnBrk="1" hangingPunct="0">
              <a:lnSpc>
                <a:spcPct val="150000"/>
              </a:lnSpc>
            </a:pPr>
            <a:r>
              <a:rPr lang="zh-CN" altLang="en-US" sz="2400" kern="0">
                <a:solidFill>
                  <a:srgbClr val="000000"/>
                </a:solidFill>
                <a:latin typeface="Times New Roman" panose="02020603050405020304" pitchFamily="65" charset="-122"/>
                <a:ea typeface="宋体" pitchFamily="2" charset="-122"/>
              </a:rPr>
              <a:t>        “答非所问”是指题干问了一个问题,而选项回答的却是另一个问题。</a:t>
            </a:r>
            <a:endParaRPr lang="zh-CN" altLang="en-US" sz="2400"/>
          </a:p>
        </p:txBody>
      </p:sp>
      <p:pic>
        <p:nvPicPr>
          <p:cNvPr id="4098" name="Picture 2"/>
          <p:cNvPicPr>
            <a:picLocks noChangeAspect="1" noChangeArrowheads="1"/>
          </p:cNvPicPr>
          <p:nvPr/>
        </p:nvPicPr>
        <p:blipFill>
          <a:blip r:embed="rId3"/>
          <a:stretch>
            <a:fillRect/>
          </a:stretch>
        </p:blipFill>
        <p:spPr bwMode="auto">
          <a:xfrm>
            <a:off x="1199456" y="1391176"/>
            <a:ext cx="7584843" cy="671724"/>
          </a:xfrm>
          <a:prstGeom prst="rect">
            <a:avLst/>
          </a:prstGeom>
          <a:noFill/>
          <a:ln w="9525">
            <a:noFill/>
            <a:miter lim="800000"/>
          </a:ln>
          <a:effectLst/>
        </p:spPr>
      </p:pic>
      <p:graphicFrame>
        <p:nvGraphicFramePr>
          <p:cNvPr id="7" name="表格 2"/>
          <p:cNvGraphicFramePr>
            <a:graphicFrameLocks noGrp="1"/>
          </p:cNvGraphicFramePr>
          <p:nvPr/>
        </p:nvGraphicFramePr>
        <p:xfrm>
          <a:off x="1679509" y="3741083"/>
          <a:ext cx="9024620" cy="2244090"/>
        </p:xfrm>
        <a:graphic>
          <a:graphicData uri="http://schemas.openxmlformats.org/drawingml/2006/table">
            <a:tbl>
              <a:tblPr/>
              <a:tblGrid>
                <a:gridCol w="1536065"/>
                <a:gridCol w="7488555"/>
              </a:tblGrid>
              <a:tr h="1174750">
                <a:tc>
                  <a:txBody>
                    <a:bodyPr/>
                    <a:lstStyle/>
                    <a:p>
                      <a:pPr eaLnBrk="0" latinLnBrk="1" hangingPunct="0">
                        <a:lnSpc>
                          <a:spcPct val="150000"/>
                        </a:lnSpc>
                        <a:spcBef>
                          <a:spcPct val="0"/>
                        </a:spcBef>
                      </a:pPr>
                      <a:r>
                        <a:rPr lang="zh-CN" altLang="en-US" sz="2135" kern="0">
                          <a:solidFill>
                            <a:srgbClr val="000000"/>
                          </a:solidFill>
                          <a:latin typeface="宋体" panose="02010600030101010101" pitchFamily="2" charset="-122"/>
                          <a:ea typeface="宋体" pitchFamily="2" charset="-122"/>
                        </a:rPr>
                        <a:t>设错方式</a:t>
                      </a:r>
                    </a:p>
                  </a:txBody>
                  <a:tcPr marL="45948" marR="45948" marT="45837" marB="45837"/>
                </a:tc>
                <a:tc>
                  <a:txBody>
                    <a:bodyPr/>
                    <a:lstStyle/>
                    <a:p>
                      <a:pPr eaLnBrk="0" latinLnBrk="1" hangingPunct="0">
                        <a:lnSpc>
                          <a:spcPct val="150000"/>
                        </a:lnSpc>
                        <a:spcBef>
                          <a:spcPct val="0"/>
                        </a:spcBef>
                      </a:pPr>
                      <a:r>
                        <a:rPr lang="zh-CN" altLang="en-US" sz="2135" kern="0">
                          <a:solidFill>
                            <a:srgbClr val="000000"/>
                          </a:solidFill>
                          <a:latin typeface="宋体" panose="02010600030101010101" pitchFamily="2" charset="-122"/>
                          <a:ea typeface="宋体" pitchFamily="2" charset="-122"/>
                        </a:rPr>
                        <a:t>常见的题干问法有“下列不属于……的原因的一项是”“下列不能说明(没有体现)……的一项是”等。</a:t>
                      </a:r>
                    </a:p>
                  </a:txBody>
                  <a:tcPr marL="45948" marR="45948" marT="45837" marB="45837"/>
                </a:tc>
              </a:tr>
              <a:tr h="1069340">
                <a:tc>
                  <a:txBody>
                    <a:bodyPr/>
                    <a:lstStyle/>
                    <a:p>
                      <a:pPr eaLnBrk="0" latinLnBrk="1" hangingPunct="0">
                        <a:lnSpc>
                          <a:spcPct val="150000"/>
                        </a:lnSpc>
                        <a:spcBef>
                          <a:spcPct val="0"/>
                        </a:spcBef>
                      </a:pPr>
                      <a:r>
                        <a:rPr lang="zh-CN" altLang="en-US" sz="2135" kern="0">
                          <a:solidFill>
                            <a:srgbClr val="000000"/>
                          </a:solidFill>
                          <a:latin typeface="宋体" panose="02010600030101010101" pitchFamily="2" charset="-122"/>
                          <a:ea typeface="宋体" pitchFamily="2" charset="-122"/>
                        </a:rPr>
                        <a:t>识别方法</a:t>
                      </a:r>
                    </a:p>
                  </a:txBody>
                  <a:tcPr marL="45948" marR="45948" marT="45837" marB="45837"/>
                </a:tc>
                <a:tc>
                  <a:txBody>
                    <a:bodyPr/>
                    <a:lstStyle/>
                    <a:p>
                      <a:pPr eaLnBrk="0" latinLnBrk="1" hangingPunct="0">
                        <a:lnSpc>
                          <a:spcPct val="150000"/>
                        </a:lnSpc>
                        <a:spcBef>
                          <a:spcPct val="0"/>
                        </a:spcBef>
                      </a:pPr>
                      <a:r>
                        <a:rPr lang="zh-CN" altLang="en-US" sz="2135" kern="0">
                          <a:solidFill>
                            <a:srgbClr val="000000"/>
                          </a:solidFill>
                          <a:latin typeface="宋体" panose="02010600030101010101" pitchFamily="2" charset="-122"/>
                          <a:ea typeface="宋体" pitchFamily="2" charset="-122"/>
                        </a:rPr>
                        <a:t>要注意审明题干要求,看清题干问的是什么问题,选项回答的是什么问题。</a:t>
                      </a:r>
                    </a:p>
                  </a:txBody>
                  <a:tcPr marL="45948" marR="45948" marT="45837" marB="45837"/>
                </a:tc>
              </a:tr>
            </a:tbl>
          </a:graphicData>
        </a:graphic>
      </p:graphicFrame>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a:xfrm>
            <a:off x="535623" y="120015"/>
            <a:ext cx="8540750" cy="685800"/>
          </a:xfrm>
        </p:spPr>
        <p:txBody>
          <a:bodyPr vert="horz" wrap="square" lIns="91440" tIns="45720" rIns="91440" bIns="45720" rtlCol="0" anchor="ctr">
            <a:normAutofit fontScale="90000"/>
          </a:bodyPr>
          <a:lstStyle/>
          <a:p>
            <a:pPr lvl="0" eaLnBrk="1" fontAlgn="auto" hangingPunct="1"/>
            <a:r>
              <a:rPr lang="zh-CN" altLang="en-US" sz="6000" b="1" u="sng" strike="noStrike" noProof="1">
                <a:solidFill>
                  <a:srgbClr val="FF3300"/>
                </a:solidFill>
                <a:latin typeface="黑体" panose="02010609060101010101" charset="-122"/>
                <a:ea typeface="黑体" panose="02010609060101010101" charset="-122"/>
              </a:rPr>
              <a:t>解题步骤口诀：</a:t>
            </a:r>
            <a:endParaRPr lang="en-US" altLang="zh-CN" sz="6000" b="1" u="sng" strike="noStrike" noProof="1">
              <a:solidFill>
                <a:srgbClr val="FF3300"/>
              </a:solidFill>
              <a:latin typeface="黑体" panose="02010609060101010101" charset="-122"/>
              <a:ea typeface="黑体" panose="02010609060101010101" charset="-122"/>
            </a:endParaRPr>
          </a:p>
        </p:txBody>
      </p:sp>
      <p:sp>
        <p:nvSpPr>
          <p:cNvPr id="28674" name="Rectangle 3"/>
          <p:cNvSpPr>
            <a:spLocks noGrp="1"/>
          </p:cNvSpPr>
          <p:nvPr>
            <p:ph type="body"/>
          </p:nvPr>
        </p:nvSpPr>
        <p:spPr>
          <a:xfrm>
            <a:off x="701040" y="1217930"/>
            <a:ext cx="10790555" cy="4572000"/>
          </a:xfrm>
          <a:solidFill>
            <a:schemeClr val="bg1"/>
          </a:solidFill>
        </p:spPr>
        <p:txBody>
          <a:bodyPr wrap="square" lIns="91440" tIns="45720" rIns="91440" bIns="45720" anchor="t"/>
          <a:lstStyle/>
          <a:p>
            <a:r>
              <a:rPr lang="zh-CN" altLang="en-US" sz="4800" b="1">
                <a:solidFill>
                  <a:srgbClr val="0000FF"/>
                </a:solidFill>
                <a:latin typeface="黑体" panose="02010609060101010101" charset="-122"/>
                <a:ea typeface="黑体" panose="02010609060101010101" charset="-122"/>
              </a:rPr>
              <a:t>咬住原文不放松，答案就在文章中。</a:t>
            </a:r>
          </a:p>
          <a:p>
            <a:r>
              <a:rPr lang="zh-CN" altLang="en-US" sz="4800" b="1">
                <a:solidFill>
                  <a:srgbClr val="0000FF"/>
                </a:solidFill>
                <a:latin typeface="黑体" panose="02010609060101010101" charset="-122"/>
                <a:ea typeface="黑体" panose="02010609060101010101" charset="-122"/>
              </a:rPr>
              <a:t>先读全文做标记，依据特点通大意；</a:t>
            </a:r>
          </a:p>
          <a:p>
            <a:r>
              <a:rPr lang="zh-CN" altLang="en-US" sz="4800" b="1">
                <a:solidFill>
                  <a:srgbClr val="0000FF"/>
                </a:solidFill>
                <a:latin typeface="黑体" panose="02010609060101010101" charset="-122"/>
                <a:ea typeface="黑体" panose="02010609060101010101" charset="-122"/>
              </a:rPr>
              <a:t>再读题干明方向，落实原文对应句；</a:t>
            </a:r>
          </a:p>
          <a:p>
            <a:r>
              <a:rPr lang="zh-CN" altLang="en-US" sz="4800" b="1">
                <a:solidFill>
                  <a:srgbClr val="0000FF"/>
                </a:solidFill>
                <a:latin typeface="黑体" panose="02010609060101010101" charset="-122"/>
                <a:ea typeface="黑体" panose="02010609060101010101" charset="-122"/>
              </a:rPr>
              <a:t>最后</a:t>
            </a:r>
            <a:r>
              <a:rPr lang="zh-CN" altLang="en-US" sz="4800" b="1">
                <a:solidFill>
                  <a:srgbClr val="FF0000"/>
                </a:solidFill>
                <a:latin typeface="隶书" panose="02010509060101010101" pitchFamily="49" charset="-122"/>
                <a:ea typeface="隶书" panose="02010509060101010101" pitchFamily="49" charset="-122"/>
              </a:rPr>
              <a:t>巧比</a:t>
            </a:r>
            <a:r>
              <a:rPr lang="zh-CN" altLang="en-US" sz="4800" b="1">
                <a:solidFill>
                  <a:srgbClr val="0000FF"/>
                </a:solidFill>
                <a:latin typeface="黑体" panose="02010609060101010101" charset="-122"/>
                <a:ea typeface="黑体" panose="02010609060101010101" charset="-122"/>
              </a:rPr>
              <a:t>看差异，得出答案较容易。</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981485" y="3621021"/>
          <a:ext cx="10225405" cy="2806065"/>
        </p:xfrm>
        <a:graphic>
          <a:graphicData uri="http://schemas.openxmlformats.org/drawingml/2006/table">
            <a:tbl>
              <a:tblPr/>
              <a:tblGrid>
                <a:gridCol w="1457325"/>
                <a:gridCol w="8768080"/>
              </a:tblGrid>
              <a:tr h="1069340">
                <a:tc>
                  <a:txBody>
                    <a:bodyPr/>
                    <a:lstStyle/>
                    <a:p>
                      <a:pPr algn="ct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设错方式</a:t>
                      </a:r>
                    </a:p>
                  </a:txBody>
                  <a:tcPr marL="45948" marR="45948" marT="45837" marB="45837"/>
                </a:tc>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命题人不结合文段的前后语境,对某些词句的意思或某些说法故意加以曲解,从而导致错误分析和概括。</a:t>
                      </a:r>
                    </a:p>
                  </a:txBody>
                  <a:tcPr marL="45948" marR="45948" marT="45837" marB="45837"/>
                </a:tc>
              </a:tr>
              <a:tr h="1736725">
                <a:tc>
                  <a:txBody>
                    <a:bodyPr/>
                    <a:lstStyle/>
                    <a:p>
                      <a:pPr algn="ct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识别方法</a:t>
                      </a:r>
                    </a:p>
                  </a:txBody>
                  <a:tcPr marL="45948" marR="45948" marT="45837" marB="45837"/>
                </a:tc>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整体上把握材料,把题目中所提供的选项,如对词语的解释、对语段的理解等,还原到材料的对应之处。将选项与原文仔细对照,逐项检查,看选项的表述是否与原文一致,就不难得出答案。</a:t>
                      </a:r>
                    </a:p>
                  </a:txBody>
                  <a:tcPr marL="45948" marR="45948" marT="45837" marB="45837"/>
                </a:tc>
              </a:tr>
            </a:tbl>
          </a:graphicData>
        </a:graphic>
      </p:graphicFrame>
      <p:pic>
        <p:nvPicPr>
          <p:cNvPr id="6" name="Picture 2"/>
          <p:cNvPicPr>
            <a:picLocks noChangeAspect="1" noChangeArrowheads="1"/>
          </p:cNvPicPr>
          <p:nvPr/>
        </p:nvPicPr>
        <p:blipFill>
          <a:blip r:embed="rId3"/>
          <a:stretch>
            <a:fillRect/>
          </a:stretch>
        </p:blipFill>
        <p:spPr bwMode="auto">
          <a:xfrm>
            <a:off x="1881558" y="1222196"/>
            <a:ext cx="7282973" cy="678001"/>
          </a:xfrm>
          <a:prstGeom prst="rect">
            <a:avLst/>
          </a:prstGeom>
          <a:noFill/>
          <a:ln w="9525">
            <a:noFill/>
            <a:miter lim="800000"/>
          </a:ln>
        </p:spPr>
      </p:pic>
      <p:sp>
        <p:nvSpPr>
          <p:cNvPr id="4" name="文本框 3"/>
          <p:cNvSpPr txBox="1"/>
          <p:nvPr/>
        </p:nvSpPr>
        <p:spPr>
          <a:xfrm>
            <a:off x="966259" y="2166407"/>
            <a:ext cx="10465163" cy="1198880"/>
          </a:xfrm>
          <a:prstGeom prst="rect">
            <a:avLst/>
          </a:prstGeom>
          <a:noFill/>
        </p:spPr>
        <p:txBody>
          <a:bodyPr wrap="square" rtlCol="0">
            <a:spAutoFit/>
          </a:bodyPr>
          <a:lstStyle/>
          <a:p>
            <a:r>
              <a:rPr lang="zh-CN" altLang="en-US" sz="2400">
                <a:latin typeface="宋体" panose="02010600030101010101" pitchFamily="2" charset="-122"/>
                <a:ea typeface="宋体" pitchFamily="2" charset="-122"/>
              </a:rPr>
              <a:t>    “曲解立意”是指选项中的观点与原谅不一致，错项故意更换个别关键字词或说法，造成一字、一词之差或说法相异，从而背离原文意思，歪曲作者观点。</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3"/>
          <p:cNvSpPr txBox="1">
            <a:spLocks noChangeArrowheads="1"/>
          </p:cNvSpPr>
          <p:nvPr/>
        </p:nvSpPr>
        <p:spPr bwMode="auto">
          <a:xfrm>
            <a:off x="395288" y="1785938"/>
            <a:ext cx="11645900" cy="4968875"/>
          </a:xfrm>
          <a:prstGeom prst="rect">
            <a:avLst/>
          </a:prstGeom>
          <a:noFill/>
          <a:ln w="9525">
            <a:noFill/>
            <a:miter lim="800000"/>
          </a:ln>
        </p:spPr>
        <p:txBody>
          <a:bodyPr wrap="square">
            <a:spAutoFit/>
          </a:bodyPr>
          <a:lstStyle/>
          <a:p>
            <a:pPr defTabSz="914400" eaLnBrk="0" hangingPunct="0">
              <a:spcBef>
                <a:spcPct val="50000"/>
              </a:spcBef>
            </a:pPr>
            <a:r>
              <a:rPr lang="en-US" altLang="zh-CN" sz="4000" b="1" baseline="0">
                <a:solidFill>
                  <a:srgbClr val="FF0000"/>
                </a:solidFill>
                <a:effectLst>
                  <a:outerShdw blurRad="38100" dist="38100" dir="2700000">
                    <a:srgbClr val="C0C0C0"/>
                  </a:outerShdw>
                </a:effectLst>
                <a:latin typeface="Arial" pitchFamily="34" charset="0"/>
                <a:ea typeface="宋体" pitchFamily="2" charset="-122"/>
              </a:rPr>
              <a:t>【</a:t>
            </a:r>
            <a:r>
              <a:rPr lang="zh-CN" altLang="en-US" sz="4000" b="1" baseline="0">
                <a:solidFill>
                  <a:srgbClr val="FF0000"/>
                </a:solidFill>
                <a:effectLst>
                  <a:outerShdw blurRad="38100" dist="38100" dir="2700000">
                    <a:srgbClr val="C0C0C0"/>
                  </a:outerShdw>
                </a:effectLst>
                <a:latin typeface="Arial" pitchFamily="34" charset="0"/>
                <a:ea typeface="宋体" pitchFamily="2" charset="-122"/>
              </a:rPr>
              <a:t>对应文段</a:t>
            </a:r>
            <a:r>
              <a:rPr lang="en-US" altLang="zh-CN" sz="4000" b="1" baseline="0">
                <a:solidFill>
                  <a:srgbClr val="FF0000"/>
                </a:solidFill>
                <a:effectLst>
                  <a:outerShdw blurRad="38100" dist="38100" dir="2700000">
                    <a:srgbClr val="C0C0C0"/>
                  </a:outerShdw>
                </a:effectLst>
                <a:latin typeface="Arial" pitchFamily="34" charset="0"/>
                <a:ea typeface="宋体" pitchFamily="2" charset="-122"/>
              </a:rPr>
              <a:t>】</a:t>
            </a:r>
            <a:r>
              <a:rPr lang="zh-CN" altLang="zh-CN" sz="4000" b="1" baseline="0">
                <a:latin typeface="楷体" panose="02010609060101010101" charset="-122"/>
                <a:ea typeface="楷体" panose="02010609060101010101" charset="-122"/>
              </a:rPr>
              <a:t>“宋代商业贸易对货币的要求越来越高，但是社会中货币供给和流通状况不尽理想，表现为货币流通区域的割据性、货币供给数量的有限性，以及大量流通的铜铁钱细碎和不便携带的特性，其结果是抑制了经济发展。为了解决这类问题，……通过民间自发力量的作用和官府的强制推行，宋代社会陆续出现了诸如茶引、盐引、交子、关子和会子等新型纸质信用工具。”</a:t>
            </a:r>
            <a:endParaRPr lang="zh-CN" altLang="en-US" sz="4000" b="1" baseline="0">
              <a:solidFill>
                <a:srgbClr val="0000FF"/>
              </a:solidFill>
              <a:effectLst>
                <a:outerShdw blurRad="38100" dist="38100" dir="2700000">
                  <a:srgbClr val="C0C0C0"/>
                </a:outerShdw>
              </a:effectLst>
              <a:latin typeface="楷体" panose="02010609060101010101" charset="-122"/>
              <a:ea typeface="楷体" panose="02010609060101010101" charset="-122"/>
            </a:endParaRPr>
          </a:p>
        </p:txBody>
      </p:sp>
      <p:sp>
        <p:nvSpPr>
          <p:cNvPr id="18435" name="Text Box 4"/>
          <p:cNvSpPr txBox="1">
            <a:spLocks noChangeArrowheads="1"/>
          </p:cNvSpPr>
          <p:nvPr/>
        </p:nvSpPr>
        <p:spPr bwMode="auto">
          <a:xfrm>
            <a:off x="668338" y="0"/>
            <a:ext cx="11012488" cy="1938020"/>
          </a:xfrm>
          <a:prstGeom prst="rect">
            <a:avLst/>
          </a:prstGeom>
          <a:noFill/>
          <a:ln w="9525">
            <a:noFill/>
            <a:miter lim="800000"/>
          </a:ln>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40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t> </a:t>
            </a:r>
            <a:r>
              <a:rPr kumimoji="0" lang="en-US" altLang="zh-CN" sz="4000" b="1"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t>B</a:t>
            </a:r>
            <a:r>
              <a:rPr kumimoji="0" lang="zh-CN" altLang="zh-CN" sz="4000" b="1" i="0" u="none" strike="noStrike" kern="1200" cap="none" spc="0" normalizeH="0" baseline="0" noProof="0" smtClean="0">
                <a:ln>
                  <a:noFill/>
                </a:ln>
                <a:solidFill>
                  <a:schemeClr val="tx1"/>
                </a:solidFill>
                <a:effectLst/>
                <a:uLnTx/>
                <a:uFillTx/>
                <a:latin typeface="Arial" pitchFamily="34" charset="0"/>
                <a:ea typeface="宋体" pitchFamily="2" charset="-122"/>
                <a:cs typeface="+mn-cs"/>
              </a:rPr>
              <a:t>．各类新型纸质信用工具最初是由宋代政府发行的，其发行目的是为了解决货币流通区域的割据性等多方面的问题。</a:t>
            </a:r>
            <a:endParaRPr kumimoji="0" lang="zh-CN" altLang="en-US" sz="40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Arial" pitchFamily="34" charset="0"/>
              <a:ea typeface="宋体" pitchFamily="2" charset="-122"/>
              <a:cs typeface="+mn-cs"/>
            </a:endParaRPr>
          </a:p>
        </p:txBody>
      </p:sp>
      <p:sp>
        <p:nvSpPr>
          <p:cNvPr id="5" name="Text Box 6"/>
          <p:cNvSpPr txBox="1">
            <a:spLocks noChangeArrowheads="1"/>
          </p:cNvSpPr>
          <p:nvPr/>
        </p:nvSpPr>
        <p:spPr bwMode="auto">
          <a:xfrm>
            <a:off x="7199313" y="6053138"/>
            <a:ext cx="2325688" cy="701675"/>
          </a:xfrm>
          <a:prstGeom prst="rect">
            <a:avLst/>
          </a:prstGeom>
          <a:solidFill>
            <a:srgbClr val="FAFAA4"/>
          </a:solidFill>
          <a:ln w="57150" cmpd="thickThin">
            <a:noFill/>
            <a:miter lim="800000"/>
          </a:ln>
        </p:spPr>
        <p:txBody>
          <a:bodyPr wrap="square">
            <a:spAutoFit/>
          </a:bodyPr>
          <a:lstStyle/>
          <a:p>
            <a:pPr marR="0" algn="ctr" defTabSz="914400" rtl="0" eaLnBrk="0" hangingPunct="0">
              <a:spcBef>
                <a:spcPct val="50000"/>
              </a:spcBef>
              <a:buClrTx/>
              <a:buSzTx/>
              <a:buFontTx/>
              <a:defRPr/>
            </a:pPr>
            <a:r>
              <a:rPr kumimoji="0" lang="zh-CN" altLang="zh-CN" sz="4000" b="1" i="0" kern="1200" cap="none" spc="0" normalizeH="0" baseline="0" noProof="0">
                <a:solidFill>
                  <a:srgbClr val="0000FF"/>
                </a:solidFill>
                <a:latin typeface="黑体" panose="02010609060101010101" charset="-122"/>
                <a:ea typeface="黑体" panose="02010609060101010101" charset="-122"/>
                <a:cs typeface="+mn-cs"/>
              </a:rPr>
              <a:t>错误转述</a:t>
            </a:r>
          </a:p>
        </p:txBody>
      </p:sp>
      <p:sp>
        <p:nvSpPr>
          <p:cNvPr id="3" name="圆角矩形标注 2"/>
          <p:cNvSpPr/>
          <p:nvPr/>
        </p:nvSpPr>
        <p:spPr>
          <a:xfrm>
            <a:off x="9048750" y="1308100"/>
            <a:ext cx="2327275" cy="612775"/>
          </a:xfrm>
          <a:prstGeom prst="wedgeRoundRectCallout">
            <a:avLst>
              <a:gd name="adj1" fmla="val -72434"/>
              <a:gd name="adj2" fmla="val -46677"/>
              <a:gd name="adj3" fmla="val 16667"/>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zh-CN" sz="4000" b="1" strike="noStrike" noProof="0">
                <a:ln>
                  <a:noFill/>
                </a:ln>
                <a:solidFill>
                  <a:srgbClr val="0000FF"/>
                </a:solidFill>
                <a:effectLst/>
                <a:uLnTx/>
                <a:uFillTx/>
                <a:latin typeface="黑体" panose="02010609060101010101" charset="-122"/>
                <a:ea typeface="黑体" panose="02010609060101010101" charset="-122"/>
                <a:sym typeface="+mn-ea"/>
              </a:rPr>
              <a:t>曲解文意</a:t>
            </a:r>
          </a:p>
        </p:txBody>
      </p:sp>
      <p:sp>
        <p:nvSpPr>
          <p:cNvPr id="2" name="圆角矩形标注 1"/>
          <p:cNvSpPr/>
          <p:nvPr/>
        </p:nvSpPr>
        <p:spPr>
          <a:xfrm>
            <a:off x="10039350" y="41275"/>
            <a:ext cx="1679575"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 name="圆角矩形标注 3"/>
          <p:cNvSpPr/>
          <p:nvPr/>
        </p:nvSpPr>
        <p:spPr>
          <a:xfrm>
            <a:off x="668338" y="630238"/>
            <a:ext cx="4627563"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圆角矩形标注 5"/>
          <p:cNvSpPr/>
          <p:nvPr/>
        </p:nvSpPr>
        <p:spPr>
          <a:xfrm>
            <a:off x="1489075" y="4864100"/>
            <a:ext cx="10191750" cy="658813"/>
          </a:xfrm>
          <a:prstGeom prst="wedgeRoundRectCallout">
            <a:avLst>
              <a:gd name="adj1" fmla="val -19736"/>
              <a:gd name="adj2" fmla="val 32783"/>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3"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ppt_x</p:attrName>
                                        </p:attrNameLst>
                                      </p:cBhvr>
                                      <p:tavLst>
                                        <p:tav tm="0">
                                          <p:val>
                                            <p:strVal val="#ppt_x"/>
                                          </p:val>
                                        </p:tav>
                                        <p:tav tm="100000">
                                          <p:val>
                                            <p:strVal val="#ppt_x"/>
                                          </p:val>
                                        </p:tav>
                                      </p:tavLst>
                                    </p:anim>
                                    <p:anim calcmode="lin" valueType="num">
                                      <p:cBhvr>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4"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ppt_x</p:attrName>
                                        </p:attrNameLst>
                                      </p:cBhvr>
                                      <p:tavLst>
                                        <p:tav tm="0">
                                          <p:val>
                                            <p:strVal val="#ppt_x"/>
                                          </p:val>
                                        </p:tav>
                                        <p:tav tm="100000">
                                          <p:val>
                                            <p:strVal val="#ppt_x"/>
                                          </p:val>
                                        </p:tav>
                                      </p:tavLst>
                                    </p:anim>
                                    <p:anim calcmode="lin" valueType="num">
                                      <p:cBhvr>
                                        <p:cTn id="3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3" animBg="1"/>
      <p:bldP spid="3" grpId="4" animBg="1"/>
      <p:bldP spid="2" grpId="0" animBg="1"/>
      <p:bldP spid="4" grpId="1" animBg="1"/>
      <p:bldP spid="6" grpId="2"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48347" y="2003264"/>
            <a:ext cx="10095305" cy="1169670"/>
          </a:xfrm>
          <a:prstGeom prst="rect">
            <a:avLst/>
          </a:prstGeom>
          <a:noFill/>
        </p:spPr>
        <p:txBody>
          <a:bodyPr wrap="square" lIns="0" tIns="0" rIns="0" bIns="0" rtlCol="0">
            <a:spAutoFit/>
          </a:bodyPr>
          <a:lstStyle/>
          <a:p>
            <a:pPr eaLnBrk="0" latinLnBrk="1" hangingPunct="0">
              <a:lnSpc>
                <a:spcPct val="150000"/>
              </a:lnSpc>
            </a:pPr>
            <a:r>
              <a:rPr lang="zh-CN" altLang="en-US" sz="2665" kern="0">
                <a:solidFill>
                  <a:srgbClr val="000000"/>
                </a:solidFill>
                <a:latin typeface="Times New Roman" panose="02020603050405020304" pitchFamily="65" charset="-122"/>
                <a:ea typeface="宋体" pitchFamily="2" charset="-122"/>
              </a:rPr>
              <a:t>        </a:t>
            </a:r>
            <a:r>
              <a:rPr lang="zh-CN" altLang="en-US" sz="2400" kern="0">
                <a:solidFill>
                  <a:srgbClr val="000000"/>
                </a:solidFill>
                <a:latin typeface="Times New Roman" panose="02020603050405020304" pitchFamily="65" charset="-122"/>
                <a:ea typeface="宋体" pitchFamily="2" charset="-122"/>
              </a:rPr>
              <a:t>所谓“张冠李戴”就是将原文中甲的观点说成乙的观点,或者将甲的属性说成乙的属性,偷梁换柱,混淆对象。</a:t>
            </a:r>
            <a:endParaRPr lang="zh-CN" altLang="en-US" sz="2400"/>
          </a:p>
        </p:txBody>
      </p:sp>
      <p:pic>
        <p:nvPicPr>
          <p:cNvPr id="3074" name="Picture 2"/>
          <p:cNvPicPr>
            <a:picLocks noChangeAspect="1" noChangeArrowheads="1"/>
          </p:cNvPicPr>
          <p:nvPr/>
        </p:nvPicPr>
        <p:blipFill>
          <a:blip r:embed="rId3"/>
          <a:stretch>
            <a:fillRect/>
          </a:stretch>
        </p:blipFill>
        <p:spPr bwMode="auto">
          <a:xfrm>
            <a:off x="1417893" y="902287"/>
            <a:ext cx="7407413" cy="678001"/>
          </a:xfrm>
          <a:prstGeom prst="rect">
            <a:avLst/>
          </a:prstGeom>
          <a:noFill/>
          <a:ln w="9525">
            <a:noFill/>
            <a:miter lim="800000"/>
          </a:ln>
        </p:spPr>
      </p:pic>
      <p:graphicFrame>
        <p:nvGraphicFramePr>
          <p:cNvPr id="5" name="表格 2"/>
          <p:cNvGraphicFramePr>
            <a:graphicFrameLocks noGrp="1"/>
          </p:cNvGraphicFramePr>
          <p:nvPr/>
        </p:nvGraphicFramePr>
        <p:xfrm>
          <a:off x="1396541" y="3565269"/>
          <a:ext cx="9696450" cy="2367915"/>
        </p:xfrm>
        <a:graphic>
          <a:graphicData uri="http://schemas.openxmlformats.org/drawingml/2006/table">
            <a:tbl>
              <a:tblPr/>
              <a:tblGrid>
                <a:gridCol w="1200785"/>
                <a:gridCol w="8495665"/>
              </a:tblGrid>
              <a:tr h="1558290">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设错方式</a:t>
                      </a:r>
                    </a:p>
                  </a:txBody>
                  <a:tcPr marL="45948" marR="45948" marT="45837" marB="45837"/>
                </a:tc>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将甲事物表述成乙事物,将事物的此方面表述成彼方面,把甲的事迹、观点、成绩说成乙的;或者题干要求从“此”对象入手分析,而选项却从“彼”对象入手分析。</a:t>
                      </a:r>
                    </a:p>
                  </a:txBody>
                  <a:tcPr marL="45948" marR="45948" marT="45837" marB="45837"/>
                </a:tc>
              </a:tr>
              <a:tr h="809625">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识别方法</a:t>
                      </a:r>
                    </a:p>
                  </a:txBody>
                  <a:tcPr marL="45948" marR="45948" marT="45837" marB="45837"/>
                </a:tc>
                <a:tc>
                  <a:txBody>
                    <a:bodyPr/>
                    <a:lstStyle/>
                    <a:p>
                      <a:pPr eaLnBrk="0" latinLnBrk="1" hangingPunct="0">
                        <a:lnSpc>
                          <a:spcPct val="150000"/>
                        </a:lnSpc>
                        <a:spcBef>
                          <a:spcPct val="0"/>
                        </a:spcBef>
                      </a:pPr>
                      <a:r>
                        <a:rPr lang="zh-CN" altLang="en-US" sz="2135" kern="0">
                          <a:solidFill>
                            <a:srgbClr val="000000"/>
                          </a:solidFill>
                          <a:latin typeface="Times New Roman" panose="02020603050405020304" pitchFamily="65" charset="-122"/>
                          <a:ea typeface="宋体" pitchFamily="2" charset="-122"/>
                        </a:rPr>
                        <a:t>读文时,将对象标注出来;答题时,对选项中的主语、宾语要特别注意。</a:t>
                      </a:r>
                    </a:p>
                  </a:txBody>
                  <a:tcPr marL="45948" marR="45948" marT="45837" marB="45837"/>
                </a:tc>
              </a:tr>
            </a:tbl>
          </a:graphicData>
        </a:graphic>
      </p:graphicFrame>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3"/>
          <p:cNvSpPr txBox="1">
            <a:spLocks noChangeArrowheads="1"/>
          </p:cNvSpPr>
          <p:nvPr/>
        </p:nvSpPr>
        <p:spPr bwMode="auto">
          <a:xfrm>
            <a:off x="217488" y="1274763"/>
            <a:ext cx="11718925" cy="5638800"/>
          </a:xfrm>
          <a:prstGeom prst="rect">
            <a:avLst/>
          </a:prstGeom>
          <a:noFill/>
          <a:ln w="9525">
            <a:noFill/>
            <a:miter lim="800000"/>
          </a:ln>
        </p:spPr>
        <p:txBody>
          <a:bodyPr wrap="square">
            <a:spAutoFit/>
          </a:bodyPr>
          <a:lstStyle/>
          <a:p>
            <a:pPr defTabSz="914400" eaLnBrk="0" hangingPunct="0">
              <a:spcBef>
                <a:spcPct val="50000"/>
              </a:spcBef>
              <a:buFont typeface="Arial" pitchFamily="34" charset="0"/>
            </a:pPr>
            <a:r>
              <a:rPr lang="en-US" altLang="en-US" sz="4000" b="1" baseline="0">
                <a:solidFill>
                  <a:srgbClr val="0000FF"/>
                </a:solidFill>
                <a:effectLst>
                  <a:outerShdw blurRad="38100" dist="38100" dir="2700000">
                    <a:srgbClr val="C0C0C0"/>
                  </a:outerShdw>
                </a:effectLst>
                <a:latin typeface="黑体" panose="02010609060101010101" charset="-122"/>
                <a:ea typeface="黑体" panose="02010609060101010101" charset="-122"/>
              </a:rPr>
              <a:t> </a:t>
            </a:r>
            <a:r>
              <a:rPr lang="en-US" altLang="en-US" sz="4000" b="1" baseline="0">
                <a:solidFill>
                  <a:srgbClr val="FF0000"/>
                </a:solidFill>
                <a:latin typeface="黑体" panose="02010609060101010101" charset="-122"/>
                <a:ea typeface="黑体" panose="02010609060101010101" charset="-122"/>
              </a:rPr>
              <a:t>【</a:t>
            </a:r>
            <a:r>
              <a:rPr lang="zh-CN" altLang="en-US" sz="4000" b="1" baseline="0">
                <a:solidFill>
                  <a:srgbClr val="FF0000"/>
                </a:solidFill>
                <a:latin typeface="黑体" panose="02010609060101010101" charset="-122"/>
                <a:ea typeface="黑体" panose="02010609060101010101" charset="-122"/>
              </a:rPr>
              <a:t>对应文段</a:t>
            </a:r>
            <a:r>
              <a:rPr lang="en-US" altLang="en-US" sz="4000" b="1" baseline="0">
                <a:solidFill>
                  <a:srgbClr val="FF0000"/>
                </a:solidFill>
                <a:latin typeface="黑体" panose="02010609060101010101" charset="-122"/>
                <a:ea typeface="黑体" panose="02010609060101010101" charset="-122"/>
              </a:rPr>
              <a:t>】</a:t>
            </a:r>
            <a:r>
              <a:rPr lang="zh-CN" altLang="en-US" sz="3600" b="1" baseline="0">
                <a:latin typeface="楷体" panose="02010609060101010101" charset="-122"/>
                <a:ea typeface="楷体" panose="02010609060101010101" charset="-122"/>
              </a:rPr>
              <a:t>宋朝统治者为什么如此重视“茶马互市”呢？</a:t>
            </a:r>
            <a:r>
              <a:rPr lang="en-US" altLang="en-US" sz="3600" b="1" baseline="0">
                <a:latin typeface="楷体" panose="02010609060101010101" charset="-122"/>
                <a:ea typeface="楷体" panose="02010609060101010101" charset="-122"/>
              </a:rPr>
              <a:t>……</a:t>
            </a:r>
            <a:r>
              <a:rPr lang="zh-CN" altLang="en-US" sz="3600" b="1" baseline="0">
                <a:latin typeface="楷体" panose="02010609060101010101" charset="-122"/>
                <a:ea typeface="楷体" panose="02010609060101010101" charset="-122"/>
              </a:rPr>
              <a:t>迫使朝廷同西南地区少数民族保持友好关系，以便集中力量与西北少数民族政权杭衡。“茶马互市”除了为朝廷提供一笔巨额茶利收入补充军费之需外，更重要的是，既满足了国家对战马的需要，又维护了宋朝西南边境的安全。</a:t>
            </a:r>
            <a:br>
              <a:rPr lang="zh-CN" altLang="en-US" sz="3600" b="1" baseline="0">
                <a:latin typeface="楷体" panose="02010609060101010101" charset="-122"/>
                <a:ea typeface="楷体" panose="02010609060101010101" charset="-122"/>
              </a:rPr>
            </a:br>
            <a:r>
              <a:rPr lang="zh-CN" altLang="en-US" sz="3600" b="1" baseline="0">
                <a:latin typeface="楷体" panose="02010609060101010101" charset="-122"/>
                <a:ea typeface="楷体" panose="02010609060101010101" charset="-122"/>
              </a:rPr>
              <a:t>    那么，藏族为什么也很重视“茶马互市”呢？因为藏族非常喜欢饮茶</a:t>
            </a:r>
            <a:r>
              <a:rPr lang="en-US" altLang="en-US" sz="3600" b="1" baseline="0">
                <a:latin typeface="楷体" panose="02010609060101010101" charset="-122"/>
                <a:ea typeface="楷体" panose="02010609060101010101" charset="-122"/>
              </a:rPr>
              <a:t>……</a:t>
            </a:r>
            <a:r>
              <a:rPr lang="zh-CN" altLang="en-US" sz="3600" b="1" baseline="0">
                <a:latin typeface="楷体" panose="02010609060101010101" charset="-122"/>
                <a:ea typeface="楷体" panose="02010609060101010101" charset="-122"/>
              </a:rPr>
              <a:t>对于长期以自给自足的自然经济为主的藏族来说，他们并不需要外界供给很多东西，但茶叶却是绝对不可缺少的。</a:t>
            </a:r>
            <a:r>
              <a:rPr lang="zh-CN" altLang="en-US" sz="3200" b="1" baseline="0">
                <a:latin typeface="Arial" pitchFamily="34" charset="0"/>
                <a:ea typeface="宋体" pitchFamily="2" charset="-122"/>
              </a:rPr>
              <a:t> </a:t>
            </a:r>
          </a:p>
        </p:txBody>
      </p:sp>
      <p:sp>
        <p:nvSpPr>
          <p:cNvPr id="18435" name="Text Box 4"/>
          <p:cNvSpPr txBox="1">
            <a:spLocks noChangeArrowheads="1"/>
          </p:cNvSpPr>
          <p:nvPr/>
        </p:nvSpPr>
        <p:spPr bwMode="auto">
          <a:xfrm>
            <a:off x="44450" y="85725"/>
            <a:ext cx="12192000" cy="1250950"/>
          </a:xfrm>
          <a:prstGeom prst="rect">
            <a:avLst/>
          </a:prstGeom>
          <a:noFill/>
          <a:ln w="9525">
            <a:noFill/>
            <a:miter lim="800000"/>
          </a:ln>
        </p:spPr>
        <p:txBody>
          <a:bodyPr wrap="square">
            <a:spAutoFit/>
          </a:bodyPr>
          <a:lstStyle/>
          <a:p>
            <a:pPr marR="0" defTabSz="914400" rtl="0" eaLnBrk="0" hangingPunct="0">
              <a:spcBef>
                <a:spcPct val="50000"/>
              </a:spcBef>
              <a:buClrTx/>
              <a:buSzTx/>
              <a:buFont typeface="Arial" pitchFamily="34" charset="0"/>
              <a:defRPr/>
            </a:pPr>
            <a:r>
              <a:rPr kumimoji="0" lang="en-US" sz="4000" b="1" i="0" kern="1200" cap="none" spc="0" normalizeH="0" baseline="0" noProof="0">
                <a:latin typeface="Arial" pitchFamily="34" charset="0"/>
                <a:ea typeface="宋体" pitchFamily="2" charset="-122"/>
                <a:cs typeface="+mn-cs"/>
              </a:rPr>
              <a:t>【</a:t>
            </a:r>
            <a:r>
              <a:rPr kumimoji="0" lang="zh-CN" altLang="en-US" sz="4000" b="1" i="0" kern="1200" cap="none" spc="0" normalizeH="0" baseline="0" noProof="0">
                <a:solidFill>
                  <a:srgbClr val="FF0000"/>
                </a:solidFill>
                <a:latin typeface="黑体" panose="02010609060101010101" charset="-122"/>
                <a:ea typeface="黑体" panose="02010609060101010101" charset="-122"/>
                <a:cs typeface="+mn-cs"/>
              </a:rPr>
              <a:t>例</a:t>
            </a:r>
            <a:r>
              <a:rPr kumimoji="0" lang="en-US" sz="4000" b="1" i="0" kern="1200" cap="none" spc="0" normalizeH="0" baseline="0" noProof="0">
                <a:latin typeface="Arial" pitchFamily="34" charset="0"/>
                <a:ea typeface="宋体" pitchFamily="2" charset="-122"/>
                <a:cs typeface="+mn-cs"/>
              </a:rPr>
              <a:t>】</a:t>
            </a:r>
            <a:r>
              <a:rPr kumimoji="0" lang="zh-CN" altLang="en-US" sz="4000" b="1" i="0" kern="1200" cap="none" spc="0" normalizeH="0" baseline="0" noProof="0">
                <a:latin typeface="Arial" pitchFamily="34" charset="0"/>
                <a:ea typeface="宋体" pitchFamily="2" charset="-122"/>
                <a:cs typeface="+mn-cs"/>
              </a:rPr>
              <a:t>关于宋朝统治者重视“茶马互市”的目的</a:t>
            </a:r>
            <a:br>
              <a:rPr kumimoji="0" lang="zh-CN" altLang="en-US" sz="4000" b="1" i="0" kern="1200" cap="none" spc="0" normalizeH="0" baseline="0" noProof="0">
                <a:latin typeface="Arial" pitchFamily="34" charset="0"/>
                <a:ea typeface="宋体" pitchFamily="2" charset="-122"/>
                <a:cs typeface="+mn-cs"/>
              </a:rPr>
            </a:br>
            <a:r>
              <a:rPr kumimoji="0" lang="en-US" sz="3600" b="1" i="0" kern="1200" cap="none" spc="0" normalizeH="0" baseline="0" noProof="0">
                <a:latin typeface="Arial" pitchFamily="34" charset="0"/>
                <a:ea typeface="宋体" pitchFamily="2" charset="-122"/>
                <a:cs typeface="+mn-cs"/>
              </a:rPr>
              <a:t>D.</a:t>
            </a:r>
            <a:r>
              <a:rPr kumimoji="0" lang="zh-CN" altLang="en-US" sz="3600" b="1" i="0" kern="1200" cap="none" spc="0" normalizeH="0" baseline="0" noProof="0">
                <a:latin typeface="Arial" pitchFamily="34" charset="0"/>
                <a:ea typeface="宋体" pitchFamily="2" charset="-122"/>
                <a:cs typeface="+mn-cs"/>
              </a:rPr>
              <a:t>藏族非常喜欢饮茶，以马易茶可以满足他们对茶叶的需求 </a:t>
            </a:r>
          </a:p>
        </p:txBody>
      </p:sp>
      <p:sp>
        <p:nvSpPr>
          <p:cNvPr id="18438" name="Text Box 7"/>
          <p:cNvSpPr txBox="1">
            <a:spLocks noChangeArrowheads="1"/>
          </p:cNvSpPr>
          <p:nvPr/>
        </p:nvSpPr>
        <p:spPr bwMode="auto">
          <a:xfrm>
            <a:off x="2027238" y="4013200"/>
            <a:ext cx="6664325" cy="639763"/>
          </a:xfrm>
          <a:prstGeom prst="rect">
            <a:avLst/>
          </a:prstGeom>
          <a:noFill/>
          <a:ln w="57150" cmpd="thickThin">
            <a:noFill/>
            <a:miter lim="800000"/>
          </a:ln>
          <a:extLst>
            <a:ext uri="{909E8E84-426E-40DD-AFC4-6F175D3DCCD1}">
              <a14:hiddenFill xmlns:a14="http://schemas.microsoft.com/office/drawing/2010/main">
                <a:solidFill>
                  <a:srgbClr val="FAFAA4"/>
                </a:solidFill>
              </a14:hiddenFill>
            </a:ext>
          </a:extLst>
        </p:spPr>
        <p:txBody>
          <a:bodyPr wrap="square">
            <a:spAutoFit/>
          </a:bodyPr>
          <a:lstStyle/>
          <a:p>
            <a:pPr eaLnBrk="0" fontAlgn="auto" hangingPunct="0"/>
            <a:r>
              <a:rPr lang="zh-CN" altLang="en-US" sz="3600" b="1" noProof="1">
                <a:solidFill>
                  <a:srgbClr val="0000FF"/>
                </a:solidFill>
                <a:latin typeface="黑体" panose="02010609060101010101" charset="-122"/>
                <a:ea typeface="黑体" panose="02010609060101010101" charset="-122"/>
                <a:cs typeface="+mn-cs"/>
              </a:rPr>
              <a:t>题干问“此”，错项答“彼”。</a:t>
            </a:r>
            <a:r>
              <a:rPr lang="zh-CN" altLang="en-US" sz="3600" b="1" noProof="1">
                <a:effectLst>
                  <a:outerShdw blurRad="38100" dist="38100" dir="2700000">
                    <a:srgbClr val="C0C0C0"/>
                  </a:outerShdw>
                </a:effectLst>
                <a:latin typeface="Arial" pitchFamily="34" charset="0"/>
                <a:ea typeface="宋体" pitchFamily="2" charset="-122"/>
                <a:cs typeface="+mn-cs"/>
              </a:rPr>
              <a:t> </a:t>
            </a:r>
            <a:endParaRPr lang="zh-CN" altLang="en-US" sz="3600" b="1" noProof="1">
              <a:effectLst>
                <a:outerShdw blurRad="38100" dist="38100" dir="2700000">
                  <a:srgbClr val="C0C0C0"/>
                </a:outerShdw>
              </a:effectLst>
              <a:latin typeface="Arial" pitchFamily="34" charset="0"/>
              <a:ea typeface="宋体" pitchFamily="2" charset="-122"/>
            </a:endParaRPr>
          </a:p>
        </p:txBody>
      </p:sp>
      <p:sp>
        <p:nvSpPr>
          <p:cNvPr id="4" name="圆角矩形标注 3"/>
          <p:cNvSpPr/>
          <p:nvPr/>
        </p:nvSpPr>
        <p:spPr>
          <a:xfrm>
            <a:off x="9229725" y="4013200"/>
            <a:ext cx="2305050" cy="611188"/>
          </a:xfrm>
          <a:prstGeom prst="wedgeRoundRectCallout">
            <a:avLst>
              <a:gd name="adj1" fmla="val -68595"/>
              <a:gd name="adj2" fmla="val -335877"/>
              <a:gd name="adj3" fmla="val 16667"/>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4000" b="1" u="sng" strike="noStrike" noProof="0">
                <a:ln>
                  <a:noFill/>
                </a:ln>
                <a:solidFill>
                  <a:srgbClr val="0000FF"/>
                </a:solidFill>
                <a:effectLst/>
                <a:uLnTx/>
                <a:uFillTx/>
                <a:latin typeface="黑体" panose="02010609060101010101" charset="-122"/>
                <a:ea typeface="黑体" panose="02010609060101010101" charset="-122"/>
                <a:sym typeface="+mn-ea"/>
              </a:rPr>
              <a:t>张冠李戴</a:t>
            </a:r>
          </a:p>
        </p:txBody>
      </p:sp>
      <p:sp>
        <p:nvSpPr>
          <p:cNvPr id="3" name="圆角矩形标注 2"/>
          <p:cNvSpPr/>
          <p:nvPr/>
        </p:nvSpPr>
        <p:spPr>
          <a:xfrm>
            <a:off x="2660650" y="85725"/>
            <a:ext cx="8243888" cy="668338"/>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 name="圆角矩形标注 1"/>
          <p:cNvSpPr/>
          <p:nvPr/>
        </p:nvSpPr>
        <p:spPr>
          <a:xfrm>
            <a:off x="536575" y="754063"/>
            <a:ext cx="1012825" cy="582613"/>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2"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8438"/>
                                        </p:tgtEl>
                                        <p:attrNameLst>
                                          <p:attrName>style.visibility</p:attrName>
                                        </p:attrNameLst>
                                      </p:cBhvr>
                                      <p:to>
                                        <p:strVal val="visible"/>
                                      </p:to>
                                    </p:set>
                                    <p:anim calcmode="lin" valueType="num">
                                      <p:cBhvr>
                                        <p:cTn id="21" dur="500" fill="hold"/>
                                        <p:tgtEl>
                                          <p:spTgt spid="18438"/>
                                        </p:tgtEl>
                                        <p:attrNameLst>
                                          <p:attrName>ppt_x</p:attrName>
                                        </p:attrNameLst>
                                      </p:cBhvr>
                                      <p:tavLst>
                                        <p:tav tm="0">
                                          <p:val>
                                            <p:strVal val="0-#ppt_w/2"/>
                                          </p:val>
                                        </p:tav>
                                        <p:tav tm="100000">
                                          <p:val>
                                            <p:strVal val="#ppt_x"/>
                                          </p:val>
                                        </p:tav>
                                      </p:tavLst>
                                    </p:anim>
                                    <p:anim calcmode="lin" valueType="num">
                                      <p:cBhvr>
                                        <p:cTn id="22" dur="500" fill="hold"/>
                                        <p:tgtEl>
                                          <p:spTgt spid="18438"/>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3"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4" grpId="3" animBg="1"/>
      <p:bldP spid="3" grpId="1" animBg="1"/>
      <p:bldP spid="2" grpId="2"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body" idx="4294967295"/>
          </p:nvPr>
        </p:nvSpPr>
        <p:spPr>
          <a:xfrm>
            <a:off x="323850" y="0"/>
            <a:ext cx="11868150" cy="4943475"/>
          </a:xfrm>
        </p:spPr>
        <p:txBody>
          <a:bodyPr wrap="square" lIns="91440" tIns="45720" rIns="91440" bIns="45720" anchor="t">
            <a:noAutofit/>
          </a:bodyPr>
          <a:lstStyle/>
          <a:p>
            <a:pPr marL="0" indent="0">
              <a:buNone/>
            </a:pPr>
            <a:r>
              <a:rPr lang="en-US" altLang="zh-CN" sz="2800" b="1"/>
              <a:t>【</a:t>
            </a:r>
            <a:r>
              <a:rPr lang="zh-CN" altLang="en-US" sz="2800" b="1"/>
              <a:t>试题</a:t>
            </a:r>
            <a:r>
              <a:rPr lang="en-US" altLang="zh-CN" sz="2800" b="1"/>
              <a:t>】</a:t>
            </a:r>
            <a:r>
              <a:rPr lang="zh-CN" altLang="en-US" sz="2800" b="1"/>
              <a:t>关于中国新文学的散文的“心”，根据选文推断，下列说法中符合作者观点的两项是</a:t>
            </a:r>
            <a:r>
              <a:rPr lang="en-US" altLang="zh-CN" sz="2800" b="1"/>
              <a:t>(3</a:t>
            </a:r>
            <a:r>
              <a:rPr lang="zh-CN" altLang="en-US" sz="2800" b="1"/>
              <a:t>分</a:t>
            </a:r>
            <a:r>
              <a:rPr lang="en-US" altLang="zh-CN" sz="2800" b="1"/>
              <a:t>) </a:t>
            </a:r>
            <a:br>
              <a:rPr lang="en-US" altLang="zh-CN" sz="2800" b="1"/>
            </a:br>
            <a:r>
              <a:rPr lang="en-US" altLang="zh-CN" sz="2800" b="1">
                <a:latin typeface="楷体_GB2312" pitchFamily="49" charset="-122"/>
                <a:ea typeface="楷体_GB2312" pitchFamily="49" charset="-122"/>
              </a:rPr>
              <a:t>B.</a:t>
            </a:r>
            <a:r>
              <a:rPr lang="zh-CN" altLang="en-US" sz="2800" b="1">
                <a:latin typeface="楷体_GB2312" pitchFamily="49" charset="-122"/>
                <a:ea typeface="楷体_GB2312" pitchFamily="49" charset="-122"/>
              </a:rPr>
              <a:t>散文应该内容形式统一   </a:t>
            </a:r>
            <a:r>
              <a:rPr lang="en-US" altLang="zh-CN" sz="2800" b="1">
                <a:latin typeface="楷体_GB2312" pitchFamily="49" charset="-122"/>
                <a:ea typeface="楷体_GB2312" pitchFamily="49" charset="-122"/>
              </a:rPr>
              <a:t>E.</a:t>
            </a:r>
            <a:r>
              <a:rPr lang="zh-CN" altLang="en-US" sz="2800" b="1">
                <a:latin typeface="楷体_GB2312" pitchFamily="49" charset="-122"/>
                <a:ea typeface="楷体_GB2312" pitchFamily="49" charset="-122"/>
              </a:rPr>
              <a:t>散文应该突破两重械梏 </a:t>
            </a:r>
            <a:br>
              <a:rPr lang="zh-CN" altLang="en-US" sz="2800" b="1">
                <a:latin typeface="楷体_GB2312" pitchFamily="49" charset="-122"/>
                <a:ea typeface="楷体_GB2312" pitchFamily="49" charset="-122"/>
              </a:rPr>
            </a:br>
            <a:r>
              <a:rPr lang="en-US" altLang="zh-CN" sz="2800" b="1">
                <a:solidFill>
                  <a:srgbClr val="FF0000"/>
                </a:solidFill>
              </a:rPr>
              <a:t>【</a:t>
            </a:r>
            <a:r>
              <a:rPr lang="zh-CN" altLang="en-US" sz="2800" b="1">
                <a:solidFill>
                  <a:srgbClr val="FF0000"/>
                </a:solidFill>
              </a:rPr>
              <a:t>对应文段</a:t>
            </a:r>
            <a:r>
              <a:rPr lang="en-US" altLang="zh-CN" sz="2800" b="1">
                <a:solidFill>
                  <a:srgbClr val="FF0000"/>
                </a:solidFill>
              </a:rPr>
              <a:t>】</a:t>
            </a:r>
            <a:r>
              <a:rPr lang="zh-CN" altLang="en-US" sz="2800" b="1">
                <a:latin typeface="楷体" panose="02010609060101010101" charset="-122"/>
                <a:ea typeface="楷体" panose="02010609060101010101" charset="-122"/>
              </a:rPr>
              <a:t>从前的散文的心是如此，从前的散文的体也是一样。行文必崇尚古雅，模范须取诸六经；不是前人用过的字，用过的句，绝对不能任意造作，甚至于之乎也者等一个虚字，也要用得确有出典，呜呼嗟夫等一声浩叹，也须古人叹过才能启口。此外的起承转合，伏句提句结句等种种法规，更加可以不必说了，一行违反，就不成文；你想，在这两重械梏之下，我们还写得出好的散文来么？ </a:t>
            </a:r>
          </a:p>
        </p:txBody>
      </p:sp>
      <p:sp>
        <p:nvSpPr>
          <p:cNvPr id="73731" name="Text Box 3"/>
          <p:cNvSpPr txBox="1"/>
          <p:nvPr/>
        </p:nvSpPr>
        <p:spPr>
          <a:xfrm>
            <a:off x="323850" y="5998845"/>
            <a:ext cx="10128250" cy="701675"/>
          </a:xfrm>
          <a:prstGeom prst="rect">
            <a:avLst/>
          </a:prstGeom>
          <a:noFill/>
          <a:ln w="57150">
            <a:noFill/>
          </a:ln>
        </p:spPr>
        <p:txBody>
          <a:bodyPr wrap="square" anchor="t">
            <a:spAutoFit/>
          </a:bodyPr>
          <a:lstStyle/>
          <a:p>
            <a:pPr>
              <a:spcBef>
                <a:spcPct val="10000"/>
              </a:spcBef>
            </a:pPr>
            <a:r>
              <a:rPr lang="zh-CN" altLang="en-US" sz="4000" b="1">
                <a:solidFill>
                  <a:srgbClr val="0000FF"/>
                </a:solidFill>
                <a:latin typeface="黑体" panose="02010609060101010101" charset="-122"/>
                <a:ea typeface="黑体" panose="02010609060101010101" charset="-122"/>
              </a:rPr>
              <a:t>或偷换，或增加，或遗漏，或更换   词语。</a:t>
            </a:r>
          </a:p>
        </p:txBody>
      </p:sp>
      <p:sp>
        <p:nvSpPr>
          <p:cNvPr id="4" name="圆角矩形标注 3"/>
          <p:cNvSpPr/>
          <p:nvPr/>
        </p:nvSpPr>
        <p:spPr>
          <a:xfrm>
            <a:off x="9318625" y="5205413"/>
            <a:ext cx="2305050" cy="611188"/>
          </a:xfrm>
          <a:prstGeom prst="wedgeRoundRectCallout">
            <a:avLst>
              <a:gd name="adj1" fmla="val -89338"/>
              <a:gd name="adj2" fmla="val -383125"/>
              <a:gd name="adj3" fmla="val 16667"/>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4000" b="1" u="sng" strike="noStrike" noProof="0">
                <a:ln>
                  <a:noFill/>
                </a:ln>
                <a:solidFill>
                  <a:srgbClr val="0000FF"/>
                </a:solidFill>
                <a:effectLst/>
                <a:uLnTx/>
                <a:uFillTx/>
                <a:latin typeface="黑体" panose="02010609060101010101" charset="-122"/>
                <a:ea typeface="黑体" panose="02010609060101010101" charset="-122"/>
                <a:sym typeface="+mn-ea"/>
              </a:rPr>
              <a:t>张冠李戴</a:t>
            </a:r>
          </a:p>
        </p:txBody>
      </p:sp>
      <p:sp>
        <p:nvSpPr>
          <p:cNvPr id="2" name="圆角矩形标注 1"/>
          <p:cNvSpPr/>
          <p:nvPr/>
        </p:nvSpPr>
        <p:spPr>
          <a:xfrm>
            <a:off x="2938780" y="109220"/>
            <a:ext cx="4055745" cy="527050"/>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 name="圆角矩形标注 2"/>
          <p:cNvSpPr/>
          <p:nvPr/>
        </p:nvSpPr>
        <p:spPr>
          <a:xfrm>
            <a:off x="2571115" y="1675130"/>
            <a:ext cx="2734945" cy="579755"/>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 name="圆角矩形标注 4"/>
          <p:cNvSpPr/>
          <p:nvPr/>
        </p:nvSpPr>
        <p:spPr>
          <a:xfrm>
            <a:off x="6765925" y="1748155"/>
            <a:ext cx="2683510" cy="579755"/>
          </a:xfrm>
          <a:prstGeom prst="wedgeRoundRectCallout">
            <a:avLst>
              <a:gd name="adj1" fmla="val -20821"/>
              <a:gd name="adj2" fmla="val 32492"/>
              <a:gd name="adj3" fmla="val 16667"/>
            </a:avLst>
          </a:prstGeom>
          <a:solidFill>
            <a:srgbClr val="FFC000">
              <a:alpha val="3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2"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3"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73731"/>
                                        </p:tgtEl>
                                        <p:attrNameLst>
                                          <p:attrName>style.visibility</p:attrName>
                                        </p:attrNameLst>
                                      </p:cBhvr>
                                      <p:to>
                                        <p:strVal val="visible"/>
                                      </p:to>
                                    </p:set>
                                    <p:anim calcmode="lin" valueType="num">
                                      <p:cBhvr>
                                        <p:cTn id="28" dur="500" fill="hold"/>
                                        <p:tgtEl>
                                          <p:spTgt spid="73731"/>
                                        </p:tgtEl>
                                        <p:attrNameLst>
                                          <p:attrName>ppt_x</p:attrName>
                                        </p:attrNameLst>
                                      </p:cBhvr>
                                      <p:tavLst>
                                        <p:tav tm="0">
                                          <p:val>
                                            <p:strVal val="0-#ppt_w/2"/>
                                          </p:val>
                                        </p:tav>
                                        <p:tav tm="100000">
                                          <p:val>
                                            <p:strVal val="#ppt_x"/>
                                          </p:val>
                                        </p:tav>
                                      </p:tavLst>
                                    </p:anim>
                                    <p:anim calcmode="lin" valueType="num">
                                      <p:cBhvr>
                                        <p:cTn id="29" dur="500" fill="hold"/>
                                        <p:tgtEl>
                                          <p:spTgt spid="73731"/>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4"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p:bldP spid="4" grpId="4" animBg="1"/>
      <p:bldP spid="2" grpId="1" animBg="1"/>
      <p:bldP spid="3" grpId="2" animBg="1"/>
      <p:bldP spid="5" grpId="3"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4625" y="233045"/>
            <a:ext cx="1960880" cy="521970"/>
          </a:xfrm>
          <a:prstGeom prst="rect">
            <a:avLst/>
          </a:prstGeom>
          <a:noFill/>
        </p:spPr>
        <p:txBody>
          <a:bodyPr wrap="none" rtlCol="0" anchor="t">
            <a:spAutoFit/>
          </a:bodyPr>
          <a:lstStyle/>
          <a:p>
            <a:r>
              <a:rPr lang="zh-CN" altLang="en-US" sz="2800">
                <a:solidFill>
                  <a:srgbClr val="FF0000"/>
                </a:solidFill>
                <a:sym typeface="+mn-ea"/>
              </a:rPr>
              <a:t>真题小练：</a:t>
            </a:r>
            <a:endParaRPr lang="zh-CN" altLang="en-US" sz="2800"/>
          </a:p>
        </p:txBody>
      </p:sp>
      <p:graphicFrame>
        <p:nvGraphicFramePr>
          <p:cNvPr id="9" name="对象 8"/>
          <p:cNvGraphicFramePr>
            <a:graphicFrameLocks noChangeAspect="1"/>
          </p:cNvGraphicFramePr>
          <p:nvPr/>
        </p:nvGraphicFramePr>
        <p:xfrm>
          <a:off x="349885" y="755015"/>
          <a:ext cx="11588750" cy="4206240"/>
        </p:xfrm>
        <a:graphic>
          <a:graphicData uri="http://schemas.openxmlformats.org/presentationml/2006/ole">
            <mc:AlternateContent xmlns:mc="http://schemas.openxmlformats.org/markup-compatibility/2006">
              <mc:Choice xmlns:v="urn:schemas-microsoft-com:vml" Requires="v">
                <p:oleObj spid="_x0000_s1042" name="文档" r:id="rId4" imgW="0" imgH="0" progId="Word.Document.12">
                  <p:embed/>
                </p:oleObj>
              </mc:Choice>
              <mc:Fallback>
                <p:oleObj name="文档" r:id="rId4" imgW="0" imgH="0" progId="Word.Document.12">
                  <p:embed/>
                  <p:pic>
                    <p:nvPicPr>
                      <p:cNvPr id="0" name="OLE substitute image"/>
                      <p:cNvPicPr/>
                      <p:nvPr/>
                    </p:nvPicPr>
                    <p:blipFill>
                      <a:blip r:embed="rId5"/>
                      <a:stretch>
                        <a:fillRect/>
                      </a:stretch>
                    </p:blipFill>
                    <p:spPr>
                      <a:xfrm>
                        <a:off x="349885" y="755015"/>
                        <a:ext cx="11588750" cy="4206240"/>
                      </a:xfrm>
                      <a:prstGeom prst="rect">
                        <a:avLst/>
                      </a:prstGeom>
                    </p:spPr>
                  </p:pic>
                </p:oleObj>
              </mc:Fallback>
            </mc:AlternateContent>
          </a:graphicData>
        </a:graphic>
      </p:graphicFrame>
      <p:graphicFrame>
        <p:nvGraphicFramePr>
          <p:cNvPr id="7" name="对象 6"/>
          <p:cNvGraphicFramePr>
            <a:graphicFrameLocks noChangeAspect="1"/>
          </p:cNvGraphicFramePr>
          <p:nvPr/>
        </p:nvGraphicFramePr>
        <p:xfrm>
          <a:off x="349885" y="4525645"/>
          <a:ext cx="11588750" cy="2429510"/>
        </p:xfrm>
        <a:graphic>
          <a:graphicData uri="http://schemas.openxmlformats.org/presentationml/2006/ole">
            <mc:AlternateContent xmlns:mc="http://schemas.openxmlformats.org/markup-compatibility/2006">
              <mc:Choice xmlns:v="urn:schemas-microsoft-com:vml" Requires="v">
                <p:oleObj spid="_x0000_s1043" name="文档" r:id="rId7" imgW="0" imgH="0" progId="Word.Document.12">
                  <p:embed/>
                </p:oleObj>
              </mc:Choice>
              <mc:Fallback>
                <p:oleObj name="文档" r:id="rId7" imgW="0" imgH="0" progId="Word.Document.12">
                  <p:embed/>
                  <p:pic>
                    <p:nvPicPr>
                      <p:cNvPr id="0" name="OLE substitute image"/>
                      <p:cNvPicPr/>
                      <p:nvPr/>
                    </p:nvPicPr>
                    <p:blipFill>
                      <a:blip r:embed="rId8"/>
                      <a:stretch>
                        <a:fillRect/>
                      </a:stretch>
                    </p:blipFill>
                    <p:spPr>
                      <a:xfrm>
                        <a:off x="349885" y="4525645"/>
                        <a:ext cx="11588750" cy="2429510"/>
                      </a:xfrm>
                      <a:prstGeom prst="rect">
                        <a:avLst/>
                      </a:prstGeom>
                    </p:spPr>
                  </p:pic>
                </p:oleObj>
              </mc:Fallback>
            </mc:AlternateContent>
          </a:graphicData>
        </a:graphic>
      </p:graphicFrame>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18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18"/>
  <p:tag name="KSO_WM_TEMPLATE_MASTER_THUMB_INDEX" val="12"/>
  <p:tag name="KSO_WM_TEMPLATE_MASTER_TYPE" val="1"/>
  <p:tag name="KSO_WM_TEMPLATE_SUBCATEGORY" val="0"/>
  <p:tag name="KSO_WM_TEMPLATE_THUMBS_INDEX" val="1、4、7、8、9、10、11、12、13、14、15"/>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custom20202818_1*a*1"/>
  <p:tag name="KSO_WM_UNIT_INDEX" val="1"/>
  <p:tag name="KSO_WM_UNIT_ISCONTENTSTITLE" val="0"/>
  <p:tag name="KSO_WM_UNIT_LAYERLEVEL" val="1"/>
  <p:tag name="KSO_WM_UNIT_NOCLEAR" val="0"/>
  <p:tag name="KSO_WM_UNIT_PRESET_TEXT" val="文艺清新工作总结"/>
  <p:tag name="KSO_WM_UNIT_TYPE" val="a"/>
  <p:tag name="KSO_WM_UNIT_VALUE" val="10"/>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custom20202818_1*b*1"/>
  <p:tag name="KSO_WM_UNIT_INDEX" val="1"/>
  <p:tag name="KSO_WM_UNIT_ISCONTENTSTITLE" val="0"/>
  <p:tag name="KSO_WM_UNIT_LAYERLEVEL" val="1"/>
  <p:tag name="KSO_WM_UNIT_NOCLEAR" val="0"/>
  <p:tag name="KSO_WM_UNIT_PRESET_TEXT" val="单击此处添加副标题"/>
  <p:tag name="KSO_WM_UNIT_TYPE" val="b"/>
  <p:tag name="KSO_WM_UNIT_VALUE" val="40"/>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2818"/>
  <p:tag name="KSO_WM_TEMPLATE_MASTER_THUMB_INDEX" val="18"/>
  <p:tag name="KSO_WM_TEMPLATE_MASTER_TYPE" val="1"/>
  <p:tag name="KSO_WM_TEMPLATE_SUBCATEGORY" val="0"/>
  <p:tag name="KSO_WM_TEMPLATE_THUMBS_INDEX" val="1、4、7、8、9、10、11、12、13、14、15"/>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heme/theme1.xml><?xml version="1.0" encoding="utf-8"?>
<a:theme xmlns:a="http://schemas.openxmlformats.org/drawingml/2006/main" name="1_Office 主题​​">
  <a:themeElements>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Override1.xml><?xml version="1.0" encoding="utf-8"?>
<a:themeOverride xmlns:a="http://schemas.openxmlformats.org/drawingml/2006/main">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2942</Words>
  <Application>Microsoft Office PowerPoint</Application>
  <PresentationFormat>自定义</PresentationFormat>
  <Paragraphs>156</Paragraphs>
  <Slides>39</Slides>
  <Notes>10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1_Office 主题​​</vt:lpstr>
      <vt:lpstr>文档</vt:lpstr>
      <vt:lpstr>论述类文本阅读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真题小练： </vt:lpstr>
      <vt:lpstr>PowerPoint 演示文稿</vt:lpstr>
      <vt:lpstr>PowerPoint 演示文稿</vt:lpstr>
      <vt:lpstr>PowerPoint 演示文稿</vt:lpstr>
      <vt:lpstr>PowerPoint 演示文稿</vt:lpstr>
      <vt:lpstr>真题小练：</vt:lpstr>
      <vt:lpstr>PowerPoint 演示文稿</vt:lpstr>
      <vt:lpstr>PowerPoint 演示文稿</vt:lpstr>
      <vt:lpstr>解题步骤口诀：</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论述类文本阅读</dc:title>
  <dc:creator>rbm.xkw.com</dc:creator>
  <cp:lastModifiedBy>hj</cp:lastModifiedBy>
  <cp:revision>2</cp:revision>
  <cp:lastPrinted>2020-12-18T18:52:10Z</cp:lastPrinted>
  <dcterms:created xsi:type="dcterms:W3CDTF">2020-12-18T18:52:10Z</dcterms:created>
  <dcterms:modified xsi:type="dcterms:W3CDTF">2021-01-02T09:20:09Z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