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Masters/slideMaster22.xml" ContentType="application/vnd.openxmlformats-officedocument.presentationml.slideMaster+xml"/>
  <Override PartName="/ppt/slideMasters/slideMaster23.xml" ContentType="application/vnd.openxmlformats-officedocument.presentationml.slideMaster+xml"/>
  <Override PartName="/ppt/slideMasters/slideMaster24.xml" ContentType="application/vnd.openxmlformats-officedocument.presentationml.slideMaster+xml"/>
  <Override PartName="/ppt/slideMasters/slideMaster25.xml" ContentType="application/vnd.openxmlformats-officedocument.presentationml.slideMaster+xml"/>
  <Override PartName="/ppt/slideMasters/slideMaster26.xml" ContentType="application/vnd.openxmlformats-officedocument.presentationml.slideMaster+xml"/>
  <Override PartName="/ppt/slideMasters/slideMaster27.xml" ContentType="application/vnd.openxmlformats-officedocument.presentationml.slideMaster+xml"/>
  <Override PartName="/ppt/slideMasters/slideMaster28.xml" ContentType="application/vnd.openxmlformats-officedocument.presentationml.slideMaster+xml"/>
  <Override PartName="/ppt/slideMasters/slideMaster29.xml" ContentType="application/vnd.openxmlformats-officedocument.presentationml.slideMaster+xml"/>
  <Override PartName="/ppt/slideMasters/slideMaster30.xml" ContentType="application/vnd.openxmlformats-officedocument.presentationml.slideMaster+xml"/>
  <Override PartName="/ppt/slideMasters/slideMaster31.xml" ContentType="application/vnd.openxmlformats-officedocument.presentationml.slideMaster+xml"/>
  <Override PartName="/ppt/slideMasters/slideMaster32.xml" ContentType="application/vnd.openxmlformats-officedocument.presentationml.slideMaster+xml"/>
  <Override PartName="/ppt/slideMasters/slideMaster33.xml" ContentType="application/vnd.openxmlformats-officedocument.presentationml.slideMaster+xml"/>
  <Override PartName="/ppt/slideMasters/slideMaster34.xml" ContentType="application/vnd.openxmlformats-officedocument.presentationml.slideMaster+xml"/>
  <Override PartName="/ppt/slideMasters/slideMaster35.xml" ContentType="application/vnd.openxmlformats-officedocument.presentationml.slideMaster+xml"/>
  <Override PartName="/ppt/slideMasters/slideMaster36.xml" ContentType="application/vnd.openxmlformats-officedocument.presentationml.slideMaster+xml"/>
  <Override PartName="/ppt/slideMasters/slideMaster37.xml" ContentType="application/vnd.openxmlformats-officedocument.presentationml.slideMaster+xml"/>
  <Override PartName="/ppt/slideMasters/slideMaster3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slideLayouts/slideLayout13.xml" ContentType="application/vnd.openxmlformats-officedocument.presentationml.slideLayout+xml"/>
  <Override PartName="/ppt/theme/theme3.xml" ContentType="application/vnd.openxmlformats-officedocument.theme+xml"/>
  <Override PartName="/ppt/slideLayouts/slideLayout14.xml" ContentType="application/vnd.openxmlformats-officedocument.presentationml.slideLayout+xml"/>
  <Override PartName="/ppt/theme/theme4.xml" ContentType="application/vnd.openxmlformats-officedocument.theme+xml"/>
  <Override PartName="/ppt/slideLayouts/slideLayout15.xml" ContentType="application/vnd.openxmlformats-officedocument.presentationml.slideLayout+xml"/>
  <Override PartName="/ppt/theme/theme5.xml" ContentType="application/vnd.openxmlformats-officedocument.theme+xml"/>
  <Override PartName="/ppt/slideLayouts/slideLayout16.xml" ContentType="application/vnd.openxmlformats-officedocument.presentationml.slideLayout+xml"/>
  <Override PartName="/ppt/theme/theme6.xml" ContentType="application/vnd.openxmlformats-officedocument.theme+xml"/>
  <Override PartName="/ppt/slideLayouts/slideLayout17.xml" ContentType="application/vnd.openxmlformats-officedocument.presentationml.slideLayout+xml"/>
  <Override PartName="/ppt/theme/theme7.xml" ContentType="application/vnd.openxmlformats-officedocument.theme+xml"/>
  <Override PartName="/ppt/slideLayouts/slideLayout18.xml" ContentType="application/vnd.openxmlformats-officedocument.presentationml.slideLayout+xml"/>
  <Override PartName="/ppt/theme/theme8.xml" ContentType="application/vnd.openxmlformats-officedocument.theme+xml"/>
  <Override PartName="/ppt/slideLayouts/slideLayout19.xml" ContentType="application/vnd.openxmlformats-officedocument.presentationml.slideLayout+xml"/>
  <Override PartName="/ppt/theme/theme9.xml" ContentType="application/vnd.openxmlformats-officedocument.theme+xml"/>
  <Override PartName="/ppt/slideLayouts/slideLayout20.xml" ContentType="application/vnd.openxmlformats-officedocument.presentationml.slideLayout+xml"/>
  <Override PartName="/ppt/theme/theme10.xml" ContentType="application/vnd.openxmlformats-officedocument.theme+xml"/>
  <Override PartName="/ppt/slideLayouts/slideLayout21.xml" ContentType="application/vnd.openxmlformats-officedocument.presentationml.slideLayout+xml"/>
  <Override PartName="/ppt/theme/theme11.xml" ContentType="application/vnd.openxmlformats-officedocument.theme+xml"/>
  <Override PartName="/ppt/slideLayouts/slideLayout22.xml" ContentType="application/vnd.openxmlformats-officedocument.presentationml.slideLayout+xml"/>
  <Override PartName="/ppt/theme/theme12.xml" ContentType="application/vnd.openxmlformats-officedocument.theme+xml"/>
  <Override PartName="/ppt/slideLayouts/slideLayout23.xml" ContentType="application/vnd.openxmlformats-officedocument.presentationml.slideLayout+xml"/>
  <Override PartName="/ppt/theme/theme13.xml" ContentType="application/vnd.openxmlformats-officedocument.theme+xml"/>
  <Override PartName="/ppt/slideLayouts/slideLayout24.xml" ContentType="application/vnd.openxmlformats-officedocument.presentationml.slideLayout+xml"/>
  <Override PartName="/ppt/theme/theme14.xml" ContentType="application/vnd.openxmlformats-officedocument.theme+xml"/>
  <Override PartName="/ppt/slideLayouts/slideLayout25.xml" ContentType="application/vnd.openxmlformats-officedocument.presentationml.slideLayout+xml"/>
  <Override PartName="/ppt/theme/theme15.xml" ContentType="application/vnd.openxmlformats-officedocument.theme+xml"/>
  <Override PartName="/ppt/slideLayouts/slideLayout26.xml" ContentType="application/vnd.openxmlformats-officedocument.presentationml.slideLayout+xml"/>
  <Override PartName="/ppt/theme/theme16.xml" ContentType="application/vnd.openxmlformats-officedocument.theme+xml"/>
  <Override PartName="/ppt/slideLayouts/slideLayout27.xml" ContentType="application/vnd.openxmlformats-officedocument.presentationml.slideLayout+xml"/>
  <Override PartName="/ppt/theme/theme17.xml" ContentType="application/vnd.openxmlformats-officedocument.theme+xml"/>
  <Override PartName="/ppt/slideLayouts/slideLayout28.xml" ContentType="application/vnd.openxmlformats-officedocument.presentationml.slideLayout+xml"/>
  <Override PartName="/ppt/theme/theme18.xml" ContentType="application/vnd.openxmlformats-officedocument.theme+xml"/>
  <Override PartName="/ppt/slideLayouts/slideLayout29.xml" ContentType="application/vnd.openxmlformats-officedocument.presentationml.slideLayout+xml"/>
  <Override PartName="/ppt/theme/theme19.xml" ContentType="application/vnd.openxmlformats-officedocument.theme+xml"/>
  <Override PartName="/ppt/slideLayouts/slideLayout30.xml" ContentType="application/vnd.openxmlformats-officedocument.presentationml.slideLayout+xml"/>
  <Override PartName="/ppt/theme/theme20.xml" ContentType="application/vnd.openxmlformats-officedocument.theme+xml"/>
  <Override PartName="/ppt/slideLayouts/slideLayout31.xml" ContentType="application/vnd.openxmlformats-officedocument.presentationml.slideLayout+xml"/>
  <Override PartName="/ppt/theme/theme21.xml" ContentType="application/vnd.openxmlformats-officedocument.theme+xml"/>
  <Override PartName="/ppt/slideLayouts/slideLayout32.xml" ContentType="application/vnd.openxmlformats-officedocument.presentationml.slideLayout+xml"/>
  <Override PartName="/ppt/theme/theme22.xml" ContentType="application/vnd.openxmlformats-officedocument.theme+xml"/>
  <Override PartName="/ppt/slideLayouts/slideLayout33.xml" ContentType="application/vnd.openxmlformats-officedocument.presentationml.slideLayout+xml"/>
  <Override PartName="/ppt/theme/theme23.xml" ContentType="application/vnd.openxmlformats-officedocument.theme+xml"/>
  <Override PartName="/ppt/slideLayouts/slideLayout34.xml" ContentType="application/vnd.openxmlformats-officedocument.presentationml.slideLayout+xml"/>
  <Override PartName="/ppt/theme/theme24.xml" ContentType="application/vnd.openxmlformats-officedocument.theme+xml"/>
  <Override PartName="/ppt/slideLayouts/slideLayout35.xml" ContentType="application/vnd.openxmlformats-officedocument.presentationml.slideLayout+xml"/>
  <Override PartName="/ppt/theme/theme25.xml" ContentType="application/vnd.openxmlformats-officedocument.theme+xml"/>
  <Override PartName="/ppt/slideLayouts/slideLayout36.xml" ContentType="application/vnd.openxmlformats-officedocument.presentationml.slideLayout+xml"/>
  <Override PartName="/ppt/theme/theme26.xml" ContentType="application/vnd.openxmlformats-officedocument.theme+xml"/>
  <Override PartName="/ppt/slideLayouts/slideLayout37.xml" ContentType="application/vnd.openxmlformats-officedocument.presentationml.slideLayout+xml"/>
  <Override PartName="/ppt/theme/theme27.xml" ContentType="application/vnd.openxmlformats-officedocument.theme+xml"/>
  <Override PartName="/ppt/slideLayouts/slideLayout38.xml" ContentType="application/vnd.openxmlformats-officedocument.presentationml.slideLayout+xml"/>
  <Override PartName="/ppt/theme/theme28.xml" ContentType="application/vnd.openxmlformats-officedocument.theme+xml"/>
  <Override PartName="/ppt/slideLayouts/slideLayout39.xml" ContentType="application/vnd.openxmlformats-officedocument.presentationml.slideLayout+xml"/>
  <Override PartName="/ppt/theme/theme29.xml" ContentType="application/vnd.openxmlformats-officedocument.theme+xml"/>
  <Override PartName="/ppt/slideLayouts/slideLayout40.xml" ContentType="application/vnd.openxmlformats-officedocument.presentationml.slideLayout+xml"/>
  <Override PartName="/ppt/theme/theme30.xml" ContentType="application/vnd.openxmlformats-officedocument.theme+xml"/>
  <Override PartName="/ppt/slideLayouts/slideLayout41.xml" ContentType="application/vnd.openxmlformats-officedocument.presentationml.slideLayout+xml"/>
  <Override PartName="/ppt/theme/theme31.xml" ContentType="application/vnd.openxmlformats-officedocument.theme+xml"/>
  <Override PartName="/ppt/slideLayouts/slideLayout42.xml" ContentType="application/vnd.openxmlformats-officedocument.presentationml.slideLayout+xml"/>
  <Override PartName="/ppt/theme/theme32.xml" ContentType="application/vnd.openxmlformats-officedocument.theme+xml"/>
  <Override PartName="/ppt/slideLayouts/slideLayout43.xml" ContentType="application/vnd.openxmlformats-officedocument.presentationml.slideLayout+xml"/>
  <Override PartName="/ppt/theme/theme33.xml" ContentType="application/vnd.openxmlformats-officedocument.theme+xml"/>
  <Override PartName="/ppt/slideLayouts/slideLayout44.xml" ContentType="application/vnd.openxmlformats-officedocument.presentationml.slideLayout+xml"/>
  <Override PartName="/ppt/theme/theme34.xml" ContentType="application/vnd.openxmlformats-officedocument.theme+xml"/>
  <Override PartName="/ppt/slideLayouts/slideLayout45.xml" ContentType="application/vnd.openxmlformats-officedocument.presentationml.slideLayout+xml"/>
  <Override PartName="/ppt/theme/theme35.xml" ContentType="application/vnd.openxmlformats-officedocument.theme+xml"/>
  <Override PartName="/ppt/slideLayouts/slideLayout46.xml" ContentType="application/vnd.openxmlformats-officedocument.presentationml.slideLayout+xml"/>
  <Override PartName="/ppt/theme/theme36.xml" ContentType="application/vnd.openxmlformats-officedocument.theme+xml"/>
  <Override PartName="/ppt/slideLayouts/slideLayout47.xml" ContentType="application/vnd.openxmlformats-officedocument.presentationml.slideLayout+xml"/>
  <Override PartName="/ppt/theme/theme37.xml" ContentType="application/vnd.openxmlformats-officedocument.theme+xml"/>
  <Override PartName="/ppt/slideLayouts/slideLayout48.xml" ContentType="application/vnd.openxmlformats-officedocument.presentationml.slideLayout+xml"/>
  <Override PartName="/ppt/theme/theme38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  <p:sldMasterId id="2147483663" r:id="rId3"/>
    <p:sldMasterId id="2147483665" r:id="rId4"/>
    <p:sldMasterId id="2147483667" r:id="rId5"/>
    <p:sldMasterId id="2147483669" r:id="rId6"/>
    <p:sldMasterId id="2147483671" r:id="rId7"/>
    <p:sldMasterId id="2147483673" r:id="rId8"/>
    <p:sldMasterId id="2147483675" r:id="rId9"/>
    <p:sldMasterId id="2147483677" r:id="rId10"/>
    <p:sldMasterId id="2147483679" r:id="rId11"/>
    <p:sldMasterId id="2147483681" r:id="rId12"/>
    <p:sldMasterId id="2147483683" r:id="rId13"/>
    <p:sldMasterId id="2147483685" r:id="rId14"/>
    <p:sldMasterId id="2147483687" r:id="rId15"/>
    <p:sldMasterId id="2147483689" r:id="rId16"/>
    <p:sldMasterId id="2147483691" r:id="rId17"/>
    <p:sldMasterId id="2147483693" r:id="rId18"/>
    <p:sldMasterId id="2147483695" r:id="rId19"/>
    <p:sldMasterId id="2147483697" r:id="rId20"/>
    <p:sldMasterId id="2147483699" r:id="rId21"/>
    <p:sldMasterId id="2147483701" r:id="rId22"/>
    <p:sldMasterId id="2147483703" r:id="rId23"/>
    <p:sldMasterId id="2147483705" r:id="rId24"/>
    <p:sldMasterId id="2147483707" r:id="rId25"/>
    <p:sldMasterId id="2147483709" r:id="rId26"/>
    <p:sldMasterId id="2147483711" r:id="rId27"/>
    <p:sldMasterId id="2147483713" r:id="rId28"/>
    <p:sldMasterId id="2147483715" r:id="rId29"/>
    <p:sldMasterId id="2147483717" r:id="rId30"/>
    <p:sldMasterId id="2147483719" r:id="rId31"/>
    <p:sldMasterId id="2147483721" r:id="rId32"/>
    <p:sldMasterId id="2147483723" r:id="rId33"/>
    <p:sldMasterId id="2147483725" r:id="rId34"/>
    <p:sldMasterId id="2147483727" r:id="rId35"/>
    <p:sldMasterId id="2147483729" r:id="rId36"/>
    <p:sldMasterId id="2147483731" r:id="rId37"/>
    <p:sldMasterId id="2147483733" r:id="rId38"/>
  </p:sldMasterIdLst>
  <p:sldIdLst>
    <p:sldId id="259" r:id="rId39"/>
    <p:sldId id="262" r:id="rId40"/>
    <p:sldId id="265" r:id="rId41"/>
    <p:sldId id="268" r:id="rId42"/>
    <p:sldId id="271" r:id="rId43"/>
    <p:sldId id="274" r:id="rId44"/>
    <p:sldId id="277" r:id="rId45"/>
    <p:sldId id="280" r:id="rId46"/>
    <p:sldId id="283" r:id="rId47"/>
    <p:sldId id="286" r:id="rId48"/>
    <p:sldId id="289" r:id="rId49"/>
    <p:sldId id="292" r:id="rId50"/>
    <p:sldId id="295" r:id="rId51"/>
    <p:sldId id="298" r:id="rId52"/>
    <p:sldId id="301" r:id="rId53"/>
    <p:sldId id="304" r:id="rId54"/>
    <p:sldId id="307" r:id="rId55"/>
    <p:sldId id="310" r:id="rId56"/>
    <p:sldId id="313" r:id="rId57"/>
    <p:sldId id="316" r:id="rId58"/>
    <p:sldId id="319" r:id="rId59"/>
    <p:sldId id="322" r:id="rId60"/>
    <p:sldId id="325" r:id="rId61"/>
    <p:sldId id="328" r:id="rId62"/>
    <p:sldId id="331" r:id="rId63"/>
    <p:sldId id="334" r:id="rId64"/>
    <p:sldId id="337" r:id="rId65"/>
    <p:sldId id="340" r:id="rId66"/>
    <p:sldId id="343" r:id="rId67"/>
    <p:sldId id="346" r:id="rId68"/>
    <p:sldId id="349" r:id="rId69"/>
    <p:sldId id="352" r:id="rId70"/>
    <p:sldId id="355" r:id="rId71"/>
    <p:sldId id="358" r:id="rId72"/>
    <p:sldId id="361" r:id="rId73"/>
    <p:sldId id="364" r:id="rId74"/>
    <p:sldId id="367" r:id="rId75"/>
  </p:sldIdLst>
  <p:sldSz cx="9144000" cy="6858000" type="screen4x3"/>
  <p:notesSz cx="6858000" cy="9144000"/>
  <p:custDataLst>
    <p:tags r:id="rId76"/>
  </p:custDataLst>
  <p:defaultTextStyle>
    <a:defPPr>
      <a:defRPr lang="en-US" smtId="4294967295"/>
    </a:defPPr>
    <a:lvl1pPr marL="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 smtId="4294967295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10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Master" Target="slideMasters/slideMaster26.xml"/><Relationship Id="rId39" Type="http://schemas.openxmlformats.org/officeDocument/2006/relationships/slide" Target="slides/slide1.xml"/><Relationship Id="rId21" Type="http://schemas.openxmlformats.org/officeDocument/2006/relationships/slideMaster" Target="slideMasters/slideMaster21.xml"/><Relationship Id="rId34" Type="http://schemas.openxmlformats.org/officeDocument/2006/relationships/slideMaster" Target="slideMasters/slideMaster34.xml"/><Relationship Id="rId42" Type="http://schemas.openxmlformats.org/officeDocument/2006/relationships/slide" Target="slides/slide4.xml"/><Relationship Id="rId47" Type="http://schemas.openxmlformats.org/officeDocument/2006/relationships/slide" Target="slides/slide9.xml"/><Relationship Id="rId50" Type="http://schemas.openxmlformats.org/officeDocument/2006/relationships/slide" Target="slides/slide12.xml"/><Relationship Id="rId55" Type="http://schemas.openxmlformats.org/officeDocument/2006/relationships/slide" Target="slides/slide17.xml"/><Relationship Id="rId63" Type="http://schemas.openxmlformats.org/officeDocument/2006/relationships/slide" Target="slides/slide25.xml"/><Relationship Id="rId68" Type="http://schemas.openxmlformats.org/officeDocument/2006/relationships/slide" Target="slides/slide30.xml"/><Relationship Id="rId76" Type="http://schemas.openxmlformats.org/officeDocument/2006/relationships/tags" Target="tags/tag1.xml"/><Relationship Id="rId7" Type="http://schemas.openxmlformats.org/officeDocument/2006/relationships/slideMaster" Target="slideMasters/slideMaster7.xml"/><Relationship Id="rId71" Type="http://schemas.openxmlformats.org/officeDocument/2006/relationships/slide" Target="slides/slide33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9" Type="http://schemas.openxmlformats.org/officeDocument/2006/relationships/slideMaster" Target="slideMasters/slideMaster29.xml"/><Relationship Id="rId11" Type="http://schemas.openxmlformats.org/officeDocument/2006/relationships/slideMaster" Target="slideMasters/slideMaster11.xml"/><Relationship Id="rId24" Type="http://schemas.openxmlformats.org/officeDocument/2006/relationships/slideMaster" Target="slideMasters/slideMaster24.xml"/><Relationship Id="rId32" Type="http://schemas.openxmlformats.org/officeDocument/2006/relationships/slideMaster" Target="slideMasters/slideMaster32.xml"/><Relationship Id="rId37" Type="http://schemas.openxmlformats.org/officeDocument/2006/relationships/slideMaster" Target="slideMasters/slideMaster37.xml"/><Relationship Id="rId40" Type="http://schemas.openxmlformats.org/officeDocument/2006/relationships/slide" Target="slides/slide2.xml"/><Relationship Id="rId45" Type="http://schemas.openxmlformats.org/officeDocument/2006/relationships/slide" Target="slides/slide7.xml"/><Relationship Id="rId53" Type="http://schemas.openxmlformats.org/officeDocument/2006/relationships/slide" Target="slides/slide15.xml"/><Relationship Id="rId58" Type="http://schemas.openxmlformats.org/officeDocument/2006/relationships/slide" Target="slides/slide20.xml"/><Relationship Id="rId66" Type="http://schemas.openxmlformats.org/officeDocument/2006/relationships/slide" Target="slides/slide28.xml"/><Relationship Id="rId74" Type="http://schemas.openxmlformats.org/officeDocument/2006/relationships/slide" Target="slides/slide36.xml"/><Relationship Id="rId79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61" Type="http://schemas.openxmlformats.org/officeDocument/2006/relationships/slide" Target="slides/slide23.xml"/><Relationship Id="rId10" Type="http://schemas.openxmlformats.org/officeDocument/2006/relationships/slideMaster" Target="slideMasters/slideMaster10.xml"/><Relationship Id="rId19" Type="http://schemas.openxmlformats.org/officeDocument/2006/relationships/slideMaster" Target="slideMasters/slideMaster19.xml"/><Relationship Id="rId31" Type="http://schemas.openxmlformats.org/officeDocument/2006/relationships/slideMaster" Target="slideMasters/slideMaster31.xml"/><Relationship Id="rId44" Type="http://schemas.openxmlformats.org/officeDocument/2006/relationships/slide" Target="slides/slide6.xml"/><Relationship Id="rId52" Type="http://schemas.openxmlformats.org/officeDocument/2006/relationships/slide" Target="slides/slide14.xml"/><Relationship Id="rId60" Type="http://schemas.openxmlformats.org/officeDocument/2006/relationships/slide" Target="slides/slide22.xml"/><Relationship Id="rId65" Type="http://schemas.openxmlformats.org/officeDocument/2006/relationships/slide" Target="slides/slide27.xml"/><Relationship Id="rId73" Type="http://schemas.openxmlformats.org/officeDocument/2006/relationships/slide" Target="slides/slide35.xml"/><Relationship Id="rId78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Master" Target="slideMasters/slideMaster22.xml"/><Relationship Id="rId27" Type="http://schemas.openxmlformats.org/officeDocument/2006/relationships/slideMaster" Target="slideMasters/slideMaster27.xml"/><Relationship Id="rId30" Type="http://schemas.openxmlformats.org/officeDocument/2006/relationships/slideMaster" Target="slideMasters/slideMaster30.xml"/><Relationship Id="rId35" Type="http://schemas.openxmlformats.org/officeDocument/2006/relationships/slideMaster" Target="slideMasters/slideMaster35.xml"/><Relationship Id="rId43" Type="http://schemas.openxmlformats.org/officeDocument/2006/relationships/slide" Target="slides/slide5.xml"/><Relationship Id="rId48" Type="http://schemas.openxmlformats.org/officeDocument/2006/relationships/slide" Target="slides/slide10.xml"/><Relationship Id="rId56" Type="http://schemas.openxmlformats.org/officeDocument/2006/relationships/slide" Target="slides/slide18.xml"/><Relationship Id="rId64" Type="http://schemas.openxmlformats.org/officeDocument/2006/relationships/slide" Target="slides/slide26.xml"/><Relationship Id="rId69" Type="http://schemas.openxmlformats.org/officeDocument/2006/relationships/slide" Target="slides/slide31.xml"/><Relationship Id="rId77" Type="http://schemas.openxmlformats.org/officeDocument/2006/relationships/presProps" Target="presProps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13.xml"/><Relationship Id="rId72" Type="http://schemas.openxmlformats.org/officeDocument/2006/relationships/slide" Target="slides/slide34.xml"/><Relationship Id="rId80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Master" Target="slideMasters/slideMaster25.xml"/><Relationship Id="rId33" Type="http://schemas.openxmlformats.org/officeDocument/2006/relationships/slideMaster" Target="slideMasters/slideMaster33.xml"/><Relationship Id="rId38" Type="http://schemas.openxmlformats.org/officeDocument/2006/relationships/slideMaster" Target="slideMasters/slideMaster38.xml"/><Relationship Id="rId46" Type="http://schemas.openxmlformats.org/officeDocument/2006/relationships/slide" Target="slides/slide8.xml"/><Relationship Id="rId59" Type="http://schemas.openxmlformats.org/officeDocument/2006/relationships/slide" Target="slides/slide21.xml"/><Relationship Id="rId67" Type="http://schemas.openxmlformats.org/officeDocument/2006/relationships/slide" Target="slides/slide29.xml"/><Relationship Id="rId20" Type="http://schemas.openxmlformats.org/officeDocument/2006/relationships/slideMaster" Target="slideMasters/slideMaster20.xml"/><Relationship Id="rId41" Type="http://schemas.openxmlformats.org/officeDocument/2006/relationships/slide" Target="slides/slide3.xml"/><Relationship Id="rId54" Type="http://schemas.openxmlformats.org/officeDocument/2006/relationships/slide" Target="slides/slide16.xml"/><Relationship Id="rId62" Type="http://schemas.openxmlformats.org/officeDocument/2006/relationships/slide" Target="slides/slide24.xml"/><Relationship Id="rId70" Type="http://schemas.openxmlformats.org/officeDocument/2006/relationships/slide" Target="slides/slide32.xml"/><Relationship Id="rId75" Type="http://schemas.openxmlformats.org/officeDocument/2006/relationships/slide" Target="slides/slide37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5" Type="http://schemas.openxmlformats.org/officeDocument/2006/relationships/slideMaster" Target="slideMasters/slideMaster15.xml"/><Relationship Id="rId23" Type="http://schemas.openxmlformats.org/officeDocument/2006/relationships/slideMaster" Target="slideMasters/slideMaster23.xml"/><Relationship Id="rId28" Type="http://schemas.openxmlformats.org/officeDocument/2006/relationships/slideMaster" Target="slideMasters/slideMaster28.xml"/><Relationship Id="rId36" Type="http://schemas.openxmlformats.org/officeDocument/2006/relationships/slideMaster" Target="slideMasters/slideMaster36.xml"/><Relationship Id="rId49" Type="http://schemas.openxmlformats.org/officeDocument/2006/relationships/slide" Target="slides/slide11.xml"/><Relationship Id="rId57" Type="http://schemas.openxmlformats.org/officeDocument/2006/relationships/slide" Target="slides/slide1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6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7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8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9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0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7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8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>
            <a:lvl1pPr marL="0" indent="0" algn="ctr">
              <a:buNone/>
              <a:defRPr smtId="4294967295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mtId="4294967295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mtId="4294967295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mtId="4294967295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mtId="4294967295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 smtId="4294967295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 smtId="4294967295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 smtId="4294967295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 smtId="429496729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289498C3-1FA6-4B58-8524-CD290DF5D2E1}" type="datetimeFigureOut">
              <a:rPr lang="en-US" smtClean="0" smtId="4294967295"/>
              <a:t>9/24/2018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 smtId="4294967295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73425FCF-6432-4E95-8314-1E2908C816FB}" type="datetimeFigureOut">
              <a:rPr lang="en-US" smtClean="0" smtId="4294967295"/>
              <a:t>9/24/2018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 smtId="4294967295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/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1924BE4B-7EA4-4C7E-92AC-9E0730C88242}" type="datetimeFigureOut">
              <a:rPr lang="en-US" smtClean="0" smtId="4294967295"/>
              <a:t>9/24/2018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 smtId="4294967295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DFAACBAE-2445-463D-82EA-F91A59C460F2}" type="datetimeFigureOut">
              <a:rPr lang="en-US" smtClean="0" smtId="4294967295"/>
              <a:t>9/24/2018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 smtId="4294967295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t"/>
          <a:lstStyle>
            <a:lvl1pPr algn="l">
              <a:defRPr sz="4000" b="1" cap="all" smtId="4294967295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000" smtId="4294967295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 smtId="4294967295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 smtId="4294967295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 smtId="4294967295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 smtId="4294967295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 smtId="4294967295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 smtId="4294967295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 smtId="4294967295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 smtId="429496729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fld id="{FF9EFEB6-5A10-491A-A92D-5F1A545D5AF3}" type="datetimeFigureOut">
              <a:rPr lang="en-US" smtClean="0" smtId="4294967295"/>
              <a:t>9/24/2018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93AE1883-0942-4AA3-9DB2-9C7C3A0314B1}" type="slidenum">
              <a:rPr lang="en-US" smtClean="0" smtId="4294967295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>
            <a:lvl1pPr>
              <a:defRPr sz="2800" smtId="4294967295"/>
            </a:lvl1pPr>
            <a:lvl2pPr>
              <a:defRPr sz="2400" smtId="4294967295"/>
            </a:lvl2pPr>
            <a:lvl3pPr>
              <a:defRPr sz="2000" smtId="4294967295"/>
            </a:lvl3pPr>
            <a:lvl4pPr>
              <a:defRPr sz="1800" smtId="4294967295"/>
            </a:lvl4pPr>
            <a:lvl5pPr>
              <a:defRPr sz="1800" smtId="4294967295"/>
            </a:lvl5pPr>
            <a:lvl6pPr>
              <a:defRPr sz="1800" smtId="4294967295"/>
            </a:lvl6pPr>
            <a:lvl7pPr>
              <a:defRPr sz="1800" smtId="4294967295"/>
            </a:lvl7pPr>
            <a:lvl8pPr>
              <a:defRPr sz="1800" smtId="4294967295"/>
            </a:lvl8pPr>
            <a:lvl9pPr>
              <a:defRPr sz="1800" smtId="4294967295"/>
            </a:lvl9pPr>
          </a:lstStyle>
          <a:p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800" smtId="4294967295"/>
            </a:lvl1pPr>
            <a:lvl2pPr>
              <a:defRPr sz="2400" smtId="4294967295"/>
            </a:lvl2pPr>
            <a:lvl3pPr>
              <a:defRPr sz="2000" smtId="4294967295"/>
            </a:lvl3pPr>
            <a:lvl4pPr>
              <a:defRPr sz="1800" smtId="4294967295"/>
            </a:lvl4pPr>
            <a:lvl5pPr>
              <a:defRPr sz="1800" smtId="4294967295"/>
            </a:lvl5pPr>
            <a:lvl6pPr>
              <a:defRPr sz="1800" smtId="4294967295"/>
            </a:lvl6pPr>
            <a:lvl7pPr>
              <a:defRPr sz="1800" smtId="4294967295"/>
            </a:lvl7pPr>
            <a:lvl8pPr>
              <a:defRPr sz="1800" smtId="4294967295"/>
            </a:lvl8pPr>
            <a:lvl9pPr>
              <a:defRPr sz="1800" smtId="4294967295"/>
            </a:lvl9pPr>
          </a:lstStyle>
          <a:p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BBBB6685-84D1-477E-AC3E-FFE428ABA4CA}" type="datetimeFigureOut">
              <a:rPr lang="en-US" smtClean="0" smtId="4294967295"/>
              <a:t>9/24/2018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 smtId="4294967295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Title</a:t>
            </a:r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t>9/24/2018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 anchor="b"/>
          <a:lstStyle>
            <a:lvl1pPr marL="0" indent="0">
              <a:buNone/>
              <a:defRPr sz="2400" b="1" smtId="4294967295"/>
            </a:lvl1pPr>
            <a:lvl2pPr marL="457200" indent="0">
              <a:buNone/>
              <a:defRPr sz="2000" b="1" smtId="4294967295"/>
            </a:lvl2pPr>
            <a:lvl3pPr marL="914400" indent="0">
              <a:buNone/>
              <a:defRPr sz="1800" b="1" smtId="4294967295"/>
            </a:lvl3pPr>
            <a:lvl4pPr marL="1371600" indent="0">
              <a:buNone/>
              <a:defRPr sz="1600" b="1" smtId="4294967295"/>
            </a:lvl4pPr>
            <a:lvl5pPr marL="1828800" indent="0">
              <a:buNone/>
              <a:defRPr sz="1600" b="1" smtId="4294967295"/>
            </a:lvl5pPr>
            <a:lvl6pPr marL="2286000" indent="0">
              <a:buNone/>
              <a:defRPr sz="1600" b="1" smtId="4294967295"/>
            </a:lvl6pPr>
            <a:lvl7pPr marL="2743200" indent="0">
              <a:buNone/>
              <a:defRPr sz="1600" b="1" smtId="4294967295"/>
            </a:lvl7pPr>
            <a:lvl8pPr marL="3200400" indent="0">
              <a:buNone/>
              <a:defRPr sz="1600" b="1" smtId="4294967295"/>
            </a:lvl8pPr>
            <a:lvl9pPr marL="3657600" indent="0">
              <a:buNone/>
              <a:defRPr sz="1600" b="1" smtId="4294967295"/>
            </a:lvl9pPr>
          </a:lstStyle>
          <a:p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>
            <a:lvl1pPr>
              <a:defRPr sz="2400" smtId="4294967295"/>
            </a:lvl1pPr>
            <a:lvl2pPr>
              <a:defRPr sz="2000" smtId="4294967295"/>
            </a:lvl2pPr>
            <a:lvl3pPr>
              <a:defRPr sz="1800" smtId="4294967295"/>
            </a:lvl3pPr>
            <a:lvl4pPr>
              <a:defRPr sz="1600" smtId="4294967295"/>
            </a:lvl4pPr>
            <a:lvl5pPr>
              <a:defRPr sz="1600" smtId="4294967295"/>
            </a:lvl5pPr>
            <a:lvl6pPr>
              <a:defRPr sz="1600" smtId="4294967295"/>
            </a:lvl6pPr>
            <a:lvl7pPr>
              <a:defRPr sz="1600" smtId="4294967295"/>
            </a:lvl7pPr>
            <a:lvl8pPr>
              <a:defRPr sz="1600" smtId="4294967295"/>
            </a:lvl8pPr>
            <a:lvl9pPr>
              <a:defRPr sz="1600" smtId="4294967295"/>
            </a:lvl9pPr>
          </a:lstStyle>
          <a:p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/>
        <p:txBody>
          <a:bodyPr anchor="b"/>
          <a:lstStyle>
            <a:lvl1pPr marL="0" indent="0">
              <a:buNone/>
              <a:defRPr sz="2400" b="1" smtId="4294967295"/>
            </a:lvl1pPr>
            <a:lvl2pPr marL="457200" indent="0">
              <a:buNone/>
              <a:defRPr sz="2000" b="1" smtId="4294967295"/>
            </a:lvl2pPr>
            <a:lvl3pPr marL="914400" indent="0">
              <a:buNone/>
              <a:defRPr sz="1800" b="1" smtId="4294967295"/>
            </a:lvl3pPr>
            <a:lvl4pPr marL="1371600" indent="0">
              <a:buNone/>
              <a:defRPr sz="1600" b="1" smtId="4294967295"/>
            </a:lvl4pPr>
            <a:lvl5pPr marL="1828800" indent="0">
              <a:buNone/>
              <a:defRPr sz="1600" b="1" smtId="4294967295"/>
            </a:lvl5pPr>
            <a:lvl6pPr marL="2286000" indent="0">
              <a:buNone/>
              <a:defRPr sz="1600" b="1" smtId="4294967295"/>
            </a:lvl6pPr>
            <a:lvl7pPr marL="2743200" indent="0">
              <a:buNone/>
              <a:defRPr sz="1600" b="1" smtId="4294967295"/>
            </a:lvl7pPr>
            <a:lvl8pPr marL="3200400" indent="0">
              <a:buNone/>
              <a:defRPr sz="1600" b="1" smtId="4294967295"/>
            </a:lvl8pPr>
            <a:lvl9pPr marL="3657600" indent="0">
              <a:buNone/>
              <a:defRPr sz="1600" b="1" smtId="4294967295"/>
            </a:lvl9pPr>
          </a:lstStyle>
          <a:p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/>
        <p:txBody>
          <a:bodyPr/>
          <a:lstStyle>
            <a:lvl1pPr>
              <a:defRPr sz="2400" smtId="4294967295"/>
            </a:lvl1pPr>
            <a:lvl2pPr>
              <a:defRPr sz="2000" smtId="4294967295"/>
            </a:lvl2pPr>
            <a:lvl3pPr>
              <a:defRPr sz="1800" smtId="4294967295"/>
            </a:lvl3pPr>
            <a:lvl4pPr>
              <a:defRPr sz="1600" smtId="4294967295"/>
            </a:lvl4pPr>
            <a:lvl5pPr>
              <a:defRPr sz="1600" smtId="4294967295"/>
            </a:lvl5pPr>
            <a:lvl6pPr>
              <a:defRPr sz="1600" smtId="4294967295"/>
            </a:lvl6pPr>
            <a:lvl7pPr>
              <a:defRPr sz="1600" smtId="4294967295"/>
            </a:lvl7pPr>
            <a:lvl8pPr>
              <a:defRPr sz="1600" smtId="4294967295"/>
            </a:lvl8pPr>
            <a:lvl9pPr>
              <a:defRPr sz="1600" smtId="4294967295"/>
            </a:lvl9pPr>
          </a:lstStyle>
          <a:p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5"/>
          </p:nvPr>
        </p:nvSpPr>
        <p:spPr/>
        <p:txBody>
          <a:bodyPr/>
          <a:lstStyle/>
          <a:p>
            <a:fld id="{6DA6D9F1-9735-450A-920C-035149E23BF2}" type="datetimeFigureOut">
              <a:rPr lang="en-US" smtClean="0" smtId="4294967295"/>
              <a:t>9/24/2018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6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fld id="{93AE1883-0942-4AA3-9DB2-9C7C3A0314B1}" type="slidenum">
              <a:rPr lang="en-US" smtClean="0" smtId="4294967295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"/>
          </p:nvPr>
        </p:nvSpPr>
        <p:spPr/>
        <p:txBody>
          <a:bodyPr/>
          <a:lstStyle/>
          <a:p>
            <a:fld id="{4C662912-550B-4FA5-B1E6-1329D09EAEE7}" type="datetimeFigureOut">
              <a:rPr lang="en-US" smtClean="0" smtId="4294967295"/>
              <a:t>9/24/2018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/>
        <p:txBody>
          <a:bodyPr/>
          <a:lstStyle/>
          <a:p>
            <a:fld id="{93AE1883-0942-4AA3-9DB2-9C7C3A0314B1}" type="slidenum">
              <a:rPr lang="en-US" smtClean="0" smtId="4294967295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/>
          </p:nvPr>
        </p:nvSpPr>
        <p:spPr/>
        <p:txBody>
          <a:bodyPr/>
          <a:lstStyle/>
          <a:p>
            <a:fld id="{94AD44F8-BE8D-4556-817A-45FB4E7E0A60}" type="datetimeFigureOut">
              <a:rPr lang="en-US" smtClean="0" smtId="4294967295"/>
              <a:t>9/24/2018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2"/>
          </p:nvPr>
        </p:nvSpPr>
        <p:spPr/>
        <p:txBody>
          <a:bodyPr/>
          <a:lstStyle/>
          <a:p>
            <a:fld id="{93AE1883-0942-4AA3-9DB2-9C7C3A0314B1}" type="slidenum">
              <a:rPr lang="en-US" smtClean="0" smtId="4294967295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 smtId="4294967295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3200" smtId="4294967295"/>
            </a:lvl1pPr>
            <a:lvl2pPr>
              <a:defRPr sz="2800" smtId="4294967295"/>
            </a:lvl2pPr>
            <a:lvl3pPr>
              <a:defRPr sz="2400" smtId="4294967295"/>
            </a:lvl3pPr>
            <a:lvl4pPr>
              <a:defRPr sz="2000" smtId="4294967295"/>
            </a:lvl4pPr>
            <a:lvl5pPr>
              <a:defRPr sz="2000" smtId="4294967295"/>
            </a:lvl5pPr>
            <a:lvl6pPr>
              <a:defRPr sz="2000" smtId="4294967295"/>
            </a:lvl6pPr>
            <a:lvl7pPr>
              <a:defRPr sz="2000" smtId="4294967295"/>
            </a:lvl7pPr>
            <a:lvl8pPr>
              <a:defRPr sz="2000" smtId="4294967295"/>
            </a:lvl8pPr>
            <a:lvl9pPr>
              <a:defRPr sz="2000" smtId="4294967295"/>
            </a:lvl9pPr>
          </a:lstStyle>
          <a:p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 smtId="4294967295"/>
            </a:lvl1pPr>
            <a:lvl2pPr marL="457200" indent="0">
              <a:buNone/>
              <a:defRPr sz="1200" smtId="4294967295"/>
            </a:lvl2pPr>
            <a:lvl3pPr marL="914400" indent="0">
              <a:buNone/>
              <a:defRPr sz="1000" smtId="4294967295"/>
            </a:lvl3pPr>
            <a:lvl4pPr marL="1371600" indent="0">
              <a:buNone/>
              <a:defRPr sz="900" smtId="4294967295"/>
            </a:lvl4pPr>
            <a:lvl5pPr marL="1828800" indent="0">
              <a:buNone/>
              <a:defRPr sz="900" smtId="4294967295"/>
            </a:lvl5pPr>
            <a:lvl6pPr marL="2286000" indent="0">
              <a:buNone/>
              <a:defRPr sz="900" smtId="4294967295"/>
            </a:lvl6pPr>
            <a:lvl7pPr marL="2743200" indent="0">
              <a:buNone/>
              <a:defRPr sz="900" smtId="4294967295"/>
            </a:lvl7pPr>
            <a:lvl8pPr marL="3200400" indent="0">
              <a:buNone/>
              <a:defRPr sz="900" smtId="4294967295"/>
            </a:lvl8pPr>
            <a:lvl9pPr marL="3657600" indent="0">
              <a:buNone/>
              <a:defRPr sz="900" smtId="4294967295"/>
            </a:lvl9pPr>
          </a:lstStyle>
          <a:p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86BF9E82-A60B-415A-83E7-8E960C02F65B}" type="datetimeFigureOut">
              <a:rPr lang="en-US" smtClean="0" smtId="4294967295"/>
              <a:t>9/24/2018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 smtId="4294967295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b"/>
          <a:lstStyle>
            <a:lvl1pPr algn="l">
              <a:defRPr sz="2000" b="1" smtId="4294967295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/>
        <p:txBody>
          <a:bodyPr/>
          <a:lstStyle>
            <a:lvl1pPr marL="0" indent="0">
              <a:buNone/>
              <a:defRPr sz="3200" smtId="4294967295"/>
            </a:lvl1pPr>
            <a:lvl2pPr marL="457200" indent="0">
              <a:buNone/>
              <a:defRPr sz="2800" smtId="4294967295"/>
            </a:lvl2pPr>
            <a:lvl3pPr marL="914400" indent="0">
              <a:buNone/>
              <a:defRPr sz="2400" smtId="4294967295"/>
            </a:lvl3pPr>
            <a:lvl4pPr marL="1371600" indent="0">
              <a:buNone/>
              <a:defRPr sz="2000" smtId="4294967295"/>
            </a:lvl4pPr>
            <a:lvl5pPr marL="1828800" indent="0">
              <a:buNone/>
              <a:defRPr sz="2000" smtId="4294967295"/>
            </a:lvl5pPr>
            <a:lvl6pPr marL="2286000" indent="0">
              <a:buNone/>
              <a:defRPr sz="2000" smtId="4294967295"/>
            </a:lvl6pPr>
            <a:lvl7pPr marL="2743200" indent="0">
              <a:buNone/>
              <a:defRPr sz="2000" smtId="4294967295"/>
            </a:lvl7pPr>
            <a:lvl8pPr marL="3200400" indent="0">
              <a:buNone/>
              <a:defRPr sz="2000" smtId="4294967295"/>
            </a:lvl8pPr>
            <a:lvl9pPr marL="3657600" indent="0">
              <a:buNone/>
              <a:defRPr sz="2000" smtId="4294967295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>
            <a:lvl1pPr marL="0" indent="0">
              <a:buNone/>
              <a:defRPr sz="1400" smtId="4294967295"/>
            </a:lvl1pPr>
            <a:lvl2pPr marL="457200" indent="0">
              <a:buNone/>
              <a:defRPr sz="1200" smtId="4294967295"/>
            </a:lvl2pPr>
            <a:lvl3pPr marL="914400" indent="0">
              <a:buNone/>
              <a:defRPr sz="1000" smtId="4294967295"/>
            </a:lvl3pPr>
            <a:lvl4pPr marL="1371600" indent="0">
              <a:buNone/>
              <a:defRPr sz="900" smtId="4294967295"/>
            </a:lvl4pPr>
            <a:lvl5pPr marL="1828800" indent="0">
              <a:buNone/>
              <a:defRPr sz="900" smtId="4294967295"/>
            </a:lvl5pPr>
            <a:lvl6pPr marL="2286000" indent="0">
              <a:buNone/>
              <a:defRPr sz="900" smtId="4294967295"/>
            </a:lvl6pPr>
            <a:lvl7pPr marL="2743200" indent="0">
              <a:buNone/>
              <a:defRPr sz="900" smtId="4294967295"/>
            </a:lvl7pPr>
            <a:lvl8pPr marL="3200400" indent="0">
              <a:buNone/>
              <a:defRPr sz="900" smtId="4294967295"/>
            </a:lvl8pPr>
            <a:lvl9pPr marL="3657600" indent="0">
              <a:buNone/>
              <a:defRPr sz="900" smtId="4294967295"/>
            </a:lvl9pPr>
          </a:lstStyle>
          <a:p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3"/>
          </p:nvPr>
        </p:nvSpPr>
        <p:spPr/>
        <p:txBody>
          <a:bodyPr/>
          <a:lstStyle/>
          <a:p>
            <a:fld id="{7E054B68-664D-4D3F-85FA-576B21AF0A1E}" type="datetimeFigureOut">
              <a:rPr lang="en-US" smtClean="0" smtId="4294967295"/>
              <a:t>9/24/2018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E1883-0942-4AA3-9DB2-9C7C3A0314B1}" type="slidenum">
              <a:rPr lang="en-US" smtClean="0" smtId="4294967295"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20.xml"/></Relationships>
</file>

<file path=ppt/slideMasters/_rels/slideMaster1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1.xml"/><Relationship Id="rId1" Type="http://schemas.openxmlformats.org/officeDocument/2006/relationships/slideLayout" Target="../slideLayouts/slideLayout21.xml"/></Relationships>
</file>

<file path=ppt/slideMasters/_rels/slideMaster12.xml.rels><?xml version="1.0" encoding="UTF-8" standalone="yes"?>
<Relationships xmlns="http://schemas.openxmlformats.org/package/2006/relationships"><Relationship Id="rId2" Type="http://schemas.openxmlformats.org/officeDocument/2006/relationships/theme" Target="../theme/theme12.xml"/><Relationship Id="rId1" Type="http://schemas.openxmlformats.org/officeDocument/2006/relationships/slideLayout" Target="../slideLayouts/slideLayout22.xml"/></Relationships>
</file>

<file path=ppt/slideMasters/_rels/slideMaster13.xml.rels><?xml version="1.0" encoding="UTF-8" standalone="yes"?>
<Relationships xmlns="http://schemas.openxmlformats.org/package/2006/relationships"><Relationship Id="rId2" Type="http://schemas.openxmlformats.org/officeDocument/2006/relationships/theme" Target="../theme/theme13.xml"/><Relationship Id="rId1" Type="http://schemas.openxmlformats.org/officeDocument/2006/relationships/slideLayout" Target="../slideLayouts/slideLayout23.xml"/></Relationships>
</file>

<file path=ppt/slideMasters/_rels/slideMaster14.xml.rels><?xml version="1.0" encoding="UTF-8" standalone="yes"?>
<Relationships xmlns="http://schemas.openxmlformats.org/package/2006/relationships"><Relationship Id="rId2" Type="http://schemas.openxmlformats.org/officeDocument/2006/relationships/theme" Target="../theme/theme14.xml"/><Relationship Id="rId1" Type="http://schemas.openxmlformats.org/officeDocument/2006/relationships/slideLayout" Target="../slideLayouts/slideLayout24.xml"/></Relationships>
</file>

<file path=ppt/slideMasters/_rels/slideMaster15.xml.rels><?xml version="1.0" encoding="UTF-8" standalone="yes"?>
<Relationships xmlns="http://schemas.openxmlformats.org/package/2006/relationships"><Relationship Id="rId2" Type="http://schemas.openxmlformats.org/officeDocument/2006/relationships/theme" Target="../theme/theme15.xml"/><Relationship Id="rId1" Type="http://schemas.openxmlformats.org/officeDocument/2006/relationships/slideLayout" Target="../slideLayouts/slideLayout25.xml"/></Relationships>
</file>

<file path=ppt/slideMasters/_rels/slideMaster16.xml.rels><?xml version="1.0" encoding="UTF-8" standalone="yes"?>
<Relationships xmlns="http://schemas.openxmlformats.org/package/2006/relationships"><Relationship Id="rId2" Type="http://schemas.openxmlformats.org/officeDocument/2006/relationships/theme" Target="../theme/theme16.xml"/><Relationship Id="rId1" Type="http://schemas.openxmlformats.org/officeDocument/2006/relationships/slideLayout" Target="../slideLayouts/slideLayout26.xml"/></Relationships>
</file>

<file path=ppt/slideMasters/_rels/slideMaster17.xml.rels><?xml version="1.0" encoding="UTF-8" standalone="yes"?>
<Relationships xmlns="http://schemas.openxmlformats.org/package/2006/relationships"><Relationship Id="rId2" Type="http://schemas.openxmlformats.org/officeDocument/2006/relationships/theme" Target="../theme/theme17.xml"/><Relationship Id="rId1" Type="http://schemas.openxmlformats.org/officeDocument/2006/relationships/slideLayout" Target="../slideLayouts/slideLayout27.xml"/></Relationships>
</file>

<file path=ppt/slideMasters/_rels/slideMaster18.xml.rels><?xml version="1.0" encoding="UTF-8" standalone="yes"?>
<Relationships xmlns="http://schemas.openxmlformats.org/package/2006/relationships"><Relationship Id="rId2" Type="http://schemas.openxmlformats.org/officeDocument/2006/relationships/theme" Target="../theme/theme18.xml"/><Relationship Id="rId1" Type="http://schemas.openxmlformats.org/officeDocument/2006/relationships/slideLayout" Target="../slideLayouts/slideLayout28.xml"/></Relationships>
</file>

<file path=ppt/slideMasters/_rels/slideMaster19.xml.rels><?xml version="1.0" encoding="UTF-8" standalone="yes"?>
<Relationships xmlns="http://schemas.openxmlformats.org/package/2006/relationships"><Relationship Id="rId2" Type="http://schemas.openxmlformats.org/officeDocument/2006/relationships/theme" Target="../theme/theme19.xml"/><Relationship Id="rId1" Type="http://schemas.openxmlformats.org/officeDocument/2006/relationships/slideLayout" Target="../slideLayouts/slideLayout2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_rels/slideMaster20.xml.rels><?xml version="1.0" encoding="UTF-8" standalone="yes"?>
<Relationships xmlns="http://schemas.openxmlformats.org/package/2006/relationships"><Relationship Id="rId2" Type="http://schemas.openxmlformats.org/officeDocument/2006/relationships/theme" Target="../theme/theme20.xml"/><Relationship Id="rId1" Type="http://schemas.openxmlformats.org/officeDocument/2006/relationships/slideLayout" Target="../slideLayouts/slideLayout30.xml"/></Relationships>
</file>

<file path=ppt/slideMasters/_rels/slideMaster21.xml.rels><?xml version="1.0" encoding="UTF-8" standalone="yes"?>
<Relationships xmlns="http://schemas.openxmlformats.org/package/2006/relationships"><Relationship Id="rId2" Type="http://schemas.openxmlformats.org/officeDocument/2006/relationships/theme" Target="../theme/theme21.xml"/><Relationship Id="rId1" Type="http://schemas.openxmlformats.org/officeDocument/2006/relationships/slideLayout" Target="../slideLayouts/slideLayout31.xml"/></Relationships>
</file>

<file path=ppt/slideMasters/_rels/slideMaster2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2.xml"/><Relationship Id="rId1" Type="http://schemas.openxmlformats.org/officeDocument/2006/relationships/slideLayout" Target="../slideLayouts/slideLayout32.xml"/></Relationships>
</file>

<file path=ppt/slideMasters/_rels/slideMaster23.xml.rels><?xml version="1.0" encoding="UTF-8" standalone="yes"?>
<Relationships xmlns="http://schemas.openxmlformats.org/package/2006/relationships"><Relationship Id="rId2" Type="http://schemas.openxmlformats.org/officeDocument/2006/relationships/theme" Target="../theme/theme23.xml"/><Relationship Id="rId1" Type="http://schemas.openxmlformats.org/officeDocument/2006/relationships/slideLayout" Target="../slideLayouts/slideLayout33.xml"/></Relationships>
</file>

<file path=ppt/slideMasters/_rels/slideMaster24.xml.rels><?xml version="1.0" encoding="UTF-8" standalone="yes"?>
<Relationships xmlns="http://schemas.openxmlformats.org/package/2006/relationships"><Relationship Id="rId2" Type="http://schemas.openxmlformats.org/officeDocument/2006/relationships/theme" Target="../theme/theme24.xml"/><Relationship Id="rId1" Type="http://schemas.openxmlformats.org/officeDocument/2006/relationships/slideLayout" Target="../slideLayouts/slideLayout34.xml"/></Relationships>
</file>

<file path=ppt/slideMasters/_rels/slideMaster25.xml.rels><?xml version="1.0" encoding="UTF-8" standalone="yes"?>
<Relationships xmlns="http://schemas.openxmlformats.org/package/2006/relationships"><Relationship Id="rId2" Type="http://schemas.openxmlformats.org/officeDocument/2006/relationships/theme" Target="../theme/theme25.xml"/><Relationship Id="rId1" Type="http://schemas.openxmlformats.org/officeDocument/2006/relationships/slideLayout" Target="../slideLayouts/slideLayout35.xml"/></Relationships>
</file>

<file path=ppt/slideMasters/_rels/slideMaster26.xml.rels><?xml version="1.0" encoding="UTF-8" standalone="yes"?>
<Relationships xmlns="http://schemas.openxmlformats.org/package/2006/relationships"><Relationship Id="rId2" Type="http://schemas.openxmlformats.org/officeDocument/2006/relationships/theme" Target="../theme/theme26.xml"/><Relationship Id="rId1" Type="http://schemas.openxmlformats.org/officeDocument/2006/relationships/slideLayout" Target="../slideLayouts/slideLayout36.xml"/></Relationships>
</file>

<file path=ppt/slideMasters/_rels/slideMaster27.xml.rels><?xml version="1.0" encoding="UTF-8" standalone="yes"?>
<Relationships xmlns="http://schemas.openxmlformats.org/package/2006/relationships"><Relationship Id="rId2" Type="http://schemas.openxmlformats.org/officeDocument/2006/relationships/theme" Target="../theme/theme27.xml"/><Relationship Id="rId1" Type="http://schemas.openxmlformats.org/officeDocument/2006/relationships/slideLayout" Target="../slideLayouts/slideLayout37.xml"/></Relationships>
</file>

<file path=ppt/slideMasters/_rels/slideMaster28.xml.rels><?xml version="1.0" encoding="UTF-8" standalone="yes"?>
<Relationships xmlns="http://schemas.openxmlformats.org/package/2006/relationships"><Relationship Id="rId2" Type="http://schemas.openxmlformats.org/officeDocument/2006/relationships/theme" Target="../theme/theme28.xml"/><Relationship Id="rId1" Type="http://schemas.openxmlformats.org/officeDocument/2006/relationships/slideLayout" Target="../slideLayouts/slideLayout38.xml"/></Relationships>
</file>

<file path=ppt/slideMasters/_rels/slideMaster29.xml.rels><?xml version="1.0" encoding="UTF-8" standalone="yes"?>
<Relationships xmlns="http://schemas.openxmlformats.org/package/2006/relationships"><Relationship Id="rId2" Type="http://schemas.openxmlformats.org/officeDocument/2006/relationships/theme" Target="../theme/theme29.xml"/><Relationship Id="rId1" Type="http://schemas.openxmlformats.org/officeDocument/2006/relationships/slideLayout" Target="../slideLayouts/slideLayout39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3.xml"/></Relationships>
</file>

<file path=ppt/slideMasters/_rels/slideMaster30.xml.rels><?xml version="1.0" encoding="UTF-8" standalone="yes"?>
<Relationships xmlns="http://schemas.openxmlformats.org/package/2006/relationships"><Relationship Id="rId2" Type="http://schemas.openxmlformats.org/officeDocument/2006/relationships/theme" Target="../theme/theme30.xml"/><Relationship Id="rId1" Type="http://schemas.openxmlformats.org/officeDocument/2006/relationships/slideLayout" Target="../slideLayouts/slideLayout40.xml"/></Relationships>
</file>

<file path=ppt/slideMasters/_rels/slideMaster31.xml.rels><?xml version="1.0" encoding="UTF-8" standalone="yes"?>
<Relationships xmlns="http://schemas.openxmlformats.org/package/2006/relationships"><Relationship Id="rId2" Type="http://schemas.openxmlformats.org/officeDocument/2006/relationships/theme" Target="../theme/theme31.xml"/><Relationship Id="rId1" Type="http://schemas.openxmlformats.org/officeDocument/2006/relationships/slideLayout" Target="../slideLayouts/slideLayout41.xml"/></Relationships>
</file>

<file path=ppt/slideMasters/_rels/slideMaster32.xml.rels><?xml version="1.0" encoding="UTF-8" standalone="yes"?>
<Relationships xmlns="http://schemas.openxmlformats.org/package/2006/relationships"><Relationship Id="rId2" Type="http://schemas.openxmlformats.org/officeDocument/2006/relationships/theme" Target="../theme/theme32.xml"/><Relationship Id="rId1" Type="http://schemas.openxmlformats.org/officeDocument/2006/relationships/slideLayout" Target="../slideLayouts/slideLayout42.xml"/></Relationships>
</file>

<file path=ppt/slideMasters/_rels/slideMaster3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3.xml"/><Relationship Id="rId1" Type="http://schemas.openxmlformats.org/officeDocument/2006/relationships/slideLayout" Target="../slideLayouts/slideLayout43.xml"/></Relationships>
</file>

<file path=ppt/slideMasters/_rels/slideMaster34.xml.rels><?xml version="1.0" encoding="UTF-8" standalone="yes"?>
<Relationships xmlns="http://schemas.openxmlformats.org/package/2006/relationships"><Relationship Id="rId2" Type="http://schemas.openxmlformats.org/officeDocument/2006/relationships/theme" Target="../theme/theme34.xml"/><Relationship Id="rId1" Type="http://schemas.openxmlformats.org/officeDocument/2006/relationships/slideLayout" Target="../slideLayouts/slideLayout44.xml"/></Relationships>
</file>

<file path=ppt/slideMasters/_rels/slideMaster35.xml.rels><?xml version="1.0" encoding="UTF-8" standalone="yes"?>
<Relationships xmlns="http://schemas.openxmlformats.org/package/2006/relationships"><Relationship Id="rId2" Type="http://schemas.openxmlformats.org/officeDocument/2006/relationships/theme" Target="../theme/theme35.xml"/><Relationship Id="rId1" Type="http://schemas.openxmlformats.org/officeDocument/2006/relationships/slideLayout" Target="../slideLayouts/slideLayout45.xml"/></Relationships>
</file>

<file path=ppt/slideMasters/_rels/slideMaster36.xml.rels><?xml version="1.0" encoding="UTF-8" standalone="yes"?>
<Relationships xmlns="http://schemas.openxmlformats.org/package/2006/relationships"><Relationship Id="rId2" Type="http://schemas.openxmlformats.org/officeDocument/2006/relationships/theme" Target="../theme/theme36.xml"/><Relationship Id="rId1" Type="http://schemas.openxmlformats.org/officeDocument/2006/relationships/slideLayout" Target="../slideLayouts/slideLayout46.xml"/></Relationships>
</file>

<file path=ppt/slideMasters/_rels/slideMaster37.xml.rels><?xml version="1.0" encoding="UTF-8" standalone="yes"?>
<Relationships xmlns="http://schemas.openxmlformats.org/package/2006/relationships"><Relationship Id="rId2" Type="http://schemas.openxmlformats.org/officeDocument/2006/relationships/theme" Target="../theme/theme37.xml"/><Relationship Id="rId1" Type="http://schemas.openxmlformats.org/officeDocument/2006/relationships/slideLayout" Target="../slideLayouts/slideLayout47.xml"/></Relationships>
</file>

<file path=ppt/slideMasters/_rels/slideMaster38.xml.rels><?xml version="1.0" encoding="UTF-8" standalone="yes"?>
<Relationships xmlns="http://schemas.openxmlformats.org/package/2006/relationships"><Relationship Id="rId2" Type="http://schemas.openxmlformats.org/officeDocument/2006/relationships/theme" Target="../theme/theme38.xml"/><Relationship Id="rId1" Type="http://schemas.openxmlformats.org/officeDocument/2006/relationships/slideLayout" Target="../slideLayouts/slideLayout48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4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5.xml"/></Relationships>
</file>

<file path=ppt/slideMasters/_rels/slideMaster6.xml.rels><?xml version="1.0" encoding="UTF-8" standalone="yes"?>
<Relationships xmlns="http://schemas.openxmlformats.org/package/2006/relationships"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16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17.xml"/></Relationships>
</file>

<file path=ppt/slideMasters/_rels/slideMaster8.xml.rels><?xml version="1.0" encoding="UTF-8" standalone="yes"?>
<Relationships xmlns="http://schemas.openxmlformats.org/package/2006/relationships"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18.xml"/></Relationships>
</file>

<file path=ppt/slideMasters/_rels/slideMaster9.xml.rels><?xml version="1.0" encoding="UTF-8" standalone="yes"?>
<Relationships xmlns="http://schemas.openxmlformats.org/package/2006/relationships"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 smtId="4294967295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 smtId="4294967295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 smtId="4294967295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 smtId="4294967295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 smtId="4294967295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 smtId="4294967295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 smtId="4294967295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 smtId="4294967295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 smtId="4294967295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 smtId="4294967295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 smtId="4294967295"/>
      </a:defPPr>
      <a:lvl1pPr marL="0" algn="l" defTabSz="914400" rtl="0" eaLnBrk="1" latinLnBrk="0" hangingPunct="1">
        <a:defRPr sz="1800" kern="1200" smtId="4294967295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 smtId="4294967295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 smtId="4294967295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 smtId="4294967295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 smtId="4294967295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 smtId="4294967295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 smtId="4294967295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 smtId="4294967295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 smtId="4294967295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4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2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666" y="427735"/>
            <a:ext cx="6797992" cy="17109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7666" y="2459482"/>
            <a:ext cx="6797992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68130" y="9944862"/>
            <a:ext cx="2419480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ct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7666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l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1D8BD707-D9CF-40AE-B4C6-C98DA3205C09}" type="datetimeFigureOut">
              <a:rPr lang="en-US"/>
              <a:t>9/24/2018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38394" y="9944862"/>
            <a:ext cx="1739001" cy="274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algn="r" defTabSz="914400" rtl="0" eaLnBrk="0" latinLnBrk="0" hangingPunct="0">
              <a:defRPr sz="1800" kern="1200">
                <a:solidFill>
                  <a:schemeClr val="tx1">
                    <a:tint val="75000"/>
                  </a:schemeClr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5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212189" y="2017731"/>
            <a:ext cx="8001660" cy="19369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6251"/>
              </a:lnSpc>
              <a:spcBef>
                <a:spcPct val="0"/>
              </a:spcBef>
              <a:spcAft>
                <a:spcPct val="0"/>
              </a:spcAft>
            </a:pPr>
            <a:r>
              <a:rPr sz="6000">
                <a:solidFill>
                  <a:srgbClr val="000000"/>
                </a:solidFill>
                <a:latin typeface="SIOHDJ+DengXian-Light"/>
                <a:cs typeface="SIOHDJ+DengXian-Light"/>
              </a:rPr>
              <a:t>高考考场作文升级四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809746" y="3650215"/>
            <a:ext cx="1981200" cy="7747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</a:pPr>
            <a:r>
              <a:rPr sz="2400" b="1">
                <a:solidFill>
                  <a:srgbClr val="000000"/>
                </a:solidFill>
                <a:latin typeface="DengXian"/>
                <a:cs typeface="DengXian"/>
              </a:rPr>
              <a:t>综合提升篇</a:t>
            </a: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720242" y="727146"/>
            <a:ext cx="3076651" cy="142131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591"/>
              </a:lnSpc>
              <a:spcBef>
                <a:spcPct val="0"/>
              </a:spcBef>
              <a:spcAft>
                <a:spcPct val="0"/>
              </a:spcAft>
            </a:pPr>
            <a:r>
              <a:rPr sz="4400">
                <a:solidFill>
                  <a:srgbClr val="000000"/>
                </a:solidFill>
                <a:latin typeface="JOVQTL+DengXian-Light"/>
                <a:cs typeface="JOVQTL+DengXian-Light"/>
              </a:rPr>
              <a:t>学生范文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20242" y="1825034"/>
            <a:ext cx="9024137" cy="408330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466"/>
              </a:lnSpc>
              <a:spcBef>
                <a:spcPct val="0"/>
              </a:spcBef>
              <a:spcAft>
                <a:spcPct val="0"/>
              </a:spcAft>
            </a:pPr>
            <a:r>
              <a:rPr sz="4000" spc="400">
                <a:solidFill>
                  <a:srgbClr val="000000"/>
                </a:solidFill>
                <a:latin typeface="OPAJHK+ArialMT"/>
                <a:cs typeface="OPAJHK+ArialMT"/>
              </a:rPr>
              <a:t>•</a:t>
            </a:r>
            <a:r>
              <a:rPr sz="4000">
                <a:solidFill>
                  <a:srgbClr val="000000"/>
                </a:solidFill>
                <a:latin typeface="LGRHPN+DengXian-Regular"/>
                <a:cs typeface="LGRHPN+DengXian-Regular"/>
              </a:rPr>
              <a:t>成熟是一种不需要对别人察颜观</a:t>
            </a:r>
          </a:p>
          <a:p>
            <a:pPr marL="228599" marR="0">
              <a:lnSpc>
                <a:spcPts val="4163"/>
              </a:lnSpc>
              <a:spcBef>
                <a:spcPts val="109"/>
              </a:spcBef>
              <a:spcAft>
                <a:spcPct val="0"/>
              </a:spcAft>
            </a:pPr>
            <a:r>
              <a:rPr sz="4000">
                <a:solidFill>
                  <a:srgbClr val="000000"/>
                </a:solidFill>
                <a:latin typeface="LGRHPN+DengXian-Regular"/>
                <a:cs typeface="LGRHPN+DengXian-Regular"/>
              </a:rPr>
              <a:t>色的从容，一种停止向众人申诉</a:t>
            </a:r>
          </a:p>
          <a:p>
            <a:pPr marL="228599" marR="0">
              <a:lnSpc>
                <a:spcPts val="4163"/>
              </a:lnSpc>
              <a:spcBef>
                <a:spcPts val="106"/>
              </a:spcBef>
              <a:spcAft>
                <a:spcPct val="0"/>
              </a:spcAft>
            </a:pPr>
            <a:r>
              <a:rPr sz="4000">
                <a:solidFill>
                  <a:srgbClr val="000000"/>
                </a:solidFill>
                <a:latin typeface="LGRHPN+DengXian-Regular"/>
                <a:cs typeface="LGRHPN+DengXian-Regular"/>
              </a:rPr>
              <a:t>求告的大气，一种不再理会哄闹</a:t>
            </a:r>
          </a:p>
          <a:p>
            <a:pPr marL="228599" marR="0">
              <a:lnSpc>
                <a:spcPts val="4166"/>
              </a:lnSpc>
              <a:spcBef>
                <a:spcPts val="103"/>
              </a:spcBef>
              <a:spcAft>
                <a:spcPct val="0"/>
              </a:spcAft>
            </a:pPr>
            <a:r>
              <a:rPr sz="4000">
                <a:solidFill>
                  <a:srgbClr val="000000"/>
                </a:solidFill>
                <a:latin typeface="LGRHPN+DengXian-Regular"/>
                <a:cs typeface="LGRHPN+DengXian-Regular"/>
              </a:rPr>
              <a:t>的微笑，一种洗刷了偏激的淡然，</a:t>
            </a:r>
          </a:p>
          <a:p>
            <a:pPr marL="228599" marR="0">
              <a:lnSpc>
                <a:spcPts val="4163"/>
              </a:lnSpc>
              <a:spcBef>
                <a:spcPts val="158"/>
              </a:spcBef>
              <a:spcAft>
                <a:spcPct val="0"/>
              </a:spcAft>
            </a:pPr>
            <a:r>
              <a:rPr sz="4000">
                <a:solidFill>
                  <a:srgbClr val="000000"/>
                </a:solidFill>
                <a:latin typeface="LGRHPN+DengXian-Regular"/>
                <a:cs typeface="LGRHPN+DengXian-Regular"/>
              </a:rPr>
              <a:t>一种无须声张的厚实，一种并不</a:t>
            </a:r>
          </a:p>
          <a:p>
            <a:pPr marL="228599" marR="0">
              <a:lnSpc>
                <a:spcPts val="4166"/>
              </a:lnSpc>
              <a:spcBef>
                <a:spcPts val="103"/>
              </a:spcBef>
              <a:spcAft>
                <a:spcPct val="0"/>
              </a:spcAft>
            </a:pPr>
            <a:r>
              <a:rPr sz="4000">
                <a:solidFill>
                  <a:srgbClr val="000000"/>
                </a:solidFill>
                <a:latin typeface="LGRHPN+DengXian-Regular"/>
                <a:cs typeface="LGRHPN+DengXian-Regular"/>
              </a:rPr>
              <a:t>陡峭的高度。</a:t>
            </a: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720242" y="727146"/>
            <a:ext cx="6435547" cy="142131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591"/>
              </a:lnSpc>
              <a:spcBef>
                <a:spcPct val="0"/>
              </a:spcBef>
              <a:spcAft>
                <a:spcPct val="0"/>
              </a:spcAft>
            </a:pPr>
            <a:r>
              <a:rPr sz="4400">
                <a:solidFill>
                  <a:srgbClr val="000000"/>
                </a:solidFill>
                <a:latin typeface="JOASDO+DengXian-Light"/>
                <a:cs typeface="JOASDO+DengXian-Light"/>
              </a:rPr>
              <a:t>创造的人生是最美的。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20242" y="1934318"/>
            <a:ext cx="5163860" cy="93721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123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CRLFID+ArialMT"/>
                <a:cs typeface="CRLFID+ArialMT"/>
              </a:rPr>
              <a:t>•</a:t>
            </a:r>
            <a:r>
              <a:rPr sz="2800" spc="12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800">
                <a:solidFill>
                  <a:srgbClr val="000000"/>
                </a:solidFill>
                <a:latin typeface="WRMUAD+DengXian-Regular"/>
                <a:cs typeface="WRMUAD+DengXian-Regular"/>
              </a:rPr>
              <a:t>浪花，创造出大海的气势；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720242" y="2573255"/>
            <a:ext cx="5163158" cy="93721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123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CRLFID+ArialMT"/>
                <a:cs typeface="CRLFID+ArialMT"/>
              </a:rPr>
              <a:t>•</a:t>
            </a:r>
            <a:r>
              <a:rPr sz="2800" spc="12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800">
                <a:solidFill>
                  <a:srgbClr val="000000"/>
                </a:solidFill>
                <a:latin typeface="WRMUAD+DengXian-Regular"/>
                <a:cs typeface="WRMUAD+DengXian-Regular"/>
              </a:rPr>
              <a:t>森林，创造出大地的娇美；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720242" y="3213335"/>
            <a:ext cx="8843298" cy="93721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123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CRLFID+ArialMT"/>
                <a:cs typeface="CRLFID+ArialMT"/>
              </a:rPr>
              <a:t>•</a:t>
            </a:r>
            <a:r>
              <a:rPr sz="2800" spc="12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800">
                <a:solidFill>
                  <a:srgbClr val="000000"/>
                </a:solidFill>
                <a:latin typeface="WRMUAD+DengXian-Regular"/>
                <a:cs typeface="WRMUAD+DengXian-Regular"/>
              </a:rPr>
              <a:t>敢于创造的人，才能领略风光，才能体会快乐。</a:t>
            </a: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720242" y="727146"/>
            <a:ext cx="6435547" cy="142131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591"/>
              </a:lnSpc>
              <a:spcBef>
                <a:spcPct val="0"/>
              </a:spcBef>
              <a:spcAft>
                <a:spcPct val="0"/>
              </a:spcAft>
            </a:pPr>
            <a:r>
              <a:rPr sz="4400">
                <a:solidFill>
                  <a:srgbClr val="000000"/>
                </a:solidFill>
                <a:latin typeface="JANIMQ+DengXian-Light"/>
                <a:cs typeface="JANIMQ+DengXian-Light"/>
              </a:rPr>
              <a:t>创造的人生是最美的。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20242" y="1934318"/>
            <a:ext cx="8843298" cy="29861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123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OBSTAP+ArialMT"/>
                <a:cs typeface="OBSTAP+ArialMT"/>
              </a:rPr>
              <a:t>•</a:t>
            </a:r>
            <a:r>
              <a:rPr sz="2800" spc="522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800">
                <a:solidFill>
                  <a:srgbClr val="000000"/>
                </a:solidFill>
                <a:latin typeface="JKTCLO+DengXian-Regular"/>
                <a:cs typeface="JKTCLO+DengXian-Regular"/>
              </a:rPr>
              <a:t>只有波涛汹涌的</a:t>
            </a:r>
            <a:r>
              <a:rPr sz="2800">
                <a:solidFill>
                  <a:srgbClr val="FF0000"/>
                </a:solidFill>
                <a:latin typeface="JKTCLO+DengXian-Regular"/>
                <a:cs typeface="JKTCLO+DengXian-Regular"/>
              </a:rPr>
              <a:t>浪花</a:t>
            </a:r>
            <a:r>
              <a:rPr sz="2800">
                <a:solidFill>
                  <a:srgbClr val="000000"/>
                </a:solidFill>
                <a:latin typeface="JKTCLO+DengXian-Regular"/>
                <a:cs typeface="JKTCLO+DengXian-Regular"/>
              </a:rPr>
              <a:t>，才能</a:t>
            </a:r>
            <a:r>
              <a:rPr sz="2800">
                <a:solidFill>
                  <a:srgbClr val="FF0000"/>
                </a:solidFill>
                <a:latin typeface="JKTCLO+DengXian-Regular"/>
                <a:cs typeface="JKTCLO+DengXian-Regular"/>
              </a:rPr>
              <a:t>显示</a:t>
            </a:r>
            <a:r>
              <a:rPr sz="2800">
                <a:solidFill>
                  <a:srgbClr val="000000"/>
                </a:solidFill>
                <a:latin typeface="JKTCLO+DengXian-Regular"/>
                <a:cs typeface="JKTCLO+DengXian-Regular"/>
              </a:rPr>
              <a:t>出</a:t>
            </a:r>
            <a:r>
              <a:rPr sz="2800">
                <a:solidFill>
                  <a:srgbClr val="FF0000"/>
                </a:solidFill>
                <a:latin typeface="JKTCLO+DengXian-Regular"/>
                <a:cs typeface="JKTCLO+DengXian-Regular"/>
              </a:rPr>
              <a:t>大海</a:t>
            </a:r>
            <a:r>
              <a:rPr sz="2800">
                <a:solidFill>
                  <a:srgbClr val="000000"/>
                </a:solidFill>
                <a:latin typeface="JKTCLO+DengXian-Regular"/>
                <a:cs typeface="JKTCLO+DengXian-Regular"/>
              </a:rPr>
              <a:t>磅礴</a:t>
            </a:r>
          </a:p>
          <a:p>
            <a:pPr marL="228599" marR="0">
              <a:lnSpc>
                <a:spcPts val="2913"/>
              </a:lnSpc>
              <a:spcBef>
                <a:spcPts val="1171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JKTCLO+DengXian-Regular"/>
                <a:cs typeface="JKTCLO+DengXian-Regular"/>
              </a:rPr>
              <a:t>的</a:t>
            </a:r>
            <a:r>
              <a:rPr sz="2800">
                <a:solidFill>
                  <a:srgbClr val="FF0000"/>
                </a:solidFill>
                <a:latin typeface="JKTCLO+DengXian-Regular"/>
                <a:cs typeface="JKTCLO+DengXian-Regular"/>
              </a:rPr>
              <a:t>气势</a:t>
            </a:r>
            <a:r>
              <a:rPr sz="2800">
                <a:solidFill>
                  <a:srgbClr val="000000"/>
                </a:solidFill>
                <a:latin typeface="JKTCLO+DengXian-Regular"/>
                <a:cs typeface="JKTCLO+DengXian-Regular"/>
              </a:rPr>
              <a:t>；只有一望无际的</a:t>
            </a:r>
            <a:r>
              <a:rPr sz="2800">
                <a:solidFill>
                  <a:srgbClr val="FF0000"/>
                </a:solidFill>
                <a:latin typeface="JKTCLO+DengXian-Regular"/>
                <a:cs typeface="JKTCLO+DengXian-Regular"/>
              </a:rPr>
              <a:t>森林</a:t>
            </a:r>
            <a:r>
              <a:rPr sz="2800">
                <a:solidFill>
                  <a:srgbClr val="000000"/>
                </a:solidFill>
                <a:latin typeface="JKTCLO+DengXian-Regular"/>
                <a:cs typeface="JKTCLO+DengXian-Regular"/>
              </a:rPr>
              <a:t>，才能</a:t>
            </a:r>
            <a:r>
              <a:rPr sz="2800">
                <a:solidFill>
                  <a:srgbClr val="FF0000"/>
                </a:solidFill>
                <a:latin typeface="JKTCLO+DengXian-Regular"/>
                <a:cs typeface="JKTCLO+DengXian-Regular"/>
              </a:rPr>
              <a:t>创造</a:t>
            </a:r>
            <a:r>
              <a:rPr sz="2800" spc="10">
                <a:solidFill>
                  <a:srgbClr val="000000"/>
                </a:solidFill>
                <a:latin typeface="JKTCLO+DengXian-Regular"/>
                <a:cs typeface="JKTCLO+DengXian-Regular"/>
              </a:rPr>
              <a:t>出</a:t>
            </a:r>
            <a:r>
              <a:rPr sz="2800">
                <a:solidFill>
                  <a:srgbClr val="FF0000"/>
                </a:solidFill>
                <a:latin typeface="JKTCLO+DengXian-Regular"/>
                <a:cs typeface="JKTCLO+DengXian-Regular"/>
              </a:rPr>
              <a:t>大地</a:t>
            </a:r>
          </a:p>
          <a:p>
            <a:pPr marL="228599" marR="0">
              <a:lnSpc>
                <a:spcPts val="2913"/>
              </a:lnSpc>
              <a:spcBef>
                <a:spcPts val="1118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JKTCLO+DengXian-Regular"/>
                <a:cs typeface="JKTCLO+DengXian-Regular"/>
              </a:rPr>
              <a:t>的翠绿与</a:t>
            </a:r>
            <a:r>
              <a:rPr sz="2800">
                <a:solidFill>
                  <a:srgbClr val="FF0000"/>
                </a:solidFill>
                <a:latin typeface="JKTCLO+DengXian-Regular"/>
                <a:cs typeface="JKTCLO+DengXian-Regular"/>
              </a:rPr>
              <a:t>娇美</a:t>
            </a:r>
            <a:r>
              <a:rPr sz="2800">
                <a:solidFill>
                  <a:srgbClr val="000000"/>
                </a:solidFill>
                <a:latin typeface="JKTCLO+DengXian-Regular"/>
                <a:cs typeface="JKTCLO+DengXian-Regular"/>
              </a:rPr>
              <a:t>；只有敢于跋涉，登上峰顶的</a:t>
            </a:r>
            <a:r>
              <a:rPr sz="2800">
                <a:solidFill>
                  <a:srgbClr val="FF0000"/>
                </a:solidFill>
                <a:latin typeface="JKTCLO+DengXian-Regular"/>
                <a:cs typeface="JKTCLO+DengXian-Regular"/>
              </a:rPr>
              <a:t>人</a:t>
            </a:r>
            <a:r>
              <a:rPr sz="2800">
                <a:solidFill>
                  <a:srgbClr val="000000"/>
                </a:solidFill>
                <a:latin typeface="JKTCLO+DengXian-Regular"/>
                <a:cs typeface="JKTCLO+DengXian-Regular"/>
              </a:rPr>
              <a:t>，</a:t>
            </a:r>
          </a:p>
          <a:p>
            <a:pPr marL="228599" marR="0">
              <a:lnSpc>
                <a:spcPts val="2915"/>
              </a:lnSpc>
              <a:spcBef>
                <a:spcPts val="1116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JKTCLO+DengXian-Regular"/>
                <a:cs typeface="JKTCLO+DengXian-Regular"/>
              </a:rPr>
              <a:t>才能真正</a:t>
            </a:r>
            <a:r>
              <a:rPr sz="2800">
                <a:solidFill>
                  <a:srgbClr val="FF0000"/>
                </a:solidFill>
                <a:latin typeface="JKTCLO+DengXian-Regular"/>
                <a:cs typeface="JKTCLO+DengXian-Regular"/>
              </a:rPr>
              <a:t>领略</a:t>
            </a:r>
            <a:r>
              <a:rPr sz="2800">
                <a:solidFill>
                  <a:srgbClr val="000000"/>
                </a:solidFill>
                <a:latin typeface="JKTCLO+DengXian-Regular"/>
                <a:cs typeface="JKTCLO+DengXian-Regular"/>
              </a:rPr>
              <a:t>山川的壮丽</a:t>
            </a:r>
            <a:r>
              <a:rPr sz="2800">
                <a:solidFill>
                  <a:srgbClr val="FF0000"/>
                </a:solidFill>
                <a:latin typeface="JKTCLO+DengXian-Regular"/>
                <a:cs typeface="JKTCLO+DengXian-Regular"/>
              </a:rPr>
              <a:t>风光</a:t>
            </a:r>
            <a:r>
              <a:rPr sz="2800">
                <a:solidFill>
                  <a:srgbClr val="000000"/>
                </a:solidFill>
                <a:latin typeface="JKTCLO+DengXian-Regular"/>
                <a:cs typeface="JKTCLO+DengXian-Regular"/>
              </a:rPr>
              <a:t>，才能</a:t>
            </a:r>
            <a:r>
              <a:rPr sz="2800">
                <a:solidFill>
                  <a:srgbClr val="FF0000"/>
                </a:solidFill>
                <a:latin typeface="JKTCLO+DengXian-Regular"/>
                <a:cs typeface="JKTCLO+DengXian-Regular"/>
              </a:rPr>
              <a:t>体会</a:t>
            </a:r>
            <a:r>
              <a:rPr sz="2800">
                <a:solidFill>
                  <a:srgbClr val="000000"/>
                </a:solidFill>
                <a:latin typeface="JKTCLO+DengXian-Regular"/>
                <a:cs typeface="JKTCLO+DengXian-Regular"/>
              </a:rPr>
              <a:t>创造的</a:t>
            </a:r>
          </a:p>
          <a:p>
            <a:pPr marL="228599" marR="0">
              <a:lnSpc>
                <a:spcPts val="2913"/>
              </a:lnSpc>
              <a:spcBef>
                <a:spcPts val="117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JKTCLO+DengXian-Regular"/>
                <a:cs typeface="JKTCLO+DengXian-Regular"/>
              </a:rPr>
              <a:t>欢欣</a:t>
            </a:r>
            <a:r>
              <a:rPr sz="2800">
                <a:solidFill>
                  <a:srgbClr val="FF0000"/>
                </a:solidFill>
                <a:latin typeface="JKTCLO+DengXian-Regular"/>
                <a:cs typeface="JKTCLO+DengXian-Regular"/>
              </a:rPr>
              <a:t>快乐</a:t>
            </a:r>
            <a:r>
              <a:rPr sz="2800">
                <a:solidFill>
                  <a:srgbClr val="000000"/>
                </a:solidFill>
                <a:latin typeface="JKTCLO+DengXian-Regular"/>
                <a:cs typeface="JKTCLO+DengXian-Regular"/>
              </a:rPr>
              <a:t>。</a:t>
            </a: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720242" y="727146"/>
            <a:ext cx="5315102" cy="142131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591"/>
              </a:lnSpc>
              <a:spcBef>
                <a:spcPct val="0"/>
              </a:spcBef>
              <a:spcAft>
                <a:spcPct val="0"/>
              </a:spcAft>
            </a:pPr>
            <a:r>
              <a:rPr sz="4400">
                <a:solidFill>
                  <a:srgbClr val="000000"/>
                </a:solidFill>
                <a:latin typeface="NPVKRS+DengXian-Light"/>
                <a:cs typeface="NPVKRS+DengXian-Light"/>
              </a:rPr>
              <a:t>战胜困难方能成功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20242" y="1823185"/>
            <a:ext cx="3072383" cy="96686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413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IPGVKV+ArialMT"/>
                <a:cs typeface="IPGVKV+ArialMT"/>
              </a:rPr>
              <a:t>•</a:t>
            </a:r>
            <a:r>
              <a:rPr sz="2800" spc="12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800">
                <a:solidFill>
                  <a:srgbClr val="000000"/>
                </a:solidFill>
                <a:latin typeface="Calibri"/>
                <a:cs typeface="Calibri"/>
              </a:rPr>
              <a:t>1</a:t>
            </a:r>
            <a:r>
              <a:rPr sz="2800">
                <a:solidFill>
                  <a:srgbClr val="000000"/>
                </a:solidFill>
                <a:latin typeface="LNNWUN+DengXian-Regular"/>
                <a:cs typeface="LNNWUN+DengXian-Regular"/>
              </a:rPr>
              <a:t>、名言引入。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720242" y="2334106"/>
            <a:ext cx="4962369" cy="19895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413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IPGVKV+ArialMT"/>
                <a:cs typeface="IPGVKV+ArialMT"/>
              </a:rPr>
              <a:t>•</a:t>
            </a:r>
            <a:r>
              <a:rPr sz="2800" spc="12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800">
                <a:solidFill>
                  <a:srgbClr val="000000"/>
                </a:solidFill>
                <a:latin typeface="Calibri"/>
                <a:cs typeface="Calibri"/>
              </a:rPr>
              <a:t>2</a:t>
            </a:r>
            <a:r>
              <a:rPr sz="2800">
                <a:solidFill>
                  <a:srgbClr val="000000"/>
                </a:solidFill>
                <a:latin typeface="LNNWUN+DengXian-Regular"/>
                <a:cs typeface="LNNWUN+DengXian-Regular"/>
              </a:rPr>
              <a:t>、风雨过后，看见美景；</a:t>
            </a:r>
          </a:p>
          <a:p>
            <a:pPr marL="0" marR="0">
              <a:lnSpc>
                <a:spcPts val="3413"/>
              </a:lnSpc>
              <a:spcBef>
                <a:spcPts val="618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IPGVKV+ArialMT"/>
                <a:cs typeface="IPGVKV+ArialMT"/>
              </a:rPr>
              <a:t>•</a:t>
            </a:r>
            <a:r>
              <a:rPr sz="2800" spc="12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800">
                <a:solidFill>
                  <a:srgbClr val="000000"/>
                </a:solidFill>
                <a:latin typeface="Calibri"/>
                <a:cs typeface="Calibri"/>
              </a:rPr>
              <a:t>3</a:t>
            </a:r>
            <a:r>
              <a:rPr sz="2800">
                <a:solidFill>
                  <a:srgbClr val="000000"/>
                </a:solidFill>
                <a:latin typeface="LNNWUN+DengXian-Regular"/>
                <a:cs typeface="LNNWUN+DengXian-Regular"/>
              </a:rPr>
              <a:t>、走出荆棘，就是大道；</a:t>
            </a:r>
          </a:p>
          <a:p>
            <a:pPr marL="0" marR="0">
              <a:lnSpc>
                <a:spcPts val="3416"/>
              </a:lnSpc>
              <a:spcBef>
                <a:spcPts val="653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IPGVKV+ArialMT"/>
                <a:cs typeface="IPGVKV+ArialMT"/>
              </a:rPr>
              <a:t>•</a:t>
            </a:r>
            <a:r>
              <a:rPr sz="2800" spc="12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800">
                <a:solidFill>
                  <a:srgbClr val="000000"/>
                </a:solidFill>
                <a:latin typeface="Calibri"/>
                <a:cs typeface="Calibri"/>
              </a:rPr>
              <a:t>4</a:t>
            </a:r>
            <a:r>
              <a:rPr sz="2800">
                <a:solidFill>
                  <a:srgbClr val="000000"/>
                </a:solidFill>
                <a:latin typeface="LNNWUN+DengXian-Regular"/>
                <a:cs typeface="LNNWUN+DengXian-Regular"/>
              </a:rPr>
              <a:t>、登上山顶，欣赏山色。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720242" y="3867504"/>
            <a:ext cx="8641663" cy="96686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413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IPGVKV+ArialMT"/>
                <a:cs typeface="IPGVKV+ArialMT"/>
              </a:rPr>
              <a:t>•</a:t>
            </a:r>
            <a:r>
              <a:rPr sz="2800" spc="12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800">
                <a:solidFill>
                  <a:srgbClr val="000000"/>
                </a:solidFill>
                <a:latin typeface="Calibri"/>
                <a:cs typeface="Calibri"/>
              </a:rPr>
              <a:t>5</a:t>
            </a:r>
            <a:r>
              <a:rPr sz="2800">
                <a:solidFill>
                  <a:srgbClr val="000000"/>
                </a:solidFill>
                <a:latin typeface="LNNWUN+DengXian-Regular"/>
                <a:cs typeface="LNNWUN+DengXian-Regular"/>
              </a:rPr>
              <a:t>、反向：一次困难，</a:t>
            </a:r>
            <a:r>
              <a:rPr sz="2800">
                <a:solidFill>
                  <a:srgbClr val="FF0000"/>
                </a:solidFill>
                <a:latin typeface="LNNWUN+DengXian-Regular"/>
                <a:cs typeface="LNNWUN+DengXian-Regular"/>
              </a:rPr>
              <a:t>不算</a:t>
            </a:r>
            <a:r>
              <a:rPr sz="2800">
                <a:solidFill>
                  <a:srgbClr val="000000"/>
                </a:solidFill>
                <a:latin typeface="LNNWUN+DengXian-Regular"/>
                <a:cs typeface="LNNWUN+DengXian-Regular"/>
              </a:rPr>
              <a:t>什么。遇到困难</a:t>
            </a:r>
            <a:r>
              <a:rPr sz="2800">
                <a:solidFill>
                  <a:srgbClr val="FF0000"/>
                </a:solidFill>
                <a:latin typeface="LNNWUN+DengXian-Regular"/>
                <a:cs typeface="LNNWUN+DengXian-Regular"/>
              </a:rPr>
              <a:t>不可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948842" y="4302007"/>
            <a:ext cx="1598675" cy="90340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913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LNNWUN+DengXian-Regular"/>
                <a:cs typeface="LNNWUN+DengXian-Regular"/>
              </a:rPr>
              <a:t>言弃。</a:t>
            </a: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720242" y="727146"/>
            <a:ext cx="5315102" cy="142131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591"/>
              </a:lnSpc>
              <a:spcBef>
                <a:spcPct val="0"/>
              </a:spcBef>
              <a:spcAft>
                <a:spcPct val="0"/>
              </a:spcAft>
            </a:pPr>
            <a:r>
              <a:rPr sz="4400">
                <a:solidFill>
                  <a:srgbClr val="000000"/>
                </a:solidFill>
                <a:latin typeface="SJIMCW+DengXian-Light"/>
                <a:cs typeface="SJIMCW+DengXian-Light"/>
              </a:rPr>
              <a:t>战胜困难方能成功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20242" y="1839830"/>
            <a:ext cx="9255246" cy="362618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123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AJGVIT+ArialMT"/>
                <a:cs typeface="AJGVIT+ArialMT"/>
              </a:rPr>
              <a:t>•</a:t>
            </a:r>
            <a:r>
              <a:rPr sz="2800" spc="522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800">
                <a:solidFill>
                  <a:srgbClr val="000000"/>
                </a:solidFill>
                <a:latin typeface="GDKGQM+DengXian-Regular"/>
                <a:cs typeface="GDKGQM+DengXian-Regular"/>
              </a:rPr>
              <a:t>巴尔扎克说过“不幸，是天才的进升阶梯，</a:t>
            </a:r>
          </a:p>
          <a:p>
            <a:pPr marL="228599" marR="0">
              <a:lnSpc>
                <a:spcPts val="2915"/>
              </a:lnSpc>
              <a:spcBef>
                <a:spcPts val="108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GDKGQM+DengXian-Regular"/>
                <a:cs typeface="GDKGQM+DengXian-Regular"/>
              </a:rPr>
              <a:t>信徒的洗礼之水，弱者的无底深渊”。风雨过后，</a:t>
            </a:r>
          </a:p>
          <a:p>
            <a:pPr marL="228599" marR="0">
              <a:lnSpc>
                <a:spcPts val="2913"/>
              </a:lnSpc>
              <a:spcBef>
                <a:spcPts val="163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GDKGQM+DengXian-Regular"/>
                <a:cs typeface="GDKGQM+DengXian-Regular"/>
              </a:rPr>
              <a:t>眼前会是鸥翔鱼游的天水一色；走出荆棘，前面</a:t>
            </a:r>
          </a:p>
          <a:p>
            <a:pPr marL="228599" marR="0">
              <a:lnSpc>
                <a:spcPts val="2913"/>
              </a:lnSpc>
              <a:spcBef>
                <a:spcPts val="11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GDKGQM+DengXian-Regular"/>
                <a:cs typeface="GDKGQM+DengXian-Regular"/>
              </a:rPr>
              <a:t>就是铺满鲜花的康庄大道；登上山顶，脚下便是</a:t>
            </a:r>
          </a:p>
          <a:p>
            <a:pPr marL="228599" marR="0">
              <a:lnSpc>
                <a:spcPts val="2915"/>
              </a:lnSpc>
              <a:spcBef>
                <a:spcPts val="108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GDKGQM+DengXian-Regular"/>
                <a:cs typeface="GDKGQM+DengXian-Regular"/>
              </a:rPr>
              <a:t>积翠如云的空蒙山色。在这个世界上，一星陨落，</a:t>
            </a:r>
          </a:p>
          <a:p>
            <a:pPr marL="228599" marR="0">
              <a:lnSpc>
                <a:spcPts val="2913"/>
              </a:lnSpc>
              <a:spcBef>
                <a:spcPts val="112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GDKGQM+DengXian-Regular"/>
                <a:cs typeface="GDKGQM+DengXian-Regular"/>
              </a:rPr>
              <a:t>黯淡不了星空灿烂，一花凋零，荒芜不了整个春</a:t>
            </a:r>
          </a:p>
          <a:p>
            <a:pPr marL="228599" marR="0">
              <a:lnSpc>
                <a:spcPts val="2913"/>
              </a:lnSpc>
              <a:spcBef>
                <a:spcPts val="16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GDKGQM+DengXian-Regular"/>
                <a:cs typeface="GDKGQM+DengXian-Regular"/>
              </a:rPr>
              <a:t>天。人生要尽全力度过每一关，不管遇到什么困</a:t>
            </a:r>
          </a:p>
          <a:p>
            <a:pPr marL="228599" marR="0">
              <a:lnSpc>
                <a:spcPts val="2913"/>
              </a:lnSpc>
              <a:spcBef>
                <a:spcPts val="11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GDKGQM+DengXian-Regular"/>
                <a:cs typeface="GDKGQM+DengXian-Regular"/>
              </a:rPr>
              <a:t>难不可轻言放弃。</a:t>
            </a: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720242" y="727146"/>
            <a:ext cx="7079101" cy="142131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591"/>
              </a:lnSpc>
              <a:spcBef>
                <a:spcPct val="0"/>
              </a:spcBef>
              <a:spcAft>
                <a:spcPct val="0"/>
              </a:spcAft>
            </a:pPr>
            <a:r>
              <a:rPr sz="4400">
                <a:solidFill>
                  <a:srgbClr val="000000"/>
                </a:solidFill>
                <a:latin typeface="JFSRGE+DengXian-Light"/>
                <a:cs typeface="JFSRGE+DengXian-Light"/>
              </a:rPr>
              <a:t>多读</a:t>
            </a:r>
            <a:r>
              <a:rPr sz="4400">
                <a:solidFill>
                  <a:srgbClr val="FF0000"/>
                </a:solidFill>
                <a:latin typeface="JFSRGE+DengXian-Light"/>
                <a:cs typeface="JFSRGE+DengXian-Light"/>
              </a:rPr>
              <a:t>诗词</a:t>
            </a:r>
            <a:r>
              <a:rPr sz="4400">
                <a:solidFill>
                  <a:srgbClr val="000000"/>
                </a:solidFill>
                <a:latin typeface="JFSRGE+DengXian-Light"/>
                <a:cs typeface="JFSRGE+DengXian-Light"/>
              </a:rPr>
              <a:t>会</a:t>
            </a:r>
            <a:r>
              <a:rPr sz="4400">
                <a:solidFill>
                  <a:srgbClr val="FF0000"/>
                </a:solidFill>
                <a:latin typeface="JFSRGE+DengXian-Light"/>
                <a:cs typeface="JFSRGE+DengXian-Light"/>
              </a:rPr>
              <a:t>提高语文素养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20242" y="1839830"/>
            <a:ext cx="6388225" cy="93721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123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ASLCUF+ArialMT"/>
                <a:cs typeface="ASLCUF+ArialMT"/>
              </a:rPr>
              <a:t>•</a:t>
            </a:r>
            <a:r>
              <a:rPr sz="2800" spc="12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800">
                <a:solidFill>
                  <a:srgbClr val="000000"/>
                </a:solidFill>
                <a:latin typeface="EKQHGK+DengXian-Regular"/>
                <a:cs typeface="EKQHGK+DengXian-Regular"/>
              </a:rPr>
              <a:t>翻开诗词，品味思想感情，有感悟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720242" y="2862815"/>
            <a:ext cx="3248837" cy="195854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123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ASLCUF+ArialMT"/>
                <a:cs typeface="ASLCUF+ArialMT"/>
              </a:rPr>
              <a:t>•</a:t>
            </a:r>
            <a:r>
              <a:rPr sz="2800" spc="12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800">
                <a:solidFill>
                  <a:srgbClr val="000000"/>
                </a:solidFill>
                <a:latin typeface="EKQHGK+DengXian-Regular"/>
                <a:cs typeface="EKQHGK+DengXian-Regular"/>
              </a:rPr>
              <a:t>读王维，懂得；</a:t>
            </a:r>
          </a:p>
          <a:p>
            <a:pPr marL="0" marR="0">
              <a:lnSpc>
                <a:spcPts val="3126"/>
              </a:lnSpc>
              <a:spcBef>
                <a:spcPts val="893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ASLCUF+ArialMT"/>
                <a:cs typeface="ASLCUF+ArialMT"/>
              </a:rPr>
              <a:t>•</a:t>
            </a:r>
            <a:r>
              <a:rPr sz="2800" spc="12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800">
                <a:solidFill>
                  <a:srgbClr val="000000"/>
                </a:solidFill>
                <a:latin typeface="EKQHGK+DengXian-Regular"/>
                <a:cs typeface="EKQHGK+DengXian-Regular"/>
              </a:rPr>
              <a:t>读杜甫，懂得；</a:t>
            </a:r>
          </a:p>
          <a:p>
            <a:pPr marL="0" marR="0">
              <a:lnSpc>
                <a:spcPts val="3123"/>
              </a:lnSpc>
              <a:spcBef>
                <a:spcPts val="948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ASLCUF+ArialMT"/>
                <a:cs typeface="ASLCUF+ArialMT"/>
              </a:rPr>
              <a:t>•</a:t>
            </a:r>
            <a:r>
              <a:rPr sz="2800" spc="12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800">
                <a:solidFill>
                  <a:srgbClr val="000000"/>
                </a:solidFill>
                <a:latin typeface="EKQHGK+DengXian-Regular"/>
                <a:cs typeface="EKQHGK+DengXian-Regular"/>
              </a:rPr>
              <a:t>读陆游，懂得。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720242" y="4906477"/>
            <a:ext cx="5980220" cy="93755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126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ASLCUF+ArialMT"/>
                <a:cs typeface="ASLCUF+ArialMT"/>
              </a:rPr>
              <a:t>•</a:t>
            </a:r>
            <a:r>
              <a:rPr sz="2800" spc="12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800">
                <a:solidFill>
                  <a:srgbClr val="000000"/>
                </a:solidFill>
                <a:latin typeface="EKQHGK+DengXian-Regular"/>
                <a:cs typeface="EKQHGK+DengXian-Regular"/>
              </a:rPr>
              <a:t>品味诗词，走近诗人，提高审美</a:t>
            </a: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720242" y="727146"/>
            <a:ext cx="3076651" cy="142131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591"/>
              </a:lnSpc>
              <a:spcBef>
                <a:spcPct val="0"/>
              </a:spcBef>
              <a:spcAft>
                <a:spcPct val="0"/>
              </a:spcAft>
            </a:pPr>
            <a:r>
              <a:rPr sz="4400">
                <a:solidFill>
                  <a:srgbClr val="000000"/>
                </a:solidFill>
                <a:latin typeface="FVJQVG+DengXian-Light"/>
                <a:cs typeface="FVJQVG+DengXian-Light"/>
              </a:rPr>
              <a:t>学生范文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20242" y="1839830"/>
            <a:ext cx="9255419" cy="324213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123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USKGBU+ArialMT"/>
                <a:cs typeface="USKGBU+ArialMT"/>
              </a:rPr>
              <a:t>•</a:t>
            </a:r>
            <a:r>
              <a:rPr sz="2800" spc="522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800">
                <a:solidFill>
                  <a:srgbClr val="000000"/>
                </a:solidFill>
                <a:latin typeface="ESHINL+DengXian-Regular"/>
                <a:cs typeface="ESHINL+DengXian-Regular"/>
              </a:rPr>
              <a:t>翻开古代诗词，你可以一一品味诗人们深切</a:t>
            </a:r>
          </a:p>
          <a:p>
            <a:pPr marL="228599" marR="0">
              <a:lnSpc>
                <a:spcPts val="2915"/>
              </a:lnSpc>
              <a:spcBef>
                <a:spcPts val="108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ESHINL+DengXian-Regular"/>
                <a:cs typeface="ESHINL+DengXian-Regular"/>
              </a:rPr>
              <a:t>的思想感情，继而有所思，有所悟。读王维、孟</a:t>
            </a:r>
          </a:p>
          <a:p>
            <a:pPr marL="228599" marR="0">
              <a:lnSpc>
                <a:spcPts val="2913"/>
              </a:lnSpc>
              <a:spcBef>
                <a:spcPts val="163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ESHINL+DengXian-Regular"/>
                <a:cs typeface="ESHINL+DengXian-Regular"/>
              </a:rPr>
              <a:t>浩然，你懂得了什么是钟情山水；读杜甫、白居</a:t>
            </a:r>
          </a:p>
          <a:p>
            <a:pPr marL="228599" marR="0">
              <a:lnSpc>
                <a:spcPts val="2913"/>
              </a:lnSpc>
              <a:spcBef>
                <a:spcPts val="11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ESHINL+DengXian-Regular"/>
                <a:cs typeface="ESHINL+DengXian-Regular"/>
              </a:rPr>
              <a:t>易，你懂得了什么是忧民情结；读辛弃疾、陆游，</a:t>
            </a:r>
          </a:p>
          <a:p>
            <a:pPr marL="228599" marR="0">
              <a:lnSpc>
                <a:spcPts val="2915"/>
              </a:lnSpc>
              <a:spcBef>
                <a:spcPts val="108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ESHINL+DengXian-Regular"/>
                <a:cs typeface="ESHINL+DengXian-Regular"/>
              </a:rPr>
              <a:t>你懂得了什么是爱国情怀。读着、品着，你已经</a:t>
            </a:r>
          </a:p>
          <a:p>
            <a:pPr marL="228599" marR="0">
              <a:lnSpc>
                <a:spcPts val="2913"/>
              </a:lnSpc>
              <a:spcBef>
                <a:spcPts val="112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ESHINL+DengXian-Regular"/>
                <a:cs typeface="ESHINL+DengXian-Regular"/>
              </a:rPr>
              <a:t>和诗人们融为一体了，潜移默化中提高了自己的</a:t>
            </a:r>
          </a:p>
          <a:p>
            <a:pPr marL="228599" marR="0">
              <a:lnSpc>
                <a:spcPts val="2913"/>
              </a:lnSpc>
              <a:spcBef>
                <a:spcPts val="16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ESHINL+DengXian-Regular"/>
                <a:cs typeface="ESHINL+DengXian-Regular"/>
              </a:rPr>
              <a:t>品德修养和审美情趣。</a:t>
            </a: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720242" y="727146"/>
            <a:ext cx="3076651" cy="142131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591"/>
              </a:lnSpc>
              <a:spcBef>
                <a:spcPct val="0"/>
              </a:spcBef>
              <a:spcAft>
                <a:spcPct val="0"/>
              </a:spcAft>
            </a:pPr>
            <a:r>
              <a:rPr sz="4400">
                <a:solidFill>
                  <a:srgbClr val="000000"/>
                </a:solidFill>
                <a:latin typeface="UPVHIK+DengXian-Light"/>
                <a:cs typeface="UPVHIK+DengXian-Light"/>
              </a:rPr>
              <a:t>范文示例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20242" y="1879856"/>
            <a:ext cx="2321407" cy="73625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53"/>
              </a:lnSpc>
              <a:spcBef>
                <a:spcPct val="0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WHTHUT+ArialMT"/>
                <a:cs typeface="WHTHUT+ArialMT"/>
              </a:rPr>
              <a:t>•</a:t>
            </a:r>
            <a:r>
              <a:rPr sz="2200" spc="4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200">
                <a:solidFill>
                  <a:srgbClr val="000000"/>
                </a:solidFill>
                <a:latin typeface="UIUGPS+DengXian-Regular"/>
                <a:cs typeface="UIUGPS+DengXian-Regular"/>
              </a:rPr>
              <a:t>【作文题目】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720242" y="2328265"/>
            <a:ext cx="8779946" cy="75991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83"/>
              </a:lnSpc>
              <a:spcBef>
                <a:spcPct val="0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WHTHUT+ArialMT"/>
                <a:cs typeface="WHTHUT+ArialMT"/>
              </a:rPr>
              <a:t>•</a:t>
            </a:r>
            <a:r>
              <a:rPr sz="2200" spc="4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200">
                <a:solidFill>
                  <a:srgbClr val="000000"/>
                </a:solidFill>
                <a:latin typeface="UIUGPS+DengXian-Regular"/>
                <a:cs typeface="UIUGPS+DengXian-Regular"/>
              </a:rPr>
              <a:t>阅读下面的材料，根据要求写一篇不少于</a:t>
            </a:r>
            <a:r>
              <a:rPr sz="2200">
                <a:solidFill>
                  <a:srgbClr val="000000"/>
                </a:solidFill>
                <a:latin typeface="Calibri"/>
                <a:cs typeface="Calibri"/>
              </a:rPr>
              <a:t>800</a:t>
            </a:r>
            <a:r>
              <a:rPr sz="2200">
                <a:solidFill>
                  <a:srgbClr val="000000"/>
                </a:solidFill>
                <a:latin typeface="UIUGPS+DengXian-Regular"/>
                <a:cs typeface="UIUGPS+DengXian-Regular"/>
              </a:rPr>
              <a:t>字的文章。（</a:t>
            </a:r>
            <a:r>
              <a:rPr sz="2200">
                <a:solidFill>
                  <a:srgbClr val="000000"/>
                </a:solidFill>
                <a:latin typeface="Calibri"/>
                <a:cs typeface="Calibri"/>
              </a:rPr>
              <a:t>60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948842" y="2703844"/>
            <a:ext cx="976883" cy="70970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288"/>
              </a:lnSpc>
              <a:spcBef>
                <a:spcPct val="0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UIUGPS+DengXian-Regular"/>
                <a:cs typeface="UIUGPS+DengXian-Regular"/>
              </a:rPr>
              <a:t>分）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720242" y="3140585"/>
            <a:ext cx="8606892" cy="174235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53"/>
              </a:lnSpc>
              <a:spcBef>
                <a:spcPct val="0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WHTHUT+ArialMT"/>
                <a:cs typeface="WHTHUT+ArialMT"/>
              </a:rPr>
              <a:t>•</a:t>
            </a:r>
            <a:r>
              <a:rPr sz="2200" spc="248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200">
                <a:solidFill>
                  <a:srgbClr val="000000"/>
                </a:solidFill>
                <a:latin typeface="UIUGPS+DengXian-Regular"/>
                <a:cs typeface="UIUGPS+DengXian-Regular"/>
              </a:rPr>
              <a:t>语文学习关系到一个人的终身发展，社会整体的语文素养</a:t>
            </a:r>
          </a:p>
          <a:p>
            <a:pPr marL="228599" marR="0">
              <a:lnSpc>
                <a:spcPts val="2288"/>
              </a:lnSpc>
              <a:spcBef>
                <a:spcPts val="301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UIUGPS+DengXian-Regular"/>
                <a:cs typeface="UIUGPS+DengXian-Regular"/>
              </a:rPr>
              <a:t>关系到国家的软实力和文化自信。对于我们中学生来说，语</a:t>
            </a:r>
          </a:p>
          <a:p>
            <a:pPr marL="228599" marR="0">
              <a:lnSpc>
                <a:spcPts val="2288"/>
              </a:lnSpc>
              <a:spcBef>
                <a:spcPts val="303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UIUGPS+DengXian-Regular"/>
                <a:cs typeface="UIUGPS+DengXian-Regular"/>
              </a:rPr>
              <a:t>文素养的提升主要有三条途径：课堂有效教学、课外大量阅</a:t>
            </a:r>
          </a:p>
          <a:p>
            <a:pPr marL="228599" marR="0">
              <a:lnSpc>
                <a:spcPts val="2288"/>
              </a:lnSpc>
              <a:spcBef>
                <a:spcPts val="351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UIUGPS+DengXian-Regular"/>
                <a:cs typeface="UIUGPS+DengXian-Regular"/>
              </a:rPr>
              <a:t>读、社会生活实践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720242" y="4608451"/>
            <a:ext cx="8577567" cy="73625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53"/>
              </a:lnSpc>
              <a:spcBef>
                <a:spcPct val="0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WHTHUT+ArialMT"/>
                <a:cs typeface="WHTHUT+ArialMT"/>
              </a:rPr>
              <a:t>•</a:t>
            </a:r>
            <a:r>
              <a:rPr sz="2200" spc="248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200">
                <a:solidFill>
                  <a:srgbClr val="000000"/>
                </a:solidFill>
                <a:latin typeface="UIUGPS+DengXian-Regular"/>
                <a:cs typeface="UIUGPS+DengXian-Regular"/>
              </a:rPr>
              <a:t>请根据材料，从自己语文学习的体会出发，比较上述三条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948842" y="4970039"/>
            <a:ext cx="4173991" cy="71002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290"/>
              </a:lnSpc>
              <a:spcBef>
                <a:spcPct val="0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UIUGPS+DengXian-Regular"/>
                <a:cs typeface="UIUGPS+DengXian-Regular"/>
              </a:rPr>
              <a:t>途径，阐述你的看法和理由。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720242" y="5405833"/>
            <a:ext cx="8577567" cy="73625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53"/>
              </a:lnSpc>
              <a:spcBef>
                <a:spcPct val="0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WHTHUT+ArialMT"/>
                <a:cs typeface="WHTHUT+ArialMT"/>
              </a:rPr>
              <a:t>•</a:t>
            </a:r>
            <a:r>
              <a:rPr sz="2200" spc="248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200">
                <a:solidFill>
                  <a:srgbClr val="000000"/>
                </a:solidFill>
                <a:latin typeface="UIUGPS+DengXian-Regular"/>
                <a:cs typeface="UIUGPS+DengXian-Regular"/>
              </a:rPr>
              <a:t>要求选好角度，确定立意，明确文体，自拟标题，不要套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948842" y="5767668"/>
            <a:ext cx="5131611" cy="70970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288"/>
              </a:lnSpc>
              <a:spcBef>
                <a:spcPct val="0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UIUGPS+DengXian-Regular"/>
                <a:cs typeface="UIUGPS+DengXian-Regular"/>
              </a:rPr>
              <a:t>作，不得抄袭，不得泄露个人信息。</a:t>
            </a: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14562"/>
            <a:ext cx="10141552" cy="195359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909"/>
              </a:lnSpc>
              <a:spcBef>
                <a:spcPct val="0"/>
              </a:spcBef>
              <a:spcAft>
                <a:spcPct val="0"/>
              </a:spcAft>
            </a:pPr>
            <a:r>
              <a:rPr sz="2600">
                <a:solidFill>
                  <a:srgbClr val="000000"/>
                </a:solidFill>
                <a:latin typeface="WLRHSV+ArialMT"/>
                <a:cs typeface="WLRHSV+ArialMT"/>
              </a:rPr>
              <a:t>•</a:t>
            </a:r>
            <a:r>
              <a:rPr sz="2600" spc="2844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600">
                <a:solidFill>
                  <a:srgbClr val="000000"/>
                </a:solidFill>
                <a:latin typeface="OPMKET+DengXian-Regular"/>
                <a:cs typeface="OPMKET+DengXian-Regular"/>
              </a:rPr>
              <a:t>语文学习是一种终身学习，语文素养的提升也贯穿着每个</a:t>
            </a:r>
          </a:p>
          <a:p>
            <a:pPr marL="228600" marR="0">
              <a:lnSpc>
                <a:spcPts val="2713"/>
              </a:lnSpc>
              <a:spcBef>
                <a:spcPts val="96"/>
              </a:spcBef>
              <a:spcAft>
                <a:spcPct val="0"/>
              </a:spcAft>
            </a:pPr>
            <a:r>
              <a:rPr sz="2600">
                <a:solidFill>
                  <a:srgbClr val="000000"/>
                </a:solidFill>
                <a:latin typeface="OPMKET+DengXian-Regular"/>
                <a:cs typeface="OPMKET+DengXian-Regular"/>
              </a:rPr>
              <a:t>人的一生，那么对于中学生来说，提升语文素养的途径是什</a:t>
            </a:r>
          </a:p>
          <a:p>
            <a:pPr marL="228600" marR="0">
              <a:lnSpc>
                <a:spcPts val="2807"/>
              </a:lnSpc>
              <a:spcBef>
                <a:spcPct val="0"/>
              </a:spcBef>
              <a:spcAft>
                <a:spcPct val="0"/>
              </a:spcAft>
            </a:pPr>
            <a:r>
              <a:rPr sz="2600">
                <a:solidFill>
                  <a:srgbClr val="000000"/>
                </a:solidFill>
                <a:latin typeface="OPMKET+DengXian-Regular"/>
                <a:cs typeface="OPMKET+DengXian-Regular"/>
              </a:rPr>
              <a:t>么</a:t>
            </a:r>
            <a:r>
              <a:rPr sz="2600">
                <a:solidFill>
                  <a:srgbClr val="000000"/>
                </a:solidFill>
                <a:latin typeface="Calibri"/>
                <a:cs typeface="Calibri"/>
              </a:rPr>
              <a:t>?</a:t>
            </a:r>
            <a:r>
              <a:rPr sz="2600">
                <a:solidFill>
                  <a:srgbClr val="000000"/>
                </a:solidFill>
                <a:latin typeface="OPMKET+DengXian-Regular"/>
                <a:cs typeface="OPMKET+DengXian-Regular"/>
              </a:rPr>
              <a:t>我认为主要是课堂有效教学。课堂教学教什么、提升什</a:t>
            </a:r>
          </a:p>
          <a:p>
            <a:pPr marL="228600" marR="0">
              <a:lnSpc>
                <a:spcPts val="2808"/>
              </a:lnSpc>
              <a:spcBef>
                <a:spcPct val="0"/>
              </a:spcBef>
              <a:spcAft>
                <a:spcPct val="0"/>
              </a:spcAft>
            </a:pPr>
            <a:r>
              <a:rPr sz="2600">
                <a:solidFill>
                  <a:srgbClr val="000000"/>
                </a:solidFill>
                <a:latin typeface="OPMKET+DengXian-Regular"/>
                <a:cs typeface="OPMKET+DengXian-Regular"/>
              </a:rPr>
              <a:t>么呢</a:t>
            </a:r>
            <a:r>
              <a:rPr sz="2600">
                <a:solidFill>
                  <a:srgbClr val="000000"/>
                </a:solidFill>
                <a:latin typeface="Calibri"/>
                <a:cs typeface="Calibri"/>
              </a:rPr>
              <a:t>?</a:t>
            </a:r>
            <a:r>
              <a:rPr sz="2600">
                <a:solidFill>
                  <a:srgbClr val="000000"/>
                </a:solidFill>
                <a:latin typeface="OPMKET+DengXian-Regular"/>
                <a:cs typeface="OPMKET+DengXian-Regular"/>
              </a:rPr>
              <a:t>我认为主要是听说读写四种语文能力的培养和提升。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39" y="1567496"/>
            <a:ext cx="611186" cy="86510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911"/>
              </a:lnSpc>
              <a:spcBef>
                <a:spcPct val="0"/>
              </a:spcBef>
              <a:spcAft>
                <a:spcPct val="0"/>
              </a:spcAft>
            </a:pPr>
            <a:r>
              <a:rPr sz="2600">
                <a:solidFill>
                  <a:srgbClr val="000000"/>
                </a:solidFill>
                <a:latin typeface="WLRHSV+ArialMT"/>
                <a:cs typeface="WLRHSV+ArialMT"/>
              </a:rPr>
              <a:t>•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20040" y="1599014"/>
            <a:ext cx="10268482" cy="298199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660196" marR="0">
              <a:lnSpc>
                <a:spcPts val="2715"/>
              </a:lnSpc>
              <a:spcBef>
                <a:spcPct val="0"/>
              </a:spcBef>
              <a:spcAft>
                <a:spcPct val="0"/>
              </a:spcAft>
            </a:pPr>
            <a:r>
              <a:rPr sz="2600">
                <a:solidFill>
                  <a:srgbClr val="000000"/>
                </a:solidFill>
                <a:latin typeface="OPMKET+DengXian-Regular"/>
                <a:cs typeface="OPMKET+DengXian-Regular"/>
              </a:rPr>
              <a:t>首先，“听”这一能力的培养和训练贯穿在语文课堂教学</a:t>
            </a:r>
          </a:p>
          <a:p>
            <a:pPr marL="0" marR="0">
              <a:lnSpc>
                <a:spcPts val="2823"/>
              </a:lnSpc>
              <a:spcBef>
                <a:spcPct val="0"/>
              </a:spcBef>
              <a:spcAft>
                <a:spcPct val="0"/>
              </a:spcAft>
            </a:pPr>
            <a:r>
              <a:rPr sz="2600">
                <a:solidFill>
                  <a:srgbClr val="000000"/>
                </a:solidFill>
                <a:latin typeface="OPMKET+DengXian-Regular"/>
                <a:cs typeface="OPMKET+DengXian-Regular"/>
              </a:rPr>
              <a:t>的始终。听老师讲解《沁园春</a:t>
            </a:r>
            <a:r>
              <a:rPr sz="2600">
                <a:solidFill>
                  <a:srgbClr val="000000"/>
                </a:solidFill>
                <a:latin typeface="Calibri"/>
                <a:cs typeface="Calibri"/>
              </a:rPr>
              <a:t>·</a:t>
            </a:r>
            <a:r>
              <a:rPr sz="2600">
                <a:solidFill>
                  <a:srgbClr val="000000"/>
                </a:solidFill>
                <a:latin typeface="OPMKET+DengXian-Regular"/>
                <a:cs typeface="OPMKET+DengXian-Regular"/>
              </a:rPr>
              <a:t>长沙》，我们感受到了伟人的</a:t>
            </a:r>
          </a:p>
          <a:p>
            <a:pPr marL="0" marR="0">
              <a:lnSpc>
                <a:spcPts val="2807"/>
              </a:lnSpc>
              <a:spcBef>
                <a:spcPct val="0"/>
              </a:spcBef>
              <a:spcAft>
                <a:spcPct val="0"/>
              </a:spcAft>
            </a:pPr>
            <a:r>
              <a:rPr sz="2600">
                <a:solidFill>
                  <a:srgbClr val="000000"/>
                </a:solidFill>
                <a:latin typeface="OPMKET+DengXian-Regular"/>
                <a:cs typeface="OPMKET+DengXian-Regular"/>
              </a:rPr>
              <a:t>气魄和胸怀</a:t>
            </a:r>
            <a:r>
              <a:rPr sz="2600">
                <a:solidFill>
                  <a:srgbClr val="000000"/>
                </a:solidFill>
                <a:latin typeface="Calibri"/>
                <a:cs typeface="Calibri"/>
              </a:rPr>
              <a:t>;</a:t>
            </a:r>
            <a:r>
              <a:rPr sz="2600">
                <a:solidFill>
                  <a:srgbClr val="000000"/>
                </a:solidFill>
                <a:latin typeface="OPMKET+DengXian-Regular"/>
                <a:cs typeface="OPMKET+DengXian-Regular"/>
              </a:rPr>
              <a:t>听鲍国安先生朗诵《赤壁赋》，我们感受到了苏</a:t>
            </a:r>
          </a:p>
          <a:p>
            <a:pPr marL="0" marR="0">
              <a:lnSpc>
                <a:spcPts val="2808"/>
              </a:lnSpc>
              <a:spcBef>
                <a:spcPct val="0"/>
              </a:spcBef>
              <a:spcAft>
                <a:spcPct val="0"/>
              </a:spcAft>
            </a:pPr>
            <a:r>
              <a:rPr sz="2600">
                <a:solidFill>
                  <a:srgbClr val="000000"/>
                </a:solidFill>
                <a:latin typeface="OPMKET+DengXian-Regular"/>
                <a:cs typeface="OPMKET+DengXian-Regular"/>
              </a:rPr>
              <a:t>轼的豁达和豪迈</a:t>
            </a:r>
            <a:r>
              <a:rPr sz="2600">
                <a:solidFill>
                  <a:srgbClr val="000000"/>
                </a:solidFill>
                <a:latin typeface="Calibri"/>
                <a:cs typeface="Calibri"/>
              </a:rPr>
              <a:t>;</a:t>
            </a:r>
            <a:r>
              <a:rPr sz="2600">
                <a:solidFill>
                  <a:srgbClr val="000000"/>
                </a:solidFill>
                <a:latin typeface="OPMKET+DengXian-Regular"/>
                <a:cs typeface="OPMKET+DengXian-Regular"/>
              </a:rPr>
              <a:t>听同学们探讨《记念刘和珍君》，我们感受</a:t>
            </a:r>
          </a:p>
          <a:p>
            <a:pPr marL="0" marR="0">
              <a:lnSpc>
                <a:spcPts val="2715"/>
              </a:lnSpc>
              <a:spcBef>
                <a:spcPts val="80"/>
              </a:spcBef>
              <a:spcAft>
                <a:spcPct val="0"/>
              </a:spcAft>
            </a:pPr>
            <a:r>
              <a:rPr sz="2600">
                <a:solidFill>
                  <a:srgbClr val="000000"/>
                </a:solidFill>
                <a:latin typeface="OPMKET+DengXian-Regular"/>
                <a:cs typeface="OPMKET+DengXian-Regular"/>
              </a:rPr>
              <a:t>到了青年的热血和执着。聆听老师声情并茂的讲解，欣赏名</a:t>
            </a:r>
          </a:p>
          <a:p>
            <a:pPr marL="0" marR="0">
              <a:lnSpc>
                <a:spcPts val="2713"/>
              </a:lnSpc>
              <a:spcBef>
                <a:spcPts val="96"/>
              </a:spcBef>
              <a:spcAft>
                <a:spcPct val="0"/>
              </a:spcAft>
            </a:pPr>
            <a:r>
              <a:rPr sz="2600">
                <a:solidFill>
                  <a:srgbClr val="000000"/>
                </a:solidFill>
                <a:latin typeface="OPMKET+DengXian-Regular"/>
                <a:cs typeface="OPMKET+DengXian-Regular"/>
              </a:rPr>
              <a:t>家感人肺腑的朗诵，我们提高了审美情趣，增长了欣赏水平，</a:t>
            </a:r>
          </a:p>
          <a:p>
            <a:pPr marL="0" marR="0">
              <a:lnSpc>
                <a:spcPts val="2713"/>
              </a:lnSpc>
              <a:spcBef>
                <a:spcPts val="106"/>
              </a:spcBef>
              <a:spcAft>
                <a:spcPct val="0"/>
              </a:spcAft>
            </a:pPr>
            <a:r>
              <a:rPr sz="2600">
                <a:solidFill>
                  <a:srgbClr val="000000"/>
                </a:solidFill>
                <a:latin typeface="OPMKET+DengXian-Regular"/>
                <a:cs typeface="OPMKET+DengXian-Regular"/>
              </a:rPr>
              <a:t>语文素养在倾听中慢慢提升。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91439" y="4192735"/>
            <a:ext cx="611080" cy="86476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909"/>
              </a:lnSpc>
              <a:spcBef>
                <a:spcPct val="0"/>
              </a:spcBef>
              <a:spcAft>
                <a:spcPct val="0"/>
              </a:spcAft>
            </a:pPr>
            <a:r>
              <a:rPr sz="2600">
                <a:solidFill>
                  <a:srgbClr val="000000"/>
                </a:solidFill>
                <a:latin typeface="WLRHSV+ArialMT"/>
                <a:cs typeface="WLRHSV+ArialMT"/>
              </a:rPr>
              <a:t>•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320040" y="4224224"/>
            <a:ext cx="10023543" cy="26236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660196" marR="0">
              <a:lnSpc>
                <a:spcPts val="2713"/>
              </a:lnSpc>
              <a:spcBef>
                <a:spcPct val="0"/>
              </a:spcBef>
              <a:spcAft>
                <a:spcPct val="0"/>
              </a:spcAft>
            </a:pPr>
            <a:r>
              <a:rPr sz="2600">
                <a:solidFill>
                  <a:srgbClr val="000000"/>
                </a:solidFill>
                <a:latin typeface="OPMKET+DengXian-Regular"/>
                <a:cs typeface="OPMKET+DengXian-Regular"/>
              </a:rPr>
              <a:t>其次，“说”在语文课堂上呈现的方式多种多样，成为提</a:t>
            </a:r>
          </a:p>
          <a:p>
            <a:pPr marL="0" marR="0">
              <a:lnSpc>
                <a:spcPts val="2715"/>
              </a:lnSpc>
              <a:spcBef>
                <a:spcPts val="92"/>
              </a:spcBef>
              <a:spcAft>
                <a:spcPct val="0"/>
              </a:spcAft>
            </a:pPr>
            <a:r>
              <a:rPr sz="2600">
                <a:solidFill>
                  <a:srgbClr val="000000"/>
                </a:solidFill>
                <a:latin typeface="OPMKET+DengXian-Regular"/>
                <a:cs typeface="OPMKET+DengXian-Regular"/>
              </a:rPr>
              <a:t>升语文素养重要的手段，受到了同学们的喜爱。在《再别康</a:t>
            </a:r>
          </a:p>
          <a:p>
            <a:pPr marL="0" marR="0">
              <a:lnSpc>
                <a:spcPts val="2811"/>
              </a:lnSpc>
              <a:spcBef>
                <a:spcPct val="0"/>
              </a:spcBef>
              <a:spcAft>
                <a:spcPct val="0"/>
              </a:spcAft>
            </a:pPr>
            <a:r>
              <a:rPr sz="2600">
                <a:solidFill>
                  <a:srgbClr val="000000"/>
                </a:solidFill>
                <a:latin typeface="OPMKET+DengXian-Regular"/>
                <a:cs typeface="OPMKET+DengXian-Regular"/>
              </a:rPr>
              <a:t>桥》的朗读中，我们体会到了浓浓的不舍情思</a:t>
            </a:r>
            <a:r>
              <a:rPr sz="2600">
                <a:solidFill>
                  <a:srgbClr val="000000"/>
                </a:solidFill>
                <a:latin typeface="Calibri"/>
                <a:cs typeface="Calibri"/>
              </a:rPr>
              <a:t>;</a:t>
            </a:r>
            <a:r>
              <a:rPr sz="2600">
                <a:solidFill>
                  <a:srgbClr val="000000"/>
                </a:solidFill>
                <a:latin typeface="OPMKET+DengXian-Regular"/>
                <a:cs typeface="OPMKET+DengXian-Regular"/>
              </a:rPr>
              <a:t>在《中国梦》</a:t>
            </a:r>
          </a:p>
          <a:p>
            <a:pPr marL="0" marR="0">
              <a:lnSpc>
                <a:spcPts val="2808"/>
              </a:lnSpc>
              <a:spcBef>
                <a:spcPct val="0"/>
              </a:spcBef>
              <a:spcAft>
                <a:spcPct val="0"/>
              </a:spcAft>
            </a:pPr>
            <a:r>
              <a:rPr sz="2600">
                <a:solidFill>
                  <a:srgbClr val="000000"/>
                </a:solidFill>
                <a:latin typeface="OPMKET+DengXian-Regular"/>
                <a:cs typeface="OPMKET+DengXian-Regular"/>
              </a:rPr>
              <a:t>的演讲中，我们体会到了祖国的繁荣昌盛</a:t>
            </a:r>
            <a:r>
              <a:rPr sz="2600">
                <a:solidFill>
                  <a:srgbClr val="000000"/>
                </a:solidFill>
                <a:latin typeface="Calibri"/>
                <a:cs typeface="Calibri"/>
              </a:rPr>
              <a:t>;</a:t>
            </a:r>
            <a:r>
              <a:rPr sz="2600">
                <a:solidFill>
                  <a:srgbClr val="000000"/>
                </a:solidFill>
                <a:latin typeface="OPMKET+DengXian-Regular"/>
                <a:cs typeface="OPMKET+DengXian-Regular"/>
              </a:rPr>
              <a:t>在“能否以成败论</a:t>
            </a:r>
          </a:p>
          <a:p>
            <a:pPr marL="0" marR="0">
              <a:lnSpc>
                <a:spcPts val="2713"/>
              </a:lnSpc>
              <a:spcBef>
                <a:spcPts val="94"/>
              </a:spcBef>
              <a:spcAft>
                <a:spcPct val="0"/>
              </a:spcAft>
            </a:pPr>
            <a:r>
              <a:rPr sz="2600">
                <a:solidFill>
                  <a:srgbClr val="000000"/>
                </a:solidFill>
                <a:latin typeface="OPMKET+DengXian-Regular"/>
                <a:cs typeface="OPMKET+DengXian-Regular"/>
              </a:rPr>
              <a:t>英雄”的辩论中，我们体会到了哲思的巨大魅力。在说中悟，</a:t>
            </a:r>
          </a:p>
          <a:p>
            <a:pPr marL="0" marR="0">
              <a:lnSpc>
                <a:spcPts val="2713"/>
              </a:lnSpc>
              <a:spcBef>
                <a:spcPts val="147"/>
              </a:spcBef>
              <a:spcAft>
                <a:spcPct val="0"/>
              </a:spcAft>
            </a:pPr>
            <a:r>
              <a:rPr sz="2600">
                <a:solidFill>
                  <a:srgbClr val="000000"/>
                </a:solidFill>
                <a:latin typeface="OPMKET+DengXian-Regular"/>
                <a:cs typeface="OPMKET+DengXian-Regular"/>
              </a:rPr>
              <a:t>在悟中提升语文素养。</a:t>
            </a: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91439" y="54187"/>
            <a:ext cx="611080" cy="336932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909"/>
              </a:lnSpc>
              <a:spcBef>
                <a:spcPct val="0"/>
              </a:spcBef>
              <a:spcAft>
                <a:spcPct val="0"/>
              </a:spcAft>
            </a:pPr>
            <a:r>
              <a:rPr sz="2600">
                <a:solidFill>
                  <a:srgbClr val="000000"/>
                </a:solidFill>
                <a:latin typeface="JRALVL+ArialMT"/>
                <a:cs typeface="JRALVL+ArialMT"/>
              </a:rPr>
              <a:t>•</a:t>
            </a:r>
          </a:p>
          <a:p>
            <a:pPr marL="0" marR="0">
              <a:lnSpc>
                <a:spcPts val="2909"/>
              </a:lnSpc>
              <a:spcBef>
                <a:spcPts val="16811"/>
              </a:spcBef>
              <a:spcAft>
                <a:spcPct val="0"/>
              </a:spcAft>
            </a:pPr>
            <a:r>
              <a:rPr sz="2600">
                <a:solidFill>
                  <a:srgbClr val="000000"/>
                </a:solidFill>
                <a:latin typeface="JRALVL+ArialMT"/>
                <a:cs typeface="JRALVL+ArialMT"/>
              </a:rPr>
              <a:t>•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20040" y="85675"/>
            <a:ext cx="10268482" cy="282173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660196" marR="0">
              <a:lnSpc>
                <a:spcPts val="2713"/>
              </a:lnSpc>
              <a:spcBef>
                <a:spcPct val="0"/>
              </a:spcBef>
              <a:spcAft>
                <a:spcPct val="0"/>
              </a:spcAft>
            </a:pPr>
            <a:r>
              <a:rPr sz="2600">
                <a:solidFill>
                  <a:srgbClr val="000000"/>
                </a:solidFill>
                <a:latin typeface="TPRJAA+DengXian-Regular"/>
                <a:cs typeface="TPRJAA+DengXian-Regular"/>
              </a:rPr>
              <a:t>再次，“读”作为提升语文素养最有效的手段，在语文课</a:t>
            </a:r>
          </a:p>
          <a:p>
            <a:pPr marL="0" marR="0">
              <a:lnSpc>
                <a:spcPts val="2713"/>
              </a:lnSpc>
              <a:spcBef>
                <a:spcPts val="408"/>
              </a:spcBef>
              <a:spcAft>
                <a:spcPct val="0"/>
              </a:spcAft>
            </a:pPr>
            <a:r>
              <a:rPr sz="2600">
                <a:solidFill>
                  <a:srgbClr val="000000"/>
                </a:solidFill>
                <a:latin typeface="TPRJAA+DengXian-Regular"/>
                <a:cs typeface="TPRJAA+DengXian-Regular"/>
              </a:rPr>
              <a:t>堂教学中的比重最大。我们对《荷塘月色》进行品味和鉴赏，</a:t>
            </a:r>
          </a:p>
          <a:p>
            <a:pPr marL="0" marR="0">
              <a:lnSpc>
                <a:spcPts val="3120"/>
              </a:lnSpc>
              <a:spcBef>
                <a:spcPct val="0"/>
              </a:spcBef>
              <a:spcAft>
                <a:spcPct val="0"/>
              </a:spcAft>
            </a:pPr>
            <a:r>
              <a:rPr sz="2600">
                <a:solidFill>
                  <a:srgbClr val="000000"/>
                </a:solidFill>
                <a:latin typeface="TPRJAA+DengXian-Regular"/>
                <a:cs typeface="TPRJAA+DengXian-Regular"/>
              </a:rPr>
              <a:t>感受语言之美</a:t>
            </a:r>
            <a:r>
              <a:rPr sz="2600">
                <a:solidFill>
                  <a:srgbClr val="000000"/>
                </a:solidFill>
                <a:latin typeface="Calibri"/>
                <a:cs typeface="Calibri"/>
              </a:rPr>
              <a:t>;</a:t>
            </a:r>
            <a:r>
              <a:rPr sz="2600">
                <a:solidFill>
                  <a:srgbClr val="000000"/>
                </a:solidFill>
                <a:latin typeface="TPRJAA+DengXian-Regular"/>
                <a:cs typeface="TPRJAA+DengXian-Regular"/>
              </a:rPr>
              <a:t>我们对《拿来主义》进行思考和领悟，感受思</a:t>
            </a:r>
          </a:p>
          <a:p>
            <a:pPr marL="0" marR="0">
              <a:lnSpc>
                <a:spcPts val="3119"/>
              </a:lnSpc>
              <a:spcBef>
                <a:spcPct val="0"/>
              </a:spcBef>
              <a:spcAft>
                <a:spcPct val="0"/>
              </a:spcAft>
            </a:pPr>
            <a:r>
              <a:rPr sz="2600">
                <a:solidFill>
                  <a:srgbClr val="000000"/>
                </a:solidFill>
                <a:latin typeface="TPRJAA+DengXian-Regular"/>
                <a:cs typeface="TPRJAA+DengXian-Regular"/>
              </a:rPr>
              <a:t>辨之强</a:t>
            </a:r>
            <a:r>
              <a:rPr sz="2600">
                <a:solidFill>
                  <a:srgbClr val="000000"/>
                </a:solidFill>
                <a:latin typeface="Calibri"/>
                <a:cs typeface="Calibri"/>
              </a:rPr>
              <a:t>;</a:t>
            </a:r>
            <a:r>
              <a:rPr sz="2600">
                <a:solidFill>
                  <a:srgbClr val="000000"/>
                </a:solidFill>
                <a:latin typeface="TPRJAA+DengXian-Regular"/>
                <a:cs typeface="TPRJAA+DengXian-Regular"/>
              </a:rPr>
              <a:t>我们对《宇宙的边疆》进行阅读和理解，感受着自然</a:t>
            </a:r>
          </a:p>
          <a:p>
            <a:pPr marL="0" marR="0">
              <a:lnSpc>
                <a:spcPts val="2715"/>
              </a:lnSpc>
              <a:spcBef>
                <a:spcPts val="404"/>
              </a:spcBef>
              <a:spcAft>
                <a:spcPct val="0"/>
              </a:spcAft>
            </a:pPr>
            <a:r>
              <a:rPr sz="2600">
                <a:solidFill>
                  <a:srgbClr val="000000"/>
                </a:solidFill>
                <a:latin typeface="TPRJAA+DengXian-Regular"/>
                <a:cs typeface="TPRJAA+DengXian-Regular"/>
              </a:rPr>
              <a:t>之神秘。通过这些优秀篇章的赏读，我们全面提高了语言鉴</a:t>
            </a:r>
          </a:p>
          <a:p>
            <a:pPr marL="0" marR="0">
              <a:lnSpc>
                <a:spcPts val="2713"/>
              </a:lnSpc>
              <a:spcBef>
                <a:spcPts val="409"/>
              </a:spcBef>
              <a:spcAft>
                <a:spcPct val="0"/>
              </a:spcAft>
            </a:pPr>
            <a:r>
              <a:rPr sz="2600">
                <a:solidFill>
                  <a:srgbClr val="000000"/>
                </a:solidFill>
                <a:latin typeface="TPRJAA+DengXian-Regular"/>
                <a:cs typeface="TPRJAA+DengXian-Regular"/>
              </a:rPr>
              <a:t>赏水平和语言运用能力，进而提升了语文素养。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20040" y="2590241"/>
            <a:ext cx="9989932" cy="282294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660196" marR="0">
              <a:lnSpc>
                <a:spcPts val="2713"/>
              </a:lnSpc>
              <a:spcBef>
                <a:spcPct val="0"/>
              </a:spcBef>
              <a:spcAft>
                <a:spcPct val="0"/>
              </a:spcAft>
            </a:pPr>
            <a:r>
              <a:rPr sz="2600">
                <a:solidFill>
                  <a:srgbClr val="000000"/>
                </a:solidFill>
                <a:latin typeface="TPRJAA+DengXian-Regular"/>
                <a:cs typeface="TPRJAA+DengXian-Regular"/>
              </a:rPr>
              <a:t>最后，“写”是语言表达运用的重要方式，心灵的触动、</a:t>
            </a:r>
          </a:p>
          <a:p>
            <a:pPr marL="0" marR="0">
              <a:lnSpc>
                <a:spcPts val="2715"/>
              </a:lnSpc>
              <a:spcBef>
                <a:spcPts val="404"/>
              </a:spcBef>
              <a:spcAft>
                <a:spcPct val="0"/>
              </a:spcAft>
            </a:pPr>
            <a:r>
              <a:rPr sz="2600">
                <a:solidFill>
                  <a:srgbClr val="000000"/>
                </a:solidFill>
                <a:latin typeface="TPRJAA+DengXian-Regular"/>
                <a:cs typeface="TPRJAA+DengXian-Regular"/>
              </a:rPr>
              <a:t>情感的共鸣、理性的思考都可以在写作中呈现，没有“写”，</a:t>
            </a:r>
          </a:p>
          <a:p>
            <a:pPr marL="0" marR="0">
              <a:lnSpc>
                <a:spcPts val="2713"/>
              </a:lnSpc>
              <a:spcBef>
                <a:spcPts val="458"/>
              </a:spcBef>
              <a:spcAft>
                <a:spcPct val="0"/>
              </a:spcAft>
            </a:pPr>
            <a:r>
              <a:rPr sz="2600">
                <a:solidFill>
                  <a:srgbClr val="000000"/>
                </a:solidFill>
                <a:latin typeface="TPRJAA+DengXian-Regular"/>
                <a:cs typeface="TPRJAA+DengXian-Regular"/>
              </a:rPr>
              <a:t>语文素养就无法从根本提升。我们写作《难忘的瞬间》，表</a:t>
            </a:r>
          </a:p>
          <a:p>
            <a:pPr marL="0" marR="0">
              <a:lnSpc>
                <a:spcPts val="3131"/>
              </a:lnSpc>
              <a:spcBef>
                <a:spcPct val="0"/>
              </a:spcBef>
              <a:spcAft>
                <a:spcPct val="0"/>
              </a:spcAft>
            </a:pPr>
            <a:r>
              <a:rPr sz="2600">
                <a:solidFill>
                  <a:srgbClr val="000000"/>
                </a:solidFill>
                <a:latin typeface="TPRJAA+DengXian-Regular"/>
                <a:cs typeface="TPRJAA+DengXian-Regular"/>
              </a:rPr>
              <a:t>达生活的感动</a:t>
            </a:r>
            <a:r>
              <a:rPr sz="2600">
                <a:solidFill>
                  <a:srgbClr val="000000"/>
                </a:solidFill>
                <a:latin typeface="Calibri"/>
                <a:cs typeface="Calibri"/>
              </a:rPr>
              <a:t>;</a:t>
            </a:r>
            <a:r>
              <a:rPr sz="2600">
                <a:solidFill>
                  <a:srgbClr val="000000"/>
                </a:solidFill>
                <a:latin typeface="TPRJAA+DengXian-Regular"/>
                <a:cs typeface="TPRJAA+DengXian-Regular"/>
              </a:rPr>
              <a:t>我们写作《霜叶红于二月花》，描绘自然的美</a:t>
            </a:r>
          </a:p>
          <a:p>
            <a:pPr marL="0" marR="0">
              <a:lnSpc>
                <a:spcPts val="3120"/>
              </a:lnSpc>
              <a:spcBef>
                <a:spcPct val="0"/>
              </a:spcBef>
              <a:spcAft>
                <a:spcPct val="0"/>
              </a:spcAft>
            </a:pPr>
            <a:r>
              <a:rPr sz="2600">
                <a:solidFill>
                  <a:srgbClr val="000000"/>
                </a:solidFill>
                <a:latin typeface="TPRJAA+DengXian-Regular"/>
                <a:cs typeface="TPRJAA+DengXian-Regular"/>
              </a:rPr>
              <a:t>景</a:t>
            </a:r>
            <a:r>
              <a:rPr sz="2600">
                <a:solidFill>
                  <a:srgbClr val="000000"/>
                </a:solidFill>
                <a:latin typeface="Calibri"/>
                <a:cs typeface="Calibri"/>
              </a:rPr>
              <a:t>;</a:t>
            </a:r>
            <a:r>
              <a:rPr sz="2600">
                <a:solidFill>
                  <a:srgbClr val="000000"/>
                </a:solidFill>
                <a:latin typeface="TPRJAA+DengXian-Regular"/>
                <a:cs typeface="TPRJAA+DengXian-Regular"/>
              </a:rPr>
              <a:t>我们写作《我心中的孔子》，赞美先贤的智慧。写作完成</a:t>
            </a:r>
          </a:p>
          <a:p>
            <a:pPr marL="0" marR="0">
              <a:lnSpc>
                <a:spcPts val="2715"/>
              </a:lnSpc>
              <a:spcBef>
                <a:spcPts val="404"/>
              </a:spcBef>
              <a:spcAft>
                <a:spcPct val="0"/>
              </a:spcAft>
            </a:pPr>
            <a:r>
              <a:rPr sz="2600">
                <a:solidFill>
                  <a:srgbClr val="000000"/>
                </a:solidFill>
                <a:latin typeface="TPRJAA+DengXian-Regular"/>
                <a:cs typeface="TPRJAA+DengXian-Regular"/>
              </a:rPr>
              <a:t>了语文素养的提升。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91439" y="5064844"/>
            <a:ext cx="10141894" cy="206035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909"/>
              </a:lnSpc>
              <a:spcBef>
                <a:spcPct val="0"/>
              </a:spcBef>
              <a:spcAft>
                <a:spcPct val="0"/>
              </a:spcAft>
            </a:pPr>
            <a:r>
              <a:rPr sz="2600">
                <a:solidFill>
                  <a:srgbClr val="000000"/>
                </a:solidFill>
                <a:latin typeface="JRALVL+ArialMT"/>
                <a:cs typeface="JRALVL+ArialMT"/>
              </a:rPr>
              <a:t>•</a:t>
            </a:r>
            <a:r>
              <a:rPr sz="2600" spc="494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600">
                <a:solidFill>
                  <a:srgbClr val="000000"/>
                </a:solidFill>
                <a:latin typeface="TPRJAA+DengXian-Regular"/>
                <a:cs typeface="TPRJAA+DengXian-Regular"/>
              </a:rPr>
              <a:t>这四种能力的培养最终达到了提升语文素养的目的，这</a:t>
            </a:r>
          </a:p>
          <a:p>
            <a:pPr marL="228600" marR="0">
              <a:lnSpc>
                <a:spcPts val="2713"/>
              </a:lnSpc>
              <a:spcBef>
                <a:spcPts val="406"/>
              </a:spcBef>
              <a:spcAft>
                <a:spcPct val="0"/>
              </a:spcAft>
            </a:pPr>
            <a:r>
              <a:rPr sz="2600">
                <a:solidFill>
                  <a:srgbClr val="000000"/>
                </a:solidFill>
                <a:latin typeface="TPRJAA+DengXian-Regular"/>
                <a:cs typeface="TPRJAA+DengXian-Regular"/>
              </a:rPr>
              <a:t>是正在接受学校教育的中学生提升语文素养最有效的途径。</a:t>
            </a:r>
          </a:p>
          <a:p>
            <a:pPr marL="228600" marR="0">
              <a:lnSpc>
                <a:spcPts val="2715"/>
              </a:lnSpc>
              <a:spcBef>
                <a:spcPts val="404"/>
              </a:spcBef>
              <a:spcAft>
                <a:spcPct val="0"/>
              </a:spcAft>
            </a:pPr>
            <a:r>
              <a:rPr sz="2600">
                <a:solidFill>
                  <a:srgbClr val="000000"/>
                </a:solidFill>
                <a:latin typeface="TPRJAA+DengXian-Regular"/>
                <a:cs typeface="TPRJAA+DengXian-Regular"/>
              </a:rPr>
              <a:t>当然，除了课堂有效教学之外，课外的大量阅读和社会生活</a:t>
            </a:r>
          </a:p>
          <a:p>
            <a:pPr marL="228600" marR="0">
              <a:lnSpc>
                <a:spcPts val="2713"/>
              </a:lnSpc>
              <a:spcBef>
                <a:spcPts val="459"/>
              </a:spcBef>
              <a:spcAft>
                <a:spcPct val="0"/>
              </a:spcAft>
            </a:pPr>
            <a:r>
              <a:rPr sz="2600">
                <a:solidFill>
                  <a:srgbClr val="000000"/>
                </a:solidFill>
                <a:latin typeface="TPRJAA+DengXian-Regular"/>
                <a:cs typeface="TPRJAA+DengXian-Regular"/>
              </a:rPr>
              <a:t>实践对提升语文素养也起到了一定的作用。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720242" y="727146"/>
            <a:ext cx="3076651" cy="142131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591"/>
              </a:lnSpc>
              <a:spcBef>
                <a:spcPct val="0"/>
              </a:spcBef>
              <a:spcAft>
                <a:spcPct val="0"/>
              </a:spcAft>
            </a:pPr>
            <a:r>
              <a:rPr sz="4400">
                <a:solidFill>
                  <a:srgbClr val="000000"/>
                </a:solidFill>
                <a:latin typeface="FFBTQO+DengXian-Light"/>
                <a:cs typeface="FFBTQO+DengXian-Light"/>
              </a:rPr>
              <a:t>课程回顾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20242" y="1839830"/>
            <a:ext cx="3247643" cy="93721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123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WWAFTO+ArialMT"/>
                <a:cs typeface="WWAFTO+ArialMT"/>
              </a:rPr>
              <a:t>•</a:t>
            </a:r>
            <a:r>
              <a:rPr sz="2800" spc="12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800">
                <a:solidFill>
                  <a:srgbClr val="000000"/>
                </a:solidFill>
                <a:latin typeface="IHJNOO+DengXian-Regular"/>
                <a:cs typeface="IHJNOO+DengXian-Regular"/>
              </a:rPr>
              <a:t>方法一：叙述类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720242" y="2334106"/>
            <a:ext cx="7414490" cy="147892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413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WWAFTO+ArialMT"/>
                <a:cs typeface="WWAFTO+ArialMT"/>
              </a:rPr>
              <a:t>•</a:t>
            </a:r>
            <a:r>
              <a:rPr sz="2800" spc="12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800">
                <a:solidFill>
                  <a:srgbClr val="000000"/>
                </a:solidFill>
                <a:latin typeface="Calibri"/>
                <a:cs typeface="Calibri"/>
              </a:rPr>
              <a:t>1</a:t>
            </a:r>
            <a:r>
              <a:rPr sz="2800">
                <a:solidFill>
                  <a:srgbClr val="000000"/>
                </a:solidFill>
                <a:latin typeface="IHJNOO+DengXian-Regular"/>
                <a:cs typeface="IHJNOO+DengXian-Regular"/>
              </a:rPr>
              <a:t>、确定核心句</a:t>
            </a:r>
          </a:p>
          <a:p>
            <a:pPr marL="0" marR="0">
              <a:lnSpc>
                <a:spcPts val="3413"/>
              </a:lnSpc>
              <a:spcBef>
                <a:spcPts val="618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WWAFTO+ArialMT"/>
                <a:cs typeface="WWAFTO+ArialMT"/>
              </a:rPr>
              <a:t>•</a:t>
            </a:r>
            <a:r>
              <a:rPr sz="2800" spc="12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800">
                <a:solidFill>
                  <a:srgbClr val="000000"/>
                </a:solidFill>
                <a:latin typeface="Calibri"/>
                <a:cs typeface="Calibri"/>
              </a:rPr>
              <a:t>2</a:t>
            </a:r>
            <a:r>
              <a:rPr sz="2800">
                <a:solidFill>
                  <a:srgbClr val="000000"/>
                </a:solidFill>
                <a:latin typeface="IHJNOO+DengXian-Regular"/>
                <a:cs typeface="IHJNOO+DengXian-Regular"/>
              </a:rPr>
              <a:t>、</a:t>
            </a:r>
            <a:r>
              <a:rPr sz="2800">
                <a:solidFill>
                  <a:srgbClr val="FF0000"/>
                </a:solidFill>
                <a:latin typeface="IHJNOO+DengXian-Regular"/>
                <a:cs typeface="IHJNOO+DengXian-Regular"/>
              </a:rPr>
              <a:t>情境、表现、结果</a:t>
            </a:r>
            <a:r>
              <a:rPr sz="2800">
                <a:solidFill>
                  <a:srgbClr val="000000"/>
                </a:solidFill>
                <a:latin typeface="IHJNOO+DengXian-Regular"/>
                <a:cs typeface="IHJNOO+DengXian-Regular"/>
              </a:rPr>
              <a:t>（加入</a:t>
            </a:r>
            <a:r>
              <a:rPr sz="2800">
                <a:solidFill>
                  <a:srgbClr val="FF0000"/>
                </a:solidFill>
                <a:latin typeface="IHJNOO+DengXian-Regular"/>
                <a:cs typeface="IHJNOO+DengXian-Regular"/>
              </a:rPr>
              <a:t>形象条件</a:t>
            </a:r>
            <a:r>
              <a:rPr sz="2800">
                <a:solidFill>
                  <a:srgbClr val="000000"/>
                </a:solidFill>
                <a:latin typeface="IHJNOO+DengXian-Regular"/>
                <a:cs typeface="IHJNOO+DengXian-Regular"/>
              </a:rPr>
              <a:t>）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720242" y="3884149"/>
            <a:ext cx="5572215" cy="93721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123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WWAFTO+ArialMT"/>
                <a:cs typeface="WWAFTO+ArialMT"/>
              </a:rPr>
              <a:t>•</a:t>
            </a:r>
            <a:r>
              <a:rPr sz="2800" spc="12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800">
                <a:solidFill>
                  <a:srgbClr val="000000"/>
                </a:solidFill>
                <a:latin typeface="IHJNOO+DengXian-Regular"/>
                <a:cs typeface="IHJNOO+DengXian-Regular"/>
              </a:rPr>
              <a:t>将</a:t>
            </a:r>
            <a:r>
              <a:rPr sz="2800">
                <a:solidFill>
                  <a:srgbClr val="FF0000"/>
                </a:solidFill>
                <a:latin typeface="IHJNOO+DengXian-Regular"/>
                <a:cs typeface="IHJNOO+DengXian-Regular"/>
              </a:rPr>
              <a:t>介绍</a:t>
            </a:r>
            <a:r>
              <a:rPr sz="2800">
                <a:solidFill>
                  <a:srgbClr val="000000"/>
                </a:solidFill>
                <a:latin typeface="IHJNOO+DengXian-Regular"/>
                <a:cs typeface="IHJNOO+DengXian-Regular"/>
              </a:rPr>
              <a:t>性文字变为</a:t>
            </a:r>
            <a:r>
              <a:rPr sz="2800">
                <a:solidFill>
                  <a:srgbClr val="FF0000"/>
                </a:solidFill>
                <a:latin typeface="IHJNOO+DengXian-Regular"/>
                <a:cs typeface="IHJNOO+DengXian-Regular"/>
              </a:rPr>
              <a:t>展示</a:t>
            </a:r>
            <a:r>
              <a:rPr sz="2800">
                <a:solidFill>
                  <a:srgbClr val="000000"/>
                </a:solidFill>
                <a:latin typeface="IHJNOO+DengXian-Regular"/>
                <a:cs typeface="IHJNOO+DengXian-Regular"/>
              </a:rPr>
              <a:t>性文字</a:t>
            </a: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720242" y="727146"/>
            <a:ext cx="4755489" cy="142131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591"/>
              </a:lnSpc>
              <a:spcBef>
                <a:spcPct val="0"/>
              </a:spcBef>
              <a:spcAft>
                <a:spcPct val="0"/>
              </a:spcAft>
            </a:pPr>
            <a:r>
              <a:rPr sz="4400">
                <a:solidFill>
                  <a:srgbClr val="000000"/>
                </a:solidFill>
                <a:latin typeface="TOKROC+DengXian-Light"/>
                <a:cs typeface="TOKROC+DengXian-Light"/>
              </a:rPr>
              <a:t>二、素材辅助法</a:t>
            </a: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720242" y="727146"/>
            <a:ext cx="5874715" cy="142131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591"/>
              </a:lnSpc>
              <a:spcBef>
                <a:spcPct val="0"/>
              </a:spcBef>
              <a:spcAft>
                <a:spcPct val="0"/>
              </a:spcAft>
            </a:pPr>
            <a:r>
              <a:rPr sz="4400">
                <a:solidFill>
                  <a:srgbClr val="000000"/>
                </a:solidFill>
                <a:latin typeface="LVOIHO+DengXian-Light"/>
                <a:cs typeface="LVOIHO+DengXian-Light"/>
              </a:rPr>
              <a:t>创造的人生是最美的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20242" y="1839830"/>
            <a:ext cx="4346418" cy="93721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123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GQQEBI+ArialMT"/>
                <a:cs typeface="GQQEBI+ArialMT"/>
              </a:rPr>
              <a:t>•</a:t>
            </a:r>
            <a:r>
              <a:rPr sz="2800" spc="12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800">
                <a:solidFill>
                  <a:srgbClr val="000000"/>
                </a:solidFill>
                <a:latin typeface="UINSIG+DengXian-Regular"/>
                <a:cs typeface="UINSIG+DengXian-Regular"/>
              </a:rPr>
              <a:t>王维创造出山水田园诗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720242" y="2862815"/>
            <a:ext cx="1472183" cy="93721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123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GQQEBI+ArialMT"/>
                <a:cs typeface="GQQEBI+ArialMT"/>
              </a:rPr>
              <a:t>•</a:t>
            </a:r>
            <a:r>
              <a:rPr sz="2800" spc="12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800">
                <a:solidFill>
                  <a:srgbClr val="000000"/>
                </a:solidFill>
                <a:latin typeface="UINSIG+DengXian-Regular"/>
                <a:cs typeface="UINSIG+DengXian-Regular"/>
              </a:rPr>
              <a:t>情境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4008120" y="2896625"/>
            <a:ext cx="1243583" cy="90340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913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UINSIG+DengXian-Regular"/>
                <a:cs typeface="UINSIG+DengXian-Regular"/>
              </a:rPr>
              <a:t>表现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6743954" y="2896625"/>
            <a:ext cx="1243584" cy="90340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913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UINSIG+DengXian-Regular"/>
                <a:cs typeface="UINSIG+DengXian-Regular"/>
              </a:rPr>
              <a:t>结果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720242" y="3884149"/>
            <a:ext cx="2182367" cy="14492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123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GQQEBI+ArialMT"/>
                <a:cs typeface="GQQEBI+ArialMT"/>
              </a:rPr>
              <a:t>•</a:t>
            </a:r>
            <a:r>
              <a:rPr sz="2800" spc="12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800">
                <a:solidFill>
                  <a:srgbClr val="000000"/>
                </a:solidFill>
                <a:latin typeface="UINSIG+DengXian-Regular"/>
                <a:cs typeface="UINSIG+DengXian-Regular"/>
              </a:rPr>
              <a:t>少有诗才</a:t>
            </a:r>
          </a:p>
          <a:p>
            <a:pPr marL="0" marR="0">
              <a:lnSpc>
                <a:spcPts val="3123"/>
              </a:lnSpc>
              <a:spcBef>
                <a:spcPts val="958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GQQEBI+ArialMT"/>
                <a:cs typeface="GQQEBI+ArialMT"/>
              </a:rPr>
              <a:t>•</a:t>
            </a:r>
            <a:r>
              <a:rPr sz="2800" spc="12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800">
                <a:solidFill>
                  <a:srgbClr val="000000"/>
                </a:solidFill>
                <a:latin typeface="UINSIG+DengXian-Regular"/>
                <a:cs typeface="UINSIG+DengXian-Regular"/>
              </a:rPr>
              <a:t>失意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3927347" y="3917959"/>
            <a:ext cx="1324355" cy="19260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64008" marR="0">
              <a:lnSpc>
                <a:spcPts val="2913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UINSIG+DengXian-Regular"/>
                <a:cs typeface="UINSIG+DengXian-Regular"/>
              </a:rPr>
              <a:t>饮酒</a:t>
            </a:r>
          </a:p>
          <a:p>
            <a:pPr marL="80772" marR="0">
              <a:lnSpc>
                <a:spcPts val="2913"/>
              </a:lnSpc>
              <a:spcBef>
                <a:spcPts val="1118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UINSIG+DengXian-Regular"/>
                <a:cs typeface="UINSIG+DengXian-Regular"/>
              </a:rPr>
              <a:t>抚琴</a:t>
            </a:r>
          </a:p>
          <a:p>
            <a:pPr marL="0" marR="0">
              <a:lnSpc>
                <a:spcPts val="2915"/>
              </a:lnSpc>
              <a:spcBef>
                <a:spcPts val="1154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UINSIG+DengXian-Regular"/>
                <a:cs typeface="UINSIG+DengXian-Regular"/>
              </a:rPr>
              <a:t>写诗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6727190" y="3917959"/>
            <a:ext cx="1260653" cy="19260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913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UINSIG+DengXian-Regular"/>
                <a:cs typeface="UINSIG+DengXian-Regular"/>
              </a:rPr>
              <a:t>境界</a:t>
            </a:r>
          </a:p>
          <a:p>
            <a:pPr marL="16764" marR="0">
              <a:lnSpc>
                <a:spcPts val="2913"/>
              </a:lnSpc>
              <a:spcBef>
                <a:spcPts val="1118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UINSIG+DengXian-Regular"/>
                <a:cs typeface="UINSIG+DengXian-Regular"/>
              </a:rPr>
              <a:t>诗佛</a:t>
            </a:r>
          </a:p>
          <a:p>
            <a:pPr marL="16764" marR="0">
              <a:lnSpc>
                <a:spcPts val="2915"/>
              </a:lnSpc>
              <a:spcBef>
                <a:spcPts val="1154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UINSIG+DengXian-Regular"/>
                <a:cs typeface="UINSIG+DengXian-Regular"/>
              </a:rPr>
              <a:t>佳话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720242" y="4906477"/>
            <a:ext cx="1472488" cy="93755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126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GQQEBI+ArialMT"/>
                <a:cs typeface="GQQEBI+ArialMT"/>
              </a:rPr>
              <a:t>•</a:t>
            </a:r>
            <a:r>
              <a:rPr sz="2800" spc="12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800">
                <a:solidFill>
                  <a:srgbClr val="000000"/>
                </a:solidFill>
                <a:latin typeface="UINSIG+DengXian-Regular"/>
                <a:cs typeface="UINSIG+DengXian-Regular"/>
              </a:rPr>
              <a:t>贬官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720242" y="5417623"/>
            <a:ext cx="1472183" cy="93721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123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GQQEBI+ArialMT"/>
                <a:cs typeface="GQQEBI+ArialMT"/>
              </a:rPr>
              <a:t>•</a:t>
            </a:r>
            <a:r>
              <a:rPr sz="2800" spc="12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800">
                <a:solidFill>
                  <a:srgbClr val="000000"/>
                </a:solidFill>
                <a:latin typeface="UINSIG+DengXian-Regular"/>
                <a:cs typeface="UINSIG+DengXian-Regular"/>
              </a:rPr>
              <a:t>隐居</a:t>
            </a: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535838" y="1693907"/>
            <a:ext cx="8526864" cy="93721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123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CWQLCB+ArialMT"/>
                <a:cs typeface="CWQLCB+ArialMT"/>
              </a:rPr>
              <a:t>•</a:t>
            </a:r>
            <a:r>
              <a:rPr sz="2800" spc="75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800">
                <a:solidFill>
                  <a:srgbClr val="000000"/>
                </a:solidFill>
                <a:latin typeface="URIKEA+DengXian-Regular"/>
                <a:cs typeface="URIKEA+DengXian-Regular"/>
              </a:rPr>
              <a:t>王维，少有诗才，后仕途失意，遭贬官，隐居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64438" y="2111765"/>
            <a:ext cx="3019043" cy="90340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913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URIKEA+DengXian-Regular"/>
                <a:cs typeface="URIKEA+DengXian-Regular"/>
              </a:rPr>
              <a:t>山林。（情境）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535838" y="3100813"/>
            <a:ext cx="7614490" cy="93721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123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CWQLCB+ArialMT"/>
                <a:cs typeface="CWQLCB+ArialMT"/>
              </a:rPr>
              <a:t>•</a:t>
            </a:r>
            <a:r>
              <a:rPr sz="2800" spc="12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800">
                <a:solidFill>
                  <a:srgbClr val="000000"/>
                </a:solidFill>
                <a:latin typeface="URIKEA+DengXian-Regular"/>
                <a:cs typeface="URIKEA+DengXian-Regular"/>
              </a:rPr>
              <a:t>开始创作，举杯畅饮，静听琴声（表现）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535838" y="4121617"/>
            <a:ext cx="8842683" cy="93755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126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CWQLCB+ArialMT"/>
                <a:cs typeface="CWQLCB+ArialMT"/>
              </a:rPr>
              <a:t>•</a:t>
            </a:r>
            <a:r>
              <a:rPr sz="2800" spc="12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800">
                <a:solidFill>
                  <a:srgbClr val="000000"/>
                </a:solidFill>
                <a:latin typeface="URIKEA+DengXian-Regular"/>
                <a:cs typeface="URIKEA+DengXian-Regular"/>
              </a:rPr>
              <a:t>感受他的宁静，体会他的境界，留下诗词佳话，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764438" y="4540132"/>
            <a:ext cx="5286250" cy="90340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913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URIKEA+DengXian-Regular"/>
                <a:cs typeface="URIKEA+DengXian-Regular"/>
              </a:rPr>
              <a:t>有了</a:t>
            </a:r>
            <a:r>
              <a:rPr sz="2800" spc="-51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800">
                <a:solidFill>
                  <a:srgbClr val="000000"/>
                </a:solidFill>
                <a:latin typeface="URIKEA+DengXian-Regular"/>
                <a:cs typeface="URIKEA+DengXian-Regular"/>
              </a:rPr>
              <a:t>“诗佛”的称号。（结果）</a:t>
            </a: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720242" y="727146"/>
            <a:ext cx="3076651" cy="142131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591"/>
              </a:lnSpc>
              <a:spcBef>
                <a:spcPct val="0"/>
              </a:spcBef>
              <a:spcAft>
                <a:spcPct val="0"/>
              </a:spcAft>
            </a:pPr>
            <a:r>
              <a:rPr sz="4400">
                <a:solidFill>
                  <a:srgbClr val="000000"/>
                </a:solidFill>
                <a:latin typeface="VKWJOF+DengXian-Light"/>
                <a:cs typeface="VKWJOF+DengXian-Light"/>
              </a:rPr>
              <a:t>学生范文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20242" y="1839830"/>
            <a:ext cx="9256912" cy="43946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123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OPAOLN+ArialMT"/>
                <a:cs typeface="OPAOLN+ArialMT"/>
              </a:rPr>
              <a:t>•</a:t>
            </a:r>
            <a:r>
              <a:rPr sz="2800" spc="522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800">
                <a:solidFill>
                  <a:srgbClr val="000000"/>
                </a:solidFill>
                <a:latin typeface="UWFELA+DengXian-Regular"/>
                <a:cs typeface="UWFELA+DengXian-Regular"/>
              </a:rPr>
              <a:t>创造的人生才是最美的。王维，</a:t>
            </a:r>
            <a:r>
              <a:rPr sz="2800">
                <a:solidFill>
                  <a:srgbClr val="FF0000"/>
                </a:solidFill>
                <a:latin typeface="UWFELA+DengXian-Regular"/>
                <a:cs typeface="UWFELA+DengXian-Regular"/>
              </a:rPr>
              <a:t>少有诗才</a:t>
            </a:r>
            <a:r>
              <a:rPr sz="2800">
                <a:solidFill>
                  <a:srgbClr val="000000"/>
                </a:solidFill>
                <a:latin typeface="UWFELA+DengXian-Regular"/>
                <a:cs typeface="UWFELA+DengXian-Regular"/>
              </a:rPr>
              <a:t>，</a:t>
            </a:r>
          </a:p>
          <a:p>
            <a:pPr marL="228599" marR="0">
              <a:lnSpc>
                <a:spcPts val="3024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Calibri"/>
                <a:cs typeface="Calibri"/>
              </a:rPr>
              <a:t>17</a:t>
            </a:r>
            <a:r>
              <a:rPr sz="2800">
                <a:solidFill>
                  <a:srgbClr val="000000"/>
                </a:solidFill>
                <a:latin typeface="UWFELA+DengXian-Regular"/>
                <a:cs typeface="UWFELA+DengXian-Regular"/>
              </a:rPr>
              <a:t>岁就写出了《九月九日忆山东兄弟》这样脍炙</a:t>
            </a:r>
          </a:p>
          <a:p>
            <a:pPr marL="228599" marR="0">
              <a:lnSpc>
                <a:spcPts val="2913"/>
              </a:lnSpc>
              <a:spcBef>
                <a:spcPts val="163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UWFELA+DengXian-Regular"/>
                <a:cs typeface="UWFELA+DengXian-Regular"/>
              </a:rPr>
              <a:t>人口的诗篇。早年尊崇宰相张九龄，然而张九龄</a:t>
            </a:r>
          </a:p>
          <a:p>
            <a:pPr marL="228599" marR="0">
              <a:lnSpc>
                <a:spcPts val="2913"/>
              </a:lnSpc>
              <a:spcBef>
                <a:spcPts val="11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UWFELA+DengXian-Regular"/>
                <a:cs typeface="UWFELA+DengXian-Regular"/>
              </a:rPr>
              <a:t>受到李林甫排挤，他也不免有些</a:t>
            </a:r>
            <a:r>
              <a:rPr sz="2800">
                <a:solidFill>
                  <a:srgbClr val="FF0000"/>
                </a:solidFill>
                <a:latin typeface="UWFELA+DengXian-Regular"/>
                <a:cs typeface="UWFELA+DengXian-Regular"/>
              </a:rPr>
              <a:t>失意</a:t>
            </a:r>
            <a:r>
              <a:rPr sz="2800">
                <a:solidFill>
                  <a:srgbClr val="000000"/>
                </a:solidFill>
                <a:latin typeface="UWFELA+DengXian-Regular"/>
                <a:cs typeface="UWFELA+DengXian-Regular"/>
              </a:rPr>
              <a:t>。后遭</a:t>
            </a:r>
            <a:r>
              <a:rPr sz="2800">
                <a:solidFill>
                  <a:srgbClr val="FF0000"/>
                </a:solidFill>
                <a:latin typeface="UWFELA+DengXian-Regular"/>
                <a:cs typeface="UWFELA+DengXian-Regular"/>
              </a:rPr>
              <a:t>贬官</a:t>
            </a:r>
            <a:r>
              <a:rPr sz="2800">
                <a:solidFill>
                  <a:srgbClr val="000000"/>
                </a:solidFill>
                <a:latin typeface="UWFELA+DengXian-Regular"/>
                <a:cs typeface="UWFELA+DengXian-Regular"/>
              </a:rPr>
              <a:t>，</a:t>
            </a:r>
          </a:p>
          <a:p>
            <a:pPr marL="228599" marR="0">
              <a:lnSpc>
                <a:spcPts val="2915"/>
              </a:lnSpc>
              <a:spcBef>
                <a:spcPts val="108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UWFELA+DengXian-Regular"/>
                <a:cs typeface="UWFELA+DengXian-Regular"/>
              </a:rPr>
              <a:t>就</a:t>
            </a:r>
            <a:r>
              <a:rPr sz="2800">
                <a:solidFill>
                  <a:srgbClr val="FF0000"/>
                </a:solidFill>
                <a:latin typeface="UWFELA+DengXian-Regular"/>
                <a:cs typeface="UWFELA+DengXian-Regular"/>
              </a:rPr>
              <a:t>隐居</a:t>
            </a:r>
            <a:r>
              <a:rPr sz="2800">
                <a:solidFill>
                  <a:srgbClr val="000000"/>
                </a:solidFill>
                <a:latin typeface="UWFELA+DengXian-Regular"/>
                <a:cs typeface="UWFELA+DengXian-Regular"/>
              </a:rPr>
              <a:t>山林。他的伟大</a:t>
            </a:r>
            <a:r>
              <a:rPr sz="2800">
                <a:solidFill>
                  <a:srgbClr val="FF0000"/>
                </a:solidFill>
                <a:latin typeface="UWFELA+DengXian-Regular"/>
                <a:cs typeface="UWFELA+DengXian-Regular"/>
              </a:rPr>
              <a:t>创作</a:t>
            </a:r>
            <a:r>
              <a:rPr sz="2800">
                <a:solidFill>
                  <a:srgbClr val="000000"/>
                </a:solidFill>
                <a:latin typeface="UWFELA+DengXian-Regular"/>
                <a:cs typeface="UWFELA+DengXian-Regular"/>
              </a:rPr>
              <a:t>从此开始，一首《竹</a:t>
            </a:r>
          </a:p>
          <a:p>
            <a:pPr marL="228599" marR="0">
              <a:lnSpc>
                <a:spcPts val="2913"/>
              </a:lnSpc>
              <a:spcBef>
                <a:spcPts val="112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UWFELA+DengXian-Regular"/>
                <a:cs typeface="UWFELA+DengXian-Regular"/>
              </a:rPr>
              <a:t>里馆》，把你带入他的陋室，举杯</a:t>
            </a:r>
            <a:r>
              <a:rPr sz="2800">
                <a:solidFill>
                  <a:srgbClr val="FF0000"/>
                </a:solidFill>
                <a:latin typeface="UWFELA+DengXian-Regular"/>
                <a:cs typeface="UWFELA+DengXian-Regular"/>
              </a:rPr>
              <a:t>畅饮</a:t>
            </a:r>
            <a:r>
              <a:rPr sz="2800">
                <a:solidFill>
                  <a:srgbClr val="000000"/>
                </a:solidFill>
                <a:latin typeface="UWFELA+DengXian-Regular"/>
                <a:cs typeface="UWFELA+DengXian-Regular"/>
              </a:rPr>
              <a:t>，静听</a:t>
            </a:r>
            <a:r>
              <a:rPr sz="2800">
                <a:solidFill>
                  <a:srgbClr val="FF0000"/>
                </a:solidFill>
                <a:latin typeface="UWFELA+DengXian-Regular"/>
                <a:cs typeface="UWFELA+DengXian-Regular"/>
              </a:rPr>
              <a:t>琴</a:t>
            </a:r>
          </a:p>
          <a:p>
            <a:pPr marL="228599" marR="0">
              <a:lnSpc>
                <a:spcPts val="2913"/>
              </a:lnSpc>
              <a:spcBef>
                <a:spcPts val="160"/>
              </a:spcBef>
              <a:spcAft>
                <a:spcPct val="0"/>
              </a:spcAft>
            </a:pPr>
            <a:r>
              <a:rPr sz="2800">
                <a:solidFill>
                  <a:srgbClr val="FF0000"/>
                </a:solidFill>
                <a:latin typeface="UWFELA+DengXian-Regular"/>
                <a:cs typeface="UWFELA+DengXian-Regular"/>
              </a:rPr>
              <a:t>声</a:t>
            </a:r>
            <a:r>
              <a:rPr sz="2800">
                <a:solidFill>
                  <a:srgbClr val="000000"/>
                </a:solidFill>
                <a:latin typeface="UWFELA+DengXian-Regular"/>
                <a:cs typeface="UWFELA+DengXian-Regular"/>
              </a:rPr>
              <a:t>，感受着他的淡泊宁静。“明月松间照，清泉</a:t>
            </a:r>
          </a:p>
          <a:p>
            <a:pPr marL="228599" marR="0">
              <a:lnSpc>
                <a:spcPts val="2913"/>
              </a:lnSpc>
              <a:spcBef>
                <a:spcPts val="11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UWFELA+DengXian-Regular"/>
                <a:cs typeface="UWFELA+DengXian-Regular"/>
              </a:rPr>
              <a:t>石上流”使你迷恋他的</a:t>
            </a:r>
            <a:r>
              <a:rPr sz="2800">
                <a:solidFill>
                  <a:srgbClr val="FF0000"/>
                </a:solidFill>
                <a:latin typeface="UWFELA+DengXian-Regular"/>
                <a:cs typeface="UWFELA+DengXian-Regular"/>
              </a:rPr>
              <a:t>境界</a:t>
            </a:r>
            <a:r>
              <a:rPr sz="2800">
                <a:solidFill>
                  <a:srgbClr val="000000"/>
                </a:solidFill>
                <a:latin typeface="UWFELA+DengXian-Regular"/>
                <a:cs typeface="UWFELA+DengXian-Regular"/>
              </a:rPr>
              <a:t>，陶醉其中。“空山不</a:t>
            </a:r>
          </a:p>
          <a:p>
            <a:pPr marL="228599" marR="0">
              <a:lnSpc>
                <a:spcPts val="2915"/>
              </a:lnSpc>
              <a:spcBef>
                <a:spcPts val="108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UWFELA+DengXian-Regular"/>
                <a:cs typeface="UWFELA+DengXian-Regular"/>
              </a:rPr>
              <a:t>见人，但闻人语响”引出了多少</a:t>
            </a:r>
            <a:r>
              <a:rPr sz="2800">
                <a:solidFill>
                  <a:srgbClr val="FF0000"/>
                </a:solidFill>
                <a:latin typeface="UWFELA+DengXian-Regular"/>
                <a:cs typeface="UWFELA+DengXian-Regular"/>
              </a:rPr>
              <a:t>诗词佳话</a:t>
            </a:r>
            <a:r>
              <a:rPr sz="2800">
                <a:solidFill>
                  <a:srgbClr val="000000"/>
                </a:solidFill>
                <a:latin typeface="UWFELA+DengXian-Regular"/>
                <a:cs typeface="UWFELA+DengXian-Regular"/>
              </a:rPr>
              <a:t>。“诗中</a:t>
            </a:r>
          </a:p>
          <a:p>
            <a:pPr marL="228599" marR="0">
              <a:lnSpc>
                <a:spcPts val="2913"/>
              </a:lnSpc>
              <a:spcBef>
                <a:spcPts val="113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UWFELA+DengXian-Regular"/>
                <a:cs typeface="UWFELA+DengXian-Regular"/>
              </a:rPr>
              <a:t>有画，画中有诗”雕刻出他的</a:t>
            </a:r>
            <a:r>
              <a:rPr sz="2800">
                <a:solidFill>
                  <a:srgbClr val="FF0000"/>
                </a:solidFill>
                <a:latin typeface="UWFELA+DengXian-Regular"/>
                <a:cs typeface="UWFELA+DengXian-Regular"/>
              </a:rPr>
              <a:t>“诗佛”的称号</a:t>
            </a:r>
            <a:r>
              <a:rPr sz="2800">
                <a:solidFill>
                  <a:srgbClr val="000000"/>
                </a:solidFill>
                <a:latin typeface="UWFELA+DengXian-Regular"/>
                <a:cs typeface="UWFELA+DengXian-Regular"/>
              </a:rPr>
              <a:t>。</a:t>
            </a: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620134" y="53850"/>
            <a:ext cx="2321051" cy="73625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53"/>
              </a:lnSpc>
              <a:spcBef>
                <a:spcPct val="0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UATKVL+ArialMT"/>
                <a:cs typeface="UATKVL+ArialMT"/>
              </a:rPr>
              <a:t>•</a:t>
            </a:r>
            <a:r>
              <a:rPr sz="2200" spc="48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200">
                <a:solidFill>
                  <a:srgbClr val="000000"/>
                </a:solidFill>
                <a:latin typeface="MCQEIE+DengXian-Regular"/>
                <a:cs typeface="MCQEIE+DengXian-Regular"/>
              </a:rPr>
              <a:t>人要学会舍弃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1439" y="515876"/>
            <a:ext cx="516739" cy="500955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53"/>
              </a:lnSpc>
              <a:spcBef>
                <a:spcPct val="0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UATKVL+ArialMT"/>
                <a:cs typeface="UATKVL+ArialMT"/>
              </a:rPr>
              <a:t>•</a:t>
            </a:r>
          </a:p>
          <a:p>
            <a:pPr marL="0" marR="0">
              <a:lnSpc>
                <a:spcPts val="2453"/>
              </a:lnSpc>
              <a:spcBef>
                <a:spcPts val="14347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UATKVL+ArialMT"/>
                <a:cs typeface="UATKVL+ArialMT"/>
              </a:rPr>
              <a:t>•</a:t>
            </a:r>
          </a:p>
          <a:p>
            <a:pPr marL="0" marR="0">
              <a:lnSpc>
                <a:spcPts val="2453"/>
              </a:lnSpc>
              <a:spcBef>
                <a:spcPts val="14337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UATKVL+ArialMT"/>
                <a:cs typeface="UATKVL+ArialMT"/>
              </a:rPr>
              <a:t>•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20040" y="502803"/>
            <a:ext cx="9979826" cy="242611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507492" marR="0">
              <a:lnSpc>
                <a:spcPts val="2680"/>
              </a:lnSpc>
              <a:spcBef>
                <a:spcPct val="0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MCQEIE+DengXian-Regular"/>
                <a:cs typeface="MCQEIE+DengXian-Regular"/>
              </a:rPr>
              <a:t>鸣蝉奋力地甩掉了外壳，才获得鸣叫蓝天的自由</a:t>
            </a:r>
            <a:r>
              <a:rPr sz="2200" spc="14">
                <a:solidFill>
                  <a:srgbClr val="000000"/>
                </a:solidFill>
                <a:latin typeface="Calibri"/>
                <a:cs typeface="Calibri"/>
              </a:rPr>
              <a:t>;</a:t>
            </a:r>
            <a:r>
              <a:rPr sz="2200">
                <a:solidFill>
                  <a:srgbClr val="000000"/>
                </a:solidFill>
                <a:latin typeface="MCQEIE+DengXian-Regular"/>
                <a:cs typeface="MCQEIE+DengXian-Regular"/>
              </a:rPr>
              <a:t>壁虎挣脱掉受伤的</a:t>
            </a:r>
          </a:p>
          <a:p>
            <a:pPr marL="0" marR="0">
              <a:lnSpc>
                <a:spcPts val="2288"/>
              </a:lnSpc>
              <a:spcBef>
                <a:spcPts val="301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MCQEIE+DengXian-Regular"/>
                <a:cs typeface="MCQEIE+DengXian-Regular"/>
              </a:rPr>
              <a:t>尾巴，才得以在危急时刻保全自己的性命。算盘如果变得座无虚席，也</a:t>
            </a:r>
          </a:p>
          <a:p>
            <a:pPr marL="0" marR="0">
              <a:lnSpc>
                <a:spcPts val="2288"/>
              </a:lnSpc>
              <a:spcBef>
                <a:spcPts val="351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MCQEIE+DengXian-Regular"/>
                <a:cs typeface="MCQEIE+DengXian-Regular"/>
              </a:rPr>
              <a:t>就丧失了运算的能力。学会舍弃，是一种财富。陶渊明因“不为五斗米</a:t>
            </a:r>
          </a:p>
          <a:p>
            <a:pPr marL="0" marR="0">
              <a:lnSpc>
                <a:spcPts val="2288"/>
              </a:lnSpc>
              <a:spcBef>
                <a:spcPts val="301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MCQEIE+DengXian-Regular"/>
                <a:cs typeface="MCQEIE+DengXian-Regular"/>
              </a:rPr>
              <a:t>折腰”舍弃了官位，才获得了“采菊东篱下，悠然见南山”的闲适，并赢得</a:t>
            </a:r>
          </a:p>
          <a:p>
            <a:pPr marL="0" marR="0">
              <a:lnSpc>
                <a:spcPts val="2642"/>
              </a:lnSpc>
              <a:spcBef>
                <a:spcPct val="0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MCQEIE+DengXian-Regular"/>
                <a:cs typeface="MCQEIE+DengXian-Regular"/>
              </a:rPr>
              <a:t>千古美誉</a:t>
            </a:r>
            <a:r>
              <a:rPr sz="2200">
                <a:solidFill>
                  <a:srgbClr val="000000"/>
                </a:solidFill>
                <a:latin typeface="Calibri"/>
                <a:cs typeface="Calibri"/>
              </a:rPr>
              <a:t>;</a:t>
            </a:r>
            <a:r>
              <a:rPr sz="2200">
                <a:solidFill>
                  <a:srgbClr val="000000"/>
                </a:solidFill>
                <a:latin typeface="MCQEIE+DengXian-Regular"/>
                <a:cs typeface="MCQEIE+DengXian-Regular"/>
              </a:rPr>
              <a:t>李白因“仰天大笑出门去，我辈岂是蓬蒿人”的意气放弃了世俗</a:t>
            </a:r>
          </a:p>
          <a:p>
            <a:pPr marL="0" marR="0">
              <a:lnSpc>
                <a:spcPts val="2288"/>
              </a:lnSpc>
              <a:spcBef>
                <a:spcPts val="351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MCQEIE+DengXian-Regular"/>
                <a:cs typeface="MCQEIE+DengXian-Regular"/>
              </a:rPr>
              <a:t>的利禄，才获得了“须行即骑访名山”的自由而成为伟大的诗人。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20040" y="2682508"/>
            <a:ext cx="9952253" cy="238635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559307" marR="0">
              <a:lnSpc>
                <a:spcPts val="2288"/>
              </a:lnSpc>
              <a:spcBef>
                <a:spcPct val="0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MCQEIE+DengXian-Regular"/>
                <a:cs typeface="MCQEIE+DengXian-Regular"/>
              </a:rPr>
              <a:t>曾获诺贝尔物理学奖的杨振宁，一生勤劳到苦，他受欧洲“物理是</a:t>
            </a:r>
          </a:p>
          <a:p>
            <a:pPr marL="0" marR="0">
              <a:lnSpc>
                <a:spcPts val="2290"/>
              </a:lnSpc>
              <a:spcBef>
                <a:spcPts val="349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MCQEIE+DengXian-Regular"/>
                <a:cs typeface="MCQEIE+DengXian-Regular"/>
              </a:rPr>
              <a:t>一门实验科学”的影响，追随著名物理学家泰勒博士研究物理，他一直</a:t>
            </a:r>
          </a:p>
          <a:p>
            <a:pPr marL="0" marR="0">
              <a:lnSpc>
                <a:spcPts val="2288"/>
              </a:lnSpc>
              <a:spcBef>
                <a:spcPts val="353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MCQEIE+DengXian-Regular"/>
                <a:cs typeface="MCQEIE+DengXian-Regular"/>
              </a:rPr>
              <a:t>想写一篇实验论文，但最终没有好的发现，人们一度曾讥笑他。杨振宁</a:t>
            </a:r>
          </a:p>
          <a:p>
            <a:pPr marL="0" marR="0">
              <a:lnSpc>
                <a:spcPts val="2288"/>
              </a:lnSpc>
              <a:spcBef>
                <a:spcPts val="301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MCQEIE+DengXian-Regular"/>
                <a:cs typeface="MCQEIE+DengXian-Regular"/>
              </a:rPr>
              <a:t>也意识到自己的动手能力比别人差。后来，在泰勒博士的引导下，杨振</a:t>
            </a:r>
          </a:p>
          <a:p>
            <a:pPr marL="0" marR="0">
              <a:lnSpc>
                <a:spcPts val="2288"/>
              </a:lnSpc>
              <a:spcBef>
                <a:spcPts val="351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MCQEIE+DengXian-Regular"/>
                <a:cs typeface="MCQEIE+DengXian-Regular"/>
              </a:rPr>
              <a:t>宁毅然放弃了自己钟爱的实验室，转向物理理论领域的研究，最终成为</a:t>
            </a:r>
          </a:p>
          <a:p>
            <a:pPr marL="0" marR="0">
              <a:lnSpc>
                <a:spcPts val="2288"/>
              </a:lnSpc>
              <a:spcBef>
                <a:spcPts val="301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MCQEIE+DengXian-Regular"/>
                <a:cs typeface="MCQEIE+DengXian-Regular"/>
              </a:rPr>
              <a:t>一位杰出的诺贝尔奖的获得者。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320040" y="4821315"/>
            <a:ext cx="9959199" cy="238635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559307" marR="0">
              <a:lnSpc>
                <a:spcPts val="2288"/>
              </a:lnSpc>
              <a:spcBef>
                <a:spcPct val="0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MCQEIE+DengXian-Regular"/>
                <a:cs typeface="MCQEIE+DengXian-Regular"/>
              </a:rPr>
              <a:t>丁俊晖之所以能在国际斯诺克界取得如此的成绩，都是缘于他在初</a:t>
            </a:r>
          </a:p>
          <a:p>
            <a:pPr marL="0" marR="0">
              <a:lnSpc>
                <a:spcPts val="2288"/>
              </a:lnSpc>
              <a:spcBef>
                <a:spcPts val="301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MCQEIE+DengXian-Regular"/>
                <a:cs typeface="MCQEIE+DengXian-Regular"/>
              </a:rPr>
              <a:t>中时做出的一次选择，当时他十分喜爱台球，并显示了一定的天赋。然</a:t>
            </a:r>
          </a:p>
          <a:p>
            <a:pPr marL="0" marR="0">
              <a:lnSpc>
                <a:spcPts val="2288"/>
              </a:lnSpc>
              <a:spcBef>
                <a:spcPts val="351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MCQEIE+DengXian-Regular"/>
                <a:cs typeface="MCQEIE+DengXian-Regular"/>
              </a:rPr>
              <a:t>而传统观念却是“万般皆下品，惟有读书高”，他的学习成绩很差，他不</a:t>
            </a:r>
          </a:p>
          <a:p>
            <a:pPr marL="0" marR="0">
              <a:lnSpc>
                <a:spcPts val="2290"/>
              </a:lnSpc>
              <a:spcBef>
                <a:spcPts val="349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MCQEIE+DengXian-Regular"/>
                <a:cs typeface="MCQEIE+DengXian-Regular"/>
              </a:rPr>
              <a:t>知如何选择。在与父亲商量之后，他毅然放弃升学，专攻“斯诺克”，终</a:t>
            </a:r>
          </a:p>
          <a:p>
            <a:pPr marL="0" marR="0">
              <a:lnSpc>
                <a:spcPts val="2288"/>
              </a:lnSpc>
              <a:spcBef>
                <a:spcPts val="354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MCQEIE+DengXian-Regular"/>
                <a:cs typeface="MCQEIE+DengXian-Regular"/>
              </a:rPr>
              <a:t>于取得多次公开赛冠军和世界冠军，被称为“东方之星”。这些都源于他</a:t>
            </a:r>
          </a:p>
          <a:p>
            <a:pPr marL="0" marR="0">
              <a:lnSpc>
                <a:spcPts val="2288"/>
              </a:lnSpc>
              <a:spcBef>
                <a:spcPts val="301"/>
              </a:spcBef>
              <a:spcAft>
                <a:spcPct val="0"/>
              </a:spcAft>
            </a:pPr>
            <a:r>
              <a:rPr sz="2200">
                <a:solidFill>
                  <a:srgbClr val="000000"/>
                </a:solidFill>
                <a:latin typeface="MCQEIE+DengXian-Regular"/>
                <a:cs typeface="MCQEIE+DengXian-Regular"/>
              </a:rPr>
              <a:t>善于舍弃，放下顾虑，勇敢抉择，最终取得成功。</a:t>
            </a: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720242" y="727146"/>
            <a:ext cx="5874715" cy="142131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591"/>
              </a:lnSpc>
              <a:spcBef>
                <a:spcPct val="0"/>
              </a:spcBef>
              <a:spcAft>
                <a:spcPct val="0"/>
              </a:spcAft>
            </a:pPr>
            <a:r>
              <a:rPr sz="4400">
                <a:solidFill>
                  <a:srgbClr val="000000"/>
                </a:solidFill>
                <a:latin typeface="BFRDJH+DengXian-Light"/>
                <a:cs typeface="BFRDJH+DengXian-Light"/>
              </a:rPr>
              <a:t>三、提问回答打开法</a:t>
            </a:r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720242" y="727146"/>
            <a:ext cx="3076651" cy="142131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591"/>
              </a:lnSpc>
              <a:spcBef>
                <a:spcPct val="0"/>
              </a:spcBef>
              <a:spcAft>
                <a:spcPct val="0"/>
              </a:spcAft>
            </a:pPr>
            <a:r>
              <a:rPr sz="4400">
                <a:solidFill>
                  <a:srgbClr val="000000"/>
                </a:solidFill>
                <a:latin typeface="QHVDPN+DengXian-Light"/>
                <a:cs typeface="QHVDPN+DengXian-Light"/>
              </a:rPr>
              <a:t>范文示例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20242" y="1867140"/>
            <a:ext cx="8604944" cy="6916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46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MOHMDE+ArialMT"/>
                <a:cs typeface="MOHMDE+ArialMT"/>
              </a:rPr>
              <a:t>•</a:t>
            </a:r>
            <a:r>
              <a:rPr sz="2000" spc="60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>
                <a:solidFill>
                  <a:srgbClr val="000000"/>
                </a:solidFill>
                <a:latin typeface="VDDCNI+DengXian-Regular"/>
                <a:cs typeface="VDDCNI+DengXian-Regular"/>
              </a:rPr>
              <a:t>阅读下面的材料，根据要求写一篇不少于</a:t>
            </a:r>
            <a:r>
              <a:rPr sz="2000">
                <a:solidFill>
                  <a:srgbClr val="000000"/>
                </a:solidFill>
                <a:latin typeface="Calibri"/>
                <a:cs typeface="Calibri"/>
              </a:rPr>
              <a:t>800</a:t>
            </a:r>
            <a:r>
              <a:rPr sz="2000">
                <a:solidFill>
                  <a:srgbClr val="000000"/>
                </a:solidFill>
                <a:latin typeface="VDDCNI+DengXian-Regular"/>
                <a:cs typeface="VDDCNI+DengXian-Regular"/>
              </a:rPr>
              <a:t>字的文章。（</a:t>
            </a:r>
            <a:r>
              <a:rPr sz="2000">
                <a:solidFill>
                  <a:srgbClr val="000000"/>
                </a:solidFill>
                <a:latin typeface="Calibri"/>
                <a:cs typeface="Calibri"/>
              </a:rPr>
              <a:t>60</a:t>
            </a:r>
            <a:r>
              <a:rPr sz="2000">
                <a:solidFill>
                  <a:srgbClr val="000000"/>
                </a:solidFill>
                <a:latin typeface="VDDCNI+DengXian-Regular"/>
                <a:cs typeface="VDDCNI+DengXian-Regular"/>
              </a:rPr>
              <a:t>分）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720242" y="2310086"/>
            <a:ext cx="8943609" cy="219533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241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MOHMDE+ArialMT"/>
                <a:cs typeface="MOHMDE+ArialMT"/>
              </a:rPr>
              <a:t>•</a:t>
            </a:r>
            <a:r>
              <a:rPr sz="2000" spc="60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>
                <a:solidFill>
                  <a:srgbClr val="000000"/>
                </a:solidFill>
                <a:latin typeface="VDDCNI+DengXian-Regular"/>
                <a:cs typeface="VDDCNI+DengXian-Regular"/>
              </a:rPr>
              <a:t>当代风采人物评选活动已产生最后三名候选人：大李，笃学敏思，</a:t>
            </a:r>
          </a:p>
          <a:p>
            <a:pPr marL="228599" marR="0">
              <a:lnSpc>
                <a:spcPts val="2088"/>
              </a:lnSpc>
              <a:spcBef>
                <a:spcPts val="314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VDDCNI+DengXian-Regular"/>
                <a:cs typeface="VDDCNI+DengXian-Regular"/>
              </a:rPr>
              <a:t>矢志创新，为破解生命科学之谜作出重大贡献，率领团队一举跻身</a:t>
            </a:r>
          </a:p>
          <a:p>
            <a:pPr marL="228599" marR="0">
              <a:lnSpc>
                <a:spcPts val="2088"/>
              </a:lnSpc>
              <a:spcBef>
                <a:spcPts val="311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VDDCNI+DengXian-Regular"/>
                <a:cs typeface="VDDCNI+DengXian-Regular"/>
              </a:rPr>
              <a:t>国际学术最前沿。老王，爱岗敬业，练就一手绝活，变普通技术为</a:t>
            </a:r>
          </a:p>
          <a:p>
            <a:pPr marL="228599" marR="0">
              <a:lnSpc>
                <a:spcPts val="2088"/>
              </a:lnSpc>
              <a:spcBef>
                <a:spcPts val="311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VDDCNI+DengXian-Regular"/>
                <a:cs typeface="VDDCNI+DengXian-Regular"/>
              </a:rPr>
              <a:t>完美艺术，走出一条从职高生到焊接大师的“大国工匠”之路。小刘，</a:t>
            </a:r>
          </a:p>
          <a:p>
            <a:pPr marL="228599" marR="0">
              <a:lnSpc>
                <a:spcPts val="2088"/>
              </a:lnSpc>
              <a:spcBef>
                <a:spcPts val="311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VDDCNI+DengXian-Regular"/>
                <a:cs typeface="VDDCNI+DengXian-Regular"/>
              </a:rPr>
              <a:t>酷爱摄影，跋山涉水捕捉世间美景，他的博客赢得网友一片赞叹：</a:t>
            </a:r>
          </a:p>
          <a:p>
            <a:pPr marL="228599" marR="0">
              <a:lnSpc>
                <a:spcPts val="2088"/>
              </a:lnSpc>
              <a:spcBef>
                <a:spcPts val="313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VDDCNI+DengXian-Regular"/>
                <a:cs typeface="VDDCNI+DengXian-Regular"/>
              </a:rPr>
              <a:t>“你带我们品味大千世界”“你帮我们留住美丽乡愁”。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720242" y="4266289"/>
            <a:ext cx="8740195" cy="67042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238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MOHMDE+ArialMT"/>
                <a:cs typeface="MOHMDE+ArialMT"/>
              </a:rPr>
              <a:t>•</a:t>
            </a:r>
            <a:r>
              <a:rPr sz="2000" spc="60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>
                <a:solidFill>
                  <a:srgbClr val="000000"/>
                </a:solidFill>
                <a:latin typeface="VDDCNI+DengXian-Regular"/>
                <a:cs typeface="VDDCNI+DengXian-Regular"/>
              </a:rPr>
              <a:t>三人中，你认为谁更具风采？请综合材料内容及含意作文，体现你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948842" y="4595322"/>
            <a:ext cx="2927251" cy="6461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088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VDDCNI+DengXian-Regular"/>
                <a:cs typeface="VDDCNI+DengXian-Regular"/>
              </a:rPr>
              <a:t>的思考、权衡与选择。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720242" y="5002381"/>
            <a:ext cx="8740195" cy="67042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238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MOHMDE+ArialMT"/>
                <a:cs typeface="MOHMDE+ArialMT"/>
              </a:rPr>
              <a:t>•</a:t>
            </a:r>
            <a:r>
              <a:rPr sz="2000" spc="60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>
                <a:solidFill>
                  <a:srgbClr val="000000"/>
                </a:solidFill>
                <a:latin typeface="VDDCNI+DengXian-Regular"/>
                <a:cs typeface="VDDCNI+DengXian-Regular"/>
              </a:rPr>
              <a:t>要求选好角度，确定立意，明确文体，自拟标题；不要套作，不得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948842" y="5333319"/>
            <a:ext cx="1144524" cy="6461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088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VDDCNI+DengXian-Regular"/>
                <a:cs typeface="VDDCNI+DengXian-Regular"/>
              </a:rPr>
              <a:t>抄袭。</a:t>
            </a: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720242" y="1839830"/>
            <a:ext cx="4347148" cy="144813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123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HUJERB+ArialMT"/>
                <a:cs typeface="HUJERB+ArialMT"/>
              </a:rPr>
              <a:t>•</a:t>
            </a:r>
            <a:r>
              <a:rPr sz="2800" spc="12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800">
                <a:solidFill>
                  <a:srgbClr val="000000"/>
                </a:solidFill>
                <a:latin typeface="CTWDMS+DengXian-Regular"/>
                <a:cs typeface="CTWDMS+DengXian-Regular"/>
              </a:rPr>
              <a:t>我认为大李最具风采。</a:t>
            </a:r>
          </a:p>
          <a:p>
            <a:pPr marL="0" marR="0">
              <a:lnSpc>
                <a:spcPts val="3123"/>
              </a:lnSpc>
              <a:spcBef>
                <a:spcPts val="899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HUJERB+ArialMT"/>
                <a:cs typeface="HUJERB+ArialMT"/>
              </a:rPr>
              <a:t>•</a:t>
            </a:r>
            <a:r>
              <a:rPr sz="2800" spc="12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800">
                <a:solidFill>
                  <a:srgbClr val="000000"/>
                </a:solidFill>
                <a:latin typeface="CTWDMS+DengXian-Regular"/>
                <a:cs typeface="CTWDMS+DengXian-Regular"/>
              </a:rPr>
              <a:t>在他的身上，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20242" y="2846170"/>
            <a:ext cx="5980571" cy="24872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413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HUJERB+ArialMT"/>
                <a:cs typeface="HUJERB+ArialMT"/>
              </a:rPr>
              <a:t>•</a:t>
            </a:r>
            <a:r>
              <a:rPr sz="2800" spc="12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800">
                <a:solidFill>
                  <a:srgbClr val="000000"/>
                </a:solidFill>
                <a:latin typeface="Calibri"/>
                <a:cs typeface="Calibri"/>
              </a:rPr>
              <a:t>1</a:t>
            </a:r>
            <a:r>
              <a:rPr sz="2800">
                <a:solidFill>
                  <a:srgbClr val="000000"/>
                </a:solidFill>
                <a:latin typeface="CTWDMS+DengXian-Regular"/>
                <a:cs typeface="CTWDMS+DengXian-Regular"/>
              </a:rPr>
              <a:t>、体现出钻研精神</a:t>
            </a:r>
            <a:r>
              <a:rPr sz="2800">
                <a:solidFill>
                  <a:srgbClr val="000000"/>
                </a:solidFill>
                <a:latin typeface="Calibri"/>
                <a:cs typeface="Calibri"/>
              </a:rPr>
              <a:t>;</a:t>
            </a:r>
          </a:p>
          <a:p>
            <a:pPr marL="0" marR="0">
              <a:lnSpc>
                <a:spcPts val="3416"/>
              </a:lnSpc>
              <a:spcBef>
                <a:spcPts val="603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HUJERB+ArialMT"/>
                <a:cs typeface="HUJERB+ArialMT"/>
              </a:rPr>
              <a:t>•</a:t>
            </a:r>
            <a:r>
              <a:rPr sz="2800" spc="12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800">
                <a:solidFill>
                  <a:srgbClr val="000000"/>
                </a:solidFill>
                <a:latin typeface="Calibri"/>
                <a:cs typeface="Calibri"/>
              </a:rPr>
              <a:t>2</a:t>
            </a:r>
            <a:r>
              <a:rPr sz="2800">
                <a:solidFill>
                  <a:srgbClr val="000000"/>
                </a:solidFill>
                <a:latin typeface="CTWDMS+DengXian-Regular"/>
                <a:cs typeface="CTWDMS+DengXian-Regular"/>
              </a:rPr>
              <a:t>、追求精神</a:t>
            </a:r>
            <a:r>
              <a:rPr sz="2800">
                <a:solidFill>
                  <a:srgbClr val="000000"/>
                </a:solidFill>
                <a:latin typeface="Calibri"/>
                <a:cs typeface="Calibri"/>
              </a:rPr>
              <a:t>;</a:t>
            </a:r>
          </a:p>
          <a:p>
            <a:pPr marL="0" marR="0">
              <a:lnSpc>
                <a:spcPts val="3413"/>
              </a:lnSpc>
              <a:spcBef>
                <a:spcPts val="658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HUJERB+ArialMT"/>
                <a:cs typeface="HUJERB+ArialMT"/>
              </a:rPr>
              <a:t>•</a:t>
            </a:r>
            <a:r>
              <a:rPr sz="2800" spc="12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800">
                <a:solidFill>
                  <a:srgbClr val="000000"/>
                </a:solidFill>
                <a:latin typeface="Calibri"/>
                <a:cs typeface="Calibri"/>
              </a:rPr>
              <a:t>3</a:t>
            </a:r>
            <a:r>
              <a:rPr sz="2800">
                <a:solidFill>
                  <a:srgbClr val="000000"/>
                </a:solidFill>
                <a:latin typeface="CTWDMS+DengXian-Regular"/>
                <a:cs typeface="CTWDMS+DengXian-Regular"/>
              </a:rPr>
              <a:t>、自信与尊重的人格，</a:t>
            </a:r>
          </a:p>
          <a:p>
            <a:pPr marL="0" marR="0">
              <a:lnSpc>
                <a:spcPts val="3123"/>
              </a:lnSpc>
              <a:spcBef>
                <a:spcPts val="908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HUJERB+ArialMT"/>
                <a:cs typeface="HUJERB+ArialMT"/>
              </a:rPr>
              <a:t>•</a:t>
            </a:r>
            <a:r>
              <a:rPr sz="2800" spc="12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800">
                <a:solidFill>
                  <a:srgbClr val="000000"/>
                </a:solidFill>
                <a:latin typeface="CTWDMS+DengXian-Regular"/>
                <a:cs typeface="CTWDMS+DengXian-Regular"/>
              </a:rPr>
              <a:t>结论：当下这些品质尤为珍贵。</a:t>
            </a:r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67588" y="759060"/>
            <a:ext cx="2182367" cy="93721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123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CIEETA+ArialMT"/>
                <a:cs typeface="CIEETA+ArialMT"/>
              </a:rPr>
              <a:t>•</a:t>
            </a:r>
            <a:r>
              <a:rPr sz="2800" spc="12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800">
                <a:solidFill>
                  <a:srgbClr val="000000"/>
                </a:solidFill>
                <a:latin typeface="WLGRLW+DengXian-Regular"/>
                <a:cs typeface="WLGRLW+DengXian-Regular"/>
              </a:rPr>
              <a:t>范文示例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67588" y="1312272"/>
            <a:ext cx="9596344" cy="34981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123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CIEETA+ArialMT"/>
                <a:cs typeface="CIEETA+ArialMT"/>
              </a:rPr>
              <a:t>•</a:t>
            </a:r>
            <a:r>
              <a:rPr sz="2800" spc="5208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800">
                <a:solidFill>
                  <a:srgbClr val="000000"/>
                </a:solidFill>
                <a:latin typeface="WLGRLW+DengXian-Regular"/>
                <a:cs typeface="WLGRLW+DengXian-Regular"/>
              </a:rPr>
              <a:t>但是，我还是认为大李最具风采。在他的身上，</a:t>
            </a:r>
          </a:p>
          <a:p>
            <a:pPr marL="228600" marR="0">
              <a:lnSpc>
                <a:spcPts val="3359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WLGRLW+DengXian-Regular"/>
                <a:cs typeface="WLGRLW+DengXian-Regular"/>
              </a:rPr>
              <a:t>体现的是“板凳做得十年冷”的对学术的纯粹</a:t>
            </a:r>
            <a:r>
              <a:rPr sz="2800">
                <a:solidFill>
                  <a:srgbClr val="FF0000"/>
                </a:solidFill>
                <a:latin typeface="WLGRLW+DengXian-Regular"/>
                <a:cs typeface="WLGRLW+DengXian-Regular"/>
              </a:rPr>
              <a:t>钻研</a:t>
            </a:r>
            <a:r>
              <a:rPr sz="2800">
                <a:solidFill>
                  <a:srgbClr val="000000"/>
                </a:solidFill>
                <a:latin typeface="Calibri"/>
                <a:cs typeface="Calibri"/>
              </a:rPr>
              <a:t>;</a:t>
            </a:r>
            <a:r>
              <a:rPr sz="2800">
                <a:solidFill>
                  <a:srgbClr val="000000"/>
                </a:solidFill>
                <a:latin typeface="WLGRLW+DengXian-Regular"/>
                <a:cs typeface="WLGRLW+DengXian-Regular"/>
              </a:rPr>
              <a:t>是</a:t>
            </a:r>
          </a:p>
          <a:p>
            <a:pPr marL="228600" marR="0">
              <a:lnSpc>
                <a:spcPts val="3361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WLGRLW+DengXian-Regular"/>
                <a:cs typeface="WLGRLW+DengXian-Regular"/>
              </a:rPr>
              <a:t>“吾志所向，一往无前”的对创新的极致</a:t>
            </a:r>
            <a:r>
              <a:rPr sz="2800">
                <a:solidFill>
                  <a:srgbClr val="FF0000"/>
                </a:solidFill>
                <a:latin typeface="WLGRLW+DengXian-Regular"/>
                <a:cs typeface="WLGRLW+DengXian-Regular"/>
              </a:rPr>
              <a:t>追求</a:t>
            </a:r>
            <a:r>
              <a:rPr sz="2800">
                <a:solidFill>
                  <a:srgbClr val="000000"/>
                </a:solidFill>
                <a:latin typeface="Calibri"/>
                <a:cs typeface="Calibri"/>
              </a:rPr>
              <a:t>;</a:t>
            </a:r>
            <a:r>
              <a:rPr sz="2800">
                <a:solidFill>
                  <a:srgbClr val="000000"/>
                </a:solidFill>
                <a:latin typeface="WLGRLW+DengXian-Regular"/>
                <a:cs typeface="WLGRLW+DengXian-Regular"/>
              </a:rPr>
              <a:t>是“老</a:t>
            </a:r>
          </a:p>
          <a:p>
            <a:pPr marL="228600" marR="0">
              <a:lnSpc>
                <a:spcPts val="2913"/>
              </a:lnSpc>
              <a:spcBef>
                <a:spcPts val="496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WLGRLW+DengXian-Regular"/>
                <a:cs typeface="WLGRLW+DengXian-Regular"/>
              </a:rPr>
              <a:t>骥伏枥，志在千里”的对生命价值的充分</a:t>
            </a:r>
            <a:r>
              <a:rPr sz="2800">
                <a:solidFill>
                  <a:srgbClr val="FF0000"/>
                </a:solidFill>
                <a:latin typeface="WLGRLW+DengXian-Regular"/>
                <a:cs typeface="WLGRLW+DengXian-Regular"/>
              </a:rPr>
              <a:t>自信与尊</a:t>
            </a:r>
          </a:p>
          <a:p>
            <a:pPr marL="228600" marR="0">
              <a:lnSpc>
                <a:spcPts val="2915"/>
              </a:lnSpc>
              <a:spcBef>
                <a:spcPts val="494"/>
              </a:spcBef>
              <a:spcAft>
                <a:spcPct val="0"/>
              </a:spcAft>
            </a:pPr>
            <a:r>
              <a:rPr sz="2800">
                <a:solidFill>
                  <a:srgbClr val="FF0000"/>
                </a:solidFill>
                <a:latin typeface="WLGRLW+DengXian-Regular"/>
                <a:cs typeface="WLGRLW+DengXian-Regular"/>
              </a:rPr>
              <a:t>重</a:t>
            </a:r>
            <a:r>
              <a:rPr sz="2800">
                <a:solidFill>
                  <a:srgbClr val="000000"/>
                </a:solidFill>
                <a:latin typeface="WLGRLW+DengXian-Regular"/>
                <a:cs typeface="WLGRLW+DengXian-Regular"/>
              </a:rPr>
              <a:t>。在人心浮躁的当下，人们往往为了一纸文凭，</a:t>
            </a:r>
          </a:p>
          <a:p>
            <a:pPr marL="228600" marR="0">
              <a:lnSpc>
                <a:spcPts val="2913"/>
              </a:lnSpc>
              <a:spcBef>
                <a:spcPts val="449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WLGRLW+DengXian-Regular"/>
                <a:cs typeface="WLGRLW+DengXian-Regular"/>
              </a:rPr>
              <a:t>一个空名争得头破血流，而像大李这样葆有纯净与</a:t>
            </a:r>
          </a:p>
          <a:p>
            <a:pPr marL="228600" marR="0">
              <a:lnSpc>
                <a:spcPts val="2913"/>
              </a:lnSpc>
              <a:spcBef>
                <a:spcPts val="496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WLGRLW+DengXian-Regular"/>
                <a:cs typeface="WLGRLW+DengXian-Regular"/>
              </a:rPr>
              <a:t>积极的人格就</a:t>
            </a:r>
            <a:r>
              <a:rPr sz="2800">
                <a:solidFill>
                  <a:srgbClr val="FF0000"/>
                </a:solidFill>
                <a:latin typeface="WLGRLW+DengXian-Regular"/>
                <a:cs typeface="WLGRLW+DengXian-Regular"/>
              </a:rPr>
              <a:t>显得尤为珍贵</a:t>
            </a:r>
            <a:r>
              <a:rPr sz="2800">
                <a:solidFill>
                  <a:srgbClr val="000000"/>
                </a:solidFill>
                <a:latin typeface="WLGRLW+DengXian-Regular"/>
                <a:cs typeface="WLGRLW+DengXian-Regular"/>
              </a:rPr>
              <a:t>。</a:t>
            </a:r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720242" y="1867140"/>
            <a:ext cx="7432016" cy="6916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446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IGSBHR+ArialMT"/>
                <a:cs typeface="IGSBHR+ArialMT"/>
              </a:rPr>
              <a:t>•</a:t>
            </a:r>
            <a:r>
              <a:rPr sz="2000" spc="60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>
                <a:solidFill>
                  <a:srgbClr val="000000"/>
                </a:solidFill>
                <a:latin typeface="VWDKNW+DengXian-Regular"/>
                <a:cs typeface="VWDKNW+DengXian-Regular"/>
              </a:rPr>
              <a:t>阅读下面的材料，根据要求写一篇不少于</a:t>
            </a:r>
            <a:r>
              <a:rPr sz="2000">
                <a:solidFill>
                  <a:srgbClr val="000000"/>
                </a:solidFill>
                <a:latin typeface="Calibri"/>
                <a:cs typeface="Calibri"/>
              </a:rPr>
              <a:t>800</a:t>
            </a:r>
            <a:r>
              <a:rPr sz="2000">
                <a:solidFill>
                  <a:srgbClr val="000000"/>
                </a:solidFill>
                <a:latin typeface="VWDKNW+DengXian-Regular"/>
                <a:cs typeface="VWDKNW+DengXian-Regular"/>
              </a:rPr>
              <a:t>字的文章。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20242" y="2310086"/>
            <a:ext cx="8740195" cy="219533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241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IGSBHR+ArialMT"/>
                <a:cs typeface="IGSBHR+ArialMT"/>
              </a:rPr>
              <a:t>•</a:t>
            </a:r>
            <a:r>
              <a:rPr sz="2000" spc="240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>
                <a:solidFill>
                  <a:srgbClr val="000000"/>
                </a:solidFill>
                <a:latin typeface="VWDKNW+DengXian-Regular"/>
                <a:cs typeface="VWDKNW+DengXian-Regular"/>
              </a:rPr>
              <a:t>为了督促学生学习，某职业技术学院的焦老师想出在课后用微信</a:t>
            </a:r>
          </a:p>
          <a:p>
            <a:pPr marL="228599" marR="0">
              <a:lnSpc>
                <a:spcPts val="2088"/>
              </a:lnSpc>
              <a:spcBef>
                <a:spcPts val="314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VWDKNW+DengXian-Regular"/>
                <a:cs typeface="VWDKNW+DengXian-Regular"/>
              </a:rPr>
              <a:t>发红包的“新招”，对出勤率高、学习成绩好和上课认真的同学，都</a:t>
            </a:r>
          </a:p>
          <a:p>
            <a:pPr marL="228599" marR="0">
              <a:lnSpc>
                <a:spcPts val="2088"/>
              </a:lnSpc>
              <a:spcBef>
                <a:spcPts val="311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VWDKNW+DengXian-Regular"/>
                <a:cs typeface="VWDKNW+DengXian-Regular"/>
              </a:rPr>
              <a:t>发了红包。此举一出，他的课学生没一个逃课，课堂气氛活跃，师</a:t>
            </a:r>
          </a:p>
          <a:p>
            <a:pPr marL="228599" marR="0">
              <a:lnSpc>
                <a:spcPts val="2088"/>
              </a:lnSpc>
              <a:spcBef>
                <a:spcPts val="311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VWDKNW+DengXian-Regular"/>
                <a:cs typeface="VWDKNW+DengXian-Regular"/>
              </a:rPr>
              <a:t>生关系变好。此事传出，该校老师和学生表示认可，觉得这个做法</a:t>
            </a:r>
          </a:p>
          <a:p>
            <a:pPr marL="228599" marR="0">
              <a:lnSpc>
                <a:spcPts val="2088"/>
              </a:lnSpc>
              <a:spcBef>
                <a:spcPts val="311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VWDKNW+DengXian-Regular"/>
                <a:cs typeface="VWDKNW+DengXian-Regular"/>
              </a:rPr>
              <a:t>有新意。媒体报道后，引发争议，有家长明确反对老师这种做法，</a:t>
            </a:r>
          </a:p>
          <a:p>
            <a:pPr marL="228599" marR="0">
              <a:lnSpc>
                <a:spcPts val="2088"/>
              </a:lnSpc>
              <a:spcBef>
                <a:spcPts val="313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VWDKNW+DengXian-Regular"/>
                <a:cs typeface="VWDKNW+DengXian-Regular"/>
              </a:rPr>
              <a:t>认为用“钱”引导学生上课，会让孩子变得功利，使教育变味。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720242" y="4266289"/>
            <a:ext cx="8710371" cy="67042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238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IGSBHR+ArialMT"/>
                <a:cs typeface="IGSBHR+ArialMT"/>
              </a:rPr>
              <a:t>•</a:t>
            </a:r>
            <a:r>
              <a:rPr sz="2000" spc="240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>
                <a:solidFill>
                  <a:srgbClr val="000000"/>
                </a:solidFill>
                <a:latin typeface="VWDKNW+DengXian-Regular"/>
                <a:cs typeface="VWDKNW+DengXian-Regular"/>
              </a:rPr>
              <a:t>对以上这件事，你怎么看？请就焦老师、学生或家长的表现，表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948842" y="4595322"/>
            <a:ext cx="4390263" cy="6461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088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VWDKNW+DengXian-Regular"/>
                <a:cs typeface="VWDKNW+DengXian-Regular"/>
              </a:rPr>
              <a:t>明自己的态度，阐述自己的看法。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720242" y="5003905"/>
            <a:ext cx="9005103" cy="67042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238"/>
              </a:lnSpc>
              <a:spcBef>
                <a:spcPct val="0"/>
              </a:spcBef>
              <a:spcAft>
                <a:spcPct val="0"/>
              </a:spcAft>
            </a:pPr>
            <a:r>
              <a:rPr sz="2000">
                <a:solidFill>
                  <a:srgbClr val="000000"/>
                </a:solidFill>
                <a:latin typeface="IGSBHR+ArialMT"/>
                <a:cs typeface="IGSBHR+ArialMT"/>
              </a:rPr>
              <a:t>•</a:t>
            </a:r>
            <a:r>
              <a:rPr sz="2000" spc="2412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000">
                <a:solidFill>
                  <a:srgbClr val="000000"/>
                </a:solidFill>
                <a:latin typeface="VWDKNW+DengXian-Regular"/>
                <a:cs typeface="VWDKNW+DengXian-Regular"/>
              </a:rPr>
              <a:t>要求综合材料内容及含意，选好角度，确定立意，完成写作任务。</a:t>
            </a: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720242" y="1839830"/>
            <a:ext cx="4346447" cy="93721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123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BCMUKW+ArialMT"/>
                <a:cs typeface="BCMUKW+ArialMT"/>
              </a:rPr>
              <a:t>•</a:t>
            </a:r>
            <a:r>
              <a:rPr sz="2800" spc="12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800">
                <a:solidFill>
                  <a:srgbClr val="000000"/>
                </a:solidFill>
                <a:latin typeface="WMSIQT+DengXian-Regular"/>
                <a:cs typeface="WMSIQT+DengXian-Regular"/>
              </a:rPr>
              <a:t>方法二：描写、抒情类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20242" y="2846170"/>
            <a:ext cx="4961609" cy="96686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413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BCMUKW+ArialMT"/>
                <a:cs typeface="BCMUKW+ArialMT"/>
              </a:rPr>
              <a:t>•</a:t>
            </a:r>
            <a:r>
              <a:rPr sz="2800" spc="12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800">
                <a:solidFill>
                  <a:srgbClr val="000000"/>
                </a:solidFill>
                <a:latin typeface="Calibri"/>
                <a:cs typeface="Calibri"/>
              </a:rPr>
              <a:t>1</a:t>
            </a:r>
            <a:r>
              <a:rPr sz="2800">
                <a:solidFill>
                  <a:srgbClr val="000000"/>
                </a:solidFill>
                <a:latin typeface="WMSIQT+DengXian-Regular"/>
                <a:cs typeface="WMSIQT+DengXian-Regular"/>
              </a:rPr>
              <a:t>、直接用形象改变或打开</a:t>
            </a:r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720242" y="1839830"/>
            <a:ext cx="8434942" cy="298153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123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VHCWGE+ArialMT"/>
                <a:cs typeface="VHCWGE+ArialMT"/>
              </a:rPr>
              <a:t>•</a:t>
            </a:r>
            <a:r>
              <a:rPr sz="2800" spc="12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800">
                <a:solidFill>
                  <a:srgbClr val="000000"/>
                </a:solidFill>
                <a:latin typeface="SWVARW+DengXian-Regular"/>
                <a:cs typeface="SWVARW+DengXian-Regular"/>
              </a:rPr>
              <a:t>我认为焦世奇老师发微信红包实属无奈之举。</a:t>
            </a:r>
          </a:p>
          <a:p>
            <a:pPr marL="0" marR="0">
              <a:lnSpc>
                <a:spcPts val="3413"/>
              </a:lnSpc>
              <a:spcBef>
                <a:spcPts val="609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VHCWGE+ArialMT"/>
                <a:cs typeface="VHCWGE+ArialMT"/>
              </a:rPr>
              <a:t>•</a:t>
            </a:r>
            <a:r>
              <a:rPr sz="2800" spc="12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800">
                <a:solidFill>
                  <a:srgbClr val="000000"/>
                </a:solidFill>
                <a:latin typeface="Calibri"/>
                <a:cs typeface="Calibri"/>
              </a:rPr>
              <a:t>1</a:t>
            </a:r>
            <a:r>
              <a:rPr sz="2800">
                <a:solidFill>
                  <a:srgbClr val="000000"/>
                </a:solidFill>
                <a:latin typeface="SWVARW+DengXian-Regular"/>
                <a:cs typeface="SWVARW+DengXian-Regular"/>
              </a:rPr>
              <a:t>、学生翘课、学风堕落</a:t>
            </a:r>
          </a:p>
          <a:p>
            <a:pPr marL="0" marR="0">
              <a:lnSpc>
                <a:spcPts val="3413"/>
              </a:lnSpc>
              <a:spcBef>
                <a:spcPts val="668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VHCWGE+ArialMT"/>
                <a:cs typeface="VHCWGE+ArialMT"/>
              </a:rPr>
              <a:t>•</a:t>
            </a:r>
            <a:r>
              <a:rPr sz="2800" spc="12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800">
                <a:solidFill>
                  <a:srgbClr val="000000"/>
                </a:solidFill>
                <a:latin typeface="Calibri"/>
                <a:cs typeface="Calibri"/>
              </a:rPr>
              <a:t>2</a:t>
            </a:r>
            <a:r>
              <a:rPr sz="2800">
                <a:solidFill>
                  <a:srgbClr val="000000"/>
                </a:solidFill>
                <a:latin typeface="SWVARW+DengXian-Regular"/>
                <a:cs typeface="SWVARW+DengXian-Regular"/>
              </a:rPr>
              <a:t>、厌学，打游戏。</a:t>
            </a:r>
          </a:p>
          <a:p>
            <a:pPr marL="0" marR="0">
              <a:lnSpc>
                <a:spcPts val="3416"/>
              </a:lnSpc>
              <a:spcBef>
                <a:spcPts val="603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VHCWGE+ArialMT"/>
                <a:cs typeface="VHCWGE+ArialMT"/>
              </a:rPr>
              <a:t>•</a:t>
            </a:r>
            <a:r>
              <a:rPr sz="2800" spc="12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800">
                <a:solidFill>
                  <a:srgbClr val="000000"/>
                </a:solidFill>
                <a:latin typeface="Calibri"/>
                <a:cs typeface="Calibri"/>
              </a:rPr>
              <a:t>3</a:t>
            </a:r>
            <a:r>
              <a:rPr sz="2800">
                <a:solidFill>
                  <a:srgbClr val="000000"/>
                </a:solidFill>
                <a:latin typeface="SWVARW+DengXian-Regular"/>
                <a:cs typeface="SWVARW+DengXian-Regular"/>
              </a:rPr>
              <a:t>、教师要想办法吸引学生</a:t>
            </a:r>
          </a:p>
          <a:p>
            <a:pPr marL="80771" marR="0">
              <a:lnSpc>
                <a:spcPts val="2913"/>
              </a:lnSpc>
              <a:spcBef>
                <a:spcPts val="1108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SWVARW+DengXian-Regular"/>
                <a:cs typeface="SWVARW+DengXian-Regular"/>
              </a:rPr>
              <a:t>结论：会形成恶性循环</a:t>
            </a:r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720242" y="727146"/>
            <a:ext cx="3076651" cy="142131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591"/>
              </a:lnSpc>
              <a:spcBef>
                <a:spcPct val="0"/>
              </a:spcBef>
              <a:spcAft>
                <a:spcPct val="0"/>
              </a:spcAft>
            </a:pPr>
            <a:r>
              <a:rPr sz="4400">
                <a:solidFill>
                  <a:srgbClr val="000000"/>
                </a:solidFill>
                <a:latin typeface="KNPCBF+DengXian-Light"/>
                <a:cs typeface="KNPCBF+DengXian-Light"/>
              </a:rPr>
              <a:t>范文示例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498043" y="1619231"/>
            <a:ext cx="9252842" cy="439427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123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NHQULP+ArialMT"/>
                <a:cs typeface="NHQULP+ArialMT"/>
              </a:rPr>
              <a:t>•</a:t>
            </a:r>
            <a:r>
              <a:rPr sz="2800" spc="5222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800">
                <a:solidFill>
                  <a:srgbClr val="000000"/>
                </a:solidFill>
                <a:latin typeface="JDHEGA+DengXian-Regular"/>
                <a:cs typeface="JDHEGA+DengXian-Regular"/>
              </a:rPr>
              <a:t>但事实上，我相信焦世奇老师发微信红包实</a:t>
            </a:r>
          </a:p>
          <a:p>
            <a:pPr marL="228600" marR="0">
              <a:lnSpc>
                <a:spcPts val="2913"/>
              </a:lnSpc>
              <a:spcBef>
                <a:spcPts val="11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JDHEGA+DengXian-Regular"/>
                <a:cs typeface="JDHEGA+DengXian-Regular"/>
              </a:rPr>
              <a:t>属无奈之举。“师道之不传也久矣”，很多高校的</a:t>
            </a:r>
          </a:p>
          <a:p>
            <a:pPr marL="228600" marR="0">
              <a:lnSpc>
                <a:spcPts val="2913"/>
              </a:lnSpc>
              <a:spcBef>
                <a:spcPts val="16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JDHEGA+DengXian-Regular"/>
                <a:cs typeface="JDHEGA+DengXian-Regular"/>
              </a:rPr>
              <a:t>学生翘课已是家常便饭，学风堕落更是见怪不怪。</a:t>
            </a:r>
          </a:p>
          <a:p>
            <a:pPr marL="228600" marR="0">
              <a:lnSpc>
                <a:spcPts val="2915"/>
              </a:lnSpc>
              <a:spcBef>
                <a:spcPts val="108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JDHEGA+DengXian-Regular"/>
                <a:cs typeface="JDHEGA+DengXian-Regular"/>
              </a:rPr>
              <a:t>本该是人生最佳探究与思考年龄却厌学，沉迷于</a:t>
            </a:r>
          </a:p>
          <a:p>
            <a:pPr marL="228600" marR="0">
              <a:lnSpc>
                <a:spcPts val="2913"/>
              </a:lnSpc>
              <a:spcBef>
                <a:spcPts val="112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JDHEGA+DengXian-Regular"/>
                <a:cs typeface="JDHEGA+DengXian-Regular"/>
              </a:rPr>
              <a:t>电子产品的现象并非个例。由此担负“欲人之无惑”</a:t>
            </a:r>
          </a:p>
          <a:p>
            <a:pPr marL="228600" marR="0">
              <a:lnSpc>
                <a:spcPts val="2913"/>
              </a:lnSpc>
              <a:spcBef>
                <a:spcPts val="11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JDHEGA+DengXian-Regular"/>
                <a:cs typeface="JDHEGA+DengXian-Regular"/>
              </a:rPr>
              <a:t>之重担的教师更是举步维艰，发红包以“讨好学</a:t>
            </a:r>
          </a:p>
          <a:p>
            <a:pPr marL="228600" marR="0">
              <a:lnSpc>
                <a:spcPts val="2915"/>
              </a:lnSpc>
              <a:spcBef>
                <a:spcPts val="158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JDHEGA+DengXian-Regular"/>
                <a:cs typeface="JDHEGA+DengXian-Regular"/>
              </a:rPr>
              <a:t>生”，成为“美女老师”“女神老师”来吸引学生似乎</a:t>
            </a:r>
          </a:p>
          <a:p>
            <a:pPr marL="228600" marR="0">
              <a:lnSpc>
                <a:spcPts val="2913"/>
              </a:lnSpc>
              <a:spcBef>
                <a:spcPts val="113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JDHEGA+DengXian-Regular"/>
                <a:cs typeface="JDHEGA+DengXian-Regular"/>
              </a:rPr>
              <a:t>也在情理之中，但这又确实是教育手段低俗化的</a:t>
            </a:r>
          </a:p>
          <a:p>
            <a:pPr marL="228600" marR="0">
              <a:lnSpc>
                <a:spcPts val="2913"/>
              </a:lnSpc>
              <a:spcBef>
                <a:spcPts val="11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JDHEGA+DengXian-Regular"/>
                <a:cs typeface="JDHEGA+DengXian-Regular"/>
              </a:rPr>
              <a:t>表现。由此学生与老师间形成了一个恶性循环，</a:t>
            </a:r>
          </a:p>
          <a:p>
            <a:pPr marL="228600" marR="0">
              <a:lnSpc>
                <a:spcPts val="2913"/>
              </a:lnSpc>
              <a:spcBef>
                <a:spcPts val="11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JDHEGA+DengXian-Regular"/>
                <a:cs typeface="JDHEGA+DengXian-Regular"/>
              </a:rPr>
              <a:t>最终的结果就是教育的衰败。</a:t>
            </a:r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445922" y="586085"/>
            <a:ext cx="8856881" cy="119528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929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ONFMNE+ArialMT"/>
                <a:cs typeface="ONFMNE+ArialMT"/>
              </a:rPr>
              <a:t>•</a:t>
            </a:r>
            <a:r>
              <a:rPr sz="2400" spc="35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400">
                <a:solidFill>
                  <a:srgbClr val="000000"/>
                </a:solidFill>
                <a:latin typeface="DVGTIC+DengXian-Regular"/>
                <a:cs typeface="DVGTIC+DengXian-Regular"/>
              </a:rPr>
              <a:t>阅读下面的材料，根据要求写一篇不少于</a:t>
            </a:r>
            <a:r>
              <a:rPr sz="2400">
                <a:solidFill>
                  <a:srgbClr val="000000"/>
                </a:solidFill>
                <a:latin typeface="Calibri"/>
                <a:cs typeface="Calibri"/>
              </a:rPr>
              <a:t>800</a:t>
            </a:r>
            <a:r>
              <a:rPr sz="2400">
                <a:solidFill>
                  <a:srgbClr val="000000"/>
                </a:solidFill>
                <a:latin typeface="DVGTIC+DengXian-Regular"/>
                <a:cs typeface="DVGTIC+DengXian-Regular"/>
              </a:rPr>
              <a:t>字的文章。</a:t>
            </a:r>
          </a:p>
          <a:p>
            <a:pPr marL="228600" marR="0">
              <a:lnSpc>
                <a:spcPts val="2882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Calibri"/>
                <a:cs typeface="Calibri"/>
              </a:rPr>
              <a:t>(60</a:t>
            </a:r>
            <a:r>
              <a:rPr sz="2400">
                <a:solidFill>
                  <a:srgbClr val="000000"/>
                </a:solidFill>
                <a:latin typeface="DVGTIC+DengXian-Regular"/>
                <a:cs typeface="DVGTIC+DengXian-Regular"/>
              </a:rPr>
              <a:t>分</a:t>
            </a:r>
            <a:r>
              <a:rPr sz="2400">
                <a:solidFill>
                  <a:srgbClr val="000000"/>
                </a:solidFill>
                <a:latin typeface="Calibri"/>
                <a:cs typeface="Calibri"/>
              </a:rPr>
              <a:t>)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445922" y="1458638"/>
            <a:ext cx="563909" cy="79771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81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ONFMNE+ArialMT"/>
                <a:cs typeface="ONFMNE+ArialMT"/>
              </a:rPr>
              <a:t>•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674522" y="1487659"/>
            <a:ext cx="9122631" cy="150639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545591" marR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DVGTIC+DengXian-Regular"/>
                <a:cs typeface="DVGTIC+DengXian-Regular"/>
              </a:rPr>
              <a:t>每天下午五点，南京市盐仓桥附近都会有一对老夫妇</a:t>
            </a:r>
          </a:p>
          <a:p>
            <a:pPr marL="0" marR="0">
              <a:lnSpc>
                <a:spcPts val="2500"/>
              </a:lnSpc>
              <a:spcBef>
                <a:spcPts val="379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DVGTIC+DengXian-Regular"/>
                <a:cs typeface="DVGTIC+DengXian-Regular"/>
              </a:rPr>
              <a:t>在道路停车带搬凳子坐下，“人肉”占车位，等待儿女开车</a:t>
            </a:r>
          </a:p>
          <a:p>
            <a:pPr marL="0" marR="0">
              <a:lnSpc>
                <a:spcPts val="2503"/>
              </a:lnSpc>
              <a:spcBef>
                <a:spcPts val="376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DVGTIC+DengXian-Regular"/>
                <a:cs typeface="DVGTIC+DengXian-Regular"/>
              </a:rPr>
              <a:t>回家，如果孩子回来迟，两人就轮换着坐，直到孩子归来。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445922" y="2682791"/>
            <a:ext cx="563909" cy="79771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81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ONFMNE+ArialMT"/>
                <a:cs typeface="ONFMNE+ArialMT"/>
              </a:rPr>
              <a:t>•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674522" y="2711813"/>
            <a:ext cx="8763000" cy="223809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545591" marR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DVGTIC+DengXian-Regular"/>
                <a:cs typeface="DVGTIC+DengXian-Regular"/>
              </a:rPr>
              <a:t>针对此事，各方有不同反应。有的人感叹，可怜天下</a:t>
            </a:r>
          </a:p>
          <a:p>
            <a:pPr marL="0" marR="0">
              <a:lnSpc>
                <a:spcPts val="2500"/>
              </a:lnSpc>
              <a:spcBef>
                <a:spcPts val="379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DVGTIC+DengXian-Regular"/>
                <a:cs typeface="DVGTIC+DengXian-Regular"/>
              </a:rPr>
              <a:t>父母心；附近车主气愤又无奈：那是社会公共车位，不是</a:t>
            </a:r>
          </a:p>
          <a:p>
            <a:pPr marL="0" marR="0">
              <a:lnSpc>
                <a:spcPts val="2500"/>
              </a:lnSpc>
              <a:spcBef>
                <a:spcPts val="379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DVGTIC+DengXian-Regular"/>
                <a:cs typeface="DVGTIC+DengXian-Regular"/>
              </a:rPr>
              <a:t>他家私人的，但总不能出手对两个人怎么样吧？老夫妇的</a:t>
            </a:r>
          </a:p>
          <a:p>
            <a:pPr marL="0" marR="0">
              <a:lnSpc>
                <a:spcPts val="2500"/>
              </a:lnSpc>
              <a:spcBef>
                <a:spcPts val="331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DVGTIC+DengXian-Regular"/>
                <a:cs typeface="DVGTIC+DengXian-Regular"/>
              </a:rPr>
              <a:t>儿女也很委屈：附近车位确实太紧张，但也劝父母不要这</a:t>
            </a:r>
          </a:p>
          <a:p>
            <a:pPr marL="0" marR="0">
              <a:lnSpc>
                <a:spcPts val="2500"/>
              </a:lnSpc>
              <a:spcBef>
                <a:spcPts val="379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DVGTIC+DengXian-Regular"/>
                <a:cs typeface="DVGTIC+DengXian-Regular"/>
              </a:rPr>
              <a:t>样风雨无阻，却拗不过两位老人。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445922" y="4639861"/>
            <a:ext cx="563909" cy="79771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681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ONFMNE+ArialMT"/>
                <a:cs typeface="ONFMNE+ArialMT"/>
              </a:rPr>
              <a:t>•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674522" y="4668883"/>
            <a:ext cx="8771760" cy="187240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545591" marR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DVGTIC+DengXian-Regular"/>
                <a:cs typeface="DVGTIC+DengXian-Regular"/>
              </a:rPr>
              <a:t>对于以上事情，你怎么看？请你就其中某一个或某一</a:t>
            </a:r>
          </a:p>
          <a:p>
            <a:pPr marL="0" marR="0">
              <a:lnSpc>
                <a:spcPts val="2503"/>
              </a:lnSpc>
              <a:spcBef>
                <a:spcPts val="376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DVGTIC+DengXian-Regular"/>
                <a:cs typeface="DVGTIC+DengXian-Regular"/>
              </a:rPr>
              <a:t>群人的表现，表明你的态度，阐述你的看法。要请综合材</a:t>
            </a:r>
          </a:p>
          <a:p>
            <a:pPr marL="0" marR="0">
              <a:lnSpc>
                <a:spcPts val="2500"/>
              </a:lnSpc>
              <a:spcBef>
                <a:spcPts val="381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DVGTIC+DengXian-Regular"/>
                <a:cs typeface="DVGTIC+DengXian-Regular"/>
              </a:rPr>
              <a:t>料内容及含意，选好角度，确定立意，自拟标题，不得抄</a:t>
            </a:r>
          </a:p>
          <a:p>
            <a:pPr marL="0" marR="0">
              <a:lnSpc>
                <a:spcPts val="2500"/>
              </a:lnSpc>
              <a:spcBef>
                <a:spcPts val="329"/>
              </a:spcBef>
              <a:spcAft>
                <a:spcPct val="0"/>
              </a:spcAft>
            </a:pPr>
            <a:r>
              <a:rPr sz="2400">
                <a:solidFill>
                  <a:srgbClr val="000000"/>
                </a:solidFill>
                <a:latin typeface="DVGTIC+DengXian-Regular"/>
                <a:cs typeface="DVGTIC+DengXian-Regular"/>
              </a:rPr>
              <a:t>袭。</a:t>
            </a:r>
          </a:p>
        </p:txBody>
      </p: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720242" y="1839830"/>
            <a:ext cx="5572216" cy="155562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123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HJPTAO+ArialMT"/>
                <a:cs typeface="HJPTAO+ArialMT"/>
              </a:rPr>
              <a:t>•</a:t>
            </a:r>
            <a:r>
              <a:rPr sz="2800" spc="12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800">
                <a:solidFill>
                  <a:srgbClr val="000000"/>
                </a:solidFill>
                <a:latin typeface="UQTEDG+DengXian-Regular"/>
                <a:cs typeface="UQTEDG+DengXian-Regular"/>
              </a:rPr>
              <a:t>我们应当对这种行为给予理解</a:t>
            </a:r>
          </a:p>
          <a:p>
            <a:pPr marL="0" marR="0">
              <a:lnSpc>
                <a:spcPts val="3413"/>
              </a:lnSpc>
              <a:spcBef>
                <a:spcPts val="1353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HJPTAO+ArialMT"/>
                <a:cs typeface="HJPTAO+ArialMT"/>
              </a:rPr>
              <a:t>•</a:t>
            </a:r>
            <a:r>
              <a:rPr sz="2800" spc="12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800">
                <a:solidFill>
                  <a:srgbClr val="000000"/>
                </a:solidFill>
                <a:latin typeface="Calibri"/>
                <a:cs typeface="Calibri"/>
              </a:rPr>
              <a:t>1</a:t>
            </a:r>
            <a:r>
              <a:rPr sz="2800">
                <a:solidFill>
                  <a:srgbClr val="000000"/>
                </a:solidFill>
                <a:latin typeface="UQTEDG+DengXian-Regular"/>
                <a:cs typeface="UQTEDG+DengXian-Regular"/>
              </a:rPr>
              <a:t>、子女压力大、负担重。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20242" y="3068674"/>
            <a:ext cx="8639964" cy="96686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413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HJPTAO+ArialMT"/>
                <a:cs typeface="HJPTAO+ArialMT"/>
              </a:rPr>
              <a:t>•</a:t>
            </a:r>
            <a:r>
              <a:rPr sz="2800" spc="12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800">
                <a:solidFill>
                  <a:srgbClr val="000000"/>
                </a:solidFill>
                <a:latin typeface="Calibri"/>
                <a:cs typeface="Calibri"/>
              </a:rPr>
              <a:t>2</a:t>
            </a:r>
            <a:r>
              <a:rPr sz="2800">
                <a:solidFill>
                  <a:srgbClr val="000000"/>
                </a:solidFill>
                <a:latin typeface="UQTEDG+DengXian-Regular"/>
                <a:cs typeface="UQTEDG+DengXian-Regular"/>
              </a:rPr>
              <a:t>、父母为了能给儿女减压，力所能及，（为儿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48842" y="3630946"/>
            <a:ext cx="8465091" cy="9037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915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UQTEDG+DengXian-Regular"/>
                <a:cs typeface="UQTEDG+DengXian-Regular"/>
              </a:rPr>
              <a:t>女排公交，到公园为儿女相亲，“人肉”占位。）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720242" y="4219548"/>
            <a:ext cx="8639964" cy="96686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413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HJPTAO+ArialMT"/>
                <a:cs typeface="HJPTAO+ArialMT"/>
              </a:rPr>
              <a:t>•</a:t>
            </a:r>
            <a:r>
              <a:rPr sz="2800" spc="12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800">
                <a:solidFill>
                  <a:srgbClr val="000000"/>
                </a:solidFill>
                <a:latin typeface="Calibri"/>
                <a:cs typeface="Calibri"/>
              </a:rPr>
              <a:t>3</a:t>
            </a:r>
            <a:r>
              <a:rPr sz="2800">
                <a:solidFill>
                  <a:srgbClr val="000000"/>
                </a:solidFill>
                <a:latin typeface="UQTEDG+DengXian-Regular"/>
                <a:cs typeface="UQTEDG+DengXian-Regular"/>
              </a:rPr>
              <a:t>、他们不违章，不扰乱秩序。尽责任。出于本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948842" y="4782067"/>
            <a:ext cx="1243583" cy="90340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913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UQTEDG+DengXian-Regular"/>
                <a:cs typeface="UQTEDG+DengXian-Regular"/>
              </a:rPr>
              <a:t>心。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720242" y="5387144"/>
            <a:ext cx="7614928" cy="93721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123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HJPTAO+ArialMT"/>
                <a:cs typeface="HJPTAO+ArialMT"/>
              </a:rPr>
              <a:t>•</a:t>
            </a:r>
            <a:r>
              <a:rPr sz="2800" spc="12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800">
                <a:solidFill>
                  <a:srgbClr val="000000"/>
                </a:solidFill>
                <a:latin typeface="UQTEDG+DengXian-Regular"/>
                <a:cs typeface="UQTEDG+DengXian-Regular"/>
              </a:rPr>
              <a:t>结论：我们要看到阳光的一面，感受温暖</a:t>
            </a:r>
          </a:p>
        </p:txBody>
      </p:sp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393496" y="364828"/>
            <a:ext cx="9004507" cy="87138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909"/>
              </a:lnSpc>
              <a:spcBef>
                <a:spcPct val="0"/>
              </a:spcBef>
              <a:spcAft>
                <a:spcPct val="0"/>
              </a:spcAft>
            </a:pPr>
            <a:r>
              <a:rPr sz="2600">
                <a:solidFill>
                  <a:srgbClr val="000000"/>
                </a:solidFill>
                <a:latin typeface="DTOLUW+ArialMT"/>
                <a:cs typeface="DTOLUW+ArialMT"/>
              </a:rPr>
              <a:t>•</a:t>
            </a:r>
            <a:r>
              <a:rPr sz="2600" spc="24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600">
                <a:solidFill>
                  <a:srgbClr val="000000"/>
                </a:solidFill>
                <a:latin typeface="HKJUTR+DengXian-Regular"/>
                <a:cs typeface="HKJUTR+DengXian-Regular"/>
              </a:rPr>
              <a:t>我们应当给予理解，腾出空间让这份关怀润泽到底。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393496" y="889084"/>
            <a:ext cx="9389327" cy="285290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909"/>
              </a:lnSpc>
              <a:spcBef>
                <a:spcPct val="0"/>
              </a:spcBef>
              <a:spcAft>
                <a:spcPct val="0"/>
              </a:spcAft>
            </a:pPr>
            <a:r>
              <a:rPr sz="2600">
                <a:solidFill>
                  <a:srgbClr val="000000"/>
                </a:solidFill>
                <a:latin typeface="DTOLUW+ArialMT"/>
                <a:cs typeface="DTOLUW+ArialMT"/>
              </a:rPr>
              <a:t>•</a:t>
            </a:r>
            <a:r>
              <a:rPr sz="2600" spc="494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600">
                <a:solidFill>
                  <a:srgbClr val="000000"/>
                </a:solidFill>
                <a:latin typeface="HKJUTR+DengXian-Regular"/>
                <a:cs typeface="HKJUTR+DengXian-Regular"/>
              </a:rPr>
              <a:t>当今社会的竞争激烈、压力陡增是不争的事实。赡</a:t>
            </a:r>
          </a:p>
          <a:p>
            <a:pPr marL="228600" marR="0">
              <a:lnSpc>
                <a:spcPts val="2715"/>
              </a:lnSpc>
              <a:spcBef>
                <a:spcPts val="392"/>
              </a:spcBef>
              <a:spcAft>
                <a:spcPct val="0"/>
              </a:spcAft>
            </a:pPr>
            <a:r>
              <a:rPr sz="2600">
                <a:solidFill>
                  <a:srgbClr val="000000"/>
                </a:solidFill>
                <a:latin typeface="HKJUTR+DengXian-Regular"/>
                <a:cs typeface="HKJUTR+DengXian-Regular"/>
              </a:rPr>
              <a:t>养老人、养育小孩、工作应酬等等，让如今的年轻人背</a:t>
            </a:r>
          </a:p>
          <a:p>
            <a:pPr marL="228600" marR="0">
              <a:lnSpc>
                <a:spcPts val="2713"/>
              </a:lnSpc>
              <a:spcBef>
                <a:spcPts val="408"/>
              </a:spcBef>
              <a:spcAft>
                <a:spcPct val="0"/>
              </a:spcAft>
            </a:pPr>
            <a:r>
              <a:rPr sz="2600">
                <a:solidFill>
                  <a:srgbClr val="000000"/>
                </a:solidFill>
                <a:latin typeface="HKJUTR+DengXian-Regular"/>
                <a:cs typeface="HKJUTR+DengXian-Regular"/>
              </a:rPr>
              <a:t>上更重的责任。父母看在眼里，也疼在心里，为了能给</a:t>
            </a:r>
          </a:p>
          <a:p>
            <a:pPr marL="228600" marR="0">
              <a:lnSpc>
                <a:spcPts val="2713"/>
              </a:lnSpc>
              <a:spcBef>
                <a:spcPts val="456"/>
              </a:spcBef>
              <a:spcAft>
                <a:spcPct val="0"/>
              </a:spcAft>
            </a:pPr>
            <a:r>
              <a:rPr sz="2600">
                <a:solidFill>
                  <a:srgbClr val="000000"/>
                </a:solidFill>
                <a:latin typeface="HKJUTR+DengXian-Regular"/>
                <a:cs typeface="HKJUTR+DengXian-Regular"/>
              </a:rPr>
              <a:t>儿女减压，父母们也力所能及，所以才有北京外环父母</a:t>
            </a:r>
          </a:p>
          <a:p>
            <a:pPr marL="228600" marR="0">
              <a:lnSpc>
                <a:spcPts val="3132"/>
              </a:lnSpc>
              <a:spcBef>
                <a:spcPct val="0"/>
              </a:spcBef>
              <a:spcAft>
                <a:spcPct val="0"/>
              </a:spcAft>
            </a:pPr>
            <a:r>
              <a:rPr sz="2600">
                <a:solidFill>
                  <a:srgbClr val="000000"/>
                </a:solidFill>
                <a:latin typeface="HKJUTR+DengXian-Regular"/>
                <a:cs typeface="HKJUTR+DengXian-Regular"/>
              </a:rPr>
              <a:t>凌晨</a:t>
            </a:r>
            <a:r>
              <a:rPr sz="2600">
                <a:solidFill>
                  <a:srgbClr val="000000"/>
                </a:solidFill>
                <a:latin typeface="Calibri"/>
                <a:cs typeface="Calibri"/>
              </a:rPr>
              <a:t>4</a:t>
            </a:r>
            <a:r>
              <a:rPr sz="2600">
                <a:solidFill>
                  <a:srgbClr val="000000"/>
                </a:solidFill>
                <a:latin typeface="HKJUTR+DengXian-Regular"/>
                <a:cs typeface="HKJUTR+DengXian-Regular"/>
              </a:rPr>
              <a:t>点为还在休息而要上班的儿女排公交，才有自发</a:t>
            </a:r>
          </a:p>
          <a:p>
            <a:pPr marL="228600" marR="0">
              <a:lnSpc>
                <a:spcPts val="2715"/>
              </a:lnSpc>
              <a:spcBef>
                <a:spcPts val="404"/>
              </a:spcBef>
              <a:spcAft>
                <a:spcPct val="0"/>
              </a:spcAft>
            </a:pPr>
            <a:r>
              <a:rPr sz="2600">
                <a:solidFill>
                  <a:srgbClr val="000000"/>
                </a:solidFill>
                <a:latin typeface="HKJUTR+DengXian-Regular"/>
                <a:cs typeface="HKJUTR+DengXian-Regular"/>
              </a:rPr>
              <a:t>到公园为儿女相亲的事情，再到如今的“人肉”占位。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93496" y="3393524"/>
            <a:ext cx="9769223" cy="324948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909"/>
              </a:lnSpc>
              <a:spcBef>
                <a:spcPct val="0"/>
              </a:spcBef>
              <a:spcAft>
                <a:spcPct val="0"/>
              </a:spcAft>
            </a:pPr>
            <a:r>
              <a:rPr sz="2600">
                <a:solidFill>
                  <a:srgbClr val="000000"/>
                </a:solidFill>
                <a:latin typeface="DTOLUW+ArialMT"/>
                <a:cs typeface="DTOLUW+ArialMT"/>
              </a:rPr>
              <a:t>•</a:t>
            </a:r>
            <a:r>
              <a:rPr sz="2600" spc="494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600">
                <a:solidFill>
                  <a:srgbClr val="000000"/>
                </a:solidFill>
                <a:latin typeface="HKJUTR+DengXian-Regular"/>
                <a:cs typeface="HKJUTR+DengXian-Regular"/>
              </a:rPr>
              <a:t>这群父母也并非不明道理。他们不是违章收费替人</a:t>
            </a:r>
          </a:p>
          <a:p>
            <a:pPr marL="228600" marR="0">
              <a:lnSpc>
                <a:spcPts val="2713"/>
              </a:lnSpc>
              <a:spcBef>
                <a:spcPts val="406"/>
              </a:spcBef>
              <a:spcAft>
                <a:spcPct val="0"/>
              </a:spcAft>
            </a:pPr>
            <a:r>
              <a:rPr sz="2600">
                <a:solidFill>
                  <a:srgbClr val="000000"/>
                </a:solidFill>
                <a:latin typeface="HKJUTR+DengXian-Regular"/>
                <a:cs typeface="HKJUTR+DengXian-Regular"/>
              </a:rPr>
              <a:t>占位，也不是故意要扰乱秩序。他们是在尽一种责任。</a:t>
            </a:r>
          </a:p>
          <a:p>
            <a:pPr marL="228600" marR="0">
              <a:lnSpc>
                <a:spcPts val="2715"/>
              </a:lnSpc>
              <a:spcBef>
                <a:spcPts val="404"/>
              </a:spcBef>
              <a:spcAft>
                <a:spcPct val="0"/>
              </a:spcAft>
            </a:pPr>
            <a:r>
              <a:rPr sz="2600">
                <a:solidFill>
                  <a:srgbClr val="000000"/>
                </a:solidFill>
                <a:latin typeface="HKJUTR+DengXian-Regular"/>
                <a:cs typeface="HKJUTR+DengXian-Regular"/>
              </a:rPr>
              <a:t>儿女如此辛勤劳累，这些父母岂能安心在家嗑瓜子、看</a:t>
            </a:r>
          </a:p>
          <a:p>
            <a:pPr marL="228600" marR="0">
              <a:lnSpc>
                <a:spcPts val="2713"/>
              </a:lnSpc>
              <a:spcBef>
                <a:spcPts val="459"/>
              </a:spcBef>
              <a:spcAft>
                <a:spcPct val="0"/>
              </a:spcAft>
            </a:pPr>
            <a:r>
              <a:rPr sz="2600">
                <a:solidFill>
                  <a:srgbClr val="000000"/>
                </a:solidFill>
                <a:latin typeface="HKJUTR+DengXian-Regular"/>
                <a:cs typeface="HKJUTR+DengXian-Regular"/>
              </a:rPr>
              <a:t>电视，而让已经疲惫不堪的年轻人悠悠转找车位？所以，</a:t>
            </a:r>
          </a:p>
          <a:p>
            <a:pPr marL="228600" marR="0">
              <a:lnSpc>
                <a:spcPts val="2713"/>
              </a:lnSpc>
              <a:spcBef>
                <a:spcPts val="406"/>
              </a:spcBef>
              <a:spcAft>
                <a:spcPct val="0"/>
              </a:spcAft>
            </a:pPr>
            <a:r>
              <a:rPr sz="2600">
                <a:solidFill>
                  <a:srgbClr val="000000"/>
                </a:solidFill>
                <a:latin typeface="HKJUTR+DengXian-Regular"/>
                <a:cs typeface="HKJUTR+DengXian-Regular"/>
              </a:rPr>
              <a:t>那是一种出于本心的行为，我们应当看到其光辉的一面</a:t>
            </a:r>
          </a:p>
          <a:p>
            <a:pPr marL="228600" marR="0">
              <a:lnSpc>
                <a:spcPts val="2713"/>
              </a:lnSpc>
              <a:spcBef>
                <a:spcPts val="406"/>
              </a:spcBef>
              <a:spcAft>
                <a:spcPct val="0"/>
              </a:spcAft>
            </a:pPr>
            <a:r>
              <a:rPr sz="2600">
                <a:solidFill>
                  <a:srgbClr val="000000"/>
                </a:solidFill>
                <a:latin typeface="HKJUTR+DengXian-Regular"/>
                <a:cs typeface="HKJUTR+DengXian-Regular"/>
              </a:rPr>
              <a:t>来自励，感受到有人关心的温暖，而非以一惊一乍的态</a:t>
            </a:r>
          </a:p>
          <a:p>
            <a:pPr marL="228600" marR="0">
              <a:lnSpc>
                <a:spcPts val="2713"/>
              </a:lnSpc>
              <a:spcBef>
                <a:spcPts val="409"/>
              </a:spcBef>
              <a:spcAft>
                <a:spcPct val="0"/>
              </a:spcAft>
            </a:pPr>
            <a:r>
              <a:rPr sz="2600">
                <a:solidFill>
                  <a:srgbClr val="000000"/>
                </a:solidFill>
                <a:latin typeface="HKJUTR+DengXian-Regular"/>
                <a:cs typeface="HKJUTR+DengXian-Regular"/>
              </a:rPr>
              <a:t>度对待这其实没有严重后果的事件。</a:t>
            </a:r>
          </a:p>
        </p:txBody>
      </p:sp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720242" y="727146"/>
            <a:ext cx="7722656" cy="142131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591"/>
              </a:lnSpc>
              <a:spcBef>
                <a:spcPct val="0"/>
              </a:spcBef>
              <a:spcAft>
                <a:spcPct val="0"/>
              </a:spcAft>
            </a:pPr>
            <a:r>
              <a:rPr sz="4400">
                <a:solidFill>
                  <a:srgbClr val="000000"/>
                </a:solidFill>
                <a:latin typeface="IAJUWF+DengXian-Light"/>
                <a:cs typeface="IAJUWF+DengXian-Light"/>
              </a:rPr>
              <a:t>四、名言引入、反向对比法</a:t>
            </a:r>
          </a:p>
        </p:txBody>
      </p:sp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720242" y="727146"/>
            <a:ext cx="4755489" cy="142131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591"/>
              </a:lnSpc>
              <a:spcBef>
                <a:spcPct val="0"/>
              </a:spcBef>
              <a:spcAft>
                <a:spcPct val="0"/>
              </a:spcAft>
            </a:pPr>
            <a:r>
              <a:rPr sz="4400">
                <a:solidFill>
                  <a:srgbClr val="000000"/>
                </a:solidFill>
                <a:latin typeface="SIWDGW+DengXian-Light"/>
                <a:cs typeface="SIWDGW+DengXian-Light"/>
              </a:rPr>
              <a:t>总结：综合运用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20242" y="1839830"/>
            <a:ext cx="5163568" cy="93721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123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USLMTQ+ArialMT"/>
                <a:cs typeface="USLMTQ+ArialMT"/>
              </a:rPr>
              <a:t>•</a:t>
            </a:r>
            <a:r>
              <a:rPr sz="2800" spc="12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800">
                <a:solidFill>
                  <a:srgbClr val="000000"/>
                </a:solidFill>
                <a:latin typeface="FFPTHA+DengXian-Regular"/>
                <a:cs typeface="FFPTHA+DengXian-Regular"/>
              </a:rPr>
              <a:t>一、直接用形象改变或打开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720242" y="2334106"/>
            <a:ext cx="8497305" cy="96686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413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USLMTQ+ArialMT"/>
                <a:cs typeface="USLMTQ+ArialMT"/>
              </a:rPr>
              <a:t>•</a:t>
            </a:r>
            <a:r>
              <a:rPr sz="2800" spc="12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800">
                <a:solidFill>
                  <a:srgbClr val="000000"/>
                </a:solidFill>
                <a:latin typeface="FFPTHA+DengXian-Regular"/>
                <a:cs typeface="FFPTHA+DengXian-Regular"/>
              </a:rPr>
              <a:t>（</a:t>
            </a:r>
            <a:r>
              <a:rPr sz="2800">
                <a:solidFill>
                  <a:srgbClr val="000000"/>
                </a:solidFill>
                <a:latin typeface="Calibri"/>
                <a:cs typeface="Calibri"/>
              </a:rPr>
              <a:t>1</a:t>
            </a:r>
            <a:r>
              <a:rPr sz="2800">
                <a:solidFill>
                  <a:srgbClr val="000000"/>
                </a:solidFill>
                <a:latin typeface="FFPTHA+DengXian-Regular"/>
                <a:cs typeface="FFPTHA+DengXian-Regular"/>
              </a:rPr>
              <a:t>、创造形象</a:t>
            </a:r>
            <a:r>
              <a:rPr sz="2800" spc="2519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800">
                <a:solidFill>
                  <a:srgbClr val="000000"/>
                </a:solidFill>
                <a:latin typeface="Calibri"/>
                <a:cs typeface="Calibri"/>
              </a:rPr>
              <a:t>2</a:t>
            </a:r>
            <a:r>
              <a:rPr sz="2800">
                <a:solidFill>
                  <a:srgbClr val="000000"/>
                </a:solidFill>
                <a:latin typeface="FFPTHA+DengXian-Regular"/>
                <a:cs typeface="FFPTHA+DengXian-Regular"/>
              </a:rPr>
              <a:t>、视听、心理、动态改变句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948842" y="2768609"/>
            <a:ext cx="1243583" cy="90340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913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FFPTHA+DengXian-Regular"/>
                <a:cs typeface="FFPTHA+DengXian-Regular"/>
              </a:rPr>
              <a:t>式）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720242" y="3246863"/>
            <a:ext cx="8023283" cy="19585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123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USLMTQ+ArialMT"/>
                <a:cs typeface="USLMTQ+ArialMT"/>
              </a:rPr>
              <a:t>•</a:t>
            </a:r>
            <a:r>
              <a:rPr sz="2800" spc="12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800">
                <a:solidFill>
                  <a:srgbClr val="000000"/>
                </a:solidFill>
                <a:latin typeface="FFPTHA+DengXian-Regular"/>
                <a:cs typeface="FFPTHA+DengXian-Regular"/>
              </a:rPr>
              <a:t>二、素材辅助（可长可短，可多可少）</a:t>
            </a:r>
          </a:p>
          <a:p>
            <a:pPr marL="0" marR="0">
              <a:lnSpc>
                <a:spcPts val="3123"/>
              </a:lnSpc>
              <a:spcBef>
                <a:spcPts val="898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USLMTQ+ArialMT"/>
                <a:cs typeface="USLMTQ+ArialMT"/>
              </a:rPr>
              <a:t>•</a:t>
            </a:r>
            <a:r>
              <a:rPr sz="2800" spc="12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800">
                <a:solidFill>
                  <a:srgbClr val="000000"/>
                </a:solidFill>
                <a:latin typeface="FFPTHA+DengXian-Regular"/>
                <a:cs typeface="FFPTHA+DengXian-Regular"/>
              </a:rPr>
              <a:t>三、提问回答打开（多个角度回答加结论）</a:t>
            </a:r>
          </a:p>
          <a:p>
            <a:pPr marL="0" marR="0">
              <a:lnSpc>
                <a:spcPts val="3123"/>
              </a:lnSpc>
              <a:spcBef>
                <a:spcPts val="946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USLMTQ+ArialMT"/>
                <a:cs typeface="USLMTQ+ArialMT"/>
              </a:rPr>
              <a:t>•</a:t>
            </a:r>
            <a:r>
              <a:rPr sz="2800" spc="12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800">
                <a:solidFill>
                  <a:srgbClr val="000000"/>
                </a:solidFill>
                <a:latin typeface="FFPTHA+DengXian-Regular"/>
                <a:cs typeface="FFPTHA+DengXian-Regular"/>
              </a:rPr>
              <a:t>四、名言、反向辅助</a:t>
            </a:r>
          </a:p>
        </p:txBody>
      </p:sp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720242" y="727146"/>
            <a:ext cx="5874715" cy="142131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591"/>
              </a:lnSpc>
              <a:spcBef>
                <a:spcPct val="0"/>
              </a:spcBef>
              <a:spcAft>
                <a:spcPct val="0"/>
              </a:spcAft>
            </a:pPr>
            <a:r>
              <a:rPr sz="4400">
                <a:solidFill>
                  <a:srgbClr val="000000"/>
                </a:solidFill>
                <a:latin typeface="OJLFCP+DengXian-Light"/>
                <a:cs typeface="OJLFCP+DengXian-Light"/>
              </a:rPr>
              <a:t>审题、话题、核心句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720242" y="1839830"/>
            <a:ext cx="5163158" cy="144813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123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ISLKTP+ArialMT"/>
                <a:cs typeface="ISLKTP+ArialMT"/>
              </a:rPr>
              <a:t>•</a:t>
            </a:r>
            <a:r>
              <a:rPr sz="2800" spc="12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800">
                <a:solidFill>
                  <a:srgbClr val="000000"/>
                </a:solidFill>
                <a:latin typeface="GHSLJM+DengXian-Regular"/>
                <a:cs typeface="GHSLJM+DengXian-Regular"/>
              </a:rPr>
              <a:t>一、直接用形象改变或打开</a:t>
            </a:r>
          </a:p>
          <a:p>
            <a:pPr marL="0" marR="0">
              <a:lnSpc>
                <a:spcPts val="3123"/>
              </a:lnSpc>
              <a:spcBef>
                <a:spcPts val="899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ISLKTP+ArialMT"/>
                <a:cs typeface="ISLKTP+ArialMT"/>
              </a:rPr>
              <a:t>•</a:t>
            </a:r>
            <a:r>
              <a:rPr sz="2800" spc="12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800">
                <a:solidFill>
                  <a:srgbClr val="000000"/>
                </a:solidFill>
                <a:latin typeface="GHSLJM+DengXian-Regular"/>
                <a:cs typeface="GHSLJM+DengXian-Regular"/>
              </a:rPr>
              <a:t>二、素材辅助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20242" y="2862815"/>
            <a:ext cx="3958488" cy="144782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123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ISLKTP+ArialMT"/>
                <a:cs typeface="ISLKTP+ArialMT"/>
              </a:rPr>
              <a:t>•</a:t>
            </a:r>
            <a:r>
              <a:rPr sz="2800" spc="12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800">
                <a:solidFill>
                  <a:srgbClr val="000000"/>
                </a:solidFill>
                <a:latin typeface="GHSLJM+DengXian-Regular"/>
                <a:cs typeface="GHSLJM+DengXian-Regular"/>
              </a:rPr>
              <a:t>三、提问回答打开</a:t>
            </a:r>
          </a:p>
          <a:p>
            <a:pPr marL="0" marR="0">
              <a:lnSpc>
                <a:spcPts val="3126"/>
              </a:lnSpc>
              <a:spcBef>
                <a:spcPts val="893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ISLKTP+ArialMT"/>
                <a:cs typeface="ISLKTP+ArialMT"/>
              </a:rPr>
              <a:t>•</a:t>
            </a:r>
            <a:r>
              <a:rPr sz="2800" spc="12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800">
                <a:solidFill>
                  <a:srgbClr val="000000"/>
                </a:solidFill>
                <a:latin typeface="GHSLJM+DengXian-Regular"/>
                <a:cs typeface="GHSLJM+DengXian-Regular"/>
              </a:rPr>
              <a:t>四、名言、反向辅助</a:t>
            </a: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720242" y="727146"/>
            <a:ext cx="7722656" cy="142131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591"/>
              </a:lnSpc>
              <a:spcBef>
                <a:spcPct val="0"/>
              </a:spcBef>
              <a:spcAft>
                <a:spcPct val="0"/>
              </a:spcAft>
            </a:pPr>
            <a:r>
              <a:rPr sz="4400">
                <a:solidFill>
                  <a:srgbClr val="000000"/>
                </a:solidFill>
                <a:latin typeface="SJUCDV+DengXian-Light"/>
                <a:cs typeface="SJUCDV+DengXian-Light"/>
              </a:rPr>
              <a:t>一、直接用形象改变或打开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20242" y="1823185"/>
            <a:ext cx="6691188" cy="147778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413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UQIHMG+ArialMT"/>
                <a:cs typeface="UQIHMG+ArialMT"/>
              </a:rPr>
              <a:t>•</a:t>
            </a:r>
            <a:r>
              <a:rPr sz="2800" spc="12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800">
                <a:solidFill>
                  <a:srgbClr val="000000"/>
                </a:solidFill>
                <a:latin typeface="Calibri"/>
                <a:cs typeface="Calibri"/>
              </a:rPr>
              <a:t>1</a:t>
            </a:r>
            <a:r>
              <a:rPr sz="2800">
                <a:solidFill>
                  <a:srgbClr val="000000"/>
                </a:solidFill>
                <a:latin typeface="TLOELF+DengXian-Regular"/>
                <a:cs typeface="TLOELF+DengXian-Regular"/>
              </a:rPr>
              <a:t>、创造形象</a:t>
            </a:r>
          </a:p>
          <a:p>
            <a:pPr marL="0" marR="0">
              <a:lnSpc>
                <a:spcPts val="3413"/>
              </a:lnSpc>
              <a:spcBef>
                <a:spcPts val="609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UQIHMG+ArialMT"/>
                <a:cs typeface="UQIHMG+ArialMT"/>
              </a:rPr>
              <a:t>•</a:t>
            </a:r>
            <a:r>
              <a:rPr sz="2800" spc="755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800">
                <a:solidFill>
                  <a:srgbClr val="000000"/>
                </a:solidFill>
                <a:latin typeface="Calibri"/>
                <a:cs typeface="Calibri"/>
              </a:rPr>
              <a:t>2</a:t>
            </a:r>
            <a:r>
              <a:rPr sz="2800">
                <a:solidFill>
                  <a:srgbClr val="000000"/>
                </a:solidFill>
                <a:latin typeface="TLOELF+DengXian-Regular"/>
                <a:cs typeface="TLOELF+DengXian-Regular"/>
              </a:rPr>
              <a:t>、视听、心理、动态语言改变句式</a:t>
            </a: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720242" y="727146"/>
            <a:ext cx="4195876" cy="142131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591"/>
              </a:lnSpc>
              <a:spcBef>
                <a:spcPct val="0"/>
              </a:spcBef>
              <a:spcAft>
                <a:spcPct val="0"/>
              </a:spcAft>
            </a:pPr>
            <a:r>
              <a:rPr sz="4400">
                <a:solidFill>
                  <a:srgbClr val="000000"/>
                </a:solidFill>
                <a:latin typeface="MIWKIE+DengXian-Light"/>
                <a:cs typeface="MIWKIE+DengXian-Light"/>
              </a:rPr>
              <a:t>青春无比美好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20242" y="1839830"/>
            <a:ext cx="1472183" cy="196019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123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KDCUHK+ArialMT"/>
                <a:cs typeface="KDCUHK+ArialMT"/>
              </a:rPr>
              <a:t>•</a:t>
            </a:r>
            <a:r>
              <a:rPr sz="2800" spc="12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800">
                <a:solidFill>
                  <a:srgbClr val="000000"/>
                </a:solidFill>
                <a:latin typeface="IJTURV+DengXian-Regular"/>
                <a:cs typeface="IJTURV+DengXian-Regular"/>
              </a:rPr>
              <a:t>琼浆</a:t>
            </a:r>
          </a:p>
          <a:p>
            <a:pPr marL="0" marR="0">
              <a:lnSpc>
                <a:spcPts val="3123"/>
              </a:lnSpc>
              <a:spcBef>
                <a:spcPts val="899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KDCUHK+ArialMT"/>
                <a:cs typeface="KDCUHK+ArialMT"/>
              </a:rPr>
              <a:t>•</a:t>
            </a:r>
            <a:r>
              <a:rPr sz="2800" spc="12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800">
                <a:solidFill>
                  <a:srgbClr val="000000"/>
                </a:solidFill>
                <a:latin typeface="IJTURV+DengXian-Regular"/>
                <a:cs typeface="IJTURV+DengXian-Regular"/>
              </a:rPr>
              <a:t>彩虹</a:t>
            </a:r>
          </a:p>
          <a:p>
            <a:pPr marL="0" marR="0">
              <a:lnSpc>
                <a:spcPts val="3123"/>
              </a:lnSpc>
              <a:spcBef>
                <a:spcPts val="958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KDCUHK+ArialMT"/>
                <a:cs typeface="KDCUHK+ArialMT"/>
              </a:rPr>
              <a:t>•</a:t>
            </a:r>
            <a:r>
              <a:rPr sz="2800" spc="12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800">
                <a:solidFill>
                  <a:srgbClr val="000000"/>
                </a:solidFill>
                <a:latin typeface="IJTURV+DengXian-Regular"/>
                <a:cs typeface="IJTURV+DengXian-Regular"/>
              </a:rPr>
              <a:t>画卷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684778" y="1873640"/>
            <a:ext cx="2310079" cy="90340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913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IJTURV+DengXian-Regular"/>
                <a:cs typeface="IJTURV+DengXian-Regular"/>
              </a:rPr>
              <a:t>意志和汗水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3684778" y="2384561"/>
            <a:ext cx="2310079" cy="141546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2913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IJTURV+DengXian-Regular"/>
                <a:cs typeface="IJTURV+DengXian-Regular"/>
              </a:rPr>
              <a:t>希望和向往</a:t>
            </a:r>
          </a:p>
          <a:p>
            <a:pPr marL="0" marR="0">
              <a:lnSpc>
                <a:spcPts val="2913"/>
              </a:lnSpc>
              <a:spcBef>
                <a:spcPts val="1118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IJTURV+DengXian-Regular"/>
                <a:cs typeface="IJTURV+DengXian-Regular"/>
              </a:rPr>
              <a:t>执著和韧劲</a:t>
            </a: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720242" y="727146"/>
            <a:ext cx="3076651" cy="142131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591"/>
              </a:lnSpc>
              <a:spcBef>
                <a:spcPct val="0"/>
              </a:spcBef>
              <a:spcAft>
                <a:spcPct val="0"/>
              </a:spcAft>
            </a:pPr>
            <a:r>
              <a:rPr sz="4400">
                <a:solidFill>
                  <a:srgbClr val="000000"/>
                </a:solidFill>
                <a:latin typeface="LCQSWB+DengXian-Light"/>
                <a:cs typeface="LCQSWB+DengXian-Light"/>
              </a:rPr>
              <a:t>学生范文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20242" y="1882502"/>
            <a:ext cx="8843298" cy="179103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123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LCMORE+ArialMT"/>
                <a:cs typeface="LCMORE+ArialMT"/>
              </a:rPr>
              <a:t>•</a:t>
            </a:r>
            <a:r>
              <a:rPr sz="2800" spc="12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800">
                <a:solidFill>
                  <a:srgbClr val="000000"/>
                </a:solidFill>
                <a:latin typeface="GOTCNE+DengXian-Regular"/>
                <a:cs typeface="GOTCNE+DengXian-Regular"/>
              </a:rPr>
              <a:t>青春是用意志的血滴和拼搏的汗水酿成的琼浆；</a:t>
            </a:r>
          </a:p>
          <a:p>
            <a:pPr marL="228599" marR="0">
              <a:lnSpc>
                <a:spcPts val="2915"/>
              </a:lnSpc>
              <a:spcBef>
                <a:spcPts val="494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GOTCNE+DengXian-Regular"/>
                <a:cs typeface="GOTCNE+DengXian-Regular"/>
              </a:rPr>
              <a:t>青春是用不凋的希望和不灭的向往编织的彩虹；</a:t>
            </a:r>
          </a:p>
          <a:p>
            <a:pPr marL="228599" marR="0">
              <a:lnSpc>
                <a:spcPts val="2913"/>
              </a:lnSpc>
              <a:spcBef>
                <a:spcPts val="449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GOTCNE+DengXian-Regular"/>
                <a:cs typeface="GOTCNE+DengXian-Regular"/>
              </a:rPr>
              <a:t>青春是用永恒的执著和顽强的韧劲挥洒的画卷。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720242" y="3843001"/>
            <a:ext cx="8843298" cy="221927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123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LCMORE+ArialMT"/>
                <a:cs typeface="LCMORE+ArialMT"/>
              </a:rPr>
              <a:t>•</a:t>
            </a:r>
            <a:r>
              <a:rPr sz="2800" spc="12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800">
                <a:solidFill>
                  <a:srgbClr val="000000"/>
                </a:solidFill>
                <a:latin typeface="GOTCNE+DengXian-Regular"/>
                <a:cs typeface="GOTCNE+DengXian-Regular"/>
              </a:rPr>
              <a:t>年轻的我们在欢声笑语中畅想未来，在花开花落</a:t>
            </a:r>
          </a:p>
          <a:p>
            <a:pPr marL="228599" marR="0">
              <a:lnSpc>
                <a:spcPts val="2913"/>
              </a:lnSpc>
              <a:spcBef>
                <a:spcPts val="496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GOTCNE+DengXian-Regular"/>
                <a:cs typeface="GOTCNE+DengXian-Regular"/>
              </a:rPr>
              <a:t>中谱下宏图，在悲欢离合中度过难忘的今宵。我</a:t>
            </a:r>
          </a:p>
          <a:p>
            <a:pPr marL="228599" marR="0">
              <a:lnSpc>
                <a:spcPts val="2913"/>
              </a:lnSpc>
              <a:spcBef>
                <a:spcPts val="446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GOTCNE+DengXian-Regular"/>
                <a:cs typeface="GOTCNE+DengXian-Regular"/>
              </a:rPr>
              <a:t>们用青春点燃激情跳动的火焰，开垦出一片纯洁</a:t>
            </a:r>
          </a:p>
          <a:p>
            <a:pPr marL="228599" marR="0">
              <a:lnSpc>
                <a:spcPts val="2913"/>
              </a:lnSpc>
              <a:spcBef>
                <a:spcPts val="461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GOTCNE+DengXian-Regular"/>
                <a:cs typeface="GOTCNE+DengXian-Regular"/>
              </a:rPr>
              <a:t>无瑕的心灵净土。</a:t>
            </a: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ject 1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720242" y="727146"/>
            <a:ext cx="4755489" cy="142131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4591"/>
              </a:lnSpc>
              <a:spcBef>
                <a:spcPct val="0"/>
              </a:spcBef>
              <a:spcAft>
                <a:spcPct val="0"/>
              </a:spcAft>
            </a:pPr>
            <a:r>
              <a:rPr sz="4400">
                <a:solidFill>
                  <a:srgbClr val="000000"/>
                </a:solidFill>
                <a:latin typeface="GKMBBL+DengXian-Light"/>
                <a:cs typeface="GKMBBL+DengXian-Light"/>
              </a:rPr>
              <a:t>成熟是一种气质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20242" y="1839830"/>
            <a:ext cx="1827250" cy="93721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123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DPQHBH+ArialMT"/>
                <a:cs typeface="DPQHBH+ArialMT"/>
              </a:rPr>
              <a:t>•</a:t>
            </a:r>
            <a:r>
              <a:rPr sz="2800" spc="12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800">
                <a:solidFill>
                  <a:srgbClr val="000000"/>
                </a:solidFill>
                <a:latin typeface="EADTOQ+DengXian-Regular"/>
                <a:cs typeface="EADTOQ+DengXian-Regular"/>
              </a:rPr>
              <a:t>成熟是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720242" y="2350751"/>
            <a:ext cx="7616040" cy="93721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1pPr>
            <a:lvl2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2pPr>
            <a:lvl3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3pPr>
            <a:lvl4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4pPr>
            <a:lvl5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5pPr>
            <a:lvl6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6pPr>
            <a:lvl7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7pPr>
            <a:lvl8pPr marL="0" algn="l" defTabSz="914400" rtl="0" eaLnBrk="0" latinLnBrk="0" hangingPunct="0">
              <a:defRPr sz="1800" kern="1200" smtId="4294967295">
                <a:solidFill>
                  <a:schemeClr val="phClr"/>
                </a:solidFill>
                <a:latin typeface="Arial"/>
                <a:ea typeface="Arial"/>
                <a:cs typeface="Arial"/>
              </a:defRPr>
            </a:lvl8pPr>
          </a:lstStyle>
          <a:p>
            <a:pPr marL="0" marR="0">
              <a:lnSpc>
                <a:spcPts val="3123"/>
              </a:lnSpc>
              <a:spcBef>
                <a:spcPct val="0"/>
              </a:spcBef>
              <a:spcAft>
                <a:spcPct val="0"/>
              </a:spcAft>
            </a:pPr>
            <a:r>
              <a:rPr sz="2800">
                <a:solidFill>
                  <a:srgbClr val="000000"/>
                </a:solidFill>
                <a:latin typeface="DPQHBH+ArialMT"/>
                <a:cs typeface="DPQHBH+ArialMT"/>
              </a:rPr>
              <a:t>•</a:t>
            </a:r>
            <a:r>
              <a:rPr sz="2800" spc="120">
                <a:solidFill>
                  <a:srgbClr val="000000"/>
                </a:solidFill>
                <a:latin typeface="Times New Roman"/>
                <a:cs typeface="Times New Roman"/>
              </a:rPr>
              <a:t> </a:t>
            </a:r>
            <a:r>
              <a:rPr sz="2800">
                <a:solidFill>
                  <a:srgbClr val="000000"/>
                </a:solidFill>
                <a:latin typeface="EADTOQ+DengXian-Regular"/>
                <a:cs typeface="EADTOQ+DengXian-Regular"/>
              </a:rPr>
              <a:t>从容，大气，微笑，淡然，厚实，高度。</a:t>
            </a:r>
          </a:p>
        </p:txBody>
      </p:sp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4.0.30319.42000"/>
  <p:tag name="AS_OS" val="Microsoft Windows NT 6.2.9200.0"/>
  <p:tag name="AS_RELEASE_DATE" val="2016.10.26"/>
  <p:tag name="AS_TITLE" val="Aspose.Slides for .NET 2.0"/>
  <p:tag name="AS_VERSION" val="16.10.0.0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%20Ｐゴシック"/>
        <a:font script="Hang" typeface="맑은%20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8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9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0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1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2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3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4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5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6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7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8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9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0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1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2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3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4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5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6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7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8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Theme Office">
  <a:themeElements>
    <a:clrScheme name="Standard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andard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tandard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1401</Words>
  <Application>Microsoft Office PowerPoint</Application>
  <PresentationFormat>全屏显示(4:3)</PresentationFormat>
  <Paragraphs>284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89</vt:i4>
      </vt:variant>
      <vt:variant>
        <vt:lpstr>主题</vt:lpstr>
      </vt:variant>
      <vt:variant>
        <vt:i4>38</vt:i4>
      </vt:variant>
      <vt:variant>
        <vt:lpstr>幻灯片标题</vt:lpstr>
      </vt:variant>
      <vt:variant>
        <vt:i4>37</vt:i4>
      </vt:variant>
    </vt:vector>
  </HeadingPairs>
  <TitlesOfParts>
    <vt:vector size="164" baseType="lpstr">
      <vt:lpstr>AJGVIT+ArialMT</vt:lpstr>
      <vt:lpstr>ASLCUF+ArialMT</vt:lpstr>
      <vt:lpstr>BCMUKW+ArialMT</vt:lpstr>
      <vt:lpstr>BFRDJH+DengXian-Light</vt:lpstr>
      <vt:lpstr>CIEETA+ArialMT</vt:lpstr>
      <vt:lpstr>CRLFID+ArialMT</vt:lpstr>
      <vt:lpstr>CTWDMS+DengXian-Regular</vt:lpstr>
      <vt:lpstr>CWQLCB+ArialMT</vt:lpstr>
      <vt:lpstr>DPQHBH+ArialMT</vt:lpstr>
      <vt:lpstr>DTOLUW+ArialMT</vt:lpstr>
      <vt:lpstr>DVGTIC+DengXian-Regular</vt:lpstr>
      <vt:lpstr>EADTOQ+DengXian-Regular</vt:lpstr>
      <vt:lpstr>EKQHGK+DengXian-Regular</vt:lpstr>
      <vt:lpstr>ESHINL+DengXian-Regular</vt:lpstr>
      <vt:lpstr>FFBTQO+DengXian-Light</vt:lpstr>
      <vt:lpstr>FFPTHA+DengXian-Regular</vt:lpstr>
      <vt:lpstr>FVJQVG+DengXian-Light</vt:lpstr>
      <vt:lpstr>GDKGQM+DengXian-Regular</vt:lpstr>
      <vt:lpstr>GHSLJM+DengXian-Regular</vt:lpstr>
      <vt:lpstr>GKMBBL+DengXian-Light</vt:lpstr>
      <vt:lpstr>GOTCNE+DengXian-Regular</vt:lpstr>
      <vt:lpstr>GQQEBI+ArialMT</vt:lpstr>
      <vt:lpstr>HJPTAO+ArialMT</vt:lpstr>
      <vt:lpstr>HKJUTR+DengXian-Regular</vt:lpstr>
      <vt:lpstr>HUJERB+ArialMT</vt:lpstr>
      <vt:lpstr>IAJUWF+DengXian-Light</vt:lpstr>
      <vt:lpstr>IGSBHR+ArialMT</vt:lpstr>
      <vt:lpstr>IHJNOO+DengXian-Regular</vt:lpstr>
      <vt:lpstr>IJTURV+DengXian-Regular</vt:lpstr>
      <vt:lpstr>IPGVKV+ArialMT</vt:lpstr>
      <vt:lpstr>ISLKTP+ArialMT</vt:lpstr>
      <vt:lpstr>JANIMQ+DengXian-Light</vt:lpstr>
      <vt:lpstr>JDHEGA+DengXian-Regular</vt:lpstr>
      <vt:lpstr>JFSRGE+DengXian-Light</vt:lpstr>
      <vt:lpstr>JKTCLO+DengXian-Regular</vt:lpstr>
      <vt:lpstr>JOASDO+DengXian-Light</vt:lpstr>
      <vt:lpstr>JOVQTL+DengXian-Light</vt:lpstr>
      <vt:lpstr>JRALVL+ArialMT</vt:lpstr>
      <vt:lpstr>KDCUHK+ArialMT</vt:lpstr>
      <vt:lpstr>KNPCBF+DengXian-Light</vt:lpstr>
      <vt:lpstr>LCMORE+ArialMT</vt:lpstr>
      <vt:lpstr>LCQSWB+DengXian-Light</vt:lpstr>
      <vt:lpstr>LGRHPN+DengXian-Regular</vt:lpstr>
      <vt:lpstr>LNNWUN+DengXian-Regular</vt:lpstr>
      <vt:lpstr>LVOIHO+DengXian-Light</vt:lpstr>
      <vt:lpstr>MCQEIE+DengXian-Regular</vt:lpstr>
      <vt:lpstr>MIWKIE+DengXian-Light</vt:lpstr>
      <vt:lpstr>MOHMDE+ArialMT</vt:lpstr>
      <vt:lpstr>NHQULP+ArialMT</vt:lpstr>
      <vt:lpstr>NPVKRS+DengXian-Light</vt:lpstr>
      <vt:lpstr>OBSTAP+ArialMT</vt:lpstr>
      <vt:lpstr>OJLFCP+DengXian-Light</vt:lpstr>
      <vt:lpstr>ONFMNE+ArialMT</vt:lpstr>
      <vt:lpstr>OPAJHK+ArialMT</vt:lpstr>
      <vt:lpstr>OPAOLN+ArialMT</vt:lpstr>
      <vt:lpstr>OPMKET+DengXian-Regular</vt:lpstr>
      <vt:lpstr>QHVDPN+DengXian-Light</vt:lpstr>
      <vt:lpstr>SIOHDJ+DengXian-Light</vt:lpstr>
      <vt:lpstr>SIWDGW+DengXian-Light</vt:lpstr>
      <vt:lpstr>SJIMCW+DengXian-Light</vt:lpstr>
      <vt:lpstr>SJUCDV+DengXian-Light</vt:lpstr>
      <vt:lpstr>SWVARW+DengXian-Regular</vt:lpstr>
      <vt:lpstr>TLOELF+DengXian-Regular</vt:lpstr>
      <vt:lpstr>TOKROC+DengXian-Light</vt:lpstr>
      <vt:lpstr>TPRJAA+DengXian-Regular</vt:lpstr>
      <vt:lpstr>UATKVL+ArialMT</vt:lpstr>
      <vt:lpstr>UINSIG+DengXian-Regular</vt:lpstr>
      <vt:lpstr>UIUGPS+DengXian-Regular</vt:lpstr>
      <vt:lpstr>UPVHIK+DengXian-Light</vt:lpstr>
      <vt:lpstr>UQIHMG+ArialMT</vt:lpstr>
      <vt:lpstr>UQTEDG+DengXian-Regular</vt:lpstr>
      <vt:lpstr>URIKEA+DengXian-Regular</vt:lpstr>
      <vt:lpstr>USKGBU+ArialMT</vt:lpstr>
      <vt:lpstr>USLMTQ+ArialMT</vt:lpstr>
      <vt:lpstr>UWFELA+DengXian-Regular</vt:lpstr>
      <vt:lpstr>VDDCNI+DengXian-Regular</vt:lpstr>
      <vt:lpstr>VHCWGE+ArialMT</vt:lpstr>
      <vt:lpstr>VKWJOF+DengXian-Light</vt:lpstr>
      <vt:lpstr>VWDKNW+DengXian-Regular</vt:lpstr>
      <vt:lpstr>WHTHUT+ArialMT</vt:lpstr>
      <vt:lpstr>WLGRLW+DengXian-Regular</vt:lpstr>
      <vt:lpstr>WLRHSV+ArialMT</vt:lpstr>
      <vt:lpstr>WMSIQT+DengXian-Regular</vt:lpstr>
      <vt:lpstr>WRMUAD+DengXian-Regular</vt:lpstr>
      <vt:lpstr>WWAFTO+ArialMT</vt:lpstr>
      <vt:lpstr>DengXian</vt:lpstr>
      <vt:lpstr>Arial</vt:lpstr>
      <vt:lpstr>Calibri</vt:lpstr>
      <vt:lpstr>Times New Roman</vt:lpstr>
      <vt:lpstr>Office Theme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Theme Office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蒋</cp:lastModifiedBy>
  <cp:revision>2</cp:revision>
  <cp:lastPrinted>2018-09-24T10:33:13Z</cp:lastPrinted>
  <dcterms:created xsi:type="dcterms:W3CDTF">2018-09-24T02:33:13Z</dcterms:created>
  <dcterms:modified xsi:type="dcterms:W3CDTF">2018-09-24T02:40:35Z</dcterms:modified>
</cp:coreProperties>
</file>