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306" r:id="rId2"/>
    <p:sldId id="312" r:id="rId3"/>
    <p:sldId id="257" r:id="rId4"/>
    <p:sldId id="310" r:id="rId5"/>
    <p:sldId id="305" r:id="rId6"/>
    <p:sldId id="271" r:id="rId7"/>
    <p:sldId id="272" r:id="rId8"/>
    <p:sldId id="307" r:id="rId9"/>
    <p:sldId id="308" r:id="rId10"/>
    <p:sldId id="281" r:id="rId11"/>
    <p:sldId id="302" r:id="rId12"/>
    <p:sldId id="303" r:id="rId13"/>
    <p:sldId id="283" r:id="rId14"/>
    <p:sldId id="284" r:id="rId15"/>
    <p:sldId id="287" r:id="rId16"/>
    <p:sldId id="286" r:id="rId17"/>
    <p:sldId id="288" r:id="rId18"/>
    <p:sldId id="294" r:id="rId19"/>
    <p:sldId id="309" r:id="rId20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EEB72D9B-8CC8-413F-9A83-94499D7DB3D6}">
          <p14:sldIdLst>
            <p14:sldId id="306"/>
            <p14:sldId id="312"/>
            <p14:sldId id="257"/>
            <p14:sldId id="310"/>
            <p14:sldId id="305"/>
            <p14:sldId id="271"/>
            <p14:sldId id="272"/>
            <p14:sldId id="307"/>
            <p14:sldId id="308"/>
          </p14:sldIdLst>
        </p14:section>
        <p14:section name="无标题节" id="{FC082D07-60C5-4678-8037-824CB7B25F38}">
          <p14:sldIdLst>
            <p14:sldId id="281"/>
            <p14:sldId id="302"/>
            <p14:sldId id="303"/>
            <p14:sldId id="283"/>
            <p14:sldId id="284"/>
            <p14:sldId id="287"/>
            <p14:sldId id="286"/>
            <p14:sldId id="288"/>
            <p14:sldId id="294"/>
            <p14:sldId id="309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2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B0F327-1B2B-469E-AE6A-24D12D5F5C07}" type="datetimeFigureOut">
              <a:rPr lang="zh-CN" altLang="en-US" smtClean="0"/>
              <a:t>2021-4-16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655135-D7CF-442C-8334-C94728D1AF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7488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655135-D7CF-442C-8334-C94728D1AFA0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C786CB-026F-43E6-9C6E-A9468595F332}" type="datetimeFigureOut">
              <a:rPr lang="zh-CN" altLang="en-US" smtClean="0"/>
              <a:t>2021-4-16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6CC202-C603-4EA9-8479-55FB17E59FC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C786CB-026F-43E6-9C6E-A9468595F332}" type="datetimeFigureOut">
              <a:rPr lang="zh-CN" altLang="en-US" smtClean="0"/>
              <a:t>2021-4-16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6CC202-C603-4EA9-8479-55FB17E59FC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C786CB-026F-43E6-9C6E-A9468595F332}" type="datetimeFigureOut">
              <a:rPr lang="zh-CN" altLang="en-US" smtClean="0"/>
              <a:t>2021-4-16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6CC202-C603-4EA9-8479-55FB17E59FC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C786CB-026F-43E6-9C6E-A9468595F332}" type="datetimeFigureOut">
              <a:rPr lang="zh-CN" altLang="en-US" smtClean="0"/>
              <a:t>2021-4-16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6CC202-C603-4EA9-8479-55FB17E59FC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C786CB-026F-43E6-9C6E-A9468595F332}" type="datetimeFigureOut">
              <a:rPr lang="zh-CN" altLang="en-US" smtClean="0"/>
              <a:t>2021-4-16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6CC202-C603-4EA9-8479-55FB17E59FC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C786CB-026F-43E6-9C6E-A9468595F332}" type="datetimeFigureOut">
              <a:rPr lang="zh-CN" altLang="en-US" smtClean="0"/>
              <a:t>2021-4-16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6CC202-C603-4EA9-8479-55FB17E59FC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C786CB-026F-43E6-9C6E-A9468595F332}" type="datetimeFigureOut">
              <a:rPr lang="zh-CN" altLang="en-US" smtClean="0"/>
              <a:t>2021-4-16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6CC202-C603-4EA9-8479-55FB17E59FC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C786CB-026F-43E6-9C6E-A9468595F332}" type="datetimeFigureOut">
              <a:rPr lang="zh-CN" altLang="en-US" smtClean="0"/>
              <a:t>2021-4-16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6CC202-C603-4EA9-8479-55FB17E59FC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C786CB-026F-43E6-9C6E-A9468595F332}" type="datetimeFigureOut">
              <a:rPr lang="zh-CN" altLang="en-US" smtClean="0"/>
              <a:t>2021-4-16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6CC202-C603-4EA9-8479-55FB17E59FC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C786CB-026F-43E6-9C6E-A9468595F332}" type="datetimeFigureOut">
              <a:rPr lang="zh-CN" altLang="en-US" smtClean="0"/>
              <a:t>2021-4-16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6CC202-C603-4EA9-8479-55FB17E59FC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C786CB-026F-43E6-9C6E-A9468595F332}" type="datetimeFigureOut">
              <a:rPr lang="zh-CN" altLang="en-US" smtClean="0"/>
              <a:t>2021-4-16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6CC202-C603-4EA9-8479-55FB17E59FC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>
            <a:lum/>
          </a:blip>
          <a:stretch>
            <a:fillRect t="-68000" b="-6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fld id="{11C786CB-026F-43E6-9C6E-A9468595F332}" type="datetimeFigureOut">
              <a:rPr lang="zh-CN" altLang="en-US" smtClean="0"/>
              <a:t>2021-4-16</a:t>
            </a:fld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A66CC202-C603-4EA9-8479-55FB17E59FC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zoom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H:\yuzhouchangwan.mp3" TargetMode="External"/><Relationship Id="rId1" Type="http://schemas.microsoft.com/office/2007/relationships/media" Target="file:///H:\yuzhouchangwan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alphaModFix amt="85000"/>
            <a:lum/>
          </a:blip>
          <a:stretch>
            <a:fillRect t="-68000" b="-6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71600" y="1196752"/>
            <a:ext cx="7141699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5400" b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部编版七年级语文下册</a:t>
            </a:r>
            <a:endParaRPr lang="zh-CN" altLang="en-US" sz="5400" b="1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ctrTitle"/>
          </p:nvPr>
        </p:nvSpPr>
        <p:spPr>
          <a:xfrm>
            <a:off x="107504" y="2564904"/>
            <a:ext cx="7772400" cy="1470025"/>
          </a:xfrm>
        </p:spPr>
        <p:txBody>
          <a:bodyPr/>
          <a:lstStyle/>
          <a:p>
            <a:r>
              <a:rPr lang="en-US" altLang="zh-CN" sz="4000" b="1" smtClean="0">
                <a:latin typeface="+mj-ea"/>
              </a:rPr>
              <a:t>《</a:t>
            </a:r>
            <a:r>
              <a:rPr lang="zh-CN" altLang="en-US" sz="4000" b="1" smtClean="0">
                <a:latin typeface="+mj-ea"/>
              </a:rPr>
              <a:t>陋室铭</a:t>
            </a:r>
            <a:r>
              <a:rPr lang="en-US" altLang="zh-CN" sz="4000" b="1" smtClean="0">
                <a:latin typeface="+mj-ea"/>
              </a:rPr>
              <a:t>》</a:t>
            </a:r>
            <a:endParaRPr lang="zh-CN" altLang="en-US" sz="4000" b="1">
              <a:latin typeface="+mj-ea"/>
            </a:endParaRPr>
          </a:p>
        </p:txBody>
      </p:sp>
    </p:spTree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algn="l" eaLnBrk="1" hangingPunct="1"/>
            <a:r>
              <a:rPr lang="zh-CN" altLang="en-US"/>
              <a:t>活动目标：</a:t>
            </a:r>
          </a:p>
        </p:txBody>
      </p:sp>
      <p:pic>
        <p:nvPicPr>
          <p:cNvPr id="18435" name="Picture 3" descr="wyx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225"/>
            <a:ext cx="9210675" cy="6880225"/>
          </a:xfrm>
          <a:noFill/>
        </p:spPr>
      </p:pic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-31750" y="-22225"/>
            <a:ext cx="5324475" cy="15779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274638"/>
            <a:ext cx="9182100" cy="6873413"/>
          </a:xfrm>
          <a:prstGeom prst="rect">
            <a:avLst/>
          </a:prstGeom>
          <a:solidFill>
            <a:schemeClr val="bg1">
              <a:alpha val="7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>
              <a:tabLst>
                <a:tab pos="450850" algn="l"/>
              </a:tabLst>
            </a:pPr>
            <a:endParaRPr lang="zh-CN" altLang="en-US"/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468313" y="476250"/>
            <a:ext cx="7775575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 smtClean="0">
                <a:solidFill>
                  <a:srgbClr val="CC3300"/>
                </a:solidFill>
              </a:rPr>
              <a:t>品</a:t>
            </a:r>
            <a:r>
              <a:rPr lang="zh-CN" altLang="en-US" sz="4800" b="1">
                <a:solidFill>
                  <a:srgbClr val="CC3300"/>
                </a:solidFill>
              </a:rPr>
              <a:t>读</a:t>
            </a:r>
            <a:r>
              <a:rPr lang="en-US" sz="4800" b="1">
                <a:solidFill>
                  <a:srgbClr val="CC3300"/>
                </a:solidFill>
              </a:rPr>
              <a:t>——</a:t>
            </a:r>
            <a:r>
              <a:rPr lang="zh-CN" altLang="en-US" sz="4800" b="1" smtClean="0">
                <a:solidFill>
                  <a:srgbClr val="CC3300"/>
                </a:solidFill>
              </a:rPr>
              <a:t>读出画面</a:t>
            </a:r>
            <a:endParaRPr lang="zh-CN" altLang="en-US"/>
          </a:p>
        </p:txBody>
      </p:sp>
      <p:sp>
        <p:nvSpPr>
          <p:cNvPr id="18439" name="Text Box 9"/>
          <p:cNvSpPr txBox="1">
            <a:spLocks noChangeArrowheads="1"/>
          </p:cNvSpPr>
          <p:nvPr/>
        </p:nvSpPr>
        <p:spPr bwMode="auto">
          <a:xfrm>
            <a:off x="971550" y="3716338"/>
            <a:ext cx="498951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隶书" pitchFamily="49" charset="-122"/>
              </a:rPr>
              <a:t>谈笑有鸿儒，往来无白丁。</a:t>
            </a:r>
            <a:endParaRPr lang="zh-CN" altLang="en-US" sz="2800" b="1">
              <a:solidFill>
                <a:srgbClr val="0000CC"/>
              </a:solidFill>
              <a:ea typeface="隶书" pitchFamily="49" charset="-122"/>
            </a:endParaRPr>
          </a:p>
        </p:txBody>
      </p:sp>
      <p:sp>
        <p:nvSpPr>
          <p:cNvPr id="18440" name="Text Box 10"/>
          <p:cNvSpPr txBox="1">
            <a:spLocks noChangeArrowheads="1"/>
          </p:cNvSpPr>
          <p:nvPr/>
        </p:nvSpPr>
        <p:spPr bwMode="auto">
          <a:xfrm>
            <a:off x="1042988" y="4365625"/>
            <a:ext cx="6625356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隶书" pitchFamily="49" charset="-122"/>
                <a:ea typeface="隶书" pitchFamily="49" charset="-122"/>
              </a:rPr>
              <a:t>可以调素琴，阅金经。</a:t>
            </a:r>
          </a:p>
          <a:p>
            <a:pPr eaLnBrk="1" hangingPunct="1"/>
            <a:r>
              <a:rPr lang="zh-CN" altLang="en-US" sz="2800" b="1">
                <a:latin typeface="隶书" pitchFamily="49" charset="-122"/>
                <a:ea typeface="隶书" pitchFamily="49" charset="-122"/>
              </a:rPr>
              <a:t>无丝竹之乱耳，无</a:t>
            </a:r>
            <a:r>
              <a:rPr lang="zh-CN" altLang="en-US" sz="2800" b="1" smtClean="0">
                <a:latin typeface="隶书" pitchFamily="49" charset="-122"/>
                <a:ea typeface="隶书" pitchFamily="49" charset="-122"/>
              </a:rPr>
              <a:t>案牍</a:t>
            </a:r>
            <a:r>
              <a:rPr lang="zh-CN" altLang="en-US" sz="2800" b="1">
                <a:latin typeface="隶书" pitchFamily="49" charset="-122"/>
                <a:ea typeface="隶书" pitchFamily="49" charset="-122"/>
              </a:rPr>
              <a:t>之劳形。</a:t>
            </a:r>
            <a:endParaRPr lang="zh-CN" altLang="en-US" sz="2800" b="1">
              <a:solidFill>
                <a:srgbClr val="0000CC"/>
              </a:solidFill>
              <a:ea typeface="隶书" pitchFamily="49" charset="-122"/>
            </a:endParaRPr>
          </a:p>
          <a:p>
            <a:pPr eaLnBrk="1" hangingPunct="1"/>
            <a:endParaRPr lang="zh-CN" altLang="en-US" sz="3200" b="1">
              <a:solidFill>
                <a:srgbClr val="0000CC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8443" name="Text Box 15"/>
          <p:cNvSpPr txBox="1">
            <a:spLocks noChangeArrowheads="1"/>
          </p:cNvSpPr>
          <p:nvPr/>
        </p:nvSpPr>
        <p:spPr bwMode="auto">
          <a:xfrm>
            <a:off x="107950" y="1484313"/>
            <a:ext cx="889158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rgbClr val="CC3300"/>
              </a:buClr>
              <a:buSzTx/>
              <a:buFont typeface="Wingdings" panose="05000000000000000000" pitchFamily="2" charset="2"/>
              <a:buNone/>
            </a:pPr>
            <a:r>
              <a:rPr lang="zh-CN" altLang="en-US" sz="3600" b="1" smtClean="0">
                <a:solidFill>
                  <a:srgbClr val="336600"/>
                </a:solidFill>
                <a:latin typeface="楷体_GB2312" pitchFamily="49" charset="-122"/>
                <a:ea typeface="楷体_GB2312" pitchFamily="49" charset="-122"/>
              </a:rPr>
              <a:t>请你化身陋室的主人，描绘一下主人眼中的陋室。</a:t>
            </a:r>
            <a:endParaRPr lang="zh-CN" altLang="en-US" sz="3600" b="1">
              <a:solidFill>
                <a:srgbClr val="3366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44" name="Text Box 14"/>
          <p:cNvSpPr txBox="1">
            <a:spLocks noChangeArrowheads="1"/>
          </p:cNvSpPr>
          <p:nvPr/>
        </p:nvSpPr>
        <p:spPr bwMode="auto">
          <a:xfrm>
            <a:off x="1054099" y="2814817"/>
            <a:ext cx="48244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ea typeface="隶书" pitchFamily="49" charset="-122"/>
              </a:rPr>
              <a:t>苔痕上阶绿，草色入帘青。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524328" y="4338638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444208" y="3969306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195227" y="2751317"/>
            <a:ext cx="20673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室中景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25794" y="4180959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215375" y="3615363"/>
            <a:ext cx="1713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室中人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85147" y="4652510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室中事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9" grpId="0"/>
      <p:bldP spid="18440" grpId="0"/>
      <p:bldP spid="18444" grpId="0"/>
      <p:bldP spid="4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404664"/>
            <a:ext cx="73448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</a:rPr>
              <a:t>这是一间的</a:t>
            </a:r>
            <a:r>
              <a:rPr lang="en-US" altLang="zh-CN" sz="3200" b="1" smtClean="0">
                <a:solidFill>
                  <a:srgbClr val="FF0000"/>
                </a:solidFill>
              </a:rPr>
              <a:t>——————-</a:t>
            </a:r>
            <a:r>
              <a:rPr lang="zh-CN" altLang="en-US" sz="3200" b="1" smtClean="0">
                <a:solidFill>
                  <a:srgbClr val="FF0000"/>
                </a:solidFill>
              </a:rPr>
              <a:t>陋室</a:t>
            </a:r>
            <a:r>
              <a:rPr lang="zh-CN" altLang="en-US" sz="3200" b="1">
                <a:solidFill>
                  <a:srgbClr val="FF0000"/>
                </a:solidFill>
              </a:rPr>
              <a:t>，</a:t>
            </a:r>
            <a:endParaRPr lang="en-US" altLang="zh-CN" sz="3200" b="1" smtClean="0">
              <a:solidFill>
                <a:srgbClr val="FF0000"/>
              </a:solidFill>
            </a:endParaRPr>
          </a:p>
          <a:p>
            <a:endParaRPr lang="en-US" altLang="zh-CN" sz="3200" b="1">
              <a:solidFill>
                <a:srgbClr val="FF0000"/>
              </a:solidFill>
            </a:endParaRPr>
          </a:p>
          <a:p>
            <a:r>
              <a:rPr lang="zh-CN" altLang="en-US" sz="3200" b="1" smtClean="0">
                <a:solidFill>
                  <a:srgbClr val="FF0000"/>
                </a:solidFill>
              </a:rPr>
              <a:t>你看，</a:t>
            </a:r>
            <a:r>
              <a:rPr lang="en-US" altLang="zh-CN" sz="3200" b="1" smtClean="0">
                <a:solidFill>
                  <a:srgbClr val="FF0000"/>
                </a:solidFill>
              </a:rPr>
              <a:t>——————————</a:t>
            </a:r>
            <a:r>
              <a:rPr lang="zh-CN" altLang="en-US" sz="3200" b="1" smtClean="0">
                <a:solidFill>
                  <a:srgbClr val="FF0000"/>
                </a:solidFill>
              </a:rPr>
              <a:t>。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99792" y="4725144"/>
            <a:ext cx="595547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</a:rPr>
              <a:t>（朗读指导：</a:t>
            </a:r>
            <a:endParaRPr lang="en-US" altLang="zh-CN" sz="2800" b="1" smtClean="0">
              <a:solidFill>
                <a:srgbClr val="FF0000"/>
              </a:solidFill>
            </a:endParaRPr>
          </a:p>
          <a:p>
            <a:r>
              <a:rPr lang="zh-CN" altLang="en-US" sz="2800" b="1" smtClean="0">
                <a:solidFill>
                  <a:srgbClr val="FF0000"/>
                </a:solidFill>
              </a:rPr>
              <a:t>读出美感，语速慢点，读出韵味。）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9247" y="2749569"/>
            <a:ext cx="7776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/>
              <a:t>这是一间高雅的陋室，你看，在这抚琴调弦，展卷读经，没有世俗嘈杂的音乐，没有繁琐的公文劳累身心，身心愉悦。</a:t>
            </a:r>
            <a:endParaRPr lang="zh-CN" altLang="en-US" sz="2400" b="1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468313" y="1889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smtClean="0">
                <a:solidFill>
                  <a:srgbClr val="CC3300"/>
                </a:solidFill>
              </a:rPr>
              <a:t>赏读</a:t>
            </a:r>
            <a:r>
              <a:rPr lang="en-US" b="1" smtClean="0">
                <a:solidFill>
                  <a:srgbClr val="CC3300"/>
                </a:solidFill>
              </a:rPr>
              <a:t>——</a:t>
            </a:r>
            <a:r>
              <a:rPr lang="zh-CN" altLang="en-US" b="1" smtClean="0">
                <a:solidFill>
                  <a:srgbClr val="CC3300"/>
                </a:solidFill>
              </a:rPr>
              <a:t>读明情操</a:t>
            </a:r>
            <a:endParaRPr lang="zh-CN" altLang="en-US" b="1">
              <a:solidFill>
                <a:srgbClr val="CC33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71600" y="1988840"/>
            <a:ext cx="5929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/>
              <a:t>陋室陋吗？从文中哪儿可以看出来</a:t>
            </a:r>
            <a:r>
              <a:rPr lang="zh-CN" altLang="en-US" sz="2800" b="1"/>
              <a:t>？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1600" y="3596007"/>
            <a:ext cx="75608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/>
              <a:t>作者借陋室表达了以一种怎样的情怀？你觉得刘禹锡是一个怎样的人？</a:t>
            </a:r>
            <a:endParaRPr lang="zh-CN" altLang="en-US" sz="2800" b="1"/>
          </a:p>
        </p:txBody>
      </p:sp>
      <p:sp>
        <p:nvSpPr>
          <p:cNvPr id="6" name="矩形 5"/>
          <p:cNvSpPr/>
          <p:nvPr/>
        </p:nvSpPr>
        <p:spPr>
          <a:xfrm>
            <a:off x="2555776" y="2763471"/>
            <a:ext cx="35958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斯是陋室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惟吾德</a:t>
            </a:r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馨。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35896" y="4859430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南阳诸葛庐，西蜀子云亭。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69928" y="5805264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孔子</a:t>
            </a:r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云：何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陋之</a:t>
            </a:r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有？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r>
              <a:rPr lang="zh-CN" altLang="en-US" b="1" smtClean="0">
                <a:solidFill>
                  <a:srgbClr val="CC3300"/>
                </a:solidFill>
              </a:rPr>
              <a:t>赏</a:t>
            </a:r>
            <a:r>
              <a:rPr lang="zh-CN" altLang="en-US" b="1">
                <a:solidFill>
                  <a:srgbClr val="CC3300"/>
                </a:solidFill>
              </a:rPr>
              <a:t>读</a:t>
            </a:r>
            <a:r>
              <a:rPr lang="en-US" b="1">
                <a:solidFill>
                  <a:srgbClr val="CC3300"/>
                </a:solidFill>
              </a:rPr>
              <a:t>——</a:t>
            </a:r>
            <a:r>
              <a:rPr lang="zh-CN" altLang="en-US" b="1">
                <a:solidFill>
                  <a:srgbClr val="CC3300"/>
                </a:solidFill>
              </a:rPr>
              <a:t>读明情操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作者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颂自己的陋室，为什么又写</a:t>
            </a:r>
            <a:r>
              <a:rPr lang="zh-CN" altLang="en-US" sz="4000" b="1">
                <a:latin typeface="Arial"/>
                <a:ea typeface="黑体" panose="02010609060101010101" pitchFamily="49" charset="-122"/>
              </a:rPr>
              <a:t>“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诸葛庐</a:t>
            </a:r>
            <a:r>
              <a:rPr lang="zh-CN" altLang="en-US" sz="4000" b="1">
                <a:latin typeface="Arial"/>
                <a:ea typeface="黑体" panose="02010609060101010101" pitchFamily="49" charset="-122"/>
              </a:rPr>
              <a:t>”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4000" b="1">
                <a:latin typeface="Arial"/>
                <a:ea typeface="黑体" panose="02010609060101010101" pitchFamily="49" charset="-122"/>
              </a:rPr>
              <a:t>“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子云亭</a:t>
            </a:r>
            <a:r>
              <a:rPr lang="zh-CN" altLang="en-US" sz="4000" b="1">
                <a:latin typeface="Arial"/>
                <a:ea typeface="黑体" panose="02010609060101010101" pitchFamily="49" charset="-122"/>
              </a:rPr>
              <a:t>”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4000">
              <a:ea typeface="隶书" pitchFamily="49" charset="-122"/>
            </a:endParaRPr>
          </a:p>
          <a:p>
            <a:endParaRPr lang="zh-CN" altLang="en-US"/>
          </a:p>
        </p:txBody>
      </p:sp>
      <p:pic>
        <p:nvPicPr>
          <p:cNvPr id="69636" name="Picture 3" descr="l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4213" y="3500438"/>
            <a:ext cx="3816350" cy="335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7" name="Picture 2" descr="l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7900" y="3500438"/>
            <a:ext cx="3671888" cy="335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8" name="矩形 5"/>
          <p:cNvSpPr>
            <a:spLocks noChangeArrowheads="1"/>
          </p:cNvSpPr>
          <p:nvPr/>
        </p:nvSpPr>
        <p:spPr bwMode="auto">
          <a:xfrm>
            <a:off x="1619250" y="3357563"/>
            <a:ext cx="20320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rgbClr val="FF0000"/>
                </a:solidFill>
                <a:ea typeface="隶书" pitchFamily="49" charset="-122"/>
              </a:rPr>
              <a:t>诸葛庐</a:t>
            </a:r>
            <a:endParaRPr lang="zh-CN" altLang="en-US" sz="4800">
              <a:solidFill>
                <a:srgbClr val="FF0000"/>
              </a:solidFill>
            </a:endParaRPr>
          </a:p>
        </p:txBody>
      </p:sp>
      <p:sp>
        <p:nvSpPr>
          <p:cNvPr id="69639" name="矩形 6"/>
          <p:cNvSpPr>
            <a:spLocks noChangeArrowheads="1"/>
          </p:cNvSpPr>
          <p:nvPr/>
        </p:nvSpPr>
        <p:spPr bwMode="auto">
          <a:xfrm>
            <a:off x="5651500" y="3357563"/>
            <a:ext cx="2176463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800">
                <a:solidFill>
                  <a:srgbClr val="FF0000"/>
                </a:solidFill>
                <a:ea typeface="隶书" pitchFamily="49" charset="-122"/>
              </a:rPr>
              <a:t>子云亭</a:t>
            </a:r>
            <a:endParaRPr lang="zh-CN" altLang="en-US" sz="4800">
              <a:solidFill>
                <a:srgbClr val="FF0000"/>
              </a:solidFill>
            </a:endParaRPr>
          </a:p>
          <a:p>
            <a:endParaRPr lang="zh-CN" altLang="en-US" sz="48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zo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l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0" y="981075"/>
            <a:ext cx="3949700" cy="486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3" descr="l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8675" y="981075"/>
            <a:ext cx="3810000" cy="486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260475" y="3717925"/>
            <a:ext cx="7620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Times New Roman" panose="02020603050405020304" pitchFamily="18" charset="0"/>
              </a:rPr>
              <a:t>   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南阳诸葛庐  西蜀子云亭</a:t>
            </a:r>
            <a:endParaRPr lang="zh-CN" altLang="en-US" sz="4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0" y="174625"/>
            <a:ext cx="914400" cy="668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政治上建功立业的伟大抱负</a:t>
            </a:r>
            <a:endParaRPr lang="zh-CN" altLang="en-US" sz="3600" b="1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8382000" y="174625"/>
            <a:ext cx="762000" cy="668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文学上万古流芳的高远志趣</a:t>
            </a:r>
          </a:p>
        </p:txBody>
      </p:sp>
      <p:sp>
        <p:nvSpPr>
          <p:cNvPr id="24583" name="AutoShape 7"/>
          <p:cNvSpPr/>
          <p:nvPr/>
        </p:nvSpPr>
        <p:spPr bwMode="auto">
          <a:xfrm rot="16194536">
            <a:off x="4397375" y="3027363"/>
            <a:ext cx="533400" cy="3352800"/>
          </a:xfrm>
          <a:prstGeom prst="leftBrace">
            <a:avLst>
              <a:gd name="adj1" fmla="val 52381"/>
              <a:gd name="adj2" fmla="val 50000"/>
            </a:avLst>
          </a:prstGeom>
          <a:noFill/>
          <a:ln w="57150">
            <a:solidFill>
              <a:srgbClr val="FF66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wrap="none" anchor="ctr"/>
          <a:lstStyle/>
          <a:p>
            <a:pPr algn="ctr"/>
            <a:endParaRPr lang="zh-CN" altLang="en-US" sz="2400">
              <a:solidFill>
                <a:srgbClr val="FF99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3203575" y="5086350"/>
            <a:ext cx="2879725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远大抱负</a:t>
            </a:r>
            <a:endParaRPr lang="zh-CN" altLang="en-US" sz="4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  <p:bldP spid="24581" grpId="0"/>
      <p:bldP spid="24582" grpId="0"/>
      <p:bldP spid="24583" grpId="0" animBg="1"/>
      <p:bldP spid="2458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5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323850" y="260350"/>
            <a:ext cx="8999538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smtClean="0"/>
              <a:t>文章</a:t>
            </a:r>
            <a:r>
              <a:rPr lang="zh-CN" altLang="en-US" sz="4000" b="1"/>
              <a:t>结尾引孔子的话“何陋之有”，有什么含义？</a:t>
            </a:r>
          </a:p>
          <a:p>
            <a:pPr eaLnBrk="1" hangingPunct="1"/>
            <a:endParaRPr lang="zh-CN" altLang="en-US" sz="4000">
              <a:latin typeface="Times New Roman" panose="02020603050405020304" pitchFamily="18" charset="0"/>
            </a:endParaRPr>
          </a:p>
        </p:txBody>
      </p:sp>
      <p:sp>
        <p:nvSpPr>
          <p:cNvPr id="26627" name="Rectangle 6"/>
          <p:cNvSpPr>
            <a:spLocks noChangeArrowheads="1"/>
          </p:cNvSpPr>
          <p:nvPr/>
        </p:nvSpPr>
        <p:spPr bwMode="auto">
          <a:xfrm>
            <a:off x="250825" y="1844675"/>
            <a:ext cx="8893175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  <a:latin typeface="宋体" panose="02010600030101010101" pitchFamily="2" charset="-122"/>
              </a:rPr>
              <a:t>语见</a:t>
            </a:r>
            <a:r>
              <a:rPr lang="en-US" sz="2800" b="1">
                <a:solidFill>
                  <a:schemeClr val="accent2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chemeClr val="accent2"/>
                </a:solidFill>
                <a:latin typeface="宋体" panose="02010600030101010101" pitchFamily="2" charset="-122"/>
              </a:rPr>
              <a:t>论语</a:t>
            </a:r>
            <a:r>
              <a:rPr lang="en-US" sz="2800" b="1">
                <a:solidFill>
                  <a:schemeClr val="accent2"/>
                </a:solidFill>
                <a:latin typeface="宋体" panose="02010600030101010101" pitchFamily="2" charset="-122"/>
              </a:rPr>
              <a:t>·</a:t>
            </a:r>
            <a:r>
              <a:rPr lang="zh-CN" altLang="en-US" sz="2800" b="1">
                <a:solidFill>
                  <a:schemeClr val="accent2"/>
                </a:solidFill>
                <a:latin typeface="宋体" panose="02010600030101010101" pitchFamily="2" charset="-122"/>
              </a:rPr>
              <a:t>子罕</a:t>
            </a:r>
            <a:r>
              <a:rPr lang="en-US" sz="2800" b="1">
                <a:solidFill>
                  <a:schemeClr val="accent2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schemeClr val="accent2"/>
                </a:solidFill>
                <a:latin typeface="宋体" panose="02010600030101010101" pitchFamily="2" charset="-122"/>
              </a:rPr>
              <a:t>：“子欲居</a:t>
            </a:r>
            <a:r>
              <a:rPr lang="zh-CN" altLang="en-US" sz="2800" b="1" u="sng">
                <a:solidFill>
                  <a:schemeClr val="accent2"/>
                </a:solidFill>
                <a:latin typeface="宋体" panose="02010600030101010101" pitchFamily="2" charset="-122"/>
              </a:rPr>
              <a:t>九夷</a:t>
            </a:r>
            <a:r>
              <a:rPr lang="zh-CN" altLang="en-US" sz="2800" b="1">
                <a:solidFill>
                  <a:schemeClr val="accent2"/>
                </a:solidFill>
                <a:latin typeface="宋体" panose="02010600030101010101" pitchFamily="2" charset="-122"/>
              </a:rPr>
              <a:t>，或曰：‘陋，如之何？’子曰：‘君子居之，何陋之有？’孔子认为，九夷虽然简陋，但是有君子住在那里，就不简陋了。</a:t>
            </a:r>
            <a:r>
              <a:rPr lang="zh-CN" altLang="en-US" sz="4400">
                <a:solidFill>
                  <a:schemeClr val="accent2"/>
                </a:solidFill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26628" name="Text Box 8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468313" y="3716338"/>
            <a:ext cx="8280400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ea typeface="华文隶书" pitchFamily="2" charset="-122"/>
              </a:rPr>
              <a:t>      </a:t>
            </a:r>
            <a:r>
              <a:rPr lang="zh-CN" altLang="en-US" sz="3200" b="1">
                <a:solidFill>
                  <a:srgbClr val="9933FF"/>
                </a:solidFill>
              </a:rPr>
              <a:t>运用引用和反问修辞，与前文“斯是陋室，惟吾德馨”遥相呼应。是全文的点睛之笔。突出表现了作者高洁傲岸的情操和安贫乐道的情致。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/>
      <p:bldP spid="266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2" name="Text Box 4"/>
          <p:cNvSpPr txBox="1">
            <a:spLocks noChangeArrowheads="1"/>
          </p:cNvSpPr>
          <p:nvPr/>
        </p:nvSpPr>
        <p:spPr bwMode="auto">
          <a:xfrm>
            <a:off x="19924" y="1124744"/>
            <a:ext cx="8964612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kumimoji="1" lang="zh-CN" altLang="en-US" sz="3200" b="1" smtClean="0">
                <a:latin typeface="Times New Roman" panose="02020603050405020304" pitchFamily="18" charset="0"/>
              </a:rPr>
              <a:t>通过学习课文，你认为作者刘禹锡是</a:t>
            </a:r>
            <a:r>
              <a:rPr kumimoji="1" lang="zh-CN" altLang="en-US" sz="3200" b="1">
                <a:latin typeface="Times New Roman" panose="02020603050405020304" pitchFamily="18" charset="0"/>
              </a:rPr>
              <a:t>怎样的一个人？</a:t>
            </a:r>
          </a:p>
        </p:txBody>
      </p:sp>
      <p:sp>
        <p:nvSpPr>
          <p:cNvPr id="73733" name="Text Box 5"/>
          <p:cNvSpPr txBox="1">
            <a:spLocks noChangeArrowheads="1"/>
          </p:cNvSpPr>
          <p:nvPr/>
        </p:nvSpPr>
        <p:spPr bwMode="auto">
          <a:xfrm>
            <a:off x="611560" y="3068960"/>
            <a:ext cx="7489825" cy="160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kumimoji="1" lang="zh-CN" altLang="en-US" sz="2800" b="1">
                <a:solidFill>
                  <a:srgbClr val="9933FF"/>
                </a:solidFill>
                <a:latin typeface="Times New Roman" panose="02020603050405020304" pitchFamily="18" charset="0"/>
              </a:rPr>
              <a:t>作者是一个不受世俗羁绊，淡泊名利，有着高洁傲岸节操和安贫乐道情趣的人</a:t>
            </a:r>
            <a:r>
              <a:rPr kumimoji="1" lang="zh-CN" altLang="en-US" sz="2800" b="1" smtClean="0">
                <a:solidFill>
                  <a:srgbClr val="9933FF"/>
                </a:solidFill>
                <a:latin typeface="Times New Roman" panose="02020603050405020304" pitchFamily="18" charset="0"/>
              </a:rPr>
              <a:t>。</a:t>
            </a:r>
            <a:endParaRPr kumimoji="1" lang="en-US" altLang="zh-CN" sz="2800" b="1" smtClean="0">
              <a:solidFill>
                <a:srgbClr val="9933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kumimoji="1" lang="en-US" altLang="zh-CN" sz="2800" b="1">
                <a:solidFill>
                  <a:srgbClr val="9933FF"/>
                </a:solidFill>
                <a:latin typeface="Times New Roman" panose="02020603050405020304" pitchFamily="18" charset="0"/>
              </a:rPr>
              <a:t> </a:t>
            </a:r>
            <a:r>
              <a:rPr kumimoji="1" lang="en-US" altLang="zh-CN" sz="2800" b="1" smtClean="0">
                <a:solidFill>
                  <a:srgbClr val="9933FF"/>
                </a:solidFill>
                <a:latin typeface="Times New Roman" panose="02020603050405020304" pitchFamily="18" charset="0"/>
              </a:rPr>
              <a:t>                        ……</a:t>
            </a:r>
            <a:endParaRPr kumimoji="1" lang="zh-CN" altLang="en-US" sz="2800" b="1">
              <a:solidFill>
                <a:srgbClr val="99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47864" y="5949280"/>
            <a:ext cx="5220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朗读指导：融入情感，声情并茂。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3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4"/>
          <p:cNvSpPr txBox="1">
            <a:spLocks noChangeArrowheads="1"/>
          </p:cNvSpPr>
          <p:nvPr/>
        </p:nvSpPr>
        <p:spPr bwMode="auto">
          <a:xfrm>
            <a:off x="539750" y="3860800"/>
            <a:ext cx="1408113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990099"/>
                </a:solidFill>
                <a:latin typeface="Times New Roman" panose="02020603050405020304" pitchFamily="18" charset="0"/>
              </a:rPr>
              <a:t>托物：</a:t>
            </a:r>
          </a:p>
          <a:p>
            <a:pPr eaLnBrk="1" hangingPunct="1"/>
            <a:endParaRPr lang="zh-CN" altLang="en-US" sz="3200" b="1">
              <a:solidFill>
                <a:srgbClr val="990099"/>
              </a:solidFill>
              <a:latin typeface="Times New Roman" panose="02020603050405020304" pitchFamily="18" charset="0"/>
            </a:endParaRPr>
          </a:p>
          <a:p>
            <a:pPr eaLnBrk="1" hangingPunct="1"/>
            <a:endParaRPr lang="zh-CN" altLang="en-US" sz="3200" b="1">
              <a:solidFill>
                <a:srgbClr val="990099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3200" b="1">
                <a:solidFill>
                  <a:srgbClr val="990099"/>
                </a:solidFill>
                <a:latin typeface="Times New Roman" panose="02020603050405020304" pitchFamily="18" charset="0"/>
              </a:rPr>
              <a:t>言志：</a:t>
            </a:r>
          </a:p>
        </p:txBody>
      </p:sp>
      <p:sp>
        <p:nvSpPr>
          <p:cNvPr id="27651" name="Text Box 5"/>
          <p:cNvSpPr txBox="1">
            <a:spLocks noChangeArrowheads="1"/>
          </p:cNvSpPr>
          <p:nvPr/>
        </p:nvSpPr>
        <p:spPr bwMode="auto">
          <a:xfrm>
            <a:off x="1763713" y="3933825"/>
            <a:ext cx="208756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3200" b="1">
                <a:solidFill>
                  <a:srgbClr val="1707ED"/>
                </a:solidFill>
                <a:latin typeface="Times New Roman" panose="02020603050405020304" pitchFamily="18" charset="0"/>
              </a:rPr>
              <a:t>—— </a:t>
            </a:r>
            <a:r>
              <a:rPr lang="zh-CN" altLang="en-US" sz="3200" b="1">
                <a:solidFill>
                  <a:srgbClr val="1707ED"/>
                </a:solidFill>
                <a:latin typeface="Times New Roman" panose="02020603050405020304" pitchFamily="18" charset="0"/>
              </a:rPr>
              <a:t>陋室</a:t>
            </a:r>
          </a:p>
        </p:txBody>
      </p:sp>
      <p:sp>
        <p:nvSpPr>
          <p:cNvPr id="27652" name="Text Box 6"/>
          <p:cNvSpPr txBox="1">
            <a:spLocks noChangeArrowheads="1"/>
          </p:cNvSpPr>
          <p:nvPr/>
        </p:nvSpPr>
        <p:spPr bwMode="auto">
          <a:xfrm>
            <a:off x="3348038" y="3933825"/>
            <a:ext cx="5181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6600"/>
                </a:solidFill>
                <a:latin typeface="Times New Roman" panose="02020603050405020304" pitchFamily="18" charset="0"/>
              </a:rPr>
              <a:t>（对陋室的环境及室主人</a:t>
            </a:r>
          </a:p>
          <a:p>
            <a:pPr eaLnBrk="1" hangingPunct="1"/>
            <a:r>
              <a:rPr lang="zh-CN" altLang="en-US" sz="3200" b="1">
                <a:solidFill>
                  <a:srgbClr val="006600"/>
                </a:solidFill>
                <a:latin typeface="Times New Roman" panose="02020603050405020304" pitchFamily="18" charset="0"/>
              </a:rPr>
              <a:t>     的日常生活进行描写。）</a:t>
            </a:r>
          </a:p>
        </p:txBody>
      </p:sp>
      <p:sp>
        <p:nvSpPr>
          <p:cNvPr id="27653" name="Text Box 7"/>
          <p:cNvSpPr txBox="1">
            <a:spLocks noChangeArrowheads="1"/>
          </p:cNvSpPr>
          <p:nvPr/>
        </p:nvSpPr>
        <p:spPr bwMode="auto">
          <a:xfrm>
            <a:off x="1763713" y="5300663"/>
            <a:ext cx="681037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3200" b="1">
                <a:solidFill>
                  <a:srgbClr val="1707ED"/>
                </a:solidFill>
                <a:latin typeface="Times New Roman" panose="02020603050405020304" pitchFamily="18" charset="0"/>
              </a:rPr>
              <a:t>—— </a:t>
            </a:r>
            <a:r>
              <a:rPr lang="zh-CN" altLang="en-US" sz="3200" b="1">
                <a:solidFill>
                  <a:srgbClr val="1707ED"/>
                </a:solidFill>
                <a:latin typeface="Times New Roman" panose="02020603050405020304" pitchFamily="18" charset="0"/>
              </a:rPr>
              <a:t>表达了作者高洁傲岸的情操和安</a:t>
            </a:r>
          </a:p>
          <a:p>
            <a:pPr eaLnBrk="1" hangingPunct="1"/>
            <a:r>
              <a:rPr lang="zh-CN" altLang="en-US" sz="3200" b="1">
                <a:solidFill>
                  <a:srgbClr val="1707ED"/>
                </a:solidFill>
                <a:latin typeface="Times New Roman" panose="02020603050405020304" pitchFamily="18" charset="0"/>
              </a:rPr>
              <a:t>         贫乐道的情趣。（文章主题）</a:t>
            </a:r>
          </a:p>
        </p:txBody>
      </p:sp>
      <p:sp>
        <p:nvSpPr>
          <p:cNvPr id="27654" name="Text Box 8"/>
          <p:cNvSpPr txBox="1">
            <a:spLocks noChangeArrowheads="1"/>
          </p:cNvSpPr>
          <p:nvPr/>
        </p:nvSpPr>
        <p:spPr bwMode="auto">
          <a:xfrm>
            <a:off x="539750" y="1916113"/>
            <a:ext cx="8424863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6600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托物言志</a:t>
            </a:r>
            <a:r>
              <a:rPr lang="en-US" sz="6600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—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</a:rPr>
              <a:t>借助某种事物来抒发感情或说明道理。</a:t>
            </a:r>
            <a:endParaRPr lang="en-US" sz="40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7655" name="Text Box 12"/>
          <p:cNvSpPr txBox="1">
            <a:spLocks noChangeArrowheads="1"/>
          </p:cNvSpPr>
          <p:nvPr/>
        </p:nvSpPr>
        <p:spPr bwMode="auto">
          <a:xfrm>
            <a:off x="611188" y="476250"/>
            <a:ext cx="8353425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 smtClean="0">
                <a:ea typeface="隶书" pitchFamily="49" charset="-122"/>
              </a:rPr>
              <a:t>这种</a:t>
            </a:r>
            <a:r>
              <a:rPr lang="zh-CN" altLang="en-US" sz="4800">
                <a:ea typeface="隶书" pitchFamily="49" charset="-122"/>
              </a:rPr>
              <a:t>表明作者志向或感情的写法是什么写法？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41000"/>
            <a:lum/>
          </a:blip>
          <a:stretch>
            <a:fillRect t="-68000" b="-6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71649" y="143124"/>
            <a:ext cx="82804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 smtClean="0">
                <a:solidFill>
                  <a:srgbClr val="CC3300"/>
                </a:solidFill>
              </a:rPr>
              <a:t>拓展延伸：</a:t>
            </a:r>
            <a:endParaRPr lang="zh-CN" altLang="en-US" sz="4800" b="1">
              <a:solidFill>
                <a:srgbClr val="CC3300"/>
              </a:solidFill>
            </a:endParaRP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2351336" y="1981721"/>
            <a:ext cx="3095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979712" y="1268760"/>
            <a:ext cx="520527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/>
              <a:t>沉舟侧畔千帆过，病树前头万木春</a:t>
            </a:r>
            <a:r>
              <a:rPr lang="zh-CN" altLang="en-US" sz="2400" smtClean="0"/>
              <a:t>。</a:t>
            </a:r>
            <a:endParaRPr lang="en-US" altLang="zh-CN" sz="2400" smtClean="0"/>
          </a:p>
          <a:p>
            <a:r>
              <a:rPr lang="en-US" altLang="zh-CN" sz="2400" smtClean="0"/>
              <a:t>           《</a:t>
            </a:r>
            <a:r>
              <a:rPr lang="zh-CN" altLang="en-US" sz="2400" smtClean="0"/>
              <a:t>酬乐天扬州初逢席上见赠</a:t>
            </a:r>
            <a:r>
              <a:rPr lang="en-US" altLang="zh-CN" sz="2400" smtClean="0"/>
              <a:t>》</a:t>
            </a:r>
          </a:p>
          <a:p>
            <a:pPr algn="ctr"/>
            <a:endParaRPr lang="zh-CN" altLang="en-US" sz="2400"/>
          </a:p>
        </p:txBody>
      </p:sp>
      <p:sp>
        <p:nvSpPr>
          <p:cNvPr id="5" name="TextBox 4"/>
          <p:cNvSpPr txBox="1"/>
          <p:nvPr/>
        </p:nvSpPr>
        <p:spPr>
          <a:xfrm>
            <a:off x="1944194" y="2230690"/>
            <a:ext cx="51090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/>
              <a:t>自古逢秋悲寂寥，我言秋日胜春朝</a:t>
            </a:r>
            <a:r>
              <a:rPr lang="zh-CN" altLang="en-US" sz="2400" smtClean="0"/>
              <a:t>。</a:t>
            </a:r>
            <a:endParaRPr lang="en-US" altLang="zh-CN" sz="2400" smtClean="0"/>
          </a:p>
          <a:p>
            <a:r>
              <a:rPr lang="en-US" altLang="zh-CN" sz="2400" smtClean="0"/>
              <a:t>                                            《</a:t>
            </a:r>
            <a:r>
              <a:rPr lang="zh-CN" altLang="en-US" sz="2400" smtClean="0"/>
              <a:t>秋词</a:t>
            </a:r>
            <a:r>
              <a:rPr lang="en-US" altLang="zh-CN" sz="2400" smtClean="0"/>
              <a:t>》</a:t>
            </a:r>
            <a:endParaRPr lang="zh-CN" altLang="en-US" sz="2400"/>
          </a:p>
        </p:txBody>
      </p:sp>
      <p:sp>
        <p:nvSpPr>
          <p:cNvPr id="6" name="TextBox 5"/>
          <p:cNvSpPr txBox="1"/>
          <p:nvPr/>
        </p:nvSpPr>
        <p:spPr>
          <a:xfrm>
            <a:off x="2098082" y="3256315"/>
            <a:ext cx="488787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/>
              <a:t>种桃道士归何处，前度刘郎今又</a:t>
            </a:r>
            <a:r>
              <a:rPr lang="zh-CN" altLang="en-US" sz="2400" smtClean="0"/>
              <a:t>来</a:t>
            </a:r>
            <a:endParaRPr lang="en-US" altLang="zh-CN" sz="2400" smtClean="0"/>
          </a:p>
          <a:p>
            <a:r>
              <a:rPr lang="en-US" altLang="zh-CN" sz="2400" smtClean="0"/>
              <a:t>                              《</a:t>
            </a:r>
            <a:r>
              <a:rPr lang="zh-CN" altLang="en-US" sz="2400" smtClean="0"/>
              <a:t>再游玄都观</a:t>
            </a:r>
            <a:r>
              <a:rPr lang="en-US" altLang="zh-CN" sz="2400" smtClean="0"/>
              <a:t>》</a:t>
            </a:r>
            <a:endParaRPr lang="zh-CN" altLang="en-US" sz="2400"/>
          </a:p>
        </p:txBody>
      </p:sp>
      <p:sp>
        <p:nvSpPr>
          <p:cNvPr id="7" name="TextBox 6"/>
          <p:cNvSpPr txBox="1"/>
          <p:nvPr/>
        </p:nvSpPr>
        <p:spPr>
          <a:xfrm>
            <a:off x="683568" y="4581128"/>
            <a:ext cx="8534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mtClean="0"/>
              <a:t>请以“刘公，壮兮（美兮）</a:t>
            </a:r>
            <a:r>
              <a:rPr lang="en-US" altLang="zh-CN" sz="2400" b="1" smtClean="0"/>
              <a:t>……</a:t>
            </a:r>
            <a:r>
              <a:rPr lang="zh-CN" altLang="en-US" sz="2400" b="1" smtClean="0"/>
              <a:t>”句式写一句话赞美刘禹锡。</a:t>
            </a:r>
            <a:endParaRPr lang="zh-CN" alt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88901" y="974630"/>
            <a:ext cx="6984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刘公，美兮！其志趣高洁，值赞；安贫乐道，不为物役，值敬；其为人德馨，壮心不已，值颂；三值，刘公乃君子也！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8901" y="2852936"/>
            <a:ext cx="69847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刘公，壮兮！怀才难遇知己人，辗转数年几乡城。颠沛流离终陋室，铭刻篆写君子习。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2653" y="4725144"/>
            <a:ext cx="70110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刘公，美兮！一生历经坎坷，却总能在逆境中找到支撑生活的希望，凭借自己不懈的努力，终在文学史上留下一片属于自己的辉煌！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15007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学生作业展：</a:t>
            </a:r>
            <a:endParaRPr lang="zh-CN" altLang="en-US" sz="3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55576" y="1897781"/>
            <a:ext cx="19409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/>
              <a:t>21</a:t>
            </a:r>
            <a:r>
              <a:rPr lang="zh-CN" altLang="en-US" sz="3200" b="1" smtClean="0"/>
              <a:t>岁进士</a:t>
            </a:r>
            <a:endParaRPr lang="zh-CN" altLang="en-US" sz="3200" b="1"/>
          </a:p>
        </p:txBody>
      </p:sp>
      <p:sp>
        <p:nvSpPr>
          <p:cNvPr id="6" name="文本框 5"/>
          <p:cNvSpPr txBox="1"/>
          <p:nvPr/>
        </p:nvSpPr>
        <p:spPr>
          <a:xfrm>
            <a:off x="683568" y="2974704"/>
            <a:ext cx="26917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mtClean="0"/>
              <a:t>30</a:t>
            </a:r>
            <a:r>
              <a:rPr lang="zh-CN" altLang="en-US" sz="3200" b="1" smtClean="0"/>
              <a:t>岁监察御史</a:t>
            </a:r>
            <a:endParaRPr lang="zh-CN" altLang="en-US" sz="3200" b="1"/>
          </a:p>
        </p:txBody>
      </p:sp>
      <p:sp>
        <p:nvSpPr>
          <p:cNvPr id="7" name="文本框 6"/>
          <p:cNvSpPr txBox="1"/>
          <p:nvPr/>
        </p:nvSpPr>
        <p:spPr>
          <a:xfrm>
            <a:off x="683568" y="3861171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王叔文革新运动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3568" y="4797152"/>
            <a:ext cx="68407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诗风雄健，为人豪迈，与白居易并称“刘白”，与柳宗元并称“刘柳”，</a:t>
            </a:r>
            <a:endParaRPr lang="en-US" altLang="zh-CN" sz="32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被人称为“诗豪”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8977" y="116216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学霸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1520" y="116559"/>
            <a:ext cx="301396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他的标签：</a:t>
            </a:r>
            <a:endParaRPr lang="zh-CN" altLang="en-US" sz="4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WordArt 2"/>
          <p:cNvSpPr>
            <a:spLocks noChangeArrowheads="1" noChangeShapeType="1" noTextEdit="1"/>
          </p:cNvSpPr>
          <p:nvPr/>
        </p:nvSpPr>
        <p:spPr bwMode="auto">
          <a:xfrm>
            <a:off x="5724525" y="5229225"/>
            <a:ext cx="2362200" cy="7620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800" kern="10">
                <a:ln w="9525">
                  <a:solidFill>
                    <a:schemeClr val="tx1"/>
                  </a:solidFill>
                  <a:round/>
                </a:ln>
                <a:solidFill>
                  <a:srgbClr val="FFFFFF"/>
                </a:solidFill>
                <a:latin typeface="华文行楷"/>
                <a:ea typeface="华文行楷"/>
              </a:rPr>
              <a:t>刘禹锡</a:t>
            </a:r>
          </a:p>
        </p:txBody>
      </p:sp>
      <p:sp>
        <p:nvSpPr>
          <p:cNvPr id="37891" name="WordArt 3" descr="华屋1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467544" y="1628800"/>
            <a:ext cx="4572000" cy="15240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zh-CN" altLang="en-US" sz="8000" b="1" kern="10">
                <a:ln w="9525">
                  <a:round/>
                </a:ln>
                <a:blipFill dpi="0" rotWithShape="0">
                  <a:blip r:embed="rId3"/>
                  <a:stretch>
                    <a:fillRect/>
                  </a:stretch>
                </a:blipFill>
                <a:latin typeface="楷体_GB2312"/>
              </a:rPr>
              <a:t>陋室铭</a:t>
            </a:r>
          </a:p>
        </p:txBody>
      </p:sp>
    </p:spTree>
  </p:cSld>
  <p:clrMapOvr>
    <a:masterClrMapping/>
  </p:clrMapOvr>
  <p:transition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4000" b="1" dirty="0">
                <a:ea typeface="楷体_GB2312" pitchFamily="49" charset="-122"/>
              </a:rPr>
              <a:t>陋室：简陋的屋子；</a:t>
            </a:r>
          </a:p>
          <a:p>
            <a:r>
              <a:rPr lang="zh-CN" altLang="en-US" sz="4000" b="1" dirty="0">
                <a:ea typeface="楷体_GB2312" pitchFamily="49" charset="-122"/>
              </a:rPr>
              <a:t>铭：古代刻在器物上用来警戒自己或称述功德的文字，后来发展成一种文体，这种文体形式短小，文字简洁，句式工整而且押韵。</a:t>
            </a: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252413" y="188913"/>
            <a:ext cx="5040312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400" b="1">
                <a:solidFill>
                  <a:srgbClr val="A50021"/>
                </a:solidFill>
                <a:ea typeface="华文新魏" pitchFamily="2" charset="-122"/>
              </a:rPr>
              <a:t>《</a:t>
            </a:r>
            <a:r>
              <a:rPr lang="zh-CN" altLang="en-US" sz="4400" b="1">
                <a:solidFill>
                  <a:srgbClr val="A50021"/>
                </a:solidFill>
                <a:ea typeface="华文新魏" pitchFamily="2" charset="-122"/>
              </a:rPr>
              <a:t>陋室铭</a:t>
            </a:r>
            <a:r>
              <a:rPr lang="en-US" sz="4400" b="1">
                <a:solidFill>
                  <a:srgbClr val="A50021"/>
                </a:solidFill>
                <a:ea typeface="华文新魏" pitchFamily="2" charset="-122"/>
              </a:rPr>
              <a:t>》</a:t>
            </a:r>
            <a:r>
              <a:rPr lang="zh-CN" altLang="en-US" sz="4400" b="1">
                <a:solidFill>
                  <a:srgbClr val="A50021"/>
                </a:solidFill>
                <a:ea typeface="华文新魏" pitchFamily="2" charset="-122"/>
              </a:rPr>
              <a:t>题解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uiExpand="1" build="p"/>
      <p:bldP spid="4096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85000"/>
            <a:lum/>
          </a:blip>
          <a:stretch>
            <a:fillRect t="-68000" b="-6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980728"/>
            <a:ext cx="6083717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学习目标：</a:t>
            </a:r>
            <a:endParaRPr lang="en-US" altLang="zh-CN" sz="400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2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400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、疏通文意，品读课文。</a:t>
            </a:r>
            <a:endParaRPr lang="en-US" altLang="zh-CN" sz="40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40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400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、理解作者，感悟情怀。</a:t>
            </a:r>
            <a:endParaRPr lang="zh-CN" altLang="en-US" sz="4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alphaModFix amt="85000"/>
            <a:lum/>
          </a:blip>
          <a:stretch>
            <a:fillRect t="-68000" b="-6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533400" y="1295400"/>
            <a:ext cx="8077200" cy="448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kumimoji="1"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陋室铭</a:t>
            </a:r>
          </a:p>
          <a:p>
            <a:pPr algn="ctr">
              <a:spcBef>
                <a:spcPct val="50000"/>
              </a:spcBef>
              <a:buFontTx/>
              <a:buNone/>
            </a:pPr>
            <a:r>
              <a:rPr kumimoji="1"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刘禹锡</a:t>
            </a:r>
          </a:p>
          <a:p>
            <a:pPr>
              <a:lnSpc>
                <a:spcPct val="12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28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kumimoji="1"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山</a:t>
            </a:r>
            <a:r>
              <a:rPr kumimoji="1"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kumimoji="1"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不在高，有仙</a:t>
            </a:r>
            <a:r>
              <a:rPr kumimoji="1"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kumimoji="1"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则名。水</a:t>
            </a:r>
            <a:r>
              <a:rPr kumimoji="1"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kumimoji="1"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不在深，有龙</a:t>
            </a:r>
            <a:r>
              <a:rPr kumimoji="1"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kumimoji="1"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则灵。斯是</a:t>
            </a:r>
            <a:r>
              <a:rPr kumimoji="1"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kumimoji="1"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陋室，惟吾</a:t>
            </a:r>
            <a:r>
              <a:rPr kumimoji="1"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kumimoji="1"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德馨。</a:t>
            </a:r>
          </a:p>
          <a:p>
            <a:pPr>
              <a:lnSpc>
                <a:spcPct val="12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    苔痕</a:t>
            </a:r>
            <a:r>
              <a:rPr kumimoji="1"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kumimoji="1"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上阶</a:t>
            </a:r>
            <a:r>
              <a:rPr kumimoji="1"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kumimoji="1"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绿，草色</a:t>
            </a:r>
            <a:r>
              <a:rPr kumimoji="1"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kumimoji="1"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入帘</a:t>
            </a:r>
            <a:r>
              <a:rPr kumimoji="1"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kumimoji="1"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青。谈笑</a:t>
            </a:r>
            <a:r>
              <a:rPr kumimoji="1"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kumimoji="1"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有</a:t>
            </a:r>
            <a:r>
              <a:rPr kumimoji="1"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kumimoji="1"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鸿儒，往来</a:t>
            </a:r>
            <a:r>
              <a:rPr kumimoji="1"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kumimoji="1"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无</a:t>
            </a:r>
            <a:r>
              <a:rPr kumimoji="1"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kumimoji="1"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白丁。可以</a:t>
            </a:r>
            <a:r>
              <a:rPr kumimoji="1"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kumimoji="1"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调素琴，阅</a:t>
            </a:r>
            <a:r>
              <a:rPr kumimoji="1"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kumimoji="1"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金经。无</a:t>
            </a:r>
            <a:r>
              <a:rPr kumimoji="1"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kumimoji="1"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丝竹</a:t>
            </a:r>
            <a:r>
              <a:rPr kumimoji="1"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kumimoji="1"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之乱耳，无</a:t>
            </a:r>
            <a:r>
              <a:rPr kumimoji="1"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kumimoji="1"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案牍</a:t>
            </a:r>
            <a:r>
              <a:rPr kumimoji="1"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kumimoji="1"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之劳形。南阳</a:t>
            </a:r>
            <a:r>
              <a:rPr kumimoji="1"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kumimoji="1"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诸葛庐，西蜀</a:t>
            </a:r>
            <a:r>
              <a:rPr kumimoji="1"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kumimoji="1"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子云亭。孔子云</a:t>
            </a:r>
            <a:r>
              <a:rPr kumimoji="1"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kumimoji="1" lang="en-US" altLang="zh-CN" sz="2800" b="1">
                <a:latin typeface="Arial"/>
                <a:ea typeface="黑体" panose="02010609060101010101" pitchFamily="49" charset="-122"/>
              </a:rPr>
              <a:t>“</a:t>
            </a:r>
            <a:r>
              <a:rPr kumimoji="1"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何陋</a:t>
            </a:r>
            <a:r>
              <a:rPr kumimoji="1"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kumimoji="1"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之有？</a:t>
            </a:r>
            <a:r>
              <a:rPr kumimoji="1" lang="zh-CN" altLang="en-US" sz="2800" b="1">
                <a:latin typeface="Arial"/>
                <a:ea typeface="黑体" panose="02010609060101010101" pitchFamily="49" charset="-122"/>
              </a:rPr>
              <a:t>”</a:t>
            </a:r>
            <a:endParaRPr kumimoji="1"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6084" name="yuzhouchangwan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51725" y="6308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085" name="Text Box 6"/>
          <p:cNvSpPr txBox="1">
            <a:spLocks noChangeArrowheads="1"/>
          </p:cNvSpPr>
          <p:nvPr/>
        </p:nvSpPr>
        <p:spPr bwMode="auto">
          <a:xfrm>
            <a:off x="395288" y="188913"/>
            <a:ext cx="8569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 smtClean="0">
                <a:solidFill>
                  <a:srgbClr val="CC3300"/>
                </a:solidFill>
              </a:rPr>
              <a:t>朗读</a:t>
            </a:r>
            <a:r>
              <a:rPr lang="en-US" sz="4800" b="1">
                <a:solidFill>
                  <a:srgbClr val="CC3300"/>
                </a:solidFill>
              </a:rPr>
              <a:t>——</a:t>
            </a:r>
            <a:r>
              <a:rPr lang="zh-CN" altLang="en-US" sz="4800" b="1">
                <a:solidFill>
                  <a:srgbClr val="CC3300"/>
                </a:solidFill>
              </a:rPr>
              <a:t>读通文章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60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66554" fill="hold"/>
                                        <p:tgtEl>
                                          <p:spTgt spid="460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084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08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85000"/>
            <a:lum/>
          </a:blip>
          <a:stretch>
            <a:fillRect t="-68000" b="-6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extBox 6"/>
          <p:cNvSpPr txBox="1">
            <a:spLocks noChangeArrowheads="1"/>
          </p:cNvSpPr>
          <p:nvPr/>
        </p:nvSpPr>
        <p:spPr bwMode="auto">
          <a:xfrm>
            <a:off x="468313" y="404813"/>
            <a:ext cx="52387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朗读技巧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点拨：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95325" y="981075"/>
            <a:ext cx="4608513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756" name="矩形 7"/>
          <p:cNvSpPr>
            <a:spLocks noChangeArrowheads="1"/>
          </p:cNvSpPr>
          <p:nvPr/>
        </p:nvSpPr>
        <p:spPr bwMode="auto">
          <a:xfrm>
            <a:off x="-890588" y="3534569"/>
            <a:ext cx="920700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FontTx/>
              <a:buNone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                   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语气的轻重缓急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sz="280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节奏的快慢停连</a:t>
            </a:r>
            <a:endParaRPr lang="en-US" altLang="zh-CN" sz="28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buFontTx/>
              <a:buNone/>
            </a:pPr>
            <a:r>
              <a:rPr lang="en-US" altLang="zh-CN" sz="2800" smtClean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</a:t>
            </a:r>
            <a:endParaRPr lang="zh-CN" altLang="en-US" sz="2800"/>
          </a:p>
        </p:txBody>
      </p:sp>
      <p:cxnSp>
        <p:nvCxnSpPr>
          <p:cNvPr id="8" name="直接连接符 7"/>
          <p:cNvCxnSpPr/>
          <p:nvPr/>
        </p:nvCxnSpPr>
        <p:spPr>
          <a:xfrm>
            <a:off x="2987675" y="5229225"/>
            <a:ext cx="554513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8027988" y="2205038"/>
            <a:ext cx="0" cy="403225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2518460" y="2003287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韵脚要读得清晰响亮，稍微拖长音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85000"/>
            <a:lum/>
          </a:blip>
          <a:stretch>
            <a:fillRect t="-68000" b="-6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-180528" y="-57337"/>
            <a:ext cx="8207375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 smtClean="0">
                <a:solidFill>
                  <a:srgbClr val="CC3300"/>
                </a:solidFill>
              </a:rPr>
              <a:t>品</a:t>
            </a:r>
            <a:r>
              <a:rPr lang="zh-CN" altLang="en-US" sz="4800" b="1">
                <a:solidFill>
                  <a:srgbClr val="CC3300"/>
                </a:solidFill>
              </a:rPr>
              <a:t>读</a:t>
            </a:r>
            <a:r>
              <a:rPr lang="en-US" sz="4800" b="1">
                <a:solidFill>
                  <a:srgbClr val="CC3300"/>
                </a:solidFill>
              </a:rPr>
              <a:t>——</a:t>
            </a:r>
            <a:r>
              <a:rPr lang="zh-CN" altLang="en-US" sz="4800" b="1">
                <a:solidFill>
                  <a:srgbClr val="CC3300"/>
                </a:solidFill>
              </a:rPr>
              <a:t>读懂内容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19672" y="2204864"/>
            <a:ext cx="100540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mtClean="0"/>
              <a:t>斯：</a:t>
            </a:r>
            <a:endParaRPr lang="en-US" altLang="zh-CN" sz="3200" smtClean="0"/>
          </a:p>
          <a:p>
            <a:endParaRPr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4716016" y="2187352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/>
              <a:t>惟：</a:t>
            </a:r>
            <a:endParaRPr lang="zh-CN" altLang="en-US" sz="2800"/>
          </a:p>
        </p:txBody>
      </p:sp>
      <p:sp>
        <p:nvSpPr>
          <p:cNvPr id="7" name="文本框 6"/>
          <p:cNvSpPr txBox="1"/>
          <p:nvPr/>
        </p:nvSpPr>
        <p:spPr>
          <a:xfrm>
            <a:off x="1491431" y="3004034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/>
              <a:t>德馨：</a:t>
            </a:r>
            <a:endParaRPr lang="zh-CN" altLang="en-US" sz="2800"/>
          </a:p>
        </p:txBody>
      </p:sp>
      <p:sp>
        <p:nvSpPr>
          <p:cNvPr id="9" name="文本框 8"/>
          <p:cNvSpPr txBox="1"/>
          <p:nvPr/>
        </p:nvSpPr>
        <p:spPr>
          <a:xfrm>
            <a:off x="4741033" y="2930878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/>
              <a:t>劳形：</a:t>
            </a:r>
            <a:endParaRPr lang="zh-CN" altLang="en-US" sz="2800"/>
          </a:p>
        </p:txBody>
      </p:sp>
      <p:sp>
        <p:nvSpPr>
          <p:cNvPr id="11" name="文本框 10"/>
          <p:cNvSpPr txBox="1"/>
          <p:nvPr/>
        </p:nvSpPr>
        <p:spPr>
          <a:xfrm>
            <a:off x="1639728" y="3720074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/>
              <a:t>鸿儒：</a:t>
            </a:r>
            <a:endParaRPr lang="zh-CN" altLang="en-US" sz="2800"/>
          </a:p>
        </p:txBody>
      </p:sp>
      <p:sp>
        <p:nvSpPr>
          <p:cNvPr id="12" name="文本框 11"/>
          <p:cNvSpPr txBox="1"/>
          <p:nvPr/>
        </p:nvSpPr>
        <p:spPr>
          <a:xfrm>
            <a:off x="4788024" y="3674404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/>
              <a:t>白丁：</a:t>
            </a:r>
            <a:endParaRPr lang="zh-CN" altLang="en-US" sz="2800"/>
          </a:p>
        </p:txBody>
      </p:sp>
      <p:sp>
        <p:nvSpPr>
          <p:cNvPr id="13" name="文本框 12"/>
          <p:cNvSpPr txBox="1"/>
          <p:nvPr/>
        </p:nvSpPr>
        <p:spPr>
          <a:xfrm>
            <a:off x="1619672" y="1621707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/>
              <a:t>名：</a:t>
            </a:r>
            <a:endParaRPr lang="zh-CN" altLang="en-US" sz="2800"/>
          </a:p>
        </p:txBody>
      </p:sp>
      <p:sp>
        <p:nvSpPr>
          <p:cNvPr id="14" name="文本框 13"/>
          <p:cNvSpPr txBox="1"/>
          <p:nvPr/>
        </p:nvSpPr>
        <p:spPr>
          <a:xfrm>
            <a:off x="1657672" y="4436114"/>
            <a:ext cx="7745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/>
              <a:t>乱</a:t>
            </a:r>
            <a:r>
              <a:rPr lang="zh-CN" altLang="en-US" smtClean="0"/>
              <a:t>：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619672" y="5152154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/>
              <a:t>何陋之有：</a:t>
            </a:r>
            <a:endParaRPr lang="zh-CN" altLang="en-US" sz="2800"/>
          </a:p>
        </p:txBody>
      </p:sp>
      <p:sp>
        <p:nvSpPr>
          <p:cNvPr id="17" name="文本框 16"/>
          <p:cNvSpPr txBox="1"/>
          <p:nvPr/>
        </p:nvSpPr>
        <p:spPr>
          <a:xfrm>
            <a:off x="4741033" y="1627719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/>
              <a:t>灵：</a:t>
            </a:r>
            <a:endParaRPr lang="zh-CN" altLang="en-US" sz="2800"/>
          </a:p>
        </p:txBody>
      </p:sp>
      <p:sp>
        <p:nvSpPr>
          <p:cNvPr id="18" name="文本框 17"/>
          <p:cNvSpPr txBox="1"/>
          <p:nvPr/>
        </p:nvSpPr>
        <p:spPr>
          <a:xfrm>
            <a:off x="4788024" y="441793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/>
              <a:t>劳：</a:t>
            </a:r>
            <a:endParaRPr lang="zh-CN" altLang="en-US" sz="2800"/>
          </a:p>
        </p:txBody>
      </p:sp>
      <p:sp>
        <p:nvSpPr>
          <p:cNvPr id="19" name="文本框 18"/>
          <p:cNvSpPr txBox="1"/>
          <p:nvPr/>
        </p:nvSpPr>
        <p:spPr>
          <a:xfrm>
            <a:off x="684719" y="862268"/>
            <a:ext cx="68483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smtClean="0"/>
              <a:t>1</a:t>
            </a:r>
            <a:r>
              <a:rPr lang="zh-CN" altLang="en-US" sz="2800" smtClean="0"/>
              <a:t>、字词检测抢答，说说下列词句的意思。</a:t>
            </a:r>
            <a:endParaRPr lang="zh-CN" altLang="en-US" sz="280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9" grpId="0"/>
      <p:bldP spid="11" grpId="0"/>
      <p:bldP spid="12" grpId="0"/>
      <p:bldP spid="13" grpId="0"/>
      <p:bldP spid="14" grpId="0"/>
      <p:bldP spid="16" grpId="0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85000"/>
            <a:lum/>
          </a:blip>
          <a:stretch>
            <a:fillRect t="-68000" b="-6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55576" y="143175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、用自己的话说说下列句子的意思。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48296" y="2431079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谈笑有鸿儒，往来无白</a:t>
            </a:r>
          </a:p>
        </p:txBody>
      </p:sp>
      <p:sp>
        <p:nvSpPr>
          <p:cNvPr id="5" name="矩形 4"/>
          <p:cNvSpPr/>
          <p:nvPr/>
        </p:nvSpPr>
        <p:spPr>
          <a:xfrm>
            <a:off x="926533" y="3453953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可以调素琴，阅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金经</a:t>
            </a:r>
            <a:r>
              <a:rPr lang="zh-CN" altLang="en-US" sz="2800" smtClean="0"/>
              <a:t>。</a:t>
            </a:r>
            <a:endParaRPr lang="zh-CN" altLang="en-US" sz="2800"/>
          </a:p>
        </p:txBody>
      </p:sp>
      <p:sp>
        <p:nvSpPr>
          <p:cNvPr id="6" name="矩形 5"/>
          <p:cNvSpPr/>
          <p:nvPr/>
        </p:nvSpPr>
        <p:spPr>
          <a:xfrm>
            <a:off x="847687" y="4476827"/>
            <a:ext cx="5211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无丝竹之乱耳，无案牍之劳形。</a:t>
            </a:r>
          </a:p>
        </p:txBody>
      </p:sp>
      <p:sp>
        <p:nvSpPr>
          <p:cNvPr id="7" name="矩形 6"/>
          <p:cNvSpPr/>
          <p:nvPr/>
        </p:nvSpPr>
        <p:spPr>
          <a:xfrm>
            <a:off x="926533" y="1408205"/>
            <a:ext cx="32367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斯是陋室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惟吾德馨</a:t>
            </a:r>
          </a:p>
        </p:txBody>
      </p:sp>
    </p:spTree>
  </p:cSld>
  <p:clrMapOvr>
    <a:masterClrMapping/>
  </p:clrMapOvr>
  <p:transition>
    <p:zoom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陋室铭ppt上课用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1015</Words>
  <Application>Microsoft Office PowerPoint</Application>
  <PresentationFormat>全屏显示(4:3)</PresentationFormat>
  <Paragraphs>107</Paragraphs>
  <Slides>19</Slides>
  <Notes>1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陋室铭ppt上课用</vt:lpstr>
      <vt:lpstr>《陋室铭》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活动目标：</vt:lpstr>
      <vt:lpstr>PowerPoint 演示文稿</vt:lpstr>
      <vt:lpstr>PowerPoint 演示文稿</vt:lpstr>
      <vt:lpstr>赏读——读明情操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《陋室铭》</dc:title>
  <dc:creator>rbm.xkw.com</dc:creator>
  <cp:lastModifiedBy>hj</cp:lastModifiedBy>
  <cp:revision>2</cp:revision>
  <cp:lastPrinted>2021-04-15T20:09:04Z</cp:lastPrinted>
  <dcterms:created xsi:type="dcterms:W3CDTF">2021-04-15T20:09:04Z</dcterms:created>
  <dcterms:modified xsi:type="dcterms:W3CDTF">2021-04-16T00:51:41Z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