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5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5" r:id="rId38"/>
    <p:sldId id="294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</p:sldIdLst>
  <p:sldSz cx="12192000" cy="6858000"/>
  <p:notesSz cx="6858000" cy="9144000"/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6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slide" Target="slides/slide38.xml" /><Relationship Id="rId4" Type="http://schemas.openxmlformats.org/officeDocument/2006/relationships/slide" Target="slides/slide3.xml" /><Relationship Id="rId40" Type="http://schemas.openxmlformats.org/officeDocument/2006/relationships/slide" Target="slides/slide39.xml" /><Relationship Id="rId41" Type="http://schemas.openxmlformats.org/officeDocument/2006/relationships/slide" Target="slides/slide40.xml" /><Relationship Id="rId42" Type="http://schemas.openxmlformats.org/officeDocument/2006/relationships/slide" Target="slides/slide41.xml" /><Relationship Id="rId43" Type="http://schemas.openxmlformats.org/officeDocument/2006/relationships/slide" Target="slides/slide42.xml" /><Relationship Id="rId44" Type="http://schemas.openxmlformats.org/officeDocument/2006/relationships/slide" Target="slides/slide43.xml" /><Relationship Id="rId45" Type="http://schemas.openxmlformats.org/officeDocument/2006/relationships/slide" Target="slides/slide44.xml" /><Relationship Id="rId46" Type="http://schemas.openxmlformats.org/officeDocument/2006/relationships/slide" Target="slides/slide45.xml" /><Relationship Id="rId47" Type="http://schemas.openxmlformats.org/officeDocument/2006/relationships/slide" Target="slides/slide46.xml" /><Relationship Id="rId48" Type="http://schemas.openxmlformats.org/officeDocument/2006/relationships/slide" Target="slides/slide47.xml" /><Relationship Id="rId49" Type="http://schemas.openxmlformats.org/officeDocument/2006/relationships/slide" Target="slides/slide48.xml" /><Relationship Id="rId5" Type="http://schemas.openxmlformats.org/officeDocument/2006/relationships/slide" Target="slides/slide4.xml" /><Relationship Id="rId50" Type="http://schemas.openxmlformats.org/officeDocument/2006/relationships/slide" Target="slides/slide49.xml" /><Relationship Id="rId51" Type="http://schemas.openxmlformats.org/officeDocument/2006/relationships/slide" Target="slides/slide50.xml" /><Relationship Id="rId52" Type="http://schemas.openxmlformats.org/officeDocument/2006/relationships/slide" Target="slides/slide51.xml" /><Relationship Id="rId53" Type="http://schemas.openxmlformats.org/officeDocument/2006/relationships/slide" Target="slides/slide52.xml" /><Relationship Id="rId54" Type="http://schemas.openxmlformats.org/officeDocument/2006/relationships/tags" Target="tags/tag1.xml" /><Relationship Id="rId55" Type="http://schemas.openxmlformats.org/officeDocument/2006/relationships/presProps" Target="presProps.xml" /><Relationship Id="rId56" Type="http://schemas.openxmlformats.org/officeDocument/2006/relationships/viewProps" Target="viewProps.xml" /><Relationship Id="rId57" Type="http://schemas.openxmlformats.org/officeDocument/2006/relationships/theme" Target="theme/theme1.xml" /><Relationship Id="rId58" Type="http://schemas.openxmlformats.org/officeDocument/2006/relationships/tableStyles" Target="tableStyles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23E6-7A84-4ADF-A5F3-62567CDDBC46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78DA0-2B23-41D2-A619-B0DFDFBA95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23E6-7A84-4ADF-A5F3-62567CDDBC46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78DA0-2B23-41D2-A619-B0DFDFBA95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23E6-7A84-4ADF-A5F3-62567CDDBC46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78DA0-2B23-41D2-A619-B0DFDFBA95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23E6-7A84-4ADF-A5F3-62567CDDBC46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78DA0-2B23-41D2-A619-B0DFDFBA95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23E6-7A84-4ADF-A5F3-62567CDDBC46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78DA0-2B23-41D2-A619-B0DFDFBA95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23E6-7A84-4ADF-A5F3-62567CDDBC46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78DA0-2B23-41D2-A619-B0DFDFBA95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23E6-7A84-4ADF-A5F3-62567CDDBC46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78DA0-2B23-41D2-A619-B0DFDFBA95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23E6-7A84-4ADF-A5F3-62567CDDBC46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78DA0-2B23-41D2-A619-B0DFDFBA95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23E6-7A84-4ADF-A5F3-62567CDDBC46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78DA0-2B23-41D2-A619-B0DFDFBA95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23E6-7A84-4ADF-A5F3-62567CDDBC46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78DA0-2B23-41D2-A619-B0DFDFBA95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23E6-7A84-4ADF-A5F3-62567CDDBC46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78DA0-2B23-41D2-A619-B0DFDFBA95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lum/>
          </a:blip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023E6-7A84-4ADF-A5F3-62567CDDBC46}" type="datetimeFigureOut">
              <a:rPr lang="zh-CN" altLang="en-US" smtClean="0"/>
              <a:t>2021/10/27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78DA0-2B23-41D2-A619-B0DFDFBA959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Relationship Id="rId4" Type="http://schemas.openxmlformats.org/officeDocument/2006/relationships/image" Target="../media/image14.png" /><Relationship Id="rId5" Type="http://schemas.openxmlformats.org/officeDocument/2006/relationships/image" Target="../media/image15.png" /><Relationship Id="rId6" Type="http://schemas.openxmlformats.org/officeDocument/2006/relationships/image" Target="../media/image1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5481" y="644729"/>
            <a:ext cx="10652760" cy="2387600"/>
          </a:xfrm>
        </p:spPr>
        <p:txBody>
          <a:bodyPr/>
          <a:lstStyle/>
          <a:p>
            <a:r>
              <a:rPr lang="en-US" altLang="zh-CN" b="1" smtClean="0">
                <a:solidFill>
                  <a:srgbClr val="7030A0"/>
                </a:solidFill>
              </a:rPr>
              <a:t>2021</a:t>
            </a:r>
            <a:r>
              <a:rPr lang="zh-CN" altLang="en-US" b="1" smtClean="0">
                <a:solidFill>
                  <a:srgbClr val="7030A0"/>
                </a:solidFill>
              </a:rPr>
              <a:t>年初中语文中考一轮复习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32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议论文阅读</a:t>
            </a:r>
            <a:endParaRPr lang="en-US" altLang="zh-CN" sz="320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r>
              <a:rPr lang="zh-CN" altLang="en-US" sz="32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论点三种题型</a:t>
            </a:r>
            <a:endParaRPr lang="zh-CN" altLang="en-US" sz="32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368748" y="2491637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54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论点和论题的区别？</a:t>
            </a:r>
            <a:endParaRPr lang="zh-CN" altLang="en-US" sz="5400" b="1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40488" y="2130130"/>
            <a:ext cx="2330302" cy="1325563"/>
          </a:xfrm>
        </p:spPr>
        <p:txBody>
          <a:bodyPr>
            <a:normAutofit/>
          </a:bodyPr>
          <a:lstStyle/>
          <a:p>
            <a:r>
              <a:rPr lang="zh-CN" altLang="en-US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区分论点和论题的方法：</a:t>
            </a:r>
            <a:endParaRPr lang="zh-CN" altLang="en-US" sz="32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标题 3"/>
          <p:cNvSpPr txBox="1"/>
          <p:nvPr/>
        </p:nvSpPr>
        <p:spPr>
          <a:xfrm>
            <a:off x="3390014" y="2130130"/>
            <a:ext cx="16710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比长短</a:t>
            </a:r>
            <a:endParaRPr lang="zh-CN" altLang="en-US" sz="32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标题 3"/>
          <p:cNvSpPr txBox="1"/>
          <p:nvPr/>
        </p:nvSpPr>
        <p:spPr>
          <a:xfrm>
            <a:off x="5522732" y="866637"/>
            <a:ext cx="228776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长的是论点</a:t>
            </a:r>
            <a:endParaRPr lang="zh-CN" altLang="en-US" sz="32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5428805" y="3306670"/>
            <a:ext cx="238169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短的是论题</a:t>
            </a:r>
            <a:endParaRPr lang="zh-CN" altLang="en-US" sz="32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2633773" y="2792911"/>
            <a:ext cx="838200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左大括号 9"/>
          <p:cNvSpPr/>
          <p:nvPr/>
        </p:nvSpPr>
        <p:spPr>
          <a:xfrm>
            <a:off x="5003065" y="1467348"/>
            <a:ext cx="549790" cy="2532165"/>
          </a:xfrm>
          <a:prstGeom prst="leftBrace">
            <a:avLst>
              <a:gd name="adj1" fmla="val 8333"/>
              <a:gd name="adj2" fmla="val 51070"/>
            </a:avLst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3"/>
          <p:cNvSpPr txBox="1"/>
          <p:nvPr/>
        </p:nvSpPr>
        <p:spPr>
          <a:xfrm>
            <a:off x="8272130" y="2624516"/>
            <a:ext cx="27219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简短的词语</a:t>
            </a:r>
            <a:endParaRPr lang="zh-CN" altLang="en-US" sz="32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标题 3"/>
          <p:cNvSpPr txBox="1"/>
          <p:nvPr/>
        </p:nvSpPr>
        <p:spPr>
          <a:xfrm>
            <a:off x="8272130" y="203855"/>
            <a:ext cx="27219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一般为陈述句</a:t>
            </a:r>
            <a:endParaRPr lang="zh-CN" altLang="en-US" sz="32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标题 3"/>
          <p:cNvSpPr txBox="1"/>
          <p:nvPr/>
        </p:nvSpPr>
        <p:spPr>
          <a:xfrm>
            <a:off x="8272130" y="3719614"/>
            <a:ext cx="27219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一般疑问句</a:t>
            </a:r>
            <a:endParaRPr lang="zh-CN" altLang="en-US" sz="32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标题 3"/>
          <p:cNvSpPr txBox="1"/>
          <p:nvPr/>
        </p:nvSpPr>
        <p:spPr>
          <a:xfrm>
            <a:off x="8272130" y="4814712"/>
            <a:ext cx="27219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标志</a:t>
            </a:r>
            <a:endParaRPr lang="zh-CN" altLang="en-US" sz="32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标题 3"/>
          <p:cNvSpPr txBox="1"/>
          <p:nvPr/>
        </p:nvSpPr>
        <p:spPr>
          <a:xfrm>
            <a:off x="8272129" y="1414186"/>
            <a:ext cx="272193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完整的一句话</a:t>
            </a:r>
            <a:endParaRPr lang="zh-CN" altLang="en-US" sz="32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7810498" y="649183"/>
            <a:ext cx="549790" cy="1636330"/>
          </a:xfrm>
          <a:prstGeom prst="leftBrace">
            <a:avLst>
              <a:gd name="adj1" fmla="val 8333"/>
              <a:gd name="adj2" fmla="val 51070"/>
            </a:avLst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>
            <a:off x="7790783" y="3099669"/>
            <a:ext cx="549790" cy="2407996"/>
          </a:xfrm>
          <a:prstGeom prst="leftBrace">
            <a:avLst>
              <a:gd name="adj1" fmla="val 8333"/>
              <a:gd name="adj2" fmla="val 51070"/>
            </a:avLst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368748" y="2491637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54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论点和分论点的区别？</a:t>
            </a:r>
            <a:endParaRPr lang="zh-CN" altLang="en-US" sz="5400" b="1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44095" y="2155013"/>
            <a:ext cx="2849526" cy="1325563"/>
          </a:xfrm>
        </p:spPr>
        <p:txBody>
          <a:bodyPr>
            <a:norm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区分中心论点和分论点的方法</a:t>
            </a:r>
            <a:endParaRPr lang="zh-CN" altLang="en-US" sz="28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标题 3"/>
          <p:cNvSpPr txBox="1"/>
          <p:nvPr/>
        </p:nvSpPr>
        <p:spPr>
          <a:xfrm>
            <a:off x="3390014" y="2130130"/>
            <a:ext cx="1913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比大小</a:t>
            </a:r>
            <a:endParaRPr lang="zh-CN" altLang="en-US" sz="40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标题 3"/>
          <p:cNvSpPr txBox="1"/>
          <p:nvPr/>
        </p:nvSpPr>
        <p:spPr>
          <a:xfrm>
            <a:off x="6033089" y="858116"/>
            <a:ext cx="61863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谁的范围大，谁是中心论点</a:t>
            </a:r>
            <a:endParaRPr lang="zh-CN" altLang="en-US" sz="3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5483299" y="1520898"/>
            <a:ext cx="549790" cy="2532165"/>
          </a:xfrm>
          <a:prstGeom prst="leftBrace">
            <a:avLst>
              <a:gd name="adj1" fmla="val 8333"/>
              <a:gd name="adj2" fmla="val 51070"/>
            </a:avLst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2881203" y="2792912"/>
            <a:ext cx="590770" cy="2488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标题 3"/>
          <p:cNvSpPr txBox="1"/>
          <p:nvPr/>
        </p:nvSpPr>
        <p:spPr>
          <a:xfrm>
            <a:off x="6033089" y="3390281"/>
            <a:ext cx="61863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谁的范围小，谁是分论点</a:t>
            </a:r>
            <a:endParaRPr lang="zh-CN" altLang="en-US" sz="3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2633773" y="2792911"/>
            <a:ext cx="838200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177902" y="2491637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54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论点和论点分析句的区别？</a:t>
            </a:r>
            <a:endParaRPr lang="zh-CN" altLang="en-US" sz="5400" b="1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44095" y="2155013"/>
            <a:ext cx="2849526" cy="1325563"/>
          </a:xfrm>
        </p:spPr>
        <p:txBody>
          <a:bodyPr>
            <a:norm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区分论点和论点分析句的方法</a:t>
            </a:r>
            <a:endParaRPr lang="zh-CN" altLang="en-US" sz="28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标题 3"/>
          <p:cNvSpPr txBox="1"/>
          <p:nvPr/>
        </p:nvSpPr>
        <p:spPr>
          <a:xfrm>
            <a:off x="3390014" y="2130130"/>
            <a:ext cx="191386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比深浅</a:t>
            </a:r>
            <a:endParaRPr lang="zh-CN" altLang="en-US" sz="40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标题 3"/>
          <p:cNvSpPr txBox="1"/>
          <p:nvPr/>
        </p:nvSpPr>
        <p:spPr>
          <a:xfrm>
            <a:off x="6033089" y="858116"/>
            <a:ext cx="394025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论述简洁，无展开</a:t>
            </a:r>
            <a:endParaRPr lang="zh-CN" altLang="en-US" sz="3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5483299" y="1520898"/>
            <a:ext cx="549790" cy="2532165"/>
          </a:xfrm>
          <a:prstGeom prst="leftBrace">
            <a:avLst>
              <a:gd name="adj1" fmla="val 8333"/>
              <a:gd name="adj2" fmla="val 51070"/>
            </a:avLst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2881203" y="2792912"/>
            <a:ext cx="590770" cy="2488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标题 3"/>
          <p:cNvSpPr txBox="1"/>
          <p:nvPr/>
        </p:nvSpPr>
        <p:spPr>
          <a:xfrm>
            <a:off x="6033089" y="3390281"/>
            <a:ext cx="61863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论述深入全面、涉及意义和作用</a:t>
            </a:r>
            <a:endParaRPr lang="zh-CN" altLang="en-US" sz="3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2633773" y="2792911"/>
            <a:ext cx="838200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9684930" y="1531971"/>
            <a:ext cx="838200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标题 3"/>
          <p:cNvSpPr txBox="1"/>
          <p:nvPr/>
        </p:nvSpPr>
        <p:spPr>
          <a:xfrm>
            <a:off x="10249334" y="858115"/>
            <a:ext cx="394025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论点</a:t>
            </a:r>
            <a:endParaRPr lang="zh-CN" altLang="en-US" sz="3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6622753" y="4424908"/>
            <a:ext cx="838200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标题 3"/>
          <p:cNvSpPr txBox="1"/>
          <p:nvPr/>
        </p:nvSpPr>
        <p:spPr>
          <a:xfrm>
            <a:off x="7460953" y="3697450"/>
            <a:ext cx="394025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论点分析句</a:t>
            </a:r>
            <a:endParaRPr lang="zh-CN" altLang="en-US" sz="36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内容导航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4095" y="2305190"/>
            <a:ext cx="5523809" cy="224761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题型精讲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905" y="2866512"/>
            <a:ext cx="9276190" cy="65714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762" y="1890905"/>
            <a:ext cx="8990476" cy="30761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题型考法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标题 3"/>
          <p:cNvSpPr txBox="1"/>
          <p:nvPr/>
        </p:nvSpPr>
        <p:spPr>
          <a:xfrm>
            <a:off x="838200" y="169068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论点相关题型</a:t>
            </a:r>
            <a:r>
              <a:rPr lang="en-US" altLang="zh-CN" b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：找议论文的中心论点</a:t>
            </a:r>
            <a:endParaRPr lang="zh-CN" altLang="en-US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2564478"/>
            <a:ext cx="11729484" cy="35546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220000"/>
              </a:lnSpc>
            </a:pP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出题方式</a:t>
            </a:r>
            <a:endParaRPr lang="en-US" altLang="zh-CN" sz="3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考法</a:t>
            </a:r>
            <a: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：本文的中心论点（或主要观点）是什么？（简答）</a:t>
            </a:r>
            <a:endParaRPr lang="en-US" altLang="zh-CN" sz="3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考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  <a: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：给本文补充个题目。（填空）</a:t>
            </a:r>
            <a:endParaRPr lang="en-US" altLang="zh-CN" sz="3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考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  <a: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：下面几个选项，哪一个适合作本文的中心论点？（选择）</a:t>
            </a:r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476" y="2281381"/>
            <a:ext cx="5219048" cy="2295238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解题技巧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1309836"/>
            <a:ext cx="10515599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220000"/>
              </a:lnSpc>
            </a:pPr>
            <a: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中心论点特征：①明显②明确③完整④判断句</a:t>
            </a:r>
            <a:endParaRPr lang="en-US" altLang="zh-CN" sz="3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中心论点位置：五个常规位置，三个特殊位置</a:t>
            </a:r>
            <a:endParaRPr lang="en-US" altLang="zh-CN" sz="3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题目</a:t>
            </a:r>
            <a:endParaRPr lang="en-US" altLang="zh-CN" sz="3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②开头－开篇点题（</a:t>
            </a:r>
            <a: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）第一句话（</a:t>
            </a:r>
            <a: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）最后一句话 </a:t>
            </a:r>
            <a:endParaRPr lang="en-US" altLang="zh-CN" sz="3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③结尾－卒章显志</a:t>
            </a:r>
            <a:endParaRPr lang="en-US" altLang="zh-CN" sz="3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第②段</a:t>
            </a:r>
            <a:r>
              <a:rPr lang="zh-CN" altLang="en-US" sz="2800" spc="-1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spc="-1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spc="-1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）第一句话（</a:t>
            </a:r>
            <a:r>
              <a:rPr lang="en-US" altLang="zh-CN" sz="2800" spc="-1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spc="-1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）最后一句话 </a:t>
            </a: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特征：首段是事例，第二段是总结</a:t>
            </a: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zh-CN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中间－承上启下的过渡句－极少见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中心论点的标志词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可见②因此③总之</a:t>
            </a:r>
            <a:r>
              <a:rPr lang="zh-CN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综上所述</a:t>
            </a:r>
            <a:r>
              <a:rPr lang="zh-CN" altLang="zh-CN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由此可见</a:t>
            </a:r>
            <a:br>
              <a:rPr lang="en-US" altLang="zh-CN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en-US" altLang="zh-CN" sz="28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⑥证明了⑦总而言之⑧我以为⑨我们懂得了⑩我们明白了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常见考法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常见考法：答案就在文中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1435506"/>
            <a:ext cx="11091530" cy="4654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en-US" altLang="zh-CN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法言</a:t>
            </a:r>
            <a:r>
              <a:rPr lang="en-US" altLang="zh-CN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君子</a:t>
            </a:r>
            <a:r>
              <a:rPr lang="en-US" altLang="zh-CN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中说：“通天地之人曰儒。”儒雅，既是生活的积累，更是人生的态度。当今社会，尤需儒雅之风。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②儒雅，是中国传统文化中的曾经的最高赞赏。读书人，多儒雅。才高八斗、出口成章的曹子建，潇洒飘逸、斗酒诗百篇的李太白，才思敏捷、风流倜傥的苏东坡，都曾让人无限神往。军旅战将，同时饱学诗书，则称儒将。古有秉烛夜读</a:t>
            </a:r>
            <a:r>
              <a:rPr lang="en-US" altLang="zh-CN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春秋</a:t>
            </a:r>
            <a:r>
              <a:rPr lang="en-US" altLang="zh-CN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的关云长，“雄姿英发，羽扇纶巾，谈笑间樯橹灰飞烟灭”的周公瑾</a:t>
            </a:r>
            <a:r>
              <a:rPr lang="en-US" altLang="zh-CN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;</a:t>
            </a:r>
            <a:r>
              <a:rPr lang="zh-CN" altLang="en-US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今有“弯弓射日到江南，终夜喧呼敌胆寒”的陈毅元帅，“自信挥戈能退日，河山依旧战旗红”的朱总司令等等。学识不凡的老板，称儒商。海尔集团的老总张瑞敏，就是其中翘楚，他把海尔集团打造成了一个既有丰厚利润，又有浓郁文化氛围的现代化大企业。演艺圈里也有不少儒雅的演员，喜欢读书，学养深厚，称“儒伶”，诸如梅兰芳、孙道临、于是之</a:t>
            </a:r>
            <a:r>
              <a:rPr lang="en-US" altLang="zh-CN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en-US" altLang="zh-CN" sz="2000" b="0" i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8080" y="1690688"/>
            <a:ext cx="11091530" cy="3731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③现今，在这激荡时代有些失重的国人身上，儒雅显得愈加稀缺。人们总说，中国是“衣冠上国”“礼仪之邦”。其实，有不少人举止失当，而且这种失当已经到了令人熟视无睹的地步。随地吐痰、不讲秩序，无视公德、大声喧哗</a:t>
            </a:r>
            <a:r>
              <a:rPr lang="en-US" altLang="zh-CN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……</a:t>
            </a:r>
          </a:p>
          <a:p>
            <a:pPr indent="457200">
              <a:lnSpc>
                <a:spcPct val="150000"/>
              </a:lnSpc>
            </a:pPr>
            <a:r>
              <a:rPr lang="en-US" altLang="zh-CN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en-US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官员儒雅似应正常，但在现实生活当中，好像儒雅的公仆还不太多。温家宝在</a:t>
            </a:r>
            <a:r>
              <a:rPr lang="en-US" altLang="zh-CN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2004</a:t>
            </a:r>
            <a:r>
              <a:rPr lang="zh-CN" altLang="en-US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年人大记者招待会上的儒雅风度，堪称楷模。温家宝面对各国记者，引经据典，侃侃而谈，诗词典故，信手拈来，妙语连珠，风度儒雅，令人倾倒。温家宝为什么有这样的渊博学识和儒雅风度？答案其实很简单，正如他在接受美国</a:t>
            </a:r>
            <a:r>
              <a:rPr lang="en-US" altLang="zh-CN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华盛顿邮报</a:t>
            </a:r>
            <a:r>
              <a:rPr lang="en-US" altLang="zh-CN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0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总编采访时说的那样：“我最大的爱好就是读书，读书伴随着我的整个生活。”</a:t>
            </a:r>
            <a:endParaRPr lang="zh-CN" altLang="en-US" sz="2000" b="0" i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0235" y="1420944"/>
            <a:ext cx="11091530" cy="4468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/>
              <a:t>⑤看来，那些钦佩温家宝儒雅风度的官员，那些举止失当的国人，要想使自己也变得儒雅起来，唯一的办法就是多多读书。所谓“腹有诗书气自华”，就是这个道理。儒雅之人，能把传统文化中的诗词、典故、格言，巧妙运用于自己所要表达的意思当中，素养之深厚，情感之细腻，爱心之深沉，听者为之动心，为之魂牵，让升腾的美好情愫迅速撞击听者的心灵，让感动的涟漪缓缓扩散。儒雅的表达方式，已经被看作是有文化有礼仪的表现，是做人的高境界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/>
              <a:t>⑥“谈笑有鸿儒，往来无白丁”，一个社会，如果全民酷爱阅读，就会儒雅之风盛行，这对于提高文明程度，净化社会风气，都是大有裨益的。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例题：本文的中心论点是什么？请用文中语句回答。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1435506"/>
            <a:ext cx="11091530" cy="4421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2400"/>
              <a:t>①曾经有这样一幅漫画：碧草如茵的原野上，远处一匹匹膘肥体健的骏马正悠闲自得地吃着草。然而就在近处，一匹瘦骨嶙峋横卧在地面上的马打破了这美好的画面。我不觉一惊：多好的草地也会有瘦马。看来，要有所作为，光有优越的条件是不够的，更重要的还须自己努力。</a:t>
            </a:r>
          </a:p>
          <a:p>
            <a:pPr indent="457200">
              <a:lnSpc>
                <a:spcPct val="200000"/>
              </a:lnSpc>
            </a:pPr>
            <a:r>
              <a:rPr lang="zh-CN" altLang="en-US" sz="2400"/>
              <a:t>②当然，我承认有优越的条件确实很好，但它还必须加上自己努力才会有意义。古今中外，贫困潦倒或有先天缺陷者，凭借努力而成名成家之人，比比皆是。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1511418"/>
            <a:ext cx="11091530" cy="445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③古希腊的德摩梯尼，小时侯口吃，但他苦加练习，终于成为著名的演说家。法国作家大仲马出身微贱，但他毫不在乎，在贫困中坚持写作，终于成为文坛巨子。我国古代一个叫陈正之的人，天生反应迟钝，但他付出了常人无法想象的努力，终成博学之士。我国数学家陈景润在极其艰难的条件下，通宵达旦忘我地研究，终摘数学桂冠。够了，够了，不必再列举了</a:t>
            </a:r>
            <a:r>
              <a:rPr lang="en-US" altLang="zh-CN" sz="24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4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我无非是想通过这些例子说明，一个人若要有所成就，努力奋斗是必不可少的。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b="0" i="0" smtClean="0"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④也许有人会认为努力无关紧要，重要的是拥有天时地利，仔细解析一下，便会发现其中的漏洞。</a:t>
            </a:r>
            <a:endParaRPr lang="zh-CN" altLang="en-US" sz="2400" b="0" i="0"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1635428"/>
            <a:ext cx="11091530" cy="3893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/>
              <a:t>⑤其一，外界条件过于优越，人不一定就会成才，相反，也许倒会沉醉于纸醉金迷之中。譬如，十六、十七世纪的欧洲，贵族们奢侈成风，这难道不是不会正确利用优越条件的典型吗？</a:t>
            </a:r>
          </a:p>
          <a:p>
            <a:pPr indent="457200">
              <a:lnSpc>
                <a:spcPct val="200000"/>
              </a:lnSpc>
            </a:pPr>
            <a:r>
              <a:rPr lang="zh-CN" altLang="en-US"/>
              <a:t>⑥其二，先天的条件优越，但后天不努力，同样会碌碌无为。宋代方仲永天资聪慧，但不知后天加以努力，最终落得个“泯然众人矣”。另外，爱迪生所说的“成功就是百分之一的天才加百分之九十九的努力”不也证实了这一点吗？</a:t>
            </a:r>
          </a:p>
          <a:p>
            <a:pPr indent="457200">
              <a:lnSpc>
                <a:spcPct val="200000"/>
              </a:lnSpc>
            </a:pPr>
            <a:r>
              <a:rPr lang="zh-CN" altLang="en-US"/>
              <a:t>⑦如果你的条件优越，那么好好利用它吧！如果你的条件太一般，那么就用努力来弥补它吧！否则，无论于什么样的草地，你都将是匹瘦马。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考纲解读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97711" y="1527740"/>
          <a:ext cx="11596577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29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31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31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考查内容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考题类型</a:t>
                      </a:r>
                      <a:endParaRPr lang="zh-CN" altLang="en-US" sz="3200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3200" smtClean="0"/>
                        <a:t>题型</a:t>
                      </a:r>
                      <a:endParaRPr lang="zh-CN" altLang="en-US" sz="3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03633">
                <a:tc rowSpan="2">
                  <a:txBody>
                    <a:bodyPr vert="horz" wrap="square"/>
                    <a:lstStyle/>
                    <a:p>
                      <a:pPr algn="l"/>
                      <a:r>
                        <a:rPr lang="en-US" altLang="zh-CN" sz="3200" smtClean="0"/>
                        <a:t>1.</a:t>
                      </a:r>
                      <a:r>
                        <a:rPr lang="zh-CN" altLang="en-US" sz="3200" smtClean="0"/>
                        <a:t>理解把握观点，准确提取概括。</a:t>
                      </a:r>
                      <a:endParaRPr lang="en-US" altLang="zh-CN" sz="3200" smtClean="0"/>
                    </a:p>
                    <a:p>
                      <a:pPr algn="l"/>
                      <a:r>
                        <a:rPr lang="en-US" altLang="zh-CN" sz="3200" smtClean="0"/>
                        <a:t>2.</a:t>
                      </a:r>
                      <a:r>
                        <a:rPr lang="zh-CN" altLang="en-US" sz="3200" smtClean="0"/>
                        <a:t>把握作者的行文思路，剖析文章的结构。</a:t>
                      </a:r>
                      <a:endParaRPr lang="en-US" altLang="zh-CN" sz="3200" smtClean="0"/>
                    </a:p>
                    <a:p>
                      <a:pPr algn="l"/>
                      <a:r>
                        <a:rPr lang="en-US" altLang="zh-CN" sz="3200" smtClean="0"/>
                        <a:t>3.</a:t>
                      </a:r>
                      <a:r>
                        <a:rPr lang="zh-CN" altLang="en-US" sz="3200" smtClean="0"/>
                        <a:t>感受逻辑严密的语言特点，把握文章思想感情。</a:t>
                      </a:r>
                      <a:endParaRPr lang="zh-CN" altLang="en-US" sz="32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 smtClean="0"/>
                        <a:t>归纳论点</a:t>
                      </a:r>
                      <a:endParaRPr lang="zh-CN" altLang="en-US" sz="32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 smtClean="0"/>
                        <a:t>简答</a:t>
                      </a:r>
                      <a:endParaRPr lang="zh-CN" altLang="en-US" sz="3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 vMerge="1">
                  <a:txBody>
                    <a:bodyPr vert="horz" wrap="square"/>
                    <a:lstStyle/>
                    <a:p>
                      <a:endParaRPr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 smtClean="0"/>
                        <a:t>补充论点</a:t>
                      </a:r>
                      <a:endParaRPr lang="zh-CN" altLang="en-US" sz="3200"/>
                    </a:p>
                  </a:txBody>
                  <a:tcPr anchor="ctr"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3200" smtClean="0"/>
                        <a:t>简答</a:t>
                      </a:r>
                      <a:endParaRPr lang="zh-CN" altLang="en-US" sz="32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1038650"/>
            <a:ext cx="1109153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例题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1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：本文的中心论点是什么？</a:t>
            </a:r>
            <a:endParaRPr lang="en-US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答案：“要有所作为，光有优越的条件是不够的，更重要的还须自己努力”</a:t>
            </a:r>
            <a:endParaRPr lang="en-US" altLang="zh-CN" sz="28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例题</a:t>
            </a:r>
            <a:r>
              <a:rPr lang="en-US" altLang="zh-CN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2</a:t>
            </a:r>
            <a:r>
              <a:rPr lang="zh-CN" altLang="en-US" sz="32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：第③段中的事例论证了什么观点？</a:t>
            </a:r>
            <a:endParaRPr lang="en-US" altLang="zh-CN" sz="32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indent="457200">
              <a:lnSpc>
                <a:spcPct val="200000"/>
              </a:lnSpc>
            </a:pPr>
            <a:r>
              <a:rPr lang="zh-CN" altLang="en-US"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答案：论证了“一个人若要有所成就，努力奋斗是必不可少的”观点。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丢分考法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0" y="1027906"/>
            <a:ext cx="10687493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丢分考法：答案就在文中，需要组合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1635428"/>
            <a:ext cx="11091530" cy="4468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2400"/>
              <a:t>代沟，不填也罢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/>
              <a:t>①不知从何时起，“代沟”成为人们普遍议论的话题。一时间，“相互理解、信任、默契”成了两代人共同追求的目标，无数不同的家庭，似乎有相同的使命</a:t>
            </a:r>
            <a:r>
              <a:rPr lang="en-US" altLang="zh-CN" sz="2400"/>
              <a:t>——“</a:t>
            </a:r>
            <a:r>
              <a:rPr lang="zh-CN" altLang="en-US" sz="2400"/>
              <a:t>填代沟”！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/>
              <a:t>②代沟，非填不可吗？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/>
              <a:t>③要回答这个问题，必须先看看“代沟”是什么。它主要是两代甚至几代人由于时代、生活环境、所受教育以及生活经历的不同而造成的在人生观、价值观、审美观等各方面的看法不同。</a:t>
            </a: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1635428"/>
            <a:ext cx="1109153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2400"/>
              <a:t>代沟，不填也罢</a:t>
            </a:r>
          </a:p>
          <a:p>
            <a:pPr indent="457200">
              <a:lnSpc>
                <a:spcPct val="200000"/>
              </a:lnSpc>
            </a:pPr>
            <a:r>
              <a:rPr lang="zh-CN" altLang="en-US"/>
              <a:t>④代沟必须被填平，得说出它的不合理性才行。它的不合理性在哪里？在于两代人的意见不合吗？只要略懂一点历史就知道，社会的进步，是通过人类认识自然、改造自然的能力进步来实现；而人类的认识和能力的进步，正是因为每一代人都不同程度地超越了先人。所以两代人对客观世界看法有差异，这本是天经地义的。假如现在的社会，几代人想法如出一辙，默契无比，根本无“代沟”可言，那倒真不是什么好事情。不说远的，假设近两百年前，几代人“同心同德”，则饱学之士固然摇着脑后的辫子陶醉在普天下的“理解与信任”中，小姑娘亦是踌躇满志，因为裹了那样小的脚，连阴沟都跨不过，望见“代沟”更是要发晕了。不知哪些热心于填代沟者可乐意去过那种日子呢？</a:t>
            </a: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1635428"/>
            <a:ext cx="11091530" cy="438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2400"/>
              <a:t>代沟，不填也罢</a:t>
            </a:r>
          </a:p>
          <a:p>
            <a:pPr indent="457200">
              <a:lnSpc>
                <a:spcPct val="150000"/>
              </a:lnSpc>
            </a:pPr>
            <a:r>
              <a:rPr lang="zh-CN" altLang="en-US"/>
              <a:t>⑤再者说，填代沟，怎么填？只有三种方法，要么老一辈向小一辈</a:t>
            </a:r>
            <a:r>
              <a:rPr lang="en-US" altLang="zh-CN"/>
              <a:t>【</a:t>
            </a:r>
            <a:r>
              <a:rPr lang="zh-CN" altLang="en-US"/>
              <a:t>甲</a:t>
            </a:r>
            <a:r>
              <a:rPr lang="en-US" altLang="zh-CN"/>
              <a:t>】</a:t>
            </a:r>
            <a:r>
              <a:rPr lang="zh-CN" altLang="en-US"/>
              <a:t>，要么小一辈向老一辈</a:t>
            </a:r>
            <a:r>
              <a:rPr lang="en-US" altLang="zh-CN"/>
              <a:t>【</a:t>
            </a:r>
            <a:r>
              <a:rPr lang="zh-CN" altLang="en-US"/>
              <a:t>乙</a:t>
            </a:r>
            <a:r>
              <a:rPr lang="en-US" altLang="zh-CN"/>
              <a:t>】</a:t>
            </a:r>
            <a:r>
              <a:rPr lang="zh-CN" altLang="en-US"/>
              <a:t>。再就是两边一起开步走，来个</a:t>
            </a:r>
            <a:r>
              <a:rPr lang="en-US" altLang="zh-CN"/>
              <a:t>【</a:t>
            </a:r>
            <a:r>
              <a:rPr lang="zh-CN" altLang="en-US"/>
              <a:t>丙</a:t>
            </a:r>
            <a:r>
              <a:rPr lang="en-US" altLang="zh-CN"/>
              <a:t>】</a:t>
            </a:r>
            <a:r>
              <a:rPr lang="zh-CN" altLang="en-US"/>
              <a:t>。这容易办到吗？两代人都有自己的经历、自己的价值观念，自己的看法，你想把它们拼命揉合在一起，任何一方都不愿接受别人强加的思想。而且，就算揉合在一起，又有什么用呢？牺牲家庭内部的“争鸣”，去换取所谓的“了解、一致”，这必要不必要？巴金名著</a:t>
            </a:r>
            <a:r>
              <a:rPr lang="en-US" altLang="zh-CN"/>
              <a:t>《</a:t>
            </a:r>
            <a:r>
              <a:rPr lang="zh-CN" altLang="en-US"/>
              <a:t>家</a:t>
            </a:r>
            <a:r>
              <a:rPr lang="en-US" altLang="zh-CN"/>
              <a:t>》</a:t>
            </a:r>
            <a:r>
              <a:rPr lang="zh-CN" altLang="en-US"/>
              <a:t>中的那个家，是毫无疑问有着宽深的“代沟”，并且高老太爷和觉慧，这“代沟”两边的代表，是绝不妥协的。而高觉新，正是为了家庭的“理解、融洽”而充当了“填沟人”。他填进去的是什么？是他的青春、他的前途、甚至于他的妻子！而他所换来的，终究只是家庭最后的破裂。“代沟”这个社会现象是自然的，也是必然的。</a:t>
            </a:r>
          </a:p>
          <a:p>
            <a:pPr indent="457200">
              <a:lnSpc>
                <a:spcPct val="150000"/>
              </a:lnSpc>
            </a:pPr>
            <a:r>
              <a:rPr lang="zh-CN" altLang="en-US"/>
              <a:t>⑥那么，不填又怎么样？今天的中国人，应该有勇气、有胆量，面对“代沟”的存在说一声：“不填，又怎么样！”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365125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</a:rPr>
              <a:t>6.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</a:rPr>
              <a:t>那么，不填又怎么样？今天的中国人，应该有勇气、有胆量，面对“代沟”的存在说一声：“不填，又怎么样！”</a:t>
            </a:r>
            <a:endParaRPr lang="en-US" altLang="zh-CN" sz="24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8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例题：本文作者所要表达的主要观点是什么？（</a:t>
            </a:r>
            <a:r>
              <a:rPr lang="en-US" altLang="zh-CN" sz="28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2</a:t>
            </a:r>
            <a:r>
              <a:rPr lang="zh-CN" altLang="en-US" sz="2800" b="1" smtClean="0">
                <a:latin typeface="方正姚体" panose="02010601030101010101" pitchFamily="2" charset="-122"/>
                <a:ea typeface="方正姚体" panose="02010601030101010101" pitchFamily="2" charset="-122"/>
              </a:rPr>
              <a:t>分）</a:t>
            </a:r>
            <a:endParaRPr lang="en-US" altLang="zh-CN" sz="2800" b="1" smtClean="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答案：“代沟”这个社会现象是自然的，也是必然的，不填也罢。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特别考法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476693" y="863269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中心论点是议论文的道理论据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例题：文中有一句话作本文的标题非常恰当，找到这句话，写出来。（</a:t>
            </a:r>
            <a: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分）</a:t>
            </a:r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特别考法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476693" y="863269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中心论点不直接给，需提炼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2546619"/>
            <a:ext cx="11091530" cy="337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①中华传统美德，是指中国五千年历史流传下来的优秀道德遗产，是中华名族千百年来处理人际关系以及人与社会关系的实践结晶，在加强社会主义道德建设的今天，仍然具有重要的时代价值。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②传统美德中最重视一个“忠”字。传统意义上的“忠”，虽然有忠于君主的糟粕成分，但更多的是对祖国的忠诚。屈原自投汩罗，张骞出使西域，戚继光抗倭，林则徐销烟</a:t>
            </a:r>
            <a:r>
              <a:rPr lang="en-US" altLang="zh-CN"/>
              <a:t>……</a:t>
            </a:r>
            <a:r>
              <a:rPr lang="zh-CN" altLang="en-US"/>
              <a:t>这些先贤的事迹之所以为人们世代传颂，就在于这种“忠”实际上促进了国家、民族发展。孙中山先生曾说：“现在说到忠于君，固然是不可为；说忠于国是可不可呢？忠于事又是可不可呢？我们做一件事，总要始终不渝，做到成功。如果做不成功，就是把生命去牺牲，亦所不惜，这便是忠。”今天弘扬“忠”，就是提倡每一个人既要热爱我们的文化、族群，又要忠于职守，尽心竭力做好每一件事。这种于国于事的担当意识，是实现名族复兴的强大动力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2190" y="1707182"/>
            <a:ext cx="3647619" cy="44761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分值设置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3619" y="2595666"/>
            <a:ext cx="2704762" cy="1666667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2546619"/>
            <a:ext cx="11091530" cy="2541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③传统美德对促进人际和谐有积极作用。传统美德以仁爱为本，</a:t>
            </a:r>
            <a:r>
              <a:rPr lang="en-US" altLang="zh-CN"/>
              <a:t>《</a:t>
            </a:r>
            <a:r>
              <a:rPr lang="zh-CN" altLang="en-US"/>
              <a:t>论语</a:t>
            </a:r>
            <a:r>
              <a:rPr lang="en-US" altLang="zh-CN"/>
              <a:t>》</a:t>
            </a:r>
            <a:r>
              <a:rPr lang="zh-CN" altLang="en-US"/>
              <a:t>中的“已所不欲，勿施于人”，</a:t>
            </a:r>
            <a:r>
              <a:rPr lang="en-US" altLang="zh-CN"/>
              <a:t>《</a:t>
            </a:r>
            <a:r>
              <a:rPr lang="zh-CN" altLang="en-US"/>
              <a:t>孟子</a:t>
            </a:r>
            <a:r>
              <a:rPr lang="en-US" altLang="zh-CN"/>
              <a:t>》</a:t>
            </a:r>
            <a:r>
              <a:rPr lang="zh-CN" altLang="en-US"/>
              <a:t>中的“老吾老，以及人之老；幼吾幼，以及人之幼”</a:t>
            </a:r>
            <a:r>
              <a:rPr lang="zh-CN" altLang="en-US" baseline="30000"/>
              <a:t>①</a:t>
            </a:r>
            <a:r>
              <a:rPr lang="zh-CN" altLang="en-US"/>
              <a:t>，都体现了这种仁爱美德。“仁者爱人”一个有仁爱之心的人，就必然为爱所驱使，为所爱的人奉献，关心他，爱护他。因此，这种美德是调节人际关系、保障社会和谐不可或缺的。近年来，一些人过分追求个人私利，导致了人际关系的冷漠与紧张，影响了社会的和谐与稳定，倡导仁爱，可以唤醒人们的道德良知，提升奉献意识，使人与人相互为善，彼此之间充满友爱。因此，充分汲取传统道德中的仁爱美德，即是净化社会风气的需要，也是实现社会和谐的需要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2190" y="1707182"/>
            <a:ext cx="3647619" cy="44761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2154801"/>
            <a:ext cx="11091530" cy="420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④就个人而言，传统美德有助于为安身之命提供精神营养。读</a:t>
            </a:r>
            <a:r>
              <a:rPr lang="en-US" altLang="zh-CN"/>
              <a:t>《</a:t>
            </a:r>
            <a:r>
              <a:rPr lang="zh-CN" altLang="en-US"/>
              <a:t>陋室铭</a:t>
            </a:r>
            <a:r>
              <a:rPr lang="en-US" altLang="zh-CN"/>
              <a:t>》</a:t>
            </a:r>
            <a:r>
              <a:rPr lang="zh-CN" altLang="en-US"/>
              <a:t>可以知道，唐朝诗人刘禹锡，虽身处逆境却不改高洁的情操和乐观的人生态度，就是因为他在仕途失意、不能“兼善天下”时，便以“穷则独善其身”作为立身行事的准则，从而获得了“惟吾德馨”的精神回报和巨大的自我满足感。可见，中华传统美德，会为我们提供丰富的精神营养，进而转化成一种强大的精神力量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⑤总之，今天的社会主义道德建设不是无源之水、无本之木，而是根植于民族文化的沃土，对传统美德的继承与升华。我们只有继承中  华传统美德，赋予它新的时代内涵，才能促进社会道德体系的建设，将中华优秀传统美德发扬光大。</a:t>
            </a:r>
          </a:p>
          <a:p>
            <a:pPr>
              <a:lnSpc>
                <a:spcPct val="150000"/>
              </a:lnSpc>
            </a:pPr>
            <a:r>
              <a:rPr lang="zh-CN" altLang="en-US"/>
              <a:t>（选自肖群忠的同名文章，有删改）</a:t>
            </a:r>
          </a:p>
          <a:p>
            <a:pPr>
              <a:lnSpc>
                <a:spcPct val="150000"/>
              </a:lnSpc>
            </a:pPr>
            <a:r>
              <a:rPr lang="en-US" altLang="zh-CN"/>
              <a:t>【</a:t>
            </a:r>
            <a:r>
              <a:rPr lang="zh-CN" altLang="en-US"/>
              <a:t>注</a:t>
            </a:r>
            <a:r>
              <a:rPr lang="en-US" altLang="zh-CN"/>
              <a:t>】①[</a:t>
            </a:r>
            <a:r>
              <a:rPr lang="zh-CN" altLang="en-US"/>
              <a:t>老吾老，以及人之老；幼吾幼，以及人之幼</a:t>
            </a:r>
            <a:r>
              <a:rPr lang="en-US" altLang="zh-CN"/>
              <a:t>]</a:t>
            </a:r>
            <a:r>
              <a:rPr lang="zh-CN" altLang="en-US"/>
              <a:t>出自</a:t>
            </a:r>
            <a:r>
              <a:rPr lang="en-US" altLang="zh-CN"/>
              <a:t>《</a:t>
            </a:r>
            <a:r>
              <a:rPr lang="zh-CN" altLang="en-US"/>
              <a:t>孟子</a:t>
            </a:r>
            <a:r>
              <a:rPr lang="en-US" altLang="zh-CN"/>
              <a:t>·</a:t>
            </a:r>
            <a:r>
              <a:rPr lang="zh-CN" altLang="en-US"/>
              <a:t>梁惠王上</a:t>
            </a:r>
            <a:r>
              <a:rPr lang="en-US" altLang="zh-CN"/>
              <a:t>》</a:t>
            </a:r>
            <a:r>
              <a:rPr lang="zh-CN" altLang="en-US"/>
              <a:t>。意思是尊敬自己的老人，并由此推及到尊敬其他的老人；爱护自己的孩子，并由此推及到爱护别人的孩子。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2190" y="1707182"/>
            <a:ext cx="3647619" cy="447619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例题：读完这篇文章，对于传统美德的时代价值，你的认识是</a:t>
            </a:r>
            <a: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____________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。（不超过</a:t>
            </a:r>
            <a: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字）（</a:t>
            </a:r>
            <a: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分）</a:t>
            </a:r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例题：读完这篇文章，对于传统美德的时代价值，你的认识是</a:t>
            </a:r>
            <a: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____________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。（不超过</a:t>
            </a:r>
            <a: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字）（</a:t>
            </a:r>
            <a: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分）</a:t>
            </a:r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44" y="3702531"/>
            <a:ext cx="8604267" cy="10395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题型细讲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标题 3"/>
          <p:cNvSpPr txBox="1"/>
          <p:nvPr/>
        </p:nvSpPr>
        <p:spPr>
          <a:xfrm>
            <a:off x="838200" y="169068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论点相关题型</a:t>
            </a:r>
            <a:r>
              <a:rPr lang="en-US" altLang="zh-CN" b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：给议论文补充分论点</a:t>
            </a:r>
            <a:endParaRPr lang="zh-CN" altLang="en-US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题型考法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1690688"/>
            <a:ext cx="10751288" cy="4569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220000"/>
              </a:lnSpc>
            </a:pP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常见考法：直接填空</a:t>
            </a:r>
            <a:br>
              <a:rPr lang="en-US" altLang="zh-CN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en-US" altLang="zh-CN" sz="6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变形考法：简答题</a:t>
            </a:r>
            <a:b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①本文是怎么证明天才是来自于勤奋学习的？</a:t>
            </a:r>
            <a:b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②为什么说读书是最好的美容？</a:t>
            </a:r>
            <a:endParaRPr lang="zh-CN" alt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标题 3"/>
          <p:cNvSpPr txBox="1"/>
          <p:nvPr/>
        </p:nvSpPr>
        <p:spPr>
          <a:xfrm>
            <a:off x="838200" y="14117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论点相关题型</a:t>
            </a:r>
            <a:r>
              <a:rPr lang="en-US" altLang="zh-CN" b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smtClean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：给议论文补充分论点</a:t>
            </a:r>
            <a:endParaRPr lang="zh-CN" altLang="en-US" b="1">
              <a:solidFill>
                <a:srgbClr val="FF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3241" y="3326795"/>
            <a:ext cx="7352381" cy="91428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解题技巧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1414242"/>
            <a:ext cx="10854253" cy="40318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①在包含论据的段落找第一句话和最后一句</a:t>
            </a:r>
            <a:b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②看第一句话和最后一句话是否是明确的判断句</a:t>
            </a:r>
            <a:b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③如果事例能证明这两句话中的某一句：</a:t>
            </a:r>
            <a:r>
              <a:rPr lang="zh-CN" altLang="en-US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是分论点</a:t>
            </a:r>
            <a:endParaRPr lang="en-US" altLang="zh-CN" sz="320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如果事例不能证明这两句话：</a:t>
            </a:r>
            <a:r>
              <a:rPr lang="zh-CN" altLang="en-US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在段落中筛选词语进行组合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2154801"/>
            <a:ext cx="11091530" cy="337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/>
              <a:t>(1) </a:t>
            </a:r>
            <a:r>
              <a:rPr lang="zh-CN" altLang="en-US"/>
              <a:t>吃苦，是一种资本。</a:t>
            </a:r>
          </a:p>
          <a:p>
            <a:pPr indent="457200">
              <a:lnSpc>
                <a:spcPct val="150000"/>
              </a:lnSpc>
            </a:pPr>
            <a:r>
              <a:rPr lang="en-US" altLang="zh-CN"/>
              <a:t>(2) </a:t>
            </a:r>
            <a:r>
              <a:rPr lang="zh-CN" altLang="en-US"/>
              <a:t>只是在影片里见过那被击倒的拳手，他躺在地上喘着粗气，浑身伤痕累累，嘴角还淌着血，却没有一个人给他送花， 给他鼓掌；只是在旅途中看过那赤脚的纤夫，喊着震天动地的号子， 弯腰垂首将沉重的纤绳勒进隆起的胸肌 </a:t>
            </a:r>
            <a:r>
              <a:rPr lang="en-US" altLang="zh-CN"/>
              <a:t>......</a:t>
            </a:r>
          </a:p>
          <a:p>
            <a:pPr indent="457200">
              <a:lnSpc>
                <a:spcPct val="150000"/>
              </a:lnSpc>
            </a:pPr>
            <a:r>
              <a:rPr lang="en-US" altLang="zh-CN"/>
              <a:t>(3) </a:t>
            </a:r>
            <a:r>
              <a:rPr lang="zh-CN" altLang="en-US"/>
              <a:t>你充其量是个旁观者。</a:t>
            </a:r>
          </a:p>
          <a:p>
            <a:pPr indent="457200">
              <a:lnSpc>
                <a:spcPct val="150000"/>
              </a:lnSpc>
            </a:pPr>
            <a:r>
              <a:rPr lang="en-US" altLang="zh-CN"/>
              <a:t>(4) </a:t>
            </a:r>
            <a:r>
              <a:rPr lang="zh-CN" altLang="en-US"/>
              <a:t>没有经历挨饿的历史，你便不知道一粒米的可贵，不知道那些被太阳晒黑了皮肤的耕种者的可敬， 当然更无从感受饿得头昏眼花或者伸手乞讨的可悲和可怕。 终日打着饱嗝的人除了需要一两根牙签剔牙齿，爱心和同情对他们都是多余的东西。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013" y="1085709"/>
            <a:ext cx="1180952" cy="4761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2154801"/>
            <a:ext cx="11091530" cy="3789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/>
              <a:t>(5) </a:t>
            </a:r>
            <a:r>
              <a:rPr lang="zh-CN" altLang="en-US"/>
              <a:t>你没有受过寒流的抽打，你的血液里，你的骨髓中就不能孕育出抗争的细胞。你必然十分脆弱，容易发抖，容易胆寒， 周身缺少足够的热流和火焰，靠什么温暖爱人冻僵的脸庞和手指？</a:t>
            </a:r>
          </a:p>
          <a:p>
            <a:pPr indent="457200">
              <a:lnSpc>
                <a:spcPct val="150000"/>
              </a:lnSpc>
            </a:pPr>
            <a:r>
              <a:rPr lang="en-US" altLang="zh-CN"/>
              <a:t>(6) </a:t>
            </a:r>
            <a:r>
              <a:rPr lang="zh-CN" altLang="en-US"/>
              <a:t>没有尝过寄人篱下的滋味，听不到凉语，看不到冷脸，过多的奉承让你长出发育不全的性格。突然有一天， 你背靠的大树倒下，你开始失宠，在坑坑洼洼的路上， 你绝对不如别人那样行走自如。</a:t>
            </a:r>
          </a:p>
          <a:p>
            <a:pPr indent="457200">
              <a:lnSpc>
                <a:spcPct val="150000"/>
              </a:lnSpc>
            </a:pPr>
            <a:r>
              <a:rPr lang="en-US" altLang="zh-CN"/>
              <a:t>(7) </a:t>
            </a:r>
            <a:r>
              <a:rPr lang="zh-CN" altLang="en-US"/>
              <a:t>苦，可以折磨人，也可以锻炼人。蜜，可以养人，也可以害人。这个道理，近期报上刊载的两篇文章可以佐证。</a:t>
            </a:r>
          </a:p>
          <a:p>
            <a:pPr indent="457200">
              <a:lnSpc>
                <a:spcPct val="150000"/>
              </a:lnSpc>
            </a:pPr>
            <a:r>
              <a:rPr lang="en-US" altLang="zh-CN"/>
              <a:t>(8)&lt;&lt; </a:t>
            </a:r>
            <a:r>
              <a:rPr lang="zh-CN" altLang="en-US"/>
              <a:t>中国青年报 </a:t>
            </a:r>
            <a:r>
              <a:rPr lang="en-US" altLang="zh-CN"/>
              <a:t>&gt;&gt; </a:t>
            </a:r>
            <a:r>
              <a:rPr lang="zh-CN" altLang="en-US"/>
              <a:t>驻宁记者在盛夏满含深情地写下一篇报道： </a:t>
            </a:r>
            <a:r>
              <a:rPr lang="en-US" altLang="zh-CN"/>
              <a:t>&lt;&lt; “</a:t>
            </a:r>
            <a:r>
              <a:rPr lang="zh-CN" altLang="en-US"/>
              <a:t>火炉南京”：栖身墙下啥滋味 </a:t>
            </a:r>
            <a:r>
              <a:rPr lang="en-US" altLang="zh-CN"/>
              <a:t>&gt;&gt; </a:t>
            </a:r>
            <a:r>
              <a:rPr lang="zh-CN" altLang="en-US"/>
              <a:t>， 文中描述了那些进城打工的农民在蚊虫的叮咬和暑热的炽烤中，夜宿墙下、桥下、 树下的艰辛，而农民却说：“日子过得比家好。”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013" y="1085709"/>
            <a:ext cx="1180952" cy="4761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2154801"/>
            <a:ext cx="11091530" cy="3339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/>
              <a:t>(9)&lt;&lt; </a:t>
            </a:r>
            <a:r>
              <a:rPr lang="zh-CN" altLang="en-US"/>
              <a:t>新民晚报 </a:t>
            </a:r>
            <a:r>
              <a:rPr lang="en-US" altLang="zh-CN"/>
              <a:t>&gt;&gt; </a:t>
            </a:r>
            <a:r>
              <a:rPr lang="zh-CN" altLang="en-US"/>
              <a:t>报道，上海一个年仅 </a:t>
            </a:r>
            <a:r>
              <a:rPr lang="en-US" altLang="zh-CN"/>
              <a:t>18 </a:t>
            </a:r>
            <a:r>
              <a:rPr lang="zh-CN" altLang="en-US"/>
              <a:t>岁的姑娘陈琳琳，因“考后感到一点信心也没有”，虽然考分超过高校录取线 </a:t>
            </a:r>
            <a:r>
              <a:rPr lang="en-US" altLang="zh-CN"/>
              <a:t>7 </a:t>
            </a:r>
            <a:r>
              <a:rPr lang="zh-CN" altLang="en-US"/>
              <a:t>分，却在成绩单发下的前一天悬梁自尽。她是船长的女儿，父母的心肝宝贝， 一直泡在蜜罐子里长大。蜜喝多了，竟会这般神经兮兮， 这般脆弱。</a:t>
            </a:r>
          </a:p>
          <a:p>
            <a:pPr indent="457200">
              <a:lnSpc>
                <a:spcPct val="200000"/>
              </a:lnSpc>
            </a:pPr>
            <a:r>
              <a:rPr lang="en-US" altLang="zh-CN"/>
              <a:t>(10) </a:t>
            </a:r>
            <a:r>
              <a:rPr lang="zh-CN" altLang="en-US"/>
              <a:t>聪明的日本人在高度发展的物质文明面前， 已经洞察了这种病变。据说，为了保存父辈创业的秉性， 不少学校特地设立劳动场所，让孩子使用锉刀、榔头，目的是学会吃苦。</a:t>
            </a:r>
          </a:p>
          <a:p>
            <a:pPr indent="457200">
              <a:lnSpc>
                <a:spcPct val="200000"/>
              </a:lnSpc>
            </a:pPr>
            <a:r>
              <a:rPr lang="en-US" altLang="zh-CN"/>
              <a:t>(11) </a:t>
            </a:r>
            <a:r>
              <a:rPr lang="zh-CN" altLang="en-US"/>
              <a:t>相比之下，我们这一代过于娇嫩了。我们怕风怕雨， 怕冷怕热，怕打怕骂，怕受刺激 </a:t>
            </a:r>
            <a:r>
              <a:rPr lang="en-US" altLang="zh-CN"/>
              <a:t>...... </a:t>
            </a:r>
            <a:r>
              <a:rPr lang="zh-CN" altLang="en-US"/>
              <a:t>真可怜啊！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013" y="1085709"/>
            <a:ext cx="1180952" cy="4761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内容导航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4095" y="2286143"/>
            <a:ext cx="5123809" cy="2285714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756943"/>
            <a:ext cx="9369056" cy="4771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zh-CN" altLang="en-US" sz="400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endParaRPr lang="zh-CN" altLang="en-US" sz="400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" y="2154801"/>
            <a:ext cx="11091530" cy="3339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en-US" altLang="zh-CN"/>
              <a:t>(12) </a:t>
            </a:r>
            <a:r>
              <a:rPr lang="zh-CN" altLang="en-US"/>
              <a:t>我曾在下班路上看到，有个弹棉花的乡下人家， 一个瘦弱的婴儿在母亲背上睡了，两根布带拴住他的身体， 他的小头额像被吹倒的麦穗儿在母亲背上晃呀晃呀，我真替他捏把汗。 可没几天竟见他下地跑呀跑呀，一双眼睛很亮很亮，证明他有极强的生命力。</a:t>
            </a:r>
          </a:p>
          <a:p>
            <a:pPr indent="457200">
              <a:lnSpc>
                <a:spcPct val="200000"/>
              </a:lnSpc>
            </a:pPr>
            <a:r>
              <a:rPr lang="en-US" altLang="zh-CN"/>
              <a:t>(13) </a:t>
            </a:r>
            <a:r>
              <a:rPr lang="zh-CN" altLang="en-US"/>
              <a:t>吃苦，会让人的生命力更加强健。</a:t>
            </a:r>
          </a:p>
          <a:p>
            <a:pPr indent="457200">
              <a:lnSpc>
                <a:spcPct val="200000"/>
              </a:lnSpc>
            </a:pPr>
            <a:r>
              <a:rPr lang="en-US" altLang="zh-CN"/>
              <a:t>(14) </a:t>
            </a:r>
            <a:r>
              <a:rPr lang="zh-CN" altLang="en-US"/>
              <a:t>还是狠狠心把自己推到大自然和社会中去吧， 在成长的季节，吃苦经历是你成长的养分。 以后你就会知道这种养分的价值无穷。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013" y="1085709"/>
            <a:ext cx="1180952" cy="4761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1027906"/>
            <a:ext cx="10751288" cy="4569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220000"/>
              </a:lnSpc>
            </a:pP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例题：文章的中心论点是</a:t>
            </a:r>
            <a:r>
              <a:rPr lang="en-US" altLang="zh-CN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_____________</a:t>
            </a: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6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证明中心论点的三个分论点依次是：</a:t>
            </a:r>
            <a:endParaRPr lang="en-US" altLang="zh-CN" sz="6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_____________________</a:t>
            </a: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6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_____________________</a:t>
            </a: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6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_____________________</a:t>
            </a: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br>
              <a:rPr lang="en-US" altLang="zh-CN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en-US" altLang="zh-CN" sz="6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经典例题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838200" y="1027906"/>
            <a:ext cx="10751288" cy="4569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220000"/>
              </a:lnSpc>
            </a:pP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例题：文章的中心论点是</a:t>
            </a:r>
            <a:r>
              <a:rPr lang="en-US" altLang="zh-CN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_____________</a:t>
            </a: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6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证明中心论点的三个分论点依次是：</a:t>
            </a:r>
            <a:endParaRPr lang="en-US" altLang="zh-CN" sz="6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_____________________</a:t>
            </a: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6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_____________________</a:t>
            </a: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6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_____________________</a:t>
            </a:r>
            <a:r>
              <a:rPr lang="zh-CN" altLang="en-US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br>
              <a:rPr lang="en-US" altLang="zh-CN" sz="60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en-US" altLang="zh-CN" sz="60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78587" y="5235970"/>
            <a:ext cx="7609524" cy="1167870"/>
            <a:chOff x="2078587" y="5235970"/>
            <a:chExt cx="7609524" cy="11678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8587" y="5235970"/>
              <a:ext cx="7609524" cy="72381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49574" y="6032411"/>
              <a:ext cx="4123809" cy="371429"/>
            </a:xfrm>
            <a:prstGeom prst="rect">
              <a:avLst/>
            </a:prstGeom>
          </p:spPr>
        </p:pic>
      </p:grpSp>
      <p:pic>
        <p:nvPicPr>
          <p:cNvPr id="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099800" y="12166600"/>
            <a:ext cx="330200" cy="241300"/>
          </a:xfrm>
          <a:prstGeom prst="cube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849100" y="12052300"/>
            <a:ext cx="304800" cy="215900"/>
          </a:xfrm>
          <a:prstGeom prst="cube">
            <a:avLst/>
          </a:prstGeom>
        </p:spPr>
      </p:pic>
      <p:pic>
        <p:nvPicPr>
          <p:cNvPr id="9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0731500" y="108966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368748" y="2491637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54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什么是议论文？</a:t>
            </a:r>
            <a:endParaRPr lang="zh-CN" altLang="en-US" sz="5400" b="1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40488" y="2130130"/>
            <a:ext cx="2330302" cy="1325563"/>
          </a:xfrm>
        </p:spPr>
        <p:txBody>
          <a:bodyPr>
            <a:normAutofit/>
          </a:bodyPr>
          <a:lstStyle/>
          <a:p>
            <a:r>
              <a:rPr lang="zh-CN" altLang="en-US" sz="5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议论文</a:t>
            </a:r>
            <a:endParaRPr lang="zh-CN" altLang="en-US" sz="5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标题 3"/>
          <p:cNvSpPr txBox="1"/>
          <p:nvPr/>
        </p:nvSpPr>
        <p:spPr>
          <a:xfrm>
            <a:off x="3390014" y="2130130"/>
            <a:ext cx="16710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论证</a:t>
            </a:r>
            <a:endParaRPr lang="zh-CN" altLang="en-US" sz="5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标题 3"/>
          <p:cNvSpPr txBox="1"/>
          <p:nvPr/>
        </p:nvSpPr>
        <p:spPr>
          <a:xfrm>
            <a:off x="5425264" y="1467348"/>
            <a:ext cx="213891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摆事实</a:t>
            </a:r>
            <a:endParaRPr lang="zh-CN" altLang="en-US" sz="5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标题 3"/>
          <p:cNvSpPr txBox="1"/>
          <p:nvPr/>
        </p:nvSpPr>
        <p:spPr>
          <a:xfrm>
            <a:off x="5303876" y="3455693"/>
            <a:ext cx="238169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讲道理</a:t>
            </a:r>
            <a:endParaRPr lang="zh-CN" altLang="en-US" sz="5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标题 3"/>
          <p:cNvSpPr txBox="1"/>
          <p:nvPr/>
        </p:nvSpPr>
        <p:spPr>
          <a:xfrm>
            <a:off x="8086065" y="2430484"/>
            <a:ext cx="488211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表达观点和主张</a:t>
            </a:r>
            <a:endParaRPr lang="zh-CN" altLang="en-US" sz="40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2633773" y="2792911"/>
            <a:ext cx="838200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左大括号 9"/>
          <p:cNvSpPr/>
          <p:nvPr/>
        </p:nvSpPr>
        <p:spPr>
          <a:xfrm>
            <a:off x="5024768" y="1827184"/>
            <a:ext cx="549790" cy="2532165"/>
          </a:xfrm>
          <a:prstGeom prst="leftBrace">
            <a:avLst>
              <a:gd name="adj1" fmla="val 8333"/>
              <a:gd name="adj2" fmla="val 51070"/>
            </a:avLst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 rot="10800000">
            <a:off x="7289284" y="1889255"/>
            <a:ext cx="549790" cy="2532165"/>
          </a:xfrm>
          <a:prstGeom prst="leftBrace">
            <a:avLst>
              <a:gd name="adj1" fmla="val 8333"/>
              <a:gd name="adj2" fmla="val 55269"/>
            </a:avLst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368748" y="2491637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5400" b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议论文的三要素？</a:t>
            </a:r>
            <a:endParaRPr lang="zh-CN" altLang="en-US" sz="5400" b="1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11260" y="1403721"/>
            <a:ext cx="2330302" cy="3377535"/>
          </a:xfrm>
        </p:spPr>
        <p:txBody>
          <a:bodyPr>
            <a:normAutofit fontScale="90000"/>
          </a:bodyPr>
          <a:lstStyle/>
          <a:p>
            <a:pPr>
              <a:lnSpc>
                <a:spcPct val="200000"/>
              </a:lnSpc>
            </a:pPr>
            <a:r>
              <a:rPr lang="en-US" altLang="zh-CN" sz="5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5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论点</a:t>
            </a:r>
            <a:br>
              <a:rPr lang="en-US" altLang="zh-CN" sz="5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5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5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论据</a:t>
            </a:r>
            <a:br>
              <a:rPr lang="en-US" altLang="zh-CN" sz="5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5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54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论证</a:t>
            </a:r>
            <a:endParaRPr lang="zh-CN" altLang="en-US" sz="54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标题 3"/>
          <p:cNvSpPr txBox="1"/>
          <p:nvPr/>
        </p:nvSpPr>
        <p:spPr>
          <a:xfrm>
            <a:off x="3351135" y="2434101"/>
            <a:ext cx="167108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220000"/>
              </a:lnSpc>
            </a:pPr>
            <a:r>
              <a:rPr lang="zh-CN" altLang="en-US" sz="4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大脑</a:t>
            </a:r>
            <a:endParaRPr lang="en-US" altLang="zh-CN" sz="48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4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血液</a:t>
            </a:r>
            <a:endParaRPr lang="en-US" altLang="zh-CN" sz="48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48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血管</a:t>
            </a:r>
          </a:p>
        </p:txBody>
      </p:sp>
      <p:sp>
        <p:nvSpPr>
          <p:cNvPr id="5" name="标题 3"/>
          <p:cNvSpPr txBox="1"/>
          <p:nvPr/>
        </p:nvSpPr>
        <p:spPr>
          <a:xfrm>
            <a:off x="5425264" y="984484"/>
            <a:ext cx="266080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需要说明什么</a:t>
            </a:r>
            <a:endParaRPr lang="zh-CN" altLang="en-US" sz="28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2616047" y="1889255"/>
            <a:ext cx="838200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左大括号 9"/>
          <p:cNvSpPr/>
          <p:nvPr/>
        </p:nvSpPr>
        <p:spPr>
          <a:xfrm>
            <a:off x="4943695" y="1566937"/>
            <a:ext cx="459629" cy="3487424"/>
          </a:xfrm>
          <a:prstGeom prst="leftBrace">
            <a:avLst>
              <a:gd name="adj1" fmla="val 0"/>
              <a:gd name="adj2" fmla="val 51070"/>
            </a:avLst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 rot="10800000">
            <a:off x="7763436" y="1672093"/>
            <a:ext cx="607274" cy="3382267"/>
          </a:xfrm>
          <a:prstGeom prst="leftBrace">
            <a:avLst>
              <a:gd name="adj1" fmla="val 8333"/>
              <a:gd name="adj2" fmla="val 55269"/>
            </a:avLst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箭头连接符 10"/>
          <p:cNvCxnSpPr/>
          <p:nvPr/>
        </p:nvCxnSpPr>
        <p:spPr>
          <a:xfrm>
            <a:off x="2641410" y="3310649"/>
            <a:ext cx="838200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2641410" y="4781255"/>
            <a:ext cx="838200" cy="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标题 3"/>
          <p:cNvSpPr txBox="1"/>
          <p:nvPr/>
        </p:nvSpPr>
        <p:spPr>
          <a:xfrm>
            <a:off x="5326802" y="2682272"/>
            <a:ext cx="266080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用什么证明</a:t>
            </a:r>
            <a:endParaRPr lang="zh-CN" altLang="en-US" sz="28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标题 3"/>
          <p:cNvSpPr txBox="1"/>
          <p:nvPr/>
        </p:nvSpPr>
        <p:spPr>
          <a:xfrm>
            <a:off x="5326802" y="4334662"/>
            <a:ext cx="266080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要怎么证明</a:t>
            </a:r>
            <a:endParaRPr lang="zh-CN" altLang="en-US" sz="28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标题 3"/>
          <p:cNvSpPr txBox="1"/>
          <p:nvPr/>
        </p:nvSpPr>
        <p:spPr>
          <a:xfrm>
            <a:off x="8833231" y="3427718"/>
            <a:ext cx="216637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220000"/>
              </a:lnSpc>
            </a:pPr>
            <a:r>
              <a:rPr lang="zh-CN" altLang="en-US" sz="4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求证</a:t>
            </a:r>
            <a:br>
              <a:rPr lang="en-US" altLang="zh-CN" sz="48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公式定理</a:t>
            </a:r>
            <a:endParaRPr lang="en-US" altLang="zh-CN" sz="32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r>
              <a:rPr lang="zh-CN" altLang="en-US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证明过程</a:t>
            </a:r>
            <a:endParaRPr lang="en-US" altLang="zh-CN" sz="3200" b="1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20000"/>
              </a:lnSpc>
            </a:pPr>
            <a:br>
              <a:rPr lang="en-US" altLang="zh-CN" sz="3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8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183</Paragraphs>
  <Slides>52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baseType="lpstr" size="61">
      <vt:lpstr>Arial</vt:lpstr>
      <vt:lpstr>等线 Light</vt:lpstr>
      <vt:lpstr>等线</vt:lpstr>
      <vt:lpstr>Arial Black</vt:lpstr>
      <vt:lpstr>黑体</vt:lpstr>
      <vt:lpstr>微软雅黑</vt:lpstr>
      <vt:lpstr>方正姚体</vt:lpstr>
      <vt:lpstr>楷体</vt:lpstr>
      <vt:lpstr>Office 主题​​</vt:lpstr>
      <vt:lpstr>2021年初中语文中考一轮复习</vt:lpstr>
      <vt:lpstr>PowerPoint Presentation</vt:lpstr>
      <vt:lpstr>考纲解读</vt:lpstr>
      <vt:lpstr>分值设置</vt:lpstr>
      <vt:lpstr>内容导航</vt:lpstr>
      <vt:lpstr>什么是议论文？</vt:lpstr>
      <vt:lpstr>议论文</vt:lpstr>
      <vt:lpstr>议论文的三要素？</vt:lpstr>
      <vt:lpstr>1.论点2.论据3.论证</vt:lpstr>
      <vt:lpstr>论点和论题的区别？</vt:lpstr>
      <vt:lpstr>区分论点和论题的方法：</vt:lpstr>
      <vt:lpstr>论点和分论点的区别？</vt:lpstr>
      <vt:lpstr>区分中心论点和分论点的方法</vt:lpstr>
      <vt:lpstr>论点和论点分析句的区别？</vt:lpstr>
      <vt:lpstr>区分论点和论点分析句的方法</vt:lpstr>
      <vt:lpstr>内容导航</vt:lpstr>
      <vt:lpstr>题型精讲</vt:lpstr>
      <vt:lpstr>PowerPoint Presentation</vt:lpstr>
      <vt:lpstr>题型考法</vt:lpstr>
      <vt:lpstr>解题技巧</vt:lpstr>
      <vt:lpstr>中心论点的标志词</vt:lpstr>
      <vt:lpstr>常见考法</vt:lpstr>
      <vt:lpstr>经典例题1</vt:lpstr>
      <vt:lpstr>经典例题1</vt:lpstr>
      <vt:lpstr>经典例题1</vt:lpstr>
      <vt:lpstr>经典例题2</vt:lpstr>
      <vt:lpstr>经典例题2</vt:lpstr>
      <vt:lpstr>经典例题2</vt:lpstr>
      <vt:lpstr>经典例题2</vt:lpstr>
      <vt:lpstr>经典例题2</vt:lpstr>
      <vt:lpstr>丢分考法</vt:lpstr>
      <vt:lpstr>经典例题3</vt:lpstr>
      <vt:lpstr>经典例题3</vt:lpstr>
      <vt:lpstr>经典例题3</vt:lpstr>
      <vt:lpstr>经典例题3</vt:lpstr>
      <vt:lpstr>特别考法1</vt:lpstr>
      <vt:lpstr>PowerPoint Presentation</vt:lpstr>
      <vt:lpstr>特别考法2</vt:lpstr>
      <vt:lpstr>经典例题4</vt:lpstr>
      <vt:lpstr>经典例题4</vt:lpstr>
      <vt:lpstr>经典例题4</vt:lpstr>
      <vt:lpstr>PowerPoint Presentation</vt:lpstr>
      <vt:lpstr>PowerPoint Presentation</vt:lpstr>
      <vt:lpstr>题型细讲</vt:lpstr>
      <vt:lpstr>题型考法</vt:lpstr>
      <vt:lpstr>解题技巧</vt:lpstr>
      <vt:lpstr>经典例题5</vt:lpstr>
      <vt:lpstr>经典例题5</vt:lpstr>
      <vt:lpstr>经典例题5</vt:lpstr>
      <vt:lpstr>经典例题5</vt:lpstr>
      <vt:lpstr>经典例题5</vt:lpstr>
      <vt:lpstr>经典例题5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2021-10-27T10:25:37.936</cp:lastPrinted>
  <dcterms:created xsi:type="dcterms:W3CDTF">2021-10-27T10:25:37Z</dcterms:created>
  <dcterms:modified xsi:type="dcterms:W3CDTF">2021-10-27T02:25:38Z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