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  <p:sldId id="335" r:id="rId82"/>
    <p:sldId id="336" r:id="rId83"/>
    <p:sldId id="337" r:id="rId84"/>
    <p:sldId id="338" r:id="rId85"/>
    <p:sldId id="339" r:id="rId86"/>
    <p:sldId id="340" r:id="rId87"/>
    <p:sldId id="341" r:id="rId8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1" Type="http://schemas.openxmlformats.org/officeDocument/2006/relationships/tableStyles" Target="tableStyles.xml"/><Relationship Id="rId90" Type="http://schemas.openxmlformats.org/officeDocument/2006/relationships/viewProps" Target="viewProps.xml"/><Relationship Id="rId9" Type="http://schemas.openxmlformats.org/officeDocument/2006/relationships/slide" Target="slides/slide7.xml"/><Relationship Id="rId89" Type="http://schemas.openxmlformats.org/officeDocument/2006/relationships/presProps" Target="presProps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5" Type="http://schemas.openxmlformats.org/officeDocument/2006/relationships/image" Target="../media/image21.emf"/><Relationship Id="rId4" Type="http://schemas.openxmlformats.org/officeDocument/2006/relationships/image" Target="../media/image20.emf"/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dirty="0" smtClean="0">
                <a:solidFill>
                  <a:srgbClr val="5F5F5F"/>
                </a:solidFill>
              </a:rPr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796136" y="-27384"/>
            <a:ext cx="1691784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" action="ppaction://noaction"/>
            </p:cNvPr>
            <p:cNvSpPr txBox="1"/>
            <p:nvPr userDrawn="1"/>
          </p:nvSpPr>
          <p:spPr>
            <a:xfrm>
              <a:off x="73033" y="1807573"/>
              <a:ext cx="1229485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课前篇情境创设</a:t>
              </a:r>
              <a:endParaRPr lang="zh-CN" altLang="en-US" sz="1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370152" y="-27384"/>
            <a:ext cx="1613652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" action="ppaction://noaction"/>
            </p:cNvPr>
            <p:cNvSpPr txBox="1"/>
            <p:nvPr userDrawn="1"/>
          </p:nvSpPr>
          <p:spPr>
            <a:xfrm>
              <a:off x="60351" y="2460637"/>
              <a:ext cx="1289016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课内篇一起思考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5.xml"/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5.xml"/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5.xml"/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5.xml"/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5.xml"/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8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9.emf"/><Relationship Id="rId5" Type="http://schemas.openxmlformats.org/officeDocument/2006/relationships/package" Target="../embeddings/Document8.docx"/><Relationship Id="rId4" Type="http://schemas.openxmlformats.org/officeDocument/2006/relationships/slide" Target="slide15.xml"/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9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0.emf"/><Relationship Id="rId5" Type="http://schemas.openxmlformats.org/officeDocument/2006/relationships/package" Target="../embeddings/Document9.docx"/><Relationship Id="rId4" Type="http://schemas.openxmlformats.org/officeDocument/2006/relationships/slide" Target="slide15.xml"/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5.xml"/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5.xml"/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5.xml"/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.emf"/><Relationship Id="rId1" Type="http://schemas.openxmlformats.org/officeDocument/2006/relationships/package" Target="../embeddings/Document1.docx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5.xml"/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0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1.emf"/><Relationship Id="rId5" Type="http://schemas.openxmlformats.org/officeDocument/2006/relationships/package" Target="../embeddings/Document10.docx"/><Relationship Id="rId4" Type="http://schemas.openxmlformats.org/officeDocument/2006/relationships/slide" Target="slide15.xml"/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1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2.emf"/><Relationship Id="rId5" Type="http://schemas.openxmlformats.org/officeDocument/2006/relationships/package" Target="../embeddings/Document11.docx"/><Relationship Id="rId4" Type="http://schemas.openxmlformats.org/officeDocument/2006/relationships/slide" Target="slide15.xml"/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2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3.emf"/><Relationship Id="rId5" Type="http://schemas.openxmlformats.org/officeDocument/2006/relationships/package" Target="../embeddings/Document12.docx"/><Relationship Id="rId4" Type="http://schemas.openxmlformats.org/officeDocument/2006/relationships/slide" Target="slide15.xml"/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3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4.emf"/><Relationship Id="rId5" Type="http://schemas.openxmlformats.org/officeDocument/2006/relationships/package" Target="../embeddings/Document13.docx"/><Relationship Id="rId4" Type="http://schemas.openxmlformats.org/officeDocument/2006/relationships/slide" Target="slide15.xml"/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4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5.emf"/><Relationship Id="rId5" Type="http://schemas.openxmlformats.org/officeDocument/2006/relationships/package" Target="../embeddings/Document14.docx"/><Relationship Id="rId4" Type="http://schemas.openxmlformats.org/officeDocument/2006/relationships/slide" Target="slide15.xml"/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5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6.emf"/><Relationship Id="rId5" Type="http://schemas.openxmlformats.org/officeDocument/2006/relationships/package" Target="../embeddings/Document15.docx"/><Relationship Id="rId4" Type="http://schemas.openxmlformats.org/officeDocument/2006/relationships/slide" Target="slide15.xml"/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package" Target="../embeddings/Document18.docx"/><Relationship Id="rId8" Type="http://schemas.openxmlformats.org/officeDocument/2006/relationships/image" Target="../media/image18.emf"/><Relationship Id="rId7" Type="http://schemas.openxmlformats.org/officeDocument/2006/relationships/package" Target="../embeddings/Document17.docx"/><Relationship Id="rId6" Type="http://schemas.openxmlformats.org/officeDocument/2006/relationships/image" Target="../media/image17.emf"/><Relationship Id="rId5" Type="http://schemas.openxmlformats.org/officeDocument/2006/relationships/package" Target="../embeddings/Document16.docx"/><Relationship Id="rId4" Type="http://schemas.openxmlformats.org/officeDocument/2006/relationships/slide" Target="slide15.xml"/><Relationship Id="rId3" Type="http://schemas.openxmlformats.org/officeDocument/2006/relationships/slide" Target="slide13.xml"/><Relationship Id="rId2" Type="http://schemas.openxmlformats.org/officeDocument/2006/relationships/slide" Target="slide10.xml"/><Relationship Id="rId16" Type="http://schemas.openxmlformats.org/officeDocument/2006/relationships/vmlDrawing" Target="../drawings/vmlDrawing16.vml"/><Relationship Id="rId15" Type="http://schemas.openxmlformats.org/officeDocument/2006/relationships/slideLayout" Target="../slideLayouts/slideLayout13.xml"/><Relationship Id="rId14" Type="http://schemas.openxmlformats.org/officeDocument/2006/relationships/image" Target="../media/image21.emf"/><Relationship Id="rId13" Type="http://schemas.openxmlformats.org/officeDocument/2006/relationships/package" Target="../embeddings/Document20.docx"/><Relationship Id="rId12" Type="http://schemas.openxmlformats.org/officeDocument/2006/relationships/image" Target="../media/image20.emf"/><Relationship Id="rId11" Type="http://schemas.openxmlformats.org/officeDocument/2006/relationships/package" Target="../embeddings/Document19.docx"/><Relationship Id="rId10" Type="http://schemas.openxmlformats.org/officeDocument/2006/relationships/image" Target="../media/image19.emf"/><Relationship Id="rId1" Type="http://schemas.openxmlformats.org/officeDocument/2006/relationships/slide" Target="slide7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5.xml"/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5.xml"/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.emf"/><Relationship Id="rId1" Type="http://schemas.openxmlformats.org/officeDocument/2006/relationships/package" Target="../embeddings/Document2.docx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5.xml"/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22.emf"/><Relationship Id="rId7" Type="http://schemas.openxmlformats.org/officeDocument/2006/relationships/package" Target="../embeddings/Document21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17.vml"/><Relationship Id="rId1" Type="http://schemas.openxmlformats.org/officeDocument/2006/relationships/slide" Target="slide31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23.emf"/><Relationship Id="rId7" Type="http://schemas.openxmlformats.org/officeDocument/2006/relationships/package" Target="../embeddings/Document22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18.vml"/><Relationship Id="rId1" Type="http://schemas.openxmlformats.org/officeDocument/2006/relationships/slide" Target="slide31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24.emf"/><Relationship Id="rId7" Type="http://schemas.openxmlformats.org/officeDocument/2006/relationships/package" Target="../embeddings/Document23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19.vml"/><Relationship Id="rId1" Type="http://schemas.openxmlformats.org/officeDocument/2006/relationships/slide" Target="slide31.xml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" Target="slide31.xml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" Target="slide31.xml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" Target="slide31.xml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" Target="slide31.xml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" Target="slide31.xml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" Target="slide3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emf"/><Relationship Id="rId1" Type="http://schemas.openxmlformats.org/officeDocument/2006/relationships/package" Target="../embeddings/Document3.docx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" Target="slide31.xml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" Target="slide31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26.jpeg"/><Relationship Id="rId7" Type="http://schemas.openxmlformats.org/officeDocument/2006/relationships/image" Target="../media/image25.jpeg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" Target="slide31.xml"/></Relationships>
</file>

<file path=ppt/slides/_rels/slide4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" Target="slide31.xml"/></Relationships>
</file>

<file path=ppt/slides/_rels/slide4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" Target="slide31.xml"/></Relationships>
</file>

<file path=ppt/slides/_rels/slide4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" Target="slide31.xml"/></Relationships>
</file>

<file path=ppt/slides/_rels/slide4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" Target="slide31.xml"/></Relationships>
</file>

<file path=ppt/slides/_rels/slide4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" Target="slide31.xml"/></Relationships>
</file>

<file path=ppt/slides/_rels/slide4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" Target="slide31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27.emf"/><Relationship Id="rId7" Type="http://schemas.openxmlformats.org/officeDocument/2006/relationships/package" Target="../embeddings/Document24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20.vml"/><Relationship Id="rId1" Type="http://schemas.openxmlformats.org/officeDocument/2006/relationships/slide" Target="slide3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28.emf"/><Relationship Id="rId7" Type="http://schemas.openxmlformats.org/officeDocument/2006/relationships/package" Target="../embeddings/Document25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21.vml"/><Relationship Id="rId1" Type="http://schemas.openxmlformats.org/officeDocument/2006/relationships/slide" Target="slide31.xml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29.emf"/><Relationship Id="rId7" Type="http://schemas.openxmlformats.org/officeDocument/2006/relationships/package" Target="../embeddings/Document26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22.vml"/><Relationship Id="rId1" Type="http://schemas.openxmlformats.org/officeDocument/2006/relationships/slide" Target="slide31.xml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30.emf"/><Relationship Id="rId7" Type="http://schemas.openxmlformats.org/officeDocument/2006/relationships/package" Target="../embeddings/Document27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23.vml"/><Relationship Id="rId1" Type="http://schemas.openxmlformats.org/officeDocument/2006/relationships/slide" Target="slide31.xml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31.emf"/><Relationship Id="rId7" Type="http://schemas.openxmlformats.org/officeDocument/2006/relationships/package" Target="../embeddings/Document28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24.vml"/><Relationship Id="rId1" Type="http://schemas.openxmlformats.org/officeDocument/2006/relationships/slide" Target="slide31.xml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32.emf"/><Relationship Id="rId7" Type="http://schemas.openxmlformats.org/officeDocument/2006/relationships/package" Target="../embeddings/Document29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25.vml"/><Relationship Id="rId1" Type="http://schemas.openxmlformats.org/officeDocument/2006/relationships/slide" Target="slide31.xml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33.emf"/><Relationship Id="rId7" Type="http://schemas.openxmlformats.org/officeDocument/2006/relationships/package" Target="../embeddings/Document30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26.vml"/><Relationship Id="rId1" Type="http://schemas.openxmlformats.org/officeDocument/2006/relationships/slide" Target="slide31.xml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34.emf"/><Relationship Id="rId7" Type="http://schemas.openxmlformats.org/officeDocument/2006/relationships/package" Target="../embeddings/Document31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27.vml"/><Relationship Id="rId1" Type="http://schemas.openxmlformats.org/officeDocument/2006/relationships/slide" Target="slide31.xml"/></Relationships>
</file>

<file path=ppt/slides/_rels/slide5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35.emf"/><Relationship Id="rId7" Type="http://schemas.openxmlformats.org/officeDocument/2006/relationships/package" Target="../embeddings/Document32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28.vml"/><Relationship Id="rId1" Type="http://schemas.openxmlformats.org/officeDocument/2006/relationships/slide" Target="slide31.xml"/></Relationships>
</file>

<file path=ppt/slides/_rels/slide5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36.emf"/><Relationship Id="rId7" Type="http://schemas.openxmlformats.org/officeDocument/2006/relationships/package" Target="../embeddings/Document33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29.vml"/><Relationship Id="rId1" Type="http://schemas.openxmlformats.org/officeDocument/2006/relationships/slide" Target="slide31.xml"/></Relationships>
</file>

<file path=ppt/slides/_rels/slide5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37.emf"/><Relationship Id="rId7" Type="http://schemas.openxmlformats.org/officeDocument/2006/relationships/package" Target="../embeddings/Document34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30.vml"/><Relationship Id="rId1" Type="http://schemas.openxmlformats.org/officeDocument/2006/relationships/slide" Target="slide3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.emf"/><Relationship Id="rId1" Type="http://schemas.openxmlformats.org/officeDocument/2006/relationships/package" Target="../embeddings/Document4.docx"/></Relationships>
</file>

<file path=ppt/slides/_rels/slide6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38.emf"/><Relationship Id="rId7" Type="http://schemas.openxmlformats.org/officeDocument/2006/relationships/package" Target="../embeddings/Document35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31.vml"/><Relationship Id="rId1" Type="http://schemas.openxmlformats.org/officeDocument/2006/relationships/slide" Target="slide31.xml"/></Relationships>
</file>

<file path=ppt/slides/_rels/slide6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39.emf"/><Relationship Id="rId7" Type="http://schemas.openxmlformats.org/officeDocument/2006/relationships/package" Target="../embeddings/Document36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32.vml"/><Relationship Id="rId1" Type="http://schemas.openxmlformats.org/officeDocument/2006/relationships/slide" Target="slide31.xml"/></Relationships>
</file>

<file path=ppt/slides/_rels/slide6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40.emf"/><Relationship Id="rId7" Type="http://schemas.openxmlformats.org/officeDocument/2006/relationships/package" Target="../embeddings/Document37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33.vml"/><Relationship Id="rId1" Type="http://schemas.openxmlformats.org/officeDocument/2006/relationships/slide" Target="slide31.xml"/></Relationships>
</file>

<file path=ppt/slides/_rels/slide6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41.emf"/><Relationship Id="rId7" Type="http://schemas.openxmlformats.org/officeDocument/2006/relationships/package" Target="../embeddings/Document38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34.vml"/><Relationship Id="rId1" Type="http://schemas.openxmlformats.org/officeDocument/2006/relationships/slide" Target="slide31.xml"/></Relationships>
</file>

<file path=ppt/slides/_rels/slide6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42.emf"/><Relationship Id="rId7" Type="http://schemas.openxmlformats.org/officeDocument/2006/relationships/package" Target="../embeddings/Document39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35.vml"/><Relationship Id="rId1" Type="http://schemas.openxmlformats.org/officeDocument/2006/relationships/slide" Target="slide31.xml"/></Relationships>
</file>

<file path=ppt/slides/_rels/slide6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43.emf"/><Relationship Id="rId7" Type="http://schemas.openxmlformats.org/officeDocument/2006/relationships/package" Target="../embeddings/Document40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36.vml"/><Relationship Id="rId1" Type="http://schemas.openxmlformats.org/officeDocument/2006/relationships/slide" Target="slide31.xml"/></Relationships>
</file>

<file path=ppt/slides/_rels/slide6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44.emf"/><Relationship Id="rId7" Type="http://schemas.openxmlformats.org/officeDocument/2006/relationships/package" Target="../embeddings/Document41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37.vml"/><Relationship Id="rId1" Type="http://schemas.openxmlformats.org/officeDocument/2006/relationships/slide" Target="slide31.xml"/></Relationships>
</file>

<file path=ppt/slides/_rels/slide6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45.emf"/><Relationship Id="rId7" Type="http://schemas.openxmlformats.org/officeDocument/2006/relationships/package" Target="../embeddings/Document42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38.vml"/><Relationship Id="rId1" Type="http://schemas.openxmlformats.org/officeDocument/2006/relationships/slide" Target="slide31.xml"/></Relationships>
</file>

<file path=ppt/slides/_rels/slide6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46.emf"/><Relationship Id="rId7" Type="http://schemas.openxmlformats.org/officeDocument/2006/relationships/package" Target="../embeddings/Document43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39.vml"/><Relationship Id="rId1" Type="http://schemas.openxmlformats.org/officeDocument/2006/relationships/slide" Target="slide31.xml"/></Relationships>
</file>

<file path=ppt/slides/_rels/slide6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47.emf"/><Relationship Id="rId7" Type="http://schemas.openxmlformats.org/officeDocument/2006/relationships/package" Target="../embeddings/Document44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40.vml"/><Relationship Id="rId1" Type="http://schemas.openxmlformats.org/officeDocument/2006/relationships/slide" Target="slide3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6.emf"/><Relationship Id="rId5" Type="http://schemas.openxmlformats.org/officeDocument/2006/relationships/package" Target="../embeddings/Document5.docx"/><Relationship Id="rId4" Type="http://schemas.openxmlformats.org/officeDocument/2006/relationships/slide" Target="slide15.xml"/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7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48.emf"/><Relationship Id="rId7" Type="http://schemas.openxmlformats.org/officeDocument/2006/relationships/package" Target="../embeddings/Document45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41.vml"/><Relationship Id="rId1" Type="http://schemas.openxmlformats.org/officeDocument/2006/relationships/slide" Target="slide31.xml"/></Relationships>
</file>

<file path=ppt/slides/_rels/slide7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49.emf"/><Relationship Id="rId7" Type="http://schemas.openxmlformats.org/officeDocument/2006/relationships/package" Target="../embeddings/Document46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42.vml"/><Relationship Id="rId1" Type="http://schemas.openxmlformats.org/officeDocument/2006/relationships/slide" Target="slide31.xml"/></Relationships>
</file>

<file path=ppt/slides/_rels/slide7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50.emf"/><Relationship Id="rId7" Type="http://schemas.openxmlformats.org/officeDocument/2006/relationships/package" Target="../embeddings/Document47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43.vml"/><Relationship Id="rId1" Type="http://schemas.openxmlformats.org/officeDocument/2006/relationships/slide" Target="slide31.xml"/></Relationships>
</file>

<file path=ppt/slides/_rels/slide7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51.emf"/><Relationship Id="rId7" Type="http://schemas.openxmlformats.org/officeDocument/2006/relationships/package" Target="../embeddings/Document48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44.vml"/><Relationship Id="rId1" Type="http://schemas.openxmlformats.org/officeDocument/2006/relationships/slide" Target="slide31.xml"/></Relationships>
</file>

<file path=ppt/slides/_rels/slide7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52.emf"/><Relationship Id="rId7" Type="http://schemas.openxmlformats.org/officeDocument/2006/relationships/package" Target="../embeddings/Document49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45.vml"/><Relationship Id="rId1" Type="http://schemas.openxmlformats.org/officeDocument/2006/relationships/slide" Target="slide31.xml"/></Relationships>
</file>

<file path=ppt/slides/_rels/slide7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53.emf"/><Relationship Id="rId7" Type="http://schemas.openxmlformats.org/officeDocument/2006/relationships/package" Target="../embeddings/Document50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46.vml"/><Relationship Id="rId1" Type="http://schemas.openxmlformats.org/officeDocument/2006/relationships/slide" Target="slide31.xml"/></Relationships>
</file>

<file path=ppt/slides/_rels/slide7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54.emf"/><Relationship Id="rId7" Type="http://schemas.openxmlformats.org/officeDocument/2006/relationships/package" Target="../embeddings/Document51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47.vml"/><Relationship Id="rId1" Type="http://schemas.openxmlformats.org/officeDocument/2006/relationships/slide" Target="slide31.xml"/></Relationships>
</file>

<file path=ppt/slides/_rels/slide7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55.emf"/><Relationship Id="rId7" Type="http://schemas.openxmlformats.org/officeDocument/2006/relationships/package" Target="../embeddings/Document52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48.vml"/><Relationship Id="rId1" Type="http://schemas.openxmlformats.org/officeDocument/2006/relationships/slide" Target="slide31.xml"/></Relationships>
</file>

<file path=ppt/slides/_rels/slide7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56.emf"/><Relationship Id="rId7" Type="http://schemas.openxmlformats.org/officeDocument/2006/relationships/package" Target="../embeddings/Document53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49.vml"/><Relationship Id="rId1" Type="http://schemas.openxmlformats.org/officeDocument/2006/relationships/slide" Target="slide31.xml"/></Relationships>
</file>

<file path=ppt/slides/_rels/slide7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57.emf"/><Relationship Id="rId7" Type="http://schemas.openxmlformats.org/officeDocument/2006/relationships/package" Target="../embeddings/Document54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50.vml"/><Relationship Id="rId1" Type="http://schemas.openxmlformats.org/officeDocument/2006/relationships/slide" Target="slide3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7.emf"/><Relationship Id="rId5" Type="http://schemas.openxmlformats.org/officeDocument/2006/relationships/package" Target="../embeddings/Document6.docx"/><Relationship Id="rId4" Type="http://schemas.openxmlformats.org/officeDocument/2006/relationships/slide" Target="slide15.xml"/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_rels/slide8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58.emf"/><Relationship Id="rId7" Type="http://schemas.openxmlformats.org/officeDocument/2006/relationships/package" Target="../embeddings/Document55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51.vml"/><Relationship Id="rId1" Type="http://schemas.openxmlformats.org/officeDocument/2006/relationships/slide" Target="slide31.xml"/></Relationships>
</file>

<file path=ppt/slides/_rels/slide8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59.emf"/><Relationship Id="rId7" Type="http://schemas.openxmlformats.org/officeDocument/2006/relationships/package" Target="../embeddings/Document56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52.vml"/><Relationship Id="rId1" Type="http://schemas.openxmlformats.org/officeDocument/2006/relationships/slide" Target="slide31.xml"/></Relationships>
</file>

<file path=ppt/slides/_rels/slide8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60.emf"/><Relationship Id="rId7" Type="http://schemas.openxmlformats.org/officeDocument/2006/relationships/package" Target="../embeddings/Document57.docx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0" Type="http://schemas.openxmlformats.org/officeDocument/2006/relationships/vmlDrawing" Target="../drawings/vmlDrawing53.vml"/><Relationship Id="rId1" Type="http://schemas.openxmlformats.org/officeDocument/2006/relationships/slide" Target="slide31.xml"/></Relationships>
</file>

<file path=ppt/slides/_rels/slide8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" Target="slide31.xml"/></Relationships>
</file>

<file path=ppt/slides/_rels/slide8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" Target="slide31.xml"/></Relationships>
</file>

<file path=ppt/slides/_rels/slide8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" Target="slide31.xml"/></Relationships>
</file>

<file path=ppt/slides/_rels/slide8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83.xml"/><Relationship Id="rId5" Type="http://schemas.openxmlformats.org/officeDocument/2006/relationships/slide" Target="slide49.xml"/><Relationship Id="rId4" Type="http://schemas.openxmlformats.org/officeDocument/2006/relationships/slide" Target="slide46.xml"/><Relationship Id="rId3" Type="http://schemas.openxmlformats.org/officeDocument/2006/relationships/slide" Target="slide35.xml"/><Relationship Id="rId2" Type="http://schemas.openxmlformats.org/officeDocument/2006/relationships/slide" Target="slide34.xml"/><Relationship Id="rId1" Type="http://schemas.openxmlformats.org/officeDocument/2006/relationships/slide" Target="slide3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8.emf"/><Relationship Id="rId5" Type="http://schemas.openxmlformats.org/officeDocument/2006/relationships/package" Target="../embeddings/Document7.docx"/><Relationship Id="rId4" Type="http://schemas.openxmlformats.org/officeDocument/2006/relationships/slide" Target="slide15.xml"/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第一单元</a:t>
            </a:r>
            <a:endParaRPr lang="zh-CN" altLang="zh-CN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087906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子路、曾皙、冉有、公西华侍坐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春秋末期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礼崩乐坏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诸侯争相称霸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人民流离失所。面对这种急剧变革的社会现实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孔子试图用自己以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为核心的政治主张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救民众于水火之中。于是他周游列国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希望找到机会来实现自己的政治理想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却四处碰壁。于是他创办私学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广收门徒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致力于教育工作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影响深远。本文记录的是孔子和子路、曾皙、冉有、公西华这四个弟子言志的一段话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齐桓晋文之事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战国时期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列强纷争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以征伐为能事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各诸侯国国君都野心勃勃地追求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莅中国而抚四夷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的霸主地位。对外连年征战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对内盘剥人民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于是就出现了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争地以战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杀人盈野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争城以战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杀人盈城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的惨烈局面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致使广大人民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仰不足以事父母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俯不足以畜妻子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乐岁终身苦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凶年不免于死亡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过着苦难的生活。而齐国在东方诸侯国中又号称强国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齐宣王子承父业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野心勃勃。孟子这时也以客卿的身份在齐宣王身边供职。于是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孟子便在一次齐宣王问有关齐桓晋文称霸之事的时候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针对当时的社会现实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阐发他的政治主张和社会理想。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708603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庖丁解牛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庄子生活在战国中期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这是非常激烈的社会转型时期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中国社会经历了一次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高岸为谷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深谷为陵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的沧桑巨变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社会动乱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民不聊生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身处乱世的人们对人生、对前途充满了迷茫。庄子针对人在残酷现实中不能任其本性无拘无束生活、面临无情摧残难以尽享天年的现实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被迫随时随地悚然惊心地谨慎藏锋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适时顺应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无求远害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想在复杂的斗争的骨节缝中寻找一个空隙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把它作为保全生命的安乐窝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以便在这乱世中游刃有余地活下去。这篇寓言体现的就是这种心境。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708603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《论语》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《论语》共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每篇又分若干章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不相连属。它是孔子及其弟子的言行录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全面地反映了孔子的哲学、政治、文化和教育思想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是儒家的重要著作。宋代把《大学》《中庸》《论语》《孟子》合称为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《孟子》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《孟子》共七篇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分别为《梁惠王》《公孙丑》《滕文公》《离娄》《万章》《告子》《尽心》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各篇又分上、下。它记录的是有关孟子重要思想的一些言论。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《庄子》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《庄子》今存三十三篇。庄子的文章想象奇特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构思巧妙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善用寓言和比喻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文笔汪洋恣肆。鲁迅先生赞誉说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其文则汪洋辟阖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仪态万方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晚周诸子之作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莫能先也。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其散文对后世影响很深。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语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录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语录体常用于门人弟子记录导师的言行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有时也用于佛门的传教记录。因其偏重于只言片语的记录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不重文采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不讲究篇章结构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不讲究篇与篇之间甚至段与段之间时间及内容上的必然联系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故称之为语录体。先秦记载孔子及其弟子言行的《论语》及宋代记载程颢、程颐言行的《二程遗书》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均堪称语录体的典范。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96752"/>
            <a:ext cx="177800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读准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1796161"/>
          <a:ext cx="8128000" cy="4480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文档" r:id="rId5" imgW="3899535" imgH="2151380" progId="Word.Document.12">
                  <p:embed/>
                </p:oleObj>
              </mc:Choice>
              <mc:Fallback>
                <p:oleObj name="文档" r:id="rId5" imgW="3899535" imgH="2151380" progId="Word.Document.12">
                  <p:embed/>
                  <p:pic>
                    <p:nvPicPr>
                      <p:cNvPr id="0" name="图片 820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796161"/>
                        <a:ext cx="8128000" cy="4480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5175" y="1611313"/>
          <a:ext cx="8088313" cy="386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文档" r:id="rId5" imgW="3919220" imgH="1870075" progId="Word.Document.12">
                  <p:embed/>
                </p:oleObj>
              </mc:Choice>
              <mc:Fallback>
                <p:oleObj name="文档" r:id="rId5" imgW="3919220" imgH="1870075" progId="Word.Document.12">
                  <p:embed/>
                  <p:pic>
                    <p:nvPicPr>
                      <p:cNvPr id="0" name="图片 922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5175" y="1611313"/>
                        <a:ext cx="8088313" cy="3863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92775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成语积累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明察秋毫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目光敏锐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能够看清楚极其细微的东西。形容洞察一切。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缘木求鱼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比喻方向、方法不对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一定达不到目的。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庖丁解牛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比喻技艺熟练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发挥起来得心应手。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切中肯綮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指解决问题的方法对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比喻切中要害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找到了解决问题的好办法。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游刃有余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形容做事熟练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轻而易举。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目无全牛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形容技艺已达到十分纯熟的地步。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踌躇满志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形容对自己的现状或取得的成就非常得意。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通假字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毋吾以也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鼓瑟希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稀疏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莫春者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《诗》云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高兴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为长者折枝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肢体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83" y="2132856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16660" y="2132856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39816" y="2132856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25557" y="2935128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26934" y="2935128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418431" y="2935128"/>
            <a:ext cx="562585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525557" y="3734298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326934" y="3734298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525557" y="4540260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326934" y="4540260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418431" y="4540259"/>
            <a:ext cx="562585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525557" y="5344641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326934" y="5344641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418431" y="5344640"/>
            <a:ext cx="562585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刑于寡妻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典范、榜样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这里用作动词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做榜样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抑为采色不足视于目与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盖亦反其本矣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何不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行旅皆欲出于王之涂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道路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皆欲赴愬于王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诉说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83" y="1929443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19421" y="1929443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09815" y="1929443"/>
            <a:ext cx="4062449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15283" y="2731805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19421" y="2731805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515283" y="3544441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19421" y="3544441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435215" y="3544441"/>
            <a:ext cx="550385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515283" y="4344590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319421" y="4344590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435215" y="4344590"/>
            <a:ext cx="550385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515283" y="5149165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319421" y="5149165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435215" y="5149165"/>
            <a:ext cx="550385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445760" y="837754"/>
            <a:ext cx="1300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单元总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览</a:t>
            </a: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5175" y="1273175"/>
          <a:ext cx="8088313" cy="567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文档" r:id="rId1" imgW="3919220" imgH="2736850" progId="Word.Document.12">
                  <p:embed/>
                </p:oleObj>
              </mc:Choice>
              <mc:Fallback>
                <p:oleObj name="文档" r:id="rId1" imgW="3919220" imgH="2736850" progId="Word.Document.12">
                  <p:embed/>
                  <p:pic>
                    <p:nvPicPr>
                      <p:cNvPr id="0" name="图片 103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5175" y="1273175"/>
                        <a:ext cx="8088313" cy="5672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是罔民也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这里用作动词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张网捕捉、陷害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颁白者不负戴于道路矣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砉然向然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技盖至此乎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何、怎么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批大郤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导大窾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空隙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83" y="1937380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36329" y="1937380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29542" y="1937380"/>
            <a:ext cx="3744416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15283" y="2734006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26055" y="2734006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515283" y="3540906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26055" y="3540906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515283" y="4336532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326055" y="4336532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413673" y="4346805"/>
            <a:ext cx="110626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515283" y="5146364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326055" y="5146364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436379" y="5156637"/>
            <a:ext cx="551915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06557"/>
            <a:ext cx="177800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一词多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847528" y="1700808"/>
          <a:ext cx="8128000" cy="43557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5" name="文档" r:id="rId5" imgW="3843020" imgH="2059940" progId="Word.Document.12">
                  <p:embed/>
                </p:oleObj>
              </mc:Choice>
              <mc:Fallback>
                <p:oleObj name="文档" r:id="rId5" imgW="3843020" imgH="2059940" progId="Word.Document.12">
                  <p:embed/>
                  <p:pic>
                    <p:nvPicPr>
                      <p:cNvPr id="0" name="图片 1127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47528" y="1700808"/>
                        <a:ext cx="8128000" cy="43557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4717574" y="1783090"/>
            <a:ext cx="404272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56877" y="2231809"/>
            <a:ext cx="301936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20253" y="2695802"/>
            <a:ext cx="1215017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13200" y="3093851"/>
            <a:ext cx="1215017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18599" y="3542570"/>
            <a:ext cx="295535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409979" y="3954339"/>
            <a:ext cx="1215017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267111" y="4401468"/>
            <a:ext cx="229742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988271" y="4863662"/>
            <a:ext cx="147076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04874" y="5259822"/>
            <a:ext cx="1774053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369386" y="5732122"/>
            <a:ext cx="1232945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124834"/>
          <a:ext cx="7880424" cy="5591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9" name="文档" r:id="rId5" imgW="3843020" imgH="2727960" progId="Word.Document.12">
                  <p:embed/>
                </p:oleObj>
              </mc:Choice>
              <mc:Fallback>
                <p:oleObj name="文档" r:id="rId5" imgW="3843020" imgH="2727960" progId="Word.Document.12">
                  <p:embed/>
                  <p:pic>
                    <p:nvPicPr>
                      <p:cNvPr id="0" name="图片 1229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124834"/>
                        <a:ext cx="7880424" cy="5591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516884" y="1170752"/>
            <a:ext cx="222718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90250" y="1628800"/>
            <a:ext cx="115212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79976" y="2061687"/>
            <a:ext cx="223224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78841" y="2458120"/>
            <a:ext cx="88617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91236" y="2898944"/>
            <a:ext cx="1448780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240888" y="3340292"/>
            <a:ext cx="1448780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612492" y="3773314"/>
            <a:ext cx="1448780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437654" y="4225910"/>
            <a:ext cx="115212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802169" y="4615360"/>
            <a:ext cx="923517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371365" y="5051919"/>
            <a:ext cx="114129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905101" y="5506958"/>
            <a:ext cx="1961115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060335" y="5939283"/>
            <a:ext cx="1263277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408787" y="6375876"/>
            <a:ext cx="1479301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557531"/>
          <a:ext cx="8128000" cy="3996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3" name="文档" r:id="rId5" imgW="3843020" imgH="1891030" progId="Word.Document.12">
                  <p:embed/>
                </p:oleObj>
              </mc:Choice>
              <mc:Fallback>
                <p:oleObj name="文档" r:id="rId5" imgW="3843020" imgH="1891030" progId="Word.Document.12">
                  <p:embed/>
                  <p:pic>
                    <p:nvPicPr>
                      <p:cNvPr id="0" name="图片 133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557531"/>
                        <a:ext cx="8128000" cy="3996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5746234" y="1628800"/>
            <a:ext cx="150189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92412" y="2100664"/>
            <a:ext cx="3219812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62816" y="2539633"/>
            <a:ext cx="1185949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25509" y="2995692"/>
            <a:ext cx="946556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99753" y="3380052"/>
            <a:ext cx="239249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28720" y="3841642"/>
            <a:ext cx="2619407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877548" y="4313506"/>
            <a:ext cx="166672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431088" y="4745692"/>
            <a:ext cx="166672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614260" y="5218926"/>
            <a:ext cx="946556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274192"/>
          <a:ext cx="8128000" cy="45636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7" name="文档" r:id="rId5" imgW="3843020" imgH="2159000" progId="Word.Document.12">
                  <p:embed/>
                </p:oleObj>
              </mc:Choice>
              <mc:Fallback>
                <p:oleObj name="文档" r:id="rId5" imgW="3843020" imgH="2159000" progId="Word.Document.12">
                  <p:embed/>
                  <p:pic>
                    <p:nvPicPr>
                      <p:cNvPr id="0" name="图片 1434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274192"/>
                        <a:ext cx="8128000" cy="45636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7474426" y="1690534"/>
            <a:ext cx="267530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34334" y="2123317"/>
            <a:ext cx="57606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95600" y="2123317"/>
            <a:ext cx="288032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63318" y="2486312"/>
            <a:ext cx="2890437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911045" y="2958499"/>
            <a:ext cx="4433427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01551" y="3785689"/>
            <a:ext cx="403244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98278" y="4221823"/>
            <a:ext cx="376172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909262" y="4688647"/>
            <a:ext cx="68836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324460" y="5040089"/>
            <a:ext cx="320953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688288" y="5040089"/>
            <a:ext cx="1471712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898258" y="5498795"/>
            <a:ext cx="190376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011631" y="3400796"/>
            <a:ext cx="120405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64725"/>
          <a:ext cx="8128000" cy="4382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1" name="文档" r:id="rId5" imgW="3843020" imgH="2072005" progId="Word.Document.12">
                  <p:embed/>
                </p:oleObj>
              </mc:Choice>
              <mc:Fallback>
                <p:oleObj name="文档" r:id="rId5" imgW="3843020" imgH="2072005" progId="Word.Document.12">
                  <p:embed/>
                  <p:pic>
                    <p:nvPicPr>
                      <p:cNvPr id="0" name="图片 1537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364725"/>
                        <a:ext cx="8128000" cy="43825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7751337" y="1393810"/>
            <a:ext cx="240866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63479" y="1844824"/>
            <a:ext cx="346919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05874" y="1844824"/>
            <a:ext cx="259228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51336" y="2210226"/>
            <a:ext cx="240866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32001" y="2653415"/>
            <a:ext cx="27839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505874" y="2663689"/>
            <a:ext cx="259228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151276" y="3043530"/>
            <a:ext cx="348441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411566" y="3474741"/>
            <a:ext cx="3449915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131554" y="3941637"/>
            <a:ext cx="403036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499388" y="4414092"/>
            <a:ext cx="403036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189679" y="4850018"/>
            <a:ext cx="349182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272868" y="5308429"/>
            <a:ext cx="4632091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2643947"/>
          <a:ext cx="8128000" cy="1824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5" name="文档" r:id="rId5" imgW="3843020" imgH="864235" progId="Word.Document.12">
                  <p:embed/>
                </p:oleObj>
              </mc:Choice>
              <mc:Fallback>
                <p:oleObj name="文档" r:id="rId5" imgW="3843020" imgH="864235" progId="Word.Document.12">
                  <p:embed/>
                  <p:pic>
                    <p:nvPicPr>
                      <p:cNvPr id="0" name="图片 1639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2643947"/>
                        <a:ext cx="8128000" cy="18241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5470159" y="2664495"/>
            <a:ext cx="233693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96468" y="3130694"/>
            <a:ext cx="206768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50306" y="3607370"/>
            <a:ext cx="206768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17200" y="4046985"/>
            <a:ext cx="233092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433152" y="4046985"/>
            <a:ext cx="233092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101513"/>
            <a:ext cx="8128000" cy="57734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古今异义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妻子、儿女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男女两人结婚后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女子是男子的妻子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中原地区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中华人民共和国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回头再去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连词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表示跟上文意思相反或出乎预料和常情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没有不是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只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不外乎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多指把事情往小里或轻里说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虽是这样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但是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连词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用在上半句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下半句往往有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可是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但是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等跟它呼应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表示承认甲事为事实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但乙事并不因为甲事而不成立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847528" y="1556792"/>
          <a:ext cx="8128000" cy="456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5" name="文档" r:id="rId5" imgW="3843020" imgH="217805" progId="Word.Document.12">
                  <p:embed/>
                </p:oleObj>
              </mc:Choice>
              <mc:Fallback>
                <p:oleObj name="文档" r:id="rId5" imgW="3843020" imgH="217805" progId="Word.Document.12">
                  <p:embed/>
                  <p:pic>
                    <p:nvPicPr>
                      <p:cNvPr id="0" name="图片 1745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47528" y="1556792"/>
                        <a:ext cx="8128000" cy="4560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847528" y="2348880"/>
          <a:ext cx="8128000" cy="456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6" name="文档" r:id="rId7" imgW="3843020" imgH="217805" progId="Word.Document.12">
                  <p:embed/>
                </p:oleObj>
              </mc:Choice>
              <mc:Fallback>
                <p:oleObj name="文档" r:id="rId7" imgW="3843020" imgH="217805" progId="Word.Document.12">
                  <p:embed/>
                  <p:pic>
                    <p:nvPicPr>
                      <p:cNvPr id="0" name="图片 1745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47528" y="2348880"/>
                        <a:ext cx="8128000" cy="4560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847528" y="3140968"/>
          <a:ext cx="8128000" cy="456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7" name="文档" r:id="rId9" imgW="3843020" imgH="217805" progId="Word.Document.12">
                  <p:embed/>
                </p:oleObj>
              </mc:Choice>
              <mc:Fallback>
                <p:oleObj name="文档" r:id="rId9" imgW="3843020" imgH="217805" progId="Word.Document.12">
                  <p:embed/>
                  <p:pic>
                    <p:nvPicPr>
                      <p:cNvPr id="0" name="图片 1745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47528" y="3140968"/>
                        <a:ext cx="8128000" cy="4560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847528" y="4365104"/>
          <a:ext cx="8128000" cy="456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8" name="文档" r:id="rId11" imgW="3843020" imgH="217805" progId="Word.Document.12">
                  <p:embed/>
                </p:oleObj>
              </mc:Choice>
              <mc:Fallback>
                <p:oleObj name="文档" r:id="rId11" imgW="3843020" imgH="217805" progId="Word.Document.12">
                  <p:embed/>
                  <p:pic>
                    <p:nvPicPr>
                      <p:cNvPr id="0" name="图片 1745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847528" y="4365104"/>
                        <a:ext cx="8128000" cy="4560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1847528" y="5195647"/>
          <a:ext cx="8128000" cy="456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9" name="文档" r:id="rId13" imgW="3843020" imgH="217805" progId="Word.Document.12">
                  <p:embed/>
                </p:oleObj>
              </mc:Choice>
              <mc:Fallback>
                <p:oleObj name="文档" r:id="rId13" imgW="3843020" imgH="217805" progId="Word.Document.12">
                  <p:embed/>
                  <p:pic>
                    <p:nvPicPr>
                      <p:cNvPr id="0" name="图片 1745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847528" y="5195647"/>
                        <a:ext cx="8128000" cy="4560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017475" y="1953815"/>
            <a:ext cx="1422341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24460" y="1953815"/>
            <a:ext cx="4299932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17475" y="2769283"/>
            <a:ext cx="1134309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51046" y="2769283"/>
            <a:ext cx="198105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017475" y="3566232"/>
            <a:ext cx="1134309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051046" y="3574581"/>
            <a:ext cx="4924482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71141" y="3965914"/>
            <a:ext cx="64048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017475" y="4780094"/>
            <a:ext cx="1134309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064383" y="4780094"/>
            <a:ext cx="4748079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017475" y="5582874"/>
            <a:ext cx="1782381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681771" y="5582874"/>
            <a:ext cx="423065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036457" y="5980651"/>
            <a:ext cx="822555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991544" y="6378428"/>
            <a:ext cx="98101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78508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特殊句式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以吾一日长乎尔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不吾知也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加之以师旅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因之以饥馑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臣未之闻也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莫之能御也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何由知吾可也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王坐于堂上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牛何之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将以衅钟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58760" y="1988840"/>
            <a:ext cx="197503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20137" y="2377513"/>
            <a:ext cx="1383775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94629" y="2796743"/>
            <a:ext cx="1913539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13107" y="3185416"/>
            <a:ext cx="137883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13107" y="3594299"/>
            <a:ext cx="137883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490864" y="3985251"/>
            <a:ext cx="137883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213518" y="4400583"/>
            <a:ext cx="195449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651643" y="4791846"/>
            <a:ext cx="1411783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920137" y="5218900"/>
            <a:ext cx="838623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310467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百姓之不见保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不为者与不能者之形何以异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申之以孝悌之义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未之有也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臣之所好者道也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视为止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行为迟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27463" y="2410614"/>
            <a:ext cx="839505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00476" y="2811840"/>
            <a:ext cx="1379700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98270" y="3218229"/>
            <a:ext cx="1989817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79776" y="3632408"/>
            <a:ext cx="1379700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917003" y="4015338"/>
            <a:ext cx="839505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96887" y="4440023"/>
            <a:ext cx="839505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980728"/>
          <a:ext cx="8128000" cy="56813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文档" r:id="rId1" imgW="3908425" imgH="2732405" progId="Word.Document.12">
                  <p:embed/>
                </p:oleObj>
              </mc:Choice>
              <mc:Fallback>
                <p:oleObj name="文档" r:id="rId1" imgW="3908425" imgH="2732405" progId="Word.Document.12">
                  <p:embed/>
                  <p:pic>
                    <p:nvPicPr>
                      <p:cNvPr id="0" name="图片 206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980728"/>
                        <a:ext cx="8128000" cy="56813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899040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文化常识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宗庙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天子、诸侯供奉祖宗牌位的处所。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端章甫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古代的一种礼服。章甫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古代的一种礼帽。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周代男子在二十岁时行加冠礼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表示成年。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谥号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君主时代帝王、贵族、大臣等死后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依其生前事迹所给予的称号。例如齐宣王的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庠序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古代的地方学校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后泛指学校。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孝悌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善事父母为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敬爱兄长为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988408"/>
          <a:ext cx="8128000" cy="31351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3" name="文档" r:id="rId7" imgW="3843020" imgH="1483360" progId="Word.Document.12">
                  <p:embed/>
                </p:oleObj>
              </mc:Choice>
              <mc:Fallback>
                <p:oleObj name="文档" r:id="rId7" imgW="3843020" imgH="1483360" progId="Word.Document.12">
                  <p:embed/>
                  <p:pic>
                    <p:nvPicPr>
                      <p:cNvPr id="0" name="图片 1844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988408"/>
                        <a:ext cx="8128000" cy="31351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760395"/>
          <a:ext cx="8128000" cy="35912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7" name="文档" r:id="rId7" imgW="3843020" imgH="1697990" progId="Word.Document.12">
                  <p:embed/>
                </p:oleObj>
              </mc:Choice>
              <mc:Fallback>
                <p:oleObj name="文档" r:id="rId7" imgW="3843020" imgH="1697990" progId="Word.Document.12">
                  <p:embed/>
                  <p:pic>
                    <p:nvPicPr>
                      <p:cNvPr id="0" name="图片 1946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760395"/>
                        <a:ext cx="8128000" cy="35912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866020"/>
          <a:ext cx="8128000" cy="3379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1" name="文档" r:id="rId7" imgW="3843020" imgH="1598930" progId="Word.Document.12">
                  <p:embed/>
                </p:oleObj>
              </mc:Choice>
              <mc:Fallback>
                <p:oleObj name="文档" r:id="rId7" imgW="3843020" imgH="1598930" progId="Word.Document.12">
                  <p:embed/>
                  <p:pic>
                    <p:nvPicPr>
                      <p:cNvPr id="0" name="图片 2049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866020"/>
                        <a:ext cx="8128000" cy="3379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《子路、曾皙、冉有、公西华侍坐》通过孔子与四弟子以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为中心的一番对话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表现了弟子们的志趣与性格和孔子循循善诱的教育家的风范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同时反映了以孔子为代表的儒家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以礼乐治国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的政治主张。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《齐桓晋文之事》记录了孟子和齐宣王的一次谈话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孟子通过这次谈话劝说齐宣王放弃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霸道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施行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从而宣扬他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保民而王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《庖丁解牛》通过对庖丁解牛的过程和经历的叙述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揭示出养生的方法莫过于顺应自然的道理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也反映出只有反复实践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逐步认识和掌握事物的内部规律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然后遵循客观规律处理事物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才能做到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游刃有余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的道理。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310467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【任务一】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整体感知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分析文章的层次结构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《子路、曾皙、冉有、公西华侍坐》可分为几部分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简述各部分内容。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全文可以分为三部分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从开头到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则何以哉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孔子问志。第二部分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子路率尔而对曰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吾与点也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弟子言志。第三部分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三子者出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到结尾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孔子评志。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请结合原文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具体分析《齐桓晋文之事》是怎样运用迂回曲折的论辩艺术的。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本文在论辩过程中有三个波折。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第一个波折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孟子想向齐宣王道出自己的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碰到的第一个难题是齐宣王的畏难心理。孟子从齐宣王的日常生活入手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巧妙地分析了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以羊易牛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别具眼光地指出齐宣王不是吝啬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而是有不忍之心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而这不忍之心正是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保民而王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的思想基础。另外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孟子的这一番言语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也让人听着顺耳。所以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齐宣王说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他人有心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予忖度之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心悦诚服地与孟子站到同一边来了。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31881"/>
            <a:ext cx="8128000" cy="57734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第二个波折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虽然齐宣王在思想上解决了一些问题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但他又怀疑自己的能力。孟子针对这种思想上的疑难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采用了一组形象而生动的比喻进行说理。用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舆薪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挟太山以超北海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为长者折枝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等比喻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指出齐宣王完全有能力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保民而王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只是没有认真去做罢了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这就进一步从思想上为自己陈述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主张铺平了道路。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第三个波折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在孟子发出了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然后可以王天下的议论后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齐宣王并没有明确地表示要去实行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倒是对心中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念念不忘。那么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是什么呢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这是孟子必须认识到并且要扫清的障碍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王天下的大道理还是不能让齐宣王听到心里去。所谓能破才能立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就是这个道理。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文章中的这三个波折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呈现出迂回曲折的特点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千回百转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摇曳生姿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有时故意避开话题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有时故作顿挫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这都是由齐宣王认识上的曲折决定的。本文反映了文章高度的艺术水平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这是理解上的难点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更是理解上的重点。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《庖丁解牛》的结构思路是怎样的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描写庖丁解牛的场面。作者从绘形和摹声两个方面运用大胆的夸张和生动的比喻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把庖丁解牛的技术写得出神入化。这一段句式整齐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把解牛场面进行了诗意化处理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写成了一支劳动交响曲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一支劳动赞歌。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2~4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记叙了文惠君和庖丁的对话。可分为三层。第一层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文惠君的称赞。第二层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记叙了庖丁的经验之谈。第三层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文惠君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得养生焉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点出本文主题。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【任务二】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感受作品的形象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领悟作品的思想内涵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简析孔子对四弟子述志的态度。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对子路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并没有否定子路治理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千乘之国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的才能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但他认为子路的谈话态度不够谦虚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这属于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其言不让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。孔子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哂之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对冉有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冉有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如其礼乐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以俟君子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的回答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孔子当时没有评点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在回答曾皙的询问时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安见方六七十如五六十而非邦也者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既然是治理国家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礼乐教化之事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怎能非要等到君子去做呢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对公西华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孔子的惋惜之情溢于言表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赤也为之小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孰能为之大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因为孔子认为他通晓礼乐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可以大用。孔子认为公西华低估了自己完全可以担任更重要的工作的能力。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对曾皙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124744"/>
          <a:ext cx="8128000" cy="52955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文档" r:id="rId1" imgW="3908425" imgH="2546985" progId="Word.Document.12">
                  <p:embed/>
                </p:oleObj>
              </mc:Choice>
              <mc:Fallback>
                <p:oleObj name="文档" r:id="rId1" imgW="3908425" imgH="2546985" progId="Word.Document.12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1124744"/>
                        <a:ext cx="8128000" cy="52955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10733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孟子提出的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推恩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的方式和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推恩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的目的各是什么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的方式是由小及大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由近及远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推己及人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的目的是团结民众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王天下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孟子提出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制民之产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的具体措施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为齐宣王描绘了一幅怎样的图景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有什么作用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描绘了一幅小农生产丰衣足食、安居乐业的图景。既增强了思想上的说服力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又增强了情绪上的感染力。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708603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庖丁所谈的解牛之道包含了哪三重境界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怎样才能达到这种境界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第一重境界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始臣之解牛之时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无非牛者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不懂规律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。庖丁学解牛的头三年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心无旁骛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精力高度集中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达到对外物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除牛之外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无所感知的境界。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第二重境界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三年之后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未尝见全牛也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懂得规律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。庖丁对牛的全身结构完全摸清了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不再把一头牛看成全牛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而是把它看成类似积木之类可以拼装、拆卸的东西。这说明他行将踏进自由王国的境界了。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210733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第三重境界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方今之时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以神遇而不以目视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官知止而神欲行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。十九年后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当庖丁为文惠君解牛时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进入了一个异乎前两个境界的崭新境界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此时的庖丁依天理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因固然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完全靠精神活动批郤、导窾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避开技经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从容运刀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游刃有余。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这种从实践到认识再到实践的过程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生动地说明了这样一个事实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只有通过长期的解牛实践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才能获得解牛之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。规律的洞悉、掌握和娴熟运用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全在于长期的专注与实践。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m17.eps" descr="id:2147491990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4985058" y="3430336"/>
            <a:ext cx="286696" cy="286696"/>
          </a:xfrm>
          <a:prstGeom prst="rect">
            <a:avLst/>
          </a:prstGeom>
        </p:spPr>
      </p:pic>
      <p:pic>
        <p:nvPicPr>
          <p:cNvPr id="15" name="m16.eps" descr="id:2147491997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5591944" y="3439274"/>
            <a:ext cx="316967" cy="2546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02338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【任务三】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鉴赏作品的艺术手法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体悟其艺术魅力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《子路、曾皙、冉有、公西华侍坐》是如何刻画孔子的四位学生的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文中出现的孔子的四位学生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性格各异。孔子话语刚停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子路便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率尔而对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迫不及待中可见其直率刚正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遇事轻率、急躁和自负的特点。冉有的敦厚、谦虚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公西华的谦恭、温厚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曾皙的放达、洒脱和自得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在文章中都表现得淋漓尽致。特别是冉有和公西华这两个人物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性格相近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但从语言的描绘中又能辨析出他们的微小差别。本文通过富有个性的语言和极为简洁的动作、神态描写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生动地表现了人物的精神风貌。尺幅之内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就有如此多鲜活灵动的人物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不得不让人叹为观止。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结合课文简要分析孟子散文在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取譬设喻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方面具有怎样的特点。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孟子散文长于譬喻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本篇也是如此。如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力足以举百钧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而不足以举一羽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明足以察秋毫之末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而不见舆薪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挟太山以超北海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为长者折枝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缘木求鱼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邹人与楚人战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生动而又言简意赅地说明了道理。另外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以羊易牛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这种齐宣王亲身经历的事情来说服齐宣王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不仅有故事性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使文章更生动形象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而且更有说服力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更易为齐宣王所接受。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孟子这些比喻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带有寓言性和夸张性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虽非都是实际存在的事物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却并不给人以虚假之感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而是更显事情之实、道理之真。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31881"/>
            <a:ext cx="8128000" cy="57734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《庖丁解牛》的第一段是如何描写庖丁的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游刃有余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的状态的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这样写有什么作用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作者以写动作为主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一连用了五个动词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解、触、倚、履、踦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来铺排描写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准确凝练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作者还运用了摹声的修辞手法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用了两个贴切的拟声词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来描摹他解牛进刀的声音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用两个比喻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《桑林》之舞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《经首》之会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生动地描绘出庖丁解牛动作的节奏感。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作者写庖丁解牛时突出其刀声之悦耳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仿佛不闻牛之惨叫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暗示了牛似乎在毫无痛苦的情形下就被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强调说明了庖丁技艺之炉火纯青、出神入化。作者通过对庖丁优美和谐的动作的刻画及悦耳的刀声的描写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使读者产生了急切了解其绝技如何取得的念头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这是行文的悬念感。同时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从结构上看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写这个场面既形象再现了庖丁的高超技艺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又为下文文惠君的赞叹、质疑和庖丁的畅谈解牛之道做了铺垫。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505471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广泛收集资料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思考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孔子为什么喟然叹曰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吾与点也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对这个问题历来有争论。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有人认为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这是由于曾皙的主张有不愿求仕的意思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与当时孔子的处境和心境相契合。孔子本有行道救世之心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但是屡屡不能得志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所以他也产生过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道不行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乘桴浮于海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的想法。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也有人认为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曾皙的话描绘了一幅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太平盛世图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。民风趋淳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民德归厚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天下太平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这才是曾皙的社会理想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只不过他是用暗示的方法表达出来罢了。这与孔子的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治国的思想完全合拍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加上曾皙的话说得那么雍容委婉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所以孔子会不由自主地赞赏起来。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孟子政治主张里面的理想社会是什么样的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你认为这种理想在当时能实现吗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孟子描绘了一个人民安居乐业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社会道德高尚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既恬静又和谐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带有浪漫色彩的小农经济社会。首先这个社会的核心人物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有仁爱之心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于百姓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国家有凝聚力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有吸引力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仕者、耕者欲至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商者、行者欲来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疾其君者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欲归附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国家人民生活富足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百姓有恒产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足温饱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知孝悌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懂礼节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不仅自己的家中安乐和睦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而且所有的人充满爱心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整个社会不再有受苦之人。总之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是国泰民安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天下太平。在古代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尤其是在那样一个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霸道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之风盛行的社会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他的理想社会是不可能实现的。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521133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除了养生之道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你还能从《庖丁解牛》的故事中悟出什么道理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庖丁解牛之所以动作那么娴熟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技艺那么高超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是因为他实践丰富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从中摸索出了规律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且从不掉以轻心。这启示我们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只有通过实践才能深入掌握规律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只有掌握规律才能事半功倍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只有长期在正确认识论的指导下才能保持实践的正确方向。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048760" y="1130202"/>
            <a:ext cx="4094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子路、曾皙、冉有、公西华侍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坐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32000" y="1690337"/>
          <a:ext cx="8128000" cy="4338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5" name="文档" r:id="rId7" imgW="3843020" imgH="2052320" progId="Word.Document.12">
                  <p:embed/>
                </p:oleObj>
              </mc:Choice>
              <mc:Fallback>
                <p:oleObj name="文档" r:id="rId7" imgW="3843020" imgH="2052320" progId="Word.Document.12">
                  <p:embed/>
                  <p:pic>
                    <p:nvPicPr>
                      <p:cNvPr id="0" name="图片 215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690337"/>
                        <a:ext cx="8128000" cy="4338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994484" y="2708920"/>
            <a:ext cx="6203032" cy="576064"/>
          </a:xfrm>
        </p:spPr>
        <p:txBody>
          <a:bodyPr>
            <a:normAutofit fontScale="90000"/>
          </a:bodyPr>
          <a:lstStyle/>
          <a:p>
            <a:r>
              <a:rPr lang="en-US" altLang="zh-CN" b="1"/>
              <a:t>1</a:t>
            </a:r>
            <a:r>
              <a:rPr lang="zh-CN" altLang="zh-CN"/>
              <a:t>　子路、曾皙、冉有、公西华侍坐</a:t>
            </a:r>
            <a:br>
              <a:rPr lang="zh-CN" altLang="zh-CN"/>
            </a:br>
            <a:r>
              <a:rPr lang="zh-CN" altLang="zh-CN"/>
              <a:t>齐桓晋文之</a:t>
            </a:r>
            <a:r>
              <a:rPr lang="zh-CN" altLang="zh-CN" smtClean="0"/>
              <a:t>事</a:t>
            </a:r>
            <a:r>
              <a:rPr lang="en-US" altLang="zh-CN" smtClean="0"/>
              <a:t>  </a:t>
            </a:r>
            <a:r>
              <a:rPr lang="zh-CN" altLang="zh-CN" smtClean="0"/>
              <a:t>庖丁解牛</a:t>
            </a:r>
            <a:endParaRPr lang="zh-CN" altLang="zh-CN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8" name="文档" r:id="rId7" imgW="3843020" imgH="2052320" progId="Word.Document.12">
                  <p:embed/>
                </p:oleObj>
              </mc:Choice>
              <mc:Fallback>
                <p:oleObj name="文档" r:id="rId7" imgW="3843020" imgH="2052320" progId="Word.Document.12">
                  <p:embed/>
                  <p:pic>
                    <p:nvPicPr>
                      <p:cNvPr id="0" name="图片 2253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386522"/>
                        <a:ext cx="8128000" cy="4338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2" name="文档" r:id="rId7" imgW="3843020" imgH="2052320" progId="Word.Document.12">
                  <p:embed/>
                </p:oleObj>
              </mc:Choice>
              <mc:Fallback>
                <p:oleObj name="文档" r:id="rId7" imgW="3843020" imgH="2052320" progId="Word.Document.12">
                  <p:embed/>
                  <p:pic>
                    <p:nvPicPr>
                      <p:cNvPr id="0" name="图片 2356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386522"/>
                        <a:ext cx="8128000" cy="4338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6" name="文档" r:id="rId7" imgW="3843020" imgH="2052320" progId="Word.Document.12">
                  <p:embed/>
                </p:oleObj>
              </mc:Choice>
              <mc:Fallback>
                <p:oleObj name="文档" r:id="rId7" imgW="3843020" imgH="2052320" progId="Word.Document.12">
                  <p:embed/>
                  <p:pic>
                    <p:nvPicPr>
                      <p:cNvPr id="0" name="图片 2458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386522"/>
                        <a:ext cx="8128000" cy="4338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0" name="文档" r:id="rId7" imgW="3843020" imgH="2052320" progId="Word.Document.12">
                  <p:embed/>
                </p:oleObj>
              </mc:Choice>
              <mc:Fallback>
                <p:oleObj name="文档" r:id="rId7" imgW="3843020" imgH="2052320" progId="Word.Document.12">
                  <p:embed/>
                  <p:pic>
                    <p:nvPicPr>
                      <p:cNvPr id="0" name="图片 2560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386522"/>
                        <a:ext cx="8128000" cy="4338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412776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4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2663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412776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1820752"/>
          <a:ext cx="8128000" cy="34704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8" name="文档" r:id="rId7" imgW="3843020" imgH="1641475" progId="Word.Document.12">
                  <p:embed/>
                </p:oleObj>
              </mc:Choice>
              <mc:Fallback>
                <p:oleObj name="文档" r:id="rId7" imgW="3843020" imgH="1641475" progId="Word.Document.12">
                  <p:embed/>
                  <p:pic>
                    <p:nvPicPr>
                      <p:cNvPr id="0" name="图片 2765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820752"/>
                        <a:ext cx="8128000" cy="34704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166360" y="1124744"/>
            <a:ext cx="18592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齐桓晋文之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事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32000" y="1481760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2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2868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481760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196752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6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2970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196752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0" name="文档" r:id="rId7" imgW="3843020" imgH="2052320" progId="Word.Document.12">
                  <p:embed/>
                </p:oleObj>
              </mc:Choice>
              <mc:Fallback>
                <p:oleObj name="文档" r:id="rId7" imgW="3843020" imgH="2052320" progId="Word.Document.12">
                  <p:embed/>
                  <p:pic>
                    <p:nvPicPr>
                      <p:cNvPr id="0" name="图片 3072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386522"/>
                        <a:ext cx="8128000" cy="4338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196752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4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3175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196752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2718181"/>
          <a:ext cx="8128000" cy="167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文档" r:id="rId1" imgW="3913505" imgH="807720" progId="Word.Document.12">
                  <p:embed/>
                </p:oleObj>
              </mc:Choice>
              <mc:Fallback>
                <p:oleObj name="文档" r:id="rId1" imgW="3913505" imgH="807720" progId="Word.Document.12">
                  <p:embed/>
                  <p:pic>
                    <p:nvPicPr>
                      <p:cNvPr id="0" name="图片 41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2718181"/>
                        <a:ext cx="8128000" cy="1675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8" name="文档" r:id="rId7" imgW="3843020" imgH="2052320" progId="Word.Document.12">
                  <p:embed/>
                </p:oleObj>
              </mc:Choice>
              <mc:Fallback>
                <p:oleObj name="文档" r:id="rId7" imgW="3843020" imgH="2052320" progId="Word.Document.12">
                  <p:embed/>
                  <p:pic>
                    <p:nvPicPr>
                      <p:cNvPr id="0" name="图片 3277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386522"/>
                        <a:ext cx="8128000" cy="4338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2" name="文档" r:id="rId7" imgW="3843020" imgH="2052320" progId="Word.Document.12">
                  <p:embed/>
                </p:oleObj>
              </mc:Choice>
              <mc:Fallback>
                <p:oleObj name="文档" r:id="rId7" imgW="3843020" imgH="2052320" progId="Word.Document.12">
                  <p:embed/>
                  <p:pic>
                    <p:nvPicPr>
                      <p:cNvPr id="0" name="图片 3380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386522"/>
                        <a:ext cx="8128000" cy="4338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095940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6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3482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095940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0" name="文档" r:id="rId7" imgW="3843020" imgH="2052320" progId="Word.Document.12">
                  <p:embed/>
                </p:oleObj>
              </mc:Choice>
              <mc:Fallback>
                <p:oleObj name="文档" r:id="rId7" imgW="3843020" imgH="2052320" progId="Word.Document.12">
                  <p:embed/>
                  <p:pic>
                    <p:nvPicPr>
                      <p:cNvPr id="0" name="图片 3584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386522"/>
                        <a:ext cx="8128000" cy="4338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095940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4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3687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095940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8" name="文档" r:id="rId7" imgW="3843020" imgH="2052320" progId="Word.Document.12">
                  <p:embed/>
                </p:oleObj>
              </mc:Choice>
              <mc:Fallback>
                <p:oleObj name="文档" r:id="rId7" imgW="3843020" imgH="2052320" progId="Word.Document.12">
                  <p:embed/>
                  <p:pic>
                    <p:nvPicPr>
                      <p:cNvPr id="0" name="图片 3789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386522"/>
                        <a:ext cx="8128000" cy="4338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590822"/>
          <a:ext cx="8128000" cy="3930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2" name="文档" r:id="rId7" imgW="4241800" imgH="2052320" progId="Word.Document.12">
                  <p:embed/>
                </p:oleObj>
              </mc:Choice>
              <mc:Fallback>
                <p:oleObj name="文档" r:id="rId7" imgW="4241800" imgH="2052320" progId="Word.Document.12">
                  <p:embed/>
                  <p:pic>
                    <p:nvPicPr>
                      <p:cNvPr id="0" name="图片 3892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590822"/>
                        <a:ext cx="8128000" cy="39303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6" name="文档" r:id="rId7" imgW="3843020" imgH="2052320" progId="Word.Document.12">
                  <p:embed/>
                </p:oleObj>
              </mc:Choice>
              <mc:Fallback>
                <p:oleObj name="文档" r:id="rId7" imgW="3843020" imgH="2052320" progId="Word.Document.12">
                  <p:embed/>
                  <p:pic>
                    <p:nvPicPr>
                      <p:cNvPr id="0" name="图片 3994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386522"/>
                        <a:ext cx="8128000" cy="4338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1268760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0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4096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268760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196752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4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4199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196752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32000" y="1412776"/>
          <a:ext cx="8128000" cy="22901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文档" r:id="rId5" imgW="3843020" imgH="1084580" progId="Word.Document.12">
                  <p:embed/>
                </p:oleObj>
              </mc:Choice>
              <mc:Fallback>
                <p:oleObj name="文档" r:id="rId5" imgW="3843020" imgH="1084580" progId="Word.Document.12">
                  <p:embed/>
                  <p:pic>
                    <p:nvPicPr>
                      <p:cNvPr id="0" name="图片 513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412776"/>
                        <a:ext cx="8128000" cy="22901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3702968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《论语》是孔子及其弟子的语录结集。孔子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551—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479),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字仲尼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春秋末期思想家、政治家、教育家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儒家学派创始人。孔子主张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为政以德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用道德和礼教来治理国家。孔子开创了私人讲学之风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有教无类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的教育思想对后世有深远的影响。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8" name="文档" r:id="rId7" imgW="3843020" imgH="2052320" progId="Word.Document.12">
                  <p:embed/>
                </p:oleObj>
              </mc:Choice>
              <mc:Fallback>
                <p:oleObj name="文档" r:id="rId7" imgW="3843020" imgH="2052320" progId="Word.Document.12">
                  <p:embed/>
                  <p:pic>
                    <p:nvPicPr>
                      <p:cNvPr id="0" name="图片 430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386522"/>
                        <a:ext cx="8128000" cy="4338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095940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2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4404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095940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113742"/>
          <a:ext cx="8128000" cy="4955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6" name="文档" r:id="rId7" imgW="4037965" imgH="2461895" progId="Word.Document.12">
                  <p:embed/>
                </p:oleObj>
              </mc:Choice>
              <mc:Fallback>
                <p:oleObj name="文档" r:id="rId7" imgW="4037965" imgH="2461895" progId="Word.Document.12">
                  <p:embed/>
                  <p:pic>
                    <p:nvPicPr>
                      <p:cNvPr id="0" name="图片 4506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113742"/>
                        <a:ext cx="8128000" cy="49559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0" name="文档" r:id="rId7" imgW="3843020" imgH="2052320" progId="Word.Document.12">
                  <p:embed/>
                </p:oleObj>
              </mc:Choice>
              <mc:Fallback>
                <p:oleObj name="文档" r:id="rId7" imgW="3843020" imgH="2052320" progId="Word.Document.12">
                  <p:embed/>
                  <p:pic>
                    <p:nvPicPr>
                      <p:cNvPr id="0" name="图片 4608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386522"/>
                        <a:ext cx="8128000" cy="4338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3" name="文档" r:id="rId7" imgW="3843020" imgH="2052320" progId="Word.Document.12">
                  <p:embed/>
                </p:oleObj>
              </mc:Choice>
              <mc:Fallback>
                <p:oleObj name="文档" r:id="rId7" imgW="3843020" imgH="2052320" progId="Word.Document.12">
                  <p:embed/>
                  <p:pic>
                    <p:nvPicPr>
                      <p:cNvPr id="0" name="图片 471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386522"/>
                        <a:ext cx="8128000" cy="4338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196752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7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4813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196752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102579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1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4916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102579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203775"/>
          <a:ext cx="8128000" cy="470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5" name="文档" r:id="rId7" imgW="3843020" imgH="2224405" progId="Word.Document.12">
                  <p:embed/>
                </p:oleObj>
              </mc:Choice>
              <mc:Fallback>
                <p:oleObj name="文档" r:id="rId7" imgW="3843020" imgH="2224405" progId="Word.Document.12">
                  <p:embed/>
                  <p:pic>
                    <p:nvPicPr>
                      <p:cNvPr id="0" name="图片 5018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203775"/>
                        <a:ext cx="8128000" cy="4704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32000" y="1334549"/>
          <a:ext cx="8128000" cy="44429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9" name="文档" r:id="rId7" imgW="3843020" imgH="2101215" progId="Word.Document.12">
                  <p:embed/>
                </p:oleObj>
              </mc:Choice>
              <mc:Fallback>
                <p:oleObj name="文档" r:id="rId7" imgW="3843020" imgH="2101215" progId="Word.Document.12">
                  <p:embed/>
                  <p:pic>
                    <p:nvPicPr>
                      <p:cNvPr id="0" name="图片 5120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334549"/>
                        <a:ext cx="8128000" cy="44429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268760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3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5223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268760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32000" y="1268760"/>
          <a:ext cx="8128000" cy="2759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文档" r:id="rId5" imgW="3843020" imgH="1306830" progId="Word.Document.12">
                  <p:embed/>
                </p:oleObj>
              </mc:Choice>
              <mc:Fallback>
                <p:oleObj name="文档" r:id="rId5" imgW="3843020" imgH="1306830" progId="Word.Document.12">
                  <p:embed/>
                  <p:pic>
                    <p:nvPicPr>
                      <p:cNvPr id="0" name="图片 615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268760"/>
                        <a:ext cx="8128000" cy="27596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4028391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372—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289),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字子舆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今山东邹城东南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战国时期思想家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儒家学派代表人物之一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与孔子并称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。他继承孔子的学说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的主张。孟子认为人性本善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把伦理与政治紧密结合起来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强调道德修养是政治的根本。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49637"/>
          <a:ext cx="8128000" cy="44127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7" name="文档" r:id="rId7" imgW="3843020" imgH="2087245" progId="Word.Document.12">
                  <p:embed/>
                </p:oleObj>
              </mc:Choice>
              <mc:Fallback>
                <p:oleObj name="文档" r:id="rId7" imgW="3843020" imgH="2087245" progId="Word.Document.12">
                  <p:embed/>
                  <p:pic>
                    <p:nvPicPr>
                      <p:cNvPr id="0" name="图片 5325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349637"/>
                        <a:ext cx="8128000" cy="44127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196752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1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5428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196752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820752"/>
          <a:ext cx="8128000" cy="34704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5" name="文档" r:id="rId7" imgW="3843020" imgH="1641475" progId="Word.Document.12">
                  <p:embed/>
                </p:oleObj>
              </mc:Choice>
              <mc:Fallback>
                <p:oleObj name="文档" r:id="rId7" imgW="3843020" imgH="1641475" progId="Word.Document.12">
                  <p:embed/>
                  <p:pic>
                    <p:nvPicPr>
                      <p:cNvPr id="0" name="图片 5530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820752"/>
                        <a:ext cx="8128000" cy="34704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708603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巧用对话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揭示主题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对话描写是语言描写的重要形式。从写作的角度来看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学会描写人物对话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是刻画人物形象、发展故事情节、表现文章主题的重要手段。《子路、曾皙、冉有、公西华侍坐》中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通过师生之间的对话与问答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表现了不同人物的志向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也展现了孔子的思想与主张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《齐桓晋文之事》通过孟子与齐宣王的对话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表现了孟子的政治主张和社会理想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也表现了孟子善辩的性格和高超的论辩技巧。《庖丁解牛》一文通过文惠君与庖丁的问答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水到渠成地揭示了文章主旨。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10733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写好人物对话应注意以下三点。一、人物语言要符合口语化的要求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语言简练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句子短小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通俗易懂。要敢用省略句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多用短小句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善用鲜活的口语词汇。要避免长篇大论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避免粗俗啰唆。二、选取个性化的语言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对于不同的人物而言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由于身份、职业、年龄、兴趣、修养等的不同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他们说话的内容、用词乃至语气、语调都是各不相同的。三、写对话时可以借助人物的动作、神态、心理活动来加强语气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增强对话的表现力。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900436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迁移练笔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设计一段人物对话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表现出人物的个性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有一定的中心。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字左右。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我来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尝试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68760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答案示例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我来到爸爸床前一看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爸爸果然老老实实地躺在那里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可是嘴好像在动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原来爸爸还在背诵英语单词。我对爸爸说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您不服从妈妈的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命令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我告诉妈妈去。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就要往外走。爸爸急忙拉住我说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我昨天刚背好的单词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谁知睡了一觉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就全忘了。你千万不要告诉你妈妈。她也够辛苦的了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别再让她为我操心了。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我听着这诚挚的话语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只好答应了。可一见爸爸那疲惫的样子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马上改口说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您也太辛苦了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这样下去身体会垮的。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我又不满地说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您是大学生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又是工程师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干吗还那么拼命地学啊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爸爸笑着说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工作需要嘛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他语重心长地说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我现在学到的知识还远远不够呀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我真后悔年轻时没多学几门外国语言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现在我都四十多岁的人了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学起来可真费劲。唉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少壮不努力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老大徒伤悲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现在下功夫学还不晚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这也叫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活到老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学到老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说完就哈哈大笑起来。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32000" y="1268760"/>
          <a:ext cx="8128000" cy="25450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文档" r:id="rId5" imgW="3843020" imgH="1205230" progId="Word.Document.12">
                  <p:embed/>
                </p:oleObj>
              </mc:Choice>
              <mc:Fallback>
                <p:oleObj name="文档" r:id="rId5" imgW="3843020" imgH="1205230" progId="Word.Document.12">
                  <p:embed/>
                  <p:pic>
                    <p:nvPicPr>
                      <p:cNvPr id="0" name="图片 717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268760"/>
                        <a:ext cx="8128000" cy="25450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3813791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369—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286),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战国时期宋国蒙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今河南商丘东北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人。他继承并发展了老子的思想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为道家学派的代表人物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与老子并称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。庄子对当时的社会变革抱着无可奈何、玩世不恭的态度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宣扬并追求一种完全恢复人的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天然本性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的精神。他的散文善于运用寓言和比喻说理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构思巧妙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描绘生动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想象奇特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文笔汪洋恣肆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具有浪漫主义的艺术风格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对后世文学产生了极大的影响。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8775</Words>
  <Application>WPS 演示</Application>
  <PresentationFormat>宽屏</PresentationFormat>
  <Paragraphs>1056</Paragraphs>
  <Slides>86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57</vt:i4>
      </vt:variant>
      <vt:variant>
        <vt:lpstr>幻灯片标题</vt:lpstr>
      </vt:variant>
      <vt:variant>
        <vt:i4>86</vt:i4>
      </vt:variant>
    </vt:vector>
  </HeadingPairs>
  <TitlesOfParts>
    <vt:vector size="157" baseType="lpstr">
      <vt:lpstr>Arial</vt:lpstr>
      <vt:lpstr>宋体</vt:lpstr>
      <vt:lpstr>Wingdings</vt:lpstr>
      <vt:lpstr>黑体</vt:lpstr>
      <vt:lpstr>NEU-BZ-S92</vt:lpstr>
      <vt:lpstr>Segoe Print</vt:lpstr>
      <vt:lpstr>方正宋黑_GBK</vt:lpstr>
      <vt:lpstr>Times New Roman</vt:lpstr>
      <vt:lpstr>方正书宋_GBK</vt:lpstr>
      <vt:lpstr>微软雅黑</vt:lpstr>
      <vt:lpstr>仿宋</vt:lpstr>
      <vt:lpstr>楷体</vt:lpstr>
      <vt:lpstr>Calibri</vt:lpstr>
      <vt:lpstr>Office 主题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第一单元</vt:lpstr>
      <vt:lpstr>PowerPoint 演示文稿</vt:lpstr>
      <vt:lpstr>PowerPoint 演示文稿</vt:lpstr>
      <vt:lpstr>PowerPoint 演示文稿</vt:lpstr>
      <vt:lpstr>1　子路、曾皙、冉有、公西华侍坐 齐桓晋文之事  庖丁解牛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2</cp:revision>
  <dcterms:created xsi:type="dcterms:W3CDTF">2019-11-26T04:16:00Z</dcterms:created>
  <dcterms:modified xsi:type="dcterms:W3CDTF">2020-02-15T02:11:36Z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