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46"/>
  </p:handoutMasterIdLst>
  <p:sldIdLst>
    <p:sldId id="841" r:id="rId3"/>
    <p:sldId id="814" r:id="rId5"/>
    <p:sldId id="772" r:id="rId6"/>
    <p:sldId id="1049" r:id="rId7"/>
    <p:sldId id="1061" r:id="rId8"/>
    <p:sldId id="1050" r:id="rId9"/>
    <p:sldId id="1051" r:id="rId10"/>
    <p:sldId id="1070" r:id="rId11"/>
    <p:sldId id="1062" r:id="rId12"/>
    <p:sldId id="1052" r:id="rId13"/>
    <p:sldId id="1132" r:id="rId14"/>
    <p:sldId id="1054" r:id="rId15"/>
    <p:sldId id="888" r:id="rId16"/>
    <p:sldId id="1055" r:id="rId17"/>
    <p:sldId id="1065" r:id="rId18"/>
    <p:sldId id="1066" r:id="rId19"/>
    <p:sldId id="1056" r:id="rId20"/>
    <p:sldId id="1057" r:id="rId21"/>
    <p:sldId id="1059" r:id="rId22"/>
    <p:sldId id="1028" r:id="rId23"/>
    <p:sldId id="1067" r:id="rId24"/>
    <p:sldId id="1068" r:id="rId25"/>
    <p:sldId id="1133" r:id="rId26"/>
    <p:sldId id="1134" r:id="rId27"/>
    <p:sldId id="1071" r:id="rId28"/>
    <p:sldId id="1108" r:id="rId29"/>
    <p:sldId id="1113" r:id="rId30"/>
    <p:sldId id="1129" r:id="rId31"/>
    <p:sldId id="1112" r:id="rId32"/>
    <p:sldId id="1109" r:id="rId33"/>
    <p:sldId id="1130" r:id="rId34"/>
    <p:sldId id="1075" r:id="rId35"/>
    <p:sldId id="1131" r:id="rId36"/>
    <p:sldId id="1077" r:id="rId37"/>
    <p:sldId id="1135" r:id="rId38"/>
    <p:sldId id="1136" r:id="rId39"/>
    <p:sldId id="1137" r:id="rId40"/>
    <p:sldId id="1138" r:id="rId41"/>
    <p:sldId id="1060" r:id="rId42"/>
    <p:sldId id="1013" r:id="rId43"/>
    <p:sldId id="812" r:id="rId44"/>
    <p:sldId id="820" r:id="rId45"/>
  </p:sldIdLst>
  <p:sldSz cx="10080625" cy="6300470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方正华隶_GBK" pitchFamily="65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方正华隶_GBK" pitchFamily="65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方正华隶_GBK" pitchFamily="65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方正华隶_GBK" pitchFamily="65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方正华隶_GBK" pitchFamily="65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方正华隶_GBK" pitchFamily="65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方正华隶_GBK" pitchFamily="65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方正华隶_GBK" pitchFamily="65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1" i="0" u="none" kern="1200" baseline="0">
        <a:solidFill>
          <a:schemeClr val="tx1"/>
        </a:solidFill>
        <a:latin typeface="Arial" panose="020B0604020202020204" pitchFamily="34" charset="0"/>
        <a:ea typeface="方正华隶_GBK" pitchFamily="65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作" lastIdx="0" clrIdx="24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2437"/>
    <a:srgbClr val="FBEFF3"/>
    <a:srgbClr val="EFE3C9"/>
    <a:srgbClr val="EADEC4"/>
    <a:srgbClr val="EAE2D6"/>
    <a:srgbClr val="0000FF"/>
    <a:srgbClr val="0099FF"/>
    <a:srgbClr val="0066FF"/>
    <a:srgbClr val="3399FF"/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>
        <p:scale>
          <a:sx n="50" d="100"/>
          <a:sy n="50" d="100"/>
        </p:scale>
        <p:origin x="-42" y="-426"/>
      </p:cViewPr>
      <p:guideLst>
        <p:guide orient="horz" pos="4004"/>
        <p:guide pos="254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0" Type="http://schemas.openxmlformats.org/officeDocument/2006/relationships/commentAuthors" Target="commentAuthors.xml"/><Relationship Id="rId5" Type="http://schemas.openxmlformats.org/officeDocument/2006/relationships/slide" Target="slides/slide2.xml"/><Relationship Id="rId49" Type="http://schemas.openxmlformats.org/officeDocument/2006/relationships/tableStyles" Target="tableStyles.xml"/><Relationship Id="rId48" Type="http://schemas.openxmlformats.org/officeDocument/2006/relationships/viewProps" Target="viewProps.xml"/><Relationship Id="rId47" Type="http://schemas.openxmlformats.org/officeDocument/2006/relationships/presProps" Target="presProps.xml"/><Relationship Id="rId46" Type="http://schemas.openxmlformats.org/officeDocument/2006/relationships/handoutMaster" Target="handoutMasters/handoutMaster1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 b="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 b="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132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687388" y="685800"/>
            <a:ext cx="5483225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5125" name="Rectangle 5"/>
          <p:cNvSpPr>
            <a:spLocks noGrp="1" noRot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 b="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b="0" dirty="0">
                <a:ea typeface="宋体" panose="02010600030101010101" pitchFamily="2" charset="-122"/>
              </a:rPr>
            </a:fld>
            <a:endParaRPr lang="zh-CN" altLang="en-US" sz="1200" b="0" dirty="0"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69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miter/>
          </a:ln>
        </p:spPr>
      </p:sp>
      <p:sp>
        <p:nvSpPr>
          <p:cNvPr id="7170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/>
          </a:p>
        </p:txBody>
      </p:sp>
      <p:sp>
        <p:nvSpPr>
          <p:cNvPr id="7171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b" anchorCtr="0"/>
          <a:p>
            <a:pPr lvl="0" algn="r"/>
            <a:fld id="{9A0DB2DC-4C9A-4742-B13C-FB6460FD3503}" type="slidenum">
              <a:rPr lang="zh-CN" altLang="en-US" sz="1800">
                <a:solidFill>
                  <a:schemeClr val="tx1"/>
                </a:solidFill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800">
              <a:solidFill>
                <a:schemeClr val="tx1"/>
              </a:solidFill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263DB197-84B0-484E-9C0F-88358ECCB79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E077DA78-E013-4A8C-AD75-63A150561B1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145" name="文本框 5"/>
          <p:cNvSpPr txBox="1"/>
          <p:nvPr/>
        </p:nvSpPr>
        <p:spPr>
          <a:xfrm>
            <a:off x="1536700" y="2430145"/>
            <a:ext cx="7193280" cy="98298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dist">
              <a:lnSpc>
                <a:spcPct val="130000"/>
              </a:lnSpc>
              <a:buClrTx/>
              <a:buFontTx/>
            </a:pPr>
            <a:r>
              <a:rPr lang="zh-CN" altLang="en-US" sz="446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charset="-122"/>
              </a:rPr>
              <a:t>人的正确思想是从哪里来的？</a:t>
            </a:r>
            <a:endParaRPr lang="zh-CN" altLang="en-US" sz="446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" name="文本框 19"/>
          <p:cNvSpPr txBox="1"/>
          <p:nvPr/>
        </p:nvSpPr>
        <p:spPr>
          <a:xfrm>
            <a:off x="490855" y="198120"/>
            <a:ext cx="8661400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2" algn="ctr">
              <a:lnSpc>
                <a:spcPct val="90000"/>
              </a:lnSpc>
            </a:pPr>
            <a:r>
              <a:rPr lang="zh-CN" altLang="en-US" sz="4800"/>
              <a:t>论述文</a:t>
            </a:r>
            <a:endParaRPr lang="zh-CN" altLang="en-US" sz="4800"/>
          </a:p>
        </p:txBody>
      </p:sp>
      <p:sp>
        <p:nvSpPr>
          <p:cNvPr id="21" name="文本框 20"/>
          <p:cNvSpPr txBox="1"/>
          <p:nvPr/>
        </p:nvSpPr>
        <p:spPr>
          <a:xfrm>
            <a:off x="431800" y="918210"/>
            <a:ext cx="9430385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1.概念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论述文是说服劝导读者同意作者观点的一种说理性文章。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2.种类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根据阐释、感想、分析、论证、评价这些论述文常用的论事说理的方法使用的主次多寡,可以把论述文分成三类。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(1)证论文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证论文:以阐释、论证为主要方法,从正面论说见解。证论文往往是经过比较长时间的探讨和研究,用来创建理论和推广理论的。哲学论文、政治论文、经济论文、学术论文、学位论文、学科论文等,多属于证论文。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" name="文本框 19"/>
          <p:cNvSpPr txBox="1"/>
          <p:nvPr/>
        </p:nvSpPr>
        <p:spPr>
          <a:xfrm>
            <a:off x="490855" y="198120"/>
            <a:ext cx="8661400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2" algn="ctr">
              <a:lnSpc>
                <a:spcPct val="90000"/>
              </a:lnSpc>
            </a:pPr>
            <a:r>
              <a:rPr lang="zh-CN" altLang="en-US" sz="4800"/>
              <a:t>论述文</a:t>
            </a:r>
            <a:endParaRPr lang="zh-CN" altLang="en-US" sz="4800"/>
          </a:p>
        </p:txBody>
      </p:sp>
      <p:sp>
        <p:nvSpPr>
          <p:cNvPr id="21" name="文本框 20"/>
          <p:cNvSpPr txBox="1"/>
          <p:nvPr/>
        </p:nvSpPr>
        <p:spPr>
          <a:xfrm>
            <a:off x="431800" y="918210"/>
            <a:ext cx="9430385" cy="47428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(2)评论文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评论文:以分析、评价为主要方法,对特定对象进行评析。评论文需要一个对象，作者对其表达自己的看法，就事论理，以理论事。时事评论、国际评论、体育评论、书籍评论、影视评论、音乐评论等，多属于评论文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(3)感论文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感论文:以感想、论证为主要方法,发表个人见解。感论文往往是缘事而发,有感而论,掺用散文笔法。杂文、杂感、杂论、随笔、漫笔等,多属于感论文。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" name="文本框 19"/>
          <p:cNvSpPr txBox="1"/>
          <p:nvPr/>
        </p:nvSpPr>
        <p:spPr>
          <a:xfrm>
            <a:off x="1727835" y="162560"/>
            <a:ext cx="6644640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2" algn="ctr">
              <a:lnSpc>
                <a:spcPct val="90000"/>
              </a:lnSpc>
            </a:pPr>
            <a:r>
              <a:rPr lang="zh-CN" altLang="en-US" sz="4800"/>
              <a:t>重点字词</a:t>
            </a:r>
            <a:endParaRPr lang="zh-CN" altLang="en-US" sz="4800"/>
          </a:p>
        </p:txBody>
      </p:sp>
      <p:sp>
        <p:nvSpPr>
          <p:cNvPr id="21" name="文本框 20"/>
          <p:cNvSpPr txBox="1"/>
          <p:nvPr/>
        </p:nvSpPr>
        <p:spPr>
          <a:xfrm>
            <a:off x="431800" y="918210"/>
            <a:ext cx="9430385" cy="5259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理论:人们由实践概括出来的关于自然界和社会的知识的有系统的结论。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社会存在:指社会物质生活条件的总和,主要指物质资料的生产方式。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主观精神:指依赖于主体的头脑而存在的意识现象包括个人的感觉、知觉、表象、情感、意志等意识现象。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规律:事物之间的内在的本质联系。这种联系不断重复出现,在一定条件下经常起作用,并且决定着事物必然向着某种趋向发展。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滔滔不绝:指话很多,说起来没个完。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256530" y="2141855"/>
            <a:ext cx="454723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6000">
                <a:latin typeface="楷体" panose="02010609060101010101" charset="-122"/>
                <a:ea typeface="楷体" panose="02010609060101010101" charset="-122"/>
              </a:rPr>
              <a:t>感知全文</a:t>
            </a:r>
            <a:endParaRPr lang="zh-CN" altLang="en-US" sz="6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" name="文本框 19"/>
          <p:cNvSpPr txBox="1"/>
          <p:nvPr/>
        </p:nvSpPr>
        <p:spPr>
          <a:xfrm>
            <a:off x="1727835" y="162560"/>
            <a:ext cx="6644640" cy="10509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30000"/>
              </a:lnSpc>
              <a:buClrTx/>
              <a:buFontTx/>
            </a:pPr>
            <a:r>
              <a:rPr lang="zh-CN" altLang="en-US" sz="480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梳理文章脉络</a:t>
            </a:r>
            <a:endParaRPr lang="zh-CN" altLang="en-US" sz="4800"/>
          </a:p>
        </p:txBody>
      </p:sp>
      <p:sp>
        <p:nvSpPr>
          <p:cNvPr id="21" name="文本框 20"/>
          <p:cNvSpPr txBox="1"/>
          <p:nvPr/>
        </p:nvSpPr>
        <p:spPr>
          <a:xfrm>
            <a:off x="431800" y="918210"/>
            <a:ext cx="9430385" cy="54927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2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共分为三个部分。</a:t>
            </a:r>
            <a:endParaRPr lang="zh-CN" altLang="en-US" sz="2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第一部分(从开头到“……这三项实践中来”),提出中心论点:人的正确思想,只能从社会实践中来。</a:t>
            </a:r>
            <a:endParaRPr lang="zh-CN" altLang="en-US" sz="2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第二部分(从“人们的社会存在”到“就是辩证唯物论的认识论”)，分析问题:从实践与认识的关系角度,论述认识的辩证过程和认识运动的规律，阐述了人的正确思想形成的过程，有力地论证了中心论点。</a:t>
            </a:r>
            <a:endParaRPr lang="zh-CN" altLang="en-US" sz="2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  <a:p>
            <a:pPr algn="l">
              <a:lnSpc>
                <a:spcPct val="150000"/>
              </a:lnSpc>
            </a:pPr>
            <a:r>
              <a:rPr lang="zh-CN" altLang="en-US" sz="26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第三部分(从“现在我们的同志中”到结束),联系实际:指明学习辩证唯物论的认识论的重要意义。</a:t>
            </a:r>
            <a:endParaRPr lang="zh-CN" altLang="en-US" sz="26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" name="文本框 19"/>
          <p:cNvSpPr txBox="1"/>
          <p:nvPr/>
        </p:nvSpPr>
        <p:spPr>
          <a:xfrm>
            <a:off x="1727835" y="162560"/>
            <a:ext cx="6644640" cy="10509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>
              <a:lnSpc>
                <a:spcPct val="130000"/>
              </a:lnSpc>
              <a:buClrTx/>
              <a:buFontTx/>
            </a:pPr>
            <a:r>
              <a:rPr lang="zh-CN" altLang="en-US" sz="4800">
                <a:latin typeface="Times New Roman" panose="02020603050405020304" pitchFamily="18" charset="0"/>
                <a:ea typeface="黑体" panose="02010609060101010101" charset="-122"/>
                <a:sym typeface="+mn-ea"/>
              </a:rPr>
              <a:t>概括课文的主要内容</a:t>
            </a:r>
            <a:endParaRPr lang="zh-CN" altLang="en-US" sz="4800">
              <a:latin typeface="Times New Roman" panose="02020603050405020304" pitchFamily="18" charset="0"/>
              <a:ea typeface="黑体" panose="02010609060101010101" charset="-122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25120" y="1134110"/>
            <a:ext cx="9430385" cy="51257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just">
              <a:lnSpc>
                <a:spcPct val="90000"/>
              </a:lnSpc>
            </a:pPr>
            <a:r>
              <a:rPr lang="zh-CN" altLang="en-US" sz="2800" b="0" dirty="0">
                <a:effectLst/>
                <a:latin typeface="楷体" panose="02010609060101010101" charset="-122"/>
                <a:ea typeface="楷体" panose="02010609060101010101" charset="-122"/>
                <a:sym typeface="+mn-ea"/>
              </a:rPr>
              <a:t>文章先通过几个问句引出中心论点,接着指出人们的社会存在决定人们的思想,并且指出,代表先进阶级的正确思想一旦被群众所掌握，就会变成改造社会、改造世具的物质力量。文章还对认识的过程进行了表述，指出认识包括由客观物质到主观精神、由存在到思想和由精神到物质、由思想到存在两个阶段，在这两个阶段中，分别实现认识的两次飞跃。并强调第二次飞跃的意义更大,因为它是检验认识、检验真理的唯一办法。然后指出，“一个正确的认识,往往需要经过由物质到精神，由精神到物质，即由实践到认识，由认识到实践这样多次的反复，才能够完成。”文章还指出，我们党内有许多同志不懂得马克思主义认识论的道理，应当进行辩证唯物论的认识论的教育，以便端正思想，做好工作,努力奋斗，建设一个社会主义的伟大强国。</a:t>
            </a:r>
            <a:endParaRPr lang="zh-CN" altLang="en-US" sz="2800" b="0" dirty="0">
              <a:effectLst/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184140" y="1998345"/>
            <a:ext cx="454723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6000">
                <a:latin typeface="楷体" panose="02010609060101010101" charset="-122"/>
                <a:ea typeface="楷体" panose="02010609060101010101" charset="-122"/>
              </a:rPr>
              <a:t>文本分析</a:t>
            </a:r>
            <a:endParaRPr lang="zh-CN" altLang="en-US" sz="6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224280" y="1781810"/>
            <a:ext cx="7844155" cy="10883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80000"/>
              </a:lnSpc>
            </a:pPr>
            <a:r>
              <a:rPr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默读课文,在每句话前面标明序号。</a:t>
            </a:r>
            <a:endParaRPr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文本框 1"/>
          <p:cNvSpPr txBox="1"/>
          <p:nvPr>
            <p:custDataLst>
              <p:tags r:id="rId1"/>
            </p:custDataLst>
          </p:nvPr>
        </p:nvSpPr>
        <p:spPr>
          <a:xfrm>
            <a:off x="287655" y="1278255"/>
            <a:ext cx="9483090" cy="3300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/>
            <a:r>
              <a:rPr lang="zh-CN" altLang="en-US" sz="2975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第一部分(1~6句):提出问题,明确论点。</a:t>
            </a:r>
            <a:endParaRPr lang="zh-CN" altLang="en-US" sz="2975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algn="just"/>
            <a:endParaRPr lang="zh-CN" altLang="en-US" sz="2975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algn="just"/>
            <a:r>
              <a:rPr lang="zh-CN" altLang="en-US" sz="2975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第二部分(7~22句):从实践与认识的关系角度,论述人的正确思想形成的过程。</a:t>
            </a:r>
            <a:endParaRPr lang="zh-CN" altLang="en-US" sz="2975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algn="just"/>
            <a:endParaRPr lang="zh-CN" altLang="en-US" sz="2975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algn="just"/>
            <a:r>
              <a:rPr lang="zh-CN" altLang="en-US" sz="2975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第三部分(23~26句):联系实际,指明学习辩证唯物</a:t>
            </a:r>
            <a:r>
              <a:rPr lang="zh-CN" altLang="en-US" sz="2975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sym typeface="+mn-ea"/>
              </a:rPr>
              <a:t>论的认识论的重要意义。 </a:t>
            </a:r>
            <a:endParaRPr lang="zh-CN" altLang="en-US" sz="2975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224280" y="1781810"/>
            <a:ext cx="7844155" cy="20853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80000"/>
              </a:lnSpc>
            </a:pPr>
            <a:r>
              <a:rPr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文章开头连提三个问题有什么作用?</a:t>
            </a:r>
            <a:r>
              <a:rPr lang="zh-CN"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三</a:t>
            </a:r>
            <a:r>
              <a:rPr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个问题的关系怎样?</a:t>
            </a:r>
            <a:endParaRPr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184140" y="1998345"/>
            <a:ext cx="454723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6000">
                <a:latin typeface="楷体" panose="02010609060101010101" charset="-122"/>
                <a:ea typeface="楷体" panose="02010609060101010101" charset="-122"/>
              </a:rPr>
              <a:t>目标展示</a:t>
            </a:r>
            <a:endParaRPr lang="zh-CN" altLang="en-US" sz="6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文本框 1"/>
          <p:cNvSpPr txBox="1"/>
          <p:nvPr>
            <p:custDataLst>
              <p:tags r:id="rId1"/>
            </p:custDataLst>
          </p:nvPr>
        </p:nvSpPr>
        <p:spPr>
          <a:xfrm>
            <a:off x="299085" y="1710055"/>
            <a:ext cx="9483090" cy="2842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/>
            <a:r>
              <a:rPr lang="zh-CN" altLang="en-US" sz="2975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作用:①造成疑问和悬念,引起读者的注意和思考;</a:t>
            </a:r>
            <a:endParaRPr lang="zh-CN" altLang="en-US" sz="2975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algn="just"/>
            <a:r>
              <a:rPr lang="zh-CN" altLang="en-US" sz="2975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②强调了回答的内容，使中心论点鲜明突出;</a:t>
            </a:r>
            <a:endParaRPr lang="zh-CN" altLang="en-US" sz="2975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algn="just"/>
            <a:r>
              <a:rPr lang="zh-CN" altLang="en-US" sz="2975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③强调并说明了中心论点的内在含义。</a:t>
            </a:r>
            <a:endParaRPr lang="zh-CN" altLang="en-US" sz="2975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algn="just"/>
            <a:endParaRPr lang="zh-CN" altLang="en-US" sz="2975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algn="just"/>
            <a:r>
              <a:rPr lang="zh-CN" altLang="en-US" sz="2975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关系:三个问句中,第一个问句引出议论的中心，统贯全篇，也包括了后两个问句的内容。</a:t>
            </a:r>
            <a:endParaRPr lang="zh-CN" altLang="en-US" sz="2975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224280" y="1781810"/>
            <a:ext cx="7844155" cy="30822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80000"/>
              </a:lnSpc>
            </a:pPr>
            <a:r>
              <a:rPr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“从天上掉下来的”和“自己头脑里固有的”这两种说法为什么是错误的?在语言上有什么特色?</a:t>
            </a:r>
            <a:endParaRPr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文本框 1"/>
          <p:cNvSpPr txBox="1"/>
          <p:nvPr>
            <p:custDataLst>
              <p:tags r:id="rId1"/>
            </p:custDataLst>
          </p:nvPr>
        </p:nvSpPr>
        <p:spPr>
          <a:xfrm>
            <a:off x="215900" y="1565910"/>
            <a:ext cx="9483090" cy="29775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90000"/>
              </a:lnSpc>
            </a:pPr>
            <a:r>
              <a:rPr lang="zh-CN" altLang="en-US" sz="2975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这两种说法都是唯心主义的。第一种是客观唯心主义,它认为在人的主观意识之外,独立存在着所谓“世界精神”,世界上的一切事物不过是“世界精神”的产物，即思想是“从天上掉下来的”。第二种是主观唯心主义，它认为世界是人的主观意识的产物，即思想是“自己头脑里固有的”。这两个设问句,运用口语化的句子,写得很通俗,含讽意,否定了客观唯心主义和主观唯心主义。</a:t>
            </a:r>
            <a:endParaRPr lang="zh-CN" altLang="en-US" sz="2975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151890" y="2141855"/>
            <a:ext cx="7844155" cy="18637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80000"/>
              </a:lnSpc>
            </a:pPr>
            <a:r>
              <a:rPr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齐读第二部分的前两句话。从结构上看,这两句话有什么作用?从语言上看有什么特点?</a:t>
            </a:r>
            <a:endParaRPr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文本框 1"/>
          <p:cNvSpPr txBox="1"/>
          <p:nvPr>
            <p:custDataLst>
              <p:tags r:id="rId1"/>
            </p:custDataLst>
          </p:nvPr>
        </p:nvSpPr>
        <p:spPr>
          <a:xfrm>
            <a:off x="143510" y="629920"/>
            <a:ext cx="9483090" cy="462661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90000"/>
              </a:lnSpc>
            </a:pPr>
            <a:r>
              <a:rPr lang="zh-CN" altLang="en-US" sz="2975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第一句话讲社会存在决定人们的思想，强调社会存在是第一性的,社会意识是第二性的;</a:t>
            </a:r>
            <a:endParaRPr lang="zh-CN" altLang="en-US" sz="2975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algn="just">
              <a:lnSpc>
                <a:spcPct val="90000"/>
              </a:lnSpc>
            </a:pPr>
            <a:r>
              <a:rPr lang="zh-CN" altLang="en-US" sz="2975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第二句话讲人们的正确思想对社会存在的反作用,这两句话承接上句的“人的正确思想,只能从社会实践中来”,又是下文的总起。</a:t>
            </a:r>
            <a:endParaRPr lang="zh-CN" altLang="en-US" sz="2975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algn="just">
              <a:lnSpc>
                <a:spcPct val="90000"/>
              </a:lnSpc>
            </a:pPr>
            <a:r>
              <a:rPr lang="zh-CN" altLang="en-US" sz="2975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中心语前用修饰词语“正确”,以区别于不正确的思想。“先进阶级”,即无产阶级,这里也可以包括无产阶级还没有登上历史舞台以前别的先进阶级。“改造社会、改造世界”，既阐明了由精神到物质(第二次飞跃)、思想变为物质力量的道理，又指明了这种物质力量对具有正确思想的群众的巨大作用。语言通俗、准确、严密。</a:t>
            </a:r>
            <a:endParaRPr lang="zh-CN" altLang="en-US" sz="2975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184140" y="1998345"/>
            <a:ext cx="454723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6000">
                <a:latin typeface="楷体" panose="02010609060101010101" charset="-122"/>
                <a:ea typeface="楷体" panose="02010609060101010101" charset="-122"/>
              </a:rPr>
              <a:t>小组讨论</a:t>
            </a:r>
            <a:endParaRPr lang="zh-CN" altLang="en-US" sz="6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224280" y="1781810"/>
            <a:ext cx="7844155" cy="18637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80000"/>
              </a:lnSpc>
            </a:pPr>
            <a:r>
              <a:rPr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这篇文章为什么要用问句开头,在设问之后再提出自己的论点?</a:t>
            </a:r>
            <a:endParaRPr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文本框 1"/>
          <p:cNvSpPr txBox="1"/>
          <p:nvPr>
            <p:custDataLst>
              <p:tags r:id="rId1"/>
            </p:custDataLst>
          </p:nvPr>
        </p:nvSpPr>
        <p:spPr>
          <a:xfrm>
            <a:off x="299085" y="1565910"/>
            <a:ext cx="9483090" cy="3300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/>
            <a:r>
              <a:rPr lang="zh-CN" altLang="en-US" sz="2975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从表达上说,提出论点，一定要态度鲜明。本文以设问句开头,在自问自答后提出自己的主张,就使正确的观点和错误的观点形成鲜明的对照,使论点极为鲜明。</a:t>
            </a:r>
            <a:endParaRPr lang="zh-CN" altLang="en-US" sz="2975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algn="just"/>
            <a:r>
              <a:rPr lang="zh-CN" altLang="en-US" sz="2975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从阅读上说,以问句开头,就自然会引起读者的“疑”,“疑”的后面,紧接着的必然是“问”。文章开篇设疑,读者急于了解问题的答案,说理就自然地形成了一种高屋建瓴的论辩气势。</a:t>
            </a:r>
            <a:endParaRPr lang="zh-CN" altLang="en-US" sz="2975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文本框 1"/>
          <p:cNvSpPr txBox="1"/>
          <p:nvPr>
            <p:custDataLst>
              <p:tags r:id="rId1"/>
            </p:custDataLst>
          </p:nvPr>
        </p:nvSpPr>
        <p:spPr>
          <a:xfrm>
            <a:off x="299085" y="1565910"/>
            <a:ext cx="9483090" cy="3300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/>
            <a:r>
              <a:rPr lang="zh-CN" altLang="en-US" sz="2975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从文章的内容上说,本文讲的是哲学上的根本道理。世界上的事物总是对立统一的,正确的东西总是与错误的东西相比较而存在,相斗争而发展,是相反相成的。本文是一篇立论,不是一篇驳论,不能对错误的唯心主义的观点作具体的揭露和批判,便巧妙地运用设问的方法在立论中渗人了驳论的成分,增加了议论的容量,增强了文章的战斗性。</a:t>
            </a:r>
            <a:endParaRPr lang="zh-CN" altLang="en-US" sz="2975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224280" y="1781810"/>
            <a:ext cx="7844155" cy="20853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80000"/>
              </a:lnSpc>
            </a:pPr>
            <a:r>
              <a:rPr sz="36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为什么作者要用通俗易懂的语言来阐述深奥的哲学道理呢?</a:t>
            </a:r>
            <a:endParaRPr sz="36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" name="文本框 19"/>
          <p:cNvSpPr txBox="1"/>
          <p:nvPr/>
        </p:nvSpPr>
        <p:spPr>
          <a:xfrm>
            <a:off x="1727835" y="162560"/>
            <a:ext cx="6644640" cy="14198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2" algn="ctr">
              <a:lnSpc>
                <a:spcPct val="90000"/>
              </a:lnSpc>
            </a:pPr>
            <a:endParaRPr lang="zh-CN" altLang="en-US" sz="4800"/>
          </a:p>
          <a:p>
            <a:pPr lvl="2" algn="ctr">
              <a:lnSpc>
                <a:spcPct val="90000"/>
              </a:lnSpc>
            </a:pPr>
            <a:r>
              <a:rPr lang="zh-CN" altLang="en-US" sz="4800"/>
              <a:t>教学目标</a:t>
            </a:r>
            <a:endParaRPr lang="zh-CN" altLang="en-US" sz="4800"/>
          </a:p>
        </p:txBody>
      </p:sp>
      <p:sp>
        <p:nvSpPr>
          <p:cNvPr id="21" name="文本框 20"/>
          <p:cNvSpPr txBox="1"/>
          <p:nvPr/>
        </p:nvSpPr>
        <p:spPr>
          <a:xfrm>
            <a:off x="431800" y="918210"/>
            <a:ext cx="9430385" cy="48310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00000"/>
              </a:lnSpc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00000"/>
              </a:lnSpc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1.学习本文运用设问提出论点的方法。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00000"/>
              </a:lnSpc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2.学习整体阅读,整体把握文章。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00000"/>
              </a:lnSpc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3.正确分析作者的思路和文章的逻辑层次,学习用事理进行层层深入论证的方法。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00000"/>
              </a:lnSpc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4.学习辩证唯物论的认识论,理解认识来源于实践，实践是检验真理的唯一标准。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文本框 1"/>
          <p:cNvSpPr txBox="1"/>
          <p:nvPr>
            <p:custDataLst>
              <p:tags r:id="rId1"/>
            </p:custDataLst>
          </p:nvPr>
        </p:nvSpPr>
        <p:spPr>
          <a:xfrm>
            <a:off x="215900" y="701675"/>
            <a:ext cx="9483090" cy="3759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/>
            <a:r>
              <a:rPr lang="zh-CN" altLang="en-US" sz="2975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(1)从标题来看。用了一个问句，从人们认识上的疑难症结处提出问题,引人深思。难懂的哲学命题被通俗地提了出来。</a:t>
            </a:r>
            <a:endParaRPr lang="zh-CN" altLang="en-US" sz="2975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algn="just"/>
            <a:r>
              <a:rPr lang="zh-CN" altLang="en-US" sz="2975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(2)从开头来看。三问三答,用的是读者最为熟悉的语言,表达的却是哲学观点。第一问是总领、应题，答案在三答的最后，正是本文的中心论点。中间插入的两问，正好是对客观唯心主义和主观唯心主义的否定，不搬用名词术语,通俗易懂。</a:t>
            </a:r>
            <a:endParaRPr lang="zh-CN" altLang="en-US" sz="2975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文本框 1"/>
          <p:cNvSpPr txBox="1"/>
          <p:nvPr>
            <p:custDataLst>
              <p:tags r:id="rId1"/>
            </p:custDataLst>
          </p:nvPr>
        </p:nvSpPr>
        <p:spPr>
          <a:xfrm>
            <a:off x="215900" y="701675"/>
            <a:ext cx="9483090" cy="3300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/>
            <a:r>
              <a:rPr lang="zh-CN" altLang="en-US" sz="2975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(3)从行文用语看。文中使用了三组相应的概念:存在--思想，实践--认识，物质--精神。这三组概念在表达哲学观点时，有时是相通的,有时在使用范围和特定内涵上又有一定的差别。作者在文中为了通俗地说明问题,用“物质”和“精神”这一组概念贯串全文,能通用的都加以说明，不能通用的就使用特定概念。这样表达既通俗易懂,又准确清楚。</a:t>
            </a:r>
            <a:endParaRPr lang="zh-CN" altLang="en-US" sz="2975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935990" y="2501900"/>
            <a:ext cx="8055610" cy="13709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30000"/>
              </a:lnSpc>
            </a:pPr>
            <a:r>
              <a:rPr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为什么要强调学习辩证唯物论的认识论?有什么现实意义?</a:t>
            </a:r>
            <a:endParaRPr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文本框 1"/>
          <p:cNvSpPr txBox="1"/>
          <p:nvPr>
            <p:custDataLst>
              <p:tags r:id="rId1"/>
            </p:custDataLst>
          </p:nvPr>
        </p:nvSpPr>
        <p:spPr>
          <a:xfrm>
            <a:off x="215900" y="1205865"/>
            <a:ext cx="9483090" cy="3300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/>
            <a:r>
              <a:rPr lang="zh-CN" altLang="en-US" sz="2975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文章是针对当时的现实情况写的,觉得是个怪问题”“回答不出来”“觉得不可理解”,说明有很多同志还不懂得认识论的道理，从而论述了学习辩证唯物论的认识论的迫切性和必要性。进行辩证唯物论的认识论的教育可以“端正思想,善于调查研究,总结经验,克服困难,少犯错误”，“建设一个社会主义的伟大强国”，“完成我们应当担负的国际主义的伟大义务”。</a:t>
            </a:r>
            <a:endParaRPr lang="zh-CN" altLang="en-US" sz="2975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012825" y="2430145"/>
            <a:ext cx="805561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为什么要强调学习辩证唯物论的认识论?有什么现实意义?</a:t>
            </a:r>
            <a:endParaRPr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文本框 1"/>
          <p:cNvSpPr txBox="1"/>
          <p:nvPr>
            <p:custDataLst>
              <p:tags r:id="rId1"/>
            </p:custDataLst>
          </p:nvPr>
        </p:nvSpPr>
        <p:spPr>
          <a:xfrm>
            <a:off x="215900" y="1205865"/>
            <a:ext cx="9483090" cy="330073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/>
            <a:r>
              <a:rPr lang="zh-CN" altLang="en-US" sz="2975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文章是针对当时的现实情况写的,觉得是个怪问题”“回答不出来”“觉得不可理解”,说明有很多同志还不懂得认识论的道理，从而论述了学习辩证唯物论的认识论的迫切性和必要性。进行辩证唯物论的认识论的教育可以“端正思想,善于调查研究,总结经验,克服困难,少犯错误”，“建设一个社会主义的伟大强国”，“完成我们应当担负的国际主义的伟大义务”。</a:t>
            </a:r>
            <a:endParaRPr lang="zh-CN" altLang="en-US" sz="2975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1079500" y="2286000"/>
            <a:ext cx="805561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l">
              <a:lnSpc>
                <a:spcPct val="100000"/>
              </a:lnSpc>
            </a:pPr>
            <a:r>
              <a:rPr sz="32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+mn-ea"/>
              </a:rPr>
              <a:t>《改造我们的学习》与《人的正确思想是从哪里来的?》两篇文章分别写于什么时期?请结合写作背景谈谈两篇文章的针对性和现实性。</a:t>
            </a:r>
            <a:endParaRPr sz="3200">
              <a:latin typeface="黑体" panose="02010609060101010101" charset="-122"/>
              <a:ea typeface="黑体" panose="02010609060101010101" charset="-122"/>
              <a:cs typeface="黑体" panose="02010609060101010101" charset="-122"/>
              <a:sym typeface="+mn-ea"/>
            </a:endParaRP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文本框 1"/>
          <p:cNvSpPr txBox="1"/>
          <p:nvPr>
            <p:custDataLst>
              <p:tags r:id="rId1"/>
            </p:custDataLst>
          </p:nvPr>
        </p:nvSpPr>
        <p:spPr>
          <a:xfrm>
            <a:off x="215900" y="1205865"/>
            <a:ext cx="9483090" cy="3759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/>
            <a:r>
              <a:rPr lang="zh-CN" altLang="en-US" sz="2975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两篇文章分别写于抗日战争时期和社会主义建设时期，既是当时党的工作开展的具体指导，又是精辟的理论著作。</a:t>
            </a:r>
            <a:endParaRPr lang="zh-CN" altLang="en-US" sz="2975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  <a:p>
            <a:pPr algn="just"/>
            <a:r>
              <a:rPr lang="zh-CN" altLang="en-US" sz="2975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《改造我们的学习》主要是针对党内在学风中存在的问题所作的报告。在文中，毛泽东号召全党坚持理论联系实际,反对主观主义的作风。文章阐述精辟透彻，论证充分有力,不但在当时发挥了重大作用,就是针对今天学习仍有指导意义。</a:t>
            </a:r>
            <a:endParaRPr lang="zh-CN" altLang="en-US" sz="2975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文本框 1"/>
          <p:cNvSpPr txBox="1"/>
          <p:nvPr>
            <p:custDataLst>
              <p:tags r:id="rId1"/>
            </p:custDataLst>
          </p:nvPr>
        </p:nvSpPr>
        <p:spPr>
          <a:xfrm>
            <a:off x="215900" y="1205865"/>
            <a:ext cx="9483090" cy="28422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/>
            <a:r>
              <a:rPr lang="zh-CN" altLang="en-US" sz="2975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《人的正确思想是从哪里来的?》是针对“现在我们的同志中，有很多人还不懂得这个认识论的道理”的现实情况所写的。文章用通俗易懂的语言阐明了这个问题，不仅对当时的人民群众具有深刻的教育意义，而且对于今天我们提高马克思主义的思想认识也有重要的指导意义。</a:t>
            </a:r>
            <a:endParaRPr lang="zh-CN" altLang="en-US" sz="2975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184140" y="1998345"/>
            <a:ext cx="454723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6000">
                <a:latin typeface="楷体" panose="02010609060101010101" charset="-122"/>
                <a:ea typeface="楷体" panose="02010609060101010101" charset="-122"/>
              </a:rPr>
              <a:t>课堂小结</a:t>
            </a:r>
            <a:endParaRPr lang="zh-CN" altLang="en-US" sz="6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" name="文本框 19"/>
          <p:cNvSpPr txBox="1"/>
          <p:nvPr/>
        </p:nvSpPr>
        <p:spPr>
          <a:xfrm>
            <a:off x="1367790" y="53975"/>
            <a:ext cx="6644640" cy="20840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2" algn="ctr">
              <a:lnSpc>
                <a:spcPct val="90000"/>
              </a:lnSpc>
            </a:pPr>
            <a:endParaRPr lang="zh-CN" altLang="en-US" sz="4800"/>
          </a:p>
          <a:p>
            <a:pPr lvl="2" algn="ctr">
              <a:lnSpc>
                <a:spcPct val="90000"/>
              </a:lnSpc>
            </a:pPr>
            <a:endParaRPr lang="zh-CN" altLang="en-US" sz="4800"/>
          </a:p>
          <a:p>
            <a:pPr lvl="2" algn="ctr">
              <a:lnSpc>
                <a:spcPct val="90000"/>
              </a:lnSpc>
            </a:pPr>
            <a:r>
              <a:rPr lang="zh-CN" altLang="en-US" sz="4800"/>
              <a:t>教学重难点</a:t>
            </a:r>
            <a:endParaRPr lang="zh-CN" altLang="en-US" sz="4800"/>
          </a:p>
        </p:txBody>
      </p:sp>
      <p:sp>
        <p:nvSpPr>
          <p:cNvPr id="21" name="文本框 20"/>
          <p:cNvSpPr txBox="1"/>
          <p:nvPr/>
        </p:nvSpPr>
        <p:spPr>
          <a:xfrm>
            <a:off x="325120" y="2790190"/>
            <a:ext cx="9430385" cy="3107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1.学习本文运用设问提出论点,进而简明通俗地阐明哲学原理的写法。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00000"/>
              </a:lnSpc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2.学习用事理进行层层深入论证的方法。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00000"/>
              </a:lnSpc>
            </a:pP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3.通过辨析课文语句中的修饰成分,体会语言准确严密而又通俗易懂的特点。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文本框 1"/>
          <p:cNvSpPr txBox="1"/>
          <p:nvPr>
            <p:custDataLst>
              <p:tags r:id="rId1"/>
            </p:custDataLst>
          </p:nvPr>
        </p:nvSpPr>
        <p:spPr>
          <a:xfrm>
            <a:off x="143510" y="1205865"/>
            <a:ext cx="9483090" cy="22917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120000"/>
              </a:lnSpc>
            </a:pPr>
            <a:r>
              <a:rPr lang="zh-CN" altLang="en-US" sz="2975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本文用通俗易懂的语言阐明了人的正确思想来源于社会实践，科学地论述了人的认识的辩证过程和发展规律，以及正确思想对于改造社会、改造世界的重大意义。文章深人浅出,言简意赅,层次分明,逻辑严密。</a:t>
            </a:r>
            <a:endParaRPr lang="zh-CN" altLang="en-US" sz="2975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2821305" y="2578735"/>
            <a:ext cx="454723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6000">
                <a:latin typeface="楷体" panose="02010609060101010101" charset="-122"/>
                <a:ea typeface="楷体" panose="02010609060101010101" charset="-122"/>
              </a:rPr>
              <a:t>作业布置</a:t>
            </a:r>
            <a:endParaRPr lang="zh-CN" altLang="en-US" sz="6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7" name="文本框 1"/>
          <p:cNvSpPr txBox="1"/>
          <p:nvPr>
            <p:custDataLst>
              <p:tags r:id="rId1"/>
            </p:custDataLst>
          </p:nvPr>
        </p:nvSpPr>
        <p:spPr>
          <a:xfrm>
            <a:off x="764002" y="1461292"/>
            <a:ext cx="8552359" cy="14662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p>
            <a:pPr algn="just">
              <a:lnSpc>
                <a:spcPct val="150000"/>
              </a:lnSpc>
            </a:pPr>
            <a:r>
              <a:rPr lang="zh-CN" altLang="en-US" sz="2975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学完这两篇课文后，联系自己的学习、生活，任选一篇文章写一篇读后感或心得笔记。</a:t>
            </a:r>
            <a:endParaRPr lang="zh-CN" altLang="en-US" sz="2975" dirty="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184140" y="1998345"/>
            <a:ext cx="454723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6000">
                <a:latin typeface="楷体" panose="02010609060101010101" charset="-122"/>
                <a:ea typeface="楷体" panose="02010609060101010101" charset="-122"/>
              </a:rPr>
              <a:t>基础知识</a:t>
            </a:r>
            <a:endParaRPr lang="zh-CN" altLang="en-US" sz="6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" name="文本框 19"/>
          <p:cNvSpPr txBox="1"/>
          <p:nvPr/>
        </p:nvSpPr>
        <p:spPr>
          <a:xfrm>
            <a:off x="1727835" y="162560"/>
            <a:ext cx="6644640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2" algn="ctr">
              <a:lnSpc>
                <a:spcPct val="90000"/>
              </a:lnSpc>
            </a:pPr>
            <a:r>
              <a:rPr lang="zh-CN" altLang="en-US" sz="4800"/>
              <a:t>作者介绍</a:t>
            </a:r>
            <a:endParaRPr lang="zh-CN" altLang="en-US" sz="4800"/>
          </a:p>
        </p:txBody>
      </p:sp>
      <p:sp>
        <p:nvSpPr>
          <p:cNvPr id="21" name="文本框 20"/>
          <p:cNvSpPr txBox="1"/>
          <p:nvPr/>
        </p:nvSpPr>
        <p:spPr>
          <a:xfrm>
            <a:off x="431800" y="1350010"/>
            <a:ext cx="9430385" cy="3322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5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毛泽东(1893-1976),字润之,笔名子任。湖南湘潭人。中国人民的领袖,马克思主义者,伟大的无产阶级革命家、战略家和理论家，中国共产党、中国人民解放军和中华人民共和国的主要缔造者和领导人。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5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作品集:《毛泽东选集》和《毛泽东文集》。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" name="文本框 19"/>
          <p:cNvSpPr txBox="1"/>
          <p:nvPr/>
        </p:nvSpPr>
        <p:spPr>
          <a:xfrm>
            <a:off x="1727835" y="162560"/>
            <a:ext cx="6644640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2" algn="ctr">
              <a:lnSpc>
                <a:spcPct val="90000"/>
              </a:lnSpc>
            </a:pPr>
            <a:r>
              <a:rPr lang="zh-CN" altLang="en-US" sz="4800"/>
              <a:t>背景介绍</a:t>
            </a:r>
            <a:endParaRPr lang="zh-CN" altLang="en-US" sz="4800"/>
          </a:p>
        </p:txBody>
      </p:sp>
      <p:sp>
        <p:nvSpPr>
          <p:cNvPr id="21" name="文本框 20"/>
          <p:cNvSpPr txBox="1"/>
          <p:nvPr/>
        </p:nvSpPr>
        <p:spPr>
          <a:xfrm>
            <a:off x="431800" y="918210"/>
            <a:ext cx="9430385" cy="54082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1963年5月2日至12日,中共中央在杭州召开了一个小型会议，讨论农村社会主义教育问题。会议讨论和通过了《中共中央关于目前农村工作中若干问题的决定(草案)》(即《前十条》),《前十条》要求全国各地把农村社会主义教育运动的十个问题“放在首要位置去研究,并且就有关工作，定出计划，全面部署，抓紧时机,在不误生产、密切结合生产的条件下，分期分批地有步骤地推行，争取在两三年内全部办到,并力求办好”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l">
              <a:lnSpc>
                <a:spcPct val="120000"/>
              </a:lnSpc>
            </a:pPr>
            <a:r>
              <a:rPr lang="zh-CN" altLang="en-US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月20日,中共中央印发了《中共中央关于目前农村工作中若干问题的决定(草案)》。发布前,毛泽东在这个文件前面加写了具有前言性质的《人的正确思想是从哪里来的?》的一大段内容,提出应当对我们的同志进行辩证唯物主义认识论的教育。这一阐述,坚持和进一步发展了马克思主义的认识论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" name="文本框 19"/>
          <p:cNvSpPr txBox="1"/>
          <p:nvPr/>
        </p:nvSpPr>
        <p:spPr>
          <a:xfrm>
            <a:off x="1718310" y="485775"/>
            <a:ext cx="6644640" cy="7556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lvl="2" algn="ctr">
              <a:lnSpc>
                <a:spcPct val="90000"/>
              </a:lnSpc>
            </a:pPr>
            <a:r>
              <a:rPr lang="zh-CN" altLang="en-US" sz="4800"/>
              <a:t>文题解读</a:t>
            </a:r>
            <a:endParaRPr lang="zh-CN" altLang="en-US" sz="4800"/>
          </a:p>
        </p:txBody>
      </p:sp>
      <p:sp>
        <p:nvSpPr>
          <p:cNvPr id="21" name="文本框 20"/>
          <p:cNvSpPr txBox="1"/>
          <p:nvPr/>
        </p:nvSpPr>
        <p:spPr>
          <a:xfrm>
            <a:off x="504190" y="1638300"/>
            <a:ext cx="9430385" cy="26752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l">
              <a:lnSpc>
                <a:spcPct val="120000"/>
              </a:lnSpc>
            </a:pPr>
            <a:r>
              <a:rPr lang="zh-CN" altLang="en-US" sz="28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人的正确思想是从哪里来的?”,这个标题包含两层意思:一是人的思想是从哪里来的?二是人的正确思想是从哪里来的?这与课文中说的两次飞跃紧密联系，也就是说,标题恰当地反映了文章的内容。这个标题使用疑问句,有引起读者注意和深思的作用。</a:t>
            </a:r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5184140" y="1998345"/>
            <a:ext cx="454723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dist"/>
            <a:r>
              <a:rPr lang="zh-CN" altLang="en-US" sz="6000">
                <a:latin typeface="楷体" panose="02010609060101010101" charset="-122"/>
                <a:ea typeface="楷体" panose="02010609060101010101" charset="-122"/>
              </a:rPr>
              <a:t>文学常识</a:t>
            </a:r>
            <a:endParaRPr lang="zh-CN" altLang="en-US" sz="60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AS_UNIQUEID" val="414"/>
</p:tagLst>
</file>

<file path=ppt/tags/tag10.xml><?xml version="1.0" encoding="utf-8"?>
<p:tagLst xmlns:p="http://schemas.openxmlformats.org/presentationml/2006/main">
  <p:tag name="AS_UNIQUEID" val="414"/>
</p:tagLst>
</file>

<file path=ppt/tags/tag11.xml><?xml version="1.0" encoding="utf-8"?>
<p:tagLst xmlns:p="http://schemas.openxmlformats.org/presentationml/2006/main">
  <p:tag name="AS_UNIQUEID" val="414"/>
</p:tagLst>
</file>

<file path=ppt/tags/tag12.xml><?xml version="1.0" encoding="utf-8"?>
<p:tagLst xmlns:p="http://schemas.openxmlformats.org/presentationml/2006/main">
  <p:tag name="AS_UNIQUEID" val="414"/>
</p:tagLst>
</file>

<file path=ppt/tags/tag13.xml><?xml version="1.0" encoding="utf-8"?>
<p:tagLst xmlns:p="http://schemas.openxmlformats.org/presentationml/2006/main">
  <p:tag name="AS_UNIQUEID" val="414"/>
</p:tagLst>
</file>

<file path=ppt/tags/tag14.xml><?xml version="1.0" encoding="utf-8"?>
<p:tagLst xmlns:p="http://schemas.openxmlformats.org/presentationml/2006/main">
  <p:tag name="AS_UNIQUEID" val="414"/>
</p:tagLst>
</file>

<file path=ppt/tags/tag2.xml><?xml version="1.0" encoding="utf-8"?>
<p:tagLst xmlns:p="http://schemas.openxmlformats.org/presentationml/2006/main">
  <p:tag name="AS_UNIQUEID" val="414"/>
</p:tagLst>
</file>

<file path=ppt/tags/tag3.xml><?xml version="1.0" encoding="utf-8"?>
<p:tagLst xmlns:p="http://schemas.openxmlformats.org/presentationml/2006/main">
  <p:tag name="AS_UNIQUEID" val="414"/>
</p:tagLst>
</file>

<file path=ppt/tags/tag4.xml><?xml version="1.0" encoding="utf-8"?>
<p:tagLst xmlns:p="http://schemas.openxmlformats.org/presentationml/2006/main">
  <p:tag name="AS_UNIQUEID" val="414"/>
</p:tagLst>
</file>

<file path=ppt/tags/tag5.xml><?xml version="1.0" encoding="utf-8"?>
<p:tagLst xmlns:p="http://schemas.openxmlformats.org/presentationml/2006/main">
  <p:tag name="AS_UNIQUEID" val="414"/>
</p:tagLst>
</file>

<file path=ppt/tags/tag6.xml><?xml version="1.0" encoding="utf-8"?>
<p:tagLst xmlns:p="http://schemas.openxmlformats.org/presentationml/2006/main">
  <p:tag name="AS_UNIQUEID" val="414"/>
</p:tagLst>
</file>

<file path=ppt/tags/tag7.xml><?xml version="1.0" encoding="utf-8"?>
<p:tagLst xmlns:p="http://schemas.openxmlformats.org/presentationml/2006/main">
  <p:tag name="AS_UNIQUEID" val="414"/>
</p:tagLst>
</file>

<file path=ppt/tags/tag8.xml><?xml version="1.0" encoding="utf-8"?>
<p:tagLst xmlns:p="http://schemas.openxmlformats.org/presentationml/2006/main">
  <p:tag name="AS_UNIQUEID" val="414"/>
</p:tagLst>
</file>

<file path=ppt/tags/tag9.xml><?xml version="1.0" encoding="utf-8"?>
<p:tagLst xmlns:p="http://schemas.openxmlformats.org/presentationml/2006/main">
  <p:tag name="AS_UNIQUEID" val="414"/>
</p:tagLst>
</file>

<file path=ppt/theme/theme1.xml><?xml version="1.0" encoding="utf-8"?>
<a:theme xmlns:a="http://schemas.openxmlformats.org/drawingml/2006/main" name="自定义设计方案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方正华隶_GBK" pitchFamily="65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4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方正华隶_GBK" pitchFamily="65" charset="-122"/>
          </a:defRPr>
        </a:defPPr>
      </a:lstStyle>
    </a:lnDef>
  </a:objectDefaul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FFFFFF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4180</Words>
  <Application>WPS 演示</Application>
  <PresentationFormat>自定义</PresentationFormat>
  <Paragraphs>146</Paragraphs>
  <Slides>42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42</vt:i4>
      </vt:variant>
    </vt:vector>
  </HeadingPairs>
  <TitlesOfParts>
    <vt:vector size="54" baseType="lpstr">
      <vt:lpstr>Arial</vt:lpstr>
      <vt:lpstr>宋体</vt:lpstr>
      <vt:lpstr>Wingdings</vt:lpstr>
      <vt:lpstr>方正华隶_GBK</vt:lpstr>
      <vt:lpstr>隶书</vt:lpstr>
      <vt:lpstr>Times New Roman</vt:lpstr>
      <vt:lpstr>黑体</vt:lpstr>
      <vt:lpstr>Calibri</vt:lpstr>
      <vt:lpstr>楷体</vt:lpstr>
      <vt:lpstr>微软雅黑</vt:lpstr>
      <vt:lpstr>Arial Unicode MS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惠通工作室</dc:creator>
  <cp:lastModifiedBy>Administrator</cp:lastModifiedBy>
  <cp:revision>706</cp:revision>
  <dcterms:created xsi:type="dcterms:W3CDTF">2014-03-12T03:20:00Z</dcterms:created>
  <dcterms:modified xsi:type="dcterms:W3CDTF">2022-09-27T09:10:28Z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2052-11.8.6.8810</vt:lpwstr>
  </property>
  <property fmtid="{D5CDD505-2E9C-101B-9397-08002B2CF9AE}" pid="3" name="ICV">
    <vt:lpwstr>5954AFDDD5AB4C60BB8A85E0E713E496</vt:lpwstr>
  </property>
</Properties>
</file>