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89" r:id="rId3"/>
    <p:sldId id="294" r:id="rId4"/>
    <p:sldId id="298" r:id="rId5"/>
    <p:sldId id="279" r:id="rId6"/>
    <p:sldId id="327" r:id="rId7"/>
    <p:sldId id="320" r:id="rId8"/>
    <p:sldId id="321" r:id="rId9"/>
    <p:sldId id="322" r:id="rId10"/>
    <p:sldId id="323" r:id="rId11"/>
    <p:sldId id="328" r:id="rId12"/>
    <p:sldId id="324" r:id="rId13"/>
    <p:sldId id="287" r:id="rId14"/>
    <p:sldId id="299" r:id="rId15"/>
    <p:sldId id="330" r:id="rId16"/>
    <p:sldId id="331" r:id="rId17"/>
    <p:sldId id="332" r:id="rId18"/>
    <p:sldId id="333" r:id="rId19"/>
    <p:sldId id="334" r:id="rId20"/>
    <p:sldId id="306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86AB33"/>
    <a:srgbClr val="80A3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30"/>
    <p:restoredTop sz="94660"/>
  </p:normalViewPr>
  <p:slideViewPr>
    <p:cSldViewPr snapToGrid="0" showGuides="1">
      <p:cViewPr varScale="1">
        <p:scale>
          <a:sx n="73" d="100"/>
          <a:sy n="73" d="100"/>
        </p:scale>
        <p:origin x="984" y="60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F7CB8B2-ECF7-4B53-A573-FD1433FDABB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SLIDEtoME\TP模板\新建文件夹 (2)\新建文件夹\b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16634" y="2743204"/>
            <a:ext cx="4800052" cy="1071620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200" b="0" i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16634" y="4978810"/>
            <a:ext cx="4800052" cy="323317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88EEDB-E1FF-41EA-A1A6-FE42AC0C917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ABEB2B-EDB6-450A-9EDA-919C861689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ABEB2B-EDB6-450A-9EDA-919C861689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88" y="461875"/>
            <a:ext cx="8164286" cy="681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388" y="1393374"/>
            <a:ext cx="8164286" cy="418410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ABEB2B-EDB6-450A-9EDA-919C861689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473" y="2794089"/>
            <a:ext cx="6996110" cy="957127"/>
          </a:xfrm>
        </p:spPr>
        <p:txBody>
          <a:bodyPr anchor="b"/>
          <a:lstStyle>
            <a:lvl1pPr>
              <a:defRPr sz="4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0473" y="3943670"/>
            <a:ext cx="6996110" cy="61826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ABEB2B-EDB6-450A-9EDA-919C861689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ABEB2B-EDB6-450A-9EDA-919C861689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ABEB2B-EDB6-450A-9EDA-919C861689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ABEB2B-EDB6-450A-9EDA-919C861689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D:\SLIDEtoME\TP模板\新建文件夹 (2)\新建文件夹\bg3.jpg"/>
          <p:cNvPicPr>
            <a:picLocks noChangeAspect="1"/>
          </p:cNvPicPr>
          <p:nvPr/>
        </p:nvPicPr>
        <p:blipFill>
          <a:blip r:embed="rId2"/>
          <a:srcRect b="24445"/>
          <a:stretch>
            <a:fillRect/>
          </a:stretch>
        </p:blipFill>
        <p:spPr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318F3E-1C5B-4336-8A28-B4F6A2A0D8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ABEB2B-EDB6-450A-9EDA-919C861689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607A25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40521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405218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ABEB2B-EDB6-450A-9EDA-919C861689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4" descr="D:\SLIDEtoME\TP模板\新建文件夹 (2)\新建文件夹\bg3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ABEB2B-EDB6-450A-9EDA-919C861689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>
          <a:xfrm>
            <a:off x="534988" y="469900"/>
            <a:ext cx="8050212" cy="6826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31" name="Text Placeholder 2"/>
          <p:cNvSpPr>
            <a:spLocks noGrp="1"/>
          </p:cNvSpPr>
          <p:nvPr>
            <p:ph type="body"/>
          </p:nvPr>
        </p:nvSpPr>
        <p:spPr>
          <a:xfrm>
            <a:off x="534988" y="1401763"/>
            <a:ext cx="8050212" cy="44592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Baskerville Old Face" panose="02020602080505020303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Baskerville Old Face" panose="02020602080505020303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Baskerville Old Face" panose="02020602080505020303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Baskerville Old Face" panose="02020602080505020303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Baskerville Old Face" panose="02020602080505020303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Baskerville Old Face" panose="02020602080505020303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Baskerville Old Face" panose="02020602080505020303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accent1"/>
          </a:solidFill>
          <a:latin typeface="Baskerville Old Face" panose="02020602080505020303" pitchFamily="18" charset="0"/>
          <a:ea typeface="黑体" panose="02010609060101010101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rgbClr val="607A25"/>
        </a:buClr>
        <a:buSzPct val="70000"/>
        <a:buFont typeface="Wingdings" panose="05000000000000000000" pitchFamily="2" charset="2"/>
        <a:buChar char=""/>
        <a:defRPr sz="2000" kern="1200">
          <a:solidFill>
            <a:srgbClr val="405218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1600" kern="1200">
          <a:solidFill>
            <a:srgbClr val="7F7F7F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3"/>
          <p:cNvSpPr>
            <a:spLocks noGrp="1"/>
          </p:cNvSpPr>
          <p:nvPr>
            <p:ph type="ctrTitle"/>
          </p:nvPr>
        </p:nvSpPr>
        <p:spPr>
          <a:xfrm>
            <a:off x="3468688" y="2927350"/>
            <a:ext cx="4800600" cy="803275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5400" kern="1200" dirty="0">
                <a:solidFill>
                  <a:srgbClr val="80A331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j-cs"/>
              </a:rPr>
              <a:t>撰写演讲稿</a:t>
            </a:r>
            <a:endParaRPr lang="zh-CN" altLang="en-US" sz="5400" kern="1200" dirty="0">
              <a:solidFill>
                <a:srgbClr val="80A331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358775" y="860425"/>
            <a:ext cx="7345363" cy="631825"/>
          </a:xfrm>
          <a:ln/>
        </p:spPr>
        <p:txBody>
          <a:bodyPr vert="horz" wrap="square" lIns="91440" tIns="45720" rIns="91440" bIns="45720" anchor="t"/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（二）体会演讲稿的写作方法。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1700" y="1682750"/>
            <a:ext cx="7275513" cy="3346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indent="449580" eaLnBrk="1">
              <a:lnSpc>
                <a:spcPct val="150000"/>
              </a:lnSpc>
              <a:buClr>
                <a:srgbClr val="607A25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①抓住要素，拟好演讲稿标题。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49580" eaLnBrk="1">
              <a:lnSpc>
                <a:spcPct val="150000"/>
              </a:lnSpc>
              <a:buClr>
                <a:srgbClr val="607A25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②开门见山，揭示主题。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49580" eaLnBrk="1">
              <a:lnSpc>
                <a:spcPct val="150000"/>
              </a:lnSpc>
              <a:buClr>
                <a:srgbClr val="607A25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③亲身经历，说服力强。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49580" eaLnBrk="1">
              <a:lnSpc>
                <a:spcPct val="150000"/>
              </a:lnSpc>
              <a:buClr>
                <a:srgbClr val="607A25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④口语化语言，人易接受。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49580" eaLnBrk="1">
              <a:lnSpc>
                <a:spcPct val="150000"/>
              </a:lnSpc>
              <a:buClr>
                <a:srgbClr val="607A25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⑤总结全文，发出号召。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49580" eaLnBrk="1">
              <a:lnSpc>
                <a:spcPct val="150000"/>
              </a:lnSpc>
              <a:buClr>
                <a:srgbClr val="607A25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2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52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1069975" y="709613"/>
            <a:ext cx="4743450" cy="511175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小试牛刀，尝试写作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4" name="KSO_Shape"/>
          <p:cNvSpPr/>
          <p:nvPr>
            <p:custDataLst>
              <p:tags r:id="rId1"/>
            </p:custDataLst>
          </p:nvPr>
        </p:nvSpPr>
        <p:spPr bwMode="auto">
          <a:xfrm flipH="1">
            <a:off x="655638" y="627063"/>
            <a:ext cx="449263" cy="452438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rgbClr val="86AB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1139825" y="1071563"/>
            <a:ext cx="1919288" cy="230188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25400">
            <a:solidFill>
              <a:srgbClr val="80A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MH_Text_1"/>
          <p:cNvSpPr/>
          <p:nvPr>
            <p:custDataLst>
              <p:tags r:id="rId3"/>
            </p:custDataLst>
          </p:nvPr>
        </p:nvSpPr>
        <p:spPr>
          <a:xfrm>
            <a:off x="298450" y="1797050"/>
            <a:ext cx="8547100" cy="661988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①请根据下面给出的演讲稿及情境，拟定演讲稿题目。</a:t>
            </a:r>
            <a:endParaRPr kumimoji="0" lang="zh-CN" altLang="en-US" sz="26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6525" y="1152525"/>
            <a:ext cx="6059488" cy="638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）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抓住要素，拟好演讲稿标题。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5638" y="2535238"/>
            <a:ext cx="8062913" cy="2389188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0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情境：</a:t>
            </a:r>
            <a:r>
              <a:rPr kumimoji="0" lang="zh-CN" altLang="zh-CN" sz="26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自信是一个国家、一个民族或者一个人源源不竭的动力，它像一朵花，给人以芬芳；它像一股清泉，给人以清凉；它像一团火，给人以力量。无论我们在工作、学习还是生活中都必须保持自信的品质。</a:t>
            </a:r>
            <a:endParaRPr kumimoji="0" lang="zh-CN" altLang="en-US" sz="26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368" name="矩形 5"/>
          <p:cNvSpPr/>
          <p:nvPr/>
        </p:nvSpPr>
        <p:spPr>
          <a:xfrm>
            <a:off x="655638" y="5280025"/>
            <a:ext cx="7354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719455" eaLnBrk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</a:t>
            </a:r>
            <a:endParaRPr lang="en-US" altLang="zh-CN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MH_Text_1"/>
          <p:cNvSpPr/>
          <p:nvPr>
            <p:custDataLst>
              <p:tags r:id="rId1"/>
            </p:custDataLst>
          </p:nvPr>
        </p:nvSpPr>
        <p:spPr>
          <a:xfrm>
            <a:off x="184150" y="1379538"/>
            <a:ext cx="8547100" cy="661988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①结合下面给出的语境，补出演讲稿开头的内容。</a:t>
            </a:r>
            <a:endParaRPr kumimoji="0" lang="zh-CN" altLang="en-US" sz="26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1975" y="735013"/>
            <a:ext cx="4979988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）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开门见山，揭示主题。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2750" y="2041525"/>
            <a:ext cx="8685213" cy="2389188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0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情境：</a:t>
            </a:r>
            <a:r>
              <a:rPr kumimoji="0" lang="zh-CN" altLang="en-US" sz="26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行动，才能走向成功。</a:t>
            </a:r>
            <a:endParaRPr kumimoji="0" lang="zh-CN" altLang="en-US" sz="26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675" y="2541588"/>
            <a:ext cx="8561388" cy="442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719455" eaLnBrk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u="sng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______________________________________________________________</a:t>
            </a:r>
            <a:endParaRPr lang="en-US" altLang="zh-CN" u="sng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1650" y="3109913"/>
            <a:ext cx="8229600" cy="2641600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市委书记夜礼斌提出了昭通作风，其中之一的内容就是，崇尚实干。崇尚实干是什么？就是真真正正、名副其实的实际行动。相信有了这样的行动，昭通必将迎来一个大跨越、大发展的经济高速发展的时代。</a:t>
            </a:r>
            <a:r>
              <a:rPr kumimoji="0" lang="zh-CN" altLang="en-US" sz="2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党的十八大提出力争</a:t>
            </a:r>
            <a:r>
              <a:rPr kumimoji="0" lang="en-US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</a:t>
            </a:r>
            <a:r>
              <a:rPr kumimoji="0" lang="zh-CN" altLang="en-US" sz="2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年内建成小康社会，这不是口号，相信在党和政府的坚强领导下，现在所订下的目标一定会在不久的将来实现。因为有了实际行动，才能走向成功！</a:t>
            </a:r>
            <a:endParaRPr kumimoji="0" lang="zh-CN" altLang="en-US" sz="24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467995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3"/>
          <p:cNvSpPr/>
          <p:nvPr/>
        </p:nvSpPr>
        <p:spPr>
          <a:xfrm>
            <a:off x="500063" y="649288"/>
            <a:ext cx="8143875" cy="128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607A25"/>
              </a:buClr>
              <a:buSzPct val="70000"/>
              <a:buFont typeface="Wingdings" panose="05000000000000000000" pitchFamily="2" charset="2"/>
              <a:buChar char=""/>
              <a:defRPr sz="2000" kern="1200">
                <a:solidFill>
                  <a:srgbClr val="405218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53975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范例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53975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行动，才能走向成功。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3250" y="1958975"/>
            <a:ext cx="7937500" cy="4200525"/>
          </a:xfrm>
          <a:prstGeom prst="rect">
            <a:avLst/>
          </a:prstGeom>
        </p:spPr>
        <p:txBody>
          <a:bodyPr wrap="square">
            <a:spAutoFit/>
          </a:bodyPr>
          <a:p>
            <a:pPr indent="457200" eaLnBrk="1">
              <a:lnSpc>
                <a:spcPct val="150000"/>
              </a:lnSpc>
            </a:pPr>
            <a:r>
              <a:rPr lang="zh-CN" altLang="zh-CN" sz="26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走向成功？我想一千个人也只会有一种答案，那就是脚踏实地、兢兢业业地埋头苦干，因为只有通过坚持不懈的实际行动，才能走向成功。当然走向成功的路上，可能会遇到多种多样的挫折困难，但是行动不是偶尔的行动，而是坚持不懈的行动，只有在这样的行动下，才能一步步接近胜利的终点，最终走向成功。</a:t>
            </a:r>
            <a:endParaRPr lang="zh-CN" altLang="en-US" sz="2600" b="1" u="sng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01650" y="820738"/>
            <a:ext cx="8140700" cy="2490788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市委书记夜礼斌提出了昭通作风，其中之一的内容就是，崇尚实干。崇尚实干是什么？就是真真正正、名副其实的实际行动。相信有了这样的行动，昭通必将迎来一个大跨越、大发展的经济高速发展的时代。</a:t>
            </a:r>
            <a:endParaRPr kumimoji="0" lang="zh-CN" altLang="en-US" sz="26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650" y="3311525"/>
            <a:ext cx="8140700" cy="2490788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党的十八大提出力争</a:t>
            </a:r>
            <a:r>
              <a:rPr kumimoji="0" lang="en-US" altLang="zh-CN" sz="26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</a:t>
            </a:r>
            <a:r>
              <a:rPr kumimoji="0" lang="zh-CN" altLang="en-US" sz="26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年内建成小康社会，这不是口号，相信在党和政府的坚强领导下，现在所订下的目标一定会在不久的将来实现。因为有了实际行动，才能走向成功！</a:t>
            </a:r>
            <a:endParaRPr kumimoji="0" lang="zh-CN" altLang="en-US" sz="26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MH_Text_1"/>
          <p:cNvSpPr/>
          <p:nvPr>
            <p:custDataLst>
              <p:tags r:id="rId1"/>
            </p:custDataLst>
          </p:nvPr>
        </p:nvSpPr>
        <p:spPr>
          <a:xfrm>
            <a:off x="795338" y="1550988"/>
            <a:ext cx="4403725" cy="620713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①亲身经历，说服力强。</a:t>
            </a:r>
            <a:endParaRPr kumimoji="0" lang="zh-CN" altLang="en-US" sz="26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775" y="812800"/>
            <a:ext cx="4981575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）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亲身经历，说服力强。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MH_Text_1"/>
          <p:cNvSpPr/>
          <p:nvPr>
            <p:custDataLst>
              <p:tags r:id="rId2"/>
            </p:custDataLst>
          </p:nvPr>
        </p:nvSpPr>
        <p:spPr>
          <a:xfrm>
            <a:off x="795338" y="3013075"/>
            <a:ext cx="6846888" cy="573088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为什么提倡演讲语言的口语化？</a:t>
            </a:r>
            <a:endParaRPr kumimoji="0" lang="zh-CN" altLang="en-US" sz="26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775" y="2374900"/>
            <a:ext cx="5340350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4</a:t>
            </a: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）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口语化语言，人易接受。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5338" y="3690938"/>
            <a:ext cx="7753350" cy="1811338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0" i="0" u="none" strike="noStrike" kern="1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演讲是一门语言的艺术</a:t>
            </a:r>
            <a:r>
              <a:rPr kumimoji="0" lang="zh-CN" altLang="zh-CN" sz="2600" b="0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。需要调动现场的气氛，吸引听众的注意力，还要有适当的互动，太正规的语言无法做到这一点。</a:t>
            </a:r>
            <a:endParaRPr kumimoji="0" lang="zh-CN" altLang="en-US" sz="2600" b="0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MH_Text_1"/>
          <p:cNvSpPr/>
          <p:nvPr>
            <p:custDataLst>
              <p:tags r:id="rId1"/>
            </p:custDataLst>
          </p:nvPr>
        </p:nvSpPr>
        <p:spPr>
          <a:xfrm>
            <a:off x="677863" y="1758950"/>
            <a:ext cx="7983538" cy="2447925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有的演讲者在结尾时直接向听众提出希望，发出号召。这一号召很管用，言语不多，却亲切感人，如同一根魔棒一样触动了听众的心灵，使大家的心和他紧紧拴在了一起，因此取得了很好的效果。</a:t>
            </a:r>
            <a:endParaRPr kumimoji="0" lang="zh-CN" altLang="en-US" sz="26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3075" y="1020763"/>
            <a:ext cx="4981575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5</a:t>
            </a: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）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总结全文，发出号召。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71500" y="1023938"/>
            <a:ext cx="6324600" cy="598488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结合给出的情境和资料，补写结尾。</a:t>
            </a:r>
            <a:endParaRPr kumimoji="0" lang="zh-CN" altLang="en-US" sz="26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500" y="1919288"/>
            <a:ext cx="8389938" cy="2678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情境：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在某企业竞聘副经理职位演讲时，一位演讲者在演讲结束时直截了当地向听众说：</a:t>
            </a:r>
            <a:endParaRPr kumimoji="0" lang="en-US" altLang="zh-CN" sz="28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45720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45720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en-US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_____________________________________!”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92225" y="3259138"/>
            <a:ext cx="7486650" cy="954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sng" strike="noStrike" kern="1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“同志们，朋友们，请大家助我一‘笔’之力投我一票吧，因为选我就等于选了你自己！”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MH_Text_1"/>
          <p:cNvSpPr/>
          <p:nvPr>
            <p:custDataLst>
              <p:tags r:id="rId1"/>
            </p:custDataLst>
          </p:nvPr>
        </p:nvSpPr>
        <p:spPr>
          <a:xfrm>
            <a:off x="581025" y="1995488"/>
            <a:ext cx="7981950" cy="2446338"/>
          </a:xfrm>
          <a:prstGeom prst="rect">
            <a:avLst/>
          </a:prstGeom>
        </p:spPr>
        <p:txBody>
          <a:bodyPr/>
          <a:lstStyle/>
          <a:p>
            <a:pPr marL="0" marR="0" lvl="0" indent="46799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要求：仿照以上所给情境的形式，自定写作内容，写一篇演讲稿，要求标题精练、内容充实、思路清晰、语言体现口语化、开头揭示主题、结尾发出号召。</a:t>
            </a:r>
            <a:endParaRPr kumimoji="0" lang="zh-CN" altLang="en-US" sz="26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7863" y="1020763"/>
            <a:ext cx="6777038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6</a:t>
            </a: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）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  <a:sym typeface="+mn-ea"/>
              </a:rPr>
              <a:t>运用所讲方法，构思写作演讲稿。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4813" y="1641475"/>
            <a:ext cx="8334375" cy="322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l" rtl="0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607A25"/>
              </a:buClr>
              <a:buSzPct val="70000"/>
              <a:buFont typeface="Wingdings" panose="05000000000000000000" pitchFamily="2" charset="2"/>
              <a:buChar char=""/>
              <a:defRPr sz="2000" kern="1200">
                <a:solidFill>
                  <a:srgbClr val="405218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719455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写一篇演讲稿。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719455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要求：（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）拟一个恰当的题目；（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）开头要揭示主题；（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）主体部分要条理清晰；（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）语言要注重口语化；（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）结尾要有鼓舞人心的句子；（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）不少于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600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标题 1"/>
          <p:cNvSpPr>
            <a:spLocks noGrp="1"/>
          </p:cNvSpPr>
          <p:nvPr>
            <p:ph type="title"/>
          </p:nvPr>
        </p:nvSpPr>
        <p:spPr>
          <a:xfrm>
            <a:off x="1585913" y="735013"/>
            <a:ext cx="4741862" cy="511175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作业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KSO_Shape"/>
          <p:cNvSpPr/>
          <p:nvPr>
            <p:custDataLst>
              <p:tags r:id="rId1"/>
            </p:custDataLst>
          </p:nvPr>
        </p:nvSpPr>
        <p:spPr bwMode="auto">
          <a:xfrm flipH="1">
            <a:off x="971550" y="687388"/>
            <a:ext cx="449263" cy="452438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rgbClr val="86AB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>
            <p:custDataLst>
              <p:tags r:id="rId2"/>
            </p:custDataLst>
          </p:nvPr>
        </p:nvSpPr>
        <p:spPr>
          <a:xfrm>
            <a:off x="1454150" y="1130300"/>
            <a:ext cx="1919288" cy="230188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25400">
            <a:solidFill>
              <a:srgbClr val="80A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938" y="1573213"/>
            <a:ext cx="8480425" cy="4370388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720090" algn="l" defTabSz="914400" rtl="0" eaLnBrk="1" fontAlgn="auto" latinLnBrk="0" hangingPunc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1．回顾本单元的四篇作品，把握演讲稿的特点，写一则演讲稿。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720090" algn="l" defTabSz="914400" rtl="0" eaLnBrk="1" fontAlgn="auto" latinLnBrk="0" hangingPunc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2．在写作演讲稿时，要注意结构的安排、语言的运用，提高演讲稿的写作能力。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720090" algn="l" defTabSz="914400" rtl="0" eaLnBrk="1" fontAlgn="auto" latinLnBrk="0" hangingPunc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3．在遵循写作的一般规律的同时，又要掌握自身的写作特点和技巧，养成良好的写作演讲稿的习惯。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720090" algn="l" defTabSz="914400" rtl="0" eaLnBrk="1" fontAlgn="auto" latinLnBrk="0" hangingPunct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147" name="标题 1"/>
          <p:cNvSpPr>
            <a:spLocks noGrp="1"/>
          </p:cNvSpPr>
          <p:nvPr>
            <p:ph type="title"/>
          </p:nvPr>
        </p:nvSpPr>
        <p:spPr>
          <a:xfrm>
            <a:off x="1095375" y="1003300"/>
            <a:ext cx="2538413" cy="511175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写作目标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7" name="KSO_Shape"/>
          <p:cNvSpPr/>
          <p:nvPr>
            <p:custDataLst>
              <p:tags r:id="rId1"/>
            </p:custDataLst>
          </p:nvPr>
        </p:nvSpPr>
        <p:spPr bwMode="auto">
          <a:xfrm flipH="1">
            <a:off x="579438" y="955675"/>
            <a:ext cx="450850" cy="450850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rgbClr val="86AB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>
            <p:custDataLst>
              <p:tags r:id="rId2"/>
            </p:custDataLst>
          </p:nvPr>
        </p:nvSpPr>
        <p:spPr>
          <a:xfrm>
            <a:off x="1095375" y="1409700"/>
            <a:ext cx="1689100" cy="163513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25400">
            <a:solidFill>
              <a:srgbClr val="80A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79438" y="1573213"/>
            <a:ext cx="8159750" cy="4522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滚滚黄河，滔滔长江，翻涌万年不息；巍巍中华，泱泱大国，沉浮千年不变。这就是我们可爱的祖国！一个响彻世界的名字——中国！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失去朋友，可以再交；失去金钱，可以再挣；但失去灵魂，却永远找不回来。一个没有品质和灵魂支撑的民族与国家是悲哀的。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0" marR="0" lvl="0" indent="72009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让我们的中华魂世代相传，让我们的中华精神永存！谢谢大家。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7171" name="标题 1"/>
          <p:cNvSpPr>
            <a:spLocks noGrp="1"/>
          </p:cNvSpPr>
          <p:nvPr>
            <p:ph type="title"/>
          </p:nvPr>
        </p:nvSpPr>
        <p:spPr>
          <a:xfrm>
            <a:off x="1095375" y="1003300"/>
            <a:ext cx="2538413" cy="511175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导入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 flipH="1">
            <a:off x="579438" y="955675"/>
            <a:ext cx="450850" cy="450850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rgbClr val="86AB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>
            <a:off x="1095375" y="1409700"/>
            <a:ext cx="1689100" cy="163513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25400">
            <a:solidFill>
              <a:srgbClr val="80A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1104900" y="868363"/>
            <a:ext cx="5448300" cy="512762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回顾经典，感受演讲稿的写法。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401638" y="1557338"/>
            <a:ext cx="8340725" cy="4229100"/>
          </a:xfrm>
          <a:ln/>
        </p:spPr>
        <p:txBody>
          <a:bodyPr vert="horz" wrap="square" lIns="91440" tIns="45720" rIns="91440" bIns="45720" anchor="t"/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（一）经典回顾</a:t>
            </a:r>
            <a:endParaRPr lang="en-US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①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最后一次讲演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《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应有格物致知精神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《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我一生中的重要抉择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《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庆祝奥林匹克运动复兴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周年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algn="r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第四单元演讲词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endParaRPr lang="zh-CN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 flipH="1">
            <a:off x="588963" y="820738"/>
            <a:ext cx="450850" cy="450850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rgbClr val="86AB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>
            <a:off x="1104900" y="1274763"/>
            <a:ext cx="1689100" cy="163513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25400">
            <a:solidFill>
              <a:srgbClr val="80A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533400" y="954088"/>
            <a:ext cx="7866063" cy="4949825"/>
          </a:xfrm>
          <a:ln/>
        </p:spPr>
        <p:txBody>
          <a:bodyPr vert="horz" wrap="square" lIns="91440" tIns="45720" rIns="91440" bIns="45720" anchor="t"/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几天，大家晓得，在昆明出现了历史上最卑劣最无耻的事情！李先生究竟犯了什么罪，竟遭此毒手？他只不过用笔写写文章，用嘴说说话，而他所写的，所说的，都无非是一个没有失掉良心的中国人的话！大家都有一支笔，有一张嘴，有什么理由拿出来讲啊！有事实拿出来说啊！（闻先生声音激动了）为什么要打要杀，而且又不敢光明正大地来打来杀，而偷偷摸摸地来暗杀！（鼓掌）这成什么话？（鼓掌）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algn="r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——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闻一多</a:t>
            </a:r>
            <a:r>
              <a:rPr lang="zh-CN" altLang="zh-CN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最后一次讲演</a:t>
            </a:r>
            <a:r>
              <a:rPr lang="zh-CN" altLang="zh-CN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zh-CN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1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83" end="2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charRg st="183" end="2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430213" y="1063625"/>
            <a:ext cx="8401050" cy="4592638"/>
          </a:xfrm>
          <a:ln/>
        </p:spPr>
        <p:txBody>
          <a:bodyPr vert="horz" wrap="square" lIns="91440" tIns="45720" rIns="91440" bIns="45720" anchor="t"/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在这方面，我有个人的经验为证。我是受传统教育长大的。到美国大学念物理的时候，起先以为只要很“用功”，什么都遵照老师的指导，就可以一帆风顺了，但是事实并不是这样。一开始做研究便马上发现不能光靠教师，需要自己做主张、出主意。当时因为事先没有准备，不知吃了多少苦。最使我彷徨恐慌的，是当时的唯一办法——以埋头读书应付一切，对于实际的需要毫无帮助。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algn="r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——丁肇中《应有格物致知精神》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0" end="1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172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charRg st="172" end="1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522288" y="963613"/>
            <a:ext cx="8099425" cy="4562475"/>
          </a:xfrm>
          <a:ln/>
        </p:spPr>
        <p:txBody>
          <a:bodyPr vert="horz" wrap="square" lIns="91440" tIns="45720" rIns="91440" bIns="45720" anchor="t"/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名人用过的东西，就是文物了，凡人用过的就是废物；名人做一点错事，写起来叫名人逸事，凡人呢，就是犯傻；名人强词夺理，叫作雄辩，凡人就是狡辩了；名人跟人握握手，叫作平易近人，凡人就是巴结别人了；名人打扮得不修边幅，叫真有艺术家的气质，凡人呢，就是流里流气的；名人喝酒，叫豪饮，凡人就叫贪杯；名人老了，称呼变成王老，凡人就只能叫老王。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algn="r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——王选《我一生中的重要抉择》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charRg st="0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166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charRg st="166" end="1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515938" y="855663"/>
            <a:ext cx="8170862" cy="4538662"/>
          </a:xfrm>
          <a:ln/>
        </p:spPr>
        <p:txBody>
          <a:bodyPr vert="horz" wrap="square" lIns="91440" tIns="45720" rIns="91440" bIns="45720" anchor="t"/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愿钟爱勇敢者的幸运之神，厚待刚刚决定申办第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届现代奥林匹克运动会的比利时人民的美好愿望。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目前的形势，依然严峻。狂风骤雨之后，我们迎来破晓的黎明。待到中午时分，湛蓝的天空必将万里无云；收获者的双臂，捧满沉甸甸的金黄麦穗。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algn="r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顾拜旦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庆祝奥林匹克运动复兴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周年</a:t>
            </a: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charRg st="46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1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66">
                                            <p:txEl>
                                              <p:charRg st="112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xfrm>
            <a:off x="358775" y="911225"/>
            <a:ext cx="7345363" cy="631825"/>
          </a:xfrm>
          <a:ln/>
        </p:spPr>
        <p:txBody>
          <a:bodyPr vert="horz" wrap="square" lIns="91440" tIns="45720" rIns="91440" bIns="45720" anchor="t"/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（二）体会演讲稿的写作方法。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449580" eaLnBrk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矩形 1"/>
          <p:cNvSpPr/>
          <p:nvPr/>
        </p:nvSpPr>
        <p:spPr>
          <a:xfrm>
            <a:off x="809625" y="2243138"/>
            <a:ext cx="7524750" cy="13096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indent="449580" eaLnBrk="1">
              <a:lnSpc>
                <a:spcPct val="150000"/>
              </a:lnSpc>
              <a:buClr>
                <a:srgbClr val="607A25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请说出以上各演讲稿的结构部分分别体现了演讲稿的什么特点，表达效果如何。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MH" val="20151116172509"/>
  <p:tag name="MH_LIBRARY" val="GRAPHIC"/>
  <p:tag name="MH_ORDER" val="Shape"/>
</p:tagLst>
</file>

<file path=ppt/tags/tag10.xml><?xml version="1.0" encoding="utf-8"?>
<p:tagLst xmlns:p="http://schemas.openxmlformats.org/presentationml/2006/main">
  <p:tag name="MH" val="20151117151745"/>
  <p:tag name="MH_LIBRARY" val="GRAPHIC"/>
  <p:tag name="MH_TYPE" val="Text"/>
  <p:tag name="MH_ORDER" val="1"/>
</p:tagLst>
</file>

<file path=ppt/tags/tag11.xml><?xml version="1.0" encoding="utf-8"?>
<p:tagLst xmlns:p="http://schemas.openxmlformats.org/presentationml/2006/main">
  <p:tag name="MH" val="20151117151745"/>
  <p:tag name="MH_LIBRARY" val="GRAPHIC"/>
  <p:tag name="MH_TYPE" val="Text"/>
  <p:tag name="MH_ORDER" val="1"/>
</p:tagLst>
</file>

<file path=ppt/tags/tag12.xml><?xml version="1.0" encoding="utf-8"?>
<p:tagLst xmlns:p="http://schemas.openxmlformats.org/presentationml/2006/main">
  <p:tag name="MH" val="20151117151745"/>
  <p:tag name="MH_LIBRARY" val="GRAPHIC"/>
  <p:tag name="MH_TYPE" val="Text"/>
  <p:tag name="MH_ORDER" val="1"/>
</p:tagLst>
</file>

<file path=ppt/tags/tag13.xml><?xml version="1.0" encoding="utf-8"?>
<p:tagLst xmlns:p="http://schemas.openxmlformats.org/presentationml/2006/main">
  <p:tag name="MH" val="20151117151745"/>
  <p:tag name="MH_LIBRARY" val="GRAPHIC"/>
  <p:tag name="MH_TYPE" val="Text"/>
  <p:tag name="MH_ORDER" val="1"/>
</p:tagLst>
</file>

<file path=ppt/tags/tag14.xml><?xml version="1.0" encoding="utf-8"?>
<p:tagLst xmlns:p="http://schemas.openxmlformats.org/presentationml/2006/main">
  <p:tag name="MH" val="20151117151745"/>
  <p:tag name="MH_LIBRARY" val="GRAPHIC"/>
  <p:tag name="MH_TYPE" val="Text"/>
  <p:tag name="MH_ORDER" val="1"/>
</p:tagLst>
</file>

<file path=ppt/tags/tag15.xml><?xml version="1.0" encoding="utf-8"?>
<p:tagLst xmlns:p="http://schemas.openxmlformats.org/presentationml/2006/main">
  <p:tag name="MH" val="20151116172509"/>
  <p:tag name="MH_LIBRARY" val="GRAPHIC"/>
  <p:tag name="MH_ORDER" val="Shape"/>
</p:tagLst>
</file>

<file path=ppt/tags/tag16.xml><?xml version="1.0" encoding="utf-8"?>
<p:tagLst xmlns:p="http://schemas.openxmlformats.org/presentationml/2006/main">
  <p:tag name="MH" val="20151116172509"/>
  <p:tag name="MH_LIBRARY" val="GRAPHIC"/>
  <p:tag name="MH_ORDER" val="Freeform 13"/>
</p:tagLst>
</file>

<file path=ppt/tags/tag2.xml><?xml version="1.0" encoding="utf-8"?>
<p:tagLst xmlns:p="http://schemas.openxmlformats.org/presentationml/2006/main">
  <p:tag name="MH" val="20151116172509"/>
  <p:tag name="MH_LIBRARY" val="GRAPHIC"/>
  <p:tag name="MH_ORDER" val="Freeform 13"/>
</p:tagLst>
</file>

<file path=ppt/tags/tag3.xml><?xml version="1.0" encoding="utf-8"?>
<p:tagLst xmlns:p="http://schemas.openxmlformats.org/presentationml/2006/main">
  <p:tag name="MH" val="20151116172509"/>
  <p:tag name="MH_LIBRARY" val="GRAPHIC"/>
  <p:tag name="MH_ORDER" val="Shape"/>
</p:tagLst>
</file>

<file path=ppt/tags/tag4.xml><?xml version="1.0" encoding="utf-8"?>
<p:tagLst xmlns:p="http://schemas.openxmlformats.org/presentationml/2006/main">
  <p:tag name="MH" val="20151116172509"/>
  <p:tag name="MH_LIBRARY" val="GRAPHIC"/>
  <p:tag name="MH_ORDER" val="Freeform 13"/>
</p:tagLst>
</file>

<file path=ppt/tags/tag5.xml><?xml version="1.0" encoding="utf-8"?>
<p:tagLst xmlns:p="http://schemas.openxmlformats.org/presentationml/2006/main">
  <p:tag name="MH" val="20151116172509"/>
  <p:tag name="MH_LIBRARY" val="GRAPHIC"/>
  <p:tag name="MH_ORDER" val="Shape"/>
</p:tagLst>
</file>

<file path=ppt/tags/tag6.xml><?xml version="1.0" encoding="utf-8"?>
<p:tagLst xmlns:p="http://schemas.openxmlformats.org/presentationml/2006/main">
  <p:tag name="MH" val="20151116172509"/>
  <p:tag name="MH_LIBRARY" val="GRAPHIC"/>
  <p:tag name="MH_ORDER" val="Freeform 13"/>
</p:tagLst>
</file>

<file path=ppt/tags/tag7.xml><?xml version="1.0" encoding="utf-8"?>
<p:tagLst xmlns:p="http://schemas.openxmlformats.org/presentationml/2006/main">
  <p:tag name="MH" val="20151116172509"/>
  <p:tag name="MH_LIBRARY" val="GRAPHIC"/>
  <p:tag name="MH_ORDER" val="Shape"/>
</p:tagLst>
</file>

<file path=ppt/tags/tag8.xml><?xml version="1.0" encoding="utf-8"?>
<p:tagLst xmlns:p="http://schemas.openxmlformats.org/presentationml/2006/main">
  <p:tag name="MH" val="20151116172509"/>
  <p:tag name="MH_LIBRARY" val="GRAPHIC"/>
  <p:tag name="MH_ORDER" val="Freeform 13"/>
</p:tagLst>
</file>

<file path=ppt/tags/tag9.xml><?xml version="1.0" encoding="utf-8"?>
<p:tagLst xmlns:p="http://schemas.openxmlformats.org/presentationml/2006/main">
  <p:tag name="MH" val="2015111715174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A000120141119A01PPBG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0A331"/>
      </a:accent1>
      <a:accent2>
        <a:srgbClr val="B9CE52"/>
      </a:accent2>
      <a:accent3>
        <a:srgbClr val="38A68C"/>
      </a:accent3>
      <a:accent4>
        <a:srgbClr val="C5BE27"/>
      </a:accent4>
      <a:accent5>
        <a:srgbClr val="555835"/>
      </a:accent5>
      <a:accent6>
        <a:srgbClr val="3AA5BA"/>
      </a:accent6>
      <a:hlink>
        <a:srgbClr val="0070C0"/>
      </a:hlink>
      <a:folHlink>
        <a:srgbClr val="7F7F7F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A000120141119A67PPBG</Template>
  <TotalTime>0</TotalTime>
  <Words>2483</Words>
  <Application>WPS 演示</Application>
  <PresentationFormat>全屏显示(4:3)</PresentationFormat>
  <Paragraphs>116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幼圆</vt:lpstr>
      <vt:lpstr>Baskerville Old Face</vt:lpstr>
      <vt:lpstr>黑体</vt:lpstr>
      <vt:lpstr>华文琥珀</vt:lpstr>
      <vt:lpstr>+mn-ea</vt:lpstr>
      <vt:lpstr>Times New Roman</vt:lpstr>
      <vt:lpstr>楷体</vt:lpstr>
      <vt:lpstr>微软雅黑</vt:lpstr>
      <vt:lpstr>Arial Unicode MS</vt:lpstr>
      <vt:lpstr>HelveticaNeue LT 43 LightEx</vt:lpstr>
      <vt:lpstr>A000120141119A01PPBG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hxdn</cp:lastModifiedBy>
  <cp:revision>158</cp:revision>
  <dcterms:created xsi:type="dcterms:W3CDTF">2015-05-05T08:02:14Z</dcterms:created>
  <dcterms:modified xsi:type="dcterms:W3CDTF">2018-05-11T13:11:55Z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