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0" r:id="rId3"/>
    <p:sldId id="257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2" r:id="rId14"/>
    <p:sldId id="266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7DE"/>
    <a:srgbClr val="000000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08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2019/10/15 Tuesday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2019/10/15 Tuesday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2019/10/15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5270;&#39057;&#32032;&#26448;/&#31561;&#24453;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70212" y="1081426"/>
            <a:ext cx="10852237" cy="899167"/>
          </a:xfrm>
        </p:spPr>
        <p:txBody>
          <a:bodyPr/>
          <a:lstStyle/>
          <a:p>
            <a:r>
              <a:rPr lang="zh-CN" altLang="en-US" sz="7200">
                <a:solidFill>
                  <a:srgbClr val="FF0000"/>
                </a:solidFill>
              </a:rPr>
              <a:t> 国庆电影有感</a:t>
            </a:r>
          </a:p>
        </p:txBody>
      </p:sp>
      <p:pic>
        <p:nvPicPr>
          <p:cNvPr id="9" name="图片 8" descr="640.web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1825" y="3117850"/>
            <a:ext cx="10760075" cy="31254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（五）《北京你好》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525" y="1376045"/>
            <a:ext cx="11610340" cy="504126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3200" b="1"/>
              <a:t>1.舍与得、小我与大我</a:t>
            </a:r>
          </a:p>
          <a:p>
            <a:r>
              <a:rPr lang="zh-CN" altLang="en-US" sz="3200" b="1"/>
              <a:t>2.父与子</a:t>
            </a:r>
          </a:p>
          <a:p>
            <a:r>
              <a:rPr lang="zh-CN" altLang="en-US" sz="3200" b="1"/>
              <a:t>3.悲与喜</a:t>
            </a:r>
          </a:p>
          <a:p>
            <a:r>
              <a:rPr lang="zh-CN" altLang="en-US" sz="3200" b="1"/>
              <a:t>4.团结：众志成城、万众一下：汶川的举国救援  奥运会的成功举办</a:t>
            </a:r>
          </a:p>
          <a:p>
            <a:r>
              <a:rPr lang="zh-CN" altLang="en-US" sz="3200" b="1"/>
              <a:t>5.底层人的光芒：出租车司机</a:t>
            </a:r>
          </a:p>
          <a:p>
            <a:r>
              <a:rPr lang="zh-CN" altLang="en-US" sz="3200" b="1"/>
              <a:t>6.关注弱势群体：农民工  留守儿童（灾后儿童）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（六）《白昼流星》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860" y="1605280"/>
            <a:ext cx="11390630" cy="447357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3600" b="1"/>
              <a:t>1.扶贫还是扶智：贫：物质与精神 </a:t>
            </a:r>
          </a:p>
          <a:p>
            <a:r>
              <a:rPr lang="zh-CN" altLang="en-US" sz="3600" b="1"/>
              <a:t>2.包容、以德报怨</a:t>
            </a:r>
          </a:p>
          <a:p>
            <a:r>
              <a:rPr lang="zh-CN" altLang="en-US" sz="3600" b="1"/>
              <a:t>3.言传身教</a:t>
            </a:r>
          </a:p>
          <a:p>
            <a:r>
              <a:rPr lang="zh-CN" altLang="en-US" sz="3600" b="1"/>
              <a:t>4.授人以鱼，不如授人以渔</a:t>
            </a:r>
          </a:p>
          <a:p>
            <a:r>
              <a:rPr lang="zh-CN" altLang="en-US" sz="3600" b="1"/>
              <a:t>5.初心：扶贫主任，扶贫（物质之贫与精神之贫）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（七）护航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065" y="1584960"/>
            <a:ext cx="11360150" cy="479234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3200"/>
              <a:t>1.女性的崛起</a:t>
            </a:r>
          </a:p>
          <a:p>
            <a:r>
              <a:rPr lang="zh-CN" altLang="en-US" sz="3200"/>
              <a:t>2.舍与得、小我与大我</a:t>
            </a:r>
          </a:p>
          <a:p>
            <a:r>
              <a:rPr lang="zh-CN" altLang="en-US" sz="3200"/>
              <a:t>3.细节</a:t>
            </a:r>
          </a:p>
          <a:p>
            <a:r>
              <a:rPr lang="zh-CN" altLang="en-US" sz="3200"/>
              <a:t>4.精益求精：离心机“整个8”</a:t>
            </a:r>
          </a:p>
          <a:p>
            <a:r>
              <a:rPr lang="zh-CN" altLang="en-US" sz="3200"/>
              <a:t>5.责任：备飞，起护航的作用，在同伴出现故障时，勇于帮助解决问题，完美完成护航任务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850" y="319405"/>
            <a:ext cx="11430635" cy="62998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F0000"/>
                </a:solidFill>
                <a:sym typeface="+mn-ea"/>
              </a:rPr>
              <a:t>三、《攀登者》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0220" y="1335405"/>
            <a:ext cx="11480800" cy="525081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2800" b="1"/>
              <a:t>攀登精神：怀揣梦想，不忘初心，矢志不渝，砥砺前行，无畏困境，顽强拼搏</a:t>
            </a:r>
          </a:p>
          <a:p>
            <a:r>
              <a:rPr lang="zh-CN" altLang="en-US" sz="2800" b="1"/>
              <a:t>（向死而生：不畏死亡）</a:t>
            </a:r>
          </a:p>
          <a:p>
            <a:r>
              <a:rPr lang="zh-CN" altLang="en-US" sz="2800" b="1"/>
              <a:t>1.科技攀登：神五、神七、嫦娥四号</a:t>
            </a:r>
          </a:p>
          <a:p>
            <a:r>
              <a:rPr lang="zh-CN" altLang="en-US" sz="2800" b="1"/>
              <a:t>2.文化攀登</a:t>
            </a:r>
          </a:p>
          <a:p>
            <a:r>
              <a:rPr lang="zh-CN" altLang="en-US" sz="2800" b="1"/>
              <a:t>3.教育攀登</a:t>
            </a:r>
          </a:p>
          <a:p>
            <a:r>
              <a:rPr lang="zh-CN" altLang="en-US" sz="2800" b="1"/>
              <a:t>4.体育攀登“更高、更快、更强”</a:t>
            </a:r>
          </a:p>
          <a:p>
            <a:r>
              <a:rPr lang="zh-CN" altLang="en-US" sz="2800" b="1"/>
              <a:t>5.医疗攀登：屠呦呦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555" y="344805"/>
            <a:ext cx="11419205" cy="64230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110" y="306070"/>
            <a:ext cx="11393805" cy="59556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02765"/>
            <a:ext cx="10852237" cy="648000"/>
          </a:xfrm>
        </p:spPr>
        <p:txBody>
          <a:bodyPr/>
          <a:lstStyle/>
          <a:p>
            <a:pPr algn="ctr"/>
            <a:r>
              <a:rPr lang="zh-CN" altLang="en-US" sz="4800">
                <a:solidFill>
                  <a:srgbClr val="FF0000"/>
                </a:solidFill>
              </a:rPr>
              <a:t>一、《中国机长》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0487" y="1255995"/>
            <a:ext cx="10852237" cy="504135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3600" b="1"/>
              <a:t> 1.敬畏生命、敬畏职责、敬畏规章</a:t>
            </a:r>
          </a:p>
          <a:p>
            <a:r>
              <a:rPr lang="zh-CN" altLang="en-US" sz="3600" b="1"/>
              <a:t>  2. 坚强信念和钢铁般的意志，坚韧的毅力</a:t>
            </a:r>
          </a:p>
          <a:p>
            <a:r>
              <a:rPr lang="zh-CN" altLang="en-US" sz="3600" b="1"/>
              <a:t>  3.遇事沉着冷静</a:t>
            </a:r>
          </a:p>
          <a:p>
            <a:r>
              <a:rPr lang="zh-CN" altLang="en-US" sz="3600" b="1"/>
              <a:t>  4.打铁还需自身硬，技能过硬、精湛</a:t>
            </a:r>
          </a:p>
          <a:p>
            <a:r>
              <a:rPr lang="zh-CN" altLang="en-US" sz="3600" b="1"/>
              <a:t>  5.团结协作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805" y="232410"/>
            <a:ext cx="5643245" cy="6393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3645" y="232410"/>
            <a:ext cx="5371465" cy="63931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二、《我和我的祖国》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3600" b="1"/>
              <a:t>大时代小人物    以小见大的手法   </a:t>
            </a:r>
          </a:p>
          <a:p>
            <a:r>
              <a:rPr lang="zh-CN" altLang="en-US" sz="3600" b="1"/>
              <a:t>小：每一个我   大：国</a:t>
            </a:r>
          </a:p>
          <a:p>
            <a:r>
              <a:rPr lang="zh-CN" altLang="en-US" sz="3600" b="1"/>
              <a:t>（广告：我们是不同分母中的那一个一）</a:t>
            </a:r>
          </a:p>
          <a:p>
            <a:r>
              <a:rPr lang="zh-CN" altLang="en-US" sz="3600" b="1"/>
              <a:t>责任、细节、爱国（情怀）、舍与得、大我与小我、初心、奋斗、团结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0332" y="212290"/>
            <a:ext cx="10852237" cy="648000"/>
          </a:xfrm>
        </p:spPr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（一）《前夜》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990" y="1036320"/>
            <a:ext cx="11758930" cy="5380355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2800" b="1"/>
              <a:t>1.责任：专业技术人员的责任：万无一失</a:t>
            </a:r>
          </a:p>
          <a:p>
            <a:pPr marL="0" indent="0">
              <a:buNone/>
            </a:pPr>
            <a:r>
              <a:rPr lang="zh-CN" altLang="en-US" sz="2800" b="1"/>
              <a:t>     群众的责任（对国家）：送红绸、黄绸、各种原材料</a:t>
            </a:r>
          </a:p>
          <a:p>
            <a:r>
              <a:rPr lang="zh-CN" altLang="en-US" sz="2800" b="1"/>
              <a:t>2.细节：电动升旗终止装置的测试、国歌的人工演奏、国旗的重量</a:t>
            </a:r>
          </a:p>
          <a:p>
            <a:r>
              <a:rPr lang="zh-CN" altLang="en-US" sz="2800" b="1"/>
              <a:t>3.智慧：没有材料，爬到屋顶喇叭喊</a:t>
            </a:r>
          </a:p>
          <a:p>
            <a:r>
              <a:rPr lang="zh-CN" altLang="en-US" sz="2800" b="1"/>
              <a:t>4.勇敢：林治远有恐高症但是只有他会焊工，徒手爬旗杆</a:t>
            </a:r>
          </a:p>
          <a:p>
            <a:r>
              <a:rPr lang="zh-CN" altLang="en-US" sz="2800" b="1"/>
              <a:t>5.舍与得、家与国、小我与大我：舍小家为国家</a:t>
            </a:r>
          </a:p>
          <a:p>
            <a:r>
              <a:rPr lang="zh-CN" altLang="en-US" sz="2800" b="1"/>
              <a:t>6.奉献精神</a:t>
            </a:r>
          </a:p>
          <a:p>
            <a:r>
              <a:rPr lang="zh-CN" altLang="en-US" sz="2800" b="1"/>
              <a:t>7.团结：众志成城  送红绸、黄绸、各种原材料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 dirty="0">
                <a:solidFill>
                  <a:srgbClr val="F737DE"/>
                </a:solidFill>
                <a:sym typeface="+mn-ea"/>
              </a:rPr>
              <a:t>（二）《</a:t>
            </a:r>
            <a:r>
              <a:rPr sz="4000" dirty="0">
                <a:solidFill>
                  <a:srgbClr val="F737DE"/>
                </a:solidFill>
                <a:sym typeface="+mn-ea"/>
                <a:hlinkClick r:id="rId3" action="ppaction://hlinkfile"/>
              </a:rPr>
              <a:t>相遇</a:t>
            </a:r>
            <a:r>
              <a:rPr sz="4000" dirty="0">
                <a:solidFill>
                  <a:srgbClr val="F737DE"/>
                </a:solidFill>
                <a:sym typeface="+mn-ea"/>
              </a:rPr>
              <a:t>》</a:t>
            </a:r>
            <a:endParaRPr lang="zh-CN" altLang="en-US" sz="4000" dirty="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0370" y="1245870"/>
            <a:ext cx="11450955" cy="5377180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2800" b="1" dirty="0"/>
              <a:t>1.奉献精神：默默无闻，隐姓埋名</a:t>
            </a:r>
          </a:p>
          <a:p>
            <a:r>
              <a:rPr lang="zh-CN" altLang="en-US" sz="2800" b="1" dirty="0"/>
              <a:t>2.奋斗：</a:t>
            </a:r>
          </a:p>
          <a:p>
            <a:r>
              <a:rPr lang="zh-CN" altLang="en-US" sz="2800" b="1" dirty="0"/>
              <a:t>3.责任：科研工作者用生命为国家、为民族的担当 </a:t>
            </a:r>
          </a:p>
          <a:p>
            <a:r>
              <a:rPr lang="zh-CN" altLang="en-US" sz="2800" b="1" dirty="0"/>
              <a:t>4.功与名：深藏功与名</a:t>
            </a:r>
          </a:p>
          <a:p>
            <a:r>
              <a:rPr lang="zh-CN" altLang="en-US" sz="2800" b="1" dirty="0"/>
              <a:t>5.爱国</a:t>
            </a:r>
          </a:p>
          <a:p>
            <a:r>
              <a:rPr lang="zh-CN" altLang="en-US" sz="2800" b="1" dirty="0"/>
              <a:t>6.青春：朽与不朽</a:t>
            </a:r>
          </a:p>
          <a:p>
            <a:r>
              <a:rPr lang="zh-CN" altLang="en-US" sz="2800" b="1" dirty="0"/>
              <a:t>7.舍与得、小我与大我</a:t>
            </a:r>
          </a:p>
          <a:p>
            <a:r>
              <a:rPr lang="zh-CN" altLang="en-US" sz="2800" b="1" dirty="0"/>
              <a:t>8.向死而生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（三）《夺冠》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9910" y="2064385"/>
            <a:ext cx="10852150" cy="4312920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zh-CN" altLang="en-US" sz="4000" b="1"/>
              <a:t>1.爱国</a:t>
            </a:r>
          </a:p>
          <a:p>
            <a:r>
              <a:rPr lang="zh-CN" altLang="en-US" sz="4000" b="1"/>
              <a:t>2.舍与得、小我与大我</a:t>
            </a:r>
          </a:p>
          <a:p>
            <a:r>
              <a:rPr lang="zh-CN" altLang="en-US" sz="4000" b="1"/>
              <a:t>3.传承：精神的传承</a:t>
            </a:r>
          </a:p>
          <a:p>
            <a:r>
              <a:rPr lang="zh-CN" altLang="en-US" sz="4000" b="1"/>
              <a:t>4.初心：运动员的初心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olidFill>
                  <a:srgbClr val="F737DE"/>
                </a:solidFill>
                <a:sym typeface="+mn-ea"/>
              </a:rPr>
              <a:t>（四）《回归》</a:t>
            </a:r>
            <a:endParaRPr lang="zh-CN" altLang="en-US" sz="4000">
              <a:solidFill>
                <a:srgbClr val="F737DE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385" y="1395730"/>
            <a:ext cx="11350625" cy="5041265"/>
          </a:xfrm>
          <a:ln>
            <a:solidFill>
              <a:srgbClr val="00B050"/>
            </a:solidFill>
          </a:ln>
        </p:spPr>
        <p:txBody>
          <a:bodyPr/>
          <a:lstStyle/>
          <a:p>
            <a:endParaRPr lang="zh-CN" altLang="en-US" sz="3600" b="1"/>
          </a:p>
          <a:p>
            <a:r>
              <a:rPr lang="zh-CN" altLang="en-US" sz="3600" b="1"/>
              <a:t>1.细节：升旗手肌肉记忆法，46秒生旗；不眨眼</a:t>
            </a:r>
          </a:p>
          <a:p>
            <a:r>
              <a:rPr lang="zh-CN" altLang="en-US" sz="3600" b="1"/>
              <a:t>2.分秒必争、尊严：这一秒对你们来说是结束，可对我们来说是开始，我们不想也不能多等一秒。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自定义</PresentationFormat>
  <Paragraphs>67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 国庆电影有感</vt:lpstr>
      <vt:lpstr>幻灯片 2</vt:lpstr>
      <vt:lpstr>一、《中国机长》</vt:lpstr>
      <vt:lpstr>幻灯片 4</vt:lpstr>
      <vt:lpstr>二、《我和我的祖国》</vt:lpstr>
      <vt:lpstr>（一）《前夜》</vt:lpstr>
      <vt:lpstr>（二）《相遇》</vt:lpstr>
      <vt:lpstr>（三）《夺冠》</vt:lpstr>
      <vt:lpstr>（四）《回归》</vt:lpstr>
      <vt:lpstr>（五）《北京你好》</vt:lpstr>
      <vt:lpstr>（六）《白昼流星》</vt:lpstr>
      <vt:lpstr>（七）护航</vt:lpstr>
      <vt:lpstr>幻灯片 13</vt:lpstr>
      <vt:lpstr>三、《攀登者》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国庆电影有感</dc:title>
  <dc:creator/>
  <cp:lastModifiedBy>Administrator</cp:lastModifiedBy>
  <cp:revision>26</cp:revision>
  <dcterms:created xsi:type="dcterms:W3CDTF">2019-06-19T02:08:00Z</dcterms:created>
  <dcterms:modified xsi:type="dcterms:W3CDTF">2019-10-14T22:33:24Z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