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sldIdLst>
    <p:sldId id="453" r:id="rId5"/>
    <p:sldId id="630" r:id="rId6"/>
    <p:sldId id="631" r:id="rId7"/>
    <p:sldId id="369" r:id="rId8"/>
    <p:sldId id="632" r:id="rId9"/>
    <p:sldId id="456" r:id="rId10"/>
    <p:sldId id="329" r:id="rId11"/>
    <p:sldId id="633" r:id="rId12"/>
    <p:sldId id="634" r:id="rId13"/>
    <p:sldId id="635" r:id="rId14"/>
    <p:sldId id="285" r:id="rId15"/>
    <p:sldId id="501" r:id="rId16"/>
    <p:sldId id="459" r:id="rId17"/>
    <p:sldId id="504" r:id="rId18"/>
    <p:sldId id="392" r:id="rId19"/>
    <p:sldId id="416" r:id="rId20"/>
    <p:sldId id="552" r:id="rId21"/>
    <p:sldId id="553" r:id="rId22"/>
    <p:sldId id="554" r:id="rId23"/>
    <p:sldId id="555" r:id="rId24"/>
    <p:sldId id="551" r:id="rId25"/>
    <p:sldId id="424" r:id="rId26"/>
    <p:sldId id="353" r:id="rId27"/>
    <p:sldId id="429" r:id="rId28"/>
    <p:sldId id="430" r:id="rId29"/>
    <p:sldId id="423" r:id="rId30"/>
    <p:sldId id="444" r:id="rId31"/>
    <p:sldId id="425" r:id="rId32"/>
    <p:sldId id="426" r:id="rId33"/>
    <p:sldId id="562" r:id="rId34"/>
    <p:sldId id="427" r:id="rId35"/>
    <p:sldId id="354" r:id="rId36"/>
    <p:sldId id="434" r:id="rId37"/>
    <p:sldId id="355" r:id="rId38"/>
    <p:sldId id="356" r:id="rId39"/>
    <p:sldId id="431" r:id="rId40"/>
    <p:sldId id="432" r:id="rId41"/>
    <p:sldId id="563" r:id="rId42"/>
    <p:sldId id="594" r:id="rId43"/>
    <p:sldId id="435" r:id="rId44"/>
    <p:sldId id="428" r:id="rId45"/>
    <p:sldId id="436" r:id="rId46"/>
    <p:sldId id="261" r:id="rId47"/>
    <p:sldId id="308" r:id="rId48"/>
    <p:sldId id="309" r:id="rId49"/>
    <p:sldId id="310" r:id="rId50"/>
    <p:sldId id="445" r:id="rId51"/>
    <p:sldId id="623" r:id="rId52"/>
    <p:sldId id="311" r:id="rId53"/>
    <p:sldId id="332" r:id="rId54"/>
    <p:sldId id="333" r:id="rId55"/>
    <p:sldId id="410" r:id="rId56"/>
    <p:sldId id="411" r:id="rId57"/>
    <p:sldId id="636" r:id="rId5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00"/>
    <a:srgbClr val="00CC99"/>
    <a:srgbClr val="D1EDFF"/>
    <a:srgbClr val="85E8FF"/>
    <a:srgbClr val="4FDDFF"/>
    <a:srgbClr val="00C7F6"/>
    <a:srgbClr val="F5B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693"/>
    <p:restoredTop sz="94682"/>
  </p:normalViewPr>
  <p:slideViewPr>
    <p:cSldViewPr showGuides="1">
      <p:cViewPr varScale="1">
        <p:scale>
          <a:sx n="67" d="100"/>
          <a:sy n="67" d="100"/>
        </p:scale>
        <p:origin x="-11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2.xml"/><Relationship Id="rId59" Type="http://schemas.openxmlformats.org/officeDocument/2006/relationships/presProps" Target="presProps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7"/>
          <p:cNvCxnSpPr/>
          <p:nvPr/>
        </p:nvCxnSpPr>
        <p:spPr>
          <a:xfrm>
            <a:off x="685800" y="3398838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2049"/>
          <p:cNvGrpSpPr/>
          <p:nvPr/>
        </p:nvGrpSpPr>
        <p:grpSpPr>
          <a:xfrm>
            <a:off x="0" y="0"/>
            <a:ext cx="9148763" cy="6851650"/>
            <a:chOff x="0" y="0"/>
            <a:chExt cx="5763" cy="4316"/>
          </a:xfrm>
        </p:grpSpPr>
        <p:sp>
          <p:nvSpPr>
            <p:cNvPr id="8195" name="未知"/>
            <p:cNvSpPr/>
            <p:nvPr/>
          </p:nvSpPr>
          <p:spPr>
            <a:xfrm>
              <a:off x="5044" y="2626"/>
              <a:ext cx="719" cy="1690"/>
            </a:xfrm>
            <a:custGeom>
              <a:avLst/>
              <a:gdLst/>
              <a:ahLst/>
              <a:cxnLst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6" name="未知"/>
            <p:cNvSpPr/>
            <p:nvPr/>
          </p:nvSpPr>
          <p:spPr>
            <a:xfrm>
              <a:off x="5385" y="3794"/>
              <a:ext cx="378" cy="522"/>
            </a:xfrm>
            <a:custGeom>
              <a:avLst/>
              <a:gdLst/>
              <a:ahLst/>
              <a:cxnLst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7" name="未知"/>
            <p:cNvSpPr/>
            <p:nvPr/>
          </p:nvSpPr>
          <p:spPr>
            <a:xfrm>
              <a:off x="5679" y="4214"/>
              <a:ext cx="84" cy="102"/>
            </a:xfrm>
            <a:custGeom>
              <a:avLst/>
              <a:gdLst/>
              <a:ahLst/>
              <a:cxnLst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198" name="组合 2053"/>
            <p:cNvGrpSpPr/>
            <p:nvPr/>
          </p:nvGrpSpPr>
          <p:grpSpPr>
            <a:xfrm>
              <a:off x="287" y="0"/>
              <a:ext cx="5098" cy="4316"/>
              <a:chOff x="0" y="0"/>
              <a:chExt cx="5098" cy="4316"/>
            </a:xfrm>
          </p:grpSpPr>
          <p:sp>
            <p:nvSpPr>
              <p:cNvPr id="8199" name="未知"/>
              <p:cNvSpPr/>
              <p:nvPr userDrawn="1"/>
            </p:nvSpPr>
            <p:spPr>
              <a:xfrm>
                <a:off x="2501" y="0"/>
                <a:ext cx="72" cy="4316"/>
              </a:xfrm>
              <a:custGeom>
                <a:avLst/>
                <a:gdLst/>
                <a:ahLst/>
                <a:cxnLst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0" name="未知"/>
              <p:cNvSpPr/>
              <p:nvPr userDrawn="1"/>
            </p:nvSpPr>
            <p:spPr>
              <a:xfrm>
                <a:off x="2801" y="0"/>
                <a:ext cx="174" cy="4316"/>
              </a:xfrm>
              <a:custGeom>
                <a:avLst/>
                <a:gdLst/>
                <a:ahLst/>
                <a:cxnLst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1" name="未知"/>
              <p:cNvSpPr/>
              <p:nvPr userDrawn="1"/>
            </p:nvSpPr>
            <p:spPr>
              <a:xfrm>
                <a:off x="3070" y="0"/>
                <a:ext cx="337" cy="4316"/>
              </a:xfrm>
              <a:custGeom>
                <a:avLst/>
                <a:gdLst/>
                <a:ahLst/>
                <a:cxnLst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2" name="未知"/>
              <p:cNvSpPr/>
              <p:nvPr userDrawn="1"/>
            </p:nvSpPr>
            <p:spPr>
              <a:xfrm>
                <a:off x="3388" y="0"/>
                <a:ext cx="427" cy="4316"/>
              </a:xfrm>
              <a:custGeom>
                <a:avLst/>
                <a:gdLst/>
                <a:ahLst/>
                <a:cxnLst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3" name="未知"/>
              <p:cNvSpPr/>
              <p:nvPr userDrawn="1"/>
            </p:nvSpPr>
            <p:spPr>
              <a:xfrm>
                <a:off x="3658" y="0"/>
                <a:ext cx="558" cy="4316"/>
              </a:xfrm>
              <a:custGeom>
                <a:avLst/>
                <a:gdLst/>
                <a:ahLst/>
                <a:cxnLst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4" name="未知"/>
              <p:cNvSpPr/>
              <p:nvPr userDrawn="1"/>
            </p:nvSpPr>
            <p:spPr>
              <a:xfrm>
                <a:off x="3958" y="0"/>
                <a:ext cx="690" cy="4316"/>
              </a:xfrm>
              <a:custGeom>
                <a:avLst/>
                <a:gdLst/>
                <a:ahLst/>
                <a:cxnLst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5" name="未知"/>
              <p:cNvSpPr/>
              <p:nvPr userDrawn="1"/>
            </p:nvSpPr>
            <p:spPr>
              <a:xfrm>
                <a:off x="4234" y="0"/>
                <a:ext cx="864" cy="4316"/>
              </a:xfrm>
              <a:custGeom>
                <a:avLst/>
                <a:gdLst/>
                <a:ahLst/>
                <a:cxnLst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6" name="未知"/>
              <p:cNvSpPr/>
              <p:nvPr userDrawn="1"/>
            </p:nvSpPr>
            <p:spPr>
              <a:xfrm>
                <a:off x="2111" y="0"/>
                <a:ext cx="150" cy="4316"/>
              </a:xfrm>
              <a:custGeom>
                <a:avLst/>
                <a:gdLst/>
                <a:ahLst/>
                <a:cxnLst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7" name="未知"/>
              <p:cNvSpPr/>
              <p:nvPr userDrawn="1"/>
            </p:nvSpPr>
            <p:spPr>
              <a:xfrm>
                <a:off x="1679" y="0"/>
                <a:ext cx="300" cy="4316"/>
              </a:xfrm>
              <a:custGeom>
                <a:avLst/>
                <a:gdLst/>
                <a:ahLst/>
                <a:cxnLst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8" name="未知"/>
              <p:cNvSpPr/>
              <p:nvPr userDrawn="1"/>
            </p:nvSpPr>
            <p:spPr>
              <a:xfrm>
                <a:off x="1278" y="0"/>
                <a:ext cx="425" cy="4316"/>
              </a:xfrm>
              <a:custGeom>
                <a:avLst/>
                <a:gdLst/>
                <a:ahLst/>
                <a:cxnLst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09" name="未知"/>
              <p:cNvSpPr/>
              <p:nvPr userDrawn="1"/>
            </p:nvSpPr>
            <p:spPr>
              <a:xfrm>
                <a:off x="840" y="0"/>
                <a:ext cx="575" cy="4316"/>
              </a:xfrm>
              <a:custGeom>
                <a:avLst/>
                <a:gdLst/>
                <a:ahLst/>
                <a:cxnLst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0" name="未知"/>
              <p:cNvSpPr/>
              <p:nvPr userDrawn="1"/>
            </p:nvSpPr>
            <p:spPr>
              <a:xfrm>
                <a:off x="414" y="0"/>
                <a:ext cx="737" cy="4316"/>
              </a:xfrm>
              <a:custGeom>
                <a:avLst/>
                <a:gdLst/>
                <a:ahLst/>
                <a:cxnLst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1" name="未知"/>
              <p:cNvSpPr/>
              <p:nvPr userDrawn="1"/>
            </p:nvSpPr>
            <p:spPr>
              <a:xfrm>
                <a:off x="0" y="0"/>
                <a:ext cx="840" cy="4316"/>
              </a:xfrm>
              <a:custGeom>
                <a:avLst/>
                <a:gdLst/>
                <a:ahLst/>
                <a:cxnLst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12" name="未知"/>
            <p:cNvSpPr/>
            <p:nvPr/>
          </p:nvSpPr>
          <p:spPr>
            <a:xfrm>
              <a:off x="5" y="2901"/>
              <a:ext cx="606" cy="1415"/>
            </a:xfrm>
            <a:custGeom>
              <a:avLst/>
              <a:gdLst/>
              <a:ahLst/>
              <a:cxnLst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3" name="未知"/>
            <p:cNvSpPr/>
            <p:nvPr/>
          </p:nvSpPr>
          <p:spPr>
            <a:xfrm>
              <a:off x="5" y="3890"/>
              <a:ext cx="228" cy="426"/>
            </a:xfrm>
            <a:custGeom>
              <a:avLst/>
              <a:gdLst/>
              <a:ahLst/>
              <a:cxnLst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4" name="未知"/>
            <p:cNvSpPr/>
            <p:nvPr/>
          </p:nvSpPr>
          <p:spPr>
            <a:xfrm>
              <a:off x="4775" y="0"/>
              <a:ext cx="984" cy="1786"/>
            </a:xfrm>
            <a:custGeom>
              <a:avLst/>
              <a:gdLst/>
              <a:ahLst/>
              <a:cxnLst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0060C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5" name="未知"/>
            <p:cNvSpPr/>
            <p:nvPr/>
          </p:nvSpPr>
          <p:spPr>
            <a:xfrm>
              <a:off x="5040" y="0"/>
              <a:ext cx="719" cy="845"/>
            </a:xfrm>
            <a:custGeom>
              <a:avLst/>
              <a:gdLst/>
              <a:ahLst/>
              <a:cxnLst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6" name="未知"/>
            <p:cNvSpPr/>
            <p:nvPr/>
          </p:nvSpPr>
          <p:spPr>
            <a:xfrm>
              <a:off x="5351" y="0"/>
              <a:ext cx="408" cy="414"/>
            </a:xfrm>
            <a:custGeom>
              <a:avLst/>
              <a:gdLst/>
              <a:ahLst/>
              <a:cxnLst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7" name="未知"/>
            <p:cNvSpPr/>
            <p:nvPr/>
          </p:nvSpPr>
          <p:spPr>
            <a:xfrm>
              <a:off x="5" y="0"/>
              <a:ext cx="858" cy="1409"/>
            </a:xfrm>
            <a:custGeom>
              <a:avLst/>
              <a:gdLst/>
              <a:ahLst/>
              <a:cxnLst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0060C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8" name="未知"/>
            <p:cNvSpPr/>
            <p:nvPr/>
          </p:nvSpPr>
          <p:spPr>
            <a:xfrm>
              <a:off x="5" y="0"/>
              <a:ext cx="588" cy="599"/>
            </a:xfrm>
            <a:custGeom>
              <a:avLst/>
              <a:gdLst/>
              <a:ahLst/>
              <a:cxnLst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9" name="未知"/>
            <p:cNvSpPr/>
            <p:nvPr/>
          </p:nvSpPr>
          <p:spPr>
            <a:xfrm>
              <a:off x="5" y="0"/>
              <a:ext cx="270" cy="252"/>
            </a:xfrm>
            <a:custGeom>
              <a:avLst/>
              <a:gdLst/>
              <a:ahLst/>
              <a:cxnLst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0" name="直接连接符 2075"/>
            <p:cNvSpPr/>
            <p:nvPr/>
          </p:nvSpPr>
          <p:spPr>
            <a:xfrm>
              <a:off x="0" y="2749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21" name="直接连接符 2076"/>
            <p:cNvSpPr/>
            <p:nvPr/>
          </p:nvSpPr>
          <p:spPr>
            <a:xfrm>
              <a:off x="0" y="2356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22" name="直接连接符 2077"/>
            <p:cNvSpPr/>
            <p:nvPr/>
          </p:nvSpPr>
          <p:spPr>
            <a:xfrm>
              <a:off x="0" y="3142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8223" name="组合 2078"/>
            <p:cNvGrpSpPr/>
            <p:nvPr/>
          </p:nvGrpSpPr>
          <p:grpSpPr>
            <a:xfrm>
              <a:off x="0" y="392"/>
              <a:ext cx="5758" cy="1571"/>
              <a:chOff x="0" y="0"/>
              <a:chExt cx="5758" cy="1571"/>
            </a:xfrm>
          </p:grpSpPr>
          <p:sp>
            <p:nvSpPr>
              <p:cNvPr id="8224" name="直接连接符 2079"/>
              <p:cNvSpPr/>
              <p:nvPr userDrawn="1"/>
            </p:nvSpPr>
            <p:spPr>
              <a:xfrm>
                <a:off x="0" y="392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225" name="直接连接符 2080"/>
              <p:cNvSpPr/>
              <p:nvPr userDrawn="1"/>
            </p:nvSpPr>
            <p:spPr>
              <a:xfrm>
                <a:off x="0" y="1571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226" name="直接连接符 2081"/>
              <p:cNvSpPr/>
              <p:nvPr userDrawn="1"/>
            </p:nvSpPr>
            <p:spPr>
              <a:xfrm>
                <a:off x="0" y="1178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227" name="直接连接符 2082"/>
              <p:cNvSpPr/>
              <p:nvPr userDrawn="1"/>
            </p:nvSpPr>
            <p:spPr>
              <a:xfrm>
                <a:off x="0" y="785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228" name="直接连接符 2083"/>
              <p:cNvSpPr/>
              <p:nvPr userDrawn="1"/>
            </p:nvSpPr>
            <p:spPr>
              <a:xfrm>
                <a:off x="0" y="0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8229" name="直接连接符 2084"/>
            <p:cNvSpPr/>
            <p:nvPr/>
          </p:nvSpPr>
          <p:spPr>
            <a:xfrm>
              <a:off x="0" y="3928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30" name="直接连接符 2085"/>
            <p:cNvSpPr/>
            <p:nvPr/>
          </p:nvSpPr>
          <p:spPr>
            <a:xfrm>
              <a:off x="0" y="3535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087" name="标题 2086"/>
          <p:cNvSpPr>
            <a:spLocks noGrp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88" name="副标题 2087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89" name="日期占位符 2088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  <p:sp>
        <p:nvSpPr>
          <p:cNvPr id="2090" name="页脚占位符 208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  <p:sp>
        <p:nvSpPr>
          <p:cNvPr id="2091" name="灯片编号占位符 2090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任意多边形 11265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8435" name="组合 11266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8436" name="任意多边形 11267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37" name="任意多边形 11268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38" name="任意多边形 11269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39" name="任意多边形 11270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0" name="任意多边形 11271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1" name="任意多边形 11272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2" name="任意多边形 11273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3" name="任意多边形 11274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4" name="任意多边形 11275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5" name="任意多边形 11276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6" name="任意多边形 11277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7" name="任意多边形 11278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8" name="任意多边形 11279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449" name="组合 11280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8450" name="矩形 11281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1" name="任意多边形 11282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2" name="任意多边形 11283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3" name="任意多边形 11284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4" name="任意多边形 11285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5" name="任意多边形 11286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6" name="任意多边形 11287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7" name="任意多边形 11288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8" name="任意多边形 11289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9" name="任意多边形 11290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0" name="任意多边形 11291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1" name="矩形 11292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2" name="矩形 11293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3" name="任意多边形 11294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4" name="任意多边形 11295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5" name="任意多边形 11296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6" name="任意多边形 11297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7" name="任意多边形 11298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8" name="任意多边形 11299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9" name="任意多边形 11300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0" name="任意多边形 11301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1" name="任意多边形 11302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2" name="任意多边形 11303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3" name="矩形 11304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4" name="矩形 11305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5" name="任意多边形 11306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6" name="任意多边形 11307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7" name="任意多边形 11308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8" name="任意多边形 11309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9" name="任意多边形 11310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0" name="任意多边形 11311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1" name="任意多边形 11312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2" name="任意多边形 11313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3" name="任意多边形 11314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4" name="任意多边形 11315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5" name="矩形 11316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6" name="矩形 11317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7" name="任意多边形 11318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8" name="任意多边形 11319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89" name="任意多边形 11320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0" name="任意多边形 11321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1" name="任意多边形 11322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2" name="任意多边形 11323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3" name="任意多边形 11324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4" name="任意多边形 11325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5" name="任意多边形 11326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6" name="任意多边形 11327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97" name="矩形 11328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98" name="矩形 11329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99" name="任意多边形 11330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0" name="任意多边形 11331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1" name="任意多边形 11332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2" name="任意多边形 11333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3" name="任意多边形 11334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4" name="任意多边形 11335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5" name="任意多边形 11336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6" name="任意多边形 11337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7" name="任意多边形 11338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8" name="任意多边形 11339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09" name="矩形 11340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10" name="矩形 11341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11" name="任意多边形 11342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2" name="任意多边形 11343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3" name="任意多边形 11344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4" name="任意多边形 11345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5" name="任意多边形 11346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6" name="任意多边形 11347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7" name="任意多边形 11348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8" name="任意多边形 11349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19" name="任意多边形 11350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0" name="任意多边形 11351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1" name="矩形 11352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22" name="矩形 11353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23" name="任意多边形 11354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4" name="任意多边形 11355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5" name="任意多边形 11356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6" name="任意多边形 11357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7" name="任意多边形 11358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8" name="任意多边形 11359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29" name="任意多边形 11360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0" name="任意多边形 11361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1" name="任意多边形 11362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2" name="任意多边形 11363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3" name="矩形 11364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34" name="矩形 11365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35" name="任意多边形 11366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6" name="任意多边形 11367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7" name="任意多边形 11368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8" name="任意多边形 11369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39" name="任意多边形 11370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0" name="任意多边形 11371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1" name="任意多边形 11372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2" name="任意多边形 11373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3" name="任意多边形 11374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4" name="任意多边形 11375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5" name="矩形 11376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46" name="矩形 11377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47" name="任意多边形 11378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8" name="任意多边形 11379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49" name="任意多边形 11380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0" name="任意多边形 11381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1" name="任意多边形 11382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2" name="任意多边形 11383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3" name="任意多边形 11384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4" name="任意多边形 11385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5" name="任意多边形 11386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6" name="任意多边形 11387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57" name="矩形 11388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58" name="矩形 11389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59" name="任意多边形 11390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0" name="任意多边形 11391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1" name="任意多边形 11392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2" name="任意多边形 11393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3" name="任意多边形 11394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4" name="任意多边形 11395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5" name="任意多边形 11396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6" name="任意多边形 11397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7" name="任意多边形 11398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8" name="任意多边形 11399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69" name="矩形 11400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70" name="矩形 11401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71" name="任意多边形 11402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2" name="任意多边形 11403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3" name="任意多边形 11404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4" name="任意多边形 11405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5" name="任意多边形 11406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6" name="任意多边形 11407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7" name="任意多边形 11408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8" name="任意多边形 11409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79" name="任意多边形 11410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0" name="任意多边形 11411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1" name="矩形 11412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82" name="矩形 11413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83" name="任意多边形 11414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4" name="任意多边形 11415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5" name="任意多边形 11416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6" name="任意多边形 11417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7" name="任意多边形 11418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8" name="任意多边形 11419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89" name="任意多边形 11420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0" name="任意多边形 11421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1" name="任意多边形 11422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2" name="任意多边形 11423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3" name="矩形 11424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594" name="任意多边形 11425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595" name="组合 11431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8596" name="任意多边形 1143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7" name="任意多边形 1143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8" name="任意多边形 1143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599" name="任意多边形 1143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0" name="任意多边形 1143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1" name="任意多边形 1143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2" name="任意多边形 1143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3" name="任意多边形 1143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4" name="任意多边形 1144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5" name="任意多边形 1144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6" name="任意多边形 1144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7" name="任意多边形 1144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08" name="任意多边形 1144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427" name="标题 11426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1431" name="副标题 11430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1428" name="日期占位符 11427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11429" name="页脚占位符 114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/>
          </a:p>
        </p:txBody>
      </p:sp>
      <p:sp>
        <p:nvSpPr>
          <p:cNvPr id="11430" name="灯片编号占位符 114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6"/>
          <p:cNvCxnSpPr/>
          <p:nvPr/>
        </p:nvCxnSpPr>
        <p:spPr>
          <a:xfrm>
            <a:off x="731838" y="4598988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0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-13494" y="3580606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en-US" alt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8288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82245"/>
            <a:r>
              <a:rPr lang="zh-CN" altLang="en-US" dirty="0"/>
              <a:t>第二级</a:t>
            </a:r>
            <a:endParaRPr lang="zh-CN" altLang="en-US" dirty="0"/>
          </a:p>
          <a:p>
            <a:pPr lvl="2" indent="-182245"/>
            <a:r>
              <a:rPr lang="zh-CN" altLang="en-US" dirty="0"/>
              <a:t>第三级</a:t>
            </a:r>
            <a:endParaRPr lang="zh-CN" altLang="en-US" dirty="0"/>
          </a:p>
          <a:p>
            <a:pPr lvl="3" indent="-182880"/>
            <a:r>
              <a:rPr lang="zh-CN" altLang="en-US" dirty="0"/>
              <a:t>第四级</a:t>
            </a:r>
            <a:endParaRPr lang="zh-CN" altLang="en-US" dirty="0"/>
          </a:p>
          <a:p>
            <a:pPr lvl="4" indent="-136525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/>
            <a:endParaRPr lang="en-US" alt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base" hangingPunct="1"/>
            <a:fld id="{9A0DB2DC-4C9A-4742-B13C-FB6460FD3503}" type="slidenum">
              <a:rPr lang="en-US" altLang="zh-CN" sz="1400" b="1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1" strike="noStrike" noProof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方正舒体" panose="02010601030101010101" pitchFamily="2" charset="-122"/>
        </a:defRPr>
      </a:lvl9pPr>
    </p:titleStyle>
    <p:bodyStyle>
      <a:lvl1pPr marL="182880" indent="-18288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88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5205" indent="-18288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025"/>
          <p:cNvGrpSpPr/>
          <p:nvPr/>
        </p:nvGrpSpPr>
        <p:grpSpPr>
          <a:xfrm>
            <a:off x="1588" y="0"/>
            <a:ext cx="9148762" cy="6851650"/>
            <a:chOff x="0" y="0"/>
            <a:chExt cx="5763" cy="4316"/>
          </a:xfrm>
        </p:grpSpPr>
        <p:sp>
          <p:nvSpPr>
            <p:cNvPr id="2051" name="未知"/>
            <p:cNvSpPr/>
            <p:nvPr/>
          </p:nvSpPr>
          <p:spPr>
            <a:xfrm>
              <a:off x="5044" y="2626"/>
              <a:ext cx="719" cy="1690"/>
            </a:xfrm>
            <a:custGeom>
              <a:avLst/>
              <a:gdLst/>
              <a:ahLst/>
              <a:cxnLst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" name="未知"/>
            <p:cNvSpPr/>
            <p:nvPr/>
          </p:nvSpPr>
          <p:spPr>
            <a:xfrm>
              <a:off x="5385" y="3794"/>
              <a:ext cx="378" cy="522"/>
            </a:xfrm>
            <a:custGeom>
              <a:avLst/>
              <a:gdLst/>
              <a:ahLst/>
              <a:cxnLst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/>
            <p:nvPr/>
          </p:nvSpPr>
          <p:spPr>
            <a:xfrm>
              <a:off x="5679" y="4214"/>
              <a:ext cx="84" cy="102"/>
            </a:xfrm>
            <a:custGeom>
              <a:avLst/>
              <a:gdLst/>
              <a:ahLst/>
              <a:cxnLst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54" name="组合 1029"/>
            <p:cNvGrpSpPr/>
            <p:nvPr/>
          </p:nvGrpSpPr>
          <p:grpSpPr>
            <a:xfrm>
              <a:off x="287" y="0"/>
              <a:ext cx="5098" cy="4316"/>
              <a:chOff x="0" y="0"/>
              <a:chExt cx="5098" cy="4316"/>
            </a:xfrm>
          </p:grpSpPr>
          <p:sp>
            <p:nvSpPr>
              <p:cNvPr id="2055" name="未知"/>
              <p:cNvSpPr/>
              <p:nvPr userDrawn="1"/>
            </p:nvSpPr>
            <p:spPr>
              <a:xfrm>
                <a:off x="2501" y="0"/>
                <a:ext cx="72" cy="4316"/>
              </a:xfrm>
              <a:custGeom>
                <a:avLst/>
                <a:gdLst/>
                <a:ahLst/>
                <a:cxnLst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6" name="未知"/>
              <p:cNvSpPr/>
              <p:nvPr userDrawn="1"/>
            </p:nvSpPr>
            <p:spPr>
              <a:xfrm>
                <a:off x="2801" y="0"/>
                <a:ext cx="174" cy="4316"/>
              </a:xfrm>
              <a:custGeom>
                <a:avLst/>
                <a:gdLst/>
                <a:ahLst/>
                <a:cxnLst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7" name="未知"/>
              <p:cNvSpPr/>
              <p:nvPr userDrawn="1"/>
            </p:nvSpPr>
            <p:spPr>
              <a:xfrm>
                <a:off x="3070" y="0"/>
                <a:ext cx="337" cy="4316"/>
              </a:xfrm>
              <a:custGeom>
                <a:avLst/>
                <a:gdLst/>
                <a:ahLst/>
                <a:cxnLst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" name="未知"/>
              <p:cNvSpPr/>
              <p:nvPr userDrawn="1"/>
            </p:nvSpPr>
            <p:spPr>
              <a:xfrm>
                <a:off x="3388" y="0"/>
                <a:ext cx="427" cy="4316"/>
              </a:xfrm>
              <a:custGeom>
                <a:avLst/>
                <a:gdLst/>
                <a:ahLst/>
                <a:cxnLst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" name="未知"/>
              <p:cNvSpPr/>
              <p:nvPr userDrawn="1"/>
            </p:nvSpPr>
            <p:spPr>
              <a:xfrm>
                <a:off x="3658" y="0"/>
                <a:ext cx="558" cy="4316"/>
              </a:xfrm>
              <a:custGeom>
                <a:avLst/>
                <a:gdLst/>
                <a:ahLst/>
                <a:cxnLst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" name="未知"/>
              <p:cNvSpPr/>
              <p:nvPr userDrawn="1"/>
            </p:nvSpPr>
            <p:spPr>
              <a:xfrm>
                <a:off x="3958" y="0"/>
                <a:ext cx="690" cy="4316"/>
              </a:xfrm>
              <a:custGeom>
                <a:avLst/>
                <a:gdLst/>
                <a:ahLst/>
                <a:cxnLst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" name="未知"/>
              <p:cNvSpPr/>
              <p:nvPr userDrawn="1"/>
            </p:nvSpPr>
            <p:spPr>
              <a:xfrm>
                <a:off x="4234" y="0"/>
                <a:ext cx="864" cy="4316"/>
              </a:xfrm>
              <a:custGeom>
                <a:avLst/>
                <a:gdLst/>
                <a:ahLst/>
                <a:cxnLst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" name="未知"/>
              <p:cNvSpPr/>
              <p:nvPr userDrawn="1"/>
            </p:nvSpPr>
            <p:spPr>
              <a:xfrm>
                <a:off x="2111" y="0"/>
                <a:ext cx="150" cy="4316"/>
              </a:xfrm>
              <a:custGeom>
                <a:avLst/>
                <a:gdLst/>
                <a:ahLst/>
                <a:cxnLst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" name="未知"/>
              <p:cNvSpPr/>
              <p:nvPr userDrawn="1"/>
            </p:nvSpPr>
            <p:spPr>
              <a:xfrm>
                <a:off x="1679" y="0"/>
                <a:ext cx="300" cy="4316"/>
              </a:xfrm>
              <a:custGeom>
                <a:avLst/>
                <a:gdLst/>
                <a:ahLst/>
                <a:cxnLst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" name="未知"/>
              <p:cNvSpPr/>
              <p:nvPr userDrawn="1"/>
            </p:nvSpPr>
            <p:spPr>
              <a:xfrm>
                <a:off x="1278" y="0"/>
                <a:ext cx="425" cy="4316"/>
              </a:xfrm>
              <a:custGeom>
                <a:avLst/>
                <a:gdLst/>
                <a:ahLst/>
                <a:cxnLst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" name="未知"/>
              <p:cNvSpPr/>
              <p:nvPr userDrawn="1"/>
            </p:nvSpPr>
            <p:spPr>
              <a:xfrm>
                <a:off x="840" y="0"/>
                <a:ext cx="575" cy="4316"/>
              </a:xfrm>
              <a:custGeom>
                <a:avLst/>
                <a:gdLst/>
                <a:ahLst/>
                <a:cxnLst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" name="未知"/>
              <p:cNvSpPr/>
              <p:nvPr userDrawn="1"/>
            </p:nvSpPr>
            <p:spPr>
              <a:xfrm>
                <a:off x="414" y="0"/>
                <a:ext cx="737" cy="4316"/>
              </a:xfrm>
              <a:custGeom>
                <a:avLst/>
                <a:gdLst/>
                <a:ahLst/>
                <a:cxnLst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" name="未知"/>
              <p:cNvSpPr/>
              <p:nvPr userDrawn="1"/>
            </p:nvSpPr>
            <p:spPr>
              <a:xfrm>
                <a:off x="0" y="0"/>
                <a:ext cx="840" cy="4316"/>
              </a:xfrm>
              <a:custGeom>
                <a:avLst/>
                <a:gdLst/>
                <a:ahLst/>
                <a:cxnLst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448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8" name="未知"/>
            <p:cNvSpPr/>
            <p:nvPr/>
          </p:nvSpPr>
          <p:spPr>
            <a:xfrm>
              <a:off x="5" y="2901"/>
              <a:ext cx="606" cy="1415"/>
            </a:xfrm>
            <a:custGeom>
              <a:avLst/>
              <a:gdLst/>
              <a:ahLst/>
              <a:cxnLst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未知"/>
            <p:cNvSpPr/>
            <p:nvPr/>
          </p:nvSpPr>
          <p:spPr>
            <a:xfrm>
              <a:off x="5" y="3890"/>
              <a:ext cx="228" cy="426"/>
            </a:xfrm>
            <a:custGeom>
              <a:avLst/>
              <a:gdLst/>
              <a:ahLst/>
              <a:cxnLst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rgbClr val="002448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未知"/>
            <p:cNvSpPr/>
            <p:nvPr/>
          </p:nvSpPr>
          <p:spPr>
            <a:xfrm>
              <a:off x="4775" y="0"/>
              <a:ext cx="984" cy="1786"/>
            </a:xfrm>
            <a:custGeom>
              <a:avLst/>
              <a:gdLst/>
              <a:ahLst/>
              <a:cxnLst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0060C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未知"/>
            <p:cNvSpPr/>
            <p:nvPr/>
          </p:nvSpPr>
          <p:spPr>
            <a:xfrm>
              <a:off x="5040" y="0"/>
              <a:ext cx="719" cy="845"/>
            </a:xfrm>
            <a:custGeom>
              <a:avLst/>
              <a:gdLst/>
              <a:ahLst/>
              <a:cxnLst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未知"/>
            <p:cNvSpPr/>
            <p:nvPr/>
          </p:nvSpPr>
          <p:spPr>
            <a:xfrm>
              <a:off x="5351" y="0"/>
              <a:ext cx="408" cy="414"/>
            </a:xfrm>
            <a:custGeom>
              <a:avLst/>
              <a:gdLst/>
              <a:ahLst/>
              <a:cxnLst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未知"/>
            <p:cNvSpPr/>
            <p:nvPr/>
          </p:nvSpPr>
          <p:spPr>
            <a:xfrm>
              <a:off x="5" y="0"/>
              <a:ext cx="858" cy="1409"/>
            </a:xfrm>
            <a:custGeom>
              <a:avLst/>
              <a:gdLst/>
              <a:ahLst/>
              <a:cxnLst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0060C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未知"/>
            <p:cNvSpPr/>
            <p:nvPr/>
          </p:nvSpPr>
          <p:spPr>
            <a:xfrm>
              <a:off x="5" y="0"/>
              <a:ext cx="588" cy="599"/>
            </a:xfrm>
            <a:custGeom>
              <a:avLst/>
              <a:gdLst/>
              <a:ahLst/>
              <a:cxnLst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未知"/>
            <p:cNvSpPr/>
            <p:nvPr/>
          </p:nvSpPr>
          <p:spPr>
            <a:xfrm>
              <a:off x="5" y="0"/>
              <a:ext cx="270" cy="252"/>
            </a:xfrm>
            <a:custGeom>
              <a:avLst/>
              <a:gdLst/>
              <a:ahLst/>
              <a:cxnLst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直接连接符 1051"/>
            <p:cNvSpPr/>
            <p:nvPr/>
          </p:nvSpPr>
          <p:spPr>
            <a:xfrm>
              <a:off x="0" y="2749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77" name="直接连接符 1052"/>
            <p:cNvSpPr/>
            <p:nvPr/>
          </p:nvSpPr>
          <p:spPr>
            <a:xfrm>
              <a:off x="0" y="2356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78" name="直接连接符 1053"/>
            <p:cNvSpPr/>
            <p:nvPr/>
          </p:nvSpPr>
          <p:spPr>
            <a:xfrm>
              <a:off x="0" y="3142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079" name="组合 1054"/>
            <p:cNvGrpSpPr/>
            <p:nvPr/>
          </p:nvGrpSpPr>
          <p:grpSpPr>
            <a:xfrm>
              <a:off x="0" y="392"/>
              <a:ext cx="5758" cy="1571"/>
              <a:chOff x="0" y="0"/>
              <a:chExt cx="5758" cy="1571"/>
            </a:xfrm>
          </p:grpSpPr>
          <p:sp>
            <p:nvSpPr>
              <p:cNvPr id="2080" name="直接连接符 1055"/>
              <p:cNvSpPr/>
              <p:nvPr userDrawn="1"/>
            </p:nvSpPr>
            <p:spPr>
              <a:xfrm>
                <a:off x="0" y="392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81" name="直接连接符 1056"/>
              <p:cNvSpPr/>
              <p:nvPr userDrawn="1"/>
            </p:nvSpPr>
            <p:spPr>
              <a:xfrm>
                <a:off x="0" y="1571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82" name="直接连接符 1057"/>
              <p:cNvSpPr/>
              <p:nvPr userDrawn="1"/>
            </p:nvSpPr>
            <p:spPr>
              <a:xfrm>
                <a:off x="0" y="1178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83" name="直接连接符 1058"/>
              <p:cNvSpPr/>
              <p:nvPr userDrawn="1"/>
            </p:nvSpPr>
            <p:spPr>
              <a:xfrm>
                <a:off x="0" y="785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84" name="直接连接符 1059"/>
              <p:cNvSpPr/>
              <p:nvPr userDrawn="1"/>
            </p:nvSpPr>
            <p:spPr>
              <a:xfrm>
                <a:off x="0" y="0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085" name="直接连接符 1060"/>
            <p:cNvSpPr/>
            <p:nvPr/>
          </p:nvSpPr>
          <p:spPr>
            <a:xfrm>
              <a:off x="0" y="3928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86" name="直接连接符 1061"/>
            <p:cNvSpPr/>
            <p:nvPr/>
          </p:nvSpPr>
          <p:spPr>
            <a:xfrm>
              <a:off x="0" y="3535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063" name="标题 106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64" name="日期占位符 1063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65" name="页脚占位符 10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66" name="灯片编号占位符 10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Verdan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67" name="文本占位符 106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0241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3075" name="矩形 10242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6" name="任意多边形 10243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7" name="任意多边形 10244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8" name="任意多边形 10245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任意多边形 10246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任意多边形 10247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任意多边形 10248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任意多边形 10249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" name="任意多边形 10250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任意多边形 10251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任意多边形 10252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矩形 10253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7" name="矩形 10254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8" name="任意多边形 10255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9" name="任意多边形 10256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0" name="任意多边形 10257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1" name="任意多边形 10258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2" name="任意多边形 10259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3" name="任意多边形 10260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4" name="任意多边形 10261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5" name="任意多边形 10262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6" name="任意多边形 10263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7" name="任意多边形 10264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8" name="矩形 10265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矩形 10266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任意多边形 10267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1" name="任意多边形 10268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2" name="任意多边形 10269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3" name="任意多边形 10270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4" name="任意多边形 10271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5" name="任意多边形 10272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6" name="任意多边形 10273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7" name="任意多边形 10274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8" name="任意多边形 10275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任意多边形 10276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矩形 10277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矩形 10278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2" name="任意多边形 10279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3" name="任意多边形 10280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4" name="任意多边形 10281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5" name="任意多边形 10282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6" name="任意多边形 10283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7" name="任意多边形 10284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8" name="任意多边形 10285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9" name="任意多边形 10286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0" name="任意多边形 10287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1" name="任意多边形 10288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2" name="矩形 10289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3" name="矩形 10290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4" name="任意多边形 10291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5" name="任意多边形 10292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6" name="任意多边形 10293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7" name="任意多边形 10294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8" name="任意多边形 10295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9" name="任意多边形 10296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0" name="任意多边形 10297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1" name="任意多边形 10298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2" name="任意多边形 10299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3" name="任意多边形 10300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4" name="矩形 10301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5" name="矩形 10302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6" name="任意多边形 10303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7" name="任意多边形 10304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8" name="任意多边形 10305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39" name="任意多边形 10306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0" name="任意多边形 10307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1" name="任意多边形 10308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2" name="任意多边形 10309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3" name="任意多边形 10310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4" name="任意多边形 10311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5" name="任意多边形 10312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6" name="矩形 10313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47" name="矩形 10314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48" name="任意多边形 10315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9" name="任意多边形 10316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0" name="任意多边形 10317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1" name="任意多边形 10318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2" name="任意多边形 10319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3" name="任意多边形 10320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4" name="任意多边形 10321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5" name="任意多边形 10322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6" name="任意多边形 10323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7" name="任意多边形 10324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8" name="矩形 10325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59" name="矩形 10326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0" name="任意多边形 10327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1" name="任意多边形 10328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2" name="任意多边形 10329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3" name="任意多边形 10330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4" name="任意多边形 10331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5" name="任意多边形 10332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6" name="任意多边形 10333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7" name="任意多边形 10334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8" name="任意多边形 10335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9" name="任意多边形 10336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0" name="矩形 10337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1" name="矩形 10338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2" name="任意多边形 10339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3" name="任意多边形 10340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" name="任意多边形 10341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" name="任意多边形 10342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" name="任意多边形 10343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7" name="任意多边形 10344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8" name="任意多边形 10345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9" name="任意多边形 10346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0" name="任意多边形 10347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1" name="任意多边形 10348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2" name="矩形 10349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3" name="矩形 10350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4" name="任意多边形 10351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5" name="任意多边形 10352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" name="任意多边形 10353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7" name="任意多边形 10354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8" name="任意多边形 10355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9" name="任意多边形 10356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0" name="任意多边形 10357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1" name="任意多边形 10358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2" name="任意多边形 10359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3" name="任意多边形 10360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4" name="矩形 10361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95" name="矩形 10362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96" name="任意多边形 10363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7" name="任意多边形 10364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8" name="任意多边形 10365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99" name="任意多边形 10366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0" name="任意多边形 10367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1" name="任意多边形 10368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2" name="任意多边形 10369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3" name="任意多边形 10370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4" name="任意多边形 10371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5" name="任意多边形 10372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6" name="矩形 10373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07" name="矩形 10374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08" name="任意多边形 10375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09" name="任意多边形 10376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0" name="任意多边形 10377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1" name="任意多边形 10378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2" name="任意多边形 10379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3" name="任意多边形 10380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4" name="任意多边形 10381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5" name="任意多边形 10382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6" name="任意多边形 10383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7" name="任意多边形 10384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18" name="矩形 10385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19" name="任意多边形 10386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20" name="组合 10387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3221" name="任意多边形 1038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2" name="任意多边形 1038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3" name="任意多边形 1039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4" name="任意多边形 1039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5" name="任意多边形 1039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6" name="任意多边形 1039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7" name="任意多边形 1039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8" name="任意多边形 1039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29" name="任意多边形 1039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0" name="任意多边形 1039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1" name="任意多边形 1039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2" name="任意多边形 1039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3" name="任意多边形 1040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34" name="组合 10401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3235" name="任意多边形 1040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6" name="任意多边形 1040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7" name="任意多边形 1040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8" name="任意多边形 1040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39" name="任意多边形 1040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0" name="任意多边形 1040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1" name="任意多边形 1040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2" name="任意多边形 1040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3" name="任意多边形 1041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4" name="任意多边形 1041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5" name="任意多边形 1041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6" name="任意多边形 1041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47" name="任意多边形 1041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48" name="组合 10415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3249" name="任意多边形 1041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0" name="任意多边形 1041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1" name="任意多边形 1041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2" name="任意多边形 1041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3" name="任意多边形 1042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4" name="任意多边形 1042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5" name="任意多边形 1042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6" name="任意多边形 1042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7" name="任意多边形 1042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8" name="任意多边形 1042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59" name="任意多边形 1042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0" name="任意多边形 1042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1" name="任意多边形 1042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62" name="组合 10429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3263" name="任意多边形 1043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4" name="任意多边形 1043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5" name="任意多边形 1043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6" name="任意多边形 1043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7" name="任意多边形 1043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8" name="任意多边形 1043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69" name="任意多边形 1043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0" name="任意多边形 1043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1" name="任意多边形 1043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2" name="任意多边形 1043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3" name="任意多边形 1044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4" name="任意多边形 1044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5" name="任意多边形 1044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76" name="组合 10443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3277" name="任意多边形 1044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8" name="任意多边形 1044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" name="任意多边形 1044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0" name="任意多边形 1044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1" name="任意多边形 1044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2" name="任意多边形 1044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3" name="任意多边形 1045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4" name="任意多边形 1045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5" name="任意多边形 1045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6" name="任意多边形 1045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7" name="任意多边形 1045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8" name="任意多边形 1045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89" name="任意多边形 1045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290" name="组合 10457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3291" name="任意多边形 1045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2" name="任意多边形 1045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3" name="任意多边形 1046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4" name="任意多边形 1046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5" name="任意多边形 1046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6" name="任意多边形 1046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7" name="任意多边形 1046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8" name="任意多边形 1046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99" name="任意多边形 1046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00" name="任意多边形 1046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01" name="任意多边形 1046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02" name="任意多边形 1046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03" name="任意多边形 1047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304" name="组合 10471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3305" name="任意多边形 10472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306" name="组合 10473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3307" name="任意多边形 10474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8" name="任意多边形 10475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09" name="任意多边形 10476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0" name="任意多边形 10477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1" name="任意多边形 10478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2" name="任意多边形 10479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3" name="任意多边形 10480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4" name="任意多边形 10481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5" name="任意多边形 10482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6" name="任意多边形 10483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7" name="任意多边形 10484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8" name="任意多边形 10485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19" name="任意多边形 10486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320" name="标题 10487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321" name="文本占位符 10488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90" name="日期占位符 10489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491" name="页脚占位符 10490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492" name="灯片编号占位符 10491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microsoft.com/office/2007/relationships/media" Target="file:///E:\&#35838;&#20214;\7&#19979;\&#31532;3&#21333;&#20803;&#65288;7&#19979;&#65289;\&#31532;3&#21333;&#20803;\11%20&#37011;&#31292;&#20808;\&#21407;&#23376;&#24377;&#12289;&#27682;&#24377;&#29190;&#28856;&#25104;&#21151;.asf" TargetMode="External"/><Relationship Id="rId1" Type="http://schemas.openxmlformats.org/officeDocument/2006/relationships/video" Target="file:///E:\&#35838;&#20214;\7&#19979;\&#31532;3&#21333;&#20803;&#65288;7&#19979;&#65289;\&#31532;3&#21333;&#20803;\11%20&#37011;&#31292;&#20808;\&#21407;&#23376;&#24377;&#12289;&#27682;&#24377;&#29190;&#28856;&#25104;&#21151;.asf" TargetMode="Externa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media" Target="file:///C:\Users\--\Desktop\&#19971;&#19968;&#26448;&#26009;\&#30005;&#35270;&#21407;&#22768;-&#20013;&#22269;&#30007;&#20799;(&#12298;&#20116;&#26143;&#32418;&#26071;&#36814;&#39118;&#39128;&#25196;&#12299;&#30005;&#35270;&#21095;&#29255;&#23614;&#26354;).mp3" TargetMode="External"/><Relationship Id="rId1" Type="http://schemas.openxmlformats.org/officeDocument/2006/relationships/audio" Target="file:///C:\Users\--\Desktop\&#19971;&#19968;&#26448;&#26009;\&#30005;&#35270;&#21407;&#22768;-&#20013;&#22269;&#30007;&#20799;(&#12298;&#20116;&#26143;&#32418;&#26071;&#36814;&#39118;&#39128;&#25196;&#12299;&#30005;&#35270;&#21095;&#29255;&#23614;&#26354;)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wmf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wmf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147" name="WordArt 2"/>
          <p:cNvSpPr>
            <a:spLocks noTextEdit="1"/>
          </p:cNvSpPr>
          <p:nvPr/>
        </p:nvSpPr>
        <p:spPr>
          <a:xfrm>
            <a:off x="1763713" y="1628775"/>
            <a:ext cx="6408737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邓稼先</a:t>
            </a:r>
            <a:endParaRPr lang="zh-CN" altLang="en-US" sz="72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WordArt 3"/>
          <p:cNvSpPr>
            <a:spLocks noTextEdit="1"/>
          </p:cNvSpPr>
          <p:nvPr/>
        </p:nvSpPr>
        <p:spPr>
          <a:xfrm>
            <a:off x="4140200" y="4187825"/>
            <a:ext cx="28082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9525" cap="flat" cmpd="sng">
                  <a:solidFill>
                    <a:srgbClr val="00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杨振宁</a:t>
            </a:r>
            <a:endParaRPr lang="zh-CN" altLang="en-US" sz="4800">
              <a:ln w="952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2843213" y="5876925"/>
            <a:ext cx="63007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3"/>
          <p:cNvSpPr txBox="1"/>
          <p:nvPr/>
        </p:nvSpPr>
        <p:spPr>
          <a:xfrm>
            <a:off x="285750" y="1219200"/>
            <a:ext cx="3757930" cy="4399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马革裹尸：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锋芒毕露：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层出不穷：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热泪盈眶：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鞠躬尽瘁，死而后已：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8"/>
          <p:cNvSpPr txBox="1"/>
          <p:nvPr/>
        </p:nvSpPr>
        <p:spPr>
          <a:xfrm>
            <a:off x="1971675" y="3821113"/>
            <a:ext cx="6651625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形容因非常高兴、感激或悲伤而流的眼泪充满了眼睛。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Text Box 9"/>
          <p:cNvSpPr txBox="1"/>
          <p:nvPr/>
        </p:nvSpPr>
        <p:spPr>
          <a:xfrm>
            <a:off x="1963738" y="2166938"/>
            <a:ext cx="6780212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指锐气和才干全都表现出来。多形容人气盛逞强。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Text Box 10"/>
          <p:cNvSpPr txBox="1"/>
          <p:nvPr/>
        </p:nvSpPr>
        <p:spPr>
          <a:xfrm>
            <a:off x="1971675" y="1457325"/>
            <a:ext cx="6772275" cy="610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用马皮把尸体包裹起来，指军人战死于战场。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Text Box 11"/>
          <p:cNvSpPr txBox="1"/>
          <p:nvPr/>
        </p:nvSpPr>
        <p:spPr>
          <a:xfrm>
            <a:off x="3759200" y="4649788"/>
            <a:ext cx="5054600" cy="11309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指小心谨慎，贡献出全部精力，一直到死为止。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Text Box 11"/>
          <p:cNvSpPr txBox="1"/>
          <p:nvPr/>
        </p:nvSpPr>
        <p:spPr>
          <a:xfrm>
            <a:off x="1955800" y="3184525"/>
            <a:ext cx="5419725" cy="610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接连不断地出现，没有穷尽。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/>
      <p:bldP spid="45058" grpId="1" bldLvl="0"/>
      <p:bldP spid="45058" grpId="2" bldLvl="0"/>
      <p:bldP spid="13" grpId="0" bldLvl="0"/>
      <p:bldP spid="15" grpId="0" bldLvl="0"/>
      <p:bldP spid="16" grpId="0" bldLvl="0"/>
      <p:bldP spid="17" grpId="0" bldLvl="0"/>
      <p:bldP spid="1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765175"/>
            <a:ext cx="8382000" cy="5181600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热泪盈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眶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可歌可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泣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鞠躬尽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瘁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r>
              <a:rPr kumimoji="0" lang="zh-CN" altLang="en-US" sz="4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彷徨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殷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红                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鲜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红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殷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切                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鲜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为人知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3" name="AutoShape 4"/>
          <p:cNvSpPr/>
          <p:nvPr/>
        </p:nvSpPr>
        <p:spPr>
          <a:xfrm>
            <a:off x="1709738" y="4652963"/>
            <a:ext cx="381000" cy="1143000"/>
          </a:xfrm>
          <a:prstGeom prst="leftBrace">
            <a:avLst>
              <a:gd name="adj1" fmla="val 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AutoShape 5"/>
          <p:cNvSpPr/>
          <p:nvPr/>
        </p:nvSpPr>
        <p:spPr>
          <a:xfrm>
            <a:off x="6148388" y="4310063"/>
            <a:ext cx="457200" cy="1219200"/>
          </a:xfrm>
          <a:prstGeom prst="leftBrace">
            <a:avLst>
              <a:gd name="adj1" fmla="val 2213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8" name="Text Box 8"/>
          <p:cNvSpPr txBox="1"/>
          <p:nvPr/>
        </p:nvSpPr>
        <p:spPr>
          <a:xfrm>
            <a:off x="2925763" y="1450975"/>
            <a:ext cx="2438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(ku</a:t>
            </a:r>
            <a:r>
              <a:rPr lang="en-US" altLang="zh-CN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ng)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89" name="Text Box 9"/>
          <p:cNvSpPr txBox="1"/>
          <p:nvPr/>
        </p:nvSpPr>
        <p:spPr>
          <a:xfrm>
            <a:off x="7740650" y="1341438"/>
            <a:ext cx="15113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(q</a:t>
            </a:r>
            <a:r>
              <a:rPr lang="en-US" altLang="zh-CN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91" name="Text Box 11"/>
          <p:cNvSpPr txBox="1"/>
          <p:nvPr/>
        </p:nvSpPr>
        <p:spPr>
          <a:xfrm>
            <a:off x="2933700" y="2854325"/>
            <a:ext cx="1981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(cu</a:t>
            </a:r>
            <a:r>
              <a:rPr lang="en-US" altLang="zh-CN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92" name="Text Box 12"/>
          <p:cNvSpPr txBox="1"/>
          <p:nvPr/>
        </p:nvSpPr>
        <p:spPr>
          <a:xfrm>
            <a:off x="6561138" y="2636838"/>
            <a:ext cx="22860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(p</a:t>
            </a:r>
            <a:r>
              <a:rPr lang="en-US" altLang="zh-CN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á</a:t>
            </a: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ng hu</a:t>
            </a:r>
            <a:r>
              <a:rPr lang="en-US" altLang="zh-CN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á</a:t>
            </a: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ng)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93" name="Text Box 13"/>
          <p:cNvSpPr txBox="1"/>
          <p:nvPr/>
        </p:nvSpPr>
        <p:spPr>
          <a:xfrm>
            <a:off x="2057400" y="4271963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(yān)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94" name="Text Box 14"/>
          <p:cNvSpPr txBox="1"/>
          <p:nvPr/>
        </p:nvSpPr>
        <p:spPr>
          <a:xfrm>
            <a:off x="2090738" y="5337175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(yīn)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95" name="Text Box 15"/>
          <p:cNvSpPr txBox="1"/>
          <p:nvPr/>
        </p:nvSpPr>
        <p:spPr>
          <a:xfrm>
            <a:off x="6605588" y="404495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(xiān)</a:t>
            </a:r>
            <a:endParaRPr lang="en-US" altLang="zh-CN" sz="4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96" name="Text Box 16"/>
          <p:cNvSpPr txBox="1"/>
          <p:nvPr/>
        </p:nvSpPr>
        <p:spPr>
          <a:xfrm>
            <a:off x="6667500" y="5033963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4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(xiǎn)</a:t>
            </a:r>
            <a:endParaRPr lang="en-US" altLang="zh-CN" sz="44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53" name="WordArt 19"/>
          <p:cNvSpPr>
            <a:spLocks noTextEdit="1"/>
          </p:cNvSpPr>
          <p:nvPr/>
        </p:nvSpPr>
        <p:spPr>
          <a:xfrm>
            <a:off x="1476375" y="144463"/>
            <a:ext cx="4032250" cy="10080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227"/>
              </a:avLst>
            </a:prstTxWarp>
            <a:normAutofit/>
          </a:bodyPr>
          <a:p>
            <a:pPr algn="ctr"/>
            <a:r>
              <a:rPr lang="zh-CN" altLang="en-US" sz="3600">
                <a:ln w="12700" cap="sq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正音识字：</a:t>
            </a:r>
            <a:endParaRPr lang="zh-CN" altLang="en-US" sz="3600">
              <a:ln w="12700" cap="sq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folHlink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  <p:bldP spid="46091" grpId="0"/>
      <p:bldP spid="46092" grpId="0"/>
      <p:bldP spid="46093" grpId="0"/>
      <p:bldP spid="46094" grpId="0"/>
      <p:bldP spid="46095" grpId="0"/>
      <p:bldP spid="460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2289"/>
          <p:cNvSpPr/>
          <p:nvPr/>
        </p:nvSpPr>
        <p:spPr>
          <a:xfrm>
            <a:off x="1619250" y="188913"/>
            <a:ext cx="4114800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比一比，谁读得准！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6" name="文本框 12290"/>
          <p:cNvSpPr txBox="1"/>
          <p:nvPr/>
        </p:nvSpPr>
        <p:spPr>
          <a:xfrm>
            <a:off x="1023938" y="18446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7" name="文本框 12291"/>
          <p:cNvSpPr txBox="1"/>
          <p:nvPr/>
        </p:nvSpPr>
        <p:spPr>
          <a:xfrm>
            <a:off x="468313" y="1844675"/>
            <a:ext cx="813593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宰割    可歌可泣    鲜为人知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8" name="文本框 12292"/>
          <p:cNvSpPr txBox="1"/>
          <p:nvPr/>
        </p:nvSpPr>
        <p:spPr>
          <a:xfrm>
            <a:off x="250825" y="2997200"/>
            <a:ext cx="79216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筹划    当之无愧    锋芒毕露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9" name="文本框 12293"/>
          <p:cNvSpPr txBox="1"/>
          <p:nvPr/>
        </p:nvSpPr>
        <p:spPr>
          <a:xfrm>
            <a:off x="827088" y="4221163"/>
            <a:ext cx="7324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彷徨    马革裹尸    鞠躬尽瘁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0" name="文本框 12294"/>
          <p:cNvSpPr txBox="1"/>
          <p:nvPr/>
        </p:nvSpPr>
        <p:spPr>
          <a:xfrm>
            <a:off x="827088" y="5373688"/>
            <a:ext cx="7324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仰慕    家喻户晓    妇孺皆知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1" name="文本框 12295"/>
          <p:cNvSpPr txBox="1"/>
          <p:nvPr/>
        </p:nvSpPr>
        <p:spPr>
          <a:xfrm>
            <a:off x="231775" y="2414588"/>
            <a:ext cx="89122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zǎi  gē         kě gē kěqì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　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xiǎn  w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éi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rén  zhī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2" name="文本框 12296"/>
          <p:cNvSpPr txBox="1"/>
          <p:nvPr/>
        </p:nvSpPr>
        <p:spPr>
          <a:xfrm>
            <a:off x="179388" y="3716338"/>
            <a:ext cx="86756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chóu huà        dāng zhī w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kuì           fēng máng bì l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ò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3" name="文本框 12297"/>
          <p:cNvSpPr txBox="1"/>
          <p:nvPr/>
        </p:nvSpPr>
        <p:spPr>
          <a:xfrm>
            <a:off x="250825" y="4868863"/>
            <a:ext cx="8604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páng huáng       mǎ  g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é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guǒ shī         j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ū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gōng jìn cuì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4" name="文本框 12298"/>
          <p:cNvSpPr txBox="1"/>
          <p:nvPr/>
        </p:nvSpPr>
        <p:spPr>
          <a:xfrm>
            <a:off x="468313" y="6021388"/>
            <a:ext cx="80645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ng mù           jiā y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ù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hù xiǎo             fù rú jiē zhī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7411" name="WordArt 2"/>
          <p:cNvSpPr>
            <a:spLocks noTextEdit="1"/>
          </p:cNvSpPr>
          <p:nvPr/>
        </p:nvSpPr>
        <p:spPr>
          <a:xfrm>
            <a:off x="1042988" y="685800"/>
            <a:ext cx="67691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成语积累</a:t>
            </a:r>
            <a:endParaRPr lang="zh-CN" altLang="en-US" sz="54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23" name="Text Box 3"/>
          <p:cNvSpPr txBox="1"/>
          <p:nvPr/>
        </p:nvSpPr>
        <p:spPr>
          <a:xfrm>
            <a:off x="374650" y="1919288"/>
            <a:ext cx="8769350" cy="3019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可歌可泣  鲜为人知 妇孺皆知</a:t>
            </a:r>
            <a:endParaRPr lang="zh-CN" altLang="en-US" sz="4800" b="1" dirty="0">
              <a:solidFill>
                <a:srgbClr val="00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鞠躬尽瘁，死而后已 当之无愧</a:t>
            </a:r>
            <a:endParaRPr lang="zh-CN" altLang="en-US" sz="4800" b="1" dirty="0">
              <a:solidFill>
                <a:srgbClr val="00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家喻户晓  截然不同 锋芒毕露 </a:t>
            </a:r>
            <a:endParaRPr lang="zh-CN" altLang="en-US" sz="4800" b="1" dirty="0">
              <a:solidFill>
                <a:srgbClr val="00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知人之明  层出不穷 马革裹尸</a:t>
            </a:r>
            <a:endParaRPr lang="zh-CN" altLang="en-US" sz="4800" b="1" dirty="0">
              <a:solidFill>
                <a:srgbClr val="00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107950" y="260350"/>
            <a:ext cx="86677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第三关：</a:t>
            </a: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速读课文，谈谈你对邓稼先的认识</a:t>
            </a:r>
            <a:endParaRPr lang="zh-CN" altLang="en-US" sz="40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0" y="2781300"/>
            <a:ext cx="762000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>
                <a:latin typeface="Times New Roman" panose="02020603050405020304" pitchFamily="18" charset="0"/>
                <a:ea typeface="黑体" panose="02010609060101010101" pitchFamily="49" charset="-122"/>
              </a:rPr>
              <a:t>提示</a:t>
            </a:r>
            <a:endParaRPr lang="zh-CN" altLang="en-US" sz="4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0" name="左大括号 14339"/>
          <p:cNvSpPr/>
          <p:nvPr/>
        </p:nvSpPr>
        <p:spPr>
          <a:xfrm>
            <a:off x="755650" y="1916113"/>
            <a:ext cx="433388" cy="3529012"/>
          </a:xfrm>
          <a:prstGeom prst="leftBrace">
            <a:avLst>
              <a:gd name="adj1" fmla="val 67593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1258888" y="1773238"/>
            <a:ext cx="7524750" cy="4054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抓住关键性的语句，圈点勾画。</a:t>
            </a:r>
            <a:endParaRPr lang="zh-CN" altLang="en-US" sz="40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00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注意开头、结尾和小标题</a:t>
            </a:r>
            <a:endParaRPr lang="zh-CN" altLang="en-US" sz="40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00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不要忽视某些段落的中心语句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000" b="1">
                <a:solidFill>
                  <a:schemeClr val="fol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4000" b="1">
                <a:solidFill>
                  <a:schemeClr val="fol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用“我从课文读到了</a:t>
            </a:r>
            <a:r>
              <a:rPr lang="en-US" altLang="zh-CN" sz="4000" b="1">
                <a:solidFill>
                  <a:schemeClr val="fol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-------”</a:t>
            </a:r>
            <a:r>
              <a:rPr lang="zh-CN" altLang="en-US" sz="4000" b="1">
                <a:solidFill>
                  <a:schemeClr val="fol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句式表述自己读到的内容。</a:t>
            </a:r>
            <a:endParaRPr lang="zh-CN" altLang="en-US" sz="4000" b="1">
              <a:solidFill>
                <a:schemeClr val="folHlin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42" name="矩形 14341"/>
          <p:cNvSpPr>
            <a:spLocks noRot="1"/>
          </p:cNvSpPr>
          <p:nvPr/>
        </p:nvSpPr>
        <p:spPr>
          <a:xfrm>
            <a:off x="2411413" y="2349500"/>
            <a:ext cx="5059363" cy="7397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 fontAlgn="base">
              <a:buNone/>
            </a:pPr>
            <a:endParaRPr lang="zh-CN" altLang="en-US" sz="4000" b="1" strike="noStrike" noProof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4342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1" grpId="0"/>
      <p:bldP spid="1434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28354" name="Text Box 2"/>
          <p:cNvSpPr txBox="1"/>
          <p:nvPr/>
        </p:nvSpPr>
        <p:spPr>
          <a:xfrm>
            <a:off x="933450" y="838200"/>
            <a:ext cx="53911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在近一百多年来中国历史乃至世界历史的背景上推出邓稼先。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8355" name="Text Box 3"/>
          <p:cNvSpPr txBox="1"/>
          <p:nvPr/>
        </p:nvSpPr>
        <p:spPr>
          <a:xfrm>
            <a:off x="914400" y="1905000"/>
            <a:ext cx="597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简单介绍邓稼先的生平经历和贡献。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8356" name="Text Box 4"/>
          <p:cNvSpPr txBox="1"/>
          <p:nvPr/>
        </p:nvSpPr>
        <p:spPr>
          <a:xfrm>
            <a:off x="838200" y="2667000"/>
            <a:ext cx="5334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在同美国“原子弹之父”奥本海默的对比中来写邓稼先。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8357" name="Text Box 5"/>
          <p:cNvSpPr txBox="1"/>
          <p:nvPr/>
        </p:nvSpPr>
        <p:spPr>
          <a:xfrm>
            <a:off x="762000" y="3702050"/>
            <a:ext cx="705961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作者得到消息，中国的原子弹是自力更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生搞出来的，热泪满眶，为邓稼先而骄傲。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8358" name="Text Box 6"/>
          <p:cNvSpPr txBox="1"/>
          <p:nvPr/>
        </p:nvSpPr>
        <p:spPr>
          <a:xfrm>
            <a:off x="838200" y="4692650"/>
            <a:ext cx="54102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举例具体述写邓稼先的奉献精神和巨大贡献。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8359" name="Text Box 7"/>
          <p:cNvSpPr txBox="1"/>
          <p:nvPr/>
        </p:nvSpPr>
        <p:spPr>
          <a:xfrm>
            <a:off x="838200" y="5715000"/>
            <a:ext cx="60737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引述作者写给邓稼先夫人的电报、书信中的几段话总体评价邓稼先。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2819400" y="60325"/>
            <a:ext cx="23225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邓稼先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8361" name="Rectangle 9"/>
          <p:cNvSpPr/>
          <p:nvPr/>
        </p:nvSpPr>
        <p:spPr>
          <a:xfrm>
            <a:off x="7239000" y="838200"/>
            <a:ext cx="2209800" cy="5453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历史背景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生平简介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人物对比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感情震荡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沙漠创业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热情赞颂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76200" y="838200"/>
            <a:ext cx="996950" cy="54530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中宋" panose="02010600040101010101" pitchFamily="2" charset="-122"/>
              </a:rPr>
              <a:t>一、</a:t>
            </a: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中宋" panose="02010600040101010101" pitchFamily="2" charset="-122"/>
              </a:rPr>
              <a:t>二、</a:t>
            </a: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中宋" panose="02010600040101010101" pitchFamily="2" charset="-122"/>
              </a:rPr>
              <a:t>三、</a:t>
            </a: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中宋" panose="02010600040101010101" pitchFamily="2" charset="-122"/>
              </a:rPr>
              <a:t>四、</a:t>
            </a: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中宋" panose="02010600040101010101" pitchFamily="2" charset="-122"/>
              </a:rPr>
              <a:t>五、</a:t>
            </a: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中宋" panose="02010600040101010101" pitchFamily="2" charset="-122"/>
              </a:rPr>
              <a:t>六、</a:t>
            </a:r>
            <a:endParaRPr lang="zh-CN" altLang="en-US" sz="32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4" grpId="0"/>
      <p:bldP spid="228355" grpId="0"/>
      <p:bldP spid="228356" grpId="0"/>
      <p:bldP spid="228357" grpId="0"/>
      <p:bldP spid="228358" grpId="0"/>
      <p:bldP spid="228359" grpId="0"/>
      <p:bldP spid="2283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52930" name="Text Box 2"/>
          <p:cNvSpPr txBox="1"/>
          <p:nvPr/>
        </p:nvSpPr>
        <p:spPr>
          <a:xfrm>
            <a:off x="152400" y="1676400"/>
            <a:ext cx="3200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一、历史背景</a:t>
            </a:r>
            <a:endParaRPr lang="zh-CN" altLang="en-US" sz="2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1" name="Text Box 3"/>
          <p:cNvSpPr txBox="1"/>
          <p:nvPr/>
        </p:nvSpPr>
        <p:spPr>
          <a:xfrm>
            <a:off x="2133600" y="16002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（引子）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2" name="Text Box 4"/>
          <p:cNvSpPr txBox="1"/>
          <p:nvPr/>
        </p:nvSpPr>
        <p:spPr>
          <a:xfrm>
            <a:off x="0" y="32004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二、生平经历和贡献</a:t>
            </a:r>
            <a:endParaRPr lang="zh-CN" altLang="en-US" sz="2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3" name="Text Box 5"/>
          <p:cNvSpPr txBox="1"/>
          <p:nvPr/>
        </p:nvSpPr>
        <p:spPr>
          <a:xfrm>
            <a:off x="3505200" y="24384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三、人物对比</a:t>
            </a:r>
            <a:endParaRPr lang="zh-CN" altLang="en-US" sz="2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4" name="Text Box 6"/>
          <p:cNvSpPr txBox="1"/>
          <p:nvPr/>
        </p:nvSpPr>
        <p:spPr>
          <a:xfrm>
            <a:off x="5715000" y="2743200"/>
            <a:ext cx="29606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（补充扩展）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5" name="Text Box 7"/>
          <p:cNvSpPr txBox="1"/>
          <p:nvPr/>
        </p:nvSpPr>
        <p:spPr>
          <a:xfrm>
            <a:off x="3505200" y="31242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四、巨大贡献</a:t>
            </a:r>
            <a:endParaRPr lang="zh-CN" altLang="en-US" sz="2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6" name="Text Box 8"/>
          <p:cNvSpPr txBox="1"/>
          <p:nvPr/>
        </p:nvSpPr>
        <p:spPr>
          <a:xfrm>
            <a:off x="3505200" y="38862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五、沙漠创业</a:t>
            </a:r>
            <a:endParaRPr lang="zh-CN" altLang="en-US" sz="2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7" name="Text Box 9"/>
          <p:cNvSpPr txBox="1"/>
          <p:nvPr/>
        </p:nvSpPr>
        <p:spPr>
          <a:xfrm>
            <a:off x="0" y="44958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六、热情赞颂</a:t>
            </a:r>
            <a:endParaRPr lang="zh-CN" altLang="en-US" sz="2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8" name="Text Box 10"/>
          <p:cNvSpPr txBox="1"/>
          <p:nvPr/>
        </p:nvSpPr>
        <p:spPr>
          <a:xfrm>
            <a:off x="1905000" y="4449763"/>
            <a:ext cx="1828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（总结）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39" name="Text Box 11"/>
          <p:cNvSpPr txBox="1"/>
          <p:nvPr/>
        </p:nvSpPr>
        <p:spPr>
          <a:xfrm>
            <a:off x="5486400" y="38100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（具体化）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52940" name="AutoShape 12"/>
          <p:cNvSpPr/>
          <p:nvPr/>
        </p:nvSpPr>
        <p:spPr>
          <a:xfrm>
            <a:off x="3276600" y="2438400"/>
            <a:ext cx="228600" cy="1905000"/>
          </a:xfrm>
          <a:prstGeom prst="leftBrace">
            <a:avLst>
              <a:gd name="adj1" fmla="val 69174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41" name="AutoShape 13"/>
          <p:cNvSpPr/>
          <p:nvPr/>
        </p:nvSpPr>
        <p:spPr>
          <a:xfrm>
            <a:off x="5940425" y="2492375"/>
            <a:ext cx="76200" cy="990600"/>
          </a:xfrm>
          <a:prstGeom prst="rightBrace">
            <a:avLst>
              <a:gd name="adj1" fmla="val 107912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8" name="AutoShape 14" descr="021"/>
          <p:cNvSpPr/>
          <p:nvPr/>
        </p:nvSpPr>
        <p:spPr>
          <a:xfrm>
            <a:off x="7620000" y="6400800"/>
            <a:ext cx="609600" cy="304800"/>
          </a:xfrm>
          <a:prstGeom prst="actionButtonBlank">
            <a:avLst/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52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252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2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52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52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0" grpId="0"/>
      <p:bldP spid="252931" grpId="0"/>
      <p:bldP spid="252932" grpId="0"/>
      <p:bldP spid="252933" grpId="0"/>
      <p:bldP spid="252934" grpId="0"/>
      <p:bldP spid="252935" grpId="0"/>
      <p:bldP spid="252936" grpId="0"/>
      <p:bldP spid="252937" grpId="0"/>
      <p:bldP spid="252938" grpId="0"/>
      <p:bldP spid="252939" grpId="0"/>
      <p:bldP spid="252940" grpId="0" animBg="1"/>
      <p:bldP spid="2529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27852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010" name="图片 278530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" y="561975"/>
            <a:ext cx="8027988" cy="581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278531"/>
          <p:cNvSpPr txBox="1"/>
          <p:nvPr/>
        </p:nvSpPr>
        <p:spPr>
          <a:xfrm>
            <a:off x="8509000" y="1341438"/>
            <a:ext cx="671513" cy="3959225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八国联军攻陷的北京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27955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4" name="图片 279554" descr="YZ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941388"/>
            <a:ext cx="7991475" cy="5656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279555"/>
          <p:cNvSpPr txBox="1"/>
          <p:nvPr/>
        </p:nvSpPr>
        <p:spPr>
          <a:xfrm>
            <a:off x="684213" y="188913"/>
            <a:ext cx="7775575" cy="6413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甲午战争黄海大战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28057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8" name="文本框 280578"/>
          <p:cNvSpPr txBox="1"/>
          <p:nvPr/>
        </p:nvSpPr>
        <p:spPr>
          <a:xfrm>
            <a:off x="1701800" y="6040438"/>
            <a:ext cx="68310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日军屠杀大连、旅顺居民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5059" name="图片 280579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357188"/>
            <a:ext cx="7920037" cy="5719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3"/>
          <p:cNvSpPr txBox="1"/>
          <p:nvPr/>
        </p:nvSpPr>
        <p:spPr>
          <a:xfrm>
            <a:off x="2835275" y="1636713"/>
            <a:ext cx="6096000" cy="4009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杨振宁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，美籍华人，物理学家。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年出生于安徽省合肥市，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1942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年毕业于西南联大物理系，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1945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年赴美国芝加哥大学深造，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1948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年获博士学位。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1957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年与李政道一起获得了诺贝尔物理学奖。他是最早获得诺贝尔物理学奖的华人之一。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99" name="组合 3"/>
          <p:cNvGrpSpPr/>
          <p:nvPr/>
        </p:nvGrpSpPr>
        <p:grpSpPr>
          <a:xfrm>
            <a:off x="293688" y="1189038"/>
            <a:ext cx="2062162" cy="544512"/>
            <a:chOff x="1438698" y="982657"/>
            <a:chExt cx="2498303" cy="616461"/>
          </a:xfrm>
        </p:grpSpPr>
        <p:pic>
          <p:nvPicPr>
            <p:cNvPr id="4101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2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65" y="2043507"/>
            <a:ext cx="2622775" cy="32000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281601"/>
          <p:cNvSpPr/>
          <p:nvPr/>
        </p:nvSpPr>
        <p:spPr>
          <a:xfrm>
            <a:off x="0" y="-26987"/>
            <a:ext cx="9144000" cy="6858000"/>
          </a:xfrm>
          <a:prstGeom prst="rect">
            <a:avLst/>
          </a:prstGeom>
          <a:solidFill>
            <a:schemeClr val="tx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2" name="图片 281602" descr="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622300"/>
            <a:ext cx="8075613" cy="577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281603"/>
          <p:cNvSpPr txBox="1"/>
          <p:nvPr/>
        </p:nvSpPr>
        <p:spPr>
          <a:xfrm>
            <a:off x="762000" y="0"/>
            <a:ext cx="8077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084" name="文本框 281604"/>
          <p:cNvSpPr txBox="1"/>
          <p:nvPr/>
        </p:nvSpPr>
        <p:spPr>
          <a:xfrm>
            <a:off x="533400" y="609600"/>
            <a:ext cx="55626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被带上枷锁的中国人</a:t>
            </a:r>
            <a:endParaRPr lang="zh-CN" altLang="en-US" sz="4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-10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内容赏析</a:t>
            </a:r>
            <a:endParaRPr kumimoji="0" lang="zh-CN" altLang="en-US" sz="40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384175" y="1076325"/>
            <a:ext cx="8375650" cy="534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第一部分：</a:t>
            </a:r>
            <a:r>
              <a:rPr kumimoji="1" lang="zh-CN" altLang="en-US" sz="2400" b="1" kern="1200" cap="none" spc="0" normalizeH="0" baseline="0" noProof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从“任人宰割”到“站起来了”</a:t>
            </a:r>
            <a:endParaRPr kumimoji="1" lang="zh-CN" altLang="en-US" sz="2400" b="1" kern="1200" cap="none" spc="0" normalizeH="0" baseline="0" noProof="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展示历史背景。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在近一百多年来中国历史乃至世界历史的背景上推出邓稼先。</a:t>
            </a:r>
            <a:endParaRPr kumimoji="0" lang="zh-CN" altLang="en-US" sz="28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作者以</a:t>
            </a:r>
            <a:r>
              <a:rPr kumimoji="1" lang="en-US" altLang="zh-CN" sz="2800" b="1" kern="1200" cap="none" spc="0" normalizeH="0" baseline="0" noProof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1898</a:t>
            </a:r>
            <a:r>
              <a:rPr kumimoji="1" lang="zh-CN" altLang="en-US" sz="2800" b="1" kern="1200" cap="none" spc="0" normalizeH="0" baseline="0" noProof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年西方列强瓜分中国为例，说明旧中国是怎样“任人宰割”， 然而一个世纪后，中国人站起来了。</a:t>
            </a:r>
            <a:endParaRPr kumimoji="1" lang="zh-CN" altLang="en-US" sz="2800" b="1" kern="1200" cap="none" spc="0" normalizeH="0" baseline="0" noProof="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en-US" sz="2800" b="1" kern="1200" cap="none" spc="0" normalizeH="0" baseline="0" noProof="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对比   </a:t>
            </a:r>
            <a:r>
              <a:rPr kumimoji="1" lang="zh-CN" altLang="en-US" sz="2800" b="1" kern="1200" cap="none" spc="0" normalizeH="0" baseline="0" noProof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一百年以前</a:t>
            </a:r>
            <a:r>
              <a:rPr kumimoji="1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→</a:t>
            </a:r>
            <a:r>
              <a:rPr kumimoji="1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任人宰割    </a:t>
            </a:r>
            <a:r>
              <a:rPr kumimoji="1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引出主人公</a:t>
            </a:r>
            <a:endParaRPr kumimoji="1" lang="zh-CN" altLang="en-US" sz="28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一个世纪后</a:t>
            </a:r>
            <a:r>
              <a:rPr kumimoji="1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→</a:t>
            </a:r>
            <a:r>
              <a:rPr kumimoji="1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站起来了</a:t>
            </a:r>
            <a:r>
              <a:rPr kumimoji="1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endParaRPr kumimoji="1" lang="zh-CN" altLang="en-US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73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739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7395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7395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charRg st="5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7395">
                                            <p:txEl>
                                              <p:charRg st="5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7395">
                                            <p:txEl>
                                              <p:charRg st="5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charRg st="10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7395">
                                            <p:txEl>
                                              <p:charRg st="10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7395">
                                            <p:txEl>
                                              <p:charRg st="10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charRg st="142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7395">
                                            <p:txEl>
                                              <p:charRg st="142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7395">
                                            <p:txEl>
                                              <p:charRg st="142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48130" name="Text Box 2"/>
          <p:cNvSpPr txBox="1"/>
          <p:nvPr/>
        </p:nvSpPr>
        <p:spPr>
          <a:xfrm>
            <a:off x="685800" y="304800"/>
            <a:ext cx="7848600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黑体" panose="02010609060101010101" pitchFamily="49" charset="-122"/>
              </a:rPr>
              <a:t>写邓稼先，却为何要从一百年以前的甲午战争写起？</a:t>
            </a:r>
            <a:endParaRPr lang="zh-CN" altLang="en-US" sz="4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1123" name="Text Box 3"/>
          <p:cNvSpPr txBox="1"/>
          <p:nvPr/>
        </p:nvSpPr>
        <p:spPr>
          <a:xfrm>
            <a:off x="685800" y="2133600"/>
            <a:ext cx="7848600" cy="3625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是为了说明邓稼先是对中华民族从“任人宰割”到“站起来了”这一巨大转变做出巨大贡献的科学家，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是对历史的发展产生巨大影响的历史人物。</a:t>
            </a:r>
            <a:r>
              <a:rPr lang="en-US" altLang="zh-CN" sz="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Zx.xk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-10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内容赏析</a:t>
            </a:r>
            <a:endParaRPr kumimoji="0" lang="zh-CN" altLang="en-US" sz="40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8419" name="Text Box 3"/>
          <p:cNvSpPr txBox="1"/>
          <p:nvPr/>
        </p:nvSpPr>
        <p:spPr>
          <a:xfrm>
            <a:off x="450850" y="1052513"/>
            <a:ext cx="8343900" cy="6432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第二部分：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“两弹元勋”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简述邓稼先的生平和贡献。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肯定邓稼先“两弹元勋”的地位，赞扬了邓稼先“鞠躬尽瘁，死而后已”的光辉一生。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光辉一生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生平简介</a:t>
            </a:r>
            <a:r>
              <a:rPr lang="en-US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求学生涯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两弹”元勋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工作业绩→杰出贡献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8420" name="Text Box 4"/>
          <p:cNvSpPr txBox="1"/>
          <p:nvPr/>
        </p:nvSpPr>
        <p:spPr>
          <a:xfrm>
            <a:off x="1101725" y="3200400"/>
            <a:ext cx="7848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089650" y="4051300"/>
            <a:ext cx="77788" cy="16097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1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19">
                                            <p:txEl>
                                              <p:charRg st="1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19">
                                            <p:txEl>
                                              <p:charRg st="1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19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19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8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8419">
                                            <p:txEl>
                                              <p:charRg st="8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8419">
                                            <p:txEl>
                                              <p:charRg st="8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141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8419">
                                            <p:txEl>
                                              <p:charRg st="141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8419">
                                            <p:txEl>
                                              <p:charRg st="141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842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842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charRg st="188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8419">
                                            <p:txEl>
                                              <p:charRg st="188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8419">
                                            <p:txEl>
                                              <p:charRg st="188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  <p:bldP spid="18842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0178" name="Picture 2" descr="982_第一颗原子弹"/>
          <p:cNvPicPr>
            <a:picLocks noChangeAspect="1"/>
          </p:cNvPicPr>
          <p:nvPr/>
        </p:nvPicPr>
        <p:blipFill>
          <a:blip r:embed="rId2"/>
          <a:srcRect r="32954"/>
          <a:stretch>
            <a:fillRect/>
          </a:stretch>
        </p:blipFill>
        <p:spPr>
          <a:xfrm>
            <a:off x="0" y="0"/>
            <a:ext cx="4724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43" name="Text Box 3"/>
          <p:cNvSpPr txBox="1"/>
          <p:nvPr/>
        </p:nvSpPr>
        <p:spPr>
          <a:xfrm>
            <a:off x="4953000" y="457200"/>
            <a:ext cx="4038600" cy="5876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1964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年</a:t>
            </a:r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月</a:t>
            </a:r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日中国爆炸了第一颗原子弹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1939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月，美国政府决定研制原子弹，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1945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年造出了三颗。其他国家爆炸第一颗原子弹的时间如下：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苏联──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1949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29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;</a:t>
            </a:r>
            <a:endParaRPr lang="en-US" altLang="zh-CN" sz="24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英国──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1952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;</a:t>
            </a:r>
            <a:endParaRPr lang="en-US" altLang="zh-CN" sz="24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法国──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1960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13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日；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印度──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1974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</a:t>
            </a:r>
            <a:r>
              <a:rPr lang="en-US" altLang="zh-CN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18</a:t>
            </a:r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日。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2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43">
                                            <p:txEl>
                                              <p:charRg st="24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7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43">
                                            <p:txEl>
                                              <p:charRg st="75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43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10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6243">
                                            <p:txEl>
                                              <p:charRg st="107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123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43">
                                            <p:txEl>
                                              <p:charRg st="123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1202" name="Picture 2" descr="yz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267" name="Text Box 3"/>
          <p:cNvSpPr txBox="1"/>
          <p:nvPr/>
        </p:nvSpPr>
        <p:spPr>
          <a:xfrm>
            <a:off x="4876800" y="0"/>
            <a:ext cx="4267200" cy="6192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方正美黑简体" pitchFamily="2" charset="-122"/>
                <a:ea typeface="方正美黑简体" pitchFamily="2" charset="-122"/>
              </a:rPr>
              <a:t>1967</a:t>
            </a:r>
            <a:r>
              <a:rPr lang="zh-CN" altLang="en-US" sz="4000" b="1" dirty="0">
                <a:latin typeface="方正美黑简体" pitchFamily="2" charset="-122"/>
                <a:ea typeface="方正美黑简体" pitchFamily="2" charset="-122"/>
              </a:rPr>
              <a:t>年</a:t>
            </a:r>
            <a:r>
              <a:rPr lang="en-US" altLang="zh-CN" sz="4000" b="1" dirty="0">
                <a:latin typeface="方正美黑简体" pitchFamily="2" charset="-122"/>
                <a:ea typeface="方正美黑简体" pitchFamily="2" charset="-122"/>
              </a:rPr>
              <a:t>6</a:t>
            </a:r>
            <a:r>
              <a:rPr lang="zh-CN" altLang="en-US" sz="4000" b="1" dirty="0">
                <a:latin typeface="方正美黑简体" pitchFamily="2" charset="-122"/>
                <a:ea typeface="方正美黑简体" pitchFamily="2" charset="-122"/>
              </a:rPr>
              <a:t>月</a:t>
            </a:r>
            <a:r>
              <a:rPr lang="en-US" altLang="zh-CN" sz="4000" b="1" dirty="0">
                <a:latin typeface="方正美黑简体" pitchFamily="2" charset="-122"/>
                <a:ea typeface="方正美黑简体" pitchFamily="2" charset="-122"/>
              </a:rPr>
              <a:t>17</a:t>
            </a:r>
            <a:r>
              <a:rPr lang="zh-CN" altLang="en-US" sz="4000" b="1" dirty="0">
                <a:latin typeface="方正美黑简体" pitchFamily="2" charset="-122"/>
                <a:ea typeface="方正美黑简体" pitchFamily="2" charset="-122"/>
              </a:rPr>
              <a:t>日中国爆炸了第一颗氢弹。</a:t>
            </a:r>
            <a:endParaRPr lang="zh-CN" altLang="en-US" sz="4000" b="1" dirty="0"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  中国于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1966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年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12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月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28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日成功地进行了氢弹原理试验。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1967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年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6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月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17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日由飞机空投的</a:t>
            </a:r>
            <a:r>
              <a:rPr lang="en-US" altLang="zh-CN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300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万吨级氢弹试验获得圆满成功。</a:t>
            </a:r>
            <a:endParaRPr lang="zh-CN" altLang="en-US" sz="2800" b="1" dirty="0">
              <a:solidFill>
                <a:schemeClr val="accent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  从爆炸第一颗原子弹到爆炸第一颗氢弹，</a:t>
            </a:r>
            <a:r>
              <a:rPr lang="zh-CN" altLang="en-US" sz="2800" b="1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中国只用了</a:t>
            </a:r>
            <a:r>
              <a:rPr lang="en-US" altLang="zh-CN" sz="2800" b="1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年零</a:t>
            </a:r>
            <a:r>
              <a:rPr lang="en-US" altLang="zh-CN" sz="2800" b="1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个月的时间</a:t>
            </a:r>
            <a:r>
              <a:rPr lang="zh-CN" altLang="en-US" sz="2800" b="1" dirty="0">
                <a:solidFill>
                  <a:schemeClr val="accent2"/>
                </a:solidFill>
                <a:latin typeface="方正美黑简体" pitchFamily="2" charset="-122"/>
                <a:ea typeface="方正美黑简体" pitchFamily="2" charset="-122"/>
              </a:rPr>
              <a:t>，其速度是世界上最快的。</a:t>
            </a:r>
            <a:endParaRPr lang="zh-CN" altLang="en-US" sz="2800" b="1" dirty="0">
              <a:solidFill>
                <a:schemeClr val="accent2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charRg st="2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267">
                                            <p:txEl>
                                              <p:charRg st="22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charRg st="85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267">
                                            <p:txEl>
                                              <p:charRg st="85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9935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-10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第三部分：</a:t>
            </a:r>
            <a:r>
              <a:rPr kumimoji="1" lang="zh-CN" altLang="en-US" b="1" i="0" u="none" strike="noStrike" kern="1200" cap="none" spc="-1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邓稼先与奥本海默</a:t>
            </a:r>
            <a:endParaRPr kumimoji="1" lang="zh-CN" altLang="en-US" b="1" i="0" u="none" strike="noStrike" kern="1200" cap="none" spc="-1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457200" y="1700213"/>
            <a:ext cx="8229600" cy="4425950"/>
          </a:xfrm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CC0000"/>
                </a:solidFill>
              </a:rPr>
              <a:t>写了邓稼先与奥本海默的比较，以凸现邓稼先的人品。</a:t>
            </a:r>
            <a:endParaRPr lang="zh-CN" altLang="en-US" sz="4000" b="1" dirty="0">
              <a:solidFill>
                <a:srgbClr val="CC0000"/>
              </a:solidFill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457200" y="3395663"/>
            <a:ext cx="2224088" cy="7016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两人对比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2987675" y="3068638"/>
            <a:ext cx="5976938" cy="579437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奥本海默→拔尖人物→锋芒毕露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3040063" y="3756025"/>
            <a:ext cx="5487987" cy="57943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邓稼先→真诚坦白→从不骄人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32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43000"/>
            <a:ext cx="3810000" cy="446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Rectangle 3"/>
          <p:cNvSpPr/>
          <p:nvPr/>
        </p:nvSpPr>
        <p:spPr>
          <a:xfrm>
            <a:off x="1736725" y="6013450"/>
            <a:ext cx="2211388" cy="38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Rectangle 4"/>
          <p:cNvSpPr/>
          <p:nvPr/>
        </p:nvSpPr>
        <p:spPr>
          <a:xfrm>
            <a:off x="1981200" y="5181600"/>
            <a:ext cx="122555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奥本海默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3" name="Rectangle 5"/>
          <p:cNvSpPr/>
          <p:nvPr/>
        </p:nvSpPr>
        <p:spPr>
          <a:xfrm>
            <a:off x="5622925" y="6013450"/>
            <a:ext cx="2439988" cy="38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Rectangle 6"/>
          <p:cNvSpPr/>
          <p:nvPr/>
        </p:nvSpPr>
        <p:spPr>
          <a:xfrm>
            <a:off x="5699125" y="5949950"/>
            <a:ext cx="2058988" cy="38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5" name="Rectangle 7"/>
          <p:cNvSpPr/>
          <p:nvPr/>
        </p:nvSpPr>
        <p:spPr>
          <a:xfrm>
            <a:off x="5791200" y="6032500"/>
            <a:ext cx="254000" cy="304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2632" name="Text Box 8"/>
          <p:cNvSpPr txBox="1"/>
          <p:nvPr/>
        </p:nvSpPr>
        <p:spPr>
          <a:xfrm>
            <a:off x="835025" y="152400"/>
            <a:ext cx="73183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他们是各自祖国的原子弹之父：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2633" name="Text Box 9"/>
          <p:cNvSpPr txBox="1"/>
          <p:nvPr/>
        </p:nvSpPr>
        <p:spPr>
          <a:xfrm>
            <a:off x="757238" y="5927725"/>
            <a:ext cx="73199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一个锋芒毕露；  一个忠厚平实</a:t>
            </a:r>
            <a:endParaRPr lang="zh-CN" altLang="en-US" sz="40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3258" name="Picture 10" descr="邓稼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219200"/>
            <a:ext cx="35814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32" grpId="0"/>
      <p:bldP spid="2826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4274" name="Text Box 2"/>
          <p:cNvSpPr txBox="1"/>
          <p:nvPr/>
        </p:nvSpPr>
        <p:spPr>
          <a:xfrm>
            <a:off x="684213" y="1125538"/>
            <a:ext cx="7848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这部分运用了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的写法？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2147" name="Picture 3" descr="yz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2565400"/>
            <a:ext cx="2787650" cy="414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2148" name="Picture 4" descr="ABH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550" y="2565400"/>
            <a:ext cx="2649538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2149" name="Text Box 5"/>
          <p:cNvSpPr txBox="1">
            <a:spLocks noChangeArrowheads="1"/>
          </p:cNvSpPr>
          <p:nvPr/>
        </p:nvSpPr>
        <p:spPr bwMode="auto">
          <a:xfrm>
            <a:off x="1547813" y="404813"/>
            <a:ext cx="6264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（三）  邓稼先与奥本海默</a:t>
            </a:r>
            <a:endParaRPr kumimoji="1" lang="zh-CN" altLang="en-US" sz="3600" b="1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2150" name="Rectangle 6"/>
          <p:cNvSpPr/>
          <p:nvPr/>
        </p:nvSpPr>
        <p:spPr>
          <a:xfrm>
            <a:off x="561975" y="1773238"/>
            <a:ext cx="8618538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为什么要拿美国科学家奥本海默与邓稼先作比较？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2151" name="Text Box 7"/>
          <p:cNvSpPr txBox="1"/>
          <p:nvPr/>
        </p:nvSpPr>
        <p:spPr>
          <a:xfrm>
            <a:off x="3563938" y="1109663"/>
            <a:ext cx="11001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 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50" grpId="0"/>
      <p:bldP spid="2621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Picture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5298" name="Picture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5299" name="Text Box 2"/>
          <p:cNvSpPr txBox="1"/>
          <p:nvPr/>
        </p:nvSpPr>
        <p:spPr>
          <a:xfrm>
            <a:off x="685800" y="228600"/>
            <a:ext cx="7696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邓稼先与奥本海默进行了比较：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63171" name="Group 3"/>
          <p:cNvGrpSpPr/>
          <p:nvPr/>
        </p:nvGrpSpPr>
        <p:grpSpPr>
          <a:xfrm>
            <a:off x="609600" y="981075"/>
            <a:ext cx="3170238" cy="1800225"/>
            <a:chOff x="384" y="618"/>
            <a:chExt cx="1997" cy="1134"/>
          </a:xfrm>
        </p:grpSpPr>
        <p:sp>
          <p:nvSpPr>
            <p:cNvPr id="55301" name="AutoShape 4"/>
            <p:cNvSpPr/>
            <p:nvPr/>
          </p:nvSpPr>
          <p:spPr>
            <a:xfrm>
              <a:off x="1383" y="768"/>
              <a:ext cx="205" cy="893"/>
            </a:xfrm>
            <a:prstGeom prst="rightBrace">
              <a:avLst>
                <a:gd name="adj1" fmla="val 36159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02" name="Text Box 5"/>
            <p:cNvSpPr txBox="1"/>
            <p:nvPr/>
          </p:nvSpPr>
          <p:spPr>
            <a:xfrm>
              <a:off x="432" y="618"/>
              <a:ext cx="7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职务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03" name="Text Box 6"/>
            <p:cNvSpPr txBox="1"/>
            <p:nvPr/>
          </p:nvSpPr>
          <p:spPr>
            <a:xfrm>
              <a:off x="432" y="981"/>
              <a:ext cx="81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功劳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04" name="Rectangle 7"/>
            <p:cNvSpPr/>
            <p:nvPr/>
          </p:nvSpPr>
          <p:spPr>
            <a:xfrm>
              <a:off x="384" y="1425"/>
              <a:ext cx="113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学术水平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05" name="Rectangle 8"/>
            <p:cNvSpPr/>
            <p:nvPr/>
          </p:nvSpPr>
          <p:spPr>
            <a:xfrm>
              <a:off x="1655" y="1071"/>
              <a:ext cx="72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相当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63177" name="Group 9"/>
          <p:cNvGrpSpPr/>
          <p:nvPr/>
        </p:nvGrpSpPr>
        <p:grpSpPr>
          <a:xfrm>
            <a:off x="4876800" y="1009650"/>
            <a:ext cx="3513138" cy="1717675"/>
            <a:chOff x="3072" y="636"/>
            <a:chExt cx="2213" cy="1082"/>
          </a:xfrm>
        </p:grpSpPr>
        <p:sp>
          <p:nvSpPr>
            <p:cNvPr id="55307" name="AutoShape 10"/>
            <p:cNvSpPr/>
            <p:nvPr/>
          </p:nvSpPr>
          <p:spPr>
            <a:xfrm>
              <a:off x="4105" y="709"/>
              <a:ext cx="238" cy="896"/>
            </a:xfrm>
            <a:prstGeom prst="rightBrace">
              <a:avLst>
                <a:gd name="adj1" fmla="val 31250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08" name="Rectangle 11"/>
            <p:cNvSpPr/>
            <p:nvPr/>
          </p:nvSpPr>
          <p:spPr>
            <a:xfrm>
              <a:off x="3072" y="636"/>
              <a:ext cx="80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国籍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09" name="Rectangle 12"/>
            <p:cNvSpPr/>
            <p:nvPr/>
          </p:nvSpPr>
          <p:spPr>
            <a:xfrm>
              <a:off x="3072" y="1026"/>
              <a:ext cx="112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文化背景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10" name="Rectangle 13"/>
            <p:cNvSpPr/>
            <p:nvPr/>
          </p:nvSpPr>
          <p:spPr>
            <a:xfrm>
              <a:off x="3146" y="1391"/>
              <a:ext cx="73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性格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11" name="Rectangle 14"/>
            <p:cNvSpPr/>
            <p:nvPr/>
          </p:nvSpPr>
          <p:spPr>
            <a:xfrm>
              <a:off x="4513" y="1071"/>
              <a:ext cx="7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不同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63183" name="Group 15"/>
          <p:cNvGrpSpPr/>
          <p:nvPr/>
        </p:nvGrpSpPr>
        <p:grpSpPr>
          <a:xfrm>
            <a:off x="250825" y="2817813"/>
            <a:ext cx="3800475" cy="1835150"/>
            <a:chOff x="158" y="1775"/>
            <a:chExt cx="2394" cy="1156"/>
          </a:xfrm>
        </p:grpSpPr>
        <p:sp>
          <p:nvSpPr>
            <p:cNvPr id="55313" name="Rectangle 16"/>
            <p:cNvSpPr/>
            <p:nvPr/>
          </p:nvSpPr>
          <p:spPr>
            <a:xfrm>
              <a:off x="158" y="2160"/>
              <a:ext cx="12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奥本海默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14" name="AutoShape 17"/>
            <p:cNvSpPr/>
            <p:nvPr/>
          </p:nvSpPr>
          <p:spPr>
            <a:xfrm>
              <a:off x="1248" y="1853"/>
              <a:ext cx="317" cy="987"/>
            </a:xfrm>
            <a:prstGeom prst="leftBrace">
              <a:avLst>
                <a:gd name="adj1" fmla="val 25845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15" name="Rectangle 18"/>
            <p:cNvSpPr/>
            <p:nvPr/>
          </p:nvSpPr>
          <p:spPr>
            <a:xfrm>
              <a:off x="1536" y="1775"/>
              <a:ext cx="101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锋芒毕露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16" name="Rectangle 19"/>
            <p:cNvSpPr/>
            <p:nvPr/>
          </p:nvSpPr>
          <p:spPr>
            <a:xfrm>
              <a:off x="1536" y="2160"/>
              <a:ext cx="101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善于辞令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17" name="Rectangle 20"/>
            <p:cNvSpPr/>
            <p:nvPr/>
          </p:nvSpPr>
          <p:spPr>
            <a:xfrm>
              <a:off x="1536" y="2604"/>
              <a:ext cx="101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复杂的人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63189" name="Rectangle 21"/>
          <p:cNvSpPr/>
          <p:nvPr/>
        </p:nvSpPr>
        <p:spPr>
          <a:xfrm>
            <a:off x="360363" y="4797425"/>
            <a:ext cx="8604250" cy="9461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对比着写，更能鲜明地突出邓稼先的性格品质和奉献精神。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63190" name="Group 22"/>
          <p:cNvGrpSpPr/>
          <p:nvPr/>
        </p:nvGrpSpPr>
        <p:grpSpPr>
          <a:xfrm>
            <a:off x="4427538" y="2693988"/>
            <a:ext cx="4465637" cy="1974850"/>
            <a:chOff x="2789" y="1697"/>
            <a:chExt cx="2813" cy="1244"/>
          </a:xfrm>
        </p:grpSpPr>
        <p:sp>
          <p:nvSpPr>
            <p:cNvPr id="55320" name="Rectangle 23"/>
            <p:cNvSpPr/>
            <p:nvPr/>
          </p:nvSpPr>
          <p:spPr>
            <a:xfrm>
              <a:off x="2789" y="2115"/>
              <a:ext cx="7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邓稼先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21" name="Rectangle 24"/>
            <p:cNvSpPr/>
            <p:nvPr/>
          </p:nvSpPr>
          <p:spPr>
            <a:xfrm>
              <a:off x="3923" y="1697"/>
              <a:ext cx="16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最不引人注意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22" name="Rectangle 25"/>
            <p:cNvSpPr/>
            <p:nvPr/>
          </p:nvSpPr>
          <p:spPr>
            <a:xfrm>
              <a:off x="3949" y="2115"/>
              <a:ext cx="119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忠厚平实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23" name="Rectangle 26"/>
            <p:cNvSpPr/>
            <p:nvPr/>
          </p:nvSpPr>
          <p:spPr>
            <a:xfrm>
              <a:off x="3969" y="2614"/>
              <a:ext cx="63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楷体_GB2312" pitchFamily="49" charset="-122"/>
                </a:rPr>
                <a:t>“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纯”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5324" name="AutoShape 27"/>
            <p:cNvSpPr/>
            <p:nvPr/>
          </p:nvSpPr>
          <p:spPr>
            <a:xfrm>
              <a:off x="3651" y="1797"/>
              <a:ext cx="240" cy="1043"/>
            </a:xfrm>
            <a:prstGeom prst="leftBrace">
              <a:avLst>
                <a:gd name="adj1" fmla="val 36074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3196" name="Line 28"/>
          <p:cNvSpPr/>
          <p:nvPr/>
        </p:nvSpPr>
        <p:spPr>
          <a:xfrm>
            <a:off x="1187450" y="5229225"/>
            <a:ext cx="8636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3197" name="Line 29"/>
          <p:cNvSpPr/>
          <p:nvPr/>
        </p:nvSpPr>
        <p:spPr>
          <a:xfrm>
            <a:off x="3708400" y="5229225"/>
            <a:ext cx="4967288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3198" name="Line 30"/>
          <p:cNvSpPr/>
          <p:nvPr/>
        </p:nvSpPr>
        <p:spPr>
          <a:xfrm>
            <a:off x="468313" y="5661025"/>
            <a:ext cx="1582737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3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3"/>
          <p:cNvSpPr txBox="1"/>
          <p:nvPr/>
        </p:nvSpPr>
        <p:spPr>
          <a:xfrm>
            <a:off x="293688" y="1987550"/>
            <a:ext cx="6346825" cy="3449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邓稼先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（1924</a:t>
            </a:r>
            <a:r>
              <a:rPr lang="zh-CN" altLang="en-US" sz="2800" b="1" dirty="0">
                <a:latin typeface="微软雅黑" panose="020B0503020204020204" charset="-122"/>
                <a:ea typeface="黑体" panose="02010609060101010101" pitchFamily="49" charset="-122"/>
              </a:rPr>
              <a:t>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1986），我国研制和发展核武器的重要技术领导人，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为我国成功研制原子弹、氢弹和新型核武器做出了重大贡献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。1999年党中央、国务院、中央军委给他追授了</a:t>
            </a:r>
            <a:r>
              <a:rPr lang="zh-CN" altLang="en-US" sz="2800" b="1" dirty="0">
                <a:latin typeface="微软雅黑" panose="020B0503020204020204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两弹一星功勋奖章</a:t>
            </a:r>
            <a:r>
              <a:rPr lang="zh-CN" altLang="en-US" sz="2800" b="1" dirty="0">
                <a:latin typeface="微软雅黑" panose="020B0503020204020204" charset="-122"/>
                <a:ea typeface="黑体" panose="02010609060101010101" pitchFamily="49" charset="-122"/>
              </a:rPr>
              <a:t>”。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23" name="组合 3"/>
          <p:cNvGrpSpPr/>
          <p:nvPr/>
        </p:nvGrpSpPr>
        <p:grpSpPr>
          <a:xfrm>
            <a:off x="293688" y="1189038"/>
            <a:ext cx="2062162" cy="544512"/>
            <a:chOff x="1438698" y="982657"/>
            <a:chExt cx="2498303" cy="616461"/>
          </a:xfrm>
        </p:grpSpPr>
        <p:pic>
          <p:nvPicPr>
            <p:cNvPr id="512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人物背景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2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763" y="2114550"/>
            <a:ext cx="2035175" cy="2674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/>
      <p:bldP spid="43010" grpId="1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1362" name="文本框 271361"/>
          <p:cNvSpPr txBox="1"/>
          <p:nvPr/>
        </p:nvSpPr>
        <p:spPr>
          <a:xfrm>
            <a:off x="179388" y="1196975"/>
            <a:ext cx="8208962" cy="1068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、“邓稼先是中国几千年传统文化所孕育出来的有最高奉献精神的儿子。”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1363" name="文本框 271362"/>
          <p:cNvSpPr txBox="1"/>
          <p:nvPr/>
        </p:nvSpPr>
        <p:spPr>
          <a:xfrm>
            <a:off x="684213" y="4005263"/>
            <a:ext cx="79216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、“邓稼先是中国共产党的理想党员。”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3" name="矩形 271363"/>
          <p:cNvSpPr/>
          <p:nvPr/>
        </p:nvSpPr>
        <p:spPr>
          <a:xfrm>
            <a:off x="827088" y="549275"/>
            <a:ext cx="15843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理解：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1365" name="文本框 271364"/>
          <p:cNvSpPr txBox="1"/>
          <p:nvPr/>
        </p:nvSpPr>
        <p:spPr>
          <a:xfrm>
            <a:off x="447675" y="2278063"/>
            <a:ext cx="7537450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中国几千年传统文化就讲究人与人之间关系的和谐，</a:t>
            </a:r>
            <a:endParaRPr lang="zh-CN" altLang="en-US" sz="240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和睦相处，讲究为人忠厚、谦虚、真诚、朴实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邓稼先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汲取了中国传统文化中这些优秀的部分，并变成了自己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的气质品格。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1366" name="文本框 271365"/>
          <p:cNvSpPr txBox="1"/>
          <p:nvPr/>
        </p:nvSpPr>
        <p:spPr>
          <a:xfrm>
            <a:off x="231775" y="4602163"/>
            <a:ext cx="8763000" cy="191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这里是指“他没有私心，人们绝对相信他“，“文革”中能</a:t>
            </a:r>
            <a:endParaRPr lang="zh-CN" altLang="en-US" sz="240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说服两派群众组织，能说服工宣队、军宣队。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中国共产党的宗旨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就是全心全意为人民服务，就是领导、团结广大人民一起前进，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邓就是把这这些奉为自己的的行动准则，因此他是理想党员。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2" grpId="0"/>
      <p:bldP spid="271363" grpId="0"/>
      <p:bldP spid="271365" grpId="0"/>
      <p:bldP spid="2713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7346" name="AutoShape 2"/>
          <p:cNvSpPr/>
          <p:nvPr/>
        </p:nvSpPr>
        <p:spPr>
          <a:xfrm>
            <a:off x="8459788" y="6119813"/>
            <a:ext cx="611187" cy="549275"/>
          </a:xfrm>
          <a:prstGeom prst="actionButtonBackPrevious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7" name="Text Box 3"/>
          <p:cNvSpPr txBox="1"/>
          <p:nvPr/>
        </p:nvSpPr>
        <p:spPr>
          <a:xfrm>
            <a:off x="611188" y="1052513"/>
            <a:ext cx="8280400" cy="496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40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在中国，人们都信赖邓稼先这样</a:t>
            </a:r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纯朴平实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的人，他可以得到人们的拥护支持；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        在美国，人们更敬重像奥本海默这样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个性张扬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的人。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两个国家的文化传统不同，对于领导者的气质性格也有不同的要求。</a:t>
            </a:r>
            <a:endParaRPr lang="zh-CN" altLang="en-US" sz="40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-10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内容赏析</a:t>
            </a:r>
            <a:endParaRPr kumimoji="0" lang="zh-CN" altLang="en-US" sz="40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9443" name="Text Box 3"/>
          <p:cNvSpPr txBox="1"/>
          <p:nvPr/>
        </p:nvSpPr>
        <p:spPr>
          <a:xfrm>
            <a:off x="539750" y="908050"/>
            <a:ext cx="7542213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第四部分：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民族感情？友情？</a:t>
            </a:r>
            <a:endParaRPr lang="zh-CN" altLang="en-US" sz="32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通过写邓稼先的诚恳周到及领导中国原子弹工程所创造出来的成就，激起了作者复杂的情感，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作者为民族而自豪，为稼先而骄傲。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2" name="Text Box 4"/>
          <p:cNvSpPr txBox="1"/>
          <p:nvPr/>
        </p:nvSpPr>
        <p:spPr>
          <a:xfrm>
            <a:off x="539750" y="4370388"/>
            <a:ext cx="2160588" cy="639762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力破谣言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3" name="Text Box 5"/>
          <p:cNvSpPr txBox="1"/>
          <p:nvPr/>
        </p:nvSpPr>
        <p:spPr>
          <a:xfrm>
            <a:off x="2751138" y="4005263"/>
            <a:ext cx="5216525" cy="7016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严肃求证→书信证明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4" name="Text Box 6"/>
          <p:cNvSpPr txBox="1"/>
          <p:nvPr/>
        </p:nvSpPr>
        <p:spPr>
          <a:xfrm>
            <a:off x="2700338" y="4652963"/>
            <a:ext cx="4738687" cy="7016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民族感情→友情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charRg st="1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3">
                                            <p:txEl>
                                              <p:charRg st="1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443">
                                            <p:txEl>
                                              <p:charRg st="1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72386" name="Text Box 2"/>
          <p:cNvSpPr txBox="1">
            <a:spLocks noChangeArrowheads="1"/>
          </p:cNvSpPr>
          <p:nvPr/>
        </p:nvSpPr>
        <p:spPr bwMode="auto">
          <a:xfrm>
            <a:off x="1187450" y="620713"/>
            <a:ext cx="6264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（四）  民族感情？友情？</a:t>
            </a:r>
            <a:endParaRPr kumimoji="1" lang="zh-CN" altLang="en-US" sz="3600" b="1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2387" name="Rectangle 3"/>
          <p:cNvSpPr/>
          <p:nvPr/>
        </p:nvSpPr>
        <p:spPr>
          <a:xfrm>
            <a:off x="684213" y="1485900"/>
            <a:ext cx="80645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作者写自己通过邓稼先的来信得到消息，中国的原子弹工程没有任何外国人参加，是自力更生搞出来的，因而感情受到极大震荡，一时热泪满眶。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2388" name="Text Box 4"/>
          <p:cNvSpPr txBox="1"/>
          <p:nvPr/>
        </p:nvSpPr>
        <p:spPr>
          <a:xfrm>
            <a:off x="611188" y="4941888"/>
            <a:ext cx="80645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这是作者既是为中华民族而自豪，也是为做了</a:t>
            </a:r>
            <a:r>
              <a:rPr lang="en-US" altLang="zh-CN" sz="28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50</a:t>
            </a:r>
            <a:r>
              <a:rPr lang="zh-CN" altLang="en-US" sz="28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年的朋友邓稼先而骄傲。（这样写也从</a:t>
            </a:r>
            <a:r>
              <a:rPr lang="zh-CN" altLang="en-US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侧面</a:t>
            </a:r>
            <a:r>
              <a:rPr lang="zh-CN" altLang="en-US" sz="28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突出了邓稼先贡献之大）</a:t>
            </a:r>
            <a:endParaRPr lang="zh-CN" altLang="en-US" sz="2800" b="1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2389" name="Text Box 5"/>
          <p:cNvSpPr txBox="1"/>
          <p:nvPr/>
        </p:nvSpPr>
        <p:spPr>
          <a:xfrm>
            <a:off x="827088" y="2997200"/>
            <a:ext cx="7848600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       “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事后我追想为什么会有那样大的感情震荡，是为了民族而自豪？还是为了稼先而感到骄傲？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我始终想不清楚。”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杨振宁真的弄不懂自己的感情吗？应如何理解。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2390" name="Line 6"/>
          <p:cNvSpPr/>
          <p:nvPr/>
        </p:nvSpPr>
        <p:spPr>
          <a:xfrm>
            <a:off x="1476375" y="5446713"/>
            <a:ext cx="6983413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2391" name="Line 7"/>
          <p:cNvSpPr/>
          <p:nvPr/>
        </p:nvSpPr>
        <p:spPr>
          <a:xfrm>
            <a:off x="684213" y="5878513"/>
            <a:ext cx="4103687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2392" name="Line 8"/>
          <p:cNvSpPr/>
          <p:nvPr/>
        </p:nvSpPr>
        <p:spPr>
          <a:xfrm>
            <a:off x="4067175" y="1916113"/>
            <a:ext cx="208915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2393" name="AutoShape 9"/>
          <p:cNvSpPr/>
          <p:nvPr/>
        </p:nvSpPr>
        <p:spPr>
          <a:xfrm>
            <a:off x="6553200" y="404813"/>
            <a:ext cx="2590800" cy="936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朴实、有强烈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的民族自尊心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2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7" grpId="0"/>
      <p:bldP spid="272388" grpId="0"/>
      <p:bldP spid="272389" grpId="0"/>
      <p:bldP spid="27239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7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-10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内容赏析</a:t>
            </a:r>
            <a:endParaRPr kumimoji="0" lang="zh-CN" altLang="en-US" sz="48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0468" name="Text Box 4"/>
          <p:cNvSpPr txBox="1"/>
          <p:nvPr/>
        </p:nvSpPr>
        <p:spPr>
          <a:xfrm>
            <a:off x="800100" y="1196975"/>
            <a:ext cx="7543800" cy="176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第五部分：</a:t>
            </a:r>
            <a:r>
              <a:rPr lang="zh-CN" altLang="en-US" sz="44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“我不能走”</a:t>
            </a:r>
            <a:endParaRPr lang="zh-CN" altLang="en-US" sz="44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20" name="Text Box 6"/>
          <p:cNvSpPr txBox="1"/>
          <p:nvPr/>
        </p:nvSpPr>
        <p:spPr>
          <a:xfrm>
            <a:off x="3832225" y="4581525"/>
            <a:ext cx="3398838" cy="51752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1" name="Text Box 7"/>
          <p:cNvSpPr txBox="1"/>
          <p:nvPr/>
        </p:nvSpPr>
        <p:spPr>
          <a:xfrm>
            <a:off x="3433763" y="5100638"/>
            <a:ext cx="4195762" cy="579437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1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-1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重难点分析</a:t>
            </a:r>
            <a:endParaRPr kumimoji="0" lang="zh-CN" altLang="en-US" sz="5400" b="1" i="0" u="none" strike="noStrike" kern="1200" cap="none" spc="-1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1491" name="Text Box 3"/>
          <p:cNvSpPr txBox="1"/>
          <p:nvPr/>
        </p:nvSpPr>
        <p:spPr>
          <a:xfrm>
            <a:off x="1828800" y="1676400"/>
            <a:ext cx="6858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、朗读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吊古战场文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的原文并翻译：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1492" name="Text Box 4"/>
          <p:cNvSpPr txBox="1"/>
          <p:nvPr/>
        </p:nvSpPr>
        <p:spPr>
          <a:xfrm>
            <a:off x="3733800" y="2209800"/>
            <a:ext cx="5257800" cy="44831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译文：广大呀，广大呀！空旷的沙漠无边无际，辽阔的荒漠不见人烟。河水象飘带一 样弯曲流动。群山像犬牙一样交错在一起。 幽暗啊悲惨凄凉，北风悲号，天日昏黄。 飞蓬折断，百草枯死，寒冷得如霜冻的早晨。 各种飞鸟无处可栖，在天上乱窜，许多怪兽争斗激烈，失群狂奔。亭长告诉我说：“这就是古战场啊！常常有失败的一方全军都覆没在这里，时常能听到鬼哭的声音，每逢天阴的时候，就会听得更加清楚。”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1493" name="Text Box 5"/>
          <p:cNvSpPr txBox="1"/>
          <p:nvPr/>
        </p:nvSpPr>
        <p:spPr>
          <a:xfrm>
            <a:off x="76200" y="2209800"/>
            <a:ext cx="3505200" cy="43719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原文：浩浩乎！平沙无垠，敻不见人。河水萦带，群山纠纷。黯兮惨悴，风悲日曛。蓬断草枯，凛若霜晨。鸟飞不下，兽铤亡群，亭长告余曰：“此古战场也！常覆三军。往往鬼哭，天阴则闻！”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/>
      <p:bldP spid="191492" grpId="0" animBg="1"/>
      <p:bldP spid="19149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68290" name="Text Box 2"/>
          <p:cNvSpPr txBox="1"/>
          <p:nvPr/>
        </p:nvSpPr>
        <p:spPr>
          <a:xfrm>
            <a:off x="990600" y="685800"/>
            <a:ext cx="81534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、理解“‘粗估’参数的时候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又要有稳健的判断。”这组排比句的内容，体会作者的思想感情。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8291" name="Text Box 3"/>
          <p:cNvSpPr txBox="1"/>
          <p:nvPr/>
        </p:nvSpPr>
        <p:spPr>
          <a:xfrm>
            <a:off x="1143000" y="2438400"/>
            <a:ext cx="7239000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运用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排比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句式，突出了邓稼先具有物理的直觉、数学的见地、勇进的胆识和稳健的判断，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突出了邓稼先的大将风度。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作者对邓稼先充满了赞扬、佩服之情。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0" grpId="0"/>
      <p:bldP spid="26829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69314" name="Text Box 2"/>
          <p:cNvSpPr txBox="1"/>
          <p:nvPr/>
        </p:nvSpPr>
        <p:spPr>
          <a:xfrm>
            <a:off x="1447800" y="852488"/>
            <a:ext cx="75438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、说说在戈壁滩上搞核武器试验有哪些困难。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9315" name="Text Box 3"/>
          <p:cNvSpPr txBox="1"/>
          <p:nvPr/>
        </p:nvSpPr>
        <p:spPr>
          <a:xfrm>
            <a:off x="1524000" y="2514600"/>
            <a:ext cx="7239000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zh-CN" altLang="en-US" sz="3600" b="1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、戈壁滩上常常风沙呼啸；</a:t>
            </a:r>
            <a:endParaRPr lang="zh-CN" altLang="en-US" sz="3600" b="1" dirty="0">
              <a:solidFill>
                <a:srgbClr val="FF33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zh-CN" altLang="en-US" sz="3600" b="1" dirty="0">
                <a:solidFill>
                  <a:srgbClr val="FF33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、气温往往在零下三十多摄氏度。</a:t>
            </a:r>
            <a:endParaRPr lang="zh-CN" altLang="en-US" sz="3600" b="1" dirty="0">
              <a:solidFill>
                <a:srgbClr val="FF33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1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931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9315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9315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4" grpId="0"/>
      <p:bldP spid="2693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826" name="原子弹、氢弹爆炸成功.asf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0113" y="765175"/>
            <a:ext cx="7343775" cy="540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8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5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2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5826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标题 287745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  <a:ln/>
        </p:spPr>
        <p:txBody>
          <a:bodyPr lIns="91440" tIns="45720" rIns="91440" bIns="45720" anchor="ctr"/>
          <a:p>
            <a:r>
              <a:rPr lang="en-US" altLang="zh-CN" b="1" dirty="0"/>
              <a:t>《</a:t>
            </a:r>
            <a:r>
              <a:rPr lang="zh-CN" altLang="en-US" b="1" dirty="0"/>
              <a:t>中国男儿</a:t>
            </a:r>
            <a:r>
              <a:rPr lang="en-US" altLang="zh-CN" b="1"/>
              <a:t>》</a:t>
            </a:r>
            <a:endParaRPr lang="en-US" altLang="zh-CN" b="1"/>
          </a:p>
        </p:txBody>
      </p:sp>
      <p:sp>
        <p:nvSpPr>
          <p:cNvPr id="65538" name="文本占位符 287746"/>
          <p:cNvSpPr>
            <a:spLocks noGrp="1"/>
          </p:cNvSpPr>
          <p:nvPr>
            <p:ph idx="1"/>
          </p:nvPr>
        </p:nvSpPr>
        <p:spPr>
          <a:xfrm>
            <a:off x="468313" y="836613"/>
            <a:ext cx="8675687" cy="6337300"/>
          </a:xfrm>
          <a:ln/>
        </p:spPr>
        <p:txBody>
          <a:bodyPr anchor="t"/>
          <a:p>
            <a:pPr>
              <a:buNone/>
            </a:pPr>
            <a:r>
              <a:rPr lang="en-US" altLang="zh-CN" b="1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中国男儿，中国男儿， 要将只手撑天空。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 睡狮千年，睡狮千年， 一夫振臂万夫雄。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长江大河，亚洲之东， 峨峨昆仑，</a:t>
            </a:r>
            <a:r>
              <a:rPr lang="zh-CN" altLang="en-US" b="1" dirty="0"/>
              <a:t>翼翼长城，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天府之国，取多用宏， 皇帝之胄，神明种。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风虎云龙，万国来同， 天之娇子，吾纵横。 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中国男儿，中国男儿， 要将只手撑天空。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 睡狮千年，睡狮千年， 一夫振臂万夫雄。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我有宝刀，慷慨从戎， 击楫中流，泱泱大同，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决胜疆场，气贯长虹， </a:t>
            </a:r>
            <a:r>
              <a:rPr lang="zh-CN" altLang="en-US" b="1" dirty="0">
                <a:solidFill>
                  <a:srgbClr val="FF0000"/>
                </a:solidFill>
              </a:rPr>
              <a:t>古今多少奇丈夫。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碎首黄尘，燕然勒功，至今热血犹殷红。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2" name="电视原声-中国男儿(《五星红旗迎风飘扬》电视剧片尾曲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04050" y="53451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3333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Picture 3" descr="杨振宁和邓稼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196975"/>
            <a:ext cx="5181600" cy="525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4" name="Rectangle 4"/>
          <p:cNvSpPr/>
          <p:nvPr/>
        </p:nvSpPr>
        <p:spPr>
          <a:xfrm>
            <a:off x="395288" y="4797425"/>
            <a:ext cx="4562475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得知邓稼先逝世后，杨振宁含泪写出这篇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至情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之文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8" name="Rectangle 5"/>
          <p:cNvSpPr/>
          <p:nvPr/>
        </p:nvSpPr>
        <p:spPr>
          <a:xfrm>
            <a:off x="1547813" y="26988"/>
            <a:ext cx="2527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12E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3600" b="1" dirty="0">
                <a:solidFill>
                  <a:srgbClr val="F12E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年的友谊</a:t>
            </a:r>
            <a:endParaRPr lang="zh-CN" altLang="en-US" sz="3600" b="1" dirty="0">
              <a:solidFill>
                <a:srgbClr val="F12E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Rectangle 6"/>
          <p:cNvSpPr/>
          <p:nvPr/>
        </p:nvSpPr>
        <p:spPr>
          <a:xfrm>
            <a:off x="5651500" y="260350"/>
            <a:ext cx="3132138" cy="5453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他们是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同乡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同学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亲如兄弟的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好朋友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一个获诺贝尔奖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蜚声世界半世纪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一个为国造核弹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隐姓埋名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载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73410" name="Text Box 2"/>
          <p:cNvSpPr txBox="1">
            <a:spLocks noChangeArrowheads="1"/>
          </p:cNvSpPr>
          <p:nvPr/>
        </p:nvSpPr>
        <p:spPr bwMode="auto">
          <a:xfrm>
            <a:off x="1054100" y="74613"/>
            <a:ext cx="6264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（五）  “我不能走”</a:t>
            </a:r>
            <a:endParaRPr kumimoji="1" lang="zh-CN" altLang="en-US" sz="3600" b="1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3411" name="Rectangle 3"/>
          <p:cNvSpPr/>
          <p:nvPr/>
        </p:nvSpPr>
        <p:spPr>
          <a:xfrm>
            <a:off x="539750" y="641350"/>
            <a:ext cx="8208963" cy="22240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先引用古文描绘邓稼先工作地点的荒凉恶劣，揣测邓稼先在这样的环境中率领部下奋斗牺牲的时候是什么心情；侧面烘托邓稼先坚定执着，身先士卒，不怕牺牲的精神，表达了对邓稼先的赞扬和佩服之情。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3412" name="Rectangle 4"/>
          <p:cNvSpPr/>
          <p:nvPr/>
        </p:nvSpPr>
        <p:spPr>
          <a:xfrm>
            <a:off x="358775" y="2833688"/>
            <a:ext cx="8424863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接着指出邓稼先从事这项工作需要物理直觉、数学见地、勇进的胆识和稳健的判断，关心邓稼先肩负重任、在关键方案上签字时手有没有抖。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3413" name="Rectangle 5"/>
          <p:cNvSpPr/>
          <p:nvPr/>
        </p:nvSpPr>
        <p:spPr>
          <a:xfrm>
            <a:off x="503238" y="4259263"/>
            <a:ext cx="8351837" cy="94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接着写邓稼先在极端困难的条件下，在层出不穷的问题前，身先士卒、不怕牺牲的气概。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3414" name="Rectangle 6"/>
          <p:cNvSpPr/>
          <p:nvPr/>
        </p:nvSpPr>
        <p:spPr>
          <a:xfrm>
            <a:off x="377825" y="5203825"/>
            <a:ext cx="86042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最后引述五四时代的一首歌曲，作为邓稼先一生的写照，并呼应第一部分，把邓稼先的贡献置于近一百多年来的历史背景上。 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3415" name="AutoShape 7"/>
          <p:cNvSpPr/>
          <p:nvPr/>
        </p:nvSpPr>
        <p:spPr>
          <a:xfrm>
            <a:off x="5794375" y="0"/>
            <a:ext cx="2663825" cy="1050925"/>
          </a:xfrm>
          <a:prstGeom prst="leftArrowCallout">
            <a:avLst>
              <a:gd name="adj1" fmla="val 25000"/>
              <a:gd name="adj2" fmla="val 25000"/>
              <a:gd name="adj3" fmla="val 42163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执着追求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无私奉献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责任心强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3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3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3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1" grpId="0"/>
      <p:bldP spid="273412" grpId="0"/>
      <p:bldP spid="273413" grpId="0"/>
      <p:bldP spid="273414" grpId="0"/>
      <p:bldP spid="27341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5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-10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第六部分：</a:t>
            </a:r>
            <a:r>
              <a:rPr kumimoji="1" lang="zh-CN" altLang="en-US" sz="3200" b="1" i="0" u="none" strike="noStrike" kern="1200" cap="none" spc="-10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永恒的骄傲</a:t>
            </a:r>
            <a:br>
              <a:rPr kumimoji="1" lang="zh-CN" altLang="en-US" sz="3200" b="1" i="0" u="none" strike="noStrike" kern="1200" cap="none" spc="-10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1" lang="zh-CN" altLang="en-US" sz="3200" b="1" i="0" u="none" strike="noStrike" kern="1200" cap="none" spc="-100" normalizeH="0" baseline="0" noProof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7587" name="Rectangle 3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  <a:ln/>
        </p:spPr>
        <p:txBody>
          <a:bodyPr wrap="square" lIns="91440" tIns="45720" rIns="91440" bIns="45720" anchor="t"/>
          <a:p>
            <a:pPr eaLnBrk="1" hangingPunct="1">
              <a:spcBef>
                <a:spcPct val="0"/>
              </a:spcBef>
              <a:buNone/>
            </a:pPr>
            <a:r>
              <a:rPr lang="en-US" altLang="zh-CN" b="1" dirty="0"/>
              <a:t>   </a:t>
            </a:r>
            <a:r>
              <a:rPr lang="zh-CN" altLang="en-US" sz="3200" b="1" dirty="0">
                <a:solidFill>
                  <a:srgbClr val="0033CC"/>
                </a:solidFill>
              </a:rPr>
              <a:t>全文的总结部分</a:t>
            </a:r>
            <a:endParaRPr lang="zh-CN" altLang="en-US" sz="3200" b="1" dirty="0">
              <a:solidFill>
                <a:srgbClr val="0033CC"/>
              </a:solidFill>
            </a:endParaRPr>
          </a:p>
          <a:p>
            <a:pPr eaLnBrk="1" hangingPunct="1"/>
            <a:r>
              <a:rPr lang="zh-CN" altLang="en-US" sz="3200" b="1" dirty="0"/>
              <a:t>引述作者写给邓稼先夫人的电报、书信中的几段话。</a:t>
            </a:r>
            <a:r>
              <a:rPr lang="zh-CN" altLang="en-US" sz="3200" b="1" dirty="0">
                <a:solidFill>
                  <a:srgbClr val="FF0066"/>
                </a:solidFill>
              </a:rPr>
              <a:t>（对邓稼先的总评价及对朋友的深情）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  <p:sp>
        <p:nvSpPr>
          <p:cNvPr id="67588" name="Text Box 4"/>
          <p:cNvSpPr txBox="1"/>
          <p:nvPr/>
        </p:nvSpPr>
        <p:spPr>
          <a:xfrm>
            <a:off x="1166813" y="3684588"/>
            <a:ext cx="1203325" cy="7016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评价</a:t>
            </a:r>
            <a:endParaRPr lang="zh-CN" altLang="en-US" sz="40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Text Box 5"/>
          <p:cNvSpPr txBox="1"/>
          <p:nvPr/>
        </p:nvSpPr>
        <p:spPr>
          <a:xfrm>
            <a:off x="2751138" y="3232150"/>
            <a:ext cx="1816100" cy="57943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敬业爱国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0" name="Text Box 6"/>
          <p:cNvSpPr txBox="1"/>
          <p:nvPr/>
        </p:nvSpPr>
        <p:spPr>
          <a:xfrm>
            <a:off x="2771775" y="3736975"/>
            <a:ext cx="2054225" cy="579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献身科学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1" name="Text Box 7"/>
          <p:cNvSpPr txBox="1"/>
          <p:nvPr/>
        </p:nvSpPr>
        <p:spPr>
          <a:xfrm>
            <a:off x="2700338" y="4292600"/>
            <a:ext cx="2211387" cy="5794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赤子情怀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2" name="Text Box 8"/>
          <p:cNvSpPr txBox="1"/>
          <p:nvPr/>
        </p:nvSpPr>
        <p:spPr>
          <a:xfrm>
            <a:off x="4911725" y="3611563"/>
            <a:ext cx="2735263" cy="7016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永恒的骄傲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0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8610" name="Rectangle 2"/>
          <p:cNvSpPr/>
          <p:nvPr/>
        </p:nvSpPr>
        <p:spPr>
          <a:xfrm>
            <a:off x="468313" y="779463"/>
            <a:ext cx="8280400" cy="1736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如果稼先再次选择他的人生的话，他仍会走他已走过的道路。这是他的性格与品质。”试说说你对这两句话的理解。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4435" name="Text Box 3"/>
          <p:cNvSpPr txBox="1"/>
          <p:nvPr/>
        </p:nvSpPr>
        <p:spPr>
          <a:xfrm>
            <a:off x="827088" y="2852738"/>
            <a:ext cx="7869237" cy="3932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这两句话总写出了邓稼先的伟大之处。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为中华民族的崛起，为广大人民的利益，奉献自己的一生，这是邓稼先的人生。走这样的人生道路，是邓稼先的性格与品质决定的。所以作者说，如果邓稼先再次选择人生，还会这么走。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4436" name="Line 4"/>
          <p:cNvSpPr/>
          <p:nvPr/>
        </p:nvSpPr>
        <p:spPr>
          <a:xfrm>
            <a:off x="1692275" y="3357563"/>
            <a:ext cx="669607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4437" name="Line 5"/>
          <p:cNvSpPr/>
          <p:nvPr/>
        </p:nvSpPr>
        <p:spPr>
          <a:xfrm>
            <a:off x="865188" y="4005263"/>
            <a:ext cx="7488237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4438" name="Line 6"/>
          <p:cNvSpPr/>
          <p:nvPr/>
        </p:nvSpPr>
        <p:spPr>
          <a:xfrm>
            <a:off x="900113" y="4495800"/>
            <a:ext cx="72009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4439" name="Line 7"/>
          <p:cNvSpPr/>
          <p:nvPr/>
        </p:nvSpPr>
        <p:spPr>
          <a:xfrm flipV="1">
            <a:off x="1033463" y="5059363"/>
            <a:ext cx="5908675" cy="222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3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69634" name="Picture 7" descr="RIVER_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8" y="457200"/>
            <a:ext cx="1598612" cy="153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176338" y="381000"/>
            <a:ext cx="15240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just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整体感知</a:t>
            </a:r>
            <a:r>
              <a:rPr kumimoji="1" lang="en-US" altLang="zh-CN" sz="4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:</a:t>
            </a:r>
            <a:endParaRPr kumimoji="1" lang="en-US" altLang="zh-CN" sz="48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636" name="Text Box 6"/>
          <p:cNvSpPr txBox="1"/>
          <p:nvPr/>
        </p:nvSpPr>
        <p:spPr>
          <a:xfrm>
            <a:off x="2771775" y="1484313"/>
            <a:ext cx="5545138" cy="2225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　速读课文，思考：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你从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哪件事情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看出邓稼先是个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怎样的人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6803" name="Text Box 3"/>
          <p:cNvSpPr txBox="1"/>
          <p:nvPr/>
        </p:nvSpPr>
        <p:spPr>
          <a:xfrm>
            <a:off x="304800" y="3881438"/>
            <a:ext cx="403860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 1958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年受命研究原子弹制造的理论，并成功设计了两弹。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4" name="AutoShape 4"/>
          <p:cNvSpPr/>
          <p:nvPr/>
        </p:nvSpPr>
        <p:spPr>
          <a:xfrm>
            <a:off x="4500563" y="4424363"/>
            <a:ext cx="4319587" cy="1368425"/>
          </a:xfrm>
          <a:prstGeom prst="leftArrowCallout">
            <a:avLst>
              <a:gd name="adj1" fmla="val 25000"/>
              <a:gd name="adj2" fmla="val 25000"/>
              <a:gd name="adj3" fmla="val 52507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两弹元勋”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功勋卓著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304800" y="2205038"/>
            <a:ext cx="4038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在美获博士学位后立即回国。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6" name="AutoShape 6"/>
          <p:cNvSpPr/>
          <p:nvPr/>
        </p:nvSpPr>
        <p:spPr>
          <a:xfrm>
            <a:off x="4267200" y="2205038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150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天下兴亡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匹夫有责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报效祖国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 animBg="1"/>
      <p:bldP spid="76805" grpId="0"/>
      <p:bldP spid="7680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7826" name="Text Box 2"/>
          <p:cNvSpPr txBox="1"/>
          <p:nvPr/>
        </p:nvSpPr>
        <p:spPr>
          <a:xfrm>
            <a:off x="228600" y="288925"/>
            <a:ext cx="4343400" cy="2409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③1985</a:t>
            </a:r>
            <a:r>
              <a:rPr lang="zh-CN" altLang="en-US" sz="3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年重病期间写了一份关于中华人民共和国核武器发展的建议书。</a:t>
            </a:r>
            <a:endParaRPr lang="zh-CN" altLang="en-US" sz="38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27" name="AutoShape 3"/>
          <p:cNvSpPr/>
          <p:nvPr/>
        </p:nvSpPr>
        <p:spPr>
          <a:xfrm>
            <a:off x="4572000" y="685800"/>
            <a:ext cx="4343400" cy="1447800"/>
          </a:xfrm>
          <a:prstGeom prst="leftArrowCallout">
            <a:avLst>
              <a:gd name="adj1" fmla="val 25000"/>
              <a:gd name="adj2" fmla="val 25000"/>
              <a:gd name="adj3" fmla="val 50000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鞠躬尽瘁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死而后已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304800" y="2743200"/>
            <a:ext cx="419576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④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文革初，说服两派继续工作。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29" name="Text Box 5"/>
          <p:cNvSpPr txBox="1"/>
          <p:nvPr/>
        </p:nvSpPr>
        <p:spPr>
          <a:xfrm>
            <a:off x="228600" y="4149725"/>
            <a:ext cx="403860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⑤1971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年被“四人帮”批判围攻，竟然说服工宣队、军宣队的队员。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30" name="AutoShape 6"/>
          <p:cNvSpPr/>
          <p:nvPr/>
        </p:nvSpPr>
        <p:spPr>
          <a:xfrm>
            <a:off x="4572000" y="2590800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没有私心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31" name="AutoShape 7"/>
          <p:cNvSpPr/>
          <p:nvPr/>
        </p:nvSpPr>
        <p:spPr>
          <a:xfrm>
            <a:off x="4267200" y="46482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150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勇敢、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公正无私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animBg="1"/>
      <p:bldP spid="77828" grpId="0"/>
      <p:bldP spid="77829" grpId="0"/>
      <p:bldP spid="77830" grpId="0" animBg="1"/>
      <p:bldP spid="7783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5" name="Picture 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8850" name="Text Box 2"/>
          <p:cNvSpPr txBox="1"/>
          <p:nvPr/>
        </p:nvSpPr>
        <p:spPr>
          <a:xfrm>
            <a:off x="34925" y="1730375"/>
            <a:ext cx="41957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⑥</a:t>
            </a:r>
            <a:r>
              <a:rPr lang="zh-CN" altLang="en-US" sz="4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一封短短的信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51" name="AutoShape 3"/>
          <p:cNvSpPr/>
          <p:nvPr/>
        </p:nvSpPr>
        <p:spPr>
          <a:xfrm>
            <a:off x="4191000" y="1397000"/>
            <a:ext cx="4572000" cy="1600200"/>
          </a:xfrm>
          <a:prstGeom prst="leftArrowCallout">
            <a:avLst>
              <a:gd name="adj1" fmla="val 25000"/>
              <a:gd name="adj2" fmla="val 25000"/>
              <a:gd name="adj3" fmla="val 47526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dist">
              <a:lnSpc>
                <a:spcPct val="8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强烈的民族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dist">
              <a:lnSpc>
                <a:spcPct val="8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自尊心朴实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34925" y="3390900"/>
            <a:ext cx="3962400" cy="1766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⑦1982</a:t>
            </a:r>
            <a:r>
              <a:rPr lang="zh-CN" altLang="en-US" sz="4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年，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“我不能走”。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53" name="AutoShape 5"/>
          <p:cNvSpPr/>
          <p:nvPr/>
        </p:nvSpPr>
        <p:spPr>
          <a:xfrm>
            <a:off x="4405313" y="3700463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150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执着追求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无私奉献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责任心强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2710" name="Picture 8" descr="j01980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0"/>
            <a:ext cx="1811338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 animBg="1"/>
      <p:bldP spid="78852" grpId="0"/>
      <p:bldP spid="7885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29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3730" name="Text Box 2"/>
          <p:cNvSpPr txBox="1"/>
          <p:nvPr/>
        </p:nvSpPr>
        <p:spPr>
          <a:xfrm>
            <a:off x="838200" y="685800"/>
            <a:ext cx="32480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板书设计：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3651" name="AutoShape 3"/>
          <p:cNvSpPr/>
          <p:nvPr/>
        </p:nvSpPr>
        <p:spPr>
          <a:xfrm>
            <a:off x="304800" y="2438400"/>
            <a:ext cx="3276600" cy="1524000"/>
          </a:xfrm>
          <a:prstGeom prst="irregularSeal2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3652" name="Text Box 4"/>
          <p:cNvSpPr txBox="1"/>
          <p:nvPr/>
        </p:nvSpPr>
        <p:spPr>
          <a:xfrm>
            <a:off x="838200" y="2743200"/>
            <a:ext cx="22161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33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任人宰割</a:t>
            </a:r>
            <a:endParaRPr lang="zh-CN" altLang="en-US" sz="4400" dirty="0">
              <a:solidFill>
                <a:srgbClr val="00CC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3653" name="AutoShape 5"/>
          <p:cNvSpPr/>
          <p:nvPr/>
        </p:nvSpPr>
        <p:spPr>
          <a:xfrm>
            <a:off x="3124200" y="2667000"/>
            <a:ext cx="4267200" cy="11430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562630518" y="0"/>
              </a:cxn>
              <a:cxn ang="11796480">
                <a:pos x="0" y="30241875"/>
              </a:cxn>
              <a:cxn ang="5898240">
                <a:pos x="562630518" y="60483750"/>
              </a:cxn>
              <a:cxn ang="0">
                <a:pos x="843009067" y="30241875"/>
              </a:cxn>
            </a:cxnLst>
            <a:rect l="txL" t="txT" r="txR" b="txB"/>
            <a:pathLst>
              <a:path w="21600" h="21600">
                <a:moveTo>
                  <a:pt x="14416" y="0"/>
                </a:moveTo>
                <a:lnTo>
                  <a:pt x="14416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4416" y="16200"/>
                </a:lnTo>
                <a:lnTo>
                  <a:pt x="14416" y="21600"/>
                </a:lnTo>
                <a:lnTo>
                  <a:pt x="21600" y="10800"/>
                </a:lnTo>
                <a:lnTo>
                  <a:pt x="14416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原子弹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3654" name="AutoShape 6"/>
          <p:cNvSpPr/>
          <p:nvPr/>
        </p:nvSpPr>
        <p:spPr>
          <a:xfrm>
            <a:off x="7239000" y="1295400"/>
            <a:ext cx="1143000" cy="38862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3655" name="Text Box 7"/>
          <p:cNvSpPr txBox="1"/>
          <p:nvPr/>
        </p:nvSpPr>
        <p:spPr>
          <a:xfrm>
            <a:off x="7391400" y="1752600"/>
            <a:ext cx="915988" cy="32924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站起来了！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3656" name="Text Box 8"/>
          <p:cNvSpPr txBox="1"/>
          <p:nvPr/>
        </p:nvSpPr>
        <p:spPr>
          <a:xfrm>
            <a:off x="3505200" y="1905000"/>
            <a:ext cx="247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邓稼先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3657" name="Text Box 9"/>
          <p:cNvSpPr txBox="1"/>
          <p:nvPr/>
        </p:nvSpPr>
        <p:spPr>
          <a:xfrm>
            <a:off x="2819400" y="3733800"/>
            <a:ext cx="4327525" cy="18303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忠诚纯正，无私无畏</a:t>
            </a:r>
            <a:endParaRPr lang="zh-CN" altLang="en-US" sz="36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鞠躬尽瘁，死而后已</a:t>
            </a:r>
            <a:endParaRPr lang="zh-CN" altLang="en-US" sz="3600" dirty="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8" name="AutoShape 10"/>
          <p:cNvSpPr/>
          <p:nvPr/>
        </p:nvSpPr>
        <p:spPr>
          <a:xfrm>
            <a:off x="7696200" y="6096000"/>
            <a:ext cx="457200" cy="152400"/>
          </a:xfrm>
          <a:prstGeom prst="curvedUpArrow">
            <a:avLst>
              <a:gd name="adj1" fmla="val 60000"/>
              <a:gd name="adj2" fmla="val 120000"/>
              <a:gd name="adj3" fmla="val 333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3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1" grpId="0" animBg="1"/>
      <p:bldP spid="283652" grpId="0"/>
      <p:bldP spid="283653" grpId="0" animBg="1"/>
      <p:bldP spid="283654" grpId="0" animBg="1"/>
      <p:bldP spid="283655" grpId="0"/>
      <p:bldP spid="283656" grpId="0"/>
      <p:bldP spid="28365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矩形 76801"/>
          <p:cNvSpPr/>
          <p:nvPr/>
        </p:nvSpPr>
        <p:spPr>
          <a:xfrm>
            <a:off x="735013" y="1385888"/>
            <a:ext cx="7310437" cy="14335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4400" b="1" dirty="0">
                <a:solidFill>
                  <a:srgbClr val="FE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这篇文章的主旨是什么？</a:t>
            </a:r>
            <a:endParaRPr lang="zh-CN" altLang="en-US" sz="4400" b="1" dirty="0">
              <a:solidFill>
                <a:srgbClr val="FE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4400" b="1" dirty="0">
              <a:solidFill>
                <a:srgbClr val="FE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4" name="矩形 76802"/>
          <p:cNvSpPr/>
          <p:nvPr/>
        </p:nvSpPr>
        <p:spPr>
          <a:xfrm>
            <a:off x="381000" y="385763"/>
            <a:ext cx="4751388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主旨概括：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4755" name="矩形 76803"/>
          <p:cNvSpPr/>
          <p:nvPr/>
        </p:nvSpPr>
        <p:spPr>
          <a:xfrm>
            <a:off x="531813" y="2708275"/>
            <a:ext cx="7231062" cy="3444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这篇文章歌颂了邓稼先忠厚谦虚、真诚朴实的思想品格以及为了中华民族的崛起，身负重任，身先士卒，不怕牺牲的奉献精神。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7" name="Picture 10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5778" name="WordArt 1029"/>
          <p:cNvSpPr>
            <a:spLocks noTextEdit="1"/>
          </p:cNvSpPr>
          <p:nvPr/>
        </p:nvSpPr>
        <p:spPr>
          <a:xfrm>
            <a:off x="2438400" y="0"/>
            <a:ext cx="4648200" cy="2286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8333"/>
              </a:avLst>
            </a:prstTxWarp>
            <a:normAutofit/>
          </a:bodyPr>
          <a:p>
            <a:pPr algn="ctr"/>
            <a:r>
              <a:rPr lang="zh-CN" altLang="en-US" sz="8000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CCFF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小中见大</a:t>
            </a:r>
            <a:endParaRPr lang="zh-CN" altLang="en-US" sz="8000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CCFF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5779" name="Text Box 1031"/>
          <p:cNvSpPr txBox="1"/>
          <p:nvPr/>
        </p:nvSpPr>
        <p:spPr>
          <a:xfrm>
            <a:off x="684213" y="2349500"/>
            <a:ext cx="7848600" cy="405288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　邓稼先在我国现代国防和科学发展史上是一个不平凡的人物，但作者在赞颂他的伟大精神时，却侧重选择了一些                   ，于细微处见深情，于平凡中见高尚。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0" name="Text Box 1039"/>
          <p:cNvSpPr txBox="1"/>
          <p:nvPr/>
        </p:nvSpPr>
        <p:spPr>
          <a:xfrm>
            <a:off x="3962400" y="4941888"/>
            <a:ext cx="2122488" cy="641350"/>
          </a:xfrm>
          <a:prstGeom prst="rect">
            <a:avLst/>
          </a:prstGeom>
          <a:solidFill>
            <a:srgbClr val="00CCFF"/>
          </a:solidFill>
          <a:ln w="12700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平常小事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7"/>
          <p:cNvSpPr/>
          <p:nvPr/>
        </p:nvSpPr>
        <p:spPr>
          <a:xfrm>
            <a:off x="366713" y="1960563"/>
            <a:ext cx="84709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spcBef>
                <a:spcPts val="8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搜集、整理、交流有关杨振宁、邓稼先的资料；了解回忆性传记的特点。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（重点）</a:t>
            </a:r>
            <a:endParaRPr lang="en-US" altLang="zh-CN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457200" indent="-457200">
              <a:lnSpc>
                <a:spcPct val="130000"/>
              </a:lnSpc>
              <a:spcBef>
                <a:spcPts val="8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整体感知课文；学习作者取舍材料的艺术和谋篇布局的手法；品味文中平实而感情充沛的语言。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（难点）</a:t>
            </a:r>
            <a:endParaRPr lang="en-US" altLang="zh-CN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457200" indent="-457200">
              <a:lnSpc>
                <a:spcPct val="130000"/>
              </a:lnSpc>
              <a:spcBef>
                <a:spcPts val="8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学习邓稼先无私奉献、鞠躬尽瘁、死而后已的崇高精神。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（重点）</a:t>
            </a:r>
            <a:endParaRPr lang="en-US" altLang="zh-CN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75" name="组合 3"/>
          <p:cNvGrpSpPr/>
          <p:nvPr/>
        </p:nvGrpSpPr>
        <p:grpSpPr>
          <a:xfrm>
            <a:off x="293688" y="1189038"/>
            <a:ext cx="2062162" cy="544512"/>
            <a:chOff x="1438698" y="982657"/>
            <a:chExt cx="2498303" cy="616461"/>
          </a:xfrm>
        </p:grpSpPr>
        <p:pic>
          <p:nvPicPr>
            <p:cNvPr id="307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1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01379" name="Text Box 3"/>
          <p:cNvSpPr txBox="1"/>
          <p:nvPr/>
        </p:nvSpPr>
        <p:spPr>
          <a:xfrm>
            <a:off x="457200" y="457200"/>
            <a:ext cx="8305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本文除了运用大量的褒义词表达作者感情外，在语言上还有哪些特色？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0" name="Text Box 4"/>
          <p:cNvSpPr txBox="1"/>
          <p:nvPr/>
        </p:nvSpPr>
        <p:spPr>
          <a:xfrm>
            <a:off x="0" y="2057400"/>
            <a:ext cx="28194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排比句的运用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381" name="Text Box 5"/>
          <p:cNvSpPr txBox="1"/>
          <p:nvPr/>
        </p:nvSpPr>
        <p:spPr>
          <a:xfrm>
            <a:off x="0" y="3733800"/>
            <a:ext cx="28956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长短句的结合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382" name="Text Box 6"/>
          <p:cNvSpPr txBox="1"/>
          <p:nvPr/>
        </p:nvSpPr>
        <p:spPr>
          <a:xfrm>
            <a:off x="2987675" y="1916113"/>
            <a:ext cx="599757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往往造成一股气势，好念，读者印象深刻。</a:t>
            </a:r>
            <a:endParaRPr lang="zh-CN" altLang="en-US" sz="40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83" name="Text Box 7"/>
          <p:cNvSpPr txBox="1"/>
          <p:nvPr/>
        </p:nvSpPr>
        <p:spPr>
          <a:xfrm>
            <a:off x="2771775" y="3429000"/>
            <a:ext cx="5976938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形成一种交错美。长句便于表达较复杂严密的意思；短句显得活泼，节奏快。</a:t>
            </a:r>
            <a:endParaRPr lang="zh-CN" altLang="en-US" sz="40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  <p:bldP spid="101380" grpId="0" animBg="1"/>
      <p:bldP spid="101381" grpId="0" animBg="1"/>
      <p:bldP spid="101382" grpId="0"/>
      <p:bldP spid="10138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02402" name="Picture 2" descr="djx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1341438"/>
            <a:ext cx="2924175" cy="4632325"/>
          </a:xfrm>
          <a:prstGeom prst="rect">
            <a:avLst/>
          </a:prstGeom>
          <a:noFill/>
          <a:ln w="203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03" name="Text Box 3"/>
          <p:cNvSpPr txBox="1"/>
          <p:nvPr/>
        </p:nvSpPr>
        <p:spPr>
          <a:xfrm>
            <a:off x="4427538" y="115888"/>
            <a:ext cx="4411662" cy="668337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zh-CN" altLang="en-US" sz="4000" dirty="0">
                <a:solidFill>
                  <a:schemeClr val="bg2"/>
                </a:solidFill>
                <a:latin typeface="Times New Roman" panose="02020603050405020304" pitchFamily="18" charset="0"/>
                <a:ea typeface="方正隶书简体" pitchFamily="65" charset="-122"/>
              </a:rPr>
              <a:t>悼邓稼先词</a:t>
            </a:r>
            <a:endParaRPr lang="zh-CN" altLang="en-US" sz="4000" dirty="0">
              <a:solidFill>
                <a:schemeClr val="bg2"/>
              </a:solidFill>
              <a:latin typeface="Times New Roman" panose="02020603050405020304" pitchFamily="18" charset="0"/>
              <a:ea typeface="方正隶书简体" pitchFamily="65" charset="-122"/>
            </a:endParaRPr>
          </a:p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zh-CN" altLang="en-US" sz="2800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（国防部长张爱萍将军） </a:t>
            </a:r>
            <a:endParaRPr lang="zh-CN" altLang="en-US" sz="2800" dirty="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24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踏遍戈壁共草原，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二十五年前，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连克千重关，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群力奋战自当先，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捷音频年传。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蔑视核讹诈，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华夏创新篇，</a:t>
            </a:r>
            <a:endParaRPr lang="zh-CN" altLang="en-US" sz="3200" dirty="0">
              <a:solidFill>
                <a:schemeClr val="bg2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方正美黑简体" pitchFamily="2" charset="-122"/>
                <a:ea typeface="方正美黑简体" pitchFamily="2" charset="-122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君视名利如粪土，</a:t>
            </a:r>
            <a:endParaRPr lang="zh-CN" altLang="en-US" sz="3200" dirty="0">
              <a:solidFill>
                <a:srgbClr val="FF0000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   许身国威壮河山，</a:t>
            </a:r>
            <a:endParaRPr lang="zh-CN" altLang="en-US" sz="3200" dirty="0">
              <a:solidFill>
                <a:srgbClr val="FF0000"/>
              </a:solidFill>
              <a:latin typeface="方正美黑简体" pitchFamily="2" charset="-122"/>
              <a:ea typeface="方正美黑简体" pitchFamily="2" charset="-122"/>
            </a:endParaRPr>
          </a:p>
          <a:p>
            <a:pPr algn="just">
              <a:lnSpc>
                <a:spcPct val="70000"/>
              </a:lnSpc>
              <a:spcBef>
                <a:spcPct val="45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方正美黑简体" pitchFamily="2" charset="-122"/>
                <a:ea typeface="方正美黑简体" pitchFamily="2" charset="-122"/>
              </a:rPr>
              <a:t>   功勋泽人间。</a:t>
            </a:r>
            <a:endParaRPr lang="zh-CN" altLang="en-US" sz="3200" dirty="0">
              <a:solidFill>
                <a:srgbClr val="FF0000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4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-1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给邓稼先写墓志铭</a:t>
            </a:r>
            <a:endParaRPr kumimoji="0" lang="zh-CN" altLang="en-US" sz="4800" b="1" i="0" u="none" strike="noStrike" kern="1200" cap="none" spc="-10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老师示例：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朋友，此墓中长眠着的老人，是一个“大写”的人；一个“站立”的人。他用他那“大写”的智慧，用他那“站立”的志气，使中国的大地上“盛开”了两朵“大写”的蘑菇云。从此，让中国“大写”，让中国人“站立”。他，就是两弹元勋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邓稼先。</a:t>
            </a:r>
            <a:b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b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787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787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6" grpId="0"/>
      <p:bldP spid="246787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-10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结束语：</a:t>
            </a:r>
            <a:endParaRPr kumimoji="0" lang="zh-CN" altLang="en-US" sz="4000" b="0" i="0" u="none" strike="noStrike" kern="1200" cap="none" spc="-10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50000"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不要让人家把我们落得太远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……”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这句邓稼先临终前的遗言，今天依旧响彻在我们的耳畔。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邓稼先，用他的朴实的语言和满腔的热血，诠释了一个大写的中国人，让我们感受到了一颗热情澎湃的中国心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邓稼先，用他忠厚纯正的品质，身先士卒，甘于奉献的精神铸就了荡气回肠的中国魂，让我们踏着这位名人的足迹，去开拓、创造祖国美好的明天！</a:t>
            </a:r>
            <a:b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b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 Box 3"/>
          <p:cNvSpPr txBox="1">
            <a:spLocks noChangeArrowheads="1"/>
          </p:cNvSpPr>
          <p:nvPr/>
        </p:nvSpPr>
        <p:spPr bwMode="auto">
          <a:xfrm>
            <a:off x="366713" y="2435225"/>
            <a:ext cx="8329613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积累字词、抄写动人的句子。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自拟题目，写一段文字整理自己的感想。选择你最喜欢的一位科学家，为他（她）写一篇小传。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3795" name="组合 3"/>
          <p:cNvGrpSpPr/>
          <p:nvPr/>
        </p:nvGrpSpPr>
        <p:grpSpPr>
          <a:xfrm>
            <a:off x="293688" y="1189038"/>
            <a:ext cx="2062162" cy="544512"/>
            <a:chOff x="1438698" y="982657"/>
            <a:chExt cx="2498303" cy="616461"/>
          </a:xfrm>
        </p:grpSpPr>
        <p:pic>
          <p:nvPicPr>
            <p:cNvPr id="3379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7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1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18">
                                            <p:txEl>
                                              <p:charRg st="1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8">
                                            <p:txEl>
                                              <p:charRg st="1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18">
                                            <p:txEl>
                                              <p:charRg st="1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33794" name="Text Box 2"/>
          <p:cNvSpPr txBox="1"/>
          <p:nvPr/>
        </p:nvSpPr>
        <p:spPr>
          <a:xfrm>
            <a:off x="395288" y="1557338"/>
            <a:ext cx="7920037" cy="447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本文是一篇人物传记，也是一篇回忆性散文。人物传记是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记录人物生平事迹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的一种实用文。一般有两类，一类是记述自己的生平，一类是记述他人的生平。传记最大的特点就是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实录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。传记可繁可简，一般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按时间顺序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来记叙。传记要写出人物的思想、学习、工作和生活状况。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WordArt 3"/>
          <p:cNvSpPr>
            <a:spLocks noTextEdit="1"/>
          </p:cNvSpPr>
          <p:nvPr/>
        </p:nvSpPr>
        <p:spPr>
          <a:xfrm rot="-877675">
            <a:off x="219075" y="546100"/>
            <a:ext cx="3521075" cy="941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24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记住呀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624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20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98306" name="Text Box 2050"/>
          <p:cNvSpPr txBox="1"/>
          <p:nvPr/>
        </p:nvSpPr>
        <p:spPr>
          <a:xfrm>
            <a:off x="1042988" y="1484313"/>
            <a:ext cx="7632700" cy="3786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以中华几千年文化为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背景</a:t>
            </a: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8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以近一百多年来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民族情结</a:t>
            </a: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48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en-US" sz="48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年朋友深情为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基调</a:t>
            </a: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8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用饱含感情的语言介绍了一位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卓越的科学家、爱国者</a:t>
            </a:r>
            <a:r>
              <a:rPr lang="zh-CN" altLang="en-US" sz="4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831850" y="1670050"/>
            <a:ext cx="79311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割（     ）    元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弹（     ）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基（     ）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）    妇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皆知（     ）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筹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划（     ）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红（     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友（     ）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彷徨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     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339725" y="1096963"/>
            <a:ext cx="2062163" cy="544512"/>
            <a:chOff x="1438698" y="982657"/>
            <a:chExt cx="2498303" cy="616461"/>
          </a:xfrm>
        </p:grpSpPr>
        <p:pic>
          <p:nvPicPr>
            <p:cNvPr id="718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3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字词注音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249488" y="1770063"/>
            <a:ext cx="69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zǎi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2625" y="1757363"/>
            <a:ext cx="8553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xūn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9163" y="2473325"/>
            <a:ext cx="9677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qīnɡ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9438" y="2473325"/>
            <a:ext cx="9531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diàn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9725" y="3240088"/>
            <a:ext cx="5867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2350" y="3240088"/>
            <a:ext cx="7289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pìn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8363" y="3968750"/>
            <a:ext cx="10642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chóu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62625" y="3997325"/>
            <a:ext cx="8413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yān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49488" y="4721225"/>
            <a:ext cx="6940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64188" y="4683125"/>
            <a:ext cx="23437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huán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15" grpId="0"/>
      <p:bldP spid="20" grpId="0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3"/>
          <p:cNvSpPr txBox="1"/>
          <p:nvPr/>
        </p:nvSpPr>
        <p:spPr>
          <a:xfrm>
            <a:off x="366713" y="1690688"/>
            <a:ext cx="1970405" cy="35375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6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鲜为人知：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妇孺皆知：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当之无愧：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家喻户晓：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可歌可泣：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Text Box 4"/>
          <p:cNvSpPr txBox="1"/>
          <p:nvPr/>
        </p:nvSpPr>
        <p:spPr>
          <a:xfrm>
            <a:off x="1971675" y="4540250"/>
            <a:ext cx="6480175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黑体" panose="02010609060101010101" pitchFamily="49" charset="-122"/>
              </a:rPr>
              <a:t>值得歌颂，使人感动得流泪，指悲壮的事迹使人非常感动。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Text Box 5"/>
          <p:cNvSpPr txBox="1"/>
          <p:nvPr/>
        </p:nvSpPr>
        <p:spPr>
          <a:xfrm>
            <a:off x="2000250" y="1817688"/>
            <a:ext cx="268541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很少有人知道。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5061" name="Text Box 6"/>
          <p:cNvSpPr txBox="1"/>
          <p:nvPr/>
        </p:nvSpPr>
        <p:spPr>
          <a:xfrm>
            <a:off x="1993900" y="2508250"/>
            <a:ext cx="63373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连妇女小孩都知道，表示众所周知。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5062" name="Text Box 7"/>
          <p:cNvSpPr txBox="1"/>
          <p:nvPr/>
        </p:nvSpPr>
        <p:spPr>
          <a:xfrm>
            <a:off x="1982788" y="3195638"/>
            <a:ext cx="661797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当得起某种称号或荣誉，无须感到惭愧。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8199" name="组合 3"/>
          <p:cNvGrpSpPr/>
          <p:nvPr/>
        </p:nvGrpSpPr>
        <p:grpSpPr>
          <a:xfrm>
            <a:off x="293688" y="1036638"/>
            <a:ext cx="2062162" cy="544512"/>
            <a:chOff x="1438698" y="982657"/>
            <a:chExt cx="2498303" cy="616461"/>
          </a:xfrm>
        </p:grpSpPr>
        <p:pic>
          <p:nvPicPr>
            <p:cNvPr id="8201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2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词语解释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 Box 7"/>
          <p:cNvSpPr txBox="1"/>
          <p:nvPr/>
        </p:nvSpPr>
        <p:spPr>
          <a:xfrm>
            <a:off x="1979613" y="3873500"/>
            <a:ext cx="314198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每家每户都知道。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/>
      <p:bldP spid="45058" grpId="1" bldLvl="0"/>
      <p:bldP spid="45058" grpId="2" bldLvl="0"/>
      <p:bldP spid="45059" grpId="0" bldLvl="0"/>
      <p:bldP spid="45060" grpId="0" bldLvl="0"/>
      <p:bldP spid="45061" grpId="0" bldLvl="0"/>
      <p:bldP spid="45062" grpId="0" bldLvl="0"/>
      <p:bldP spid="14" grpId="0" bldLvl="0"/>
    </p:bldLst>
  </p:timing>
</p:sld>
</file>

<file path=ppt/tags/tag1.xml><?xml version="1.0" encoding="utf-8"?>
<p:tagLst xmlns:p="http://schemas.openxmlformats.org/presentationml/2006/main">
  <p:tag name="KSO_WM_SLIDE_MODEL_TYPE" val="timelin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lobe">
  <a:themeElements>
    <a:clrScheme name="">
      <a:dk1>
        <a:srgbClr val="FFFFFF"/>
      </a:dk1>
      <a:lt1>
        <a:srgbClr val="0066CC"/>
      </a:lt1>
      <a:dk2>
        <a:srgbClr val="CCECFF"/>
      </a:dk2>
      <a:lt2>
        <a:srgbClr val="003B76"/>
      </a:lt2>
      <a:accent1>
        <a:srgbClr val="33CCCC"/>
      </a:accent1>
      <a:accent2>
        <a:srgbClr val="66CCFF"/>
      </a:accent2>
      <a:accent3>
        <a:srgbClr val="AAB9E2"/>
      </a:accent3>
      <a:accent4>
        <a:srgbClr val="DCDCDC"/>
      </a:accent4>
      <a:accent5>
        <a:srgbClr val="ADE2E2"/>
      </a:accent5>
      <a:accent6>
        <a:srgbClr val="5BB7E5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22100"/>
        </a:lt2>
        <a:accent1>
          <a:srgbClr val="E42B00"/>
        </a:accent1>
        <a:accent2>
          <a:srgbClr val="996600"/>
        </a:accent2>
        <a:accent3>
          <a:srgbClr val="C1AAAA"/>
        </a:accent3>
        <a:accent4>
          <a:srgbClr val="DCDCDC"/>
        </a:accent4>
        <a:accent5>
          <a:srgbClr val="EFACAA"/>
        </a:accent5>
        <a:accent6>
          <a:srgbClr val="895B00"/>
        </a:accent6>
        <a:hlink>
          <a:srgbClr val="FADF6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F6969"/>
        </a:lt1>
        <a:dk2>
          <a:srgbClr val="FFFFCC"/>
        </a:dk2>
        <a:lt2>
          <a:srgbClr val="5F4545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CDCDC"/>
        </a:accent4>
        <a:accent5>
          <a:srgbClr val="E2B9AA"/>
        </a:accent5>
        <a:accent6>
          <a:srgbClr val="82430A"/>
        </a:accent6>
        <a:hlink>
          <a:srgbClr val="CFD375"/>
        </a:hlink>
        <a:folHlink>
          <a:srgbClr val="98BB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CC"/>
        </a:lt1>
        <a:dk2>
          <a:srgbClr val="CCECFF"/>
        </a:dk2>
        <a:lt2>
          <a:srgbClr val="003B76"/>
        </a:lt2>
        <a:accent1>
          <a:srgbClr val="33CCCC"/>
        </a:accent1>
        <a:accent2>
          <a:srgbClr val="66CCFF"/>
        </a:accent2>
        <a:accent3>
          <a:srgbClr val="AAB9E2"/>
        </a:accent3>
        <a:accent4>
          <a:srgbClr val="DCDCDC"/>
        </a:accent4>
        <a:accent5>
          <a:srgbClr val="ADE2E2"/>
        </a:accent5>
        <a:accent6>
          <a:srgbClr val="5BB7E5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CC"/>
        </a:dk2>
        <a:lt2>
          <a:srgbClr val="005856"/>
        </a:lt2>
        <a:accent1>
          <a:srgbClr val="0099CC"/>
        </a:accent1>
        <a:accent2>
          <a:srgbClr val="00CCFF"/>
        </a:accent2>
        <a:accent3>
          <a:srgbClr val="AAC1C1"/>
        </a:accent3>
        <a:accent4>
          <a:srgbClr val="DCDCDC"/>
        </a:accent4>
        <a:accent5>
          <a:srgbClr val="AACAE2"/>
        </a:accent5>
        <a:accent6>
          <a:srgbClr val="00B7E5"/>
        </a:accent6>
        <a:hlink>
          <a:srgbClr val="1ACE9F"/>
        </a:hlink>
        <a:folHlink>
          <a:srgbClr val="948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F8656"/>
        </a:lt1>
        <a:dk2>
          <a:srgbClr val="D6D8C0"/>
        </a:dk2>
        <a:lt2>
          <a:srgbClr val="3C5436"/>
        </a:lt2>
        <a:accent1>
          <a:srgbClr val="61733D"/>
        </a:accent1>
        <a:accent2>
          <a:srgbClr val="324A39"/>
        </a:accent2>
        <a:accent3>
          <a:srgbClr val="B7C3B4"/>
        </a:accent3>
        <a:accent4>
          <a:srgbClr val="DCDCDC"/>
        </a:accent4>
        <a:accent5>
          <a:srgbClr val="B7BDAF"/>
        </a:accent5>
        <a:accent6>
          <a:srgbClr val="2C4232"/>
        </a:accent6>
        <a:hlink>
          <a:srgbClr val="73D588"/>
        </a:hlink>
        <a:folHlink>
          <a:srgbClr val="6F99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ABE9D"/>
        </a:lt1>
        <a:dk2>
          <a:srgbClr val="336600"/>
        </a:dk2>
        <a:lt2>
          <a:srgbClr val="5B7B65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CDCDC"/>
        </a:accent4>
        <a:accent5>
          <a:srgbClr val="AAE2B9"/>
        </a:accent5>
        <a:accent6>
          <a:srgbClr val="456447"/>
        </a:accent6>
        <a:hlink>
          <a:srgbClr val="FFFFCC"/>
        </a:hlink>
        <a:folHlink>
          <a:srgbClr val="9CE8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6D5C6"/>
        </a:dk2>
        <a:lt2>
          <a:srgbClr val="4C4E44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CDCDC"/>
        </a:accent4>
        <a:accent5>
          <a:srgbClr val="C4C5BE"/>
        </a:accent5>
        <a:accent6>
          <a:srgbClr val="44463D"/>
        </a:accent6>
        <a:hlink>
          <a:srgbClr val="58BE67"/>
        </a:hlink>
        <a:folHlink>
          <a:srgbClr val="C0C64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AE2D0"/>
        </a:accent5>
        <a:accent6>
          <a:srgbClr val="8FBA55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5849</Words>
  <Application>WPS 演示</Application>
  <PresentationFormat>全屏显示(4:3)</PresentationFormat>
  <Paragraphs>547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54</vt:i4>
      </vt:variant>
    </vt:vector>
  </HeadingPairs>
  <TitlesOfParts>
    <vt:vector size="80" baseType="lpstr">
      <vt:lpstr>Arial</vt:lpstr>
      <vt:lpstr>宋体</vt:lpstr>
      <vt:lpstr>Wingdings</vt:lpstr>
      <vt:lpstr>方正舒体</vt:lpstr>
      <vt:lpstr>Calibri</vt:lpstr>
      <vt:lpstr>Times New Roman</vt:lpstr>
      <vt:lpstr>幼圆</vt:lpstr>
      <vt:lpstr>黑体</vt:lpstr>
      <vt:lpstr>楷体_GB2312</vt:lpstr>
      <vt:lpstr>Tahoma</vt:lpstr>
      <vt:lpstr>隶书</vt:lpstr>
      <vt:lpstr>华文中宋</vt:lpstr>
      <vt:lpstr>华文行楷</vt:lpstr>
      <vt:lpstr>方正美黑简体</vt:lpstr>
      <vt:lpstr>方正姚体</vt:lpstr>
      <vt:lpstr>华文细黑</vt:lpstr>
      <vt:lpstr>方正隶书简体</vt:lpstr>
      <vt:lpstr>微软雅黑</vt:lpstr>
      <vt:lpstr>华文新魏</vt:lpstr>
      <vt:lpstr>新宋体</vt:lpstr>
      <vt:lpstr>Verdana</vt:lpstr>
      <vt:lpstr>Wingdings 2</vt:lpstr>
      <vt:lpstr>Arial Unicode MS</vt:lpstr>
      <vt:lpstr>透明</vt:lpstr>
      <vt:lpstr>Globe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dzz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孙伯君</dc:creator>
  <cp:lastModifiedBy>Administrator</cp:lastModifiedBy>
  <cp:revision>503</cp:revision>
  <dcterms:created xsi:type="dcterms:W3CDTF">2001-09-06T02:55:25Z</dcterms:created>
  <dcterms:modified xsi:type="dcterms:W3CDTF">2019-02-20T14:32:45Z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