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0" r:id="rId3"/>
  </p:sldMasterIdLst>
  <p:notesMasterIdLst>
    <p:notesMasterId r:id="rId27"/>
  </p:notesMasterIdLst>
  <p:sldIdLst>
    <p:sldId id="263" r:id="rId4"/>
    <p:sldId id="314" r:id="rId5"/>
    <p:sldId id="305" r:id="rId6"/>
    <p:sldId id="292" r:id="rId7"/>
    <p:sldId id="294" r:id="rId8"/>
    <p:sldId id="295" r:id="rId9"/>
    <p:sldId id="306" r:id="rId10"/>
    <p:sldId id="296" r:id="rId11"/>
    <p:sldId id="299" r:id="rId12"/>
    <p:sldId id="301" r:id="rId13"/>
    <p:sldId id="302" r:id="rId14"/>
    <p:sldId id="300" r:id="rId15"/>
    <p:sldId id="315" r:id="rId16"/>
    <p:sldId id="316" r:id="rId17"/>
    <p:sldId id="307" r:id="rId18"/>
    <p:sldId id="312" r:id="rId19"/>
    <p:sldId id="309" r:id="rId20"/>
    <p:sldId id="317" r:id="rId21"/>
    <p:sldId id="319" r:id="rId22"/>
    <p:sldId id="318" r:id="rId23"/>
    <p:sldId id="311" r:id="rId24"/>
    <p:sldId id="313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>
    <p:extLst>
      <p:ext uri="{19B8F6BF-5375-455C-9EA6-DF929625EA0E}">
        <p15:presenceInfo xmlns:p15="http://schemas.microsoft.com/office/powerpoint/2012/main" xmlns="" userId="leno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6F0"/>
    <a:srgbClr val="B0907D"/>
    <a:srgbClr val="E8E7E5"/>
    <a:srgbClr val="595959"/>
    <a:srgbClr val="6CAAA6"/>
    <a:srgbClr val="2B1A13"/>
    <a:srgbClr val="D9D9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82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F9C09-7AF3-47C8-8B9D-EE54C03D5DF9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9805-BCAC-46BA-B66D-B388434286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5928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507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116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7157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71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00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567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888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064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7600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032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8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048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957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064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449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8015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93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59300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9467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236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064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30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032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748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048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797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06401" y="2794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854636" y="319559"/>
            <a:ext cx="182934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663D4E">
                    <a:lumMod val="50000"/>
                  </a:srgbClr>
                </a:solidFill>
                <a:ea typeface="字体视界-一风尚黑体" panose="02000500000000000000" pitchFamily="2" charset="-122"/>
              </a:rPr>
              <a:t>点击添加内容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3189" y="177800"/>
            <a:ext cx="581211" cy="58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7940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610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6535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038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3891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14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599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0347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99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651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5B828-E2D1-449E-8E1D-8C854E0D2F3E}" type="datetimeFigureOut">
              <a:rPr lang="zh-CN" altLang="en-US" smtClean="0"/>
              <a:pPr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0768-7C10-4386-9E77-7615A8FFFA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092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fld id="{0CEB1B6A-AEF1-4ACD-BD61-958570690F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fld id="{BB6CB991-6BD3-42F2-8A94-1903E94254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59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字体视界-一风尚黑体" panose="02000500000000000000" pitchFamily="2" charset="-122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fld id="{0CEB1B6A-AEF1-4ACD-BD61-958570690F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ea typeface="字体视界-一风尚黑体" panose="02000500000000000000" pitchFamily="2" charset="-122"/>
              </a:defRPr>
            </a:lvl1pPr>
          </a:lstStyle>
          <a:p>
            <a:fld id="{BB6CB991-6BD3-42F2-8A94-1903E94254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6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字体视界-一风尚黑体" panose="02000500000000000000" pitchFamily="2" charset="-122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字体视界-一风尚黑体" panose="02000500000000000000" pitchFamily="2" charset="-122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15" b="11839"/>
          <a:stretch/>
        </p:blipFill>
        <p:spPr>
          <a:xfrm>
            <a:off x="535222" y="2006221"/>
            <a:ext cx="4196572" cy="4449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1FE8D1F-8388-4DD3-888F-9EB596D0BEBB}"/>
              </a:ext>
            </a:extLst>
          </p:cNvPr>
          <p:cNvSpPr txBox="1"/>
          <p:nvPr/>
        </p:nvSpPr>
        <p:spPr>
          <a:xfrm>
            <a:off x="4632065" y="3060198"/>
            <a:ext cx="7001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4000" b="1" dirty="0" smtClean="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乡土中国</a:t>
            </a:r>
            <a:r>
              <a:rPr lang="en-US" altLang="zh-CN" sz="4000" b="1" dirty="0" smtClean="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000" b="1" dirty="0" smtClean="0">
                <a:solidFill>
                  <a:srgbClr val="59595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整本书阅读指导</a:t>
            </a:r>
            <a:endParaRPr lang="zh-CN" altLang="en-US" sz="4000" b="1" dirty="0">
              <a:solidFill>
                <a:srgbClr val="59595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6743A52-3FDE-4C7A-84F7-4D7794EAEA95}"/>
              </a:ext>
            </a:extLst>
          </p:cNvPr>
          <p:cNvSpPr/>
          <p:nvPr/>
        </p:nvSpPr>
        <p:spPr>
          <a:xfrm>
            <a:off x="4731793" y="4734043"/>
            <a:ext cx="6319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盐城市亭湖高级中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8" name="组合 45"/>
          <p:cNvGrpSpPr/>
          <p:nvPr/>
        </p:nvGrpSpPr>
        <p:grpSpPr>
          <a:xfrm>
            <a:off x="9571282" y="588204"/>
            <a:ext cx="2049780" cy="19450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 rotWithShape="1"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3342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mph" presetSubtype="0" fill="remove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16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17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48596" y="1629920"/>
            <a:ext cx="5076890" cy="44012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乡土社会是个面对面的社会，有话可以当面说明白，不必求助于文字。</a:t>
            </a: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乡土社会秩序的</a:t>
            </a:r>
            <a:r>
              <a:rPr kumimoji="1" lang="zh-CN" altLang="en-US" sz="20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维持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，有很多方面和现代社会秩序的维持是不相同的。可是所不同的并不是说乡土社会是“无法无天”，或者说“无需规律”。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……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乡土社会是“礼治社会”。</a:t>
            </a:r>
            <a:endParaRPr kumimoji="1" lang="zh-CN" altLang="en-US" sz="20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3775" y="4410247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766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30315" y="1208797"/>
            <a:ext cx="5076891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文中大量引用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《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礼记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》《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大学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》《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论语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》《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孟子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等中国文化典籍，对“仁义礼智信”“孝悌”等中国文化的核心概念进行了辨析与讨论。</a:t>
            </a: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655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30316" y="2129050"/>
            <a:ext cx="5076890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3.</a:t>
            </a:r>
            <a:r>
              <a:rPr kumimoji="1" lang="zh-CN" altLang="en-US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可以发展思辨能力，提升思维品质。</a:t>
            </a:r>
            <a:endParaRPr kumimoji="1" lang="en-US" altLang="zh-CN" sz="2000" dirty="0" smtClean="0">
              <a:solidFill>
                <a:srgbClr val="0006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学术著作的本质在于“说理”，在于“论证”。</a:t>
            </a: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6006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TextBox 38">
            <a:extLst>
              <a:ext uri="{FF2B5EF4-FFF2-40B4-BE49-F238E27FC236}">
                <a16:creationId xmlns:a16="http://schemas.microsoft.com/office/drawing/2014/main" xmlns="" id="{6C688C16-AB2F-4F9B-8357-69D8BA5EC295}"/>
              </a:ext>
            </a:extLst>
          </p:cNvPr>
          <p:cNvSpPr txBox="1"/>
          <p:nvPr/>
        </p:nvSpPr>
        <p:spPr>
          <a:xfrm>
            <a:off x="1323832" y="1503612"/>
            <a:ext cx="2346691" cy="369332"/>
          </a:xfrm>
          <a:prstGeom prst="rect">
            <a:avLst/>
          </a:prstGeom>
          <a:solidFill>
            <a:srgbClr val="B0907D"/>
          </a:solidFill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差序格局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3" name="TextBox 39">
            <a:extLst>
              <a:ext uri="{FF2B5EF4-FFF2-40B4-BE49-F238E27FC236}">
                <a16:creationId xmlns:a16="http://schemas.microsoft.com/office/drawing/2014/main" xmlns="" id="{CEDEB750-F54E-4378-AC35-0DDE82E47A0B}"/>
              </a:ext>
            </a:extLst>
          </p:cNvPr>
          <p:cNvSpPr txBox="1"/>
          <p:nvPr/>
        </p:nvSpPr>
        <p:spPr>
          <a:xfrm>
            <a:off x="930315" y="1872945"/>
            <a:ext cx="32077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西洋的社会</a:t>
            </a:r>
            <a:r>
              <a:rPr kumimoji="1"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有些像我们在田里捆柴，几根稻草束成一把，几把束成一扎，几扎束成一捆，几捆束成一挑。每一根柴在整个挑里都属于一定的捆、扎、把。每一根柴也可以找到同把、同扎、同捆的柴，分扎得清楚不会乱的。</a:t>
            </a:r>
            <a:endParaRPr kumimoji="1" lang="zh-CN" altLang="en-US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B09D8AC-0211-41B5-8CCA-9B55F11EC886}"/>
              </a:ext>
            </a:extLst>
          </p:cNvPr>
          <p:cNvGrpSpPr/>
          <p:nvPr/>
        </p:nvGrpSpPr>
        <p:grpSpPr>
          <a:xfrm>
            <a:off x="4495486" y="1325715"/>
            <a:ext cx="3101652" cy="4703857"/>
            <a:chOff x="4588042" y="1311932"/>
            <a:chExt cx="3101652" cy="470385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5C92ACE-C5E6-4D3D-A581-6CEED7FCD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0173" y="1565151"/>
              <a:ext cx="2818063" cy="4227095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2B664C6-1154-40E1-99A4-E3CBB47480BB}"/>
                </a:ext>
              </a:extLst>
            </p:cNvPr>
            <p:cNvSpPr/>
            <p:nvPr/>
          </p:nvSpPr>
          <p:spPr>
            <a:xfrm>
              <a:off x="4588042" y="1311932"/>
              <a:ext cx="3101652" cy="4703857"/>
            </a:xfrm>
            <a:prstGeom prst="rect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891020" y="1271950"/>
            <a:ext cx="35392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我们的格局</a:t>
            </a:r>
            <a:r>
              <a:rPr kumimoji="1"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不是一捆一捆扎清楚的柴，而是</a:t>
            </a: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好像把一块石头丢在水面上所产生的一圈圈推出去的波纹。</a:t>
            </a:r>
            <a:r>
              <a:rPr kumimoji="1"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每个人都是他社会影响所推出去的圈子的中心</a:t>
            </a:r>
            <a:r>
              <a:rPr kumimoji="1"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。</a:t>
            </a:r>
            <a:endParaRPr kumimoji="1" lang="zh-CN" altLang="en-US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691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61866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30316" y="2129050"/>
            <a:ext cx="5076890" cy="24929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4.</a:t>
            </a:r>
            <a:r>
              <a:rPr lang="zh-CN" altLang="en-US" sz="2000" dirty="0" smtClean="0"/>
              <a:t> </a:t>
            </a:r>
            <a:r>
              <a:rPr lang="zh-CN" altLang="en-US" sz="2000" dirty="0"/>
              <a:t>“</a:t>
            </a:r>
            <a:r>
              <a:rPr lang="zh-CN" altLang="en-US" sz="2000" dirty="0" smtClean="0"/>
              <a:t>无穷的</a:t>
            </a:r>
            <a:r>
              <a:rPr lang="zh-CN" altLang="en-US" sz="2000" dirty="0"/>
              <a:t>远方，无数的人们，都与我</a:t>
            </a:r>
            <a:r>
              <a:rPr lang="zh-CN" altLang="en-US" sz="2000" dirty="0" smtClean="0"/>
              <a:t>有关”，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可以帮助我们观察社会、研究人事。</a:t>
            </a: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315" y="3684897"/>
            <a:ext cx="486607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0006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在西洋社会里争的是权，而在我们却是攀关系、讲交情。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86535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265" b="21254"/>
          <a:stretch/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21EDE74-B3CE-4900-A684-14F511C38B1E}"/>
              </a:ext>
            </a:extLst>
          </p:cNvPr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4D5DFC5-C406-44F8-816B-E297CBA550B5}"/>
                </a:ext>
              </a:extLst>
            </p:cNvPr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698B93F2-7095-4A50-9A99-6770F49EA16E}"/>
                </a:ext>
              </a:extLst>
            </p:cNvPr>
            <p:cNvGrpSpPr/>
            <p:nvPr/>
          </p:nvGrpSpPr>
          <p:grpSpPr>
            <a:xfrm>
              <a:off x="8111350" y="1313615"/>
              <a:ext cx="1278441" cy="1489693"/>
              <a:chOff x="4135887" y="1924086"/>
              <a:chExt cx="1304474" cy="148969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AA10F790-CCD3-4E27-A3D4-67403563AB4C}"/>
                  </a:ext>
                </a:extLst>
              </p:cNvPr>
              <p:cNvSpPr txBox="1"/>
              <p:nvPr/>
            </p:nvSpPr>
            <p:spPr>
              <a:xfrm>
                <a:off x="4152780" y="1924086"/>
                <a:ext cx="1287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prstClr val="white"/>
                      </a:solidFill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03</a:t>
                </a:r>
                <a:endParaRPr lang="zh-CN" altLang="en-US" sz="8800" b="1" dirty="0">
                  <a:ln w="85725">
                    <a:solidFill>
                      <a:prstClr val="white"/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58E14790-68BC-4BBC-8588-9BB14A659CAE}"/>
                  </a:ext>
                </a:extLst>
              </p:cNvPr>
              <p:cNvSpPr txBox="1"/>
              <p:nvPr/>
            </p:nvSpPr>
            <p:spPr>
              <a:xfrm>
                <a:off x="4135887" y="1967229"/>
                <a:ext cx="1287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03</a:t>
                </a:r>
                <a:endParaRPr lang="zh-CN" altLang="en-US" sz="8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7480534" y="3162085"/>
            <a:ext cx="328754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阅读方法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607F2EBD-226E-4338-9DB1-1374C463ECF1}"/>
              </a:ext>
            </a:extLst>
          </p:cNvPr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FD57CB3-4CA6-4E6C-BA14-B6FC45A402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BAEDF1C8-6BE8-4588-89D7-1FE506DDBA41}"/>
              </a:ext>
            </a:extLst>
          </p:cNvPr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704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139700" y="465418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9" y="747132"/>
            <a:ext cx="1481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7A29B84-6A07-4718-A9B9-E038F6561041}"/>
              </a:ext>
            </a:extLst>
          </p:cNvPr>
          <p:cNvGrpSpPr/>
          <p:nvPr/>
        </p:nvGrpSpPr>
        <p:grpSpPr>
          <a:xfrm>
            <a:off x="1693305" y="1736447"/>
            <a:ext cx="3821638" cy="1163905"/>
            <a:chOff x="1187927" y="2295794"/>
            <a:chExt cx="3813134" cy="761747"/>
          </a:xfrm>
        </p:grpSpPr>
        <p:sp>
          <p:nvSpPr>
            <p:cNvPr id="23" name="TextBox 28">
              <a:extLst>
                <a:ext uri="{FF2B5EF4-FFF2-40B4-BE49-F238E27FC236}">
                  <a16:creationId xmlns:a16="http://schemas.microsoft.com/office/drawing/2014/main" xmlns="" id="{6875AA18-032B-4801-A55E-DB64ED2B91D9}"/>
                </a:ext>
              </a:extLst>
            </p:cNvPr>
            <p:cNvSpPr txBox="1"/>
            <p:nvPr/>
          </p:nvSpPr>
          <p:spPr>
            <a:xfrm>
              <a:off x="1190592" y="2695904"/>
              <a:ext cx="3810469" cy="36163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AE6FE11E-0894-487A-A473-C60EC56CB91C}"/>
                </a:ext>
              </a:extLst>
            </p:cNvPr>
            <p:cNvSpPr/>
            <p:nvPr/>
          </p:nvSpPr>
          <p:spPr>
            <a:xfrm>
              <a:off x="1187927" y="2295794"/>
              <a:ext cx="17898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粗读</a:t>
              </a:r>
              <a:endPara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B3E34C5-EFE7-4966-8ABE-4CA14876D6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9895" y="2138605"/>
            <a:ext cx="5652617" cy="3765823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A63D761F-2EE6-40A3-AB2E-23917525540D}"/>
              </a:ext>
            </a:extLst>
          </p:cNvPr>
          <p:cNvGrpSpPr/>
          <p:nvPr/>
        </p:nvGrpSpPr>
        <p:grpSpPr>
          <a:xfrm>
            <a:off x="1714333" y="2736503"/>
            <a:ext cx="4017695" cy="2413205"/>
            <a:chOff x="1288016" y="2168868"/>
            <a:chExt cx="3760116" cy="1416723"/>
          </a:xfrm>
        </p:grpSpPr>
        <p:sp>
          <p:nvSpPr>
            <p:cNvPr id="46" name="TextBox 28">
              <a:extLst>
                <a:ext uri="{FF2B5EF4-FFF2-40B4-BE49-F238E27FC236}">
                  <a16:creationId xmlns:a16="http://schemas.microsoft.com/office/drawing/2014/main" xmlns="" id="{53DFDDD9-4D3D-458C-BAB4-F881848F8C07}"/>
                </a:ext>
              </a:extLst>
            </p:cNvPr>
            <p:cNvSpPr txBox="1"/>
            <p:nvPr/>
          </p:nvSpPr>
          <p:spPr>
            <a:xfrm>
              <a:off x="1310672" y="2611652"/>
              <a:ext cx="3737460" cy="9739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endParaRPr lang="en-US" altLang="zh-CN" sz="28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endPara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重读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13B53473-9750-4632-97ED-0DA40C54687B}"/>
                </a:ext>
              </a:extLst>
            </p:cNvPr>
            <p:cNvSpPr/>
            <p:nvPr/>
          </p:nvSpPr>
          <p:spPr>
            <a:xfrm>
              <a:off x="1288016" y="2168868"/>
              <a:ext cx="1789856" cy="813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细读</a:t>
              </a:r>
              <a:endParaRPr lang="en-US" altLang="zh-CN" sz="28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8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8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研读</a:t>
              </a:r>
            </a:p>
          </p:txBody>
        </p:sp>
      </p:grpSp>
      <p:sp>
        <p:nvSpPr>
          <p:cNvPr id="48" name="closed-book_80901">
            <a:extLst>
              <a:ext uri="{FF2B5EF4-FFF2-40B4-BE49-F238E27FC236}">
                <a16:creationId xmlns:a16="http://schemas.microsoft.com/office/drawing/2014/main" xmlns="" id="{41CB8113-E1BF-4A6F-81D5-D8AC99B2298D}"/>
              </a:ext>
            </a:extLst>
          </p:cNvPr>
          <p:cNvSpPr>
            <a:spLocks noChangeAspect="1"/>
          </p:cNvSpPr>
          <p:nvPr/>
        </p:nvSpPr>
        <p:spPr bwMode="auto">
          <a:xfrm>
            <a:off x="1124990" y="3398860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sp>
        <p:nvSpPr>
          <p:cNvPr id="49" name="closed-book_80901">
            <a:extLst>
              <a:ext uri="{FF2B5EF4-FFF2-40B4-BE49-F238E27FC236}">
                <a16:creationId xmlns:a16="http://schemas.microsoft.com/office/drawing/2014/main" xmlns="" id="{D620B4BB-68BD-4F3D-8E03-745820469289}"/>
              </a:ext>
            </a:extLst>
          </p:cNvPr>
          <p:cNvSpPr>
            <a:spLocks noChangeAspect="1"/>
          </p:cNvSpPr>
          <p:nvPr/>
        </p:nvSpPr>
        <p:spPr bwMode="auto">
          <a:xfrm>
            <a:off x="1124990" y="2163571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sp>
        <p:nvSpPr>
          <p:cNvPr id="50" name="closed-book_80901">
            <a:extLst>
              <a:ext uri="{FF2B5EF4-FFF2-40B4-BE49-F238E27FC236}">
                <a16:creationId xmlns:a16="http://schemas.microsoft.com/office/drawing/2014/main" xmlns="" id="{B8C9328B-08D7-473C-85C2-5B3A71775AC3}"/>
              </a:ext>
            </a:extLst>
          </p:cNvPr>
          <p:cNvSpPr>
            <a:spLocks noChangeAspect="1"/>
          </p:cNvSpPr>
          <p:nvPr/>
        </p:nvSpPr>
        <p:spPr bwMode="auto">
          <a:xfrm>
            <a:off x="1124990" y="4629652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A8A736A-3778-4350-AADE-0CAE3DFFF5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34" b="44905"/>
          <a:stretch/>
        </p:blipFill>
        <p:spPr>
          <a:xfrm>
            <a:off x="5720948" y="1074092"/>
            <a:ext cx="2848903" cy="2494292"/>
          </a:xfrm>
          <a:prstGeom prst="ellipse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DFF04ED-963A-457A-B610-A46CE59FA2B2}"/>
              </a:ext>
            </a:extLst>
          </p:cNvPr>
          <p:cNvGrpSpPr/>
          <p:nvPr/>
        </p:nvGrpSpPr>
        <p:grpSpPr>
          <a:xfrm>
            <a:off x="9449635" y="733381"/>
            <a:ext cx="532708" cy="530502"/>
            <a:chOff x="8801100" y="1056397"/>
            <a:chExt cx="532708" cy="53050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BCD53E47-B838-49B6-8AFE-E70E82FFC8FD}"/>
                </a:ext>
              </a:extLst>
            </p:cNvPr>
            <p:cNvSpPr/>
            <p:nvPr/>
          </p:nvSpPr>
          <p:spPr>
            <a:xfrm>
              <a:off x="8801100" y="1208797"/>
              <a:ext cx="396363" cy="378102"/>
            </a:xfrm>
            <a:prstGeom prst="ellipse">
              <a:avLst/>
            </a:prstGeom>
            <a:no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2D408BA4-D636-44E1-AA77-8E79B7B16F2E}"/>
                </a:ext>
              </a:extLst>
            </p:cNvPr>
            <p:cNvSpPr/>
            <p:nvPr/>
          </p:nvSpPr>
          <p:spPr>
            <a:xfrm>
              <a:off x="8937445" y="1056397"/>
              <a:ext cx="396363" cy="378102"/>
            </a:xfrm>
            <a:prstGeom prst="ellipse">
              <a:avLst/>
            </a:prstGeom>
            <a:no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C09A7DEB-DE97-4730-8A41-CF3455B1E6FF}"/>
              </a:ext>
            </a:extLst>
          </p:cNvPr>
          <p:cNvSpPr/>
          <p:nvPr/>
        </p:nvSpPr>
        <p:spPr>
          <a:xfrm>
            <a:off x="9517808" y="1890698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512E4815-F9E3-416D-B638-34E187D28A49}"/>
              </a:ext>
            </a:extLst>
          </p:cNvPr>
          <p:cNvSpPr/>
          <p:nvPr/>
        </p:nvSpPr>
        <p:spPr>
          <a:xfrm>
            <a:off x="10464671" y="1473845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11BABFFF-90B0-49DA-83DF-B97499881B54}"/>
              </a:ext>
            </a:extLst>
          </p:cNvPr>
          <p:cNvSpPr/>
          <p:nvPr/>
        </p:nvSpPr>
        <p:spPr>
          <a:xfrm>
            <a:off x="11070316" y="678295"/>
            <a:ext cx="216000" cy="216000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07E96239-7C88-46E9-982F-907A0E26D24A}"/>
              </a:ext>
            </a:extLst>
          </p:cNvPr>
          <p:cNvSpPr/>
          <p:nvPr/>
        </p:nvSpPr>
        <p:spPr>
          <a:xfrm>
            <a:off x="10215431" y="2708326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A545F7FF-B7E3-4708-A2ED-1FD2E82569E6}"/>
              </a:ext>
            </a:extLst>
          </p:cNvPr>
          <p:cNvSpPr/>
          <p:nvPr/>
        </p:nvSpPr>
        <p:spPr>
          <a:xfrm>
            <a:off x="10325159" y="2851655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510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6" presetClass="path" presetSubtype="0" fill="hold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3125 0.07315 " pathEditMode="relative" rAng="0" ptsTypes="AA" p14:bounceEnd="16000">
                                          <p:cBhvr>
                                            <p:cTn id="43" dur="10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25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9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25 0.25 E" pathEditMode="relative" ptsTypes="">
                                          <p:cBhvr>
                                            <p:cTn id="47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52" grpId="0" animBg="1"/>
          <p:bldP spid="53" grpId="0" animBg="1"/>
          <p:bldP spid="54" grpId="0" animBg="1"/>
          <p:bldP spid="55" grpId="0" animBg="1"/>
          <p:bldP spid="5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6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3125 0.07315 " pathEditMode="relative" rAng="0" ptsTypes="AA">
                                          <p:cBhvr>
                                            <p:cTn id="43" dur="10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25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9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25 0.25 E" pathEditMode="relative" ptsTypes="">
                                          <p:cBhvr>
                                            <p:cTn id="47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52" grpId="0" animBg="1"/>
          <p:bldP spid="53" grpId="0" animBg="1"/>
          <p:bldP spid="54" grpId="0" animBg="1"/>
          <p:bldP spid="55" grpId="0" animBg="1"/>
          <p:bldP spid="5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440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30B6306-9CC3-4993-B1AC-58B92EE4C2D1}"/>
              </a:ext>
            </a:extLst>
          </p:cNvPr>
          <p:cNvSpPr txBox="1"/>
          <p:nvPr/>
        </p:nvSpPr>
        <p:spPr>
          <a:xfrm>
            <a:off x="1014197" y="2077244"/>
            <a:ext cx="5705736" cy="4582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endParaRPr kumimoji="1"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E46AD4-8790-4B14-93C7-82D08461357F}"/>
              </a:ext>
            </a:extLst>
          </p:cNvPr>
          <p:cNvSpPr txBox="1"/>
          <p:nvPr/>
        </p:nvSpPr>
        <p:spPr>
          <a:xfrm>
            <a:off x="887196" y="1801504"/>
            <a:ext cx="5247510" cy="34163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1.</a:t>
            </a:r>
            <a:r>
              <a:rPr kumimoji="1"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粗读：</a:t>
            </a: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①</a:t>
            </a:r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后记</a:t>
            </a:r>
            <a:endParaRPr kumimoji="1" lang="en-US" altLang="zh-CN" sz="20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②</a:t>
            </a:r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目录</a:t>
            </a:r>
            <a:endParaRPr kumimoji="1" lang="en-US" altLang="zh-CN" sz="20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 dirty="0" smtClean="0"/>
              <a:t>每个</a:t>
            </a:r>
            <a:r>
              <a:rPr lang="zh-CN" altLang="en-US" sz="2000" dirty="0"/>
              <a:t>章节的开头</a:t>
            </a:r>
            <a:r>
              <a:rPr lang="zh-CN" altLang="en-US" sz="2000" dirty="0" smtClean="0"/>
              <a:t>或结尾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 dirty="0" smtClean="0"/>
              <a:t>阐述</a:t>
            </a:r>
            <a:r>
              <a:rPr lang="zh-CN" altLang="en-US" sz="2000" dirty="0"/>
              <a:t>观点或者定义概念的句子</a:t>
            </a:r>
            <a:r>
              <a:rPr lang="zh-CN" altLang="en-US" sz="2000" dirty="0" smtClean="0"/>
              <a:t>，顺手</a:t>
            </a:r>
            <a:r>
              <a:rPr lang="zh-CN" altLang="en-US" sz="2000" dirty="0" smtClean="0">
                <a:solidFill>
                  <a:srgbClr val="FF0000"/>
                </a:solidFill>
              </a:rPr>
              <a:t>圈划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/>
              <a:t/>
            </a:r>
            <a:br>
              <a:rPr lang="zh-CN" altLang="en-US" sz="2000" dirty="0"/>
            </a:br>
            <a:endParaRPr kumimoji="1" lang="zh-CN" altLang="en-US" sz="2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2F87F14-11BA-4655-9878-B557C45EB6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11" t="15146" r="27696" b="21799"/>
          <a:stretch/>
        </p:blipFill>
        <p:spPr>
          <a:xfrm>
            <a:off x="6978542" y="1699949"/>
            <a:ext cx="4359714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4548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440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30B6306-9CC3-4993-B1AC-58B92EE4C2D1}"/>
              </a:ext>
            </a:extLst>
          </p:cNvPr>
          <p:cNvSpPr txBox="1"/>
          <p:nvPr/>
        </p:nvSpPr>
        <p:spPr>
          <a:xfrm>
            <a:off x="1014197" y="2077244"/>
            <a:ext cx="5705736" cy="4582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endParaRPr kumimoji="1"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E46AD4-8790-4B14-93C7-82D08461357F}"/>
              </a:ext>
            </a:extLst>
          </p:cNvPr>
          <p:cNvSpPr txBox="1"/>
          <p:nvPr/>
        </p:nvSpPr>
        <p:spPr>
          <a:xfrm>
            <a:off x="956256" y="1629920"/>
            <a:ext cx="5178450" cy="29546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2.</a:t>
            </a:r>
            <a:r>
              <a:rPr kumimoji="1"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细读：</a:t>
            </a: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 dirty="0" smtClean="0"/>
              <a:t>批注</a:t>
            </a:r>
            <a:r>
              <a:rPr lang="zh-CN" altLang="en-US" sz="2000" dirty="0"/>
              <a:t>法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②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抓概念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③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理思路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/>
            </a:r>
            <a:br>
              <a:rPr lang="zh-CN" altLang="en-US" sz="2000" b="1" dirty="0">
                <a:solidFill>
                  <a:srgbClr val="FF0000"/>
                </a:solidFill>
              </a:rPr>
            </a:br>
            <a:endParaRPr kumimoji="1"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2F87F14-11BA-4655-9878-B557C45EB6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11" t="15146" r="27696" b="21799"/>
          <a:stretch/>
        </p:blipFill>
        <p:spPr>
          <a:xfrm>
            <a:off x="6978542" y="1699949"/>
            <a:ext cx="4359714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4752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2912" y="0"/>
            <a:ext cx="3589088" cy="3632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47414" y="1351129"/>
            <a:ext cx="76018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讨论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乡下人如何划分“群己”“人我”的</a:t>
            </a: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界限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中国人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是以“己”为</a:t>
            </a: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中心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“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中国乡土社会的基层结构是一种我所谓‘差序格局’……”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723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61865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764275" y="614150"/>
            <a:ext cx="5510131" cy="4923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一说是公家的，差不多就是说大家可以占一点便宜的意思，有权利而没有义务了。小到两三家合住的院子，公共的走廊上照例是灰尘堆积，满院生了荒草，谁也不想去拔拔清楚，更难以插足的自然是厕所，没有一家愿意去管“闲事”，谁看不惯，谁就得白服侍人，半声谢意都得不到。</a:t>
            </a:r>
            <a:endParaRPr kumimoji="1" lang="en-US" altLang="zh-CN" sz="20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 algn="r">
              <a:lnSpc>
                <a:spcPct val="200000"/>
              </a:lnSpc>
            </a:pP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——《</a:t>
            </a:r>
            <a:r>
              <a:rPr kumimoji="1" lang="zh-CN" altLang="en-US" sz="20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差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序格局</a:t>
            </a: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669" y="4465184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0333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133542" y="288555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440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30B6306-9CC3-4993-B1AC-58B92EE4C2D1}"/>
              </a:ext>
            </a:extLst>
          </p:cNvPr>
          <p:cNvSpPr txBox="1"/>
          <p:nvPr/>
        </p:nvSpPr>
        <p:spPr>
          <a:xfrm>
            <a:off x="1014197" y="2077244"/>
            <a:ext cx="5705736" cy="4582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endParaRPr kumimoji="1"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E46AD4-8790-4B14-93C7-82D08461357F}"/>
              </a:ext>
            </a:extLst>
          </p:cNvPr>
          <p:cNvSpPr txBox="1"/>
          <p:nvPr/>
        </p:nvSpPr>
        <p:spPr>
          <a:xfrm>
            <a:off x="956256" y="1629920"/>
            <a:ext cx="517845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/>
            </a:r>
            <a:br>
              <a:rPr lang="zh-CN" altLang="en-US" sz="2000" b="1" dirty="0">
                <a:solidFill>
                  <a:srgbClr val="FF0000"/>
                </a:solidFill>
              </a:rPr>
            </a:br>
            <a:endParaRPr kumimoji="1"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6256" y="3322042"/>
            <a:ext cx="118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乡土社会</a:t>
            </a:r>
            <a:endParaRPr lang="zh-CN" altLang="en-US" dirty="0"/>
          </a:p>
        </p:txBody>
      </p:sp>
      <p:cxnSp>
        <p:nvCxnSpPr>
          <p:cNvPr id="14" name="直接连接符 13"/>
          <p:cNvCxnSpPr>
            <a:stCxn id="8" idx="3"/>
            <a:endCxn id="16" idx="1"/>
          </p:cNvCxnSpPr>
          <p:nvPr/>
        </p:nvCxnSpPr>
        <p:spPr>
          <a:xfrm>
            <a:off x="2142699" y="3506708"/>
            <a:ext cx="6960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38733" y="3322042"/>
            <a:ext cx="307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村落：无需文字的熟悉社会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2974840" y="1557282"/>
            <a:ext cx="251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人和人的社会关系分析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700672" y="2902139"/>
            <a:ext cx="1570389" cy="373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文字下乡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729262" y="3622146"/>
            <a:ext cx="1495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文字再下乡</a:t>
            </a:r>
            <a:endParaRPr lang="zh-CN" altLang="en-US" dirty="0"/>
          </a:p>
        </p:txBody>
      </p:sp>
      <p:sp>
        <p:nvSpPr>
          <p:cNvPr id="22" name="左中括号 21"/>
          <p:cNvSpPr/>
          <p:nvPr/>
        </p:nvSpPr>
        <p:spPr>
          <a:xfrm>
            <a:off x="5729262" y="3021938"/>
            <a:ext cx="180219" cy="709001"/>
          </a:xfrm>
          <a:prstGeom prst="lef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4012442" y="1983326"/>
            <a:ext cx="27295" cy="13387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750232" y="1554881"/>
            <a:ext cx="130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6F0"/>
                </a:solidFill>
              </a:rPr>
              <a:t>差序格局</a:t>
            </a:r>
            <a:endParaRPr lang="zh-CN" altLang="en-US" dirty="0">
              <a:solidFill>
                <a:srgbClr val="0006F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44201" y="977963"/>
            <a:ext cx="2045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系维着私人的道德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7665852" y="1613994"/>
            <a:ext cx="2174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家族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7665852" y="2159918"/>
            <a:ext cx="2201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男女有别</a:t>
            </a:r>
            <a:endParaRPr lang="zh-CN" altLang="en-US" dirty="0"/>
          </a:p>
        </p:txBody>
      </p:sp>
      <p:cxnSp>
        <p:nvCxnSpPr>
          <p:cNvPr id="39" name="直接箭头连接符 38"/>
          <p:cNvCxnSpPr>
            <a:endCxn id="32" idx="1"/>
          </p:cNvCxnSpPr>
          <p:nvPr/>
        </p:nvCxnSpPr>
        <p:spPr>
          <a:xfrm>
            <a:off x="5363570" y="1733266"/>
            <a:ext cx="386662" cy="6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左大括号 39"/>
          <p:cNvSpPr/>
          <p:nvPr/>
        </p:nvSpPr>
        <p:spPr>
          <a:xfrm>
            <a:off x="7620133" y="1161117"/>
            <a:ext cx="45719" cy="121042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箭头连接符 42"/>
          <p:cNvCxnSpPr/>
          <p:nvPr/>
        </p:nvCxnSpPr>
        <p:spPr>
          <a:xfrm flipV="1">
            <a:off x="4039737" y="3769366"/>
            <a:ext cx="1" cy="1471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974840" y="5500048"/>
            <a:ext cx="2934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维护社会关系的原理</a:t>
            </a:r>
            <a:endParaRPr lang="zh-CN" altLang="en-US" dirty="0"/>
          </a:p>
        </p:txBody>
      </p:sp>
      <p:cxnSp>
        <p:nvCxnSpPr>
          <p:cNvPr id="49" name="直接箭头连接符 48"/>
          <p:cNvCxnSpPr/>
          <p:nvPr/>
        </p:nvCxnSpPr>
        <p:spPr>
          <a:xfrm>
            <a:off x="5363570" y="5677469"/>
            <a:ext cx="792788" cy="136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6177328" y="5500048"/>
            <a:ext cx="1287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6F0"/>
                </a:solidFill>
              </a:rPr>
              <a:t>礼治秩序</a:t>
            </a:r>
            <a:endParaRPr lang="zh-CN" altLang="en-US" dirty="0">
              <a:solidFill>
                <a:srgbClr val="0006F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74758" y="4694830"/>
            <a:ext cx="792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无讼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7857803" y="5281684"/>
            <a:ext cx="1282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无为政治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892421" y="5691116"/>
            <a:ext cx="4275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长老统治</a:t>
            </a:r>
            <a:endParaRPr lang="zh-CN" altLang="en-US" dirty="0"/>
          </a:p>
        </p:txBody>
      </p:sp>
      <p:sp>
        <p:nvSpPr>
          <p:cNvPr id="54" name="左大括号 53"/>
          <p:cNvSpPr/>
          <p:nvPr/>
        </p:nvSpPr>
        <p:spPr>
          <a:xfrm>
            <a:off x="7779224" y="4858534"/>
            <a:ext cx="92227" cy="11192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5435561" y="4144065"/>
            <a:ext cx="2029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社会变化本质分析</a:t>
            </a:r>
            <a:endParaRPr lang="zh-CN" altLang="en-US" dirty="0"/>
          </a:p>
        </p:txBody>
      </p:sp>
      <p:cxnSp>
        <p:nvCxnSpPr>
          <p:cNvPr id="57" name="直接箭头连接符 56"/>
          <p:cNvCxnSpPr/>
          <p:nvPr/>
        </p:nvCxnSpPr>
        <p:spPr>
          <a:xfrm flipH="1" flipV="1">
            <a:off x="4179965" y="3691374"/>
            <a:ext cx="1199076" cy="6373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7779224" y="3089026"/>
            <a:ext cx="136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血缘和地缘</a:t>
            </a:r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>
            <a:off x="7801621" y="3563822"/>
            <a:ext cx="1395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名实的分离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7842120" y="4144065"/>
            <a:ext cx="181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从欲望到需要</a:t>
            </a:r>
            <a:endParaRPr lang="zh-CN" altLang="en-US" dirty="0"/>
          </a:p>
        </p:txBody>
      </p:sp>
      <p:sp>
        <p:nvSpPr>
          <p:cNvPr id="70" name="左中括号 69"/>
          <p:cNvSpPr/>
          <p:nvPr/>
        </p:nvSpPr>
        <p:spPr>
          <a:xfrm>
            <a:off x="7779224" y="3275913"/>
            <a:ext cx="218364" cy="1052818"/>
          </a:xfrm>
          <a:prstGeom prst="lef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V="1">
            <a:off x="7271061" y="3766312"/>
            <a:ext cx="411516" cy="4603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1934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440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30B6306-9CC3-4993-B1AC-58B92EE4C2D1}"/>
              </a:ext>
            </a:extLst>
          </p:cNvPr>
          <p:cNvSpPr txBox="1"/>
          <p:nvPr/>
        </p:nvSpPr>
        <p:spPr>
          <a:xfrm>
            <a:off x="1014197" y="2077244"/>
            <a:ext cx="5705736" cy="4582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endParaRPr kumimoji="1"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E46AD4-8790-4B14-93C7-82D08461357F}"/>
              </a:ext>
            </a:extLst>
          </p:cNvPr>
          <p:cNvSpPr txBox="1"/>
          <p:nvPr/>
        </p:nvSpPr>
        <p:spPr>
          <a:xfrm>
            <a:off x="848490" y="1752347"/>
            <a:ext cx="5247510" cy="33239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3.</a:t>
            </a:r>
            <a:r>
              <a:rPr kumimoji="1"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研读</a:t>
            </a: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①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分享</a:t>
            </a:r>
            <a:r>
              <a:rPr kumimoji="1" lang="zh-CN" altLang="en-US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阅读心得</a:t>
            </a:r>
            <a:endParaRPr kumimoji="1" lang="en-US" altLang="zh-CN" sz="2000" dirty="0" smtClean="0">
              <a:solidFill>
                <a:srgbClr val="0006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②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阅读与本书相关的资料（推荐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《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生育制度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、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《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美国人的性格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》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）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FZQingKeBenYueSongS-R-GB" charset="-122"/>
              </a:rPr>
              <a:t>③</a:t>
            </a:r>
            <a:r>
              <a:rPr kumimoji="1" lang="zh-CN" altLang="en-US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专题研究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：如何建设与中国文化传统和现实社会相贯通的中国当代文化、</a:t>
            </a:r>
            <a:r>
              <a:rPr kumimoji="1" lang="zh-CN" altLang="en-US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新冠肺炎疫情下的“乡土中国”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……</a:t>
            </a:r>
            <a:endParaRPr kumimoji="1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2F87F14-11BA-4655-9878-B557C45EB6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11" t="15146" r="27696" b="21799"/>
          <a:stretch/>
        </p:blipFill>
        <p:spPr>
          <a:xfrm>
            <a:off x="6978542" y="1699949"/>
            <a:ext cx="4359714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2444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440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30B6306-9CC3-4993-B1AC-58B92EE4C2D1}"/>
              </a:ext>
            </a:extLst>
          </p:cNvPr>
          <p:cNvSpPr txBox="1"/>
          <p:nvPr/>
        </p:nvSpPr>
        <p:spPr>
          <a:xfrm>
            <a:off x="1014197" y="2077244"/>
            <a:ext cx="5705736" cy="4582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endParaRPr kumimoji="1"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E46AD4-8790-4B14-93C7-82D08461357F}"/>
              </a:ext>
            </a:extLst>
          </p:cNvPr>
          <p:cNvSpPr txBox="1"/>
          <p:nvPr/>
        </p:nvSpPr>
        <p:spPr>
          <a:xfrm>
            <a:off x="829412" y="1796782"/>
            <a:ext cx="5247510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4.</a:t>
            </a:r>
            <a:r>
              <a:rPr kumimoji="1"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重读</a:t>
            </a: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重读的根本目的是“消纳”。（钱钟书语）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学以致用</a:t>
            </a: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再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品观点、加深理解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借鉴事例、充实素材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2F87F14-11BA-4655-9878-B557C45EB6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11" t="15146" r="27696" b="21799"/>
          <a:stretch/>
        </p:blipFill>
        <p:spPr>
          <a:xfrm>
            <a:off x="6978542" y="1699949"/>
            <a:ext cx="4359714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11968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15" b="11839"/>
          <a:stretch/>
        </p:blipFill>
        <p:spPr>
          <a:xfrm>
            <a:off x="525731" y="399092"/>
            <a:ext cx="5713369" cy="6047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1FE8D1F-8388-4DD3-888F-9EB596D0BEBB}"/>
              </a:ext>
            </a:extLst>
          </p:cNvPr>
          <p:cNvSpPr txBox="1"/>
          <p:nvPr/>
        </p:nvSpPr>
        <p:spPr>
          <a:xfrm>
            <a:off x="6764965" y="3167007"/>
            <a:ext cx="4737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xmlns="" val="30715465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6000">
        <p15:prstTrans prst="wind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mph" presetSubtype="0" fill="remove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16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17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265" b="21254"/>
          <a:stretch/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21EDE74-B3CE-4900-A684-14F511C38B1E}"/>
              </a:ext>
            </a:extLst>
          </p:cNvPr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F4D5DFC5-C406-44F8-816B-E297CBA550B5}"/>
                </a:ext>
              </a:extLst>
            </p:cNvPr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698B93F2-7095-4A50-9A99-6770F49EA16E}"/>
                </a:ext>
              </a:extLst>
            </p:cNvPr>
            <p:cNvGrpSpPr/>
            <p:nvPr/>
          </p:nvGrpSpPr>
          <p:grpSpPr>
            <a:xfrm>
              <a:off x="8164847" y="1313615"/>
              <a:ext cx="1188000" cy="1459243"/>
              <a:chOff x="4190473" y="1924086"/>
              <a:chExt cx="1212191" cy="145924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AA10F790-CCD3-4E27-A3D4-67403563AB4C}"/>
                  </a:ext>
                </a:extLst>
              </p:cNvPr>
              <p:cNvSpPr txBox="1"/>
              <p:nvPr/>
            </p:nvSpPr>
            <p:spPr>
              <a:xfrm>
                <a:off x="4190473" y="1924086"/>
                <a:ext cx="121219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prstClr val="white"/>
                      </a:solidFill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01</a:t>
                </a:r>
                <a:endParaRPr lang="zh-CN" altLang="en-US" sz="8800" b="1" dirty="0">
                  <a:ln w="85725">
                    <a:solidFill>
                      <a:prstClr val="white"/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58E14790-68BC-4BBC-8588-9BB14A659CAE}"/>
                  </a:ext>
                </a:extLst>
              </p:cNvPr>
              <p:cNvSpPr txBox="1"/>
              <p:nvPr/>
            </p:nvSpPr>
            <p:spPr>
              <a:xfrm>
                <a:off x="4190473" y="1936779"/>
                <a:ext cx="121219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01</a:t>
                </a:r>
                <a:endParaRPr lang="zh-CN" altLang="en-US" sz="8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D5784D03-143E-45FF-959B-4DEE26FF31B1}"/>
              </a:ext>
            </a:extLst>
          </p:cNvPr>
          <p:cNvSpPr/>
          <p:nvPr/>
        </p:nvSpPr>
        <p:spPr>
          <a:xfrm>
            <a:off x="7244281" y="3215259"/>
            <a:ext cx="3149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整体感知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607F2EBD-226E-4338-9DB1-1374C463ECF1}"/>
              </a:ext>
            </a:extLst>
          </p:cNvPr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FD57CB3-4CA6-4E6C-BA14-B6FC45A402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BAEDF1C8-6BE8-4588-89D7-1FE506DDBA41}"/>
              </a:ext>
            </a:extLst>
          </p:cNvPr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6518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54734" y="285788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0E250DA-F88C-4C03-A0F2-8B532FAF3CE4}"/>
              </a:ext>
            </a:extLst>
          </p:cNvPr>
          <p:cNvSpPr txBox="1"/>
          <p:nvPr/>
        </p:nvSpPr>
        <p:spPr>
          <a:xfrm>
            <a:off x="970614" y="1494585"/>
            <a:ext cx="5150558" cy="2646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《乡土中国》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费孝通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所著的一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部研究中国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乡村社会特点的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学术著作。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1"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669" y="4221009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50877" y="2620370"/>
            <a:ext cx="450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根据先生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西南联大和云南大学所讲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“乡村社会学”课程内容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整理而成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050877" y="4364096"/>
            <a:ext cx="48297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尝试回答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“作为中国基层社会的乡土社会究竟是个什么样的社会”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这一问题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0203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54734" y="285788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8CD7059-336E-4ADB-AC32-79E364C46AA5}"/>
              </a:ext>
            </a:extLst>
          </p:cNvPr>
          <p:cNvGrpSpPr/>
          <p:nvPr/>
        </p:nvGrpSpPr>
        <p:grpSpPr>
          <a:xfrm>
            <a:off x="930316" y="1606985"/>
            <a:ext cx="5161856" cy="5047536"/>
            <a:chOff x="1365008" y="2998113"/>
            <a:chExt cx="3446183" cy="471037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0E250DA-F88C-4C03-A0F2-8B532FAF3CE4}"/>
                </a:ext>
              </a:extLst>
            </p:cNvPr>
            <p:cNvSpPr txBox="1"/>
            <p:nvPr/>
          </p:nvSpPr>
          <p:spPr>
            <a:xfrm>
              <a:off x="1370410" y="2998113"/>
              <a:ext cx="3440781" cy="471037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这里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讲的乡土中国，并不是具体的中国社会的素描，而是包含在具体的中国基层传统社会里的一种特具的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体系，支配着社会生活的各个方面。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旧著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乡土中国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重刊序言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kumimoji="1" lang="zh-CN" altLang="en-US" sz="22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CFBDD82-76FC-4B81-9FB3-C8416F21AEB5}"/>
                </a:ext>
              </a:extLst>
            </p:cNvPr>
            <p:cNvSpPr txBox="1"/>
            <p:nvPr/>
          </p:nvSpPr>
          <p:spPr>
            <a:xfrm>
              <a:off x="1365008" y="3365956"/>
              <a:ext cx="3386762" cy="45820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endParaRPr kumimoji="1"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4298" y="4279256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8086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61866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15" b="11839"/>
          <a:stretch/>
        </p:blipFill>
        <p:spPr>
          <a:xfrm>
            <a:off x="525731" y="399092"/>
            <a:ext cx="5713369" cy="6047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607F2EBD-226E-4338-9DB1-1374C463ECF1}"/>
              </a:ext>
            </a:extLst>
          </p:cNvPr>
          <p:cNvSpPr/>
          <p:nvPr/>
        </p:nvSpPr>
        <p:spPr>
          <a:xfrm>
            <a:off x="5828623" y="2623650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A8C789-F61D-4A47-BED2-2EF2839D4E3C}"/>
              </a:ext>
            </a:extLst>
          </p:cNvPr>
          <p:cNvSpPr/>
          <p:nvPr/>
        </p:nvSpPr>
        <p:spPr>
          <a:xfrm>
            <a:off x="514392" y="411799"/>
            <a:ext cx="1458366" cy="603440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1FE8D1F-8388-4DD3-888F-9EB596D0BEBB}"/>
              </a:ext>
            </a:extLst>
          </p:cNvPr>
          <p:cNvSpPr txBox="1"/>
          <p:nvPr/>
        </p:nvSpPr>
        <p:spPr>
          <a:xfrm>
            <a:off x="953046" y="610332"/>
            <a:ext cx="1031051" cy="18247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46AA1A-8883-4F0D-879E-CCEA8DF36113}"/>
              </a:ext>
            </a:extLst>
          </p:cNvPr>
          <p:cNvSpPr txBox="1"/>
          <p:nvPr/>
        </p:nvSpPr>
        <p:spPr>
          <a:xfrm>
            <a:off x="676047" y="662150"/>
            <a:ext cx="553998" cy="17098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</a:t>
            </a:r>
            <a:endParaRPr lang="zh-CN" altLang="en-US" sz="2400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9335" y="662150"/>
            <a:ext cx="302123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乡土本色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文字下乡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再论文字下乡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差序格局</a:t>
            </a:r>
            <a:endParaRPr lang="en-US" altLang="zh-CN" sz="2400" kern="0" dirty="0">
              <a:solidFill>
                <a:srgbClr val="000000"/>
              </a:solidFill>
              <a:latin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系维着私人的道德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家族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男女</a:t>
            </a:r>
            <a:r>
              <a:rPr lang="zh-CN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有别</a:t>
            </a:r>
            <a:endParaRPr lang="en-US" altLang="zh-CN" sz="2400" kern="0" dirty="0" smtClean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礼治秩序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无讼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无为政治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长老统治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血缘和地缘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名实的分离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宋体" panose="02010600030101010101" pitchFamily="2" charset="-122"/>
              </a:rPr>
              <a:t>从欲望到需要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2164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4" grpId="1"/>
      <p:bldP spid="4" grpId="0" animBg="1"/>
      <p:bldP spid="3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4765CE-7E6A-41D7-9774-A7003C0F6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265" b="21254"/>
          <a:stretch/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21EDE74-B3CE-4900-A684-14F511C38B1E}"/>
              </a:ext>
            </a:extLst>
          </p:cNvPr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4D5DFC5-C406-44F8-816B-E297CBA550B5}"/>
                </a:ext>
              </a:extLst>
            </p:cNvPr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698B93F2-7095-4A50-9A99-6770F49EA16E}"/>
                </a:ext>
              </a:extLst>
            </p:cNvPr>
            <p:cNvGrpSpPr/>
            <p:nvPr/>
          </p:nvGrpSpPr>
          <p:grpSpPr>
            <a:xfrm>
              <a:off x="8139126" y="1313615"/>
              <a:ext cx="1239442" cy="1480694"/>
              <a:chOff x="4164229" y="1924086"/>
              <a:chExt cx="1264681" cy="1480694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AA10F790-CCD3-4E27-A3D4-67403563AB4C}"/>
                  </a:ext>
                </a:extLst>
              </p:cNvPr>
              <p:cNvSpPr txBox="1"/>
              <p:nvPr/>
            </p:nvSpPr>
            <p:spPr>
              <a:xfrm>
                <a:off x="4164229" y="1924086"/>
                <a:ext cx="12646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prstClr val="white"/>
                      </a:solidFill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02</a:t>
                </a:r>
                <a:endParaRPr lang="zh-CN" altLang="en-US" sz="8800" b="1" dirty="0">
                  <a:ln w="85725">
                    <a:solidFill>
                      <a:prstClr val="white"/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58E14790-68BC-4BBC-8588-9BB14A659CAE}"/>
                  </a:ext>
                </a:extLst>
              </p:cNvPr>
              <p:cNvSpPr txBox="1"/>
              <p:nvPr/>
            </p:nvSpPr>
            <p:spPr>
              <a:xfrm>
                <a:off x="4164229" y="1958230"/>
                <a:ext cx="12646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02</a:t>
                </a:r>
                <a:endParaRPr lang="zh-CN" altLang="en-US" sz="8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7244281" y="3215259"/>
            <a:ext cx="3149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 smtClean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阅读意义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607F2EBD-226E-4338-9DB1-1374C463ECF1}"/>
              </a:ext>
            </a:extLst>
          </p:cNvPr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FD57CB3-4CA6-4E6C-BA14-B6FC45A402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BAEDF1C8-6BE8-4588-89D7-1FE506DDBA41}"/>
              </a:ext>
            </a:extLst>
          </p:cNvPr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0855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30316" y="2129050"/>
            <a:ext cx="5076890" cy="31700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1.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它是高中语文课程中“整本书阅读与研讨”学习任务群的</a:t>
            </a:r>
            <a:r>
              <a:rPr kumimoji="1"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必读书目。</a:t>
            </a:r>
            <a:endParaRPr kumimoji="1"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/>
              <a:t>教育部统编的高中语文新教材增加了“整本书阅读”单元，</a:t>
            </a:r>
            <a:r>
              <a:rPr lang="zh-CN" altLang="en-US" sz="2000" dirty="0">
                <a:solidFill>
                  <a:srgbClr val="FF0000"/>
                </a:solidFill>
              </a:rPr>
              <a:t>学生须阅读整本</a:t>
            </a:r>
            <a:r>
              <a:rPr lang="en-US" altLang="zh-CN" sz="2000" dirty="0">
                <a:solidFill>
                  <a:srgbClr val="FF0000"/>
                </a:solidFill>
              </a:rPr>
              <a:t>《</a:t>
            </a:r>
            <a:r>
              <a:rPr lang="zh-CN" altLang="en-US" sz="2000" dirty="0">
                <a:solidFill>
                  <a:srgbClr val="FF0000"/>
                </a:solidFill>
              </a:rPr>
              <a:t>乡土中国</a:t>
            </a:r>
            <a:r>
              <a:rPr lang="en-US" altLang="zh-CN" sz="2000" dirty="0">
                <a:solidFill>
                  <a:srgbClr val="FF0000"/>
                </a:solidFill>
              </a:rPr>
              <a:t>》</a:t>
            </a:r>
            <a:r>
              <a:rPr lang="zh-CN" altLang="en-US" sz="2000" dirty="0">
                <a:solidFill>
                  <a:srgbClr val="FF0000"/>
                </a:solidFill>
              </a:rPr>
              <a:t>（费孝通著）和</a:t>
            </a:r>
            <a:r>
              <a:rPr lang="en-US" altLang="zh-CN" sz="2000" dirty="0">
                <a:solidFill>
                  <a:srgbClr val="FF0000"/>
                </a:solidFill>
              </a:rPr>
              <a:t>《</a:t>
            </a:r>
            <a:r>
              <a:rPr lang="zh-CN" altLang="en-US" sz="2000" dirty="0">
                <a:solidFill>
                  <a:srgbClr val="FF0000"/>
                </a:solidFill>
              </a:rPr>
              <a:t>红楼梦</a:t>
            </a:r>
            <a:r>
              <a:rPr lang="en-US" altLang="zh-CN" sz="2000" dirty="0">
                <a:solidFill>
                  <a:srgbClr val="FF0000"/>
                </a:solidFill>
              </a:rPr>
              <a:t>》</a:t>
            </a:r>
            <a:r>
              <a:rPr lang="zh-CN" altLang="en-US" sz="2000" dirty="0" smtClean="0">
                <a:solidFill>
                  <a:srgbClr val="FF0000"/>
                </a:solidFill>
              </a:rPr>
              <a:t>。</a:t>
            </a:r>
            <a:endParaRPr kumimoji="1"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476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A05395-3C8C-42F2-86E6-3A8FB5AB8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" t="8166" r="491" b="878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271148-F4D5-4AEF-B83B-0DDFAF094D97}"/>
              </a:ext>
            </a:extLst>
          </p:cNvPr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0717A7C-1E7E-4183-822C-606273A23A99}"/>
              </a:ext>
            </a:extLst>
          </p:cNvPr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B7D9EF0-8476-4F4C-844A-CFF0C03D7FEA}"/>
                </a:ext>
              </a:extLst>
            </p:cNvPr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B1871DA-D034-4D45-81BA-196EF8E67B59}"/>
                  </a:ext>
                </a:extLst>
              </p:cNvPr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D5F9085-4495-4493-9790-802614F92516}"/>
                  </a:ext>
                </a:extLst>
              </p:cNvPr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F669242-82FD-4A73-9BF2-27D726F8144E}"/>
                  </a:ext>
                </a:extLst>
              </p:cNvPr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324BB5F-5714-41C1-8C05-EE752B14D956}"/>
                </a:ext>
              </a:extLst>
            </p:cNvPr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D3AAD2B-402F-4CBE-AB3D-08F035498A16}"/>
                  </a:ext>
                </a:extLst>
              </p:cNvPr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4F962C0A-E09E-4DCF-8A62-DF578E7F193E}"/>
                  </a:ext>
                </a:extLst>
              </p:cNvPr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1F8E5BE-EA63-45DE-9C5E-3F7E5AC150E1}"/>
                  </a:ext>
                </a:extLst>
              </p:cNvPr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5784D03-143E-45FF-959B-4DEE26FF31B1}"/>
              </a:ext>
            </a:extLst>
          </p:cNvPr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阅读意义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A0601A5-D3DA-453F-B955-9109BCEB345A}"/>
              </a:ext>
            </a:extLst>
          </p:cNvPr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84E5B567-6B43-4D86-8B74-602312F447D0}"/>
                </a:ext>
              </a:extLst>
            </p:cNvPr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71335C3-29F4-439E-8343-A99BC70F783F}"/>
                </a:ext>
              </a:extLst>
            </p:cNvPr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3CB7C634-ADE5-4645-ABB4-BEFD1884F38F}"/>
                  </a:ext>
                </a:extLst>
              </p:cNvPr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F4D5DFC5-C406-44F8-816B-E297CBA550B5}"/>
                  </a:ext>
                </a:extLst>
              </p:cNvPr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FBDD82-76FC-4B81-9FB3-C8416F21AEB5}"/>
              </a:ext>
            </a:extLst>
          </p:cNvPr>
          <p:cNvSpPr txBox="1"/>
          <p:nvPr/>
        </p:nvSpPr>
        <p:spPr>
          <a:xfrm>
            <a:off x="930316" y="2129050"/>
            <a:ext cx="5076890" cy="37240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2.</a:t>
            </a:r>
            <a:r>
              <a:rPr kumimoji="1" lang="zh-CN" alt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可以沿着作者的思路，一窥中国的基层社会，</a:t>
            </a:r>
            <a:r>
              <a:rPr kumimoji="1" lang="zh-CN" altLang="en-US" sz="2000" dirty="0" smtClean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了解中国乡村社会的面貌，更为</a:t>
            </a:r>
            <a:r>
              <a:rPr kumimoji="1" lang="zh-CN" altLang="en-US" sz="2000" dirty="0">
                <a:solidFill>
                  <a:srgbClr val="0006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具体、深入地理解中国乡土社会的文化传统和文化精神。</a:t>
            </a:r>
            <a:endParaRPr kumimoji="1" lang="en-US" altLang="zh-CN" sz="2000" dirty="0">
              <a:solidFill>
                <a:srgbClr val="0006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en-US" altLang="zh-CN" sz="2000" dirty="0" smtClean="0">
              <a:solidFill>
                <a:srgbClr val="0006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6DF160-3430-4992-9999-BC3A1B4FE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BECC09-D495-4329-B90E-8B7762256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20D93A4-E917-4D29-A6F2-A7C7163A20FC}"/>
              </a:ext>
            </a:extLst>
          </p:cNvPr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685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63D4E"/>
      </a:accent1>
      <a:accent2>
        <a:srgbClr val="FFBD52"/>
      </a:accent2>
      <a:accent3>
        <a:srgbClr val="663D4E"/>
      </a:accent3>
      <a:accent4>
        <a:srgbClr val="FFBD52"/>
      </a:accent4>
      <a:accent5>
        <a:srgbClr val="663D4E"/>
      </a:accent5>
      <a:accent6>
        <a:srgbClr val="FFBD52"/>
      </a:accent6>
      <a:hlink>
        <a:srgbClr val="663D4E"/>
      </a:hlink>
      <a:folHlink>
        <a:srgbClr val="FFBD5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63D4E"/>
      </a:accent1>
      <a:accent2>
        <a:srgbClr val="FFBD52"/>
      </a:accent2>
      <a:accent3>
        <a:srgbClr val="663D4E"/>
      </a:accent3>
      <a:accent4>
        <a:srgbClr val="FFBD52"/>
      </a:accent4>
      <a:accent5>
        <a:srgbClr val="663D4E"/>
      </a:accent5>
      <a:accent6>
        <a:srgbClr val="FFBD52"/>
      </a:accent6>
      <a:hlink>
        <a:srgbClr val="663D4E"/>
      </a:hlink>
      <a:folHlink>
        <a:srgbClr val="FFBD5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</TotalTime>
  <Words>1449</Words>
  <Application>Microsoft Office PowerPoint</Application>
  <PresentationFormat>自定义</PresentationFormat>
  <Paragraphs>137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主题​​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后青春 孙纬玲</dc:creator>
  <cp:lastModifiedBy>Administrator</cp:lastModifiedBy>
  <cp:revision>190</cp:revision>
  <dcterms:created xsi:type="dcterms:W3CDTF">2019-03-10T02:05:46Z</dcterms:created>
  <dcterms:modified xsi:type="dcterms:W3CDTF">2020-09-01T02:52:20Z</dcterms:modified>
</cp:coreProperties>
</file>