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56" r:id="rId3"/>
    <p:sldId id="354" r:id="rId4"/>
    <p:sldId id="353" r:id="rId5"/>
    <p:sldId id="379" r:id="rId6"/>
    <p:sldId id="380" r:id="rId7"/>
    <p:sldId id="381" r:id="rId8"/>
    <p:sldId id="262" r:id="rId9"/>
    <p:sldId id="263" r:id="rId10"/>
    <p:sldId id="264" r:id="rId11"/>
    <p:sldId id="265" r:id="rId12"/>
    <p:sldId id="266" r:id="rId13"/>
    <p:sldId id="267" r:id="rId14"/>
    <p:sldId id="268" r:id="rId15"/>
    <p:sldId id="269" r:id="rId16"/>
    <p:sldId id="270" r:id="rId17"/>
    <p:sldId id="277" r:id="rId18"/>
    <p:sldId id="271" r:id="rId19"/>
    <p:sldId id="360" r:id="rId20"/>
    <p:sldId id="361" r:id="rId21"/>
    <p:sldId id="362" r:id="rId22"/>
    <p:sldId id="363" r:id="rId23"/>
    <p:sldId id="364" r:id="rId24"/>
    <p:sldId id="366" r:id="rId25"/>
    <p:sldId id="365" r:id="rId26"/>
    <p:sldId id="367" r:id="rId27"/>
    <p:sldId id="368" r:id="rId28"/>
    <p:sldId id="369" r:id="rId29"/>
    <p:sldId id="370" r:id="rId30"/>
    <p:sldId id="371" r:id="rId31"/>
    <p:sldId id="372" r:id="rId32"/>
    <p:sldId id="373" r:id="rId33"/>
    <p:sldId id="374" r:id="rId34"/>
    <p:sldId id="375" r:id="rId35"/>
    <p:sldId id="377" r:id="rId36"/>
    <p:sldId id="378" r:id="rId37"/>
    <p:sldId id="376" r:id="rId38"/>
  </p:sldIdLst>
  <p:sldSz cx="9144000" cy="6858000" type="screen4x3"/>
  <p:notesSz cx="6858000" cy="9144000"/>
  <p:custDataLst>
    <p:tags r:id="rId39"/>
  </p:custDataLst>
  <p:defaultTex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sz="3200" b="0" i="0" u="none" baseline="0">
        <a:solidFill>
          <a:schemeClr val="tx1"/>
        </a:solidFill>
        <a:effectLst/>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60" d="100"/>
          <a:sy n="60"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p:bgPr>
    </p:bg>
    <p:spTree>
      <p:nvGrpSpPr>
        <p:cNvPr id="1" name="" titl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spcBef>
                <a:spcPct val="0"/>
              </a:spcBef>
              <a:buNone/>
            </a:pPr>
            <a:endParaRPr lang="en-US" altLang="zh-CN" sz="1200"/>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numCol="1" compatLnSpc="1">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endParaRPr lang="en-US" altLang="zh-CN" sz="1200"/>
          </a:p>
        </p:txBody>
      </p:sp>
      <p:sp>
        <p:nvSpPr>
          <p:cNvPr id="2052" name="Rectangle 4" title=""/>
          <p:cNvSpPr>
            <a:spLocks noGrp="1"/>
          </p:cNvSpPr>
          <p:nvPr>
            <p:ph type="sldImg" idx="4294967295"/>
          </p:nvPr>
        </p:nvSpPr>
        <p:spPr>
          <a:xfrm>
            <a:off x="1143000" y="685800"/>
            <a:ext cx="4572000" cy="3429000"/>
          </a:xfrm>
          <a:prstGeom prst="rect">
            <a:avLst/>
          </a:prstGeom>
          <a:noFill/>
          <a:ln>
            <a:noFill/>
            <a:miter lim="800000"/>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numCol="1" anchor="ctr" anchorCtr="0" compatLnSpc="1">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200"/>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numCol="1" anchor="b" anchorCtr="0"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C45590BC-D4B5-44A6-8622-D1251E6DF9AC}" type="slidenum">
              <a:rPr lang="en-US" altLang="zh-CN" sz="1200"/>
              <a:t>‹#›</a:t>
            </a:fld>
            <a:endParaRPr lang="en-US" altLang="zh-CN" sz="1200"/>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8"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9"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4"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5"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3"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4"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p:cNvSpPr>
            <a:spLocks noGrp="1" noChangeArrowheads="1"/>
          </p:cNvSpPr>
          <p:nvPr>
            <p:ph type="dt" sz="half" idx="10"/>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title=""/>
        <p:cNvGrpSpPr/>
        <p:nvPr/>
      </p:nvGrpSpPr>
      <p:grpSpPr/>
      <p:sp>
        <p:nvSpPr>
          <p:cNvPr id="1026" name="Rectangle 2" title=""/>
          <p:cNvSpPr>
            <a:spLocks noGrp="1"/>
          </p:cNvSpPr>
          <p:nvPr>
            <p:ph type="title" idx="4294967295"/>
          </p:nvPr>
        </p:nvSpPr>
        <p:spPr>
          <a:xfrm>
            <a:off x="457200" y="274638"/>
            <a:ext cx="822960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Rectangle 3" title=""/>
          <p:cNvSpPr>
            <a:spLocks noGrp="1"/>
          </p:cNvSpPr>
          <p:nvPr>
            <p:ph type="body" idx="5"/>
          </p:nvPr>
        </p:nvSpPr>
        <p:spPr>
          <a:xfrm>
            <a:off x="457200" y="1600200"/>
            <a:ext cx="8229600" cy="4525963"/>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r>
              <a:t>单击此处编辑母版文本样式</a:t>
            </a:r>
          </a:p>
          <a:p>
            <a:pPr lvl="1"/>
            <a:r>
              <a:t>第二级</a:t>
            </a:r>
          </a:p>
          <a:p>
            <a:pPr lvl="2"/>
            <a:r>
              <a:t>第三级</a:t>
            </a:r>
          </a:p>
          <a:p>
            <a:pPr lvl="3"/>
            <a:r>
              <a:t>第四级</a:t>
            </a:r>
          </a:p>
          <a:p>
            <a:pPr lvl="4"/>
            <a:r>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en-US" altLang="zh-CN" sz="140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numCol="1" compatLnSpc="1">
            <a:noAutofit/>
          </a:bodyPr>
          <a:lstStyle>
            <a:defPPr>
              <a:defRPr lang="zh-CN"/>
            </a:defPPr>
            <a:lvl1pPr marL="0" indent="0" algn="ct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en-US" altLang="zh-CN" sz="140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numCol="1" compatLnSpc="1">
            <a:prstTxWarp prst="textNoShape">
              <a:avLst/>
            </a:prstTxWarp>
            <a:noAutofit/>
          </a:bodyPr>
          <a:lstStyle>
            <a:defPPr>
              <a:defRPr lang="zh-CN"/>
            </a:defPPr>
            <a:lvl1pPr marL="0" indent="0" algn="r" defTabSz="914400" rtl="0" eaLnBrk="0" fontAlgn="base" hangingPunct="0">
              <a:lnSpc>
                <a:spcPct val="100000"/>
              </a:lnSpc>
              <a:spcBef>
                <a:spcPct val="0"/>
              </a:spcBef>
              <a:spcAft>
                <a:spcPct val="0"/>
              </a:spcAft>
              <a:buClrTx/>
              <a:buSzTx/>
              <a:buFont typeface="Arial" pitchFamily="34" charset="0"/>
              <a:buNone/>
              <a:defRPr kumimoji="0" lang="zh-CN" altLang="en-US" sz="1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r" eaLnBrk="1" hangingPunct="1">
              <a:spcBef>
                <a:spcPct val="0"/>
              </a:spcBef>
              <a:buNone/>
            </a:pPr>
            <a:fld id="{F25B9B8B-65CF-422F-BE10-02D37228D327}" type="slidenum">
              <a:rPr lang="en-US" altLang="zh-CN" sz="1400"/>
              <a:t>‹#›</a:t>
            </a:fld>
            <a:endParaRPr lang="en-US" altLang="zh-CN" sz="1400"/>
          </a:p>
        </p:txBody>
      </p:sp>
      <p:pic>
        <p:nvPicPr>
          <p:cNvPr id="1031"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hyperlink" Target="http://pic.sogou.com/d?query=%D0%A2%D7%D6%CD%BC%C6%AC&amp;mood=0&amp;picformat=0&amp;mode=1&amp;di=2&amp;p=50040513&amp;dp=1&amp;w=05009900&amp;dr=1&amp;did=1"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pic>
        <p:nvPicPr>
          <p:cNvPr id="3074" name="img_0" title="">
            <a:hlinkClick r:id="rId3"/>
          </p:cNvPr>
          <p:cNvPicPr>
            <a:picLocks noChangeAspect="1"/>
          </p:cNvPicPr>
          <p:nvPr/>
        </p:nvPicPr>
        <p:blipFill>
          <a:blip r:embed="rId2"/>
          <a:stretch>
            <a:fillRect/>
          </a:stretch>
        </p:blipFill>
        <p:spPr>
          <a:xfrm>
            <a:off x="900113" y="0"/>
            <a:ext cx="6477000" cy="6858000"/>
          </a:xfrm>
          <a:prstGeom prst="rect">
            <a:avLst/>
          </a:prstGeom>
          <a:noFill/>
          <a:ln>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2290" name="Text Box 2" title=""/>
          <p:cNvSpPr txBox="1"/>
          <p:nvPr/>
        </p:nvSpPr>
        <p:spPr>
          <a:xfrm>
            <a:off x="808038" y="3213100"/>
            <a:ext cx="184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zh-CN" altLang="en-US" sz="2400">
              <a:latin typeface="Times New Roman" pitchFamily="18" charset="0"/>
            </a:endParaRPr>
          </a:p>
        </p:txBody>
      </p:sp>
      <p:sp>
        <p:nvSpPr>
          <p:cNvPr id="12291" name="Text Box 3" title=""/>
          <p:cNvSpPr txBox="1"/>
          <p:nvPr/>
        </p:nvSpPr>
        <p:spPr>
          <a:xfrm>
            <a:off x="750888" y="1497013"/>
            <a:ext cx="5905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见</a:t>
            </a:r>
            <a:endParaRPr lang="zh-CN" altLang="en-US" b="1">
              <a:latin typeface="Times New Roman" pitchFamily="18" charset="0"/>
              <a:ea typeface="黑体" pitchFamily="49" charset="-122"/>
            </a:endParaRPr>
          </a:p>
        </p:txBody>
      </p:sp>
      <p:sp>
        <p:nvSpPr>
          <p:cNvPr id="12292" name="Text Box 4" title=""/>
          <p:cNvSpPr txBox="1"/>
          <p:nvPr/>
        </p:nvSpPr>
        <p:spPr>
          <a:xfrm>
            <a:off x="1600200" y="1323975"/>
            <a:ext cx="34353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慈父</a:t>
            </a:r>
            <a:r>
              <a:rPr lang="zh-CN" altLang="en-US" b="1">
                <a:solidFill>
                  <a:srgbClr val="FF0000"/>
                </a:solidFill>
                <a:latin typeface="Times New Roman" pitchFamily="18" charset="0"/>
                <a:ea typeface="黑体" pitchFamily="49" charset="-122"/>
              </a:rPr>
              <a:t>见</a:t>
            </a:r>
            <a:r>
              <a:rPr lang="zh-CN" altLang="en-US" b="1">
                <a:latin typeface="Times New Roman" pitchFamily="18" charset="0"/>
                <a:ea typeface="黑体" pitchFamily="49" charset="-122"/>
              </a:rPr>
              <a:t>背</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二州牧伯所</a:t>
            </a:r>
            <a:r>
              <a:rPr lang="zh-CN" altLang="en-US" b="1">
                <a:solidFill>
                  <a:srgbClr val="FF0000"/>
                </a:solidFill>
                <a:latin typeface="Times New Roman" pitchFamily="18" charset="0"/>
                <a:ea typeface="黑体" pitchFamily="49" charset="-122"/>
              </a:rPr>
              <a:t>见</a:t>
            </a:r>
            <a:r>
              <a:rPr lang="zh-CN" altLang="en-US" b="1">
                <a:latin typeface="Times New Roman" pitchFamily="18" charset="0"/>
                <a:ea typeface="黑体" pitchFamily="49" charset="-122"/>
              </a:rPr>
              <a:t>明知</a:t>
            </a:r>
            <a:endParaRPr lang="zh-CN" altLang="en-US" b="1">
              <a:latin typeface="Times New Roman" pitchFamily="18" charset="0"/>
              <a:ea typeface="黑体" pitchFamily="49" charset="-122"/>
            </a:endParaRPr>
          </a:p>
        </p:txBody>
      </p:sp>
      <p:sp>
        <p:nvSpPr>
          <p:cNvPr id="12293" name="AutoShape 5" title=""/>
          <p:cNvSpPr/>
          <p:nvPr/>
        </p:nvSpPr>
        <p:spPr>
          <a:xfrm>
            <a:off x="1295400" y="1524000"/>
            <a:ext cx="144463" cy="504825"/>
          </a:xfrm>
          <a:prstGeom prst="leftBrace">
            <a:avLst>
              <a:gd name="adj1" fmla="val 29105"/>
              <a:gd name="adj2" fmla="val 50000"/>
            </a:avLst>
          </a:prstGeom>
          <a:noFill/>
          <a:ln w="22225">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zh-CN" altLang="en-US" sz="2400" b="1">
              <a:latin typeface="Times New Roman" pitchFamily="18" charset="0"/>
            </a:endParaRPr>
          </a:p>
        </p:txBody>
      </p:sp>
      <p:sp>
        <p:nvSpPr>
          <p:cNvPr id="12294" name="Text Box 6" title=""/>
          <p:cNvSpPr txBox="1"/>
          <p:nvPr/>
        </p:nvSpPr>
        <p:spPr>
          <a:xfrm>
            <a:off x="685800" y="2771775"/>
            <a:ext cx="59055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亲</a:t>
            </a:r>
            <a:endParaRPr lang="zh-CN" altLang="en-US" b="1">
              <a:latin typeface="Times New Roman" pitchFamily="18" charset="0"/>
              <a:ea typeface="黑体" pitchFamily="49" charset="-122"/>
            </a:endParaRPr>
          </a:p>
        </p:txBody>
      </p:sp>
      <p:sp>
        <p:nvSpPr>
          <p:cNvPr id="12295" name="Text Box 7" title=""/>
          <p:cNvSpPr txBox="1"/>
          <p:nvPr/>
        </p:nvSpPr>
        <p:spPr>
          <a:xfrm>
            <a:off x="1600200" y="2543175"/>
            <a:ext cx="34353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躬</a:t>
            </a:r>
            <a:r>
              <a:rPr lang="zh-CN" altLang="en-US" b="1">
                <a:solidFill>
                  <a:srgbClr val="FF0000"/>
                </a:solidFill>
                <a:latin typeface="Times New Roman" pitchFamily="18" charset="0"/>
                <a:ea typeface="黑体" pitchFamily="49" charset="-122"/>
              </a:rPr>
              <a:t>亲</a:t>
            </a:r>
            <a:r>
              <a:rPr lang="zh-CN" altLang="en-US" b="1">
                <a:latin typeface="Times New Roman" pitchFamily="18" charset="0"/>
                <a:ea typeface="黑体" pitchFamily="49" charset="-122"/>
              </a:rPr>
              <a:t>抚养</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外无期功强近之</a:t>
            </a:r>
            <a:r>
              <a:rPr lang="zh-CN" altLang="en-US" b="1">
                <a:solidFill>
                  <a:srgbClr val="FF0000"/>
                </a:solidFill>
                <a:latin typeface="Times New Roman" pitchFamily="18" charset="0"/>
                <a:ea typeface="黑体" pitchFamily="49" charset="-122"/>
              </a:rPr>
              <a:t>亲</a:t>
            </a:r>
            <a:endParaRPr lang="zh-CN" altLang="en-US" b="1">
              <a:solidFill>
                <a:srgbClr val="FF0000"/>
              </a:solidFill>
              <a:latin typeface="Times New Roman" pitchFamily="18" charset="0"/>
              <a:ea typeface="黑体" pitchFamily="49" charset="-122"/>
            </a:endParaRPr>
          </a:p>
        </p:txBody>
      </p:sp>
      <p:sp>
        <p:nvSpPr>
          <p:cNvPr id="12296" name="AutoShape 8" title=""/>
          <p:cNvSpPr/>
          <p:nvPr/>
        </p:nvSpPr>
        <p:spPr>
          <a:xfrm>
            <a:off x="1371600" y="2819400"/>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zh-CN" altLang="en-US" sz="2400" b="1">
              <a:latin typeface="Times New Roman" pitchFamily="18" charset="0"/>
            </a:endParaRPr>
          </a:p>
        </p:txBody>
      </p:sp>
      <p:sp>
        <p:nvSpPr>
          <p:cNvPr id="12297" name="Text Box 9" title=""/>
          <p:cNvSpPr txBox="1"/>
          <p:nvPr/>
        </p:nvSpPr>
        <p:spPr>
          <a:xfrm>
            <a:off x="755650" y="3933825"/>
            <a:ext cx="59055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薄</a:t>
            </a:r>
            <a:endParaRPr lang="zh-CN" altLang="en-US" b="1">
              <a:latin typeface="Times New Roman" pitchFamily="18" charset="0"/>
              <a:ea typeface="黑体" pitchFamily="49" charset="-122"/>
            </a:endParaRPr>
          </a:p>
        </p:txBody>
      </p:sp>
      <p:sp>
        <p:nvSpPr>
          <p:cNvPr id="12298" name="Text Box 10" title=""/>
          <p:cNvSpPr txBox="1"/>
          <p:nvPr/>
        </p:nvSpPr>
        <p:spPr>
          <a:xfrm>
            <a:off x="1619250" y="3716338"/>
            <a:ext cx="18097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日</a:t>
            </a:r>
            <a:r>
              <a:rPr lang="zh-CN" altLang="en-US" b="1">
                <a:solidFill>
                  <a:srgbClr val="FF0000"/>
                </a:solidFill>
                <a:latin typeface="Times New Roman" pitchFamily="18" charset="0"/>
                <a:ea typeface="黑体" pitchFamily="49" charset="-122"/>
              </a:rPr>
              <a:t>薄</a:t>
            </a:r>
            <a:r>
              <a:rPr lang="zh-CN" altLang="en-US" b="1">
                <a:latin typeface="Times New Roman" pitchFamily="18" charset="0"/>
                <a:ea typeface="黑体" pitchFamily="49" charset="-122"/>
              </a:rPr>
              <a:t>西山</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门衰祚</a:t>
            </a:r>
            <a:r>
              <a:rPr lang="zh-CN" altLang="en-US" b="1">
                <a:solidFill>
                  <a:srgbClr val="FF0000"/>
                </a:solidFill>
                <a:latin typeface="Times New Roman" pitchFamily="18" charset="0"/>
                <a:ea typeface="黑体" pitchFamily="49" charset="-122"/>
              </a:rPr>
              <a:t>薄</a:t>
            </a:r>
            <a:endParaRPr lang="zh-CN" altLang="en-US" b="1">
              <a:solidFill>
                <a:srgbClr val="FF0000"/>
              </a:solidFill>
              <a:latin typeface="Times New Roman" pitchFamily="18" charset="0"/>
              <a:ea typeface="黑体" pitchFamily="49" charset="-122"/>
            </a:endParaRPr>
          </a:p>
        </p:txBody>
      </p:sp>
      <p:sp>
        <p:nvSpPr>
          <p:cNvPr id="12299" name="AutoShape 11" title=""/>
          <p:cNvSpPr/>
          <p:nvPr/>
        </p:nvSpPr>
        <p:spPr>
          <a:xfrm>
            <a:off x="1447800" y="3962400"/>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endParaRPr lang="zh-CN" altLang="en-US" sz="2400" b="1">
              <a:latin typeface="Times New Roman" pitchFamily="18" charset="0"/>
            </a:endParaRPr>
          </a:p>
        </p:txBody>
      </p:sp>
      <p:sp>
        <p:nvSpPr>
          <p:cNvPr id="12300" name="Text Box 12" title=""/>
          <p:cNvSpPr txBox="1"/>
          <p:nvPr/>
        </p:nvSpPr>
        <p:spPr>
          <a:xfrm>
            <a:off x="755650" y="5157788"/>
            <a:ext cx="5905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当</a:t>
            </a:r>
            <a:endParaRPr lang="zh-CN" altLang="en-US" b="1">
              <a:latin typeface="Times New Roman" pitchFamily="18" charset="0"/>
              <a:ea typeface="黑体" pitchFamily="49" charset="-122"/>
            </a:endParaRPr>
          </a:p>
        </p:txBody>
      </p:sp>
      <p:sp>
        <p:nvSpPr>
          <p:cNvPr id="12301" name="Text Box 13" title=""/>
          <p:cNvSpPr txBox="1"/>
          <p:nvPr/>
        </p:nvSpPr>
        <p:spPr>
          <a:xfrm>
            <a:off x="1619250" y="4941888"/>
            <a:ext cx="18097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死</a:t>
            </a:r>
            <a:r>
              <a:rPr lang="zh-CN" altLang="en-US" b="1">
                <a:solidFill>
                  <a:srgbClr val="FF0000"/>
                </a:solidFill>
                <a:latin typeface="Times New Roman" pitchFamily="18" charset="0"/>
                <a:ea typeface="黑体" pitchFamily="49" charset="-122"/>
              </a:rPr>
              <a:t>当</a:t>
            </a:r>
            <a:r>
              <a:rPr lang="zh-CN" altLang="en-US" b="1">
                <a:latin typeface="Times New Roman" pitchFamily="18" charset="0"/>
                <a:ea typeface="黑体" pitchFamily="49" charset="-122"/>
              </a:rPr>
              <a:t>结草</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solidFill>
                  <a:srgbClr val="FF0000"/>
                </a:solidFill>
                <a:latin typeface="Times New Roman" pitchFamily="18" charset="0"/>
                <a:ea typeface="黑体" pitchFamily="49" charset="-122"/>
              </a:rPr>
              <a:t>当</a:t>
            </a:r>
            <a:r>
              <a:rPr lang="zh-CN" altLang="en-US" b="1">
                <a:latin typeface="Times New Roman" pitchFamily="18" charset="0"/>
                <a:ea typeface="黑体" pitchFamily="49" charset="-122"/>
              </a:rPr>
              <a:t>侍东宫</a:t>
            </a:r>
            <a:endParaRPr lang="zh-CN" altLang="en-US" b="1">
              <a:latin typeface="Times New Roman" pitchFamily="18" charset="0"/>
              <a:ea typeface="黑体" pitchFamily="49" charset="-122"/>
            </a:endParaRPr>
          </a:p>
        </p:txBody>
      </p:sp>
      <p:sp>
        <p:nvSpPr>
          <p:cNvPr id="12302" name="AutoShape 14" title=""/>
          <p:cNvSpPr/>
          <p:nvPr/>
        </p:nvSpPr>
        <p:spPr>
          <a:xfrm>
            <a:off x="1447800" y="5257800"/>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endParaRPr lang="zh-CN" altLang="en-US"/>
          </a:p>
        </p:txBody>
      </p:sp>
      <p:sp>
        <p:nvSpPr>
          <p:cNvPr id="12303" name="Text Box 15" title=""/>
          <p:cNvSpPr txBox="1"/>
          <p:nvPr/>
        </p:nvSpPr>
        <p:spPr>
          <a:xfrm>
            <a:off x="4500563" y="1412875"/>
            <a:ext cx="184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zh-CN" altLang="en-US" sz="2400">
              <a:latin typeface="Times New Roman" pitchFamily="18" charset="0"/>
            </a:endParaRPr>
          </a:p>
        </p:txBody>
      </p:sp>
      <p:sp>
        <p:nvSpPr>
          <p:cNvPr id="12304" name="Text Box 16" title=""/>
          <p:cNvSpPr txBox="1">
            <a:spLocks noChangeArrowheads="1"/>
          </p:cNvSpPr>
          <p:nvPr/>
        </p:nvSpPr>
        <p:spPr bwMode="auto">
          <a:xfrm>
            <a:off x="4211638" y="1268413"/>
            <a:ext cx="3441700" cy="579437"/>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代</a:t>
            </a:r>
            <a:r>
              <a:rPr lang="zh-CN" altLang="en-US" sz="3200" b="1" spc="0">
                <a:solidFill>
                  <a:srgbClr val="0000FF"/>
                </a:solidFill>
                <a:effectLst>
                  <a:outerShdw blurRad="38100" dist="38100" dir="2700000" algn="tl">
                    <a:srgbClr val="000000"/>
                  </a:outerShdw>
                </a:effectLst>
                <a:latin typeface="华文中宋" pitchFamily="2" charset="-122"/>
                <a:ea typeface="黑体" pitchFamily="49" charset="-122"/>
              </a:rPr>
              <a:t>“</a:t>
            </a: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我</a:t>
            </a:r>
            <a:r>
              <a:rPr lang="zh-CN" altLang="en-US" sz="3200" b="1" spc="0">
                <a:solidFill>
                  <a:srgbClr val="0000FF"/>
                </a:solidFill>
                <a:effectLst>
                  <a:outerShdw blurRad="38100" dist="38100" dir="2700000" algn="tl">
                    <a:srgbClr val="000000"/>
                  </a:outerShdw>
                </a:effectLst>
                <a:latin typeface="华文中宋" pitchFamily="2" charset="-122"/>
                <a:ea typeface="黑体" pitchFamily="49" charset="-122"/>
              </a:rPr>
              <a:t>”“</a:t>
            </a: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自己</a:t>
            </a:r>
            <a:r>
              <a:rPr lang="zh-CN" altLang="en-US" sz="3200" b="1" spc="0">
                <a:solidFill>
                  <a:srgbClr val="0000FF"/>
                </a:solidFill>
                <a:effectLst>
                  <a:outerShdw blurRad="38100" dist="38100" dir="2700000" algn="tl">
                    <a:srgbClr val="000000"/>
                  </a:outerShdw>
                </a:effectLst>
                <a:latin typeface="华文中宋" pitchFamily="2" charset="-122"/>
                <a:ea typeface="黑体" pitchFamily="49" charset="-122"/>
              </a:rPr>
              <a:t>”</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05" name="Text Box 17" title=""/>
          <p:cNvSpPr txBox="1">
            <a:spLocks noChangeArrowheads="1"/>
          </p:cNvSpPr>
          <p:nvPr/>
        </p:nvSpPr>
        <p:spPr bwMode="auto">
          <a:xfrm>
            <a:off x="5292725" y="1844675"/>
            <a:ext cx="2224088"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看见，动词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06" name="Text Box 18" title=""/>
          <p:cNvSpPr txBox="1">
            <a:spLocks noChangeArrowheads="1"/>
          </p:cNvSpPr>
          <p:nvPr/>
        </p:nvSpPr>
        <p:spPr bwMode="auto">
          <a:xfrm>
            <a:off x="5076825" y="2420938"/>
            <a:ext cx="1000125" cy="579437"/>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亲自</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07" name="Text Box 19" title=""/>
          <p:cNvSpPr txBox="1">
            <a:spLocks noChangeArrowheads="1"/>
          </p:cNvSpPr>
          <p:nvPr/>
        </p:nvSpPr>
        <p:spPr bwMode="auto">
          <a:xfrm>
            <a:off x="5148263" y="2997200"/>
            <a:ext cx="2224087"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亲戚，名词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08" name="Text Box 20" title=""/>
          <p:cNvSpPr txBox="1">
            <a:spLocks noChangeArrowheads="1"/>
          </p:cNvSpPr>
          <p:nvPr/>
        </p:nvSpPr>
        <p:spPr bwMode="auto">
          <a:xfrm>
            <a:off x="4427538" y="3644900"/>
            <a:ext cx="2224087"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迫近，动词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09" name="Text Box 21" title=""/>
          <p:cNvSpPr txBox="1">
            <a:spLocks noChangeArrowheads="1"/>
          </p:cNvSpPr>
          <p:nvPr/>
        </p:nvSpPr>
        <p:spPr bwMode="auto">
          <a:xfrm>
            <a:off x="4343400" y="4219575"/>
            <a:ext cx="3448050"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微薄，少，形容词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10" name="Text Box 22" title=""/>
          <p:cNvSpPr txBox="1">
            <a:spLocks noChangeArrowheads="1"/>
          </p:cNvSpPr>
          <p:nvPr/>
        </p:nvSpPr>
        <p:spPr bwMode="auto">
          <a:xfrm>
            <a:off x="4427538" y="4941888"/>
            <a:ext cx="2224087" cy="579437"/>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应当，副词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11" name="Text Box 23" title=""/>
          <p:cNvSpPr txBox="1">
            <a:spLocks noChangeArrowheads="1"/>
          </p:cNvSpPr>
          <p:nvPr/>
        </p:nvSpPr>
        <p:spPr bwMode="auto">
          <a:xfrm>
            <a:off x="4284663" y="5445125"/>
            <a:ext cx="3040062"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任，充当，动词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2312" name="WordArt 2" title=""/>
          <p:cNvSpPr>
            <a:spLocks noTextEdit="1"/>
          </p:cNvSpPr>
          <p:nvPr/>
        </p:nvSpPr>
        <p:spPr>
          <a:xfrm>
            <a:off x="1187450" y="260350"/>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一词多义</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2303"/>
                                        </p:tgtEl>
                                        <p:attrNameLst>
                                          <p:attrName>style.visibility</p:attrName>
                                        </p:attrNameLst>
                                      </p:cBhvr>
                                      <p:to>
                                        <p:strVal val="visible"/>
                                      </p:to>
                                    </p:set>
                                    <p:anim calcmode="lin" valueType="num">
                                      <p:cBhvr additive="base">
                                        <p:cTn id="7" dur="500" fill="hold"/>
                                        <p:tgtEl>
                                          <p:spTgt spid="12303"/>
                                        </p:tgtEl>
                                        <p:attrNameLst>
                                          <p:attrName>ppt_x</p:attrName>
                                        </p:attrNameLst>
                                      </p:cBhvr>
                                      <p:tavLst>
                                        <p:tav tm="0">
                                          <p:val>
                                            <p:strVal val="0-#ppt_w/2"/>
                                          </p:val>
                                        </p:tav>
                                        <p:tav tm="100000">
                                          <p:val>
                                            <p:strVal val="#ppt_x"/>
                                          </p:val>
                                        </p:tav>
                                      </p:tavLst>
                                    </p:anim>
                                    <p:anim calcmode="lin" valueType="num">
                                      <p:cBhvr additive="base">
                                        <p:cTn id="8" dur="500" fill="hold"/>
                                        <p:tgtEl>
                                          <p:spTgt spid="1230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2304"/>
                                        </p:tgtEl>
                                        <p:attrNameLst>
                                          <p:attrName>style.visibility</p:attrName>
                                        </p:attrNameLst>
                                      </p:cBhvr>
                                      <p:to>
                                        <p:strVal val="visible"/>
                                      </p:to>
                                    </p:set>
                                    <p:anim calcmode="lin" valueType="num">
                                      <p:cBhvr additive="base">
                                        <p:cTn id="13" dur="500" fill="hold"/>
                                        <p:tgtEl>
                                          <p:spTgt spid="12304"/>
                                        </p:tgtEl>
                                        <p:attrNameLst>
                                          <p:attrName>ppt_x</p:attrName>
                                        </p:attrNameLst>
                                      </p:cBhvr>
                                      <p:tavLst>
                                        <p:tav tm="0">
                                          <p:val>
                                            <p:strVal val="0-#ppt_w/2"/>
                                          </p:val>
                                        </p:tav>
                                        <p:tav tm="100000">
                                          <p:val>
                                            <p:strVal val="#ppt_x"/>
                                          </p:val>
                                        </p:tav>
                                      </p:tavLst>
                                    </p:anim>
                                    <p:anim calcmode="lin" valueType="num">
                                      <p:cBhvr additive="base">
                                        <p:cTn id="14" dur="500" fill="hold"/>
                                        <p:tgtEl>
                                          <p:spTgt spid="1230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2305"/>
                                        </p:tgtEl>
                                        <p:attrNameLst>
                                          <p:attrName>style.visibility</p:attrName>
                                        </p:attrNameLst>
                                      </p:cBhvr>
                                      <p:to>
                                        <p:strVal val="visible"/>
                                      </p:to>
                                    </p:set>
                                    <p:anim calcmode="lin" valueType="num">
                                      <p:cBhvr additive="base">
                                        <p:cTn id="19" dur="500" fill="hold"/>
                                        <p:tgtEl>
                                          <p:spTgt spid="12305"/>
                                        </p:tgtEl>
                                        <p:attrNameLst>
                                          <p:attrName>ppt_x</p:attrName>
                                        </p:attrNameLst>
                                      </p:cBhvr>
                                      <p:tavLst>
                                        <p:tav tm="0">
                                          <p:val>
                                            <p:strVal val="0-#ppt_w/2"/>
                                          </p:val>
                                        </p:tav>
                                        <p:tav tm="100000">
                                          <p:val>
                                            <p:strVal val="#ppt_x"/>
                                          </p:val>
                                        </p:tav>
                                      </p:tavLst>
                                    </p:anim>
                                    <p:anim calcmode="lin" valueType="num">
                                      <p:cBhvr additive="base">
                                        <p:cTn id="20" dur="500" fill="hold"/>
                                        <p:tgtEl>
                                          <p:spTgt spid="1230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2306"/>
                                        </p:tgtEl>
                                        <p:attrNameLst>
                                          <p:attrName>style.visibility</p:attrName>
                                        </p:attrNameLst>
                                      </p:cBhvr>
                                      <p:to>
                                        <p:strVal val="visible"/>
                                      </p:to>
                                    </p:set>
                                    <p:anim calcmode="lin" valueType="num">
                                      <p:cBhvr additive="base">
                                        <p:cTn id="25" dur="500" fill="hold"/>
                                        <p:tgtEl>
                                          <p:spTgt spid="12306"/>
                                        </p:tgtEl>
                                        <p:attrNameLst>
                                          <p:attrName>ppt_x</p:attrName>
                                        </p:attrNameLst>
                                      </p:cBhvr>
                                      <p:tavLst>
                                        <p:tav tm="0">
                                          <p:val>
                                            <p:strVal val="0-#ppt_w/2"/>
                                          </p:val>
                                        </p:tav>
                                        <p:tav tm="100000">
                                          <p:val>
                                            <p:strVal val="#ppt_x"/>
                                          </p:val>
                                        </p:tav>
                                      </p:tavLst>
                                    </p:anim>
                                    <p:anim calcmode="lin" valueType="num">
                                      <p:cBhvr additive="base">
                                        <p:cTn id="26" dur="500" fill="hold"/>
                                        <p:tgtEl>
                                          <p:spTgt spid="1230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2307"/>
                                        </p:tgtEl>
                                        <p:attrNameLst>
                                          <p:attrName>style.visibility</p:attrName>
                                        </p:attrNameLst>
                                      </p:cBhvr>
                                      <p:to>
                                        <p:strVal val="visible"/>
                                      </p:to>
                                    </p:set>
                                    <p:anim calcmode="lin" valueType="num">
                                      <p:cBhvr additive="base">
                                        <p:cTn id="31" dur="500" fill="hold"/>
                                        <p:tgtEl>
                                          <p:spTgt spid="12307"/>
                                        </p:tgtEl>
                                        <p:attrNameLst>
                                          <p:attrName>ppt_x</p:attrName>
                                        </p:attrNameLst>
                                      </p:cBhvr>
                                      <p:tavLst>
                                        <p:tav tm="0">
                                          <p:val>
                                            <p:strVal val="0-#ppt_w/2"/>
                                          </p:val>
                                        </p:tav>
                                        <p:tav tm="100000">
                                          <p:val>
                                            <p:strVal val="#ppt_x"/>
                                          </p:val>
                                        </p:tav>
                                      </p:tavLst>
                                    </p:anim>
                                    <p:anim calcmode="lin" valueType="num">
                                      <p:cBhvr additive="base">
                                        <p:cTn id="32" dur="500" fill="hold"/>
                                        <p:tgtEl>
                                          <p:spTgt spid="12307"/>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2308"/>
                                        </p:tgtEl>
                                        <p:attrNameLst>
                                          <p:attrName>style.visibility</p:attrName>
                                        </p:attrNameLst>
                                      </p:cBhvr>
                                      <p:to>
                                        <p:strVal val="visible"/>
                                      </p:to>
                                    </p:set>
                                    <p:anim calcmode="lin" valueType="num">
                                      <p:cBhvr additive="base">
                                        <p:cTn id="37" dur="500" fill="hold"/>
                                        <p:tgtEl>
                                          <p:spTgt spid="12308"/>
                                        </p:tgtEl>
                                        <p:attrNameLst>
                                          <p:attrName>ppt_x</p:attrName>
                                        </p:attrNameLst>
                                      </p:cBhvr>
                                      <p:tavLst>
                                        <p:tav tm="0">
                                          <p:val>
                                            <p:strVal val="0-#ppt_w/2"/>
                                          </p:val>
                                        </p:tav>
                                        <p:tav tm="100000">
                                          <p:val>
                                            <p:strVal val="#ppt_x"/>
                                          </p:val>
                                        </p:tav>
                                      </p:tavLst>
                                    </p:anim>
                                    <p:anim calcmode="lin" valueType="num">
                                      <p:cBhvr additive="base">
                                        <p:cTn id="38" dur="500" fill="hold"/>
                                        <p:tgtEl>
                                          <p:spTgt spid="12308"/>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2309"/>
                                        </p:tgtEl>
                                        <p:attrNameLst>
                                          <p:attrName>style.visibility</p:attrName>
                                        </p:attrNameLst>
                                      </p:cBhvr>
                                      <p:to>
                                        <p:strVal val="visible"/>
                                      </p:to>
                                    </p:set>
                                    <p:anim calcmode="lin" valueType="num">
                                      <p:cBhvr additive="base">
                                        <p:cTn id="43" dur="500" fill="hold"/>
                                        <p:tgtEl>
                                          <p:spTgt spid="12309"/>
                                        </p:tgtEl>
                                        <p:attrNameLst>
                                          <p:attrName>ppt_x</p:attrName>
                                        </p:attrNameLst>
                                      </p:cBhvr>
                                      <p:tavLst>
                                        <p:tav tm="0">
                                          <p:val>
                                            <p:strVal val="0-#ppt_w/2"/>
                                          </p:val>
                                        </p:tav>
                                        <p:tav tm="100000">
                                          <p:val>
                                            <p:strVal val="#ppt_x"/>
                                          </p:val>
                                        </p:tav>
                                      </p:tavLst>
                                    </p:anim>
                                    <p:anim calcmode="lin" valueType="num">
                                      <p:cBhvr additive="base">
                                        <p:cTn id="44" dur="500" fill="hold"/>
                                        <p:tgtEl>
                                          <p:spTgt spid="1230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12310"/>
                                        </p:tgtEl>
                                        <p:attrNameLst>
                                          <p:attrName>style.visibility</p:attrName>
                                        </p:attrNameLst>
                                      </p:cBhvr>
                                      <p:to>
                                        <p:strVal val="visible"/>
                                      </p:to>
                                    </p:set>
                                    <p:anim calcmode="lin" valueType="num">
                                      <p:cBhvr additive="base">
                                        <p:cTn id="49" dur="500" fill="hold"/>
                                        <p:tgtEl>
                                          <p:spTgt spid="12310"/>
                                        </p:tgtEl>
                                        <p:attrNameLst>
                                          <p:attrName>ppt_x</p:attrName>
                                        </p:attrNameLst>
                                      </p:cBhvr>
                                      <p:tavLst>
                                        <p:tav tm="0">
                                          <p:val>
                                            <p:strVal val="0-#ppt_w/2"/>
                                          </p:val>
                                        </p:tav>
                                        <p:tav tm="100000">
                                          <p:val>
                                            <p:strVal val="#ppt_x"/>
                                          </p:val>
                                        </p:tav>
                                      </p:tavLst>
                                    </p:anim>
                                    <p:anim calcmode="lin" valueType="num">
                                      <p:cBhvr additive="base">
                                        <p:cTn id="50" dur="500" fill="hold"/>
                                        <p:tgtEl>
                                          <p:spTgt spid="12310"/>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2311"/>
                                        </p:tgtEl>
                                        <p:attrNameLst>
                                          <p:attrName>style.visibility</p:attrName>
                                        </p:attrNameLst>
                                      </p:cBhvr>
                                      <p:to>
                                        <p:strVal val="visible"/>
                                      </p:to>
                                    </p:set>
                                    <p:anim calcmode="lin" valueType="num">
                                      <p:cBhvr additive="base">
                                        <p:cTn id="55" dur="500" fill="hold"/>
                                        <p:tgtEl>
                                          <p:spTgt spid="12311"/>
                                        </p:tgtEl>
                                        <p:attrNameLst>
                                          <p:attrName>ppt_x</p:attrName>
                                        </p:attrNameLst>
                                      </p:cBhvr>
                                      <p:tavLst>
                                        <p:tav tm="0">
                                          <p:val>
                                            <p:strVal val="0-#ppt_w/2"/>
                                          </p:val>
                                        </p:tav>
                                        <p:tav tm="100000">
                                          <p:val>
                                            <p:strVal val="#ppt_x"/>
                                          </p:val>
                                        </p:tav>
                                      </p:tavLst>
                                    </p:anim>
                                    <p:anim calcmode="lin" valueType="num">
                                      <p:cBhvr additive="base">
                                        <p:cTn id="56" dur="500" fill="hold"/>
                                        <p:tgtEl>
                                          <p:spTgt spid="12311"/>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nodeType="clickEffect">
                                  <p:stCondLst>
                                    <p:cond delay="0"/>
                                  </p:stCondLst>
                                  <p:childTnLst>
                                    <p:set>
                                      <p:cBhvr>
                                        <p:cTn id="60" dur="1" fill="hold">
                                          <p:stCondLst>
                                            <p:cond delay="0"/>
                                          </p:stCondLst>
                                        </p:cTn>
                                        <p:tgtEl>
                                          <p:spTgt spid="12312"/>
                                        </p:tgtEl>
                                        <p:attrNameLst>
                                          <p:attrName>style.visibility</p:attrName>
                                        </p:attrNameLst>
                                      </p:cBhvr>
                                      <p:to>
                                        <p:strVal val="visible"/>
                                      </p:to>
                                    </p:set>
                                    <p:anim calcmode="lin" valueType="num">
                                      <p:cBhvr additive="base">
                                        <p:cTn id="61" dur="500" fill="hold"/>
                                        <p:tgtEl>
                                          <p:spTgt spid="12312"/>
                                        </p:tgtEl>
                                        <p:attrNameLst>
                                          <p:attrName>ppt_x</p:attrName>
                                        </p:attrNameLst>
                                      </p:cBhvr>
                                      <p:tavLst>
                                        <p:tav tm="0">
                                          <p:val>
                                            <p:strVal val="0-#ppt_w/2"/>
                                          </p:val>
                                        </p:tav>
                                        <p:tav tm="100000">
                                          <p:val>
                                            <p:strVal val="#ppt_x"/>
                                          </p:val>
                                        </p:tav>
                                      </p:tavLst>
                                    </p:anim>
                                    <p:anim calcmode="lin" valueType="num">
                                      <p:cBhvr additive="base">
                                        <p:cTn id="62" dur="500" fill="hold"/>
                                        <p:tgtEl>
                                          <p:spTgt spid="123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3314" name="Text Box 2" title=""/>
          <p:cNvSpPr txBox="1"/>
          <p:nvPr/>
        </p:nvSpPr>
        <p:spPr>
          <a:xfrm>
            <a:off x="619125" y="1239838"/>
            <a:ext cx="5905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行</a:t>
            </a:r>
            <a:endParaRPr lang="zh-CN" altLang="en-US" b="1">
              <a:latin typeface="Times New Roman" pitchFamily="18" charset="0"/>
              <a:ea typeface="黑体" pitchFamily="49" charset="-122"/>
            </a:endParaRPr>
          </a:p>
        </p:txBody>
      </p:sp>
      <p:sp>
        <p:nvSpPr>
          <p:cNvPr id="13315" name="Text Box 3" title=""/>
          <p:cNvSpPr txBox="1"/>
          <p:nvPr/>
        </p:nvSpPr>
        <p:spPr>
          <a:xfrm>
            <a:off x="1338263" y="1049338"/>
            <a:ext cx="181610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行年九岁</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九岁不行</a:t>
            </a:r>
            <a:endParaRPr lang="zh-CN" altLang="en-US" b="1">
              <a:latin typeface="Times New Roman" pitchFamily="18" charset="0"/>
              <a:ea typeface="黑体" pitchFamily="49" charset="-122"/>
            </a:endParaRPr>
          </a:p>
        </p:txBody>
      </p:sp>
      <p:sp>
        <p:nvSpPr>
          <p:cNvPr id="13316" name="AutoShape 4" title=""/>
          <p:cNvSpPr/>
          <p:nvPr/>
        </p:nvSpPr>
        <p:spPr>
          <a:xfrm>
            <a:off x="1143000" y="1339850"/>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endParaRPr lang="zh-CN" altLang="en-US"/>
          </a:p>
        </p:txBody>
      </p:sp>
      <p:sp>
        <p:nvSpPr>
          <p:cNvPr id="13317" name="Text Box 5" title=""/>
          <p:cNvSpPr txBox="1"/>
          <p:nvPr/>
        </p:nvSpPr>
        <p:spPr>
          <a:xfrm>
            <a:off x="611188" y="2378075"/>
            <a:ext cx="59055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夙</a:t>
            </a:r>
            <a:endParaRPr lang="zh-CN" altLang="en-US" b="1">
              <a:latin typeface="Times New Roman" pitchFamily="18" charset="0"/>
              <a:ea typeface="黑体" pitchFamily="49" charset="-122"/>
            </a:endParaRPr>
          </a:p>
        </p:txBody>
      </p:sp>
      <p:sp>
        <p:nvSpPr>
          <p:cNvPr id="13318" name="Text Box 6" title=""/>
          <p:cNvSpPr txBox="1"/>
          <p:nvPr/>
        </p:nvSpPr>
        <p:spPr>
          <a:xfrm>
            <a:off x="1331913" y="2162175"/>
            <a:ext cx="3856037"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夙遭闵凶</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受命以来，夙夜忧叹</a:t>
            </a:r>
            <a:endParaRPr lang="zh-CN" altLang="en-US" b="1">
              <a:latin typeface="Times New Roman" pitchFamily="18" charset="0"/>
              <a:ea typeface="黑体" pitchFamily="49" charset="-122"/>
            </a:endParaRPr>
          </a:p>
        </p:txBody>
      </p:sp>
      <p:sp>
        <p:nvSpPr>
          <p:cNvPr id="13319" name="AutoShape 7" title=""/>
          <p:cNvSpPr/>
          <p:nvPr/>
        </p:nvSpPr>
        <p:spPr>
          <a:xfrm>
            <a:off x="1116013" y="2420938"/>
            <a:ext cx="144462"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endParaRPr lang="zh-CN" altLang="en-US"/>
          </a:p>
        </p:txBody>
      </p:sp>
      <p:sp>
        <p:nvSpPr>
          <p:cNvPr id="13320" name="Text Box 8" title=""/>
          <p:cNvSpPr txBox="1"/>
          <p:nvPr/>
        </p:nvSpPr>
        <p:spPr>
          <a:xfrm>
            <a:off x="611188" y="3457575"/>
            <a:ext cx="59055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拜</a:t>
            </a:r>
            <a:endParaRPr lang="zh-CN" altLang="en-US" b="1">
              <a:latin typeface="Times New Roman" pitchFamily="18" charset="0"/>
              <a:ea typeface="黑体" pitchFamily="49" charset="-122"/>
            </a:endParaRPr>
          </a:p>
        </p:txBody>
      </p:sp>
      <p:sp>
        <p:nvSpPr>
          <p:cNvPr id="13321" name="Text Box 9" title=""/>
          <p:cNvSpPr txBox="1"/>
          <p:nvPr/>
        </p:nvSpPr>
        <p:spPr>
          <a:xfrm>
            <a:off x="1331913" y="3284538"/>
            <a:ext cx="22161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拜臣郎中</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谨拜表以闻</a:t>
            </a:r>
            <a:endParaRPr lang="zh-CN" altLang="en-US" b="1">
              <a:latin typeface="Times New Roman" pitchFamily="18" charset="0"/>
              <a:ea typeface="黑体" pitchFamily="49" charset="-122"/>
            </a:endParaRPr>
          </a:p>
        </p:txBody>
      </p:sp>
      <p:sp>
        <p:nvSpPr>
          <p:cNvPr id="13322" name="AutoShape 10" title=""/>
          <p:cNvSpPr/>
          <p:nvPr/>
        </p:nvSpPr>
        <p:spPr>
          <a:xfrm>
            <a:off x="1187450" y="3573463"/>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endParaRPr lang="zh-CN" altLang="en-US"/>
          </a:p>
        </p:txBody>
      </p:sp>
      <p:sp>
        <p:nvSpPr>
          <p:cNvPr id="13323" name="Text Box 11" title=""/>
          <p:cNvSpPr txBox="1"/>
          <p:nvPr/>
        </p:nvSpPr>
        <p:spPr>
          <a:xfrm>
            <a:off x="611188" y="4868863"/>
            <a:ext cx="590550" cy="5794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矜</a:t>
            </a:r>
            <a:endParaRPr lang="zh-CN" altLang="en-US" b="1">
              <a:latin typeface="Times New Roman" pitchFamily="18" charset="0"/>
              <a:ea typeface="黑体" pitchFamily="49" charset="-122"/>
            </a:endParaRPr>
          </a:p>
        </p:txBody>
      </p:sp>
      <p:sp>
        <p:nvSpPr>
          <p:cNvPr id="13324" name="Text Box 12" title=""/>
          <p:cNvSpPr txBox="1"/>
          <p:nvPr/>
        </p:nvSpPr>
        <p:spPr>
          <a:xfrm>
            <a:off x="1331913" y="4652963"/>
            <a:ext cx="1809750" cy="10668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latin typeface="Times New Roman" pitchFamily="18" charset="0"/>
                <a:ea typeface="黑体" pitchFamily="49" charset="-122"/>
              </a:rPr>
              <a:t>犹蒙矜育</a:t>
            </a:r>
            <a:endParaRPr lang="zh-CN" altLang="en-US" b="1">
              <a:latin typeface="Times New Roman" pitchFamily="18" charset="0"/>
              <a:ea typeface="黑体" pitchFamily="49" charset="-122"/>
            </a:endParaRPr>
          </a:p>
          <a:p>
            <a:pPr marL="0" lvl="0" indent="0" eaLnBrk="1" hangingPunct="1">
              <a:spcBef>
                <a:spcPct val="0"/>
              </a:spcBef>
              <a:buNone/>
            </a:pPr>
            <a:r>
              <a:rPr lang="zh-CN" altLang="en-US" b="1">
                <a:latin typeface="Times New Roman" pitchFamily="18" charset="0"/>
                <a:ea typeface="黑体" pitchFamily="49" charset="-122"/>
              </a:rPr>
              <a:t>不矜名节</a:t>
            </a:r>
            <a:endParaRPr lang="zh-CN" altLang="en-US" b="1">
              <a:latin typeface="Times New Roman" pitchFamily="18" charset="0"/>
              <a:ea typeface="黑体" pitchFamily="49" charset="-122"/>
            </a:endParaRPr>
          </a:p>
        </p:txBody>
      </p:sp>
      <p:sp>
        <p:nvSpPr>
          <p:cNvPr id="13325" name="AutoShape 13" title=""/>
          <p:cNvSpPr/>
          <p:nvPr/>
        </p:nvSpPr>
        <p:spPr>
          <a:xfrm>
            <a:off x="1187450" y="4941888"/>
            <a:ext cx="144463" cy="504825"/>
          </a:xfrm>
          <a:prstGeom prst="leftBrace">
            <a:avLst>
              <a:gd name="adj1" fmla="val 29105"/>
              <a:gd name="adj2" fmla="val 50000"/>
            </a:avLst>
          </a:prstGeom>
          <a:noFill/>
          <a:ln w="25400">
            <a:solidFill>
              <a:schemeClr val="tx1"/>
            </a:solidFill>
            <a:round/>
          </a:ln>
        </p:spPr>
        <p:txBody>
          <a:bodyPr wrap="none" anchor="ctr" anchorCtr="0">
            <a:no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endParaRPr lang="zh-CN" altLang="en-US"/>
          </a:p>
        </p:txBody>
      </p:sp>
      <p:sp>
        <p:nvSpPr>
          <p:cNvPr id="13326" name="Text Box 14" title=""/>
          <p:cNvSpPr txBox="1">
            <a:spLocks noChangeArrowheads="1"/>
          </p:cNvSpPr>
          <p:nvPr/>
        </p:nvSpPr>
        <p:spPr bwMode="auto">
          <a:xfrm>
            <a:off x="3924300" y="981075"/>
            <a:ext cx="1816100"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经，动词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27" name="Text Box 15" title=""/>
          <p:cNvSpPr txBox="1">
            <a:spLocks noChangeArrowheads="1"/>
          </p:cNvSpPr>
          <p:nvPr/>
        </p:nvSpPr>
        <p:spPr bwMode="auto">
          <a:xfrm>
            <a:off x="3851275" y="1484313"/>
            <a:ext cx="3673475" cy="579437"/>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走路，动词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28" name="Text Box 16" title=""/>
          <p:cNvSpPr txBox="1">
            <a:spLocks noChangeArrowheads="1"/>
          </p:cNvSpPr>
          <p:nvPr/>
        </p:nvSpPr>
        <p:spPr bwMode="auto">
          <a:xfrm>
            <a:off x="4500563" y="2060575"/>
            <a:ext cx="3529012" cy="579438"/>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早时，名词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29" name="Text Box 17" title=""/>
          <p:cNvSpPr txBox="1">
            <a:spLocks noChangeArrowheads="1"/>
          </p:cNvSpPr>
          <p:nvPr/>
        </p:nvSpPr>
        <p:spPr bwMode="auto">
          <a:xfrm>
            <a:off x="5486400" y="2636838"/>
            <a:ext cx="3262313" cy="579437"/>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早晨，名词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30" name="Text Box 18" title=""/>
          <p:cNvSpPr txBox="1">
            <a:spLocks noChangeArrowheads="1"/>
          </p:cNvSpPr>
          <p:nvPr/>
        </p:nvSpPr>
        <p:spPr bwMode="auto">
          <a:xfrm>
            <a:off x="4572000" y="3284538"/>
            <a:ext cx="3040063" cy="579437"/>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授予官职，动词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31" name="Text Box 19" title=""/>
          <p:cNvSpPr txBox="1">
            <a:spLocks noChangeArrowheads="1"/>
          </p:cNvSpPr>
          <p:nvPr/>
        </p:nvSpPr>
        <p:spPr bwMode="auto">
          <a:xfrm>
            <a:off x="4643438" y="3789363"/>
            <a:ext cx="3959225" cy="579437"/>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奉，上，动词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32" name="Text Box 20" title=""/>
          <p:cNvSpPr txBox="1">
            <a:spLocks noChangeArrowheads="1"/>
          </p:cNvSpPr>
          <p:nvPr/>
        </p:nvSpPr>
        <p:spPr bwMode="auto">
          <a:xfrm>
            <a:off x="4500563" y="4581525"/>
            <a:ext cx="2224087"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怜惜，动词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33" name="Text Box 21" title=""/>
          <p:cNvSpPr txBox="1">
            <a:spLocks noChangeArrowheads="1"/>
          </p:cNvSpPr>
          <p:nvPr/>
        </p:nvSpPr>
        <p:spPr bwMode="auto">
          <a:xfrm>
            <a:off x="4500563" y="5113338"/>
            <a:ext cx="3448050" cy="579437"/>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solidFill>
                  <a:srgbClr val="0000FF"/>
                </a:solidFill>
                <a:effectLst>
                  <a:outerShdw blurRad="38100" dist="38100" dir="2700000" algn="tl">
                    <a:srgbClr val="000000"/>
                  </a:outerShdw>
                </a:effectLst>
                <a:latin typeface="Times New Roman" pitchFamily="18" charset="0"/>
                <a:ea typeface="黑体" pitchFamily="49" charset="-122"/>
              </a:rPr>
              <a:t>自夸，夸耀，动词</a:t>
            </a:r>
            <a:endParaRPr lang="zh-CN" altLang="en-US" b="1">
              <a:solidFill>
                <a:srgbClr val="0000FF"/>
              </a:solidFill>
              <a:effectLst>
                <a:outerShdw blurRad="38100" dist="38100" dir="2700000" algn="tl">
                  <a:srgbClr val="000000"/>
                </a:outerShdw>
              </a:effectLst>
              <a:latin typeface="Times New Roman" pitchFamily="18" charset="0"/>
              <a:ea typeface="黑体" pitchFamily="49" charset="-122"/>
            </a:endParaRPr>
          </a:p>
        </p:txBody>
      </p:sp>
      <p:sp>
        <p:nvSpPr>
          <p:cNvPr id="13334" name="WordArt 2" title=""/>
          <p:cNvSpPr>
            <a:spLocks noTextEdit="1"/>
          </p:cNvSpPr>
          <p:nvPr/>
        </p:nvSpPr>
        <p:spPr>
          <a:xfrm>
            <a:off x="755650" y="333375"/>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一词多义</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3326"/>
                                        </p:tgtEl>
                                        <p:attrNameLst>
                                          <p:attrName>style.visibility</p:attrName>
                                        </p:attrNameLst>
                                      </p:cBhvr>
                                      <p:to>
                                        <p:strVal val="visible"/>
                                      </p:to>
                                    </p:set>
                                    <p:anim calcmode="lin" valueType="num">
                                      <p:cBhvr additive="base">
                                        <p:cTn id="7" dur="500" fill="hold"/>
                                        <p:tgtEl>
                                          <p:spTgt spid="13326"/>
                                        </p:tgtEl>
                                        <p:attrNameLst>
                                          <p:attrName>ppt_x</p:attrName>
                                        </p:attrNameLst>
                                      </p:cBhvr>
                                      <p:tavLst>
                                        <p:tav tm="0">
                                          <p:val>
                                            <p:strVal val="0-#ppt_w/2"/>
                                          </p:val>
                                        </p:tav>
                                        <p:tav tm="100000">
                                          <p:val>
                                            <p:strVal val="#ppt_x"/>
                                          </p:val>
                                        </p:tav>
                                      </p:tavLst>
                                    </p:anim>
                                    <p:anim calcmode="lin" valueType="num">
                                      <p:cBhvr additive="base">
                                        <p:cTn id="8" dur="500" fill="hold"/>
                                        <p:tgtEl>
                                          <p:spTgt spid="133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3327"/>
                                        </p:tgtEl>
                                        <p:attrNameLst>
                                          <p:attrName>style.visibility</p:attrName>
                                        </p:attrNameLst>
                                      </p:cBhvr>
                                      <p:to>
                                        <p:strVal val="visible"/>
                                      </p:to>
                                    </p:set>
                                    <p:anim calcmode="lin" valueType="num">
                                      <p:cBhvr additive="base">
                                        <p:cTn id="13" dur="500" fill="hold"/>
                                        <p:tgtEl>
                                          <p:spTgt spid="13327"/>
                                        </p:tgtEl>
                                        <p:attrNameLst>
                                          <p:attrName>ppt_x</p:attrName>
                                        </p:attrNameLst>
                                      </p:cBhvr>
                                      <p:tavLst>
                                        <p:tav tm="0">
                                          <p:val>
                                            <p:strVal val="0-#ppt_w/2"/>
                                          </p:val>
                                        </p:tav>
                                        <p:tav tm="100000">
                                          <p:val>
                                            <p:strVal val="#ppt_x"/>
                                          </p:val>
                                        </p:tav>
                                      </p:tavLst>
                                    </p:anim>
                                    <p:anim calcmode="lin" valueType="num">
                                      <p:cBhvr additive="base">
                                        <p:cTn id="14" dur="500" fill="hold"/>
                                        <p:tgtEl>
                                          <p:spTgt spid="1332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3328"/>
                                        </p:tgtEl>
                                        <p:attrNameLst>
                                          <p:attrName>style.visibility</p:attrName>
                                        </p:attrNameLst>
                                      </p:cBhvr>
                                      <p:to>
                                        <p:strVal val="visible"/>
                                      </p:to>
                                    </p:set>
                                    <p:anim calcmode="lin" valueType="num">
                                      <p:cBhvr additive="base">
                                        <p:cTn id="19" dur="500" fill="hold"/>
                                        <p:tgtEl>
                                          <p:spTgt spid="13328"/>
                                        </p:tgtEl>
                                        <p:attrNameLst>
                                          <p:attrName>ppt_x</p:attrName>
                                        </p:attrNameLst>
                                      </p:cBhvr>
                                      <p:tavLst>
                                        <p:tav tm="0">
                                          <p:val>
                                            <p:strVal val="0-#ppt_w/2"/>
                                          </p:val>
                                        </p:tav>
                                        <p:tav tm="100000">
                                          <p:val>
                                            <p:strVal val="#ppt_x"/>
                                          </p:val>
                                        </p:tav>
                                      </p:tavLst>
                                    </p:anim>
                                    <p:anim calcmode="lin" valueType="num">
                                      <p:cBhvr additive="base">
                                        <p:cTn id="20" dur="500" fill="hold"/>
                                        <p:tgtEl>
                                          <p:spTgt spid="1332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3329"/>
                                        </p:tgtEl>
                                        <p:attrNameLst>
                                          <p:attrName>style.visibility</p:attrName>
                                        </p:attrNameLst>
                                      </p:cBhvr>
                                      <p:to>
                                        <p:strVal val="visible"/>
                                      </p:to>
                                    </p:set>
                                    <p:anim calcmode="lin" valueType="num">
                                      <p:cBhvr additive="base">
                                        <p:cTn id="25" dur="500" fill="hold"/>
                                        <p:tgtEl>
                                          <p:spTgt spid="13329"/>
                                        </p:tgtEl>
                                        <p:attrNameLst>
                                          <p:attrName>ppt_x</p:attrName>
                                        </p:attrNameLst>
                                      </p:cBhvr>
                                      <p:tavLst>
                                        <p:tav tm="0">
                                          <p:val>
                                            <p:strVal val="0-#ppt_w/2"/>
                                          </p:val>
                                        </p:tav>
                                        <p:tav tm="100000">
                                          <p:val>
                                            <p:strVal val="#ppt_x"/>
                                          </p:val>
                                        </p:tav>
                                      </p:tavLst>
                                    </p:anim>
                                    <p:anim calcmode="lin" valueType="num">
                                      <p:cBhvr additive="base">
                                        <p:cTn id="26" dur="500" fill="hold"/>
                                        <p:tgtEl>
                                          <p:spTgt spid="1332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3330"/>
                                        </p:tgtEl>
                                        <p:attrNameLst>
                                          <p:attrName>style.visibility</p:attrName>
                                        </p:attrNameLst>
                                      </p:cBhvr>
                                      <p:to>
                                        <p:strVal val="visible"/>
                                      </p:to>
                                    </p:set>
                                    <p:anim calcmode="lin" valueType="num">
                                      <p:cBhvr additive="base">
                                        <p:cTn id="31" dur="500" fill="hold"/>
                                        <p:tgtEl>
                                          <p:spTgt spid="13330"/>
                                        </p:tgtEl>
                                        <p:attrNameLst>
                                          <p:attrName>ppt_x</p:attrName>
                                        </p:attrNameLst>
                                      </p:cBhvr>
                                      <p:tavLst>
                                        <p:tav tm="0">
                                          <p:val>
                                            <p:strVal val="0-#ppt_w/2"/>
                                          </p:val>
                                        </p:tav>
                                        <p:tav tm="100000">
                                          <p:val>
                                            <p:strVal val="#ppt_x"/>
                                          </p:val>
                                        </p:tav>
                                      </p:tavLst>
                                    </p:anim>
                                    <p:anim calcmode="lin" valueType="num">
                                      <p:cBhvr additive="base">
                                        <p:cTn id="32" dur="500" fill="hold"/>
                                        <p:tgtEl>
                                          <p:spTgt spid="1333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3331"/>
                                        </p:tgtEl>
                                        <p:attrNameLst>
                                          <p:attrName>style.visibility</p:attrName>
                                        </p:attrNameLst>
                                      </p:cBhvr>
                                      <p:to>
                                        <p:strVal val="visible"/>
                                      </p:to>
                                    </p:set>
                                    <p:anim calcmode="lin" valueType="num">
                                      <p:cBhvr additive="base">
                                        <p:cTn id="37" dur="500" fill="hold"/>
                                        <p:tgtEl>
                                          <p:spTgt spid="13331"/>
                                        </p:tgtEl>
                                        <p:attrNameLst>
                                          <p:attrName>ppt_x</p:attrName>
                                        </p:attrNameLst>
                                      </p:cBhvr>
                                      <p:tavLst>
                                        <p:tav tm="0">
                                          <p:val>
                                            <p:strVal val="0-#ppt_w/2"/>
                                          </p:val>
                                        </p:tav>
                                        <p:tav tm="100000">
                                          <p:val>
                                            <p:strVal val="#ppt_x"/>
                                          </p:val>
                                        </p:tav>
                                      </p:tavLst>
                                    </p:anim>
                                    <p:anim calcmode="lin" valueType="num">
                                      <p:cBhvr additive="base">
                                        <p:cTn id="38" dur="500" fill="hold"/>
                                        <p:tgtEl>
                                          <p:spTgt spid="1333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3332"/>
                                        </p:tgtEl>
                                        <p:attrNameLst>
                                          <p:attrName>style.visibility</p:attrName>
                                        </p:attrNameLst>
                                      </p:cBhvr>
                                      <p:to>
                                        <p:strVal val="visible"/>
                                      </p:to>
                                    </p:set>
                                    <p:anim calcmode="lin" valueType="num">
                                      <p:cBhvr additive="base">
                                        <p:cTn id="43" dur="500" fill="hold"/>
                                        <p:tgtEl>
                                          <p:spTgt spid="13332"/>
                                        </p:tgtEl>
                                        <p:attrNameLst>
                                          <p:attrName>ppt_x</p:attrName>
                                        </p:attrNameLst>
                                      </p:cBhvr>
                                      <p:tavLst>
                                        <p:tav tm="0">
                                          <p:val>
                                            <p:strVal val="0-#ppt_w/2"/>
                                          </p:val>
                                        </p:tav>
                                        <p:tav tm="100000">
                                          <p:val>
                                            <p:strVal val="#ppt_x"/>
                                          </p:val>
                                        </p:tav>
                                      </p:tavLst>
                                    </p:anim>
                                    <p:anim calcmode="lin" valueType="num">
                                      <p:cBhvr additive="base">
                                        <p:cTn id="44" dur="500" fill="hold"/>
                                        <p:tgtEl>
                                          <p:spTgt spid="1333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13333"/>
                                        </p:tgtEl>
                                        <p:attrNameLst>
                                          <p:attrName>style.visibility</p:attrName>
                                        </p:attrNameLst>
                                      </p:cBhvr>
                                      <p:to>
                                        <p:strVal val="visible"/>
                                      </p:to>
                                    </p:set>
                                    <p:anim calcmode="lin" valueType="num">
                                      <p:cBhvr additive="base">
                                        <p:cTn id="49" dur="500" fill="hold"/>
                                        <p:tgtEl>
                                          <p:spTgt spid="13333"/>
                                        </p:tgtEl>
                                        <p:attrNameLst>
                                          <p:attrName>ppt_x</p:attrName>
                                        </p:attrNameLst>
                                      </p:cBhvr>
                                      <p:tavLst>
                                        <p:tav tm="0">
                                          <p:val>
                                            <p:strVal val="0-#ppt_w/2"/>
                                          </p:val>
                                        </p:tav>
                                        <p:tav tm="100000">
                                          <p:val>
                                            <p:strVal val="#ppt_x"/>
                                          </p:val>
                                        </p:tav>
                                      </p:tavLst>
                                    </p:anim>
                                    <p:anim calcmode="lin" valueType="num">
                                      <p:cBhvr additive="base">
                                        <p:cTn id="50" dur="500" fill="hold"/>
                                        <p:tgtEl>
                                          <p:spTgt spid="1333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3334"/>
                                        </p:tgtEl>
                                        <p:attrNameLst>
                                          <p:attrName>style.visibility</p:attrName>
                                        </p:attrNameLst>
                                      </p:cBhvr>
                                      <p:to>
                                        <p:strVal val="visible"/>
                                      </p:to>
                                    </p:set>
                                    <p:anim calcmode="lin" valueType="num">
                                      <p:cBhvr additive="base">
                                        <p:cTn id="55" dur="500" fill="hold"/>
                                        <p:tgtEl>
                                          <p:spTgt spid="13334"/>
                                        </p:tgtEl>
                                        <p:attrNameLst>
                                          <p:attrName>ppt_x</p:attrName>
                                        </p:attrNameLst>
                                      </p:cBhvr>
                                      <p:tavLst>
                                        <p:tav tm="0">
                                          <p:val>
                                            <p:strVal val="0-#ppt_w/2"/>
                                          </p:val>
                                        </p:tav>
                                        <p:tav tm="100000">
                                          <p:val>
                                            <p:strVal val="#ppt_x"/>
                                          </p:val>
                                        </p:tav>
                                      </p:tavLst>
                                    </p:anim>
                                    <p:anim calcmode="lin" valueType="num">
                                      <p:cBhvr additive="base">
                                        <p:cTn id="56" dur="500" fill="hold"/>
                                        <p:tgtEl>
                                          <p:spTgt spid="133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4338" name="Text Box 2" title=""/>
          <p:cNvSpPr txBox="1"/>
          <p:nvPr/>
        </p:nvSpPr>
        <p:spPr>
          <a:xfrm>
            <a:off x="323850" y="1196975"/>
            <a:ext cx="8569325" cy="49704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b="1">
                <a:solidFill>
                  <a:srgbClr val="0000FF"/>
                </a:solidFill>
                <a:latin typeface="黑体" pitchFamily="49" charset="-122"/>
                <a:ea typeface="黑体" pitchFamily="49" charset="-122"/>
              </a:rPr>
              <a:t>于：</a:t>
            </a:r>
            <a:r>
              <a:rPr lang="zh-CN" altLang="en-US" b="1">
                <a:latin typeface="黑体" pitchFamily="49" charset="-122"/>
                <a:ea typeface="黑体" pitchFamily="49" charset="-122"/>
              </a:rPr>
              <a:t>急</a:t>
            </a:r>
            <a:r>
              <a:rPr lang="zh-CN" altLang="en-US" b="1">
                <a:solidFill>
                  <a:srgbClr val="FF0000"/>
                </a:solidFill>
                <a:latin typeface="黑体" pitchFamily="49" charset="-122"/>
                <a:ea typeface="黑体" pitchFamily="49" charset="-122"/>
              </a:rPr>
              <a:t>于</a:t>
            </a:r>
            <a:r>
              <a:rPr lang="zh-CN" altLang="en-US" b="1">
                <a:latin typeface="黑体" pitchFamily="49" charset="-122"/>
                <a:ea typeface="黑体" pitchFamily="49" charset="-122"/>
              </a:rPr>
              <a:t>星火</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是臣尽节</a:t>
            </a:r>
            <a:r>
              <a:rPr lang="zh-CN" altLang="en-US" b="1">
                <a:solidFill>
                  <a:srgbClr val="FF0000"/>
                </a:solidFill>
                <a:latin typeface="黑体" pitchFamily="49" charset="-122"/>
                <a:ea typeface="黑体" pitchFamily="49" charset="-122"/>
              </a:rPr>
              <a:t>于</a:t>
            </a:r>
            <a:r>
              <a:rPr lang="zh-CN" altLang="en-US" b="1">
                <a:latin typeface="黑体" pitchFamily="49" charset="-122"/>
                <a:ea typeface="黑体" pitchFamily="49" charset="-122"/>
              </a:rPr>
              <a:t>陛下之日长</a:t>
            </a:r>
            <a:endParaRPr lang="zh-CN" altLang="en-US" b="1">
              <a:latin typeface="黑体" pitchFamily="49" charset="-122"/>
              <a:ea typeface="黑体" pitchFamily="49" charset="-122"/>
            </a:endParaRPr>
          </a:p>
          <a:p>
            <a:pPr marL="0" lvl="0" indent="0" eaLnBrk="1" hangingPunct="1">
              <a:spcBef>
                <a:spcPct val="50000"/>
              </a:spcBef>
              <a:buNone/>
            </a:pPr>
            <a:r>
              <a:rPr lang="zh-CN" altLang="en-US" b="1">
                <a:solidFill>
                  <a:srgbClr val="0000FF"/>
                </a:solidFill>
                <a:latin typeface="黑体" pitchFamily="49" charset="-122"/>
                <a:ea typeface="黑体" pitchFamily="49" charset="-122"/>
              </a:rPr>
              <a:t>以：</a:t>
            </a:r>
            <a:r>
              <a:rPr lang="zh-CN" altLang="en-US" b="1">
                <a:latin typeface="黑体" pitchFamily="49" charset="-122"/>
                <a:ea typeface="黑体" pitchFamily="49" charset="-122"/>
              </a:rPr>
              <a:t>无</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至今日、是</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区区不能废远</a:t>
            </a:r>
            <a:endParaRPr lang="zh-CN" altLang="en-US" b="1">
              <a:solidFill>
                <a:srgbClr val="0000FF"/>
              </a:solidFill>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臣</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险衅、臣</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供养无主、但</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刘日薄西山</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臣具</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表闻</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谨拜表</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闻</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猥</a:t>
            </a:r>
            <a:r>
              <a:rPr lang="zh-CN" altLang="en-US" b="1">
                <a:solidFill>
                  <a:srgbClr val="FF0000"/>
                </a:solidFill>
                <a:latin typeface="黑体" pitchFamily="49" charset="-122"/>
                <a:ea typeface="黑体" pitchFamily="49" charset="-122"/>
              </a:rPr>
              <a:t>以</a:t>
            </a:r>
            <a:r>
              <a:rPr lang="zh-CN" altLang="en-US" b="1">
                <a:latin typeface="黑体" pitchFamily="49" charset="-122"/>
                <a:ea typeface="黑体" pitchFamily="49" charset="-122"/>
              </a:rPr>
              <a:t>微贱</a:t>
            </a:r>
            <a:endParaRPr lang="zh-CN" altLang="en-US" b="1">
              <a:latin typeface="黑体" pitchFamily="49" charset="-122"/>
              <a:ea typeface="黑体" pitchFamily="49" charset="-122"/>
            </a:endParaRPr>
          </a:p>
        </p:txBody>
      </p:sp>
      <p:sp>
        <p:nvSpPr>
          <p:cNvPr id="14339" name="Text Box 3" title=""/>
          <p:cNvSpPr txBox="1"/>
          <p:nvPr/>
        </p:nvSpPr>
        <p:spPr>
          <a:xfrm>
            <a:off x="3563938" y="1196975"/>
            <a:ext cx="592137"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比</a:t>
            </a:r>
            <a:endParaRPr lang="zh-CN" altLang="en-US" b="1">
              <a:solidFill>
                <a:srgbClr val="FF0000"/>
              </a:solidFill>
              <a:ea typeface="楷体_GB2312" pitchFamily="49" charset="-122"/>
            </a:endParaRPr>
          </a:p>
        </p:txBody>
      </p:sp>
      <p:sp>
        <p:nvSpPr>
          <p:cNvPr id="14340" name="Text Box 4" title=""/>
          <p:cNvSpPr txBox="1"/>
          <p:nvPr/>
        </p:nvSpPr>
        <p:spPr>
          <a:xfrm>
            <a:off x="5795963" y="2060575"/>
            <a:ext cx="1944687" cy="579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向、对</a:t>
            </a:r>
            <a:endParaRPr lang="zh-CN" altLang="en-US" b="1">
              <a:solidFill>
                <a:srgbClr val="FF0000"/>
              </a:solidFill>
              <a:ea typeface="楷体_GB2312" pitchFamily="49" charset="-122"/>
            </a:endParaRPr>
          </a:p>
        </p:txBody>
      </p:sp>
      <p:sp>
        <p:nvSpPr>
          <p:cNvPr id="14341" name="Text Box 5" title=""/>
          <p:cNvSpPr txBox="1"/>
          <p:nvPr/>
        </p:nvSpPr>
        <p:spPr>
          <a:xfrm>
            <a:off x="7019925" y="2708275"/>
            <a:ext cx="2124075" cy="579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latin typeface="楷体_GB2312" pitchFamily="49" charset="-122"/>
                <a:ea typeface="楷体_GB2312" pitchFamily="49" charset="-122"/>
              </a:rPr>
              <a:t>用来 因为</a:t>
            </a:r>
            <a:endParaRPr lang="zh-CN" altLang="en-US" b="1">
              <a:solidFill>
                <a:srgbClr val="FF0000"/>
              </a:solidFill>
              <a:latin typeface="楷体_GB2312" pitchFamily="49" charset="-122"/>
              <a:ea typeface="楷体_GB2312" pitchFamily="49" charset="-122"/>
            </a:endParaRPr>
          </a:p>
        </p:txBody>
      </p:sp>
      <p:sp>
        <p:nvSpPr>
          <p:cNvPr id="14342" name="Text Box 6" title=""/>
          <p:cNvSpPr txBox="1"/>
          <p:nvPr/>
        </p:nvSpPr>
        <p:spPr>
          <a:xfrm>
            <a:off x="3635375" y="4149725"/>
            <a:ext cx="592138"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用</a:t>
            </a:r>
            <a:endParaRPr lang="zh-CN" altLang="en-US" b="1">
              <a:solidFill>
                <a:srgbClr val="FF0000"/>
              </a:solidFill>
              <a:ea typeface="楷体_GB2312" pitchFamily="49" charset="-122"/>
            </a:endParaRPr>
          </a:p>
        </p:txBody>
      </p:sp>
      <p:sp>
        <p:nvSpPr>
          <p:cNvPr id="14343" name="Text Box 7" title=""/>
          <p:cNvSpPr txBox="1"/>
          <p:nvPr/>
        </p:nvSpPr>
        <p:spPr>
          <a:xfrm>
            <a:off x="3563938" y="4868863"/>
            <a:ext cx="592137"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来</a:t>
            </a:r>
            <a:endParaRPr lang="zh-CN" altLang="en-US" b="1">
              <a:solidFill>
                <a:srgbClr val="FF0000"/>
              </a:solidFill>
              <a:ea typeface="楷体_GB2312" pitchFamily="49" charset="-122"/>
            </a:endParaRPr>
          </a:p>
        </p:txBody>
      </p:sp>
      <p:sp>
        <p:nvSpPr>
          <p:cNvPr id="14344" name="Text Box 8" title=""/>
          <p:cNvSpPr txBox="1"/>
          <p:nvPr/>
        </p:nvSpPr>
        <p:spPr>
          <a:xfrm>
            <a:off x="3276600" y="5589588"/>
            <a:ext cx="592138"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凭</a:t>
            </a:r>
            <a:endParaRPr lang="zh-CN" altLang="en-US" b="1">
              <a:solidFill>
                <a:srgbClr val="FF0000"/>
              </a:solidFill>
              <a:ea typeface="楷体_GB2312" pitchFamily="49" charset="-122"/>
            </a:endParaRPr>
          </a:p>
        </p:txBody>
      </p:sp>
      <p:sp>
        <p:nvSpPr>
          <p:cNvPr id="14345" name="WordArt 2" title=""/>
          <p:cNvSpPr>
            <a:spLocks noTextEdit="1"/>
          </p:cNvSpPr>
          <p:nvPr/>
        </p:nvSpPr>
        <p:spPr>
          <a:xfrm>
            <a:off x="971550" y="260350"/>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一词多义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1+#ppt_w/2"/>
                                          </p:val>
                                        </p:tav>
                                        <p:tav tm="100000">
                                          <p:val>
                                            <p:strVal val="#ppt_x"/>
                                          </p:val>
                                        </p:tav>
                                      </p:tavLst>
                                    </p:anim>
                                    <p:anim calcmode="lin" valueType="num">
                                      <p:cBhvr additive="base">
                                        <p:cTn id="8"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3" fill="hold" nodeType="clickEffect">
                                  <p:stCondLst>
                                    <p:cond delay="0"/>
                                  </p:stCondLst>
                                  <p:childTnLst>
                                    <p:set>
                                      <p:cBhvr>
                                        <p:cTn id="12" dur="1" fill="hold">
                                          <p:stCondLst>
                                            <p:cond delay="0"/>
                                          </p:stCondLst>
                                        </p:cTn>
                                        <p:tgtEl>
                                          <p:spTgt spid="14340">
                                            <p:txEl>
                                              <p:pRg st="0" end="0"/>
                                            </p:txEl>
                                          </p:spTgt>
                                        </p:tgtEl>
                                        <p:attrNameLst>
                                          <p:attrName>style.visibility</p:attrName>
                                        </p:attrNameLst>
                                      </p:cBhvr>
                                      <p:to>
                                        <p:strVal val="visible"/>
                                      </p:to>
                                    </p:set>
                                    <p:anim calcmode="lin" valueType="num">
                                      <p:cBhvr additive="base">
                                        <p:cTn id="13" dur="500" fill="hold"/>
                                        <p:tgtEl>
                                          <p:spTgt spid="14340">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434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14341">
                                            <p:txEl>
                                              <p:pRg st="0" end="0"/>
                                            </p:txEl>
                                          </p:spTgt>
                                        </p:tgtEl>
                                        <p:attrNameLst>
                                          <p:attrName>style.visibility</p:attrName>
                                        </p:attrNameLst>
                                      </p:cBhvr>
                                      <p:to>
                                        <p:strVal val="visible"/>
                                      </p:to>
                                    </p:set>
                                    <p:animEffect transition="in" filter="wedge">
                                      <p:cBhvr>
                                        <p:cTn id="19" dur="500"/>
                                        <p:tgtEl>
                                          <p:spTgt spid="14341">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14342">
                                            <p:txEl>
                                              <p:pRg st="0" end="0"/>
                                            </p:txEl>
                                          </p:spTgt>
                                        </p:tgtEl>
                                        <p:attrNameLst>
                                          <p:attrName>style.visibility</p:attrName>
                                        </p:attrNameLst>
                                      </p:cBhvr>
                                      <p:to>
                                        <p:strVal val="visible"/>
                                      </p:to>
                                    </p:set>
                                    <p:anim calcmode="lin" valueType="num">
                                      <p:cBhvr additive="base">
                                        <p:cTn id="24" dur="500" fill="hold"/>
                                        <p:tgtEl>
                                          <p:spTgt spid="1434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3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4343">
                                            <p:txEl>
                                              <p:pRg st="0" end="0"/>
                                            </p:txEl>
                                          </p:spTgt>
                                        </p:tgtEl>
                                        <p:attrNameLst>
                                          <p:attrName>style.visibility</p:attrName>
                                        </p:attrNameLst>
                                      </p:cBhvr>
                                      <p:to>
                                        <p:strVal val="visible"/>
                                      </p:to>
                                    </p:set>
                                    <p:anim calcmode="lin" valueType="num">
                                      <p:cBhvr additive="base">
                                        <p:cTn id="30" dur="500" fill="hold"/>
                                        <p:tgtEl>
                                          <p:spTgt spid="14343">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4344">
                                            <p:txEl>
                                              <p:pRg st="0" end="0"/>
                                            </p:txEl>
                                          </p:spTgt>
                                        </p:tgtEl>
                                        <p:attrNameLst>
                                          <p:attrName>style.visibility</p:attrName>
                                        </p:attrNameLst>
                                      </p:cBhvr>
                                      <p:to>
                                        <p:strVal val="visible"/>
                                      </p:to>
                                    </p:set>
                                    <p:anim calcmode="lin" valueType="num">
                                      <p:cBhvr additive="base">
                                        <p:cTn id="36" dur="500" fill="hold"/>
                                        <p:tgtEl>
                                          <p:spTgt spid="1434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3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nodeType="clickEffect">
                                  <p:stCondLst>
                                    <p:cond delay="0"/>
                                  </p:stCondLst>
                                  <p:childTnLst>
                                    <p:set>
                                      <p:cBhvr>
                                        <p:cTn id="41" dur="1" fill="hold">
                                          <p:stCondLst>
                                            <p:cond delay="0"/>
                                          </p:stCondLst>
                                        </p:cTn>
                                        <p:tgtEl>
                                          <p:spTgt spid="14345"/>
                                        </p:tgtEl>
                                        <p:attrNameLst>
                                          <p:attrName>style.visibility</p:attrName>
                                        </p:attrNameLst>
                                      </p:cBhvr>
                                      <p:to>
                                        <p:strVal val="visible"/>
                                      </p:to>
                                    </p:set>
                                    <p:anim calcmode="lin" valueType="num">
                                      <p:cBhvr additive="base">
                                        <p:cTn id="42" dur="500" fill="hold"/>
                                        <p:tgtEl>
                                          <p:spTgt spid="14345"/>
                                        </p:tgtEl>
                                        <p:attrNameLst>
                                          <p:attrName>ppt_x</p:attrName>
                                        </p:attrNameLst>
                                      </p:cBhvr>
                                      <p:tavLst>
                                        <p:tav tm="0">
                                          <p:val>
                                            <p:strVal val="0-#ppt_w/2"/>
                                          </p:val>
                                        </p:tav>
                                        <p:tav tm="100000">
                                          <p:val>
                                            <p:strVal val="#ppt_x"/>
                                          </p:val>
                                        </p:tav>
                                      </p:tavLst>
                                    </p:anim>
                                    <p:anim calcmode="lin" valueType="num">
                                      <p:cBhvr additive="base">
                                        <p:cTn id="43" dur="500" fill="hold"/>
                                        <p:tgtEl>
                                          <p:spTgt spid="143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5362" name="Text Box 2" title=""/>
          <p:cNvSpPr txBox="1"/>
          <p:nvPr/>
        </p:nvSpPr>
        <p:spPr>
          <a:xfrm>
            <a:off x="250825" y="981075"/>
            <a:ext cx="8893175" cy="49704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b="1">
                <a:solidFill>
                  <a:srgbClr val="0000FF"/>
                </a:solidFill>
                <a:latin typeface="黑体" pitchFamily="49" charset="-122"/>
                <a:ea typeface="黑体" pitchFamily="49" charset="-122"/>
              </a:rPr>
              <a:t>区区：</a:t>
            </a:r>
            <a:r>
              <a:rPr lang="zh-CN" altLang="en-US" b="1">
                <a:latin typeface="黑体" pitchFamily="49" charset="-122"/>
                <a:ea typeface="黑体" pitchFamily="49" charset="-122"/>
              </a:rPr>
              <a:t>是以</a:t>
            </a:r>
            <a:r>
              <a:rPr lang="zh-CN" altLang="en-US" b="1">
                <a:solidFill>
                  <a:srgbClr val="FF0000"/>
                </a:solidFill>
                <a:latin typeface="黑体" pitchFamily="49" charset="-122"/>
                <a:ea typeface="黑体" pitchFamily="49" charset="-122"/>
              </a:rPr>
              <a:t>区区</a:t>
            </a:r>
            <a:r>
              <a:rPr lang="zh-CN" altLang="en-US" b="1">
                <a:latin typeface="黑体" pitchFamily="49" charset="-122"/>
                <a:ea typeface="黑体" pitchFamily="49" charset="-122"/>
              </a:rPr>
              <a:t>不能废远</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秦以</a:t>
            </a:r>
            <a:r>
              <a:rPr lang="zh-CN" altLang="en-US" b="1">
                <a:solidFill>
                  <a:srgbClr val="FF0000"/>
                </a:solidFill>
                <a:latin typeface="黑体" pitchFamily="49" charset="-122"/>
                <a:ea typeface="黑体" pitchFamily="49" charset="-122"/>
              </a:rPr>
              <a:t>区区</a:t>
            </a:r>
            <a:r>
              <a:rPr lang="zh-CN" altLang="en-US" b="1">
                <a:latin typeface="黑体" pitchFamily="49" charset="-122"/>
                <a:ea typeface="黑体" pitchFamily="49" charset="-122"/>
              </a:rPr>
              <a:t>之地，至万乘之势</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新妇谓府吏，感君</a:t>
            </a:r>
            <a:r>
              <a:rPr lang="zh-CN" altLang="en-US" b="1">
                <a:solidFill>
                  <a:srgbClr val="FF0000"/>
                </a:solidFill>
              </a:rPr>
              <a:t>区区</a:t>
            </a:r>
            <a:r>
              <a:rPr lang="zh-CN" altLang="en-US" b="1">
                <a:latin typeface="黑体" pitchFamily="49" charset="-122"/>
                <a:ea typeface="黑体" pitchFamily="49" charset="-122"/>
              </a:rPr>
              <a:t>怀</a:t>
            </a:r>
            <a:endParaRPr lang="zh-CN" altLang="en-US" b="1">
              <a:latin typeface="黑体" pitchFamily="49" charset="-122"/>
              <a:ea typeface="黑体" pitchFamily="49" charset="-122"/>
            </a:endParaRPr>
          </a:p>
          <a:p>
            <a:pPr marL="0" lvl="0" indent="0" eaLnBrk="1" hangingPunct="1">
              <a:spcBef>
                <a:spcPct val="50000"/>
              </a:spcBef>
              <a:buNone/>
            </a:pPr>
            <a:r>
              <a:rPr lang="zh-CN" altLang="en-US" b="1">
                <a:solidFill>
                  <a:srgbClr val="0000FF"/>
                </a:solidFill>
                <a:latin typeface="黑体" pitchFamily="49" charset="-122"/>
                <a:ea typeface="黑体" pitchFamily="49" charset="-122"/>
              </a:rPr>
              <a:t>卒： </a:t>
            </a:r>
            <a:r>
              <a:rPr lang="zh-CN" altLang="en-US" b="1">
                <a:latin typeface="黑体" pitchFamily="49" charset="-122"/>
                <a:ea typeface="黑体" pitchFamily="49" charset="-122"/>
              </a:rPr>
              <a:t>保</a:t>
            </a:r>
            <a:r>
              <a:rPr lang="zh-CN" altLang="en-US" b="1">
                <a:solidFill>
                  <a:srgbClr val="FF0000"/>
                </a:solidFill>
              </a:rPr>
              <a:t>卒</a:t>
            </a:r>
            <a:r>
              <a:rPr lang="zh-CN" altLang="en-US" b="1">
                <a:latin typeface="黑体" pitchFamily="49" charset="-122"/>
                <a:ea typeface="黑体" pitchFamily="49" charset="-122"/>
              </a:rPr>
              <a:t>余年</a:t>
            </a:r>
            <a:endParaRPr lang="zh-CN" altLang="en-US" b="1">
              <a:solidFill>
                <a:srgbClr val="0000FF"/>
              </a:solidFill>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信臣精</a:t>
            </a:r>
            <a:r>
              <a:rPr lang="zh-CN" altLang="en-US" b="1">
                <a:solidFill>
                  <a:srgbClr val="FF0000"/>
                </a:solidFill>
              </a:rPr>
              <a:t>卒</a:t>
            </a:r>
            <a:r>
              <a:rPr lang="zh-CN" altLang="en-US" b="1">
                <a:latin typeface="黑体" pitchFamily="49" charset="-122"/>
                <a:ea typeface="黑体" pitchFamily="49" charset="-122"/>
              </a:rPr>
              <a:t>陈利兵而谁何</a:t>
            </a:r>
            <a:endParaRPr lang="zh-CN" altLang="en-US" b="1">
              <a:latin typeface="黑体" pitchFamily="49" charset="-122"/>
              <a:ea typeface="黑体" pitchFamily="49" charset="-122"/>
            </a:endParaRPr>
          </a:p>
          <a:p>
            <a:pPr marL="0" lvl="0" indent="0" eaLnBrk="1" hangingPunct="1">
              <a:spcBef>
                <a:spcPct val="50000"/>
              </a:spcBef>
              <a:buNone/>
            </a:pPr>
            <a:r>
              <a:rPr lang="zh-CN" altLang="en-US" b="1">
                <a:solidFill>
                  <a:srgbClr val="FF0000"/>
                </a:solidFill>
              </a:rPr>
              <a:t>         卒</a:t>
            </a:r>
            <a:r>
              <a:rPr lang="zh-CN" altLang="en-US" b="1">
                <a:latin typeface="黑体" pitchFamily="49" charset="-122"/>
                <a:ea typeface="黑体" pitchFamily="49" charset="-122"/>
              </a:rPr>
              <a:t>成帝业</a:t>
            </a:r>
            <a:endParaRPr lang="zh-CN" altLang="en-US" b="1">
              <a:latin typeface="黑体" pitchFamily="49" charset="-122"/>
              <a:ea typeface="黑体" pitchFamily="49" charset="-122"/>
            </a:endParaRPr>
          </a:p>
          <a:p>
            <a:pPr marL="0" lvl="0" indent="0" eaLnBrk="1" hangingPunct="1">
              <a:spcBef>
                <a:spcPct val="50000"/>
              </a:spcBef>
              <a:buNone/>
            </a:pPr>
            <a:r>
              <a:rPr lang="zh-CN" altLang="en-US" b="1">
                <a:latin typeface="黑体" pitchFamily="49" charset="-122"/>
                <a:ea typeface="黑体" pitchFamily="49" charset="-122"/>
              </a:rPr>
              <a:t>     卒然边境有急</a:t>
            </a:r>
            <a:endParaRPr lang="zh-CN" altLang="en-US" b="1">
              <a:latin typeface="黑体" pitchFamily="49" charset="-122"/>
              <a:ea typeface="黑体" pitchFamily="49" charset="-122"/>
            </a:endParaRPr>
          </a:p>
        </p:txBody>
      </p:sp>
      <p:sp>
        <p:nvSpPr>
          <p:cNvPr id="15363" name="Text Box 3" title=""/>
          <p:cNvSpPr txBox="1"/>
          <p:nvPr/>
        </p:nvSpPr>
        <p:spPr>
          <a:xfrm>
            <a:off x="5219700" y="981075"/>
            <a:ext cx="2632075"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形容感情恳切</a:t>
            </a:r>
            <a:endParaRPr lang="zh-CN" altLang="en-US" b="1">
              <a:solidFill>
                <a:srgbClr val="FF0000"/>
              </a:solidFill>
              <a:ea typeface="楷体_GB2312" pitchFamily="49" charset="-122"/>
            </a:endParaRPr>
          </a:p>
        </p:txBody>
      </p:sp>
      <p:sp>
        <p:nvSpPr>
          <p:cNvPr id="15364" name="Text Box 4" title=""/>
          <p:cNvSpPr txBox="1"/>
          <p:nvPr/>
        </p:nvSpPr>
        <p:spPr>
          <a:xfrm>
            <a:off x="6804025" y="1773238"/>
            <a:ext cx="592138"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小</a:t>
            </a:r>
            <a:endParaRPr lang="zh-CN" altLang="en-US" b="1">
              <a:solidFill>
                <a:srgbClr val="FF0000"/>
              </a:solidFill>
              <a:ea typeface="楷体_GB2312" pitchFamily="49" charset="-122"/>
            </a:endParaRPr>
          </a:p>
        </p:txBody>
      </p:sp>
      <p:sp>
        <p:nvSpPr>
          <p:cNvPr id="15365" name="Text Box 5" title=""/>
          <p:cNvSpPr txBox="1"/>
          <p:nvPr/>
        </p:nvSpPr>
        <p:spPr>
          <a:xfrm>
            <a:off x="6300788" y="2492375"/>
            <a:ext cx="1970087"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solidFill>
                  <a:srgbClr val="FF0000"/>
                </a:solidFill>
                <a:ea typeface="楷体_GB2312" pitchFamily="49" charset="-122"/>
              </a:rPr>
              <a:t>诚挚的样子</a:t>
            </a:r>
            <a:endParaRPr lang="zh-CN" altLang="en-US" sz="2800" b="1">
              <a:solidFill>
                <a:srgbClr val="FF0000"/>
              </a:solidFill>
              <a:ea typeface="楷体_GB2312" pitchFamily="49" charset="-122"/>
            </a:endParaRPr>
          </a:p>
        </p:txBody>
      </p:sp>
      <p:sp>
        <p:nvSpPr>
          <p:cNvPr id="15366" name="Text Box 6" title=""/>
          <p:cNvSpPr txBox="1"/>
          <p:nvPr/>
        </p:nvSpPr>
        <p:spPr>
          <a:xfrm>
            <a:off x="3348038" y="3213100"/>
            <a:ext cx="592137"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终</a:t>
            </a:r>
            <a:endParaRPr lang="zh-CN" altLang="en-US" b="1">
              <a:solidFill>
                <a:srgbClr val="FF0000"/>
              </a:solidFill>
              <a:ea typeface="楷体_GB2312" pitchFamily="49" charset="-122"/>
            </a:endParaRPr>
          </a:p>
        </p:txBody>
      </p:sp>
      <p:sp>
        <p:nvSpPr>
          <p:cNvPr id="15367" name="Text Box 7" title=""/>
          <p:cNvSpPr txBox="1"/>
          <p:nvPr/>
        </p:nvSpPr>
        <p:spPr>
          <a:xfrm>
            <a:off x="5940425" y="3933825"/>
            <a:ext cx="1000125"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士兵</a:t>
            </a:r>
            <a:endParaRPr lang="zh-CN" altLang="en-US" b="1">
              <a:solidFill>
                <a:srgbClr val="FF0000"/>
              </a:solidFill>
              <a:ea typeface="楷体_GB2312" pitchFamily="49" charset="-122"/>
            </a:endParaRPr>
          </a:p>
        </p:txBody>
      </p:sp>
      <p:sp>
        <p:nvSpPr>
          <p:cNvPr id="15368" name="Text Box 8" title=""/>
          <p:cNvSpPr txBox="1"/>
          <p:nvPr/>
        </p:nvSpPr>
        <p:spPr>
          <a:xfrm>
            <a:off x="3635375" y="4652963"/>
            <a:ext cx="1000125"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楷体_GB2312" pitchFamily="49" charset="-122"/>
              </a:rPr>
              <a:t>终于</a:t>
            </a:r>
            <a:endParaRPr lang="zh-CN" altLang="en-US" b="1">
              <a:solidFill>
                <a:srgbClr val="FF0000"/>
              </a:solidFill>
              <a:ea typeface="楷体_GB2312" pitchFamily="49" charset="-122"/>
            </a:endParaRPr>
          </a:p>
        </p:txBody>
      </p:sp>
      <p:sp>
        <p:nvSpPr>
          <p:cNvPr id="15369" name="Text Box 9" title=""/>
          <p:cNvSpPr txBox="1"/>
          <p:nvPr/>
        </p:nvSpPr>
        <p:spPr>
          <a:xfrm>
            <a:off x="4211638" y="5445125"/>
            <a:ext cx="222250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en-US" altLang="zh-CN" b="1">
                <a:solidFill>
                  <a:srgbClr val="FF0000"/>
                </a:solidFill>
                <a:ea typeface="楷体_GB2312" pitchFamily="49" charset="-122"/>
              </a:rPr>
              <a:t>“</a:t>
            </a:r>
            <a:r>
              <a:rPr lang="zh-CN" altLang="en-US" b="1">
                <a:solidFill>
                  <a:srgbClr val="FF0000"/>
                </a:solidFill>
                <a:ea typeface="楷体_GB2312" pitchFamily="49" charset="-122"/>
              </a:rPr>
              <a:t>猝”，突然</a:t>
            </a:r>
            <a:endParaRPr lang="zh-CN" altLang="en-US" b="1">
              <a:solidFill>
                <a:srgbClr val="FF0000"/>
              </a:solidFill>
              <a:ea typeface="楷体_GB2312" pitchFamily="49" charset="-122"/>
            </a:endParaRPr>
          </a:p>
        </p:txBody>
      </p:sp>
      <p:sp>
        <p:nvSpPr>
          <p:cNvPr id="15370" name="WordArt 2" title=""/>
          <p:cNvSpPr>
            <a:spLocks noTextEdit="1"/>
          </p:cNvSpPr>
          <p:nvPr/>
        </p:nvSpPr>
        <p:spPr>
          <a:xfrm>
            <a:off x="611188" y="188913"/>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一词多义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5362">
                                            <p:txEl>
                                              <p:charRg st="54" end="70"/>
                                            </p:txEl>
                                          </p:spTgt>
                                        </p:tgtEl>
                                        <p:attrNameLst>
                                          <p:attrName>style.visibility</p:attrName>
                                        </p:attrNameLst>
                                      </p:cBhvr>
                                      <p:to>
                                        <p:strVal val="visible"/>
                                      </p:to>
                                    </p:set>
                                    <p:animEffect transition="in" filter="diamond(in)">
                                      <p:cBhvr>
                                        <p:cTn id="7" dur="2000"/>
                                        <p:tgtEl>
                                          <p:spTgt spid="15362">
                                            <p:txEl>
                                              <p:charRg st="54" end="7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5362">
                                            <p:txEl>
                                              <p:charRg st="70" end="84"/>
                                            </p:txEl>
                                          </p:spTgt>
                                        </p:tgtEl>
                                        <p:attrNameLst>
                                          <p:attrName>style.visibility</p:attrName>
                                        </p:attrNameLst>
                                      </p:cBhvr>
                                      <p:to>
                                        <p:strVal val="visible"/>
                                      </p:to>
                                    </p:set>
                                    <p:animEffect transition="in" filter="diamond(in)">
                                      <p:cBhvr>
                                        <p:cTn id="10" dur="2000"/>
                                        <p:tgtEl>
                                          <p:spTgt spid="15362">
                                            <p:txEl>
                                              <p:charRg st="70" end="84"/>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5362">
                                            <p:txEl>
                                              <p:charRg st="84" end="96"/>
                                            </p:txEl>
                                          </p:spTgt>
                                        </p:tgtEl>
                                        <p:attrNameLst>
                                          <p:attrName>style.visibility</p:attrName>
                                        </p:attrNameLst>
                                      </p:cBhvr>
                                      <p:to>
                                        <p:strVal val="visible"/>
                                      </p:to>
                                    </p:set>
                                    <p:animEffect transition="in" filter="diamond(in)">
                                      <p:cBhvr>
                                        <p:cTn id="13" dur="500"/>
                                        <p:tgtEl>
                                          <p:spTgt spid="15362">
                                            <p:txEl>
                                              <p:charRg st="84" end="96"/>
                                            </p:txEl>
                                          </p:spTgt>
                                        </p:tgtEl>
                                      </p:cBhvr>
                                    </p:animEffect>
                                  </p:childTnLst>
                                </p:cTn>
                              </p:par>
                            </p:childTnLst>
                          </p:cTn>
                        </p:par>
                      </p:childTnLst>
                    </p:cTn>
                  </p:par>
                  <p:par>
                    <p:cTn id="14" fill="hold" nodeType="clickPar">
                      <p:stCondLst>
                        <p:cond delay="indefinite"/>
                        <p:cond evt="onBegin" delay="0">
                          <p:tn val="13"/>
                        </p:cond>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5363">
                                            <p:txEl>
                                              <p:charRg st="0" end="7"/>
                                            </p:txEl>
                                          </p:spTgt>
                                        </p:tgtEl>
                                        <p:attrNameLst>
                                          <p:attrName>style.visibility</p:attrName>
                                        </p:attrNameLst>
                                      </p:cBhvr>
                                      <p:to>
                                        <p:strVal val="visible"/>
                                      </p:to>
                                    </p:set>
                                    <p:anim calcmode="lin" valueType="num">
                                      <p:cBhvr additive="base">
                                        <p:cTn id="18" dur="500" fill="hold"/>
                                        <p:tgtEl>
                                          <p:spTgt spid="15363">
                                            <p:txEl>
                                              <p:charRg st="0" end="7"/>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363">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5364">
                                            <p:txEl>
                                              <p:pRg st="0" end="0"/>
                                            </p:txEl>
                                          </p:spTgt>
                                        </p:tgtEl>
                                        <p:attrNameLst>
                                          <p:attrName>style.visibility</p:attrName>
                                        </p:attrNameLst>
                                      </p:cBhvr>
                                      <p:to>
                                        <p:strVal val="visible"/>
                                      </p:to>
                                    </p:set>
                                    <p:anim calcmode="lin" valueType="num">
                                      <p:cBhvr additive="base">
                                        <p:cTn id="24" dur="500" fill="hold"/>
                                        <p:tgtEl>
                                          <p:spTgt spid="15364">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3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5365">
                                            <p:txEl>
                                              <p:pRg st="0" end="0"/>
                                            </p:txEl>
                                          </p:spTgt>
                                        </p:tgtEl>
                                        <p:attrNameLst>
                                          <p:attrName>style.visibility</p:attrName>
                                        </p:attrNameLst>
                                      </p:cBhvr>
                                      <p:to>
                                        <p:strVal val="visible"/>
                                      </p:to>
                                    </p:set>
                                    <p:anim calcmode="lin" valueType="num">
                                      <p:cBhvr additive="base">
                                        <p:cTn id="30" dur="500" fill="hold"/>
                                        <p:tgtEl>
                                          <p:spTgt spid="15365">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3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5366">
                                            <p:txEl>
                                              <p:pRg st="0" end="0"/>
                                            </p:txEl>
                                          </p:spTgt>
                                        </p:tgtEl>
                                        <p:attrNameLst>
                                          <p:attrName>style.visibility</p:attrName>
                                        </p:attrNameLst>
                                      </p:cBhvr>
                                      <p:to>
                                        <p:strVal val="visible"/>
                                      </p:to>
                                    </p:set>
                                    <p:anim calcmode="lin" valueType="num">
                                      <p:cBhvr additive="base">
                                        <p:cTn id="36" dur="500" fill="hold"/>
                                        <p:tgtEl>
                                          <p:spTgt spid="15366">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53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5367">
                                            <p:txEl>
                                              <p:pRg st="0" end="0"/>
                                            </p:txEl>
                                          </p:spTgt>
                                        </p:tgtEl>
                                        <p:attrNameLst>
                                          <p:attrName>style.visibility</p:attrName>
                                        </p:attrNameLst>
                                      </p:cBhvr>
                                      <p:to>
                                        <p:strVal val="visible"/>
                                      </p:to>
                                    </p:set>
                                    <p:anim calcmode="lin" valueType="num">
                                      <p:cBhvr additive="base">
                                        <p:cTn id="42" dur="500" fill="hold"/>
                                        <p:tgtEl>
                                          <p:spTgt spid="15367">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53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withGroup">
                            <p:stCondLst>
                              <p:cond delay="0"/>
                            </p:stCondLst>
                            <p:childTnLst>
                              <p:par>
                                <p:cTn id="46" presetID="2" presetClass="entr" presetSubtype="12" fill="hold" nodeType="clickEffect">
                                  <p:stCondLst>
                                    <p:cond delay="0"/>
                                  </p:stCondLst>
                                  <p:childTnLst>
                                    <p:set>
                                      <p:cBhvr>
                                        <p:cTn id="47" dur="1" fill="hold">
                                          <p:stCondLst>
                                            <p:cond delay="0"/>
                                          </p:stCondLst>
                                        </p:cTn>
                                        <p:tgtEl>
                                          <p:spTgt spid="15368">
                                            <p:txEl>
                                              <p:pRg st="0" end="0"/>
                                            </p:txEl>
                                          </p:spTgt>
                                        </p:tgtEl>
                                        <p:attrNameLst>
                                          <p:attrName>style.visibility</p:attrName>
                                        </p:attrNameLst>
                                      </p:cBhvr>
                                      <p:to>
                                        <p:strVal val="visible"/>
                                      </p:to>
                                    </p:set>
                                    <p:anim calcmode="lin" valueType="num">
                                      <p:cBhvr additive="base">
                                        <p:cTn id="48" dur="500" fill="hold"/>
                                        <p:tgtEl>
                                          <p:spTgt spid="15368">
                                            <p:txEl>
                                              <p:pRg st="0" end="0"/>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53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cond evt="onBegin" delay="0">
                          <p:tn val="49"/>
                        </p:cond>
                      </p:stCondLst>
                      <p:childTnLst>
                        <p:par>
                          <p:cTn id="51" fill="hold" nodeType="withGroup">
                            <p:stCondLst>
                              <p:cond delay="0"/>
                            </p:stCondLst>
                            <p:childTnLst>
                              <p:par>
                                <p:cTn id="52" presetID="2" presetClass="entr" presetSubtype="6" fill="hold" nodeType="clickEffect">
                                  <p:stCondLst>
                                    <p:cond delay="0"/>
                                  </p:stCondLst>
                                  <p:childTnLst>
                                    <p:set>
                                      <p:cBhvr>
                                        <p:cTn id="53" dur="1" fill="hold">
                                          <p:stCondLst>
                                            <p:cond delay="0"/>
                                          </p:stCondLst>
                                        </p:cTn>
                                        <p:tgtEl>
                                          <p:spTgt spid="15369">
                                            <p:txEl>
                                              <p:charRg st="0" end="7"/>
                                            </p:txEl>
                                          </p:spTgt>
                                        </p:tgtEl>
                                        <p:attrNameLst>
                                          <p:attrName>style.visibility</p:attrName>
                                        </p:attrNameLst>
                                      </p:cBhvr>
                                      <p:to>
                                        <p:strVal val="visible"/>
                                      </p:to>
                                    </p:set>
                                    <p:anim calcmode="lin" valueType="num">
                                      <p:cBhvr additive="base">
                                        <p:cTn id="54" dur="500" fill="hold"/>
                                        <p:tgtEl>
                                          <p:spTgt spid="15369">
                                            <p:txEl>
                                              <p:charRg st="0" end="7"/>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15369">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cond evt="onBegin" delay="0">
                          <p:tn val="55"/>
                        </p:cond>
                      </p:stCondLst>
                      <p:childTnLst>
                        <p:par>
                          <p:cTn id="57" fill="hold" nodeType="withGroup">
                            <p:stCondLst>
                              <p:cond delay="0"/>
                            </p:stCondLst>
                            <p:childTnLst>
                              <p:par>
                                <p:cTn id="58" presetID="2" presetClass="entr" presetSubtype="8" fill="hold" nodeType="clickEffect">
                                  <p:stCondLst>
                                    <p:cond delay="0"/>
                                  </p:stCondLst>
                                  <p:childTnLst>
                                    <p:set>
                                      <p:cBhvr>
                                        <p:cTn id="59" dur="1" fill="hold">
                                          <p:stCondLst>
                                            <p:cond delay="0"/>
                                          </p:stCondLst>
                                        </p:cTn>
                                        <p:tgtEl>
                                          <p:spTgt spid="15370"/>
                                        </p:tgtEl>
                                        <p:attrNameLst>
                                          <p:attrName>style.visibility</p:attrName>
                                        </p:attrNameLst>
                                      </p:cBhvr>
                                      <p:to>
                                        <p:strVal val="visible"/>
                                      </p:to>
                                    </p:set>
                                    <p:anim calcmode="lin" valueType="num">
                                      <p:cBhvr additive="base">
                                        <p:cTn id="60" dur="500" fill="hold"/>
                                        <p:tgtEl>
                                          <p:spTgt spid="15370"/>
                                        </p:tgtEl>
                                        <p:attrNameLst>
                                          <p:attrName>ppt_x</p:attrName>
                                        </p:attrNameLst>
                                      </p:cBhvr>
                                      <p:tavLst>
                                        <p:tav tm="0">
                                          <p:val>
                                            <p:strVal val="0-#ppt_w/2"/>
                                          </p:val>
                                        </p:tav>
                                        <p:tav tm="100000">
                                          <p:val>
                                            <p:strVal val="#ppt_x"/>
                                          </p:val>
                                        </p:tav>
                                      </p:tavLst>
                                    </p:anim>
                                    <p:anim calcmode="lin" valueType="num">
                                      <p:cBhvr additive="base">
                                        <p:cTn id="61" dur="500" fill="hold"/>
                                        <p:tgtEl>
                                          <p:spTgt spid="153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6386" name="Text Box 2" title=""/>
          <p:cNvSpPr txBox="1">
            <a:spLocks noChangeArrowheads="1"/>
          </p:cNvSpPr>
          <p:nvPr/>
        </p:nvSpPr>
        <p:spPr bwMode="auto">
          <a:xfrm>
            <a:off x="533400" y="787400"/>
            <a:ext cx="3398838" cy="60706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愿</a:t>
            </a:r>
            <a:r>
              <a:rPr lang="zh-CN" altLang="en-US" sz="2800" b="1" spc="0">
                <a:effectLst>
                  <a:outerShdw blurRad="38100" dist="38100" dir="2700000" algn="tl">
                    <a:srgbClr val="FFFFFF"/>
                  </a:outerShdw>
                </a:effectLst>
                <a:latin typeface="Times New Roman" pitchFamily="18" charset="0"/>
                <a:ea typeface="黑体" pitchFamily="49" charset="-122"/>
              </a:rPr>
              <a:t>陛下矜悯愚诚</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未曾</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废</a:t>
            </a:r>
            <a:r>
              <a:rPr lang="zh-CN" altLang="en-US" sz="2800" b="1" spc="0">
                <a:effectLst>
                  <a:outerShdw blurRad="38100" dist="38100" dir="2700000" algn="tl">
                    <a:srgbClr val="FFFFFF"/>
                  </a:outerShdw>
                </a:effectLst>
                <a:latin typeface="Times New Roman" pitchFamily="18" charset="0"/>
                <a:ea typeface="黑体" pitchFamily="49" charset="-122"/>
              </a:rPr>
              <a:t>离</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形影相</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吊</a:t>
            </a:r>
            <a:endParaRPr lang="zh-CN" altLang="en-US" sz="2800" b="1">
              <a:solidFill>
                <a:srgbClr val="3333FF"/>
              </a:solidFill>
              <a:effectLst>
                <a:outerShdw blurRad="38100" dist="38100" dir="2700000" algn="tl">
                  <a:srgbClr val="000000"/>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零丁孤苦，至于</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成立</a:t>
            </a:r>
            <a:endParaRPr lang="zh-CN" altLang="en-US" sz="2800" b="1">
              <a:solidFill>
                <a:srgbClr val="3333FF"/>
              </a:solidFill>
              <a:effectLst>
                <a:outerShdw blurRad="38100" dist="38100" dir="2700000" algn="tl">
                  <a:srgbClr val="000000"/>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舅</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夺</a:t>
            </a:r>
            <a:r>
              <a:rPr lang="zh-CN" altLang="en-US" sz="2800" b="1" spc="0">
                <a:effectLst>
                  <a:outerShdw blurRad="38100" dist="38100" dir="2700000" algn="tl">
                    <a:srgbClr val="FFFFFF"/>
                  </a:outerShdw>
                </a:effectLst>
                <a:latin typeface="Times New Roman" pitchFamily="18" charset="0"/>
                <a:ea typeface="黑体" pitchFamily="49" charset="-122"/>
              </a:rPr>
              <a:t>母志</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而刘夙</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婴</a:t>
            </a:r>
            <a:r>
              <a:rPr lang="zh-CN" altLang="en-US" sz="2800" b="1" spc="0">
                <a:effectLst>
                  <a:outerShdw blurRad="38100" dist="38100" dir="2700000" algn="tl">
                    <a:srgbClr val="FFFFFF"/>
                  </a:outerShdw>
                </a:effectLst>
                <a:latin typeface="Times New Roman" pitchFamily="18" charset="0"/>
                <a:ea typeface="黑体" pitchFamily="49" charset="-122"/>
              </a:rPr>
              <a:t>疾病</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晚有儿</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息</a:t>
            </a:r>
            <a:endParaRPr lang="zh-CN" altLang="en-US" sz="2800" b="1">
              <a:solidFill>
                <a:srgbClr val="3333FF"/>
              </a:solidFill>
              <a:effectLst>
                <a:outerShdw blurRad="38100" dist="38100" dir="2700000" algn="tl">
                  <a:srgbClr val="000000"/>
                </a:outerShdw>
              </a:effectLst>
              <a:latin typeface="Times New Roman" pitchFamily="18" charset="0"/>
              <a:ea typeface="黑体" pitchFamily="49" charset="-122"/>
            </a:endParaRPr>
          </a:p>
          <a:p>
            <a:pPr marL="0" lvl="0" indent="0" eaLnBrk="1" hangingPunct="0">
              <a:spcBef>
                <a:spcPct val="0"/>
              </a:spcBef>
              <a:buNone/>
            </a:pP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逮</a:t>
            </a:r>
            <a:r>
              <a:rPr lang="zh-CN" altLang="en-US" sz="2800" b="1" spc="0">
                <a:effectLst>
                  <a:outerShdw blurRad="38100" dist="38100" dir="2700000" algn="tl">
                    <a:srgbClr val="FFFFFF"/>
                  </a:outerShdw>
                </a:effectLst>
                <a:latin typeface="Times New Roman" pitchFamily="18" charset="0"/>
                <a:ea typeface="黑体" pitchFamily="49" charset="-122"/>
              </a:rPr>
              <a:t>奉圣朝</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寻</a:t>
            </a:r>
            <a:r>
              <a:rPr lang="zh-CN" altLang="en-US" sz="2800" b="1" spc="0">
                <a:effectLst>
                  <a:outerShdw blurRad="38100" dist="38100" dir="2700000" algn="tl">
                    <a:srgbClr val="FFFFFF"/>
                  </a:outerShdw>
                </a:effectLst>
                <a:latin typeface="Times New Roman" pitchFamily="18" charset="0"/>
                <a:ea typeface="黑体" pitchFamily="49" charset="-122"/>
              </a:rPr>
              <a:t>蒙国恩</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除</a:t>
            </a:r>
            <a:r>
              <a:rPr lang="zh-CN" altLang="en-US" sz="2800" b="1" spc="0">
                <a:effectLst>
                  <a:outerShdw blurRad="38100" dist="38100" dir="2700000" algn="tl">
                    <a:srgbClr val="FFFFFF"/>
                  </a:outerShdw>
                </a:effectLst>
                <a:latin typeface="Times New Roman" pitchFamily="18" charset="0"/>
                <a:ea typeface="黑体" pitchFamily="49" charset="-122"/>
              </a:rPr>
              <a:t>臣洗马</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则</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告诉</a:t>
            </a:r>
            <a:r>
              <a:rPr lang="zh-CN" altLang="en-US" sz="2800" b="1" spc="0">
                <a:effectLst>
                  <a:outerShdw blurRad="38100" dist="38100" dir="2700000" algn="tl">
                    <a:srgbClr val="FFFFFF"/>
                  </a:outerShdw>
                </a:effectLst>
                <a:latin typeface="Times New Roman" pitchFamily="18" charset="0"/>
                <a:ea typeface="黑体" pitchFamily="49" charset="-122"/>
              </a:rPr>
              <a:t>不许</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是以</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区区</a:t>
            </a:r>
            <a:r>
              <a:rPr lang="zh-CN" altLang="en-US" sz="2800" b="1" spc="0">
                <a:effectLst>
                  <a:outerShdw blurRad="38100" dist="38100" dir="2700000" algn="tl">
                    <a:srgbClr val="FFFFFF"/>
                  </a:outerShdw>
                </a:effectLst>
                <a:latin typeface="Times New Roman" pitchFamily="18" charset="0"/>
                <a:ea typeface="黑体" pitchFamily="49" charset="-122"/>
              </a:rPr>
              <a:t>不能废远</a:t>
            </a:r>
            <a:endParaRPr lang="zh-CN" altLang="en-US" sz="2800" b="1">
              <a:effectLst>
                <a:outerShdw blurRad="38100" dist="38100" dir="2700000" algn="tl">
                  <a:srgbClr val="FFFFFF"/>
                </a:outerShdw>
              </a:effectLst>
              <a:latin typeface="Times New Roman" pitchFamily="18" charset="0"/>
              <a:ea typeface="黑体" pitchFamily="49" charset="-122"/>
            </a:endParaRPr>
          </a:p>
          <a:p>
            <a:pPr marL="0" lvl="0" indent="0" eaLnBrk="1" hangingPunct="0">
              <a:spcBef>
                <a:spcPct val="0"/>
              </a:spcBef>
              <a:buNone/>
            </a:pPr>
            <a:r>
              <a:rPr lang="zh-CN" altLang="en-US" sz="2800" b="1" spc="0">
                <a:effectLst>
                  <a:outerShdw blurRad="38100" dist="38100" dir="2700000" algn="tl">
                    <a:srgbClr val="FFFFFF"/>
                  </a:outerShdw>
                </a:effectLst>
                <a:latin typeface="Times New Roman" pitchFamily="18" charset="0"/>
                <a:ea typeface="黑体" pitchFamily="49" charset="-122"/>
              </a:rPr>
              <a:t>臣之</a:t>
            </a: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辛苦</a:t>
            </a:r>
            <a:endParaRPr lang="zh-CN" altLang="en-US" sz="2800" b="1">
              <a:solidFill>
                <a:srgbClr val="3333FF"/>
              </a:solidFill>
              <a:effectLst>
                <a:outerShdw blurRad="38100" dist="38100" dir="2700000" algn="tl">
                  <a:srgbClr val="000000"/>
                </a:outerShdw>
              </a:effectLst>
              <a:latin typeface="Times New Roman" pitchFamily="18" charset="0"/>
              <a:ea typeface="黑体" pitchFamily="49" charset="-122"/>
            </a:endParaRPr>
          </a:p>
          <a:p>
            <a:pPr marL="0" lvl="0" indent="0" eaLnBrk="1" hangingPunct="0">
              <a:spcBef>
                <a:spcPct val="0"/>
              </a:spcBef>
              <a:buNone/>
            </a:pPr>
            <a:r>
              <a:rPr lang="zh-CN" altLang="en-US" sz="2800" b="1" spc="0">
                <a:solidFill>
                  <a:srgbClr val="3333FF"/>
                </a:solidFill>
                <a:effectLst>
                  <a:outerShdw blurRad="38100" dist="38100" dir="2700000" algn="tl">
                    <a:srgbClr val="000000"/>
                  </a:outerShdw>
                </a:effectLst>
                <a:latin typeface="Times New Roman" pitchFamily="18" charset="0"/>
                <a:ea typeface="黑体" pitchFamily="49" charset="-122"/>
              </a:rPr>
              <a:t>庶</a:t>
            </a:r>
            <a:r>
              <a:rPr lang="zh-CN" altLang="en-US" sz="2800" b="1" spc="0">
                <a:effectLst>
                  <a:outerShdw blurRad="38100" dist="38100" dir="2700000" algn="tl">
                    <a:srgbClr val="FFFFFF"/>
                  </a:outerShdw>
                </a:effectLst>
                <a:latin typeface="Times New Roman" pitchFamily="18" charset="0"/>
                <a:ea typeface="黑体" pitchFamily="49" charset="-122"/>
              </a:rPr>
              <a:t>刘侥幸</a:t>
            </a:r>
            <a:endParaRPr lang="zh-CN" altLang="en-US" sz="2800" b="1">
              <a:effectLst>
                <a:outerShdw blurRad="38100" dist="38100" dir="2700000" algn="tl">
                  <a:srgbClr val="FFFFFF"/>
                </a:outerShdw>
              </a:effectLst>
              <a:latin typeface="Times New Roman" pitchFamily="18" charset="0"/>
              <a:ea typeface="黑体" pitchFamily="49" charset="-122"/>
            </a:endParaRPr>
          </a:p>
        </p:txBody>
      </p:sp>
      <p:sp>
        <p:nvSpPr>
          <p:cNvPr id="16387" name="Text Box 3" title=""/>
          <p:cNvSpPr txBox="1">
            <a:spLocks noChangeArrowheads="1"/>
          </p:cNvSpPr>
          <p:nvPr/>
        </p:nvSpPr>
        <p:spPr bwMode="auto">
          <a:xfrm>
            <a:off x="4343400" y="228600"/>
            <a:ext cx="3454400" cy="579438"/>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古义        今义</a:t>
            </a:r>
            <a:endParaRPr lang="zh-CN" altLang="en-US" b="1">
              <a:effectLst>
                <a:outerShdw blurRad="38100" dist="38100" dir="2700000" algn="tl">
                  <a:srgbClr val="FFFFFF"/>
                </a:outerShdw>
              </a:effectLst>
              <a:latin typeface="黑体" pitchFamily="49" charset="-122"/>
              <a:ea typeface="黑体" pitchFamily="49" charset="-122"/>
            </a:endParaRPr>
          </a:p>
        </p:txBody>
      </p:sp>
      <p:sp>
        <p:nvSpPr>
          <p:cNvPr id="16388" name="Text Box 4" title=""/>
          <p:cNvSpPr txBox="1">
            <a:spLocks noChangeArrowheads="1"/>
          </p:cNvSpPr>
          <p:nvPr/>
        </p:nvSpPr>
        <p:spPr bwMode="auto">
          <a:xfrm>
            <a:off x="4419600" y="817563"/>
            <a:ext cx="3868738"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希望          乐意，愿意</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389" name="Text Box 5" title=""/>
          <p:cNvSpPr txBox="1">
            <a:spLocks noChangeArrowheads="1"/>
          </p:cNvSpPr>
          <p:nvPr/>
        </p:nvSpPr>
        <p:spPr bwMode="auto">
          <a:xfrm>
            <a:off x="4427538" y="1198563"/>
            <a:ext cx="3784600"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停止          没有用的 </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390" name="Text Box 6" title=""/>
          <p:cNvSpPr txBox="1">
            <a:spLocks noChangeArrowheads="1"/>
          </p:cNvSpPr>
          <p:nvPr/>
        </p:nvSpPr>
        <p:spPr bwMode="auto">
          <a:xfrm>
            <a:off x="4427538" y="1579563"/>
            <a:ext cx="3248025"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慰问           悬挂</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391" name="Text Box 7" title=""/>
          <p:cNvSpPr txBox="1"/>
          <p:nvPr/>
        </p:nvSpPr>
        <p:spPr>
          <a:xfrm>
            <a:off x="4356100" y="2565400"/>
            <a:ext cx="184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endParaRPr lang="zh-CN" altLang="en-US" sz="2400">
              <a:latin typeface="Times New Roman" pitchFamily="18" charset="0"/>
            </a:endParaRPr>
          </a:p>
        </p:txBody>
      </p:sp>
      <p:sp>
        <p:nvSpPr>
          <p:cNvPr id="16392" name="Text Box 8" title=""/>
          <p:cNvSpPr txBox="1">
            <a:spLocks noChangeArrowheads="1"/>
          </p:cNvSpPr>
          <p:nvPr/>
        </p:nvSpPr>
        <p:spPr bwMode="auto">
          <a:xfrm>
            <a:off x="4427538" y="2036763"/>
            <a:ext cx="4117975"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成年       组织等开始存在</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393" name="Text Box 9" title=""/>
          <p:cNvSpPr txBox="1">
            <a:spLocks noChangeArrowheads="1"/>
          </p:cNvSpPr>
          <p:nvPr/>
        </p:nvSpPr>
        <p:spPr bwMode="auto">
          <a:xfrm>
            <a:off x="4356100" y="2493963"/>
            <a:ext cx="3698875"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强行改变      争取得到</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394" name="Text Box 10" title=""/>
          <p:cNvSpPr txBox="1">
            <a:spLocks noChangeArrowheads="1"/>
          </p:cNvSpPr>
          <p:nvPr/>
        </p:nvSpPr>
        <p:spPr bwMode="auto">
          <a:xfrm>
            <a:off x="4427538" y="2951163"/>
            <a:ext cx="3402012"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缠绕            婴儿</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395" name="Text Box 11" title=""/>
          <p:cNvSpPr txBox="1">
            <a:spLocks noChangeArrowheads="1"/>
          </p:cNvSpPr>
          <p:nvPr/>
        </p:nvSpPr>
        <p:spPr bwMode="auto">
          <a:xfrm>
            <a:off x="4572000" y="3408363"/>
            <a:ext cx="3259138"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子              呼吸</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396" name="Text Box 12" title=""/>
          <p:cNvSpPr txBox="1">
            <a:spLocks noChangeArrowheads="1"/>
          </p:cNvSpPr>
          <p:nvPr/>
        </p:nvSpPr>
        <p:spPr bwMode="auto">
          <a:xfrm>
            <a:off x="4356100" y="3865563"/>
            <a:ext cx="3473450" cy="457200"/>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等到            捉拿</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397" name="Text Box 13" title=""/>
          <p:cNvSpPr txBox="1">
            <a:spLocks noChangeArrowheads="1"/>
          </p:cNvSpPr>
          <p:nvPr/>
        </p:nvSpPr>
        <p:spPr bwMode="auto">
          <a:xfrm>
            <a:off x="4365625" y="4271963"/>
            <a:ext cx="3411538"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不久             寻找</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398" name="Text Box 14" title=""/>
          <p:cNvSpPr txBox="1">
            <a:spLocks noChangeArrowheads="1"/>
          </p:cNvSpPr>
          <p:nvPr/>
        </p:nvSpPr>
        <p:spPr bwMode="auto">
          <a:xfrm>
            <a:off x="4356100" y="4679950"/>
            <a:ext cx="3408363"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授予官职         去掉</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399" name="Text Box 15" title=""/>
          <p:cNvSpPr txBox="1">
            <a:spLocks noChangeArrowheads="1"/>
          </p:cNvSpPr>
          <p:nvPr/>
        </p:nvSpPr>
        <p:spPr bwMode="auto">
          <a:xfrm>
            <a:off x="4525963" y="5160963"/>
            <a:ext cx="4173537"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申述        诉说给别人知道</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400" name="Text Box 16" title=""/>
          <p:cNvSpPr txBox="1">
            <a:spLocks noChangeArrowheads="1"/>
          </p:cNvSpPr>
          <p:nvPr/>
        </p:nvSpPr>
        <p:spPr bwMode="auto">
          <a:xfrm>
            <a:off x="4419600" y="5562600"/>
            <a:ext cx="4724400" cy="45720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400" b="1" i="0" u="none" strike="noStrike" kern="1200" cap="none" spc="0" normalizeH="0" baseline="0" noProof="0">
                <a:ln>
                  <a:noFill/>
                </a:ln>
                <a:solidFill>
                  <a:srgbClr val="000099"/>
                </a:solidFill>
                <a:effectLst>
                  <a:outerShdw blurRad="38100" dist="38100" dir="2700000" algn="tl">
                    <a:srgbClr val="C0C0C0"/>
                  </a:outerShdw>
                </a:effectLst>
                <a:uLnTx/>
                <a:uFillTx/>
                <a:latin typeface="黑体" pitchFamily="49" charset="-122"/>
                <a:ea typeface="黑体" pitchFamily="49" charset="-122"/>
                <a:cs typeface="+mn-cs"/>
              </a:rPr>
              <a:t>形容自己的私情     少</a:t>
            </a:r>
            <a:r>
              <a:rPr kumimoji="0" lang="zh-CN" altLang="en-US" sz="2400" b="1" i="0" u="none" strike="noStrike" kern="1200" cap="none" spc="0" normalizeH="0" baseline="0" noProof="0">
                <a:ln>
                  <a:noFill/>
                </a:ln>
                <a:solidFill>
                  <a:srgbClr val="CC0099"/>
                </a:solidFill>
                <a:effectLst>
                  <a:outerShdw blurRad="38100" dist="38100" dir="2700000" algn="tl">
                    <a:srgbClr val="C0C0C0"/>
                  </a:outerShdw>
                </a:effectLst>
                <a:uLnTx/>
                <a:uFillTx/>
                <a:latin typeface="Times New Roman" pitchFamily="18" charset="0"/>
                <a:ea typeface="宋体" pitchFamily="2" charset="-122"/>
                <a:cs typeface="+mn-cs"/>
              </a:rPr>
              <a:t>                        </a:t>
            </a:r>
          </a:p>
        </p:txBody>
      </p:sp>
      <p:sp>
        <p:nvSpPr>
          <p:cNvPr id="16401" name="Text Box 17" title=""/>
          <p:cNvSpPr txBox="1">
            <a:spLocks noChangeArrowheads="1"/>
          </p:cNvSpPr>
          <p:nvPr/>
        </p:nvSpPr>
        <p:spPr bwMode="auto">
          <a:xfrm>
            <a:off x="4343400" y="5999163"/>
            <a:ext cx="3867150"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FF0000"/>
                </a:solidFill>
                <a:effectLst>
                  <a:outerShdw blurRad="38100" dist="38100" dir="2700000" algn="tl">
                    <a:srgbClr val="000000"/>
                  </a:outerShdw>
                </a:effectLst>
                <a:latin typeface="黑体" pitchFamily="49" charset="-122"/>
                <a:ea typeface="黑体" pitchFamily="49" charset="-122"/>
              </a:rPr>
              <a:t>辛酸苦楚        身心劳苦</a:t>
            </a:r>
            <a:endParaRPr lang="zh-CN" altLang="en-US" sz="2400" b="1">
              <a:solidFill>
                <a:srgbClr val="FF0000"/>
              </a:solidFill>
              <a:effectLst>
                <a:outerShdw blurRad="38100" dist="38100" dir="2700000" algn="tl">
                  <a:srgbClr val="000000"/>
                </a:outerShdw>
              </a:effectLst>
              <a:latin typeface="黑体" pitchFamily="49" charset="-122"/>
              <a:ea typeface="黑体" pitchFamily="49" charset="-122"/>
            </a:endParaRPr>
          </a:p>
        </p:txBody>
      </p:sp>
      <p:sp>
        <p:nvSpPr>
          <p:cNvPr id="16402" name="Text Box 18" title=""/>
          <p:cNvSpPr txBox="1">
            <a:spLocks noChangeArrowheads="1"/>
          </p:cNvSpPr>
          <p:nvPr/>
        </p:nvSpPr>
        <p:spPr bwMode="auto">
          <a:xfrm>
            <a:off x="4859338" y="6380163"/>
            <a:ext cx="3103562" cy="457200"/>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400" b="1" spc="0">
                <a:solidFill>
                  <a:srgbClr val="000099"/>
                </a:solidFill>
                <a:effectLst>
                  <a:outerShdw blurRad="38100" dist="38100" dir="2700000" algn="tl">
                    <a:srgbClr val="000000">
                      <a:alpha val="43137"/>
                    </a:srgbClr>
                  </a:outerShdw>
                </a:effectLst>
                <a:latin typeface="黑体" pitchFamily="49" charset="-122"/>
                <a:ea typeface="黑体" pitchFamily="49" charset="-122"/>
              </a:rPr>
              <a:t>或许           众多</a:t>
            </a:r>
            <a:endParaRPr lang="zh-CN" altLang="en-US" sz="2400" b="1">
              <a:solidFill>
                <a:srgbClr val="000099"/>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6403" name="WordArt 2" title=""/>
          <p:cNvSpPr>
            <a:spLocks noTextEdit="1"/>
          </p:cNvSpPr>
          <p:nvPr/>
        </p:nvSpPr>
        <p:spPr>
          <a:xfrm>
            <a:off x="684213" y="188913"/>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古今异义词</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63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nodeType="clickEffect">
                                  <p:stCondLst>
                                    <p:cond delay="0"/>
                                  </p:stCondLst>
                                  <p:childTnLst>
                                    <p:set>
                                      <p:cBhvr>
                                        <p:cTn id="10" dur="1" fill="hold">
                                          <p:stCondLst>
                                            <p:cond delay="0"/>
                                          </p:stCondLst>
                                        </p:cTn>
                                        <p:tgtEl>
                                          <p:spTgt spid="16387"/>
                                        </p:tgtEl>
                                        <p:attrNameLst>
                                          <p:attrName>style.visibility</p:attrName>
                                        </p:attrNameLst>
                                      </p:cBhvr>
                                      <p:to>
                                        <p:strVal val="visible"/>
                                      </p:to>
                                    </p:set>
                                    <p:anim calcmode="lin" valueType="num">
                                      <p:cBhvr additive="base">
                                        <p:cTn id="11" dur="500" fill="hold"/>
                                        <p:tgtEl>
                                          <p:spTgt spid="16387"/>
                                        </p:tgtEl>
                                        <p:attrNameLst>
                                          <p:attrName>ppt_x</p:attrName>
                                        </p:attrNameLst>
                                      </p:cBhvr>
                                      <p:tavLst>
                                        <p:tav tm="0">
                                          <p:val>
                                            <p:strVal val="0-#ppt_w/2"/>
                                          </p:val>
                                        </p:tav>
                                        <p:tav tm="100000">
                                          <p:val>
                                            <p:strVal val="#ppt_x"/>
                                          </p:val>
                                        </p:tav>
                                      </p:tavLst>
                                    </p:anim>
                                    <p:anim calcmode="lin" valueType="num">
                                      <p:cBhvr additive="base">
                                        <p:cTn id="12"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 calcmode="lin" valueType="num">
                                      <p:cBhvr additive="base">
                                        <p:cTn id="17" dur="500" fill="hold"/>
                                        <p:tgtEl>
                                          <p:spTgt spid="16388"/>
                                        </p:tgtEl>
                                        <p:attrNameLst>
                                          <p:attrName>ppt_x</p:attrName>
                                        </p:attrNameLst>
                                      </p:cBhvr>
                                      <p:tavLst>
                                        <p:tav tm="0">
                                          <p:val>
                                            <p:strVal val="0-#ppt_w/2"/>
                                          </p:val>
                                        </p:tav>
                                        <p:tav tm="100000">
                                          <p:val>
                                            <p:strVal val="#ppt_x"/>
                                          </p:val>
                                        </p:tav>
                                      </p:tavLst>
                                    </p:anim>
                                    <p:anim calcmode="lin" valueType="num">
                                      <p:cBhvr additive="base">
                                        <p:cTn id="18"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16389"/>
                                        </p:tgtEl>
                                        <p:attrNameLst>
                                          <p:attrName>style.visibility</p:attrName>
                                        </p:attrNameLst>
                                      </p:cBhvr>
                                      <p:to>
                                        <p:strVal val="visible"/>
                                      </p:to>
                                    </p:set>
                                    <p:anim calcmode="lin" valueType="num">
                                      <p:cBhvr additive="base">
                                        <p:cTn id="23" dur="500" fill="hold"/>
                                        <p:tgtEl>
                                          <p:spTgt spid="16389"/>
                                        </p:tgtEl>
                                        <p:attrNameLst>
                                          <p:attrName>ppt_x</p:attrName>
                                        </p:attrNameLst>
                                      </p:cBhvr>
                                      <p:tavLst>
                                        <p:tav tm="0">
                                          <p:val>
                                            <p:strVal val="0-#ppt_w/2"/>
                                          </p:val>
                                        </p:tav>
                                        <p:tav tm="100000">
                                          <p:val>
                                            <p:strVal val="#ppt_x"/>
                                          </p:val>
                                        </p:tav>
                                      </p:tavLst>
                                    </p:anim>
                                    <p:anim calcmode="lin" valueType="num">
                                      <p:cBhvr additive="base">
                                        <p:cTn id="24"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nodeType="clickEffect">
                                  <p:stCondLst>
                                    <p:cond delay="0"/>
                                  </p:stCondLst>
                                  <p:childTnLst>
                                    <p:set>
                                      <p:cBhvr>
                                        <p:cTn id="28" dur="1" fill="hold">
                                          <p:stCondLst>
                                            <p:cond delay="0"/>
                                          </p:stCondLst>
                                        </p:cTn>
                                        <p:tgtEl>
                                          <p:spTgt spid="16390"/>
                                        </p:tgtEl>
                                        <p:attrNameLst>
                                          <p:attrName>style.visibility</p:attrName>
                                        </p:attrNameLst>
                                      </p:cBhvr>
                                      <p:to>
                                        <p:strVal val="visible"/>
                                      </p:to>
                                    </p:set>
                                    <p:anim calcmode="lin" valueType="num">
                                      <p:cBhvr additive="base">
                                        <p:cTn id="29" dur="500" fill="hold"/>
                                        <p:tgtEl>
                                          <p:spTgt spid="16390"/>
                                        </p:tgtEl>
                                        <p:attrNameLst>
                                          <p:attrName>ppt_x</p:attrName>
                                        </p:attrNameLst>
                                      </p:cBhvr>
                                      <p:tavLst>
                                        <p:tav tm="0">
                                          <p:val>
                                            <p:strVal val="0-#ppt_w/2"/>
                                          </p:val>
                                        </p:tav>
                                        <p:tav tm="100000">
                                          <p:val>
                                            <p:strVal val="#ppt_x"/>
                                          </p:val>
                                        </p:tav>
                                      </p:tavLst>
                                    </p:anim>
                                    <p:anim calcmode="lin" valueType="num">
                                      <p:cBhvr additive="base">
                                        <p:cTn id="30"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nodeType="clickEffect">
                                  <p:stCondLst>
                                    <p:cond delay="0"/>
                                  </p:stCondLst>
                                  <p:childTnLst>
                                    <p:set>
                                      <p:cBhvr>
                                        <p:cTn id="34" dur="1" fill="hold">
                                          <p:stCondLst>
                                            <p:cond delay="0"/>
                                          </p:stCondLst>
                                        </p:cTn>
                                        <p:tgtEl>
                                          <p:spTgt spid="16392"/>
                                        </p:tgtEl>
                                        <p:attrNameLst>
                                          <p:attrName>style.visibility</p:attrName>
                                        </p:attrNameLst>
                                      </p:cBhvr>
                                      <p:to>
                                        <p:strVal val="visible"/>
                                      </p:to>
                                    </p:set>
                                    <p:anim calcmode="lin" valueType="num">
                                      <p:cBhvr additive="base">
                                        <p:cTn id="35" dur="500" fill="hold"/>
                                        <p:tgtEl>
                                          <p:spTgt spid="16392"/>
                                        </p:tgtEl>
                                        <p:attrNameLst>
                                          <p:attrName>ppt_x</p:attrName>
                                        </p:attrNameLst>
                                      </p:cBhvr>
                                      <p:tavLst>
                                        <p:tav tm="0">
                                          <p:val>
                                            <p:strVal val="0-#ppt_w/2"/>
                                          </p:val>
                                        </p:tav>
                                        <p:tav tm="100000">
                                          <p:val>
                                            <p:strVal val="#ppt_x"/>
                                          </p:val>
                                        </p:tav>
                                      </p:tavLst>
                                    </p:anim>
                                    <p:anim calcmode="lin" valueType="num">
                                      <p:cBhvr additive="base">
                                        <p:cTn id="36" dur="500" fill="hold"/>
                                        <p:tgtEl>
                                          <p:spTgt spid="16392"/>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nodeType="clickEffect">
                                  <p:stCondLst>
                                    <p:cond delay="0"/>
                                  </p:stCondLst>
                                  <p:childTnLst>
                                    <p:set>
                                      <p:cBhvr>
                                        <p:cTn id="40" dur="1" fill="hold">
                                          <p:stCondLst>
                                            <p:cond delay="0"/>
                                          </p:stCondLst>
                                        </p:cTn>
                                        <p:tgtEl>
                                          <p:spTgt spid="16393"/>
                                        </p:tgtEl>
                                        <p:attrNameLst>
                                          <p:attrName>style.visibility</p:attrName>
                                        </p:attrNameLst>
                                      </p:cBhvr>
                                      <p:to>
                                        <p:strVal val="visible"/>
                                      </p:to>
                                    </p:set>
                                    <p:anim calcmode="lin" valueType="num">
                                      <p:cBhvr additive="base">
                                        <p:cTn id="41" dur="500" fill="hold"/>
                                        <p:tgtEl>
                                          <p:spTgt spid="16393"/>
                                        </p:tgtEl>
                                        <p:attrNameLst>
                                          <p:attrName>ppt_x</p:attrName>
                                        </p:attrNameLst>
                                      </p:cBhvr>
                                      <p:tavLst>
                                        <p:tav tm="0">
                                          <p:val>
                                            <p:strVal val="0-#ppt_w/2"/>
                                          </p:val>
                                        </p:tav>
                                        <p:tav tm="100000">
                                          <p:val>
                                            <p:strVal val="#ppt_x"/>
                                          </p:val>
                                        </p:tav>
                                      </p:tavLst>
                                    </p:anim>
                                    <p:anim calcmode="lin" valueType="num">
                                      <p:cBhvr additive="base">
                                        <p:cTn id="42" dur="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nodeType="clickEffect">
                                  <p:stCondLst>
                                    <p:cond delay="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0-#ppt_w/2"/>
                                          </p:val>
                                        </p:tav>
                                        <p:tav tm="100000">
                                          <p:val>
                                            <p:strVal val="#ppt_x"/>
                                          </p:val>
                                        </p:tav>
                                      </p:tavLst>
                                    </p:anim>
                                    <p:anim calcmode="lin" valueType="num">
                                      <p:cBhvr additive="base">
                                        <p:cTn id="48" dur="500" fill="hold"/>
                                        <p:tgtEl>
                                          <p:spTgt spid="16394"/>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8" fill="hold" nodeType="clickEffect">
                                  <p:stCondLst>
                                    <p:cond delay="0"/>
                                  </p:stCondLst>
                                  <p:childTnLst>
                                    <p:set>
                                      <p:cBhvr>
                                        <p:cTn id="52" dur="1" fill="hold">
                                          <p:stCondLst>
                                            <p:cond delay="0"/>
                                          </p:stCondLst>
                                        </p:cTn>
                                        <p:tgtEl>
                                          <p:spTgt spid="16395"/>
                                        </p:tgtEl>
                                        <p:attrNameLst>
                                          <p:attrName>style.visibility</p:attrName>
                                        </p:attrNameLst>
                                      </p:cBhvr>
                                      <p:to>
                                        <p:strVal val="visible"/>
                                      </p:to>
                                    </p:set>
                                    <p:anim calcmode="lin" valueType="num">
                                      <p:cBhvr additive="base">
                                        <p:cTn id="53" dur="500" fill="hold"/>
                                        <p:tgtEl>
                                          <p:spTgt spid="16395"/>
                                        </p:tgtEl>
                                        <p:attrNameLst>
                                          <p:attrName>ppt_x</p:attrName>
                                        </p:attrNameLst>
                                      </p:cBhvr>
                                      <p:tavLst>
                                        <p:tav tm="0">
                                          <p:val>
                                            <p:strVal val="0-#ppt_w/2"/>
                                          </p:val>
                                        </p:tav>
                                        <p:tav tm="100000">
                                          <p:val>
                                            <p:strVal val="#ppt_x"/>
                                          </p:val>
                                        </p:tav>
                                      </p:tavLst>
                                    </p:anim>
                                    <p:anim calcmode="lin" valueType="num">
                                      <p:cBhvr additive="base">
                                        <p:cTn id="54" dur="500" fill="hold"/>
                                        <p:tgtEl>
                                          <p:spTgt spid="16395"/>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8" fill="hold" nodeType="clickEffect">
                                  <p:stCondLst>
                                    <p:cond delay="0"/>
                                  </p:stCondLst>
                                  <p:childTnLst>
                                    <p:set>
                                      <p:cBhvr>
                                        <p:cTn id="58" dur="1" fill="hold">
                                          <p:stCondLst>
                                            <p:cond delay="0"/>
                                          </p:stCondLst>
                                        </p:cTn>
                                        <p:tgtEl>
                                          <p:spTgt spid="16396"/>
                                        </p:tgtEl>
                                        <p:attrNameLst>
                                          <p:attrName>style.visibility</p:attrName>
                                        </p:attrNameLst>
                                      </p:cBhvr>
                                      <p:to>
                                        <p:strVal val="visible"/>
                                      </p:to>
                                    </p:set>
                                    <p:anim calcmode="lin" valueType="num">
                                      <p:cBhvr additive="base">
                                        <p:cTn id="59" dur="500" fill="hold"/>
                                        <p:tgtEl>
                                          <p:spTgt spid="16396"/>
                                        </p:tgtEl>
                                        <p:attrNameLst>
                                          <p:attrName>ppt_x</p:attrName>
                                        </p:attrNameLst>
                                      </p:cBhvr>
                                      <p:tavLst>
                                        <p:tav tm="0">
                                          <p:val>
                                            <p:strVal val="0-#ppt_w/2"/>
                                          </p:val>
                                        </p:tav>
                                        <p:tav tm="100000">
                                          <p:val>
                                            <p:strVal val="#ppt_x"/>
                                          </p:val>
                                        </p:tav>
                                      </p:tavLst>
                                    </p:anim>
                                    <p:anim calcmode="lin" valueType="num">
                                      <p:cBhvr additive="base">
                                        <p:cTn id="60" dur="500" fill="hold"/>
                                        <p:tgtEl>
                                          <p:spTgt spid="16396"/>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8" fill="hold" nodeType="clickEffect">
                                  <p:stCondLst>
                                    <p:cond delay="0"/>
                                  </p:stCondLst>
                                  <p:childTnLst>
                                    <p:set>
                                      <p:cBhvr>
                                        <p:cTn id="64" dur="1" fill="hold">
                                          <p:stCondLst>
                                            <p:cond delay="0"/>
                                          </p:stCondLst>
                                        </p:cTn>
                                        <p:tgtEl>
                                          <p:spTgt spid="16397"/>
                                        </p:tgtEl>
                                        <p:attrNameLst>
                                          <p:attrName>style.visibility</p:attrName>
                                        </p:attrNameLst>
                                      </p:cBhvr>
                                      <p:to>
                                        <p:strVal val="visible"/>
                                      </p:to>
                                    </p:set>
                                    <p:anim calcmode="lin" valueType="num">
                                      <p:cBhvr additive="base">
                                        <p:cTn id="65" dur="500" fill="hold"/>
                                        <p:tgtEl>
                                          <p:spTgt spid="16397"/>
                                        </p:tgtEl>
                                        <p:attrNameLst>
                                          <p:attrName>ppt_x</p:attrName>
                                        </p:attrNameLst>
                                      </p:cBhvr>
                                      <p:tavLst>
                                        <p:tav tm="0">
                                          <p:val>
                                            <p:strVal val="0-#ppt_w/2"/>
                                          </p:val>
                                        </p:tav>
                                        <p:tav tm="100000">
                                          <p:val>
                                            <p:strVal val="#ppt_x"/>
                                          </p:val>
                                        </p:tav>
                                      </p:tavLst>
                                    </p:anim>
                                    <p:anim calcmode="lin" valueType="num">
                                      <p:cBhvr additive="base">
                                        <p:cTn id="66" dur="500" fill="hold"/>
                                        <p:tgtEl>
                                          <p:spTgt spid="16397"/>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8" fill="hold" nodeType="clickEffect">
                                  <p:stCondLst>
                                    <p:cond delay="0"/>
                                  </p:stCondLst>
                                  <p:childTnLst>
                                    <p:set>
                                      <p:cBhvr>
                                        <p:cTn id="70" dur="1" fill="hold">
                                          <p:stCondLst>
                                            <p:cond delay="0"/>
                                          </p:stCondLst>
                                        </p:cTn>
                                        <p:tgtEl>
                                          <p:spTgt spid="16398"/>
                                        </p:tgtEl>
                                        <p:attrNameLst>
                                          <p:attrName>style.visibility</p:attrName>
                                        </p:attrNameLst>
                                      </p:cBhvr>
                                      <p:to>
                                        <p:strVal val="visible"/>
                                      </p:to>
                                    </p:set>
                                    <p:anim calcmode="lin" valueType="num">
                                      <p:cBhvr additive="base">
                                        <p:cTn id="71" dur="500" fill="hold"/>
                                        <p:tgtEl>
                                          <p:spTgt spid="16398"/>
                                        </p:tgtEl>
                                        <p:attrNameLst>
                                          <p:attrName>ppt_x</p:attrName>
                                        </p:attrNameLst>
                                      </p:cBhvr>
                                      <p:tavLst>
                                        <p:tav tm="0">
                                          <p:val>
                                            <p:strVal val="0-#ppt_w/2"/>
                                          </p:val>
                                        </p:tav>
                                        <p:tav tm="100000">
                                          <p:val>
                                            <p:strVal val="#ppt_x"/>
                                          </p:val>
                                        </p:tav>
                                      </p:tavLst>
                                    </p:anim>
                                    <p:anim calcmode="lin" valueType="num">
                                      <p:cBhvr additive="base">
                                        <p:cTn id="72" dur="500" fill="hold"/>
                                        <p:tgtEl>
                                          <p:spTgt spid="16398"/>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8" fill="hold" nodeType="clickEffect">
                                  <p:stCondLst>
                                    <p:cond delay="0"/>
                                  </p:stCondLst>
                                  <p:childTnLst>
                                    <p:set>
                                      <p:cBhvr>
                                        <p:cTn id="76" dur="1" fill="hold">
                                          <p:stCondLst>
                                            <p:cond delay="0"/>
                                          </p:stCondLst>
                                        </p:cTn>
                                        <p:tgtEl>
                                          <p:spTgt spid="16399"/>
                                        </p:tgtEl>
                                        <p:attrNameLst>
                                          <p:attrName>style.visibility</p:attrName>
                                        </p:attrNameLst>
                                      </p:cBhvr>
                                      <p:to>
                                        <p:strVal val="visible"/>
                                      </p:to>
                                    </p:set>
                                    <p:anim calcmode="lin" valueType="num">
                                      <p:cBhvr additive="base">
                                        <p:cTn id="77" dur="500" fill="hold"/>
                                        <p:tgtEl>
                                          <p:spTgt spid="16399"/>
                                        </p:tgtEl>
                                        <p:attrNameLst>
                                          <p:attrName>ppt_x</p:attrName>
                                        </p:attrNameLst>
                                      </p:cBhvr>
                                      <p:tavLst>
                                        <p:tav tm="0">
                                          <p:val>
                                            <p:strVal val="0-#ppt_w/2"/>
                                          </p:val>
                                        </p:tav>
                                        <p:tav tm="100000">
                                          <p:val>
                                            <p:strVal val="#ppt_x"/>
                                          </p:val>
                                        </p:tav>
                                      </p:tavLst>
                                    </p:anim>
                                    <p:anim calcmode="lin" valueType="num">
                                      <p:cBhvr additive="base">
                                        <p:cTn id="78" dur="500" fill="hold"/>
                                        <p:tgtEl>
                                          <p:spTgt spid="16399"/>
                                        </p:tgtEl>
                                        <p:attrNameLst>
                                          <p:attrName>ppt_y</p:attrName>
                                        </p:attrNameLst>
                                      </p:cBhvr>
                                      <p:tavLst>
                                        <p:tav tm="0">
                                          <p:val>
                                            <p:strVal val="#ppt_y"/>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8" fill="hold" nodeType="clickEffect">
                                  <p:stCondLst>
                                    <p:cond delay="0"/>
                                  </p:stCondLst>
                                  <p:childTnLst>
                                    <p:set>
                                      <p:cBhvr>
                                        <p:cTn id="82" dur="1" fill="hold">
                                          <p:stCondLst>
                                            <p:cond delay="0"/>
                                          </p:stCondLst>
                                        </p:cTn>
                                        <p:tgtEl>
                                          <p:spTgt spid="16400"/>
                                        </p:tgtEl>
                                        <p:attrNameLst>
                                          <p:attrName>style.visibility</p:attrName>
                                        </p:attrNameLst>
                                      </p:cBhvr>
                                      <p:to>
                                        <p:strVal val="visible"/>
                                      </p:to>
                                    </p:set>
                                    <p:anim calcmode="lin" valueType="num">
                                      <p:cBhvr additive="base">
                                        <p:cTn id="83" dur="500" fill="hold"/>
                                        <p:tgtEl>
                                          <p:spTgt spid="16400"/>
                                        </p:tgtEl>
                                        <p:attrNameLst>
                                          <p:attrName>ppt_x</p:attrName>
                                        </p:attrNameLst>
                                      </p:cBhvr>
                                      <p:tavLst>
                                        <p:tav tm="0">
                                          <p:val>
                                            <p:strVal val="0-#ppt_w/2"/>
                                          </p:val>
                                        </p:tav>
                                        <p:tav tm="100000">
                                          <p:val>
                                            <p:strVal val="#ppt_x"/>
                                          </p:val>
                                        </p:tav>
                                      </p:tavLst>
                                    </p:anim>
                                    <p:anim calcmode="lin" valueType="num">
                                      <p:cBhvr additive="base">
                                        <p:cTn id="84" dur="500" fill="hold"/>
                                        <p:tgtEl>
                                          <p:spTgt spid="16400"/>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8" fill="hold" nodeType="clickEffect">
                                  <p:stCondLst>
                                    <p:cond delay="0"/>
                                  </p:stCondLst>
                                  <p:childTnLst>
                                    <p:set>
                                      <p:cBhvr>
                                        <p:cTn id="88" dur="1" fill="hold">
                                          <p:stCondLst>
                                            <p:cond delay="0"/>
                                          </p:stCondLst>
                                        </p:cTn>
                                        <p:tgtEl>
                                          <p:spTgt spid="16401"/>
                                        </p:tgtEl>
                                        <p:attrNameLst>
                                          <p:attrName>style.visibility</p:attrName>
                                        </p:attrNameLst>
                                      </p:cBhvr>
                                      <p:to>
                                        <p:strVal val="visible"/>
                                      </p:to>
                                    </p:set>
                                    <p:anim calcmode="lin" valueType="num">
                                      <p:cBhvr additive="base">
                                        <p:cTn id="89" dur="500" fill="hold"/>
                                        <p:tgtEl>
                                          <p:spTgt spid="16401"/>
                                        </p:tgtEl>
                                        <p:attrNameLst>
                                          <p:attrName>ppt_x</p:attrName>
                                        </p:attrNameLst>
                                      </p:cBhvr>
                                      <p:tavLst>
                                        <p:tav tm="0">
                                          <p:val>
                                            <p:strVal val="0-#ppt_w/2"/>
                                          </p:val>
                                        </p:tav>
                                        <p:tav tm="100000">
                                          <p:val>
                                            <p:strVal val="#ppt_x"/>
                                          </p:val>
                                        </p:tav>
                                      </p:tavLst>
                                    </p:anim>
                                    <p:anim calcmode="lin" valueType="num">
                                      <p:cBhvr additive="base">
                                        <p:cTn id="90" dur="500" fill="hold"/>
                                        <p:tgtEl>
                                          <p:spTgt spid="16401"/>
                                        </p:tgtEl>
                                        <p:attrNameLst>
                                          <p:attrName>ppt_y</p:attrName>
                                        </p:attrNameLst>
                                      </p:cBhvr>
                                      <p:tavLst>
                                        <p:tav tm="0">
                                          <p:val>
                                            <p:strVal val="#ppt_y"/>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8" fill="hold" nodeType="clickEffect">
                                  <p:stCondLst>
                                    <p:cond delay="0"/>
                                  </p:stCondLst>
                                  <p:childTnLst>
                                    <p:set>
                                      <p:cBhvr>
                                        <p:cTn id="94" dur="1" fill="hold">
                                          <p:stCondLst>
                                            <p:cond delay="0"/>
                                          </p:stCondLst>
                                        </p:cTn>
                                        <p:tgtEl>
                                          <p:spTgt spid="16402"/>
                                        </p:tgtEl>
                                        <p:attrNameLst>
                                          <p:attrName>style.visibility</p:attrName>
                                        </p:attrNameLst>
                                      </p:cBhvr>
                                      <p:to>
                                        <p:strVal val="visible"/>
                                      </p:to>
                                    </p:set>
                                    <p:anim calcmode="lin" valueType="num">
                                      <p:cBhvr additive="base">
                                        <p:cTn id="95" dur="500" fill="hold"/>
                                        <p:tgtEl>
                                          <p:spTgt spid="16402"/>
                                        </p:tgtEl>
                                        <p:attrNameLst>
                                          <p:attrName>ppt_x</p:attrName>
                                        </p:attrNameLst>
                                      </p:cBhvr>
                                      <p:tavLst>
                                        <p:tav tm="0">
                                          <p:val>
                                            <p:strVal val="0-#ppt_w/2"/>
                                          </p:val>
                                        </p:tav>
                                        <p:tav tm="100000">
                                          <p:val>
                                            <p:strVal val="#ppt_x"/>
                                          </p:val>
                                        </p:tav>
                                      </p:tavLst>
                                    </p:anim>
                                    <p:anim calcmode="lin" valueType="num">
                                      <p:cBhvr additive="base">
                                        <p:cTn id="96" dur="500" fill="hold"/>
                                        <p:tgtEl>
                                          <p:spTgt spid="16402"/>
                                        </p:tgtEl>
                                        <p:attrNameLst>
                                          <p:attrName>ppt_y</p:attrName>
                                        </p:attrNameLst>
                                      </p:cBhvr>
                                      <p:tavLst>
                                        <p:tav tm="0">
                                          <p:val>
                                            <p:strVal val="#ppt_y"/>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8" fill="hold" nodeType="clickEffect">
                                  <p:stCondLst>
                                    <p:cond delay="0"/>
                                  </p:stCondLst>
                                  <p:childTnLst>
                                    <p:set>
                                      <p:cBhvr>
                                        <p:cTn id="100" dur="1" fill="hold">
                                          <p:stCondLst>
                                            <p:cond delay="0"/>
                                          </p:stCondLst>
                                        </p:cTn>
                                        <p:tgtEl>
                                          <p:spTgt spid="16403"/>
                                        </p:tgtEl>
                                        <p:attrNameLst>
                                          <p:attrName>style.visibility</p:attrName>
                                        </p:attrNameLst>
                                      </p:cBhvr>
                                      <p:to>
                                        <p:strVal val="visible"/>
                                      </p:to>
                                    </p:set>
                                    <p:anim calcmode="lin" valueType="num">
                                      <p:cBhvr additive="base">
                                        <p:cTn id="101" dur="500" fill="hold"/>
                                        <p:tgtEl>
                                          <p:spTgt spid="16403"/>
                                        </p:tgtEl>
                                        <p:attrNameLst>
                                          <p:attrName>ppt_x</p:attrName>
                                        </p:attrNameLst>
                                      </p:cBhvr>
                                      <p:tavLst>
                                        <p:tav tm="0">
                                          <p:val>
                                            <p:strVal val="0-#ppt_w/2"/>
                                          </p:val>
                                        </p:tav>
                                        <p:tav tm="100000">
                                          <p:val>
                                            <p:strVal val="#ppt_x"/>
                                          </p:val>
                                        </p:tav>
                                      </p:tavLst>
                                    </p:anim>
                                    <p:anim calcmode="lin" valueType="num">
                                      <p:cBhvr additive="base">
                                        <p:cTn id="102" dur="500" fill="hold"/>
                                        <p:tgtEl>
                                          <p:spTgt spid="16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7410" name="Text Box 2" title=""/>
          <p:cNvSpPr txBox="1"/>
          <p:nvPr/>
        </p:nvSpPr>
        <p:spPr>
          <a:xfrm>
            <a:off x="395288" y="1341438"/>
            <a:ext cx="8497887" cy="423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b="1">
                <a:solidFill>
                  <a:srgbClr val="3333FF"/>
                </a:solidFill>
                <a:latin typeface="黑体" pitchFamily="49" charset="-122"/>
                <a:ea typeface="黑体" pitchFamily="49" charset="-122"/>
              </a:rPr>
              <a:t>判断句</a:t>
            </a:r>
            <a:r>
              <a:rPr lang="zh-CN" altLang="en-US" b="1">
                <a:latin typeface="黑体" pitchFamily="49" charset="-122"/>
                <a:ea typeface="黑体" pitchFamily="49" charset="-122"/>
              </a:rPr>
              <a:t>：</a:t>
            </a:r>
            <a:r>
              <a:rPr lang="zh-CN" altLang="en-US" b="1">
                <a:solidFill>
                  <a:srgbClr val="000000"/>
                </a:solidFill>
                <a:latin typeface="黑体" pitchFamily="49" charset="-122"/>
                <a:ea typeface="黑体" pitchFamily="49" charset="-122"/>
              </a:rPr>
              <a:t>非臣陨首所能上报</a:t>
            </a:r>
            <a:endParaRPr lang="zh-CN" altLang="en-US" b="1">
              <a:solidFill>
                <a:srgbClr val="000000"/>
              </a:solidFill>
              <a:latin typeface="黑体" pitchFamily="49" charset="-122"/>
              <a:ea typeface="黑体" pitchFamily="49" charset="-122"/>
            </a:endParaRPr>
          </a:p>
          <a:p>
            <a:pPr marL="0" lvl="0" indent="0" eaLnBrk="1" hangingPunct="1">
              <a:spcBef>
                <a:spcPct val="50000"/>
              </a:spcBef>
              <a:buNone/>
            </a:pPr>
            <a:r>
              <a:rPr lang="zh-CN" altLang="en-US" b="1">
                <a:solidFill>
                  <a:srgbClr val="000000"/>
                </a:solidFill>
                <a:latin typeface="黑体" pitchFamily="49" charset="-122"/>
                <a:ea typeface="黑体" pitchFamily="49" charset="-122"/>
              </a:rPr>
              <a:t>        臣之进退，实为狼狈           </a:t>
            </a:r>
            <a:endParaRPr lang="zh-CN" altLang="en-US" b="1">
              <a:solidFill>
                <a:srgbClr val="000000"/>
              </a:solidFill>
              <a:latin typeface="黑体" pitchFamily="49" charset="-122"/>
              <a:ea typeface="黑体" pitchFamily="49" charset="-122"/>
            </a:endParaRPr>
          </a:p>
          <a:p>
            <a:pPr marL="0" lvl="0" indent="0" eaLnBrk="1" hangingPunct="1">
              <a:spcBef>
                <a:spcPct val="50000"/>
              </a:spcBef>
              <a:buNone/>
            </a:pPr>
            <a:r>
              <a:rPr lang="zh-CN" altLang="en-US" b="1">
                <a:solidFill>
                  <a:srgbClr val="3333FF"/>
                </a:solidFill>
                <a:latin typeface="黑体" pitchFamily="49" charset="-122"/>
                <a:ea typeface="黑体" pitchFamily="49" charset="-122"/>
              </a:rPr>
              <a:t>被动句</a:t>
            </a:r>
            <a:r>
              <a:rPr lang="zh-CN" altLang="en-US" b="1">
                <a:latin typeface="黑体" pitchFamily="49" charset="-122"/>
                <a:ea typeface="黑体" pitchFamily="49" charset="-122"/>
              </a:rPr>
              <a:t>：</a:t>
            </a:r>
            <a:r>
              <a:rPr lang="zh-CN" altLang="en-US" b="1">
                <a:solidFill>
                  <a:srgbClr val="000000"/>
                </a:solidFill>
                <a:latin typeface="黑体" pitchFamily="49" charset="-122"/>
                <a:ea typeface="黑体" pitchFamily="49" charset="-122"/>
              </a:rPr>
              <a:t>刘夙婴疾病    告诉不许</a:t>
            </a:r>
            <a:endParaRPr lang="zh-CN" altLang="en-US" b="1">
              <a:solidFill>
                <a:srgbClr val="000000"/>
              </a:solidFill>
              <a:latin typeface="黑体" pitchFamily="49" charset="-122"/>
              <a:ea typeface="黑体" pitchFamily="49" charset="-122"/>
            </a:endParaRPr>
          </a:p>
          <a:p>
            <a:pPr marL="0" lvl="0" indent="0" eaLnBrk="1" hangingPunct="1">
              <a:spcBef>
                <a:spcPct val="50000"/>
              </a:spcBef>
              <a:buNone/>
            </a:pPr>
            <a:r>
              <a:rPr lang="zh-CN" altLang="en-US" b="1">
                <a:solidFill>
                  <a:srgbClr val="3333FF"/>
                </a:solidFill>
                <a:latin typeface="黑体" pitchFamily="49" charset="-122"/>
                <a:ea typeface="黑体" pitchFamily="49" charset="-122"/>
              </a:rPr>
              <a:t>省略句</a:t>
            </a:r>
            <a:r>
              <a:rPr lang="zh-CN" altLang="en-US" b="1">
                <a:latin typeface="黑体" pitchFamily="49" charset="-122"/>
                <a:ea typeface="黑体" pitchFamily="49" charset="-122"/>
              </a:rPr>
              <a:t>：</a:t>
            </a:r>
            <a:r>
              <a:rPr lang="zh-CN" altLang="en-US" b="1">
                <a:solidFill>
                  <a:srgbClr val="000000"/>
                </a:solidFill>
                <a:latin typeface="黑体" pitchFamily="49" charset="-122"/>
                <a:ea typeface="黑体" pitchFamily="49" charset="-122"/>
              </a:rPr>
              <a:t>举臣秀才   拜臣郎中    除臣洗马</a:t>
            </a:r>
            <a:endParaRPr lang="zh-CN" altLang="en-US" b="1">
              <a:solidFill>
                <a:srgbClr val="000000"/>
              </a:solidFill>
              <a:latin typeface="黑体" pitchFamily="49" charset="-122"/>
              <a:ea typeface="黑体" pitchFamily="49" charset="-122"/>
            </a:endParaRPr>
          </a:p>
          <a:p>
            <a:pPr marL="0" lvl="0" indent="0" eaLnBrk="1" hangingPunct="1">
              <a:spcBef>
                <a:spcPct val="50000"/>
              </a:spcBef>
              <a:buNone/>
            </a:pPr>
            <a:r>
              <a:rPr lang="zh-CN" altLang="en-US" b="1">
                <a:solidFill>
                  <a:srgbClr val="3333FF"/>
                </a:solidFill>
                <a:latin typeface="黑体" pitchFamily="49" charset="-122"/>
                <a:ea typeface="黑体" pitchFamily="49" charset="-122"/>
              </a:rPr>
              <a:t>倒装句</a:t>
            </a:r>
            <a:r>
              <a:rPr lang="zh-CN" altLang="en-US" b="1">
                <a:latin typeface="黑体" pitchFamily="49" charset="-122"/>
                <a:ea typeface="黑体" pitchFamily="49" charset="-122"/>
              </a:rPr>
              <a:t>：</a:t>
            </a:r>
            <a:r>
              <a:rPr lang="zh-CN" altLang="en-US" b="1">
                <a:solidFill>
                  <a:srgbClr val="000000"/>
                </a:solidFill>
                <a:latin typeface="黑体" pitchFamily="49" charset="-122"/>
                <a:ea typeface="黑体" pitchFamily="49" charset="-122"/>
              </a:rPr>
              <a:t>急于星火      是以区区不能废远</a:t>
            </a:r>
            <a:endParaRPr lang="zh-CN" altLang="en-US" b="1">
              <a:solidFill>
                <a:srgbClr val="000000"/>
              </a:solidFill>
              <a:latin typeface="黑体" pitchFamily="49" charset="-122"/>
              <a:ea typeface="黑体" pitchFamily="49" charset="-122"/>
            </a:endParaRPr>
          </a:p>
          <a:p>
            <a:pPr marL="0" lvl="0" indent="0" eaLnBrk="1" hangingPunct="1">
              <a:spcBef>
                <a:spcPct val="50000"/>
              </a:spcBef>
              <a:buNone/>
            </a:pPr>
            <a:endParaRPr lang="en-US" altLang="zh-CN" b="1">
              <a:solidFill>
                <a:srgbClr val="000000"/>
              </a:solidFill>
              <a:latin typeface="黑体" pitchFamily="49" charset="-122"/>
              <a:ea typeface="黑体" pitchFamily="49" charset="-122"/>
            </a:endParaRPr>
          </a:p>
        </p:txBody>
      </p:sp>
      <p:sp>
        <p:nvSpPr>
          <p:cNvPr id="17411" name="WordArt 2" title=""/>
          <p:cNvSpPr>
            <a:spLocks noTextEdit="1"/>
          </p:cNvSpPr>
          <p:nvPr/>
        </p:nvSpPr>
        <p:spPr>
          <a:xfrm>
            <a:off x="539750" y="188913"/>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特殊句式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7410">
                                            <p:txEl>
                                              <p:charRg st="13" end="42"/>
                                            </p:txEl>
                                          </p:spTgt>
                                        </p:tgtEl>
                                        <p:attrNameLst>
                                          <p:attrName>style.visibility</p:attrName>
                                        </p:attrNameLst>
                                      </p:cBhvr>
                                      <p:to>
                                        <p:strVal val="visible"/>
                                      </p:to>
                                    </p:set>
                                    <p:anim calcmode="lin" valueType="num">
                                      <p:cBhvr additive="base">
                                        <p:cTn id="7" dur="500" fill="hold"/>
                                        <p:tgtEl>
                                          <p:spTgt spid="17410">
                                            <p:txEl>
                                              <p:charRg st="13" end="4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charRg st="13" end="4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charRg st="42" end="60"/>
                                            </p:txEl>
                                          </p:spTgt>
                                        </p:tgtEl>
                                        <p:attrNameLst>
                                          <p:attrName>style.visibility</p:attrName>
                                        </p:attrNameLst>
                                      </p:cBhvr>
                                      <p:to>
                                        <p:strVal val="visible"/>
                                      </p:to>
                                    </p:set>
                                    <p:anim calcmode="lin" valueType="num">
                                      <p:cBhvr additive="base">
                                        <p:cTn id="13" dur="500" fill="hold"/>
                                        <p:tgtEl>
                                          <p:spTgt spid="17410">
                                            <p:txEl>
                                              <p:charRg st="42" end="6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charRg st="42" end="6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charRg st="60" end="84"/>
                                            </p:txEl>
                                          </p:spTgt>
                                        </p:tgtEl>
                                        <p:attrNameLst>
                                          <p:attrName>style.visibility</p:attrName>
                                        </p:attrNameLst>
                                      </p:cBhvr>
                                      <p:to>
                                        <p:strVal val="visible"/>
                                      </p:to>
                                    </p:set>
                                    <p:anim calcmode="lin" valueType="num">
                                      <p:cBhvr additive="base">
                                        <p:cTn id="19" dur="500" fill="hold"/>
                                        <p:tgtEl>
                                          <p:spTgt spid="17410">
                                            <p:txEl>
                                              <p:charRg st="60" end="8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charRg st="60" end="8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charRg st="84" end="107"/>
                                            </p:txEl>
                                          </p:spTgt>
                                        </p:tgtEl>
                                        <p:attrNameLst>
                                          <p:attrName>style.visibility</p:attrName>
                                        </p:attrNameLst>
                                      </p:cBhvr>
                                      <p:to>
                                        <p:strVal val="visible"/>
                                      </p:to>
                                    </p:set>
                                    <p:anim calcmode="lin" valueType="num">
                                      <p:cBhvr additive="base">
                                        <p:cTn id="25" dur="500" fill="hold"/>
                                        <p:tgtEl>
                                          <p:spTgt spid="17410">
                                            <p:txEl>
                                              <p:charRg st="84" end="10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charRg st="84" end="10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7411"/>
                                        </p:tgtEl>
                                        <p:attrNameLst>
                                          <p:attrName>style.visibility</p:attrName>
                                        </p:attrNameLst>
                                      </p:cBhvr>
                                      <p:to>
                                        <p:strVal val="visible"/>
                                      </p:to>
                                    </p:set>
                                    <p:anim calcmode="lin" valueType="num">
                                      <p:cBhvr additive="base">
                                        <p:cTn id="31" dur="500" fill="hold"/>
                                        <p:tgtEl>
                                          <p:spTgt spid="17411"/>
                                        </p:tgtEl>
                                        <p:attrNameLst>
                                          <p:attrName>ppt_x</p:attrName>
                                        </p:attrNameLst>
                                      </p:cBhvr>
                                      <p:tavLst>
                                        <p:tav tm="0">
                                          <p:val>
                                            <p:strVal val="0-#ppt_w/2"/>
                                          </p:val>
                                        </p:tav>
                                        <p:tav tm="100000">
                                          <p:val>
                                            <p:strVal val="#ppt_x"/>
                                          </p:val>
                                        </p:tav>
                                      </p:tavLst>
                                    </p:anim>
                                    <p:anim calcmode="lin" valueType="num">
                                      <p:cBhvr additive="base">
                                        <p:cTn id="32"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8434" name="Text Box 2" title=""/>
          <p:cNvSpPr txBox="1"/>
          <p:nvPr/>
        </p:nvSpPr>
        <p:spPr>
          <a:xfrm>
            <a:off x="0" y="0"/>
            <a:ext cx="9144000" cy="6915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b="1">
                <a:solidFill>
                  <a:srgbClr val="FF0000"/>
                </a:solidFill>
                <a:ea typeface="黑体" pitchFamily="49" charset="-122"/>
              </a:rPr>
              <a:t>孤苦伶仃：</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茕茕独立：</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形影相吊：</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日薄西山：</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气息奄奄：</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人命危浅：</a:t>
            </a:r>
            <a:endParaRPr lang="zh-CN" altLang="en-US" b="1">
              <a:solidFill>
                <a:srgbClr val="FF0000"/>
              </a:solidFill>
              <a:ea typeface="黑体" pitchFamily="49" charset="-122"/>
            </a:endParaRPr>
          </a:p>
          <a:p>
            <a:pPr marL="0" lvl="0" indent="0" eaLnBrk="1" hangingPunct="1">
              <a:spcBef>
                <a:spcPct val="0"/>
              </a:spcBef>
              <a:buNone/>
            </a:pPr>
            <a:endParaRPr lang="zh-CN" altLang="en-US" b="1">
              <a:solidFill>
                <a:srgbClr val="FF0000"/>
              </a:solidFill>
              <a:ea typeface="黑体" pitchFamily="49" charset="-122"/>
            </a:endParaRPr>
          </a:p>
          <a:p>
            <a:pPr marL="0" lvl="0" indent="0" eaLnBrk="1" hangingPunct="1">
              <a:spcBef>
                <a:spcPct val="0"/>
              </a:spcBef>
              <a:buNone/>
            </a:pPr>
            <a:r>
              <a:rPr lang="zh-CN" altLang="en-US" b="1">
                <a:solidFill>
                  <a:srgbClr val="FF0000"/>
                </a:solidFill>
                <a:ea typeface="黑体" pitchFamily="49" charset="-122"/>
              </a:rPr>
              <a:t>朝不虑夕：</a:t>
            </a:r>
            <a:endParaRPr lang="zh-CN" altLang="en-US" b="1">
              <a:solidFill>
                <a:srgbClr val="FF0000"/>
              </a:solidFill>
              <a:ea typeface="黑体" pitchFamily="49" charset="-122"/>
            </a:endParaRPr>
          </a:p>
          <a:p>
            <a:pPr marL="0" lvl="0" indent="0" eaLnBrk="1" hangingPunct="1">
              <a:spcBef>
                <a:spcPct val="0"/>
              </a:spcBef>
              <a:buNone/>
            </a:pPr>
            <a:endParaRPr lang="en-US" altLang="zh-CN" b="1">
              <a:solidFill>
                <a:srgbClr val="FF0000"/>
              </a:solidFill>
              <a:ea typeface="黑体" pitchFamily="49" charset="-122"/>
            </a:endParaRPr>
          </a:p>
        </p:txBody>
      </p:sp>
      <p:sp>
        <p:nvSpPr>
          <p:cNvPr id="18435" name="Text Box 3" title=""/>
          <p:cNvSpPr txBox="1"/>
          <p:nvPr/>
        </p:nvSpPr>
        <p:spPr>
          <a:xfrm>
            <a:off x="1965325" y="0"/>
            <a:ext cx="7178675"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solidFill>
                  <a:schemeClr val="tx2"/>
                </a:solidFill>
                <a:latin typeface="黑体" pitchFamily="49" charset="-122"/>
                <a:ea typeface="黑体" pitchFamily="49" charset="-122"/>
              </a:rPr>
              <a:t>形容孤单困苦，无依无靠。孤苦：没有依   靠，生活困苦。伶仃：孤独。</a:t>
            </a:r>
            <a:endParaRPr lang="zh-CN" altLang="en-US" sz="2800" b="1">
              <a:solidFill>
                <a:schemeClr val="tx2"/>
              </a:solidFill>
              <a:latin typeface="黑体" pitchFamily="49" charset="-122"/>
              <a:ea typeface="黑体" pitchFamily="49" charset="-122"/>
            </a:endParaRPr>
          </a:p>
        </p:txBody>
      </p:sp>
      <p:sp>
        <p:nvSpPr>
          <p:cNvPr id="18436" name="Text Box 4" title=""/>
          <p:cNvSpPr txBox="1"/>
          <p:nvPr/>
        </p:nvSpPr>
        <p:spPr>
          <a:xfrm>
            <a:off x="1981200" y="990600"/>
            <a:ext cx="7162800"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形容孤苦伶仃，无依无靠。茕茕：孤独无靠的样子。立：孤单单地呆着。</a:t>
            </a:r>
            <a:endParaRPr lang="zh-CN" altLang="en-US" sz="2800" b="1">
              <a:latin typeface="黑体" pitchFamily="49" charset="-122"/>
              <a:ea typeface="黑体" pitchFamily="49" charset="-122"/>
            </a:endParaRPr>
          </a:p>
        </p:txBody>
      </p:sp>
      <p:sp>
        <p:nvSpPr>
          <p:cNvPr id="18437" name="Text Box 5" title=""/>
          <p:cNvSpPr txBox="1"/>
          <p:nvPr/>
        </p:nvSpPr>
        <p:spPr>
          <a:xfrm>
            <a:off x="1965325" y="1916113"/>
            <a:ext cx="7178675"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只有自己的身体和影子互相安慰，形容十分孤单。形：身体。吊：慰问。</a:t>
            </a:r>
            <a:endParaRPr lang="zh-CN" altLang="en-US" sz="2800" b="1">
              <a:latin typeface="黑体" pitchFamily="49" charset="-122"/>
              <a:ea typeface="黑体" pitchFamily="49" charset="-122"/>
            </a:endParaRPr>
          </a:p>
        </p:txBody>
      </p:sp>
      <p:sp>
        <p:nvSpPr>
          <p:cNvPr id="18438" name="Text Box 6" title=""/>
          <p:cNvSpPr txBox="1"/>
          <p:nvPr/>
        </p:nvSpPr>
        <p:spPr>
          <a:xfrm>
            <a:off x="1981200" y="2852738"/>
            <a:ext cx="7162800"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太阳快要落山，比喻人衰老临近残废或事物腐朽即将灭亡。薄：迫近。</a:t>
            </a:r>
            <a:endParaRPr lang="zh-CN" altLang="en-US" sz="2800" b="1">
              <a:latin typeface="黑体" pitchFamily="49" charset="-122"/>
              <a:ea typeface="黑体" pitchFamily="49" charset="-122"/>
            </a:endParaRPr>
          </a:p>
        </p:txBody>
      </p:sp>
      <p:sp>
        <p:nvSpPr>
          <p:cNvPr id="18439" name="Text Box 7" title=""/>
          <p:cNvSpPr txBox="1"/>
          <p:nvPr/>
        </p:nvSpPr>
        <p:spPr>
          <a:xfrm>
            <a:off x="1965325" y="3860800"/>
            <a:ext cx="7178675"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气息微弱，形容快要断气的样子。气息：呼吸时进出的气。奄奄：气息微弱的样子。</a:t>
            </a:r>
            <a:endParaRPr lang="zh-CN" altLang="en-US" sz="2800" b="1">
              <a:latin typeface="黑体" pitchFamily="49" charset="-122"/>
              <a:ea typeface="黑体" pitchFamily="49" charset="-122"/>
            </a:endParaRPr>
          </a:p>
        </p:txBody>
      </p:sp>
      <p:sp>
        <p:nvSpPr>
          <p:cNvPr id="18440" name="Text Box 8" title=""/>
          <p:cNvSpPr txBox="1"/>
          <p:nvPr/>
        </p:nvSpPr>
        <p:spPr>
          <a:xfrm>
            <a:off x="1981200" y="4797425"/>
            <a:ext cx="7162800"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形容寿命已经不长，即将死亡。人命：寿命。危：危险。浅：不久，时间短。</a:t>
            </a:r>
            <a:endParaRPr lang="zh-CN" altLang="en-US" sz="2800" b="1">
              <a:latin typeface="黑体" pitchFamily="49" charset="-122"/>
              <a:ea typeface="黑体" pitchFamily="49" charset="-122"/>
            </a:endParaRPr>
          </a:p>
        </p:txBody>
      </p:sp>
      <p:sp>
        <p:nvSpPr>
          <p:cNvPr id="18441" name="Text Box 9" title=""/>
          <p:cNvSpPr txBox="1"/>
          <p:nvPr/>
        </p:nvSpPr>
        <p:spPr>
          <a:xfrm>
            <a:off x="1981200" y="5734050"/>
            <a:ext cx="7162800" cy="94615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2800" b="1">
                <a:latin typeface="黑体" pitchFamily="49" charset="-122"/>
                <a:ea typeface="黑体" pitchFamily="49" charset="-122"/>
              </a:rPr>
              <a:t>早晨不能考虑晚上会怎样，情势危急，随时都可能发生变故。</a:t>
            </a:r>
            <a:endParaRPr lang="zh-CN" altLang="en-US" sz="2800" b="1">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ox(in)">
                                      <p:cBhvr>
                                        <p:cTn id="7" dur="500"/>
                                        <p:tgtEl>
                                          <p:spTgt spid="184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 calcmode="lin" valueType="num">
                                      <p:cBhvr additive="base">
                                        <p:cTn id="12" dur="500" fill="hold"/>
                                        <p:tgtEl>
                                          <p:spTgt spid="18435"/>
                                        </p:tgtEl>
                                        <p:attrNameLst>
                                          <p:attrName>ppt_x</p:attrName>
                                        </p:attrNameLst>
                                      </p:cBhvr>
                                      <p:tavLst>
                                        <p:tav tm="0">
                                          <p:val>
                                            <p:strVal val="#ppt_x"/>
                                          </p:val>
                                        </p:tav>
                                        <p:tav tm="100000">
                                          <p:val>
                                            <p:strVal val="#ppt_x"/>
                                          </p:val>
                                        </p:tav>
                                      </p:tavLst>
                                    </p:anim>
                                    <p:anim calcmode="lin" valueType="num">
                                      <p:cBhvr additive="base">
                                        <p:cTn id="13"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8436"/>
                                        </p:tgtEl>
                                        <p:attrNameLst>
                                          <p:attrName>style.visibility</p:attrName>
                                        </p:attrNameLst>
                                      </p:cBhvr>
                                      <p:to>
                                        <p:strVal val="visible"/>
                                      </p:to>
                                    </p:set>
                                    <p:anim calcmode="lin" valueType="num">
                                      <p:cBhvr additive="base">
                                        <p:cTn id="18" dur="500" fill="hold"/>
                                        <p:tgtEl>
                                          <p:spTgt spid="18436"/>
                                        </p:tgtEl>
                                        <p:attrNameLst>
                                          <p:attrName>ppt_x</p:attrName>
                                        </p:attrNameLst>
                                      </p:cBhvr>
                                      <p:tavLst>
                                        <p:tav tm="0">
                                          <p:val>
                                            <p:strVal val="#ppt_x"/>
                                          </p:val>
                                        </p:tav>
                                        <p:tav tm="100000">
                                          <p:val>
                                            <p:strVal val="#ppt_x"/>
                                          </p:val>
                                        </p:tav>
                                      </p:tavLst>
                                    </p:anim>
                                    <p:anim calcmode="lin" valueType="num">
                                      <p:cBhvr additive="base">
                                        <p:cTn id="19"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18437"/>
                                        </p:tgtEl>
                                        <p:attrNameLst>
                                          <p:attrName>style.visibility</p:attrName>
                                        </p:attrNameLst>
                                      </p:cBhvr>
                                      <p:to>
                                        <p:strVal val="visible"/>
                                      </p:to>
                                    </p:set>
                                    <p:animEffect transition="in" filter="box(in)">
                                      <p:cBhvr>
                                        <p:cTn id="24" dur="500"/>
                                        <p:tgtEl>
                                          <p:spTgt spid="1843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499"/>
                                          </p:stCondLst>
                                        </p:cTn>
                                        <p:tgtEl>
                                          <p:spTgt spid="1843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18439"/>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8440"/>
                                        </p:tgtEl>
                                        <p:attrNameLst>
                                          <p:attrName>style.visibility</p:attrName>
                                        </p:attrNameLst>
                                      </p:cBhvr>
                                      <p:to>
                                        <p:strVal val="visible"/>
                                      </p:to>
                                    </p:set>
                                    <p:animEffect transition="in" filter="blinds(horizontal)">
                                      <p:cBhvr>
                                        <p:cTn id="37" dur="500"/>
                                        <p:tgtEl>
                                          <p:spTgt spid="1844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499"/>
                                          </p:stCondLst>
                                        </p:cTn>
                                        <p:tgtEl>
                                          <p:spTgt spid="184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9458" name="Text Box 2" title=""/>
          <p:cNvSpPr txBox="1"/>
          <p:nvPr/>
        </p:nvSpPr>
        <p:spPr>
          <a:xfrm>
            <a:off x="250825" y="1052513"/>
            <a:ext cx="8610600" cy="5310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en-US" altLang="zh-CN" sz="3600" b="1">
                <a:latin typeface="黑体" pitchFamily="49" charset="-122"/>
                <a:ea typeface="黑体" pitchFamily="49" charset="-122"/>
              </a:rPr>
              <a:t>1</a:t>
            </a:r>
            <a:r>
              <a:rPr lang="zh-CN" altLang="en-US" sz="3600" b="1">
                <a:latin typeface="黑体" pitchFamily="49" charset="-122"/>
                <a:ea typeface="黑体" pitchFamily="49" charset="-122"/>
              </a:rPr>
              <a:t>、生孩六月，慈父见背；行年四岁，舅夺母志。 </a:t>
            </a:r>
            <a:endParaRPr lang="zh-CN" altLang="en-US" sz="3600" b="1">
              <a:latin typeface="黑体" pitchFamily="49" charset="-122"/>
              <a:ea typeface="黑体" pitchFamily="49" charset="-122"/>
            </a:endParaRPr>
          </a:p>
          <a:p>
            <a:pPr marL="0" lvl="0" indent="0" eaLnBrk="1" hangingPunct="1">
              <a:spcBef>
                <a:spcPct val="50000"/>
              </a:spcBef>
              <a:buNone/>
            </a:pPr>
            <a:r>
              <a:rPr lang="en-US" altLang="zh-CN" sz="3600" b="1">
                <a:latin typeface="黑体" pitchFamily="49" charset="-122"/>
                <a:ea typeface="黑体" pitchFamily="49" charset="-122"/>
              </a:rPr>
              <a:t>2</a:t>
            </a:r>
            <a:r>
              <a:rPr lang="zh-CN" altLang="en-US" sz="3600" b="1">
                <a:latin typeface="黑体" pitchFamily="49" charset="-122"/>
                <a:ea typeface="黑体" pitchFamily="49" charset="-122"/>
              </a:rPr>
              <a:t>、而刘夙婴疾病，常在床蓐，臣待汤药，未尝废离。 </a:t>
            </a:r>
            <a:endParaRPr lang="zh-CN" altLang="en-US" sz="3600" b="1">
              <a:latin typeface="黑体" pitchFamily="49" charset="-122"/>
              <a:ea typeface="黑体" pitchFamily="49" charset="-122"/>
            </a:endParaRPr>
          </a:p>
          <a:p>
            <a:pPr marL="0" lvl="0" indent="0" eaLnBrk="1" hangingPunct="1">
              <a:spcBef>
                <a:spcPct val="50000"/>
              </a:spcBef>
              <a:buNone/>
            </a:pPr>
            <a:r>
              <a:rPr lang="en-US" altLang="zh-CN" sz="3600" b="1">
                <a:latin typeface="黑体" pitchFamily="49" charset="-122"/>
                <a:ea typeface="黑体" pitchFamily="49" charset="-122"/>
              </a:rPr>
              <a:t>3</a:t>
            </a:r>
            <a:r>
              <a:rPr lang="zh-CN" altLang="en-US" sz="3600" b="1">
                <a:latin typeface="黑体" pitchFamily="49" charset="-122"/>
                <a:ea typeface="黑体" pitchFamily="49" charset="-122"/>
              </a:rPr>
              <a:t>、今臣亡国贱俘，至微至陋，过蒙拔擢，宠命优渥，岂敢盘桓，有所希冀。 </a:t>
            </a:r>
            <a:endParaRPr lang="zh-CN" altLang="en-US" sz="3600" b="1">
              <a:latin typeface="黑体" pitchFamily="49" charset="-122"/>
              <a:ea typeface="黑体" pitchFamily="49" charset="-122"/>
            </a:endParaRPr>
          </a:p>
          <a:p>
            <a:pPr marL="0" lvl="0" indent="0" eaLnBrk="1" hangingPunct="1">
              <a:spcBef>
                <a:spcPct val="50000"/>
              </a:spcBef>
              <a:buNone/>
            </a:pPr>
            <a:r>
              <a:rPr lang="en-US" altLang="zh-CN" sz="3600" b="1">
                <a:latin typeface="黑体" pitchFamily="49" charset="-122"/>
                <a:ea typeface="黑体" pitchFamily="49" charset="-122"/>
              </a:rPr>
              <a:t>4</a:t>
            </a:r>
            <a:r>
              <a:rPr lang="zh-CN" altLang="en-US" sz="3600" b="1">
                <a:latin typeface="黑体" pitchFamily="49" charset="-122"/>
                <a:ea typeface="黑体" pitchFamily="49" charset="-122"/>
              </a:rPr>
              <a:t>、臣之辛苦，非独蜀之人士及二州牧伯所见明知，皇天后土实所共鉴。 </a:t>
            </a:r>
            <a:endParaRPr lang="en-US" altLang="zh-CN" sz="3600" b="1">
              <a:latin typeface="黑体" pitchFamily="49" charset="-122"/>
              <a:ea typeface="黑体" pitchFamily="49" charset="-122"/>
            </a:endParaRPr>
          </a:p>
        </p:txBody>
      </p:sp>
      <p:sp>
        <p:nvSpPr>
          <p:cNvPr id="19459" name="WordArt 2" title=""/>
          <p:cNvSpPr>
            <a:spLocks noTextEdit="1"/>
          </p:cNvSpPr>
          <p:nvPr/>
        </p:nvSpPr>
        <p:spPr>
          <a:xfrm>
            <a:off x="539750" y="188913"/>
            <a:ext cx="3384550"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重要句子翻译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0482" name="Rectangle 2" title=""/>
          <p:cNvSpPr>
            <a:spLocks noGrp="1"/>
          </p:cNvSpPr>
          <p:nvPr>
            <p:ph type="title" idx="4294967295"/>
          </p:nvPr>
        </p:nvSpPr>
        <p:spPr>
          <a:xfrm>
            <a:off x="539750" y="188913"/>
            <a:ext cx="8208963" cy="2519362"/>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lgn="l" eaLnBrk="1" hangingPunct="1"/>
            <a:r>
              <a:rPr lang="en-US" altLang="zh-CN" sz="6000" b="1">
                <a:solidFill>
                  <a:srgbClr val="FF0000"/>
                </a:solidFill>
                <a:ea typeface="黑体" pitchFamily="49" charset="-122"/>
              </a:rPr>
              <a:t>         </a:t>
            </a:r>
            <a:r>
              <a:rPr lang="zh-CN" altLang="en-US" sz="6000" b="1">
                <a:solidFill>
                  <a:srgbClr val="FF0000"/>
                </a:solidFill>
                <a:ea typeface="黑体" pitchFamily="49" charset="-122"/>
              </a:rPr>
              <a:t>问题探究</a:t>
            </a:r>
            <a:br>
              <a:rPr lang="zh-CN" altLang="en-US" sz="6000" b="1">
                <a:solidFill>
                  <a:srgbClr val="FF0000"/>
                </a:solidFill>
                <a:ea typeface="黑体" pitchFamily="49" charset="-122"/>
              </a:rPr>
            </a:br>
            <a:r>
              <a:rPr lang="en-US" altLang="zh-CN" sz="4800" b="1">
                <a:latin typeface="华文新魏" pitchFamily="2" charset="-122"/>
                <a:ea typeface="华文新魏" pitchFamily="2" charset="-122"/>
              </a:rPr>
              <a:t>1</a:t>
            </a:r>
            <a:r>
              <a:rPr lang="zh-CN" altLang="en-US" sz="4800" b="1">
                <a:latin typeface="华文新魏" pitchFamily="2" charset="-122"/>
                <a:ea typeface="华文新魏" pitchFamily="2" charset="-122"/>
              </a:rPr>
              <a:t>、此时的李密陷入了怎样的</a:t>
            </a:r>
            <a:r>
              <a:rPr lang="zh-CN" altLang="en-US" sz="4800" b="1">
                <a:solidFill>
                  <a:srgbClr val="FF0000"/>
                </a:solidFill>
                <a:latin typeface="华文新魏" pitchFamily="2" charset="-122"/>
                <a:ea typeface="华文新魏" pitchFamily="2" charset="-122"/>
              </a:rPr>
              <a:t>两难境地</a:t>
            </a:r>
            <a:r>
              <a:rPr lang="zh-CN" altLang="en-US" sz="4000" b="1">
                <a:latin typeface="华文新魏" pitchFamily="2" charset="-122"/>
                <a:ea typeface="华文新魏" pitchFamily="2" charset="-122"/>
              </a:rPr>
              <a:t>？（找</a:t>
            </a:r>
            <a:r>
              <a:rPr lang="zh-CN" altLang="en-US" sz="4000" b="1">
                <a:solidFill>
                  <a:srgbClr val="FF0000"/>
                </a:solidFill>
                <a:latin typeface="华文新魏" pitchFamily="2" charset="-122"/>
                <a:ea typeface="华文新魏" pitchFamily="2" charset="-122"/>
              </a:rPr>
              <a:t>文中</a:t>
            </a:r>
            <a:r>
              <a:rPr lang="zh-CN" altLang="en-US" sz="4000" b="1">
                <a:latin typeface="华文新魏" pitchFamily="2" charset="-122"/>
                <a:ea typeface="华文新魏" pitchFamily="2" charset="-122"/>
              </a:rPr>
              <a:t>相关词句）</a:t>
            </a:r>
            <a:endParaRPr lang="zh-CN" altLang="en-US" sz="4000" b="1">
              <a:latin typeface="华文新魏" pitchFamily="2" charset="-122"/>
              <a:ea typeface="华文新魏" pitchFamily="2" charset="-122"/>
            </a:endParaRPr>
          </a:p>
        </p:txBody>
      </p:sp>
      <p:sp>
        <p:nvSpPr>
          <p:cNvPr id="20483" name="Rectangle 3" title=""/>
          <p:cNvSpPr>
            <a:spLocks noGrp="1"/>
          </p:cNvSpPr>
          <p:nvPr>
            <p:ph type="body" idx="4294967295"/>
          </p:nvPr>
        </p:nvSpPr>
        <p:spPr>
          <a:xfrm>
            <a:off x="468313" y="2997200"/>
            <a:ext cx="8351837" cy="2879725"/>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lgn="ctr" eaLnBrk="1" hangingPunct="1">
              <a:buNone/>
            </a:pPr>
            <a:r>
              <a:rPr lang="zh-CN" altLang="en-US" sz="2800" b="1">
                <a:latin typeface="华文新魏" pitchFamily="2" charset="-122"/>
                <a:ea typeface="华文新魏" pitchFamily="2" charset="-122"/>
              </a:rPr>
              <a:t>（第</a:t>
            </a:r>
            <a:r>
              <a:rPr lang="en-US" altLang="zh-CN" sz="2800" b="1">
                <a:latin typeface="华文新魏" pitchFamily="2" charset="-122"/>
                <a:ea typeface="华文新魏" pitchFamily="2" charset="-122"/>
              </a:rPr>
              <a:t>1</a:t>
            </a:r>
            <a:r>
              <a:rPr lang="zh-CN" altLang="en-US" sz="2800" b="1">
                <a:latin typeface="华文新魏" pitchFamily="2" charset="-122"/>
                <a:ea typeface="华文新魏" pitchFamily="2" charset="-122"/>
              </a:rPr>
              <a:t>段）</a:t>
            </a:r>
            <a:r>
              <a:rPr lang="en-US" altLang="zh-CN" sz="2800" b="1">
                <a:latin typeface="华文新魏" pitchFamily="2" charset="-122"/>
                <a:ea typeface="华文新魏" pitchFamily="2" charset="-122"/>
              </a:rPr>
              <a:t>  </a:t>
            </a:r>
            <a:r>
              <a:rPr lang="zh-CN" altLang="en-US" sz="3600" b="1">
                <a:latin typeface="华文新魏" pitchFamily="2" charset="-122"/>
                <a:ea typeface="华文新魏" pitchFamily="2" charset="-122"/>
              </a:rPr>
              <a:t>供养无主，辞不赴命</a:t>
            </a:r>
            <a:r>
              <a:rPr lang="zh-CN" altLang="en-US" sz="2800" b="1">
                <a:latin typeface="华文新魏" pitchFamily="2" charset="-122"/>
                <a:ea typeface="华文新魏" pitchFamily="2" charset="-122"/>
              </a:rPr>
              <a:t>。（第</a:t>
            </a:r>
            <a:r>
              <a:rPr lang="en-US" altLang="zh-CN" sz="2800" b="1">
                <a:latin typeface="华文新魏" pitchFamily="2" charset="-122"/>
                <a:ea typeface="华文新魏" pitchFamily="2" charset="-122"/>
              </a:rPr>
              <a:t>2</a:t>
            </a:r>
            <a:r>
              <a:rPr lang="zh-CN" altLang="en-US" sz="2800" b="1">
                <a:latin typeface="华文新魏" pitchFamily="2" charset="-122"/>
                <a:ea typeface="华文新魏" pitchFamily="2" charset="-122"/>
              </a:rPr>
              <a:t>段）</a:t>
            </a:r>
            <a:endParaRPr lang="zh-CN" altLang="en-US" sz="2800" b="1">
              <a:latin typeface="华文新魏" pitchFamily="2" charset="-122"/>
              <a:ea typeface="华文新魏" pitchFamily="2" charset="-122"/>
            </a:endParaRPr>
          </a:p>
          <a:p>
            <a:pPr lvl="0" algn="ctr" eaLnBrk="1" hangingPunct="1">
              <a:buNone/>
            </a:pPr>
            <a:r>
              <a:rPr lang="en-US" altLang="zh-CN" sz="3600" b="1">
                <a:latin typeface="华文新魏" pitchFamily="2" charset="-122"/>
                <a:ea typeface="华文新魏" pitchFamily="2" charset="-122"/>
              </a:rPr>
              <a:t>  </a:t>
            </a:r>
            <a:r>
              <a:rPr lang="zh-CN" altLang="en-US" sz="3600" b="1">
                <a:latin typeface="华文新魏" pitchFamily="2" charset="-122"/>
                <a:ea typeface="华文新魏" pitchFamily="2" charset="-122"/>
              </a:rPr>
              <a:t>奉诏奔驰，刘病日笃；</a:t>
            </a:r>
            <a:endParaRPr lang="en-US" altLang="zh-CN" sz="3600" b="1">
              <a:latin typeface="华文新魏" pitchFamily="2" charset="-122"/>
              <a:ea typeface="华文新魏" pitchFamily="2" charset="-122"/>
            </a:endParaRPr>
          </a:p>
          <a:p>
            <a:pPr lvl="0" algn="ctr" eaLnBrk="1" hangingPunct="1">
              <a:buNone/>
            </a:pPr>
            <a:r>
              <a:rPr lang="en-US" altLang="zh-CN" sz="3600" b="1">
                <a:latin typeface="华文新魏" pitchFamily="2" charset="-122"/>
                <a:ea typeface="华文新魏" pitchFamily="2" charset="-122"/>
              </a:rPr>
              <a:t> </a:t>
            </a:r>
            <a:r>
              <a:rPr lang="zh-CN" altLang="en-US" sz="3600" b="1">
                <a:latin typeface="华文新魏" pitchFamily="2" charset="-122"/>
                <a:ea typeface="华文新魏" pitchFamily="2" charset="-122"/>
              </a:rPr>
              <a:t>苟顺私情，告诉不许</a:t>
            </a:r>
            <a:r>
              <a:rPr lang="en-US" altLang="zh-CN" sz="3600" b="1">
                <a:latin typeface="华文新魏" pitchFamily="2" charset="-122"/>
                <a:ea typeface="华文新魏" pitchFamily="2" charset="-122"/>
              </a:rPr>
              <a:t>:</a:t>
            </a:r>
            <a:endParaRPr lang="en-US" altLang="zh-CN" sz="3600" b="1">
              <a:latin typeface="华文新魏" pitchFamily="2" charset="-122"/>
              <a:ea typeface="华文新魏" pitchFamily="2" charset="-122"/>
            </a:endParaRPr>
          </a:p>
          <a:p>
            <a:pPr lvl="0" algn="ctr" eaLnBrk="1" hangingPunct="1">
              <a:buNone/>
            </a:pPr>
            <a:r>
              <a:rPr lang="en-US" altLang="zh-CN" sz="3600" b="1">
                <a:latin typeface="华文新魏" pitchFamily="2" charset="-122"/>
                <a:ea typeface="华文新魏" pitchFamily="2" charset="-122"/>
              </a:rPr>
              <a:t>   </a:t>
            </a:r>
            <a:r>
              <a:rPr lang="zh-CN" altLang="en-US" sz="3600" b="1">
                <a:latin typeface="华文新魏" pitchFamily="2" charset="-122"/>
                <a:ea typeface="华文新魏" pitchFamily="2" charset="-122"/>
              </a:rPr>
              <a:t>臣之进退，实为狼狈。</a:t>
            </a:r>
            <a:endParaRPr lang="zh-CN" altLang="en-US" sz="36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0483">
                                            <p:txEl>
                                              <p:charRg st="0" end="23"/>
                                            </p:txEl>
                                          </p:spTgt>
                                        </p:tgtEl>
                                        <p:attrNameLst>
                                          <p:attrName>style.visibility</p:attrName>
                                        </p:attrNameLst>
                                      </p:cBhvr>
                                      <p:to>
                                        <p:strVal val="visible"/>
                                      </p:to>
                                    </p:set>
                                    <p:animEffect transition="in" filter="box(in)">
                                      <p:cBhvr>
                                        <p:cTn id="7" dur="500"/>
                                        <p:tgtEl>
                                          <p:spTgt spid="20483">
                                            <p:txEl>
                                              <p:charRg st="0" end="23"/>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0483">
                                            <p:txEl>
                                              <p:charRg st="23" end="36"/>
                                            </p:txEl>
                                          </p:spTgt>
                                        </p:tgtEl>
                                        <p:attrNameLst>
                                          <p:attrName>style.visibility</p:attrName>
                                        </p:attrNameLst>
                                      </p:cBhvr>
                                      <p:to>
                                        <p:strVal val="visible"/>
                                      </p:to>
                                    </p:set>
                                    <p:animEffect transition="in" filter="box(in)">
                                      <p:cBhvr>
                                        <p:cTn id="10" dur="500"/>
                                        <p:tgtEl>
                                          <p:spTgt spid="20483">
                                            <p:txEl>
                                              <p:charRg st="23" end="36"/>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0483">
                                            <p:txEl>
                                              <p:charRg st="36" end="48"/>
                                            </p:txEl>
                                          </p:spTgt>
                                        </p:tgtEl>
                                        <p:attrNameLst>
                                          <p:attrName>style.visibility</p:attrName>
                                        </p:attrNameLst>
                                      </p:cBhvr>
                                      <p:to>
                                        <p:strVal val="visible"/>
                                      </p:to>
                                    </p:set>
                                    <p:animEffect transition="in" filter="box(in)">
                                      <p:cBhvr>
                                        <p:cTn id="13" dur="500"/>
                                        <p:tgtEl>
                                          <p:spTgt spid="20483">
                                            <p:txEl>
                                              <p:charRg st="36" end="48"/>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0483">
                                            <p:txEl>
                                              <p:charRg st="48" end="62"/>
                                            </p:txEl>
                                          </p:spTgt>
                                        </p:tgtEl>
                                        <p:attrNameLst>
                                          <p:attrName>style.visibility</p:attrName>
                                        </p:attrNameLst>
                                      </p:cBhvr>
                                      <p:to>
                                        <p:strVal val="visible"/>
                                      </p:to>
                                    </p:set>
                                    <p:animEffect transition="in" filter="box(in)">
                                      <p:cBhvr>
                                        <p:cTn id="16" dur="500"/>
                                        <p:tgtEl>
                                          <p:spTgt spid="20483">
                                            <p:txEl>
                                              <p:charRg st="48" end="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1506" name="Rectangle 2" title=""/>
          <p:cNvSpPr>
            <a:spLocks noGrp="1"/>
          </p:cNvSpPr>
          <p:nvPr>
            <p:ph type="title" idx="4294967295"/>
          </p:nvPr>
        </p:nvSpPr>
        <p:spPr>
          <a:xfrm>
            <a:off x="0" y="0"/>
            <a:ext cx="8820150" cy="2852738"/>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r>
              <a:rPr lang="en-US" altLang="zh-CN" sz="5400" b="1">
                <a:latin typeface="华文新魏" pitchFamily="2" charset="-122"/>
                <a:ea typeface="华文新魏" pitchFamily="2" charset="-122"/>
              </a:rPr>
              <a:t>2</a:t>
            </a:r>
            <a:r>
              <a:rPr lang="zh-CN" altLang="en-US" sz="5400" b="1">
                <a:latin typeface="华文新魏" pitchFamily="2" charset="-122"/>
                <a:ea typeface="华文新魏" pitchFamily="2" charset="-122"/>
              </a:rPr>
              <a:t>、李密提出的</a:t>
            </a:r>
            <a:r>
              <a:rPr lang="zh-CN" altLang="en-US" sz="5400" b="1">
                <a:solidFill>
                  <a:srgbClr val="FF0000"/>
                </a:solidFill>
                <a:latin typeface="华文新魏" pitchFamily="2" charset="-122"/>
                <a:ea typeface="华文新魏" pitchFamily="2" charset="-122"/>
              </a:rPr>
              <a:t>问题解决方案</a:t>
            </a:r>
            <a:r>
              <a:rPr lang="zh-CN" altLang="en-US" sz="5400" b="1">
                <a:latin typeface="华文新魏" pitchFamily="2" charset="-122"/>
                <a:ea typeface="华文新魏" pitchFamily="2" charset="-122"/>
              </a:rPr>
              <a:t>是什么？</a:t>
            </a:r>
            <a:r>
              <a:rPr lang="zh-CN" altLang="en-US" sz="4000" b="1">
                <a:latin typeface="华文新魏" pitchFamily="2" charset="-122"/>
                <a:ea typeface="华文新魏" pitchFamily="2" charset="-122"/>
              </a:rPr>
              <a:t>（找出</a:t>
            </a:r>
            <a:r>
              <a:rPr lang="zh-CN" altLang="en-US" sz="4000" b="1">
                <a:solidFill>
                  <a:srgbClr val="FF0000"/>
                </a:solidFill>
                <a:latin typeface="华文新魏" pitchFamily="2" charset="-122"/>
                <a:ea typeface="华文新魏" pitchFamily="2" charset="-122"/>
              </a:rPr>
              <a:t>文中</a:t>
            </a:r>
            <a:r>
              <a:rPr lang="zh-CN" altLang="en-US" sz="4000" b="1">
                <a:latin typeface="华文新魏" pitchFamily="2" charset="-122"/>
                <a:ea typeface="华文新魏" pitchFamily="2" charset="-122"/>
              </a:rPr>
              <a:t>相关词句）</a:t>
            </a:r>
            <a:endParaRPr lang="zh-CN" altLang="en-US" sz="4000" b="1">
              <a:latin typeface="华文新魏" pitchFamily="2" charset="-122"/>
              <a:ea typeface="华文新魏" pitchFamily="2" charset="-122"/>
            </a:endParaRPr>
          </a:p>
        </p:txBody>
      </p:sp>
      <p:sp>
        <p:nvSpPr>
          <p:cNvPr id="21507" name="Rectangle 3" title=""/>
          <p:cNvSpPr>
            <a:spLocks noGrp="1"/>
          </p:cNvSpPr>
          <p:nvPr>
            <p:ph type="body" idx="4294967295"/>
          </p:nvPr>
        </p:nvSpPr>
        <p:spPr>
          <a:xfrm>
            <a:off x="684213" y="2997200"/>
            <a:ext cx="7632700" cy="251936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buNone/>
            </a:pPr>
            <a:r>
              <a:rPr lang="en-US" altLang="zh-CN" sz="6000" b="1"/>
              <a:t> </a:t>
            </a:r>
            <a:r>
              <a:rPr lang="zh-CN" altLang="en-US" sz="6000" b="1">
                <a:solidFill>
                  <a:srgbClr val="FF0000"/>
                </a:solidFill>
              </a:rPr>
              <a:t>尽节于陛下之日长，报养刘之日短也。</a:t>
            </a:r>
            <a:endParaRPr lang="zh-CN" altLang="en-US" sz="6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charRg st="0" end="19"/>
                                            </p:txEl>
                                          </p:spTgt>
                                        </p:tgtEl>
                                        <p:attrNameLst>
                                          <p:attrName>style.visibility</p:attrName>
                                        </p:attrNameLst>
                                      </p:cBhvr>
                                      <p:to>
                                        <p:strVal val="visible"/>
                                      </p:to>
                                    </p:set>
                                    <p:anim calcmode="lin" valueType="num">
                                      <p:cBhvr additive="base">
                                        <p:cTn id="7" dur="500" fill="hold"/>
                                        <p:tgtEl>
                                          <p:spTgt spid="21507">
                                            <p:txEl>
                                              <p:charRg st="0"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pic>
        <p:nvPicPr>
          <p:cNvPr id="4098" name="Picture 4" title=""/>
          <p:cNvPicPr>
            <a:picLocks noChangeAspect="1"/>
          </p:cNvPicPr>
          <p:nvPr/>
        </p:nvPicPr>
        <p:blipFill>
          <a:blip r:embed="rId2"/>
          <a:stretch>
            <a:fillRect/>
          </a:stretch>
        </p:blipFill>
        <p:spPr>
          <a:xfrm>
            <a:off x="571500" y="0"/>
            <a:ext cx="7858125" cy="6858000"/>
          </a:xfrm>
          <a:prstGeom prst="rect">
            <a:avLst/>
          </a:prstGeom>
          <a:noFill/>
          <a:ln>
            <a:noFill/>
            <a:miter lim="800000"/>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2530" name="Rectangle 2" title=""/>
          <p:cNvSpPr>
            <a:spLocks noGrp="1"/>
          </p:cNvSpPr>
          <p:nvPr>
            <p:ph type="title" idx="4294967295"/>
          </p:nvPr>
        </p:nvSpPr>
        <p:spPr>
          <a:xfrm>
            <a:off x="179388" y="260350"/>
            <a:ext cx="8748712" cy="2320925"/>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lgn="l" eaLnBrk="1" hangingPunct="1"/>
            <a:r>
              <a:rPr lang="en-US" altLang="zh-CN" sz="5400" b="1">
                <a:latin typeface="华文新魏" pitchFamily="2" charset="-122"/>
                <a:ea typeface="华文新魏" pitchFamily="2" charset="-122"/>
              </a:rPr>
              <a:t>3</a:t>
            </a:r>
            <a:r>
              <a:rPr lang="zh-CN" altLang="en-US" sz="5400" b="1">
                <a:latin typeface="华文新魏" pitchFamily="2" charset="-122"/>
                <a:ea typeface="华文新魏" pitchFamily="2" charset="-122"/>
              </a:rPr>
              <a:t>、文章</a:t>
            </a:r>
            <a:r>
              <a:rPr lang="zh-CN" altLang="en-US" sz="5400" b="1">
                <a:solidFill>
                  <a:srgbClr val="FF0000"/>
                </a:solidFill>
                <a:latin typeface="华文新魏" pitchFamily="2" charset="-122"/>
                <a:ea typeface="华文新魏" pitchFamily="2" charset="-122"/>
              </a:rPr>
              <a:t>第</a:t>
            </a:r>
            <a:r>
              <a:rPr lang="en-US" altLang="zh-CN" sz="5400" b="1">
                <a:solidFill>
                  <a:srgbClr val="FF0000"/>
                </a:solidFill>
                <a:latin typeface="华文新魏" pitchFamily="2" charset="-122"/>
                <a:ea typeface="华文新魏" pitchFamily="2" charset="-122"/>
              </a:rPr>
              <a:t>3</a:t>
            </a:r>
            <a:r>
              <a:rPr lang="zh-CN" altLang="en-US" sz="5400" b="1">
                <a:solidFill>
                  <a:srgbClr val="FF0000"/>
                </a:solidFill>
                <a:latin typeface="华文新魏" pitchFamily="2" charset="-122"/>
                <a:ea typeface="华文新魏" pitchFamily="2" charset="-122"/>
              </a:rPr>
              <a:t>段</a:t>
            </a:r>
            <a:r>
              <a:rPr lang="zh-CN" altLang="en-US" sz="5400" b="1">
                <a:latin typeface="华文新魏" pitchFamily="2" charset="-122"/>
                <a:ea typeface="华文新魏" pitchFamily="2" charset="-122"/>
              </a:rPr>
              <a:t>是否可以</a:t>
            </a:r>
            <a:r>
              <a:rPr lang="zh-CN" altLang="en-US" sz="5400" b="1">
                <a:solidFill>
                  <a:srgbClr val="FF0000"/>
                </a:solidFill>
                <a:latin typeface="华文新魏" pitchFamily="2" charset="-122"/>
                <a:ea typeface="华文新魏" pitchFamily="2" charset="-122"/>
              </a:rPr>
              <a:t>删除</a:t>
            </a:r>
            <a:r>
              <a:rPr lang="zh-CN" altLang="en-US" sz="5400" b="1">
                <a:latin typeface="华文新魏" pitchFamily="2" charset="-122"/>
                <a:ea typeface="华文新魏" pitchFamily="2" charset="-122"/>
              </a:rPr>
              <a:t>？</a:t>
            </a:r>
            <a:r>
              <a:rPr lang="zh-CN" altLang="en-US" sz="5400" b="1">
                <a:solidFill>
                  <a:srgbClr val="FF0000"/>
                </a:solidFill>
                <a:latin typeface="华文新魏" pitchFamily="2" charset="-122"/>
                <a:ea typeface="华文新魏" pitchFamily="2" charset="-122"/>
              </a:rPr>
              <a:t>为什么</a:t>
            </a:r>
            <a:r>
              <a:rPr lang="zh-CN" altLang="en-US" sz="5400">
                <a:latin typeface="华文新魏" pitchFamily="2" charset="-122"/>
                <a:ea typeface="华文新魏" pitchFamily="2" charset="-122"/>
              </a:rPr>
              <a:t>？</a:t>
            </a:r>
            <a:r>
              <a:rPr lang="zh-CN" altLang="en-US" sz="4000">
                <a:latin typeface="华文新魏" pitchFamily="2" charset="-122"/>
                <a:ea typeface="华文新魏" pitchFamily="2" charset="-122"/>
              </a:rPr>
              <a:t>（结合本段结构内容以及李密和晋武帝的特殊背景）</a:t>
            </a:r>
            <a:endParaRPr lang="zh-CN" altLang="en-US" sz="4000">
              <a:latin typeface="华文新魏" pitchFamily="2" charset="-122"/>
              <a:ea typeface="华文新魏" pitchFamily="2" charset="-122"/>
            </a:endParaRPr>
          </a:p>
        </p:txBody>
      </p:sp>
      <p:sp>
        <p:nvSpPr>
          <p:cNvPr id="22531" name="Rectangle 3" title=""/>
          <p:cNvSpPr>
            <a:spLocks noGrp="1"/>
          </p:cNvSpPr>
          <p:nvPr>
            <p:ph type="body" idx="4294967295"/>
          </p:nvPr>
        </p:nvSpPr>
        <p:spPr>
          <a:xfrm>
            <a:off x="1619250" y="2781300"/>
            <a:ext cx="5473700" cy="3240088"/>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lgn="ctr" eaLnBrk="1" hangingPunct="1">
              <a:buNone/>
            </a:pPr>
            <a:r>
              <a:rPr lang="zh-CN" altLang="en-US" sz="5400" b="1">
                <a:solidFill>
                  <a:srgbClr val="FF0000"/>
                </a:solidFill>
                <a:ea typeface="华文新魏" pitchFamily="2" charset="-122"/>
              </a:rPr>
              <a:t>高举孝治大旗</a:t>
            </a:r>
            <a:endParaRPr lang="zh-CN" altLang="en-US" sz="5400" b="1">
              <a:solidFill>
                <a:srgbClr val="FF0000"/>
              </a:solidFill>
              <a:ea typeface="华文新魏" pitchFamily="2" charset="-122"/>
            </a:endParaRPr>
          </a:p>
          <a:p>
            <a:pPr lvl="0" algn="ctr" eaLnBrk="1" hangingPunct="1">
              <a:buNone/>
            </a:pPr>
            <a:r>
              <a:rPr lang="zh-CN" altLang="en-US" sz="5400" b="1">
                <a:solidFill>
                  <a:srgbClr val="FF0000"/>
                </a:solidFill>
                <a:ea typeface="华文新魏" pitchFamily="2" charset="-122"/>
              </a:rPr>
              <a:t>表白忠诚心迹</a:t>
            </a:r>
            <a:endParaRPr lang="zh-CN" altLang="en-US" sz="5400" b="1">
              <a:solidFill>
                <a:srgbClr val="FF0000"/>
              </a:solidFill>
              <a:ea typeface="华文新魏" pitchFamily="2" charset="-122"/>
            </a:endParaRPr>
          </a:p>
          <a:p>
            <a:pPr lvl="0" algn="ctr" eaLnBrk="1" hangingPunct="1">
              <a:buNone/>
            </a:pPr>
            <a:r>
              <a:rPr lang="zh-CN" altLang="en-US" sz="5400" b="1">
                <a:solidFill>
                  <a:srgbClr val="FF0000"/>
                </a:solidFill>
                <a:ea typeface="华文新魏" pitchFamily="2" charset="-122"/>
              </a:rPr>
              <a:t>再现病笃情景</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2531">
                                            <p:txEl>
                                              <p:charRg st="0" end="7"/>
                                            </p:txEl>
                                          </p:spTgt>
                                        </p:tgtEl>
                                        <p:attrNameLst>
                                          <p:attrName>style.visibility</p:attrName>
                                        </p:attrNameLst>
                                      </p:cBhvr>
                                      <p:to>
                                        <p:strVal val="visible"/>
                                      </p:to>
                                    </p:set>
                                    <p:animEffect transition="in" filter="checkerboard(across)">
                                      <p:cBhvr>
                                        <p:cTn id="7" dur="500"/>
                                        <p:tgtEl>
                                          <p:spTgt spid="22531">
                                            <p:txEl>
                                              <p:charRg st="0" end="7"/>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2531">
                                            <p:txEl>
                                              <p:charRg st="7" end="14"/>
                                            </p:txEl>
                                          </p:spTgt>
                                        </p:tgtEl>
                                        <p:attrNameLst>
                                          <p:attrName>style.visibility</p:attrName>
                                        </p:attrNameLst>
                                      </p:cBhvr>
                                      <p:to>
                                        <p:strVal val="visible"/>
                                      </p:to>
                                    </p:set>
                                    <p:animEffect transition="in" filter="checkerboard(across)">
                                      <p:cBhvr>
                                        <p:cTn id="10" dur="500"/>
                                        <p:tgtEl>
                                          <p:spTgt spid="22531">
                                            <p:txEl>
                                              <p:charRg st="7" end="14"/>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2531">
                                            <p:txEl>
                                              <p:charRg st="14" end="21"/>
                                            </p:txEl>
                                          </p:spTgt>
                                        </p:tgtEl>
                                        <p:attrNameLst>
                                          <p:attrName>style.visibility</p:attrName>
                                        </p:attrNameLst>
                                      </p:cBhvr>
                                      <p:to>
                                        <p:strVal val="visible"/>
                                      </p:to>
                                    </p:set>
                                    <p:animEffect transition="in" filter="checkerboard(across)">
                                      <p:cBhvr>
                                        <p:cTn id="13" dur="500"/>
                                        <p:tgtEl>
                                          <p:spTgt spid="22531">
                                            <p:txEl>
                                              <p:charRg st="14"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3554" name="Text Box 5" title=""/>
          <p:cNvSpPr txBox="1"/>
          <p:nvPr/>
        </p:nvSpPr>
        <p:spPr>
          <a:xfrm>
            <a:off x="0" y="1143000"/>
            <a:ext cx="5040313" cy="5591175"/>
          </a:xfrm>
          <a:prstGeom prst="rect">
            <a:avLst/>
          </a:prstGeom>
          <a:noFill/>
          <a:ln w="12700">
            <a:solidFill>
              <a:schemeClr val="bg1"/>
            </a:solid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4000" b="1">
                <a:latin typeface="楷体_GB2312" pitchFamily="49" charset="-122"/>
                <a:ea typeface="楷体_GB2312" pitchFamily="49" charset="-122"/>
              </a:rPr>
              <a:t>李密</a:t>
            </a:r>
            <a:r>
              <a:rPr lang="zh-CN" altLang="en-US" sz="4000" b="1">
                <a:solidFill>
                  <a:srgbClr val="0033CC"/>
                </a:solidFill>
                <a:latin typeface="楷体_GB2312" pitchFamily="49" charset="-122"/>
                <a:ea typeface="楷体_GB2312" pitchFamily="49" charset="-122"/>
              </a:rPr>
              <a:t>，幼年丧父，母改嫁，由祖母亲自抚养，而以孝敬祖母名扬乡里。曾师事名儒谯周，</a:t>
            </a:r>
            <a:r>
              <a:rPr lang="zh-CN" altLang="en-US" sz="4000" b="1">
                <a:solidFill>
                  <a:srgbClr val="FF0000"/>
                </a:solidFill>
                <a:latin typeface="楷体_GB2312" pitchFamily="49" charset="-122"/>
                <a:ea typeface="楷体_GB2312" pitchFamily="49" charset="-122"/>
              </a:rPr>
              <a:t>博学善辩</a:t>
            </a:r>
            <a:r>
              <a:rPr lang="zh-CN" altLang="en-US" sz="4000" b="1">
                <a:solidFill>
                  <a:srgbClr val="0033CC"/>
                </a:solidFill>
                <a:latin typeface="楷体_GB2312" pitchFamily="49" charset="-122"/>
                <a:ea typeface="楷体_GB2312" pitchFamily="49" charset="-122"/>
              </a:rPr>
              <a:t>。初仕蜀汉担任尚书郎。蜀汉亡，武帝召为太子洗马，则以祖母病笃、供养无主力辞。</a:t>
            </a:r>
            <a:r>
              <a:rPr lang="zh-CN" altLang="en-US" sz="4000" b="1">
                <a:solidFill>
                  <a:srgbClr val="000000"/>
                </a:solidFill>
                <a:latin typeface="Times New Roman" pitchFamily="18" charset="0"/>
                <a:ea typeface="黑体" pitchFamily="49" charset="-122"/>
              </a:rPr>
              <a:t> </a:t>
            </a:r>
            <a:endParaRPr lang="zh-CN" altLang="en-US" sz="4000" b="1">
              <a:solidFill>
                <a:srgbClr val="000000"/>
              </a:solidFill>
              <a:latin typeface="黑体" pitchFamily="49" charset="-122"/>
              <a:ea typeface="黑体" pitchFamily="49" charset="-122"/>
            </a:endParaRPr>
          </a:p>
        </p:txBody>
      </p:sp>
      <p:sp>
        <p:nvSpPr>
          <p:cNvPr id="23555" name="Text Box 7" title=""/>
          <p:cNvSpPr txBox="1"/>
          <p:nvPr/>
        </p:nvSpPr>
        <p:spPr>
          <a:xfrm>
            <a:off x="5003800" y="1225550"/>
            <a:ext cx="3929063" cy="5578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4000" b="1">
                <a:latin typeface="楷体_GB2312" pitchFamily="49" charset="-122"/>
                <a:ea typeface="楷体_GB2312" pitchFamily="49" charset="-122"/>
              </a:rPr>
              <a:t>晋</a:t>
            </a:r>
            <a:r>
              <a:rPr lang="zh-CN" altLang="en-US" sz="4000" b="1">
                <a:solidFill>
                  <a:srgbClr val="FF0000"/>
                </a:solidFill>
                <a:latin typeface="楷体_GB2312" pitchFamily="49" charset="-122"/>
                <a:ea typeface="楷体_GB2312" pitchFamily="49" charset="-122"/>
              </a:rPr>
              <a:t>武</a:t>
            </a:r>
            <a:r>
              <a:rPr lang="zh-CN" altLang="en-US" sz="4000" b="1">
                <a:latin typeface="楷体_GB2312" pitchFamily="49" charset="-122"/>
                <a:ea typeface="楷体_GB2312" pitchFamily="49" charset="-122"/>
              </a:rPr>
              <a:t>帝，</a:t>
            </a:r>
            <a:r>
              <a:rPr lang="zh-CN" altLang="en-US" sz="4000" b="1">
                <a:solidFill>
                  <a:srgbClr val="FF0000"/>
                </a:solidFill>
                <a:latin typeface="楷体_GB2312" pitchFamily="49" charset="-122"/>
                <a:ea typeface="楷体_GB2312" pitchFamily="49" charset="-122"/>
              </a:rPr>
              <a:t>野蛮杀戮</a:t>
            </a:r>
            <a:r>
              <a:rPr lang="zh-CN" altLang="en-US" sz="4000" b="1">
                <a:latin typeface="楷体_GB2312" pitchFamily="49" charset="-122"/>
                <a:ea typeface="楷体_GB2312" pitchFamily="49" charset="-122"/>
              </a:rPr>
              <a:t>废魏称帝，为人</a:t>
            </a:r>
            <a:r>
              <a:rPr lang="zh-CN" altLang="en-US" sz="4000" b="1">
                <a:solidFill>
                  <a:srgbClr val="FF0000"/>
                </a:solidFill>
                <a:latin typeface="楷体_GB2312" pitchFamily="49" charset="-122"/>
                <a:ea typeface="楷体_GB2312" pitchFamily="49" charset="-122"/>
              </a:rPr>
              <a:t>阴险多疑</a:t>
            </a:r>
            <a:r>
              <a:rPr lang="zh-CN" altLang="en-US" sz="4000" b="1">
                <a:latin typeface="楷体_GB2312" pitchFamily="49" charset="-122"/>
                <a:ea typeface="楷体_GB2312" pitchFamily="49" charset="-122"/>
              </a:rPr>
              <a:t>。建国初年，为</a:t>
            </a:r>
            <a:r>
              <a:rPr lang="zh-CN" altLang="en-US" sz="4000" b="1">
                <a:solidFill>
                  <a:srgbClr val="FF0000"/>
                </a:solidFill>
                <a:latin typeface="楷体_GB2312" pitchFamily="49" charset="-122"/>
                <a:ea typeface="楷体_GB2312" pitchFamily="49" charset="-122"/>
              </a:rPr>
              <a:t>笼络人心</a:t>
            </a:r>
            <a:r>
              <a:rPr lang="zh-CN" altLang="en-US" sz="4000" b="1">
                <a:latin typeface="楷体_GB2312" pitchFamily="49" charset="-122"/>
                <a:ea typeface="楷体_GB2312" pitchFamily="49" charset="-122"/>
              </a:rPr>
              <a:t>，对蜀汉士族采取</a:t>
            </a:r>
            <a:r>
              <a:rPr lang="zh-CN" altLang="en-US" sz="4000" b="1">
                <a:solidFill>
                  <a:srgbClr val="FF0000"/>
                </a:solidFill>
                <a:latin typeface="楷体_GB2312" pitchFamily="49" charset="-122"/>
                <a:ea typeface="楷体_GB2312" pitchFamily="49" charset="-122"/>
              </a:rPr>
              <a:t>怀柔政策</a:t>
            </a:r>
            <a:r>
              <a:rPr lang="zh-CN" altLang="en-US" sz="4000" b="1">
                <a:latin typeface="楷体_GB2312" pitchFamily="49" charset="-122"/>
                <a:ea typeface="楷体_GB2312" pitchFamily="49" charset="-122"/>
              </a:rPr>
              <a:t>，征召蜀汉旧臣到洛阳任职，</a:t>
            </a:r>
            <a:r>
              <a:rPr lang="zh-CN" altLang="en-US" sz="4000" b="1">
                <a:solidFill>
                  <a:srgbClr val="FF0000"/>
                </a:solidFill>
                <a:latin typeface="楷体_GB2312" pitchFamily="49" charset="-122"/>
                <a:ea typeface="楷体_GB2312" pitchFamily="49" charset="-122"/>
              </a:rPr>
              <a:t>以示恩宠</a:t>
            </a:r>
            <a:r>
              <a:rPr lang="zh-CN" altLang="en-US" sz="4000" b="1">
                <a:latin typeface="楷体_GB2312" pitchFamily="49" charset="-122"/>
                <a:ea typeface="楷体_GB2312" pitchFamily="49" charset="-122"/>
              </a:rPr>
              <a:t>。</a:t>
            </a:r>
            <a:endParaRPr lang="zh-CN" altLang="en-US" sz="4000" b="1">
              <a:solidFill>
                <a:srgbClr val="000000"/>
              </a:solidFill>
              <a:latin typeface="楷体_GB2312" pitchFamily="49" charset="-122"/>
              <a:ea typeface="楷体_GB2312" pitchFamily="49" charset="-122"/>
            </a:endParaRPr>
          </a:p>
        </p:txBody>
      </p:sp>
      <p:sp>
        <p:nvSpPr>
          <p:cNvPr id="23556" name="Rectangle 8" title=""/>
          <p:cNvSpPr/>
          <p:nvPr/>
        </p:nvSpPr>
        <p:spPr>
          <a:xfrm>
            <a:off x="2700338" y="188913"/>
            <a:ext cx="3300412" cy="1006475"/>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6000" b="1">
                <a:solidFill>
                  <a:srgbClr val="FF3300"/>
                </a:solidFill>
                <a:latin typeface="黑体" pitchFamily="49" charset="-122"/>
                <a:ea typeface="黑体" pitchFamily="49" charset="-122"/>
              </a:rPr>
              <a:t>知人论世</a:t>
            </a:r>
            <a:endParaRPr lang="zh-CN" altLang="en-US" sz="6000" b="1">
              <a:solidFill>
                <a:srgbClr val="FF33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0-#ppt_w/2"/>
                                          </p:val>
                                        </p:tav>
                                        <p:tav tm="100000">
                                          <p:val>
                                            <p:strVal val="#ppt_x"/>
                                          </p:val>
                                        </p:tav>
                                      </p:tavLst>
                                    </p:anim>
                                    <p:anim calcmode="lin" valueType="num">
                                      <p:cBhvr additive="base">
                                        <p:cTn id="8"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1+#ppt_w/2"/>
                                          </p:val>
                                        </p:tav>
                                        <p:tav tm="100000">
                                          <p:val>
                                            <p:strVal val="#ppt_x"/>
                                          </p:val>
                                        </p:tav>
                                      </p:tavLst>
                                    </p:anim>
                                    <p:anim calcmode="lin" valueType="num">
                                      <p:cBhvr additive="base">
                                        <p:cTn id="14"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4578" name="Rectangle 2" title=""/>
          <p:cNvSpPr>
            <a:spLocks noGrp="1"/>
          </p:cNvSpPr>
          <p:nvPr>
            <p:ph type="title" idx="4294967295"/>
          </p:nvPr>
        </p:nvSpPr>
        <p:spPr>
          <a:xfrm>
            <a:off x="1403350" y="188913"/>
            <a:ext cx="774065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r>
              <a:rPr lang="zh-CN" altLang="en-US" sz="5400" b="1">
                <a:solidFill>
                  <a:srgbClr val="FF0000"/>
                </a:solidFill>
                <a:ea typeface="黑体" pitchFamily="49" charset="-122"/>
              </a:rPr>
              <a:t>后事如何</a:t>
            </a:r>
            <a:r>
              <a:rPr lang="en-US" altLang="zh-CN" sz="5400" b="1">
                <a:solidFill>
                  <a:srgbClr val="FF0000"/>
                </a:solidFill>
                <a:ea typeface="黑体" pitchFamily="49" charset="-122"/>
              </a:rPr>
              <a:t>?</a:t>
            </a:r>
            <a:r>
              <a:rPr lang="zh-CN" altLang="en-US" sz="5400" b="1">
                <a:solidFill>
                  <a:srgbClr val="FF0000"/>
                </a:solidFill>
                <a:ea typeface="黑体" pitchFamily="49" charset="-122"/>
              </a:rPr>
              <a:t>（补充资料）</a:t>
            </a:r>
            <a:endParaRPr lang="zh-CN" altLang="en-US" sz="5400" b="1">
              <a:solidFill>
                <a:srgbClr val="FF0000"/>
              </a:solidFill>
              <a:ea typeface="黑体" pitchFamily="49" charset="-122"/>
            </a:endParaRPr>
          </a:p>
        </p:txBody>
      </p:sp>
      <p:sp>
        <p:nvSpPr>
          <p:cNvPr id="24579" name="Rectangle 3" title=""/>
          <p:cNvSpPr>
            <a:spLocks noGrp="1"/>
          </p:cNvSpPr>
          <p:nvPr>
            <p:ph type="body" idx="4294967295"/>
          </p:nvPr>
        </p:nvSpPr>
        <p:spPr>
          <a:xfrm>
            <a:off x="4067175" y="1196975"/>
            <a:ext cx="4681538" cy="525621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buNone/>
            </a:pPr>
            <a:r>
              <a:rPr lang="en-US" altLang="zh-CN" sz="4400" b="1">
                <a:latin typeface="华文新魏" pitchFamily="2" charset="-122"/>
                <a:ea typeface="华文新魏" pitchFamily="2" charset="-122"/>
              </a:rPr>
              <a:t> </a:t>
            </a:r>
            <a:r>
              <a:rPr lang="zh-CN" altLang="en-US" sz="4400" b="1">
                <a:latin typeface="华文新魏" pitchFamily="2" charset="-122"/>
                <a:ea typeface="华文新魏" pitchFamily="2" charset="-122"/>
              </a:rPr>
              <a:t>晋武览表，赞叹曰</a:t>
            </a:r>
            <a:r>
              <a:rPr lang="en-US" altLang="zh-CN" sz="4400" b="1">
                <a:latin typeface="华文新魏" pitchFamily="2" charset="-122"/>
                <a:ea typeface="华文新魏" pitchFamily="2" charset="-122"/>
              </a:rPr>
              <a:t>:</a:t>
            </a:r>
            <a:r>
              <a:rPr lang="en-US" altLang="zh-CN" sz="4400" b="1">
                <a:ea typeface="华文新魏" pitchFamily="2" charset="-122"/>
              </a:rPr>
              <a:t>“</a:t>
            </a:r>
            <a:r>
              <a:rPr lang="zh-CN" altLang="en-US" sz="4400" b="1">
                <a:solidFill>
                  <a:srgbClr val="FF0000"/>
                </a:solidFill>
                <a:latin typeface="华文新魏" pitchFamily="2" charset="-122"/>
                <a:ea typeface="华文新魏" pitchFamily="2" charset="-122"/>
              </a:rPr>
              <a:t>密不空有名也</a:t>
            </a:r>
            <a:r>
              <a:rPr lang="zh-CN" altLang="en-US" sz="4400" b="1">
                <a:latin typeface="华文新魏" pitchFamily="2" charset="-122"/>
                <a:ea typeface="华文新魏" pitchFamily="2" charset="-122"/>
              </a:rPr>
              <a:t>。</a:t>
            </a:r>
            <a:r>
              <a:rPr lang="zh-CN" altLang="en-US" sz="4400" b="1">
                <a:ea typeface="华文新魏" pitchFamily="2" charset="-122"/>
              </a:rPr>
              <a:t>”</a:t>
            </a:r>
            <a:r>
              <a:rPr lang="zh-CN" altLang="en-US" sz="4400" b="1">
                <a:latin typeface="华文新魏" pitchFamily="2" charset="-122"/>
                <a:ea typeface="华文新魏" pitchFamily="2" charset="-122"/>
              </a:rPr>
              <a:t> 感动之际，</a:t>
            </a:r>
            <a:r>
              <a:rPr lang="zh-CN" altLang="en-US" sz="4400"/>
              <a:t> </a:t>
            </a:r>
            <a:r>
              <a:rPr lang="zh-CN" altLang="en-US" sz="4400" b="1"/>
              <a:t>“乃停召”允其不仕</a:t>
            </a:r>
            <a:r>
              <a:rPr lang="en-US" altLang="zh-CN" sz="4400" b="1"/>
              <a:t>,</a:t>
            </a:r>
            <a:r>
              <a:rPr lang="zh-CN" altLang="en-US" sz="4400" b="1">
                <a:latin typeface="华文新魏" pitchFamily="2" charset="-122"/>
                <a:ea typeface="华文新魏" pitchFamily="2" charset="-122"/>
              </a:rPr>
              <a:t>嘉其诚，因赐奴婢二人，并令郡县供应其祖母膳食，密遂得以终养。</a:t>
            </a:r>
            <a:endParaRPr lang="zh-CN" altLang="en-US" sz="4400" b="1">
              <a:solidFill>
                <a:srgbClr val="0000CC"/>
              </a:solidFill>
              <a:latin typeface="华文新魏" pitchFamily="2" charset="-122"/>
              <a:ea typeface="华文新魏" pitchFamily="2" charset="-122"/>
            </a:endParaRPr>
          </a:p>
        </p:txBody>
      </p:sp>
      <p:pic>
        <p:nvPicPr>
          <p:cNvPr id="24580" name="Picture 5" title=""/>
          <p:cNvPicPr>
            <a:picLocks noChangeAspect="1"/>
          </p:cNvPicPr>
          <p:nvPr/>
        </p:nvPicPr>
        <p:blipFill>
          <a:blip r:embed="rId2"/>
          <a:stretch>
            <a:fillRect/>
          </a:stretch>
        </p:blipFill>
        <p:spPr>
          <a:xfrm>
            <a:off x="395288" y="1484313"/>
            <a:ext cx="3500437" cy="4897437"/>
          </a:xfrm>
          <a:prstGeom prst="rect">
            <a:avLst/>
          </a:prstGeom>
          <a:noFill/>
          <a:ln>
            <a:noFill/>
            <a:miter lim="800000"/>
          </a:ln>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5602" name="Rectangle 2" title=""/>
          <p:cNvSpPr>
            <a:spLocks noGrp="1"/>
          </p:cNvSpPr>
          <p:nvPr>
            <p:ph type="title" idx="4294967295"/>
          </p:nvPr>
        </p:nvSpPr>
        <p:spPr>
          <a:xfrm>
            <a:off x="395288" y="188913"/>
            <a:ext cx="8351837" cy="208915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lgn="l" eaLnBrk="1" hangingPunct="1"/>
            <a:r>
              <a:rPr lang="zh-CN" altLang="en-US" sz="6000" b="1">
                <a:solidFill>
                  <a:srgbClr val="FF0000"/>
                </a:solidFill>
                <a:latin typeface="黑体" pitchFamily="49" charset="-122"/>
                <a:ea typeface="黑体" pitchFamily="49" charset="-122"/>
              </a:rPr>
              <a:t>      合作探究</a:t>
            </a:r>
            <a:br>
              <a:rPr lang="zh-CN" altLang="en-US" sz="4000" b="1">
                <a:latin typeface="黑体" pitchFamily="49" charset="-122"/>
                <a:ea typeface="黑体" pitchFamily="49" charset="-122"/>
              </a:rPr>
            </a:br>
            <a:r>
              <a:rPr lang="en-US" altLang="zh-CN" sz="4000" b="1">
                <a:latin typeface="黑体" pitchFamily="49" charset="-122"/>
                <a:ea typeface="黑体" pitchFamily="49" charset="-122"/>
              </a:rPr>
              <a:t>4</a:t>
            </a:r>
            <a:r>
              <a:rPr lang="zh-CN" altLang="en-US" sz="4000" b="1">
                <a:latin typeface="黑体" pitchFamily="49" charset="-122"/>
                <a:ea typeface="黑体" pitchFamily="49" charset="-122"/>
              </a:rPr>
              <a:t>、李密最终</a:t>
            </a:r>
            <a:r>
              <a:rPr lang="zh-CN" altLang="en-US" sz="4000" b="1">
                <a:solidFill>
                  <a:srgbClr val="FF0000"/>
                </a:solidFill>
                <a:latin typeface="黑体" pitchFamily="49" charset="-122"/>
                <a:ea typeface="黑体" pitchFamily="49" charset="-122"/>
              </a:rPr>
              <a:t>打动</a:t>
            </a:r>
            <a:r>
              <a:rPr lang="zh-CN" altLang="en-US" sz="4000" b="1">
                <a:latin typeface="黑体" pitchFamily="49" charset="-122"/>
                <a:ea typeface="黑体" pitchFamily="49" charset="-122"/>
              </a:rPr>
              <a:t>晋武帝，陈情</a:t>
            </a:r>
            <a:r>
              <a:rPr lang="zh-CN" altLang="en-US" sz="4000" b="1">
                <a:solidFill>
                  <a:srgbClr val="FF0000"/>
                </a:solidFill>
                <a:latin typeface="黑体" pitchFamily="49" charset="-122"/>
                <a:ea typeface="黑体" pitchFamily="49" charset="-122"/>
              </a:rPr>
              <a:t>成功</a:t>
            </a:r>
            <a:r>
              <a:rPr lang="zh-CN" altLang="en-US" sz="4000" b="1">
                <a:latin typeface="黑体" pitchFamily="49" charset="-122"/>
                <a:ea typeface="黑体" pitchFamily="49" charset="-122"/>
              </a:rPr>
              <a:t>的</a:t>
            </a:r>
            <a:r>
              <a:rPr lang="zh-CN" altLang="en-US" sz="4000" b="1">
                <a:solidFill>
                  <a:srgbClr val="FF0000"/>
                </a:solidFill>
                <a:latin typeface="黑体" pitchFamily="49" charset="-122"/>
                <a:ea typeface="黑体" pitchFamily="49" charset="-122"/>
              </a:rPr>
              <a:t>主要原因</a:t>
            </a:r>
            <a:r>
              <a:rPr lang="zh-CN" altLang="en-US" sz="4000" b="1">
                <a:solidFill>
                  <a:srgbClr val="0033CC"/>
                </a:solidFill>
                <a:latin typeface="黑体" pitchFamily="49" charset="-122"/>
                <a:ea typeface="黑体" pitchFamily="49" charset="-122"/>
              </a:rPr>
              <a:t>是什么？</a:t>
            </a:r>
            <a:endParaRPr lang="zh-CN" altLang="en-US" sz="4000" b="1">
              <a:solidFill>
                <a:srgbClr val="0033CC"/>
              </a:solidFill>
              <a:latin typeface="黑体" pitchFamily="49" charset="-122"/>
              <a:ea typeface="黑体" pitchFamily="49" charset="-122"/>
            </a:endParaRPr>
          </a:p>
        </p:txBody>
      </p:sp>
      <p:sp>
        <p:nvSpPr>
          <p:cNvPr id="25603" name="Rectangle 3" title=""/>
          <p:cNvSpPr>
            <a:spLocks noGrp="1"/>
          </p:cNvSpPr>
          <p:nvPr>
            <p:ph type="body" idx="4294967295"/>
          </p:nvPr>
        </p:nvSpPr>
        <p:spPr>
          <a:xfrm>
            <a:off x="468313" y="2636838"/>
            <a:ext cx="8496300" cy="3600450"/>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buNone/>
            </a:pPr>
            <a:r>
              <a:rPr lang="zh-CN" altLang="en-US" sz="4000" b="1">
                <a:solidFill>
                  <a:srgbClr val="FF0000"/>
                </a:solidFill>
                <a:latin typeface="黑体" pitchFamily="49" charset="-122"/>
                <a:ea typeface="黑体" pitchFamily="49" charset="-122"/>
              </a:rPr>
              <a:t>情深</a:t>
            </a:r>
            <a:r>
              <a:rPr lang="zh-CN" altLang="en-US" b="1">
                <a:solidFill>
                  <a:srgbClr val="FF0000"/>
                </a:solidFill>
                <a:latin typeface="黑体" pitchFamily="49" charset="-122"/>
                <a:ea typeface="黑体" pitchFamily="49" charset="-122"/>
              </a:rPr>
              <a:t>：</a:t>
            </a:r>
            <a:r>
              <a:rPr lang="zh-CN" altLang="en-US" b="1">
                <a:solidFill>
                  <a:srgbClr val="0000FF"/>
                </a:solidFill>
                <a:latin typeface="黑体" pitchFamily="49" charset="-122"/>
                <a:ea typeface="黑体" pitchFamily="49" charset="-122"/>
              </a:rPr>
              <a:t>（情深似海</a:t>
            </a:r>
            <a:r>
              <a:rPr lang="en-US" altLang="zh-CN" b="1">
                <a:solidFill>
                  <a:srgbClr val="0000FF"/>
                </a:solidFill>
                <a:ea typeface="黑体" pitchFamily="49" charset="-122"/>
              </a:rPr>
              <a:t>—</a:t>
            </a:r>
            <a:r>
              <a:rPr lang="zh-CN" altLang="en-US" b="1">
                <a:solidFill>
                  <a:srgbClr val="0000FF"/>
                </a:solidFill>
                <a:latin typeface="黑体" pitchFamily="49" charset="-122"/>
                <a:ea typeface="黑体" pitchFamily="49" charset="-122"/>
              </a:rPr>
              <a:t>孝  恩重如山</a:t>
            </a:r>
            <a:r>
              <a:rPr lang="en-US" altLang="zh-CN" b="1">
                <a:solidFill>
                  <a:srgbClr val="0000FF"/>
                </a:solidFill>
                <a:ea typeface="黑体" pitchFamily="49" charset="-122"/>
              </a:rPr>
              <a:t>—</a:t>
            </a:r>
            <a:r>
              <a:rPr lang="zh-CN" altLang="en-US" b="1">
                <a:solidFill>
                  <a:srgbClr val="0000FF"/>
                </a:solidFill>
                <a:latin typeface="黑体" pitchFamily="49" charset="-122"/>
                <a:ea typeface="黑体" pitchFamily="49" charset="-122"/>
              </a:rPr>
              <a:t>忠）</a:t>
            </a:r>
            <a:r>
              <a:rPr lang="zh-CN" altLang="en-US" sz="2800" b="1">
                <a:solidFill>
                  <a:srgbClr val="0000FF"/>
                </a:solidFill>
                <a:latin typeface="黑体" pitchFamily="49" charset="-122"/>
                <a:ea typeface="黑体" pitchFamily="49" charset="-122"/>
              </a:rPr>
              <a:t> </a:t>
            </a:r>
            <a:endParaRPr lang="zh-CN" altLang="en-US" sz="2800" b="1">
              <a:solidFill>
                <a:srgbClr val="0000FF"/>
              </a:solidFill>
              <a:latin typeface="黑体" pitchFamily="49" charset="-122"/>
              <a:ea typeface="黑体" pitchFamily="49" charset="-122"/>
            </a:endParaRPr>
          </a:p>
          <a:p>
            <a:pPr lvl="0" eaLnBrk="1" hangingPunct="1">
              <a:lnSpc>
                <a:spcPct val="90000"/>
              </a:lnSpc>
              <a:buNone/>
            </a:pPr>
            <a:r>
              <a:rPr lang="zh-CN" altLang="en-US" b="1">
                <a:solidFill>
                  <a:srgbClr val="0000FF"/>
                </a:solidFill>
                <a:latin typeface="黑体" pitchFamily="49" charset="-122"/>
                <a:ea typeface="黑体" pitchFamily="49" charset="-122"/>
              </a:rPr>
              <a:t>                  以情动人</a:t>
            </a:r>
            <a:endParaRPr lang="zh-CN" altLang="en-US" b="1">
              <a:solidFill>
                <a:srgbClr val="0000FF"/>
              </a:solidFill>
              <a:latin typeface="黑体" pitchFamily="49" charset="-122"/>
              <a:ea typeface="黑体" pitchFamily="49" charset="-122"/>
            </a:endParaRPr>
          </a:p>
          <a:p>
            <a:pPr lvl="0" eaLnBrk="1" hangingPunct="1">
              <a:lnSpc>
                <a:spcPct val="90000"/>
              </a:lnSpc>
              <a:buNone/>
            </a:pPr>
            <a:r>
              <a:rPr lang="zh-CN" altLang="en-US" sz="4000" b="1">
                <a:solidFill>
                  <a:srgbClr val="FF0000"/>
                </a:solidFill>
                <a:latin typeface="黑体" pitchFamily="49" charset="-122"/>
                <a:ea typeface="黑体" pitchFamily="49" charset="-122"/>
              </a:rPr>
              <a:t>理透</a:t>
            </a:r>
            <a:r>
              <a:rPr lang="zh-CN" altLang="en-US" b="1">
                <a:solidFill>
                  <a:srgbClr val="FF0000"/>
                </a:solidFill>
                <a:latin typeface="黑体" pitchFamily="49" charset="-122"/>
                <a:ea typeface="黑体" pitchFamily="49" charset="-122"/>
              </a:rPr>
              <a:t>：</a:t>
            </a:r>
            <a:r>
              <a:rPr lang="zh-CN" altLang="en-US" b="1">
                <a:solidFill>
                  <a:srgbClr val="0000FF"/>
                </a:solidFill>
                <a:latin typeface="黑体" pitchFamily="49" charset="-122"/>
                <a:ea typeface="黑体" pitchFamily="49" charset="-122"/>
              </a:rPr>
              <a:t>（环环相扣 层层推进 逻辑谨严）</a:t>
            </a:r>
            <a:endParaRPr lang="zh-CN" altLang="en-US" b="1">
              <a:solidFill>
                <a:srgbClr val="0000FF"/>
              </a:solidFill>
              <a:latin typeface="黑体" pitchFamily="49" charset="-122"/>
              <a:ea typeface="黑体" pitchFamily="49" charset="-122"/>
            </a:endParaRPr>
          </a:p>
          <a:p>
            <a:pPr lvl="0" eaLnBrk="1" hangingPunct="1">
              <a:lnSpc>
                <a:spcPct val="90000"/>
              </a:lnSpc>
              <a:buNone/>
            </a:pPr>
            <a:r>
              <a:rPr lang="zh-CN" altLang="en-US" b="1">
                <a:solidFill>
                  <a:srgbClr val="0000FF"/>
                </a:solidFill>
                <a:latin typeface="黑体" pitchFamily="49" charset="-122"/>
                <a:ea typeface="黑体" pitchFamily="49" charset="-122"/>
              </a:rPr>
              <a:t>                  以理服人</a:t>
            </a:r>
            <a:endParaRPr lang="zh-CN" altLang="en-US" b="1">
              <a:solidFill>
                <a:srgbClr val="0000FF"/>
              </a:solidFill>
              <a:latin typeface="黑体" pitchFamily="49" charset="-122"/>
              <a:ea typeface="黑体" pitchFamily="49" charset="-122"/>
            </a:endParaRPr>
          </a:p>
          <a:p>
            <a:pPr lvl="0" eaLnBrk="1" hangingPunct="1">
              <a:lnSpc>
                <a:spcPct val="90000"/>
              </a:lnSpc>
              <a:buNone/>
            </a:pPr>
            <a:r>
              <a:rPr lang="zh-CN" altLang="en-US" sz="4000" b="1">
                <a:solidFill>
                  <a:srgbClr val="FF0000"/>
                </a:solidFill>
                <a:ea typeface="黑体" pitchFamily="49" charset="-122"/>
              </a:rPr>
              <a:t>辞婉</a:t>
            </a:r>
            <a:r>
              <a:rPr lang="zh-CN" altLang="en-US" b="1">
                <a:solidFill>
                  <a:srgbClr val="FF0000"/>
                </a:solidFill>
                <a:latin typeface="黑体" pitchFamily="49" charset="-122"/>
                <a:ea typeface="黑体" pitchFamily="49" charset="-122"/>
              </a:rPr>
              <a:t>：</a:t>
            </a:r>
            <a:r>
              <a:rPr lang="zh-CN" altLang="en-US" b="1">
                <a:solidFill>
                  <a:srgbClr val="0000FF"/>
                </a:solidFill>
                <a:latin typeface="黑体" pitchFamily="49" charset="-122"/>
                <a:ea typeface="黑体" pitchFamily="49" charset="-122"/>
              </a:rPr>
              <a:t>（谦敬词 四六句 对偶句 比喻 夸张</a:t>
            </a:r>
            <a:r>
              <a:rPr lang="en-US" altLang="zh-CN" b="1">
                <a:solidFill>
                  <a:srgbClr val="0000FF"/>
                </a:solidFill>
                <a:latin typeface="黑体" pitchFamily="49" charset="-122"/>
                <a:ea typeface="黑体" pitchFamily="49" charset="-122"/>
              </a:rPr>
              <a:t>)        </a:t>
            </a:r>
            <a:endParaRPr lang="en-US" altLang="zh-CN" b="1">
              <a:solidFill>
                <a:srgbClr val="0000FF"/>
              </a:solidFill>
              <a:latin typeface="黑体" pitchFamily="49" charset="-122"/>
              <a:ea typeface="黑体" pitchFamily="49" charset="-122"/>
            </a:endParaRPr>
          </a:p>
          <a:p>
            <a:pPr lvl="0" eaLnBrk="1" hangingPunct="1">
              <a:lnSpc>
                <a:spcPct val="90000"/>
              </a:lnSpc>
              <a:buNone/>
            </a:pPr>
            <a:r>
              <a:rPr lang="en-US" altLang="zh-CN" b="1">
                <a:solidFill>
                  <a:srgbClr val="0000FF"/>
                </a:solidFill>
                <a:latin typeface="黑体" pitchFamily="49" charset="-122"/>
                <a:ea typeface="黑体" pitchFamily="49" charset="-122"/>
              </a:rPr>
              <a:t>                  </a:t>
            </a:r>
            <a:r>
              <a:rPr lang="zh-CN" altLang="en-US" b="1">
                <a:solidFill>
                  <a:srgbClr val="0000FF"/>
                </a:solidFill>
                <a:latin typeface="黑体" pitchFamily="49" charset="-122"/>
                <a:ea typeface="黑体" pitchFamily="49" charset="-122"/>
              </a:rPr>
              <a:t>哀婉动人</a:t>
            </a:r>
            <a:endParaRPr lang="zh-CN" altLang="en-US" b="1">
              <a:solidFill>
                <a:srgbClr val="0000FF"/>
              </a:solidFill>
              <a:latin typeface="黑体" pitchFamily="49" charset="-122"/>
              <a:ea typeface="黑体" pitchFamily="49" charset="-122"/>
            </a:endParaRPr>
          </a:p>
          <a:p>
            <a:pPr lvl="0" eaLnBrk="1" hangingPunct="1">
              <a:lnSpc>
                <a:spcPct val="90000"/>
              </a:lnSpc>
              <a:buNone/>
            </a:pPr>
            <a:endParaRPr lang="en-US" altLang="zh-CN" b="1">
              <a:solidFill>
                <a:srgbClr val="0000FF"/>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5603">
                                            <p:txEl>
                                              <p:charRg st="0" end="21"/>
                                            </p:txEl>
                                          </p:spTgt>
                                        </p:tgtEl>
                                        <p:attrNameLst>
                                          <p:attrName>style.visibility</p:attrName>
                                        </p:attrNameLst>
                                      </p:cBhvr>
                                      <p:to>
                                        <p:strVal val="visible"/>
                                      </p:to>
                                    </p:set>
                                    <p:animEffect transition="in" filter="checkerboard(across)">
                                      <p:cBhvr>
                                        <p:cTn id="7" dur="500"/>
                                        <p:tgtEl>
                                          <p:spTgt spid="25603">
                                            <p:txEl>
                                              <p:charRg st="0" end="2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5603">
                                            <p:txEl>
                                              <p:charRg st="21" end="44"/>
                                            </p:txEl>
                                          </p:spTgt>
                                        </p:tgtEl>
                                        <p:attrNameLst>
                                          <p:attrName>style.visibility</p:attrName>
                                        </p:attrNameLst>
                                      </p:cBhvr>
                                      <p:to>
                                        <p:strVal val="visible"/>
                                      </p:to>
                                    </p:set>
                                    <p:animEffect transition="in" filter="checkerboard(across)">
                                      <p:cBhvr>
                                        <p:cTn id="10" dur="500"/>
                                        <p:tgtEl>
                                          <p:spTgt spid="25603">
                                            <p:txEl>
                                              <p:charRg st="21" end="44"/>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5603">
                                            <p:txEl>
                                              <p:charRg st="44" end="64"/>
                                            </p:txEl>
                                          </p:spTgt>
                                        </p:tgtEl>
                                        <p:attrNameLst>
                                          <p:attrName>style.visibility</p:attrName>
                                        </p:attrNameLst>
                                      </p:cBhvr>
                                      <p:to>
                                        <p:strVal val="visible"/>
                                      </p:to>
                                    </p:set>
                                    <p:animEffect transition="in" filter="checkerboard(across)">
                                      <p:cBhvr>
                                        <p:cTn id="13" dur="500"/>
                                        <p:tgtEl>
                                          <p:spTgt spid="25603">
                                            <p:txEl>
                                              <p:charRg st="44" end="64"/>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5603">
                                            <p:txEl>
                                              <p:charRg st="64" end="87"/>
                                            </p:txEl>
                                          </p:spTgt>
                                        </p:tgtEl>
                                        <p:attrNameLst>
                                          <p:attrName>style.visibility</p:attrName>
                                        </p:attrNameLst>
                                      </p:cBhvr>
                                      <p:to>
                                        <p:strVal val="visible"/>
                                      </p:to>
                                    </p:set>
                                    <p:animEffect transition="in" filter="checkerboard(across)">
                                      <p:cBhvr>
                                        <p:cTn id="16" dur="500"/>
                                        <p:tgtEl>
                                          <p:spTgt spid="25603">
                                            <p:txEl>
                                              <p:charRg st="64" end="87"/>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25603">
                                            <p:txEl>
                                              <p:charRg st="87" end="118"/>
                                            </p:txEl>
                                          </p:spTgt>
                                        </p:tgtEl>
                                        <p:attrNameLst>
                                          <p:attrName>style.visibility</p:attrName>
                                        </p:attrNameLst>
                                      </p:cBhvr>
                                      <p:to>
                                        <p:strVal val="visible"/>
                                      </p:to>
                                    </p:set>
                                    <p:animEffect transition="in" filter="checkerboard(across)">
                                      <p:cBhvr>
                                        <p:cTn id="19" dur="500"/>
                                        <p:tgtEl>
                                          <p:spTgt spid="25603">
                                            <p:txEl>
                                              <p:charRg st="87" end="118"/>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25603">
                                            <p:txEl>
                                              <p:charRg st="118" end="141"/>
                                            </p:txEl>
                                          </p:spTgt>
                                        </p:tgtEl>
                                        <p:attrNameLst>
                                          <p:attrName>style.visibility</p:attrName>
                                        </p:attrNameLst>
                                      </p:cBhvr>
                                      <p:to>
                                        <p:strVal val="visible"/>
                                      </p:to>
                                    </p:set>
                                    <p:animEffect transition="in" filter="checkerboard(across)">
                                      <p:cBhvr>
                                        <p:cTn id="22" dur="500"/>
                                        <p:tgtEl>
                                          <p:spTgt spid="25603">
                                            <p:txEl>
                                              <p:charRg st="118" end="1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6626" name="Rectangle 2" title=""/>
          <p:cNvSpPr>
            <a:spLocks noGrp="1"/>
          </p:cNvSpPr>
          <p:nvPr>
            <p:ph type="title" idx="4294967295"/>
          </p:nvPr>
        </p:nvSpPr>
        <p:spPr>
          <a:xfrm>
            <a:off x="1258888" y="188913"/>
            <a:ext cx="6913562"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lgn="l" eaLnBrk="1" hangingPunct="1"/>
            <a:r>
              <a:rPr lang="zh-CN" altLang="en-US" sz="5400" b="1">
                <a:solidFill>
                  <a:srgbClr val="FF0000"/>
                </a:solidFill>
                <a:ea typeface="黑体" pitchFamily="49" charset="-122"/>
              </a:rPr>
              <a:t>身临其境，情感美读</a:t>
            </a:r>
            <a:endParaRPr lang="zh-CN" altLang="en-US" sz="5400" b="1">
              <a:solidFill>
                <a:srgbClr val="FF0000"/>
              </a:solidFill>
              <a:ea typeface="黑体" pitchFamily="49" charset="-122"/>
            </a:endParaRPr>
          </a:p>
        </p:txBody>
      </p:sp>
      <p:sp>
        <p:nvSpPr>
          <p:cNvPr id="26627" name="Rectangle 3" title=""/>
          <p:cNvSpPr>
            <a:spLocks noGrp="1"/>
          </p:cNvSpPr>
          <p:nvPr>
            <p:ph type="body" idx="4294967295"/>
          </p:nvPr>
        </p:nvSpPr>
        <p:spPr>
          <a:xfrm>
            <a:off x="611188" y="1341438"/>
            <a:ext cx="8137525" cy="5040312"/>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buNone/>
            </a:pPr>
            <a:r>
              <a:rPr lang="en-US" altLang="zh-CN" b="1"/>
              <a:t>   5</a:t>
            </a:r>
            <a:r>
              <a:rPr lang="zh-CN" altLang="en-US" b="1"/>
              <a:t>、</a:t>
            </a:r>
            <a:r>
              <a:rPr lang="en-US" altLang="zh-CN" b="1"/>
              <a:t>《</a:t>
            </a:r>
            <a:r>
              <a:rPr lang="zh-CN" altLang="en-US" b="1"/>
              <a:t>古文观止</a:t>
            </a:r>
            <a:r>
              <a:rPr lang="en-US" altLang="zh-CN" b="1"/>
              <a:t>》</a:t>
            </a:r>
            <a:r>
              <a:rPr lang="zh-CN" altLang="en-US" b="1"/>
              <a:t>评论</a:t>
            </a:r>
            <a:r>
              <a:rPr lang="en-US" altLang="zh-CN" b="1"/>
              <a:t>《</a:t>
            </a:r>
            <a:r>
              <a:rPr lang="zh-CN" altLang="en-US" b="1"/>
              <a:t>陈情表</a:t>
            </a:r>
            <a:r>
              <a:rPr lang="en-US" altLang="zh-CN" b="1"/>
              <a:t>》</a:t>
            </a:r>
            <a:r>
              <a:rPr lang="zh-CN" altLang="en-US" b="1"/>
              <a:t>的语言</a:t>
            </a:r>
            <a:r>
              <a:rPr lang="en-US" altLang="zh-CN" b="1"/>
              <a:t>,</a:t>
            </a:r>
            <a:r>
              <a:rPr lang="zh-CN" altLang="en-US" b="1"/>
              <a:t>说它</a:t>
            </a:r>
            <a:r>
              <a:rPr lang="zh-CN" altLang="en-US" b="1">
                <a:latin typeface="宋体" pitchFamily="2" charset="-122"/>
              </a:rPr>
              <a:t>“</a:t>
            </a:r>
            <a:r>
              <a:rPr lang="zh-CN" altLang="en-US" b="1"/>
              <a:t>至性之言，悲恻动人</a:t>
            </a:r>
            <a:r>
              <a:rPr lang="zh-CN" altLang="en-US" b="1">
                <a:latin typeface="宋体" pitchFamily="2" charset="-122"/>
              </a:rPr>
              <a:t>”</a:t>
            </a:r>
            <a:r>
              <a:rPr lang="zh-CN" altLang="en-US" b="1"/>
              <a:t>；有人说，</a:t>
            </a:r>
            <a:r>
              <a:rPr lang="en-US" altLang="zh-CN" b="1"/>
              <a:t>《</a:t>
            </a:r>
            <a:r>
              <a:rPr lang="zh-CN" altLang="en-US" b="1"/>
              <a:t>陈情表</a:t>
            </a:r>
            <a:r>
              <a:rPr lang="en-US" altLang="zh-CN" b="1"/>
              <a:t>》</a:t>
            </a:r>
            <a:r>
              <a:rPr lang="zh-CN" altLang="en-US" b="1"/>
              <a:t>的语言是有形的，有声的；读</a:t>
            </a:r>
            <a:r>
              <a:rPr lang="en-US" altLang="zh-CN" b="1"/>
              <a:t>《</a:t>
            </a:r>
            <a:r>
              <a:rPr lang="zh-CN" altLang="en-US" b="1"/>
              <a:t>陈情表</a:t>
            </a:r>
            <a:r>
              <a:rPr lang="en-US" altLang="zh-CN" b="1"/>
              <a:t>》</a:t>
            </a:r>
            <a:r>
              <a:rPr lang="zh-CN" altLang="en-US" b="1"/>
              <a:t>你可以看到李密形影相吊的孤寂，看到祖母奄奄一息的悲恻，看到帝王微笑背后的恼怒，看到作者诚惶诚恐的怖惧</a:t>
            </a:r>
            <a:r>
              <a:rPr lang="en-US" altLang="zh-CN" b="1">
                <a:latin typeface="宋体" pitchFamily="2" charset="-122"/>
              </a:rPr>
              <a:t>……</a:t>
            </a:r>
            <a:r>
              <a:rPr lang="zh-CN" altLang="en-US" b="1"/>
              <a:t>；你还可听少年的无助哀叹，老人病中无奈的呻吟，孝子恳切的哀告，帝王严厉的呵斥</a:t>
            </a:r>
            <a:r>
              <a:rPr lang="en-US" altLang="zh-CN" b="1">
                <a:latin typeface="宋体" pitchFamily="2" charset="-122"/>
              </a:rPr>
              <a:t>……</a:t>
            </a:r>
            <a:r>
              <a:rPr lang="zh-CN" altLang="en-US" b="1">
                <a:solidFill>
                  <a:srgbClr val="FF0000"/>
                </a:solidFill>
              </a:rPr>
              <a:t>假如你是晋武帝</a:t>
            </a:r>
            <a:r>
              <a:rPr lang="zh-CN" altLang="en-US" b="1"/>
              <a:t>，请选择</a:t>
            </a:r>
            <a:r>
              <a:rPr lang="zh-CN" altLang="en-US" b="1">
                <a:solidFill>
                  <a:srgbClr val="FF0000"/>
                </a:solidFill>
              </a:rPr>
              <a:t>最能打动</a:t>
            </a:r>
            <a:r>
              <a:rPr lang="zh-CN" altLang="en-US" b="1"/>
              <a:t>你的</a:t>
            </a:r>
            <a:r>
              <a:rPr lang="zh-CN" altLang="en-US" b="1">
                <a:solidFill>
                  <a:srgbClr val="FF0000"/>
                </a:solidFill>
              </a:rPr>
              <a:t>语句</a:t>
            </a:r>
            <a:r>
              <a:rPr lang="zh-CN" altLang="en-US" b="1"/>
              <a:t>，</a:t>
            </a:r>
            <a:r>
              <a:rPr lang="zh-CN" altLang="en-US" b="1">
                <a:solidFill>
                  <a:srgbClr val="FF0000"/>
                </a:solidFill>
              </a:rPr>
              <a:t>满含深情</a:t>
            </a:r>
            <a:r>
              <a:rPr lang="zh-CN" altLang="en-US" b="1"/>
              <a:t>地诵读，并</a:t>
            </a:r>
            <a:r>
              <a:rPr lang="zh-CN" altLang="en-US" b="1">
                <a:solidFill>
                  <a:srgbClr val="FF0000"/>
                </a:solidFill>
              </a:rPr>
              <a:t>说明理由</a:t>
            </a:r>
            <a:r>
              <a:rPr lang="zh-CN" altLang="en-US" b="1"/>
              <a:t>，体会</a:t>
            </a:r>
            <a:r>
              <a:rPr lang="zh-CN" altLang="en-US" b="1">
                <a:solidFill>
                  <a:srgbClr val="FF0000"/>
                </a:solidFill>
              </a:rPr>
              <a:t>表达效果</a:t>
            </a:r>
            <a:r>
              <a:rPr lang="zh-CN" altLang="en-US" b="1"/>
              <a:t>。</a:t>
            </a:r>
            <a:endParaRPr lang="zh-CN" altLang="en-US" b="1"/>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7650" name="Rectangle 2" title=""/>
          <p:cNvSpPr>
            <a:spLocks noGrp="1"/>
          </p:cNvSpPr>
          <p:nvPr>
            <p:ph type="title"/>
          </p:nvPr>
        </p:nvSpPr>
        <p:spPr>
          <a:xfrm>
            <a:off x="2700338" y="188913"/>
            <a:ext cx="230505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rPr lang="zh-CN" altLang="en-US" sz="5400" b="1">
                <a:solidFill>
                  <a:srgbClr val="FF3300"/>
                </a:solidFill>
                <a:latin typeface="黑体" pitchFamily="49" charset="-122"/>
                <a:ea typeface="黑体" pitchFamily="49" charset="-122"/>
              </a:rPr>
              <a:t>辞  婉</a:t>
            </a:r>
            <a:endParaRPr lang="zh-CN" altLang="en-US" sz="5400" b="1">
              <a:solidFill>
                <a:srgbClr val="FF3300"/>
              </a:solidFill>
              <a:latin typeface="黑体" pitchFamily="49" charset="-122"/>
              <a:ea typeface="黑体" pitchFamily="49" charset="-122"/>
            </a:endParaRPr>
          </a:p>
        </p:txBody>
      </p:sp>
      <p:sp>
        <p:nvSpPr>
          <p:cNvPr id="27651" name="Rectangle 3" title=""/>
          <p:cNvSpPr>
            <a:spLocks noGrp="1"/>
          </p:cNvSpPr>
          <p:nvPr>
            <p:ph idx="1"/>
          </p:nvPr>
        </p:nvSpPr>
        <p:spPr>
          <a:xfrm>
            <a:off x="323850" y="1268413"/>
            <a:ext cx="8569325" cy="5256212"/>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lnSpc>
                <a:spcPct val="80000"/>
              </a:lnSpc>
              <a:buNone/>
            </a:pPr>
            <a:r>
              <a:rPr lang="en-US" altLang="zh-CN" b="1">
                <a:latin typeface="华文新魏" pitchFamily="2" charset="-122"/>
                <a:ea typeface="华文新魏" pitchFamily="2" charset="-122"/>
              </a:rPr>
              <a:t>1</a:t>
            </a:r>
            <a:r>
              <a:rPr lang="zh-CN" altLang="en-US" b="1">
                <a:latin typeface="华文新魏" pitchFamily="2" charset="-122"/>
                <a:ea typeface="华文新魏" pitchFamily="2" charset="-122"/>
              </a:rPr>
              <a:t>、</a:t>
            </a:r>
            <a:r>
              <a:rPr lang="zh-CN" altLang="en-US" b="1">
                <a:solidFill>
                  <a:srgbClr val="FF0000"/>
                </a:solidFill>
                <a:latin typeface="华文新魏" pitchFamily="2" charset="-122"/>
                <a:ea typeface="华文新魏" pitchFamily="2" charset="-122"/>
              </a:rPr>
              <a:t>谦敬词</a:t>
            </a:r>
            <a:r>
              <a:rPr lang="zh-CN" altLang="en-US" b="1">
                <a:latin typeface="华文新魏" pitchFamily="2" charset="-122"/>
                <a:ea typeface="华文新魏" pitchFamily="2" charset="-122"/>
              </a:rPr>
              <a:t>：全文</a:t>
            </a:r>
            <a:r>
              <a:rPr lang="en-US" altLang="zh-CN" b="1">
                <a:latin typeface="华文新魏" pitchFamily="2" charset="-122"/>
                <a:ea typeface="华文新魏" pitchFamily="2" charset="-122"/>
              </a:rPr>
              <a:t>581</a:t>
            </a:r>
            <a:r>
              <a:rPr lang="zh-CN" altLang="en-US" b="1">
                <a:latin typeface="华文新魏" pitchFamily="2" charset="-122"/>
                <a:ea typeface="华文新魏" pitchFamily="2" charset="-122"/>
              </a:rPr>
              <a:t>字，</a:t>
            </a:r>
            <a:r>
              <a:rPr lang="zh-CN" altLang="en-US" b="1">
                <a:ea typeface="华文新魏" pitchFamily="2" charset="-122"/>
              </a:rPr>
              <a:t>“</a:t>
            </a:r>
            <a:r>
              <a:rPr lang="zh-CN" altLang="en-US" b="1">
                <a:latin typeface="华文新魏" pitchFamily="2" charset="-122"/>
                <a:ea typeface="华文新魏" pitchFamily="2" charset="-122"/>
              </a:rPr>
              <a:t>臣</a:t>
            </a:r>
            <a:r>
              <a:rPr lang="zh-CN" altLang="en-US" b="1">
                <a:ea typeface="华文新魏" pitchFamily="2" charset="-122"/>
              </a:rPr>
              <a:t>”</a:t>
            </a:r>
            <a:r>
              <a:rPr lang="zh-CN" altLang="en-US" b="1">
                <a:latin typeface="华文新魏" pitchFamily="2" charset="-122"/>
                <a:ea typeface="华文新魏" pitchFamily="2" charset="-122"/>
              </a:rPr>
              <a:t>字达</a:t>
            </a:r>
            <a:r>
              <a:rPr lang="en-US" altLang="zh-CN" b="1">
                <a:latin typeface="华文新魏" pitchFamily="2" charset="-122"/>
                <a:ea typeface="华文新魏" pitchFamily="2" charset="-122"/>
              </a:rPr>
              <a:t>29</a:t>
            </a:r>
            <a:r>
              <a:rPr lang="zh-CN" altLang="en-US" b="1">
                <a:latin typeface="华文新魏" pitchFamily="2" charset="-122"/>
                <a:ea typeface="华文新魏" pitchFamily="2" charset="-122"/>
              </a:rPr>
              <a:t>个。圣朝 清化 亡国贱俘 至微至陋 过蒙拔擢 宠命优渥 愿乞终养 皇天后土 愿陛下矜愍愚诚 听臣微志 生当陨首，死当结草  犬马怖惧之情 谨拜表</a:t>
            </a:r>
            <a:endParaRPr lang="zh-CN" altLang="en-US" b="1">
              <a:latin typeface="华文新魏" pitchFamily="2" charset="-122"/>
              <a:ea typeface="华文新魏" pitchFamily="2" charset="-122"/>
            </a:endParaRPr>
          </a:p>
          <a:p>
            <a:pPr lvl="0">
              <a:lnSpc>
                <a:spcPct val="80000"/>
              </a:lnSpc>
              <a:buNone/>
            </a:pPr>
            <a:r>
              <a:rPr lang="en-US" altLang="zh-CN" b="1">
                <a:latin typeface="华文新魏" pitchFamily="2" charset="-122"/>
                <a:ea typeface="华文新魏" pitchFamily="2" charset="-122"/>
              </a:rPr>
              <a:t>2</a:t>
            </a:r>
            <a:r>
              <a:rPr lang="zh-CN" altLang="en-US" b="1">
                <a:latin typeface="华文新魏" pitchFamily="2" charset="-122"/>
                <a:ea typeface="华文新魏" pitchFamily="2" charset="-122"/>
              </a:rPr>
              <a:t>、</a:t>
            </a:r>
            <a:r>
              <a:rPr lang="zh-CN" altLang="en-US" b="1">
                <a:solidFill>
                  <a:srgbClr val="FF0000"/>
                </a:solidFill>
                <a:latin typeface="华文新魏" pitchFamily="2" charset="-122"/>
                <a:ea typeface="华文新魏" pitchFamily="2" charset="-122"/>
              </a:rPr>
              <a:t>四字骈句</a:t>
            </a:r>
            <a:r>
              <a:rPr lang="zh-CN" altLang="en-US" b="1">
                <a:latin typeface="华文新魏" pitchFamily="2" charset="-122"/>
                <a:ea typeface="华文新魏" pitchFamily="2" charset="-122"/>
              </a:rPr>
              <a:t>：简洁凝练，语势连贯紧凑，文势如行云流水般通畅。</a:t>
            </a:r>
            <a:endParaRPr lang="zh-CN" altLang="en-US" b="1">
              <a:latin typeface="华文新魏" pitchFamily="2" charset="-122"/>
              <a:ea typeface="华文新魏" pitchFamily="2" charset="-122"/>
            </a:endParaRPr>
          </a:p>
          <a:p>
            <a:pPr lvl="0">
              <a:lnSpc>
                <a:spcPct val="80000"/>
              </a:lnSpc>
              <a:buNone/>
            </a:pPr>
            <a:r>
              <a:rPr lang="en-US" altLang="zh-CN" b="1">
                <a:latin typeface="华文新魏" pitchFamily="2" charset="-122"/>
                <a:ea typeface="华文新魏" pitchFamily="2" charset="-122"/>
              </a:rPr>
              <a:t>3</a:t>
            </a:r>
            <a:r>
              <a:rPr lang="zh-CN" altLang="en-US" b="1">
                <a:latin typeface="华文新魏" pitchFamily="2" charset="-122"/>
                <a:ea typeface="华文新魏" pitchFamily="2" charset="-122"/>
              </a:rPr>
              <a:t>、</a:t>
            </a:r>
            <a:r>
              <a:rPr lang="zh-CN" altLang="en-US" b="1">
                <a:solidFill>
                  <a:srgbClr val="FF0000"/>
                </a:solidFill>
                <a:latin typeface="华文新魏" pitchFamily="2" charset="-122"/>
                <a:ea typeface="华文新魏" pitchFamily="2" charset="-122"/>
              </a:rPr>
              <a:t>对偶句</a:t>
            </a:r>
            <a:r>
              <a:rPr lang="zh-CN" altLang="en-US" b="1">
                <a:latin typeface="华文新魏" pitchFamily="2" charset="-122"/>
                <a:ea typeface="华文新魏" pitchFamily="2" charset="-122"/>
              </a:rPr>
              <a:t>：语气铿锵有力，语意简洁凝练，琅琅上口，感情倍感热切，更具说服力。</a:t>
            </a:r>
            <a:endParaRPr lang="zh-CN" altLang="en-US" b="1">
              <a:latin typeface="华文新魏" pitchFamily="2" charset="-122"/>
              <a:ea typeface="华文新魏" pitchFamily="2" charset="-122"/>
            </a:endParaRPr>
          </a:p>
          <a:p>
            <a:pPr lvl="0">
              <a:lnSpc>
                <a:spcPct val="80000"/>
              </a:lnSpc>
              <a:buNone/>
            </a:pPr>
            <a:r>
              <a:rPr lang="en-US" altLang="zh-CN" b="1">
                <a:latin typeface="华文新魏" pitchFamily="2" charset="-122"/>
                <a:ea typeface="华文新魏" pitchFamily="2" charset="-122"/>
              </a:rPr>
              <a:t>4</a:t>
            </a:r>
            <a:r>
              <a:rPr lang="zh-CN" altLang="en-US" b="1">
                <a:latin typeface="华文新魏" pitchFamily="2" charset="-122"/>
                <a:ea typeface="华文新魏" pitchFamily="2" charset="-122"/>
              </a:rPr>
              <a:t>、</a:t>
            </a:r>
            <a:r>
              <a:rPr lang="zh-CN" altLang="en-US" b="1">
                <a:solidFill>
                  <a:srgbClr val="FF0000"/>
                </a:solidFill>
                <a:latin typeface="华文新魏" pitchFamily="2" charset="-122"/>
                <a:ea typeface="华文新魏" pitchFamily="2" charset="-122"/>
              </a:rPr>
              <a:t>比喻</a:t>
            </a:r>
            <a:r>
              <a:rPr lang="zh-CN" altLang="en-US" b="1">
                <a:latin typeface="华文新魏" pitchFamily="2" charset="-122"/>
                <a:ea typeface="华文新魏" pitchFamily="2" charset="-122"/>
              </a:rPr>
              <a:t>：形象生动，感情浓烈，富有感染力。</a:t>
            </a:r>
            <a:endParaRPr lang="zh-CN" altLang="en-US" b="1">
              <a:latin typeface="华文新魏" pitchFamily="2" charset="-122"/>
              <a:ea typeface="华文新魏" pitchFamily="2" charset="-122"/>
            </a:endParaRPr>
          </a:p>
          <a:p>
            <a:pPr lvl="0">
              <a:lnSpc>
                <a:spcPct val="80000"/>
              </a:lnSpc>
              <a:buNone/>
            </a:pPr>
            <a:r>
              <a:rPr lang="en-US" altLang="zh-CN" b="1">
                <a:latin typeface="华文新魏" pitchFamily="2" charset="-122"/>
                <a:ea typeface="华文新魏" pitchFamily="2" charset="-122"/>
              </a:rPr>
              <a:t>5</a:t>
            </a:r>
            <a:r>
              <a:rPr lang="zh-CN" altLang="en-US" b="1">
                <a:latin typeface="华文新魏" pitchFamily="2" charset="-122"/>
                <a:ea typeface="华文新魏" pitchFamily="2" charset="-122"/>
              </a:rPr>
              <a:t>、</a:t>
            </a:r>
            <a:r>
              <a:rPr lang="zh-CN" altLang="en-US" b="1">
                <a:solidFill>
                  <a:srgbClr val="FF0000"/>
                </a:solidFill>
                <a:latin typeface="华文新魏" pitchFamily="2" charset="-122"/>
                <a:ea typeface="华文新魏" pitchFamily="2" charset="-122"/>
              </a:rPr>
              <a:t>夸张</a:t>
            </a:r>
            <a:r>
              <a:rPr lang="zh-CN" altLang="en-US" b="1">
                <a:latin typeface="华文新魏" pitchFamily="2" charset="-122"/>
                <a:ea typeface="华文新魏" pitchFamily="2" charset="-122"/>
              </a:rPr>
              <a:t>：在客观现实基础上有目的地放大或缩小事物的形象特征，引起读者丰富的想象和强烈共鸣。</a:t>
            </a:r>
            <a:endParaRPr lang="zh-CN" altLang="en-US">
              <a:latin typeface="华文新魏" pitchFamily="2" charset="-122"/>
              <a:ea typeface="华文新魏"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8674" name="Text Box 2" title=""/>
          <p:cNvSpPr txBox="1"/>
          <p:nvPr/>
        </p:nvSpPr>
        <p:spPr>
          <a:xfrm>
            <a:off x="3132138" y="0"/>
            <a:ext cx="2303462"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sz="4800" b="1">
                <a:solidFill>
                  <a:srgbClr val="FF3300"/>
                </a:solidFill>
                <a:latin typeface="黑体" pitchFamily="49" charset="-122"/>
                <a:ea typeface="黑体" pitchFamily="49" charset="-122"/>
              </a:rPr>
              <a:t>辞  婉</a:t>
            </a:r>
            <a:endParaRPr lang="zh-CN" altLang="en-US" sz="4800" b="1">
              <a:solidFill>
                <a:srgbClr val="FF3300"/>
              </a:solidFill>
              <a:latin typeface="黑体" pitchFamily="49" charset="-122"/>
              <a:ea typeface="黑体" pitchFamily="49" charset="-122"/>
            </a:endParaRPr>
          </a:p>
        </p:txBody>
      </p:sp>
      <p:sp>
        <p:nvSpPr>
          <p:cNvPr id="28675" name="Text Box 3" title=""/>
          <p:cNvSpPr txBox="1"/>
          <p:nvPr/>
        </p:nvSpPr>
        <p:spPr>
          <a:xfrm>
            <a:off x="0" y="692150"/>
            <a:ext cx="8964613" cy="59991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just" eaLnBrk="1" hangingPunct="1">
              <a:lnSpc>
                <a:spcPct val="120000"/>
              </a:lnSpc>
              <a:spcBef>
                <a:spcPct val="50000"/>
              </a:spcBef>
              <a:buNone/>
            </a:pPr>
            <a:r>
              <a:rPr lang="en-US" altLang="zh-CN" sz="2800" b="1">
                <a:latin typeface="华文中宋" pitchFamily="2" charset="-122"/>
                <a:ea typeface="华文中宋" pitchFamily="2" charset="-122"/>
              </a:rPr>
              <a:t>1</a:t>
            </a:r>
            <a:r>
              <a:rPr lang="zh-CN" altLang="en-US" sz="2800" b="1">
                <a:latin typeface="华文中宋" pitchFamily="2" charset="-122"/>
                <a:ea typeface="华文中宋" pitchFamily="2" charset="-122"/>
              </a:rPr>
              <a:t>、</a:t>
            </a:r>
            <a:r>
              <a:rPr lang="zh-CN" altLang="en-US" sz="2800" b="1">
                <a:solidFill>
                  <a:srgbClr val="FF0000"/>
                </a:solidFill>
                <a:latin typeface="华文中宋" pitchFamily="2" charset="-122"/>
                <a:ea typeface="华文中宋" pitchFamily="2" charset="-122"/>
              </a:rPr>
              <a:t>谦敬词</a:t>
            </a:r>
            <a:r>
              <a:rPr lang="zh-CN" altLang="en-US" b="1">
                <a:latin typeface="华文中宋" pitchFamily="2" charset="-122"/>
                <a:ea typeface="华文中宋" pitchFamily="2" charset="-122"/>
              </a:rPr>
              <a:t>：</a:t>
            </a:r>
            <a:r>
              <a:rPr lang="zh-CN" altLang="en-US" sz="2400" b="1">
                <a:latin typeface="华文中宋" pitchFamily="2" charset="-122"/>
                <a:ea typeface="华文中宋" pitchFamily="2" charset="-122"/>
              </a:rPr>
              <a:t>全文</a:t>
            </a:r>
            <a:r>
              <a:rPr lang="en-US" altLang="zh-CN" sz="2400" b="1">
                <a:latin typeface="华文中宋" pitchFamily="2" charset="-122"/>
                <a:ea typeface="华文中宋" pitchFamily="2" charset="-122"/>
              </a:rPr>
              <a:t>581</a:t>
            </a:r>
            <a:r>
              <a:rPr lang="zh-CN" altLang="en-US" sz="2400" b="1">
                <a:latin typeface="华文中宋" pitchFamily="2" charset="-122"/>
                <a:ea typeface="华文中宋" pitchFamily="2" charset="-122"/>
              </a:rPr>
              <a:t>字，</a:t>
            </a:r>
            <a:r>
              <a:rPr lang="zh-CN" altLang="en-US" sz="2400" b="1">
                <a:latin typeface="宋体" pitchFamily="2" charset="-122"/>
                <a:ea typeface="华文中宋" pitchFamily="2" charset="-122"/>
              </a:rPr>
              <a:t>“</a:t>
            </a:r>
            <a:r>
              <a:rPr lang="zh-CN" altLang="en-US" sz="2400" b="1">
                <a:latin typeface="华文中宋" pitchFamily="2" charset="-122"/>
                <a:ea typeface="华文中宋" pitchFamily="2" charset="-122"/>
              </a:rPr>
              <a:t>臣</a:t>
            </a:r>
            <a:r>
              <a:rPr lang="zh-CN" altLang="en-US" sz="2400" b="1">
                <a:latin typeface="宋体" pitchFamily="2" charset="-122"/>
                <a:ea typeface="华文中宋" pitchFamily="2" charset="-122"/>
              </a:rPr>
              <a:t>”</a:t>
            </a:r>
            <a:r>
              <a:rPr lang="zh-CN" altLang="en-US" sz="2400" b="1">
                <a:latin typeface="华文中宋" pitchFamily="2" charset="-122"/>
                <a:ea typeface="华文中宋" pitchFamily="2" charset="-122"/>
              </a:rPr>
              <a:t>字达</a:t>
            </a:r>
            <a:r>
              <a:rPr lang="en-US" altLang="zh-CN" sz="2400" b="1">
                <a:latin typeface="华文中宋" pitchFamily="2" charset="-122"/>
                <a:ea typeface="华文中宋" pitchFamily="2" charset="-122"/>
              </a:rPr>
              <a:t>29</a:t>
            </a:r>
            <a:r>
              <a:rPr lang="zh-CN" altLang="en-US" sz="2400" b="1">
                <a:latin typeface="华文中宋" pitchFamily="2" charset="-122"/>
                <a:ea typeface="华文中宋" pitchFamily="2" charset="-122"/>
              </a:rPr>
              <a:t>个。圣朝清化 亡国贱俘 至微至陋 过蒙拔擢 宠命优渥 愿乞终养 皇天后土 愿陛下矜愍愚诚 听臣微志 生当陨首，死当结草  犬马怖惧之情 谨拜表</a:t>
            </a:r>
            <a:endParaRPr lang="zh-CN" altLang="en-US" sz="2400" b="1">
              <a:latin typeface="华文中宋" pitchFamily="2" charset="-122"/>
              <a:ea typeface="华文中宋" pitchFamily="2" charset="-122"/>
            </a:endParaRPr>
          </a:p>
          <a:p>
            <a:pPr marL="0" lvl="0" indent="0" algn="just" eaLnBrk="1" hangingPunct="1">
              <a:lnSpc>
                <a:spcPct val="120000"/>
              </a:lnSpc>
              <a:spcBef>
                <a:spcPct val="50000"/>
              </a:spcBef>
              <a:buNone/>
            </a:pPr>
            <a:r>
              <a:rPr lang="en-US" altLang="zh-CN" sz="2800" b="1">
                <a:latin typeface="华文中宋" pitchFamily="2" charset="-122"/>
                <a:ea typeface="华文中宋" pitchFamily="2" charset="-122"/>
              </a:rPr>
              <a:t>2</a:t>
            </a:r>
            <a:r>
              <a:rPr lang="zh-CN" altLang="en-US" sz="2800" b="1">
                <a:latin typeface="华文中宋" pitchFamily="2" charset="-122"/>
                <a:ea typeface="华文中宋" pitchFamily="2" charset="-122"/>
              </a:rPr>
              <a:t>、</a:t>
            </a:r>
            <a:r>
              <a:rPr lang="zh-CN" altLang="en-US" sz="2800" b="1">
                <a:solidFill>
                  <a:srgbClr val="FF0000"/>
                </a:solidFill>
                <a:latin typeface="华文中宋" pitchFamily="2" charset="-122"/>
                <a:ea typeface="华文中宋" pitchFamily="2" charset="-122"/>
              </a:rPr>
              <a:t>四字骈句</a:t>
            </a:r>
            <a:r>
              <a:rPr lang="zh-CN" altLang="en-US" sz="2800" b="1">
                <a:latin typeface="华文中宋" pitchFamily="2" charset="-122"/>
                <a:ea typeface="华文中宋" pitchFamily="2" charset="-122"/>
              </a:rPr>
              <a:t>：简洁凝练，语势连贯紧凑，文势如行云流水般通畅。</a:t>
            </a:r>
            <a:endParaRPr lang="zh-CN" altLang="en-US" sz="2800" b="1">
              <a:latin typeface="华文中宋" pitchFamily="2" charset="-122"/>
              <a:ea typeface="华文中宋" pitchFamily="2" charset="-122"/>
            </a:endParaRPr>
          </a:p>
          <a:p>
            <a:pPr marL="0" lvl="0" indent="0" algn="just" eaLnBrk="1" hangingPunct="1">
              <a:lnSpc>
                <a:spcPct val="120000"/>
              </a:lnSpc>
              <a:spcBef>
                <a:spcPct val="50000"/>
              </a:spcBef>
              <a:buNone/>
            </a:pPr>
            <a:r>
              <a:rPr lang="en-US" altLang="zh-CN" sz="2800" b="1">
                <a:latin typeface="华文中宋" pitchFamily="2" charset="-122"/>
                <a:ea typeface="华文中宋" pitchFamily="2" charset="-122"/>
              </a:rPr>
              <a:t>3</a:t>
            </a:r>
            <a:r>
              <a:rPr lang="zh-CN" altLang="en-US" sz="2800" b="1">
                <a:latin typeface="华文中宋" pitchFamily="2" charset="-122"/>
                <a:ea typeface="华文中宋" pitchFamily="2" charset="-122"/>
              </a:rPr>
              <a:t>、</a:t>
            </a:r>
            <a:r>
              <a:rPr lang="zh-CN" altLang="en-US" sz="2800" b="1">
                <a:solidFill>
                  <a:srgbClr val="FF0000"/>
                </a:solidFill>
                <a:latin typeface="华文中宋" pitchFamily="2" charset="-122"/>
                <a:ea typeface="华文中宋" pitchFamily="2" charset="-122"/>
              </a:rPr>
              <a:t>对偶句</a:t>
            </a:r>
            <a:r>
              <a:rPr lang="zh-CN" altLang="en-US" sz="2800" b="1">
                <a:latin typeface="华文中宋" pitchFamily="2" charset="-122"/>
                <a:ea typeface="华文中宋" pitchFamily="2" charset="-122"/>
              </a:rPr>
              <a:t>：语气铿锵有力，语意简洁凝练，琅琅上口，感情倍感热切，更具说服力。</a:t>
            </a:r>
            <a:endParaRPr lang="zh-CN" altLang="en-US" sz="2800" b="1">
              <a:latin typeface="华文中宋" pitchFamily="2" charset="-122"/>
              <a:ea typeface="华文中宋" pitchFamily="2" charset="-122"/>
            </a:endParaRPr>
          </a:p>
          <a:p>
            <a:pPr marL="0" lvl="0" indent="0" algn="just" eaLnBrk="1" hangingPunct="1">
              <a:lnSpc>
                <a:spcPct val="120000"/>
              </a:lnSpc>
              <a:spcBef>
                <a:spcPct val="50000"/>
              </a:spcBef>
              <a:buNone/>
            </a:pPr>
            <a:r>
              <a:rPr lang="en-US" altLang="zh-CN" sz="2800" b="1">
                <a:latin typeface="华文中宋" pitchFamily="2" charset="-122"/>
                <a:ea typeface="华文中宋" pitchFamily="2" charset="-122"/>
              </a:rPr>
              <a:t>4</a:t>
            </a:r>
            <a:r>
              <a:rPr lang="zh-CN" altLang="en-US" sz="2800" b="1">
                <a:latin typeface="华文中宋" pitchFamily="2" charset="-122"/>
                <a:ea typeface="华文中宋" pitchFamily="2" charset="-122"/>
              </a:rPr>
              <a:t>、</a:t>
            </a:r>
            <a:r>
              <a:rPr lang="zh-CN" altLang="en-US" sz="2800" b="1">
                <a:solidFill>
                  <a:srgbClr val="FF0000"/>
                </a:solidFill>
                <a:latin typeface="华文中宋" pitchFamily="2" charset="-122"/>
                <a:ea typeface="华文中宋" pitchFamily="2" charset="-122"/>
              </a:rPr>
              <a:t>比喻</a:t>
            </a:r>
            <a:r>
              <a:rPr lang="zh-CN" altLang="en-US" sz="2800" b="1">
                <a:latin typeface="华文中宋" pitchFamily="2" charset="-122"/>
                <a:ea typeface="华文中宋" pitchFamily="2" charset="-122"/>
              </a:rPr>
              <a:t>：形象生动，感情浓烈，富有感染力。</a:t>
            </a:r>
            <a:endParaRPr lang="zh-CN" altLang="en-US" sz="2800" b="1">
              <a:latin typeface="华文中宋" pitchFamily="2" charset="-122"/>
              <a:ea typeface="华文中宋" pitchFamily="2" charset="-122"/>
            </a:endParaRPr>
          </a:p>
          <a:p>
            <a:pPr marL="0" lvl="0" indent="0" algn="just" eaLnBrk="1" hangingPunct="1">
              <a:lnSpc>
                <a:spcPct val="120000"/>
              </a:lnSpc>
              <a:spcBef>
                <a:spcPct val="50000"/>
              </a:spcBef>
              <a:buNone/>
            </a:pPr>
            <a:r>
              <a:rPr lang="en-US" altLang="zh-CN" sz="2800" b="1">
                <a:latin typeface="华文中宋" pitchFamily="2" charset="-122"/>
                <a:ea typeface="华文中宋" pitchFamily="2" charset="-122"/>
              </a:rPr>
              <a:t>5</a:t>
            </a:r>
            <a:r>
              <a:rPr lang="zh-CN" altLang="en-US" sz="2800" b="1">
                <a:latin typeface="华文中宋" pitchFamily="2" charset="-122"/>
                <a:ea typeface="华文中宋" pitchFamily="2" charset="-122"/>
              </a:rPr>
              <a:t>、</a:t>
            </a:r>
            <a:r>
              <a:rPr lang="zh-CN" altLang="en-US" sz="2800" b="1">
                <a:solidFill>
                  <a:srgbClr val="FF0000"/>
                </a:solidFill>
                <a:latin typeface="华文中宋" pitchFamily="2" charset="-122"/>
                <a:ea typeface="华文中宋" pitchFamily="2" charset="-122"/>
              </a:rPr>
              <a:t>夸张</a:t>
            </a:r>
            <a:r>
              <a:rPr lang="zh-CN" altLang="en-US" sz="2800" b="1">
                <a:latin typeface="华文中宋" pitchFamily="2" charset="-122"/>
                <a:ea typeface="华文中宋" pitchFamily="2" charset="-122"/>
              </a:rPr>
              <a:t>：</a:t>
            </a:r>
            <a:r>
              <a:rPr lang="zh-CN" altLang="en-US" sz="2800" b="1"/>
              <a:t>在客观现实基础上有目的地放大或缩小事物的形象特征，引起读者丰富的想象和强烈共鸣。</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charRg st="0" end="92"/>
                                            </p:txEl>
                                          </p:spTgt>
                                        </p:tgtEl>
                                        <p:attrNameLst>
                                          <p:attrName>style.visibility</p:attrName>
                                        </p:attrNameLst>
                                      </p:cBhvr>
                                      <p:to>
                                        <p:strVal val="visible"/>
                                      </p:to>
                                    </p:set>
                                    <p:anim calcmode="lin" valueType="num">
                                      <p:cBhvr additive="base">
                                        <p:cTn id="7" dur="500" fill="hold"/>
                                        <p:tgtEl>
                                          <p:spTgt spid="28675">
                                            <p:txEl>
                                              <p:charRg st="0" end="9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charRg st="0" end="9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675">
                                            <p:txEl>
                                              <p:charRg st="92" end="123"/>
                                            </p:txEl>
                                          </p:spTgt>
                                        </p:tgtEl>
                                        <p:attrNameLst>
                                          <p:attrName>style.visibility</p:attrName>
                                        </p:attrNameLst>
                                      </p:cBhvr>
                                      <p:to>
                                        <p:strVal val="visible"/>
                                      </p:to>
                                    </p:set>
                                    <p:anim calcmode="lin" valueType="num">
                                      <p:cBhvr additive="base">
                                        <p:cTn id="11" dur="500" fill="hold"/>
                                        <p:tgtEl>
                                          <p:spTgt spid="28675">
                                            <p:txEl>
                                              <p:charRg st="92" end="12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8675">
                                            <p:txEl>
                                              <p:charRg st="92" end="12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675">
                                            <p:txEl>
                                              <p:charRg st="123" end="162"/>
                                            </p:txEl>
                                          </p:spTgt>
                                        </p:tgtEl>
                                        <p:attrNameLst>
                                          <p:attrName>style.visibility</p:attrName>
                                        </p:attrNameLst>
                                      </p:cBhvr>
                                      <p:to>
                                        <p:strVal val="visible"/>
                                      </p:to>
                                    </p:set>
                                    <p:anim calcmode="lin" valueType="num">
                                      <p:cBhvr additive="base">
                                        <p:cTn id="15" dur="500" fill="hold"/>
                                        <p:tgtEl>
                                          <p:spTgt spid="28675">
                                            <p:txEl>
                                              <p:charRg st="123" end="16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8675">
                                            <p:txEl>
                                              <p:charRg st="123" end="16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675">
                                            <p:txEl>
                                              <p:charRg st="162" end="184"/>
                                            </p:txEl>
                                          </p:spTgt>
                                        </p:tgtEl>
                                        <p:attrNameLst>
                                          <p:attrName>style.visibility</p:attrName>
                                        </p:attrNameLst>
                                      </p:cBhvr>
                                      <p:to>
                                        <p:strVal val="visible"/>
                                      </p:to>
                                    </p:set>
                                    <p:anim calcmode="lin" valueType="num">
                                      <p:cBhvr additive="base">
                                        <p:cTn id="19" dur="500" fill="hold"/>
                                        <p:tgtEl>
                                          <p:spTgt spid="28675">
                                            <p:txEl>
                                              <p:charRg st="162" end="18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charRg st="162" end="18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675">
                                            <p:txEl>
                                              <p:charRg st="184" end="230"/>
                                            </p:txEl>
                                          </p:spTgt>
                                        </p:tgtEl>
                                        <p:attrNameLst>
                                          <p:attrName>style.visibility</p:attrName>
                                        </p:attrNameLst>
                                      </p:cBhvr>
                                      <p:to>
                                        <p:strVal val="visible"/>
                                      </p:to>
                                    </p:set>
                                    <p:anim calcmode="lin" valueType="num">
                                      <p:cBhvr additive="base">
                                        <p:cTn id="23" dur="500" fill="hold"/>
                                        <p:tgtEl>
                                          <p:spTgt spid="28675">
                                            <p:txEl>
                                              <p:charRg st="184" end="23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8675">
                                            <p:txEl>
                                              <p:charRg st="184" end="23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9698" name="Rectangle 2" title=""/>
          <p:cNvSpPr>
            <a:spLocks noGrp="1"/>
          </p:cNvSpPr>
          <p:nvPr>
            <p:ph type="title" idx="4294967295"/>
          </p:nvPr>
        </p:nvSpPr>
        <p:spPr>
          <a:xfrm>
            <a:off x="1042988" y="0"/>
            <a:ext cx="6408737"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r>
              <a:rPr lang="zh-CN" altLang="en-US" sz="5400" b="1">
                <a:solidFill>
                  <a:srgbClr val="FF0000"/>
                </a:solidFill>
                <a:ea typeface="黑体" pitchFamily="49" charset="-122"/>
              </a:rPr>
              <a:t>行文脉络和陈情技巧</a:t>
            </a:r>
            <a:endParaRPr lang="zh-CN" altLang="en-US" sz="5400" b="1">
              <a:solidFill>
                <a:srgbClr val="FF0000"/>
              </a:solidFill>
              <a:ea typeface="黑体" pitchFamily="49" charset="-122"/>
            </a:endParaRPr>
          </a:p>
        </p:txBody>
      </p:sp>
      <p:sp>
        <p:nvSpPr>
          <p:cNvPr id="29699" name="Rectangle 3" title=""/>
          <p:cNvSpPr>
            <a:spLocks noGrp="1"/>
          </p:cNvSpPr>
          <p:nvPr>
            <p:ph type="body" idx="4294967295"/>
          </p:nvPr>
        </p:nvSpPr>
        <p:spPr>
          <a:xfrm>
            <a:off x="179388" y="1125538"/>
            <a:ext cx="8785225" cy="5400675"/>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buNone/>
            </a:pPr>
            <a:r>
              <a:rPr lang="en-US" altLang="zh-CN" sz="4400" b="1">
                <a:solidFill>
                  <a:srgbClr val="FF0000"/>
                </a:solidFill>
              </a:rPr>
              <a:t>  </a:t>
            </a:r>
            <a:r>
              <a:rPr lang="zh-CN" altLang="en-US" sz="4800" b="1">
                <a:solidFill>
                  <a:srgbClr val="FF0000"/>
                </a:solidFill>
              </a:rPr>
              <a:t>进</a:t>
            </a:r>
            <a:r>
              <a:rPr lang="zh-CN" altLang="en-US" sz="4400" b="1">
                <a:solidFill>
                  <a:srgbClr val="FF0000"/>
                </a:solidFill>
              </a:rPr>
              <a:t>  </a:t>
            </a:r>
            <a:r>
              <a:rPr lang="zh-CN" altLang="en-US" sz="4400" b="1"/>
              <a:t>（武帝  恩重如</a:t>
            </a:r>
            <a:r>
              <a:rPr lang="zh-CN" altLang="en-US" sz="4400" b="1">
                <a:solidFill>
                  <a:srgbClr val="0000FF"/>
                </a:solidFill>
              </a:rPr>
              <a:t>山</a:t>
            </a:r>
            <a:r>
              <a:rPr lang="zh-CN" altLang="en-US" sz="4400" b="1"/>
              <a:t>）      </a:t>
            </a:r>
            <a:r>
              <a:rPr lang="zh-CN" altLang="en-US" sz="4800" b="1">
                <a:solidFill>
                  <a:srgbClr val="FF0000"/>
                </a:solidFill>
              </a:rPr>
              <a:t>忠</a:t>
            </a:r>
            <a:endParaRPr lang="zh-CN" altLang="en-US" sz="4800" b="1"/>
          </a:p>
          <a:p>
            <a:pPr lvl="0" eaLnBrk="1" hangingPunct="1">
              <a:lnSpc>
                <a:spcPct val="80000"/>
              </a:lnSpc>
              <a:buNone/>
            </a:pPr>
            <a:r>
              <a:rPr lang="zh-CN" altLang="en-US" sz="4000" b="1"/>
              <a:t>                                           </a:t>
            </a:r>
            <a:r>
              <a:rPr lang="zh-CN" altLang="en-US" sz="4400" b="1"/>
              <a:t>（后长）</a:t>
            </a:r>
            <a:endParaRPr lang="zh-CN" altLang="en-US" sz="4400" b="1"/>
          </a:p>
          <a:p>
            <a:pPr lvl="0" eaLnBrk="1" hangingPunct="1">
              <a:lnSpc>
                <a:spcPct val="80000"/>
              </a:lnSpc>
              <a:buNone/>
            </a:pPr>
            <a:r>
              <a:rPr lang="zh-CN" altLang="en-US" sz="6000" b="1">
                <a:solidFill>
                  <a:srgbClr val="FF0000"/>
                </a:solidFill>
                <a:latin typeface="黑体" pitchFamily="49" charset="-122"/>
                <a:ea typeface="黑体" pitchFamily="49" charset="-122"/>
              </a:rPr>
              <a:t>狼狈</a:t>
            </a:r>
            <a:r>
              <a:rPr lang="zh-CN" altLang="en-US" sz="5400" b="1">
                <a:latin typeface="黑体" pitchFamily="49" charset="-122"/>
                <a:ea typeface="黑体" pitchFamily="49" charset="-122"/>
              </a:rPr>
              <a:t>      </a:t>
            </a:r>
            <a:r>
              <a:rPr lang="zh-CN" altLang="en-US" sz="7200" b="1">
                <a:solidFill>
                  <a:srgbClr val="0000FF"/>
                </a:solidFill>
                <a:latin typeface="黑体" pitchFamily="49" charset="-122"/>
                <a:ea typeface="黑体" pitchFamily="49" charset="-122"/>
              </a:rPr>
              <a:t>关</a:t>
            </a:r>
            <a:r>
              <a:rPr lang="zh-CN" altLang="en-US" sz="5400" b="1">
                <a:solidFill>
                  <a:srgbClr val="FF0000"/>
                </a:solidFill>
                <a:latin typeface="黑体" pitchFamily="49" charset="-122"/>
                <a:ea typeface="黑体" pitchFamily="49" charset="-122"/>
              </a:rPr>
              <a:t>      </a:t>
            </a:r>
            <a:r>
              <a:rPr lang="zh-CN" altLang="en-US" sz="6000" b="1">
                <a:solidFill>
                  <a:srgbClr val="FF0000"/>
                </a:solidFill>
                <a:latin typeface="黑体" pitchFamily="49" charset="-122"/>
                <a:ea typeface="黑体" pitchFamily="49" charset="-122"/>
              </a:rPr>
              <a:t>两难</a:t>
            </a:r>
            <a:endParaRPr lang="zh-CN" altLang="en-US" sz="6000" b="1">
              <a:solidFill>
                <a:srgbClr val="FF0000"/>
              </a:solidFill>
              <a:latin typeface="黑体" pitchFamily="49" charset="-122"/>
              <a:ea typeface="黑体" pitchFamily="49" charset="-122"/>
            </a:endParaRPr>
          </a:p>
          <a:p>
            <a:pPr lvl="0" eaLnBrk="1" hangingPunct="1">
              <a:lnSpc>
                <a:spcPct val="80000"/>
              </a:lnSpc>
              <a:buNone/>
            </a:pPr>
            <a:r>
              <a:rPr lang="zh-CN" altLang="en-US" sz="4400" b="1"/>
              <a:t>                                       （先短）</a:t>
            </a:r>
            <a:endParaRPr lang="zh-CN" altLang="en-US" sz="4400" b="1">
              <a:solidFill>
                <a:srgbClr val="FF0000"/>
              </a:solidFill>
              <a:latin typeface="黑体" pitchFamily="49" charset="-122"/>
              <a:ea typeface="黑体" pitchFamily="49" charset="-122"/>
            </a:endParaRPr>
          </a:p>
          <a:p>
            <a:pPr lvl="0" eaLnBrk="1" hangingPunct="1">
              <a:lnSpc>
                <a:spcPct val="80000"/>
              </a:lnSpc>
              <a:buNone/>
            </a:pPr>
            <a:r>
              <a:rPr lang="zh-CN" altLang="en-US" sz="4400" b="1">
                <a:solidFill>
                  <a:srgbClr val="FF0000"/>
                </a:solidFill>
              </a:rPr>
              <a:t>  </a:t>
            </a:r>
            <a:r>
              <a:rPr lang="zh-CN" altLang="en-US" sz="4800" b="1">
                <a:solidFill>
                  <a:srgbClr val="FF0000"/>
                </a:solidFill>
              </a:rPr>
              <a:t>退</a:t>
            </a:r>
            <a:r>
              <a:rPr lang="zh-CN" altLang="en-US" sz="4800" b="1"/>
              <a:t> </a:t>
            </a:r>
            <a:r>
              <a:rPr lang="zh-CN" altLang="en-US" sz="4400" b="1"/>
              <a:t> （祖母  情深似</a:t>
            </a:r>
            <a:r>
              <a:rPr lang="zh-CN" altLang="en-US" sz="4400" b="1">
                <a:solidFill>
                  <a:srgbClr val="0000FF"/>
                </a:solidFill>
              </a:rPr>
              <a:t>海</a:t>
            </a:r>
            <a:r>
              <a:rPr lang="zh-CN" altLang="en-US" sz="4400" b="1"/>
              <a:t>）      </a:t>
            </a:r>
            <a:r>
              <a:rPr lang="zh-CN" altLang="en-US" sz="4800" b="1">
                <a:solidFill>
                  <a:srgbClr val="FF0000"/>
                </a:solidFill>
              </a:rPr>
              <a:t>孝</a:t>
            </a:r>
            <a:r>
              <a:rPr lang="zh-CN" altLang="en-US" sz="4400" b="1">
                <a:solidFill>
                  <a:srgbClr val="FF0000"/>
                </a:solidFill>
              </a:rPr>
              <a:t>                                                                                                                                                                                                                                                                                     </a:t>
            </a:r>
            <a:endParaRPr lang="zh-CN" altLang="en-US" sz="4400" b="1">
              <a:solidFill>
                <a:srgbClr val="FF0000"/>
              </a:solidFill>
            </a:endParaRPr>
          </a:p>
          <a:p>
            <a:pPr lvl="0" eaLnBrk="1" hangingPunct="1">
              <a:lnSpc>
                <a:spcPct val="80000"/>
              </a:lnSpc>
              <a:buNone/>
            </a:pPr>
            <a:r>
              <a:rPr lang="zh-CN" altLang="en-US" sz="1400" b="1">
                <a:solidFill>
                  <a:schemeClr val="bg1"/>
                </a:solidFill>
              </a:rPr>
              <a:t>        </a:t>
            </a:r>
            <a:r>
              <a:rPr lang="zh-CN" altLang="en-US" b="1">
                <a:solidFill>
                  <a:srgbClr val="0000FF"/>
                </a:solidFill>
              </a:rPr>
              <a:t>精心布局，环环相扣，出于情，归于理，陈情于事，融理于情，以情动人，以理服人，语词恳切，哀婉动人。</a:t>
            </a:r>
            <a:endParaRPr lang="zh-CN" altLang="en-US" b="1">
              <a:solidFill>
                <a:srgbClr val="FF0000"/>
              </a:solidFill>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0722" name="Rectangle 2" title=""/>
          <p:cNvSpPr>
            <a:spLocks noGrp="1"/>
          </p:cNvSpPr>
          <p:nvPr>
            <p:ph type="title" idx="4294967295"/>
          </p:nvPr>
        </p:nvSpPr>
        <p:spPr>
          <a:xfrm>
            <a:off x="900113" y="260350"/>
            <a:ext cx="6696075"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lgn="l" eaLnBrk="1" hangingPunct="1"/>
            <a:r>
              <a:rPr lang="zh-CN" altLang="en-US" sz="5400" b="1">
                <a:solidFill>
                  <a:srgbClr val="FF0000"/>
                </a:solidFill>
                <a:ea typeface="黑体" pitchFamily="49" charset="-122"/>
              </a:rPr>
              <a:t>感悟亲情，体会至爱</a:t>
            </a:r>
            <a:endParaRPr lang="zh-CN" altLang="en-US" sz="5400" b="1">
              <a:solidFill>
                <a:srgbClr val="FF0000"/>
              </a:solidFill>
              <a:ea typeface="黑体" pitchFamily="49" charset="-122"/>
            </a:endParaRPr>
          </a:p>
        </p:txBody>
      </p:sp>
      <p:sp>
        <p:nvSpPr>
          <p:cNvPr id="30723" name="Rectangle 3" title=""/>
          <p:cNvSpPr>
            <a:spLocks noGrp="1"/>
          </p:cNvSpPr>
          <p:nvPr>
            <p:ph type="body" idx="4294967295"/>
          </p:nvPr>
        </p:nvSpPr>
        <p:spPr>
          <a:xfrm>
            <a:off x="250825" y="1484313"/>
            <a:ext cx="8642350" cy="4968875"/>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buNone/>
            </a:pPr>
            <a:r>
              <a:rPr lang="en-US" altLang="zh-CN" b="1">
                <a:solidFill>
                  <a:srgbClr val="FF0000"/>
                </a:solidFill>
                <a:latin typeface="宋体" pitchFamily="2" charset="-122"/>
              </a:rPr>
              <a:t>  </a:t>
            </a:r>
            <a:r>
              <a:rPr lang="zh-CN" altLang="en-US" sz="3600" b="1">
                <a:solidFill>
                  <a:srgbClr val="0000FF"/>
                </a:solidFill>
                <a:latin typeface="宋体" pitchFamily="2" charset="-122"/>
              </a:rPr>
              <a:t>树欲静而风不止，子欲养而亲不待。往而不可追者，年也；去而不可得见者，亲也。</a:t>
            </a:r>
            <a:endParaRPr lang="zh-CN" altLang="en-US" sz="3600" b="1">
              <a:solidFill>
                <a:srgbClr val="0000FF"/>
              </a:solidFill>
              <a:latin typeface="宋体" pitchFamily="2" charset="-122"/>
            </a:endParaRPr>
          </a:p>
          <a:p>
            <a:pPr lvl="0" eaLnBrk="1" hangingPunct="1">
              <a:buNone/>
            </a:pPr>
            <a:r>
              <a:rPr lang="zh-CN" altLang="en-US">
                <a:latin typeface="宋体" pitchFamily="2" charset="-122"/>
              </a:rPr>
              <a:t>　</a:t>
            </a:r>
            <a:r>
              <a:rPr lang="zh-CN" altLang="en-US" b="1">
                <a:latin typeface="宋体" pitchFamily="2" charset="-122"/>
              </a:rPr>
              <a:t>十七八岁的年纪，始终关注的永远是友情，深深憧憬的往往是爱情，最易忽略的常常是亲情。</a:t>
            </a:r>
            <a:r>
              <a:rPr lang="zh-CN" altLang="en-US" b="1"/>
              <a:t>每个人内心深处都有对亲情的美好记忆，请写下记忆中的点滴，和大家共享。</a:t>
            </a:r>
            <a:endParaRPr lang="en-US" altLang="zh-CN" b="1"/>
          </a:p>
          <a:p>
            <a:pPr lvl="0" eaLnBrk="1" hangingPunct="1">
              <a:buNone/>
            </a:pPr>
            <a:r>
              <a:rPr lang="en-US" altLang="zh-CN" b="1"/>
              <a:t>  </a:t>
            </a:r>
            <a:r>
              <a:rPr lang="zh-CN" altLang="en-US" b="1"/>
              <a:t>要求：关注</a:t>
            </a:r>
            <a:r>
              <a:rPr lang="zh-CN" altLang="en-US" b="1">
                <a:solidFill>
                  <a:srgbClr val="FF0000"/>
                </a:solidFill>
              </a:rPr>
              <a:t>生活细节</a:t>
            </a:r>
            <a:r>
              <a:rPr lang="zh-CN" altLang="en-US" b="1"/>
              <a:t>，运用</a:t>
            </a:r>
            <a:r>
              <a:rPr lang="zh-CN" altLang="en-US" b="1">
                <a:solidFill>
                  <a:srgbClr val="FF0000"/>
                </a:solidFill>
              </a:rPr>
              <a:t>恰当修辞</a:t>
            </a:r>
            <a:r>
              <a:rPr lang="zh-CN" altLang="en-US" b="1"/>
              <a:t>（排比、对偶、比喻、夸张等），不少于</a:t>
            </a:r>
            <a:r>
              <a:rPr lang="en-US" altLang="zh-CN" b="1"/>
              <a:t>60</a:t>
            </a:r>
            <a:r>
              <a:rPr lang="zh-CN" altLang="en-US" b="1"/>
              <a:t>字。</a:t>
            </a:r>
            <a:endParaRPr lang="zh-CN" altLang="en-US" sz="2400" b="1"/>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1746" name="Rectangle 2" title=""/>
          <p:cNvSpPr>
            <a:spLocks noGrp="1"/>
          </p:cNvSpPr>
          <p:nvPr>
            <p:ph type="title" idx="4294967295"/>
          </p:nvPr>
        </p:nvSpPr>
        <p:spPr>
          <a:xfrm>
            <a:off x="457200" y="274638"/>
            <a:ext cx="822960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endParaRPr lang="zh-CN" altLang="en-US"/>
          </a:p>
        </p:txBody>
      </p:sp>
      <p:sp>
        <p:nvSpPr>
          <p:cNvPr id="31747" name="Rectangle 3" title=""/>
          <p:cNvSpPr>
            <a:spLocks noGrp="1"/>
          </p:cNvSpPr>
          <p:nvPr>
            <p:ph type="body" idx="4294967295"/>
          </p:nvPr>
        </p:nvSpPr>
        <p:spPr>
          <a:xfrm>
            <a:off x="457200" y="1600200"/>
            <a:ext cx="8229600" cy="452596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endParaRPr lang="zh-CN" altLang="en-US"/>
          </a:p>
        </p:txBody>
      </p:sp>
      <p:pic>
        <p:nvPicPr>
          <p:cNvPr id="31748" name="Picture 4" title=""/>
          <p:cNvPicPr>
            <a:picLocks noChangeAspect="1"/>
          </p:cNvPicPr>
          <p:nvPr/>
        </p:nvPicPr>
        <p:blipFill>
          <a:blip r:embed="rId2"/>
          <a:srcRect t="17816"/>
          <a:stretch>
            <a:fillRect/>
          </a:stretch>
        </p:blipFill>
        <p:spPr>
          <a:xfrm>
            <a:off x="0" y="303213"/>
            <a:ext cx="9324975" cy="6319837"/>
          </a:xfrm>
          <a:prstGeom prst="rect">
            <a:avLst/>
          </a:prstGeom>
          <a:noFill/>
          <a:ln>
            <a:noFill/>
            <a:miter lim="800000"/>
          </a:ln>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5122" name="Rectangle 2" title=""/>
          <p:cNvSpPr>
            <a:spLocks noGrp="1"/>
          </p:cNvSpPr>
          <p:nvPr>
            <p:ph type="body" idx="4294967295"/>
          </p:nvPr>
        </p:nvSpPr>
        <p:spPr>
          <a:xfrm>
            <a:off x="179388" y="260350"/>
            <a:ext cx="8569325" cy="6121400"/>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solidFill>
                  <a:srgbClr val="FF0000"/>
                </a:solidFill>
                <a:latin typeface="黑体" pitchFamily="49" charset="-122"/>
                <a:ea typeface="黑体" pitchFamily="49" charset="-122"/>
              </a:rPr>
              <a:t>说文解字：</a:t>
            </a:r>
            <a:r>
              <a:rPr lang="zh-CN" altLang="en-US" sz="2800" b="1">
                <a:latin typeface="黑体" pitchFamily="49" charset="-122"/>
                <a:ea typeface="黑体" pitchFamily="49" charset="-122"/>
              </a:rPr>
              <a:t>“孝”字上有老，下有小，老对小是一种荫蔽，小对老是一种支撑，两者一脉相承，血脉相通，共同传承着中户民族美好道德情操。</a:t>
            </a:r>
            <a:endParaRPr lang="zh-CN" altLang="en-US" sz="2800" b="1">
              <a:latin typeface="黑体" pitchFamily="49" charset="-122"/>
              <a:ea typeface="黑体" pitchFamily="49" charset="-122"/>
            </a:endParaRPr>
          </a:p>
          <a:p>
            <a:pPr lvl="0" eaLnBrk="1" hangingPunct="1">
              <a:lnSpc>
                <a:spcPct val="90000"/>
              </a:lnSpc>
            </a:pPr>
            <a:r>
              <a:rPr lang="zh-CN" altLang="en-US" sz="2800" b="1">
                <a:solidFill>
                  <a:srgbClr val="FF0000"/>
                </a:solidFill>
                <a:latin typeface="黑体" pitchFamily="49" charset="-122"/>
                <a:ea typeface="黑体" pitchFamily="49" charset="-122"/>
              </a:rPr>
              <a:t>苏轼有言</a:t>
            </a:r>
            <a:r>
              <a:rPr lang="en-US" altLang="zh-CN" sz="2800" b="1">
                <a:solidFill>
                  <a:srgbClr val="FF0000"/>
                </a:solidFill>
                <a:latin typeface="黑体" pitchFamily="49" charset="-122"/>
                <a:ea typeface="黑体" pitchFamily="49" charset="-122"/>
              </a:rPr>
              <a:t>:</a:t>
            </a:r>
            <a:r>
              <a:rPr lang="zh-CN" altLang="en-US" sz="2800" b="1">
                <a:latin typeface="黑体" pitchFamily="49" charset="-122"/>
                <a:ea typeface="黑体" pitchFamily="49" charset="-122"/>
              </a:rPr>
              <a:t>读</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出师表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不下泪者</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其人必不忠；读</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陈情表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不下泪者</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其人必不孝；读</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祭十二郎文</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不下泪者</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其人必不友；读</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报任安书</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不下泪者</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其人必不为人。千百年来</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人们常以“忠则</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出师</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孝则</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陈情</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相提并论</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可见</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陈情表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强烈的感人力量。</a:t>
            </a:r>
            <a:endParaRPr lang="zh-CN" altLang="en-US" sz="2800" b="1">
              <a:solidFill>
                <a:srgbClr val="FF0000"/>
              </a:solidFill>
              <a:latin typeface="黑体" pitchFamily="49" charset="-122"/>
              <a:ea typeface="黑体" pitchFamily="49" charset="-122"/>
            </a:endParaRPr>
          </a:p>
          <a:p>
            <a:pPr lvl="0" eaLnBrk="1" hangingPunct="1">
              <a:lnSpc>
                <a:spcPct val="90000"/>
              </a:lnSpc>
            </a:pPr>
            <a:r>
              <a:rPr lang="zh-CN" altLang="en-US" sz="2800" b="1">
                <a:latin typeface="黑体" pitchFamily="49" charset="-122"/>
                <a:ea typeface="黑体" pitchFamily="49" charset="-122"/>
              </a:rPr>
              <a:t>一边是至高无上、不容推脱、恩重如山的皇帝，一边是年迈多病、至亲至爱、情深似海的祖母，在这人生的关键时刻，他做出了怎样的艰难抉择呢？</a:t>
            </a:r>
            <a:endParaRPr lang="zh-CN" altLang="en-US" sz="2800" b="1">
              <a:latin typeface="黑体" pitchFamily="49" charset="-122"/>
              <a:ea typeface="黑体" pitchFamily="49" charset="-122"/>
            </a:endParaRPr>
          </a:p>
          <a:p>
            <a:pPr lvl="0" eaLnBrk="1" hangingPunct="1">
              <a:lnSpc>
                <a:spcPct val="90000"/>
              </a:lnSpc>
            </a:pPr>
            <a:r>
              <a:rPr lang="zh-CN" altLang="en-US" sz="2800" b="1">
                <a:latin typeface="黑体" pitchFamily="49" charset="-122"/>
                <a:ea typeface="黑体" pitchFamily="49" charset="-122"/>
              </a:rPr>
              <a:t>今天就让我们穿越历史的烟云，回溯到</a:t>
            </a:r>
            <a:r>
              <a:rPr lang="en-US" altLang="zh-CN" sz="2800" b="1">
                <a:latin typeface="黑体" pitchFamily="49" charset="-122"/>
                <a:ea typeface="黑体" pitchFamily="49" charset="-122"/>
              </a:rPr>
              <a:t>1700</a:t>
            </a:r>
            <a:r>
              <a:rPr lang="zh-CN" altLang="en-US" sz="2800" b="1">
                <a:latin typeface="黑体" pitchFamily="49" charset="-122"/>
                <a:ea typeface="黑体" pitchFamily="49" charset="-122"/>
              </a:rPr>
              <a:t>百年前的晋朝，走进李密和他的</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陈情表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a:t>
            </a:r>
            <a:endParaRPr lang="zh-CN" altLang="en-US" sz="2800" b="1">
              <a:latin typeface="黑体" pitchFamily="49" charset="-122"/>
              <a:ea typeface="黑体" pitchFamily="49" charset="-122"/>
            </a:endParaRPr>
          </a:p>
          <a:p>
            <a:pPr lvl="0" eaLnBrk="1" hangingPunct="1">
              <a:lnSpc>
                <a:spcPct val="90000"/>
              </a:lnSpc>
            </a:pPr>
            <a:endParaRPr lang="zh-CN" altLang="en-US" sz="2800" b="1">
              <a:solidFill>
                <a:srgbClr val="FF0000"/>
              </a:solidFill>
              <a:latin typeface="黑体" pitchFamily="49" charset="-122"/>
              <a:ea typeface="黑体" pitchFamily="49"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2770" name="Rectangle 2" title=""/>
          <p:cNvSpPr>
            <a:spLocks noGrp="1"/>
          </p:cNvSpPr>
          <p:nvPr>
            <p:ph type="title" idx="4294967295"/>
          </p:nvPr>
        </p:nvSpPr>
        <p:spPr>
          <a:xfrm>
            <a:off x="457200" y="274638"/>
            <a:ext cx="822960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endParaRPr lang="zh-CN" altLang="en-US"/>
          </a:p>
        </p:txBody>
      </p:sp>
      <p:sp>
        <p:nvSpPr>
          <p:cNvPr id="32771" name="Rectangle 3" title=""/>
          <p:cNvSpPr>
            <a:spLocks noGrp="1"/>
          </p:cNvSpPr>
          <p:nvPr>
            <p:ph type="body" idx="4294967295"/>
          </p:nvPr>
        </p:nvSpPr>
        <p:spPr>
          <a:xfrm>
            <a:off x="457200" y="1600200"/>
            <a:ext cx="8229600" cy="452596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endParaRPr lang="zh-CN" altLang="en-US"/>
          </a:p>
        </p:txBody>
      </p:sp>
      <p:pic>
        <p:nvPicPr>
          <p:cNvPr id="32772" name="Picture 4" title=""/>
          <p:cNvPicPr>
            <a:picLocks noChangeAspect="1"/>
          </p:cNvPicPr>
          <p:nvPr/>
        </p:nvPicPr>
        <p:blipFill>
          <a:blip r:embed="rId2"/>
          <a:srcRect b="12108"/>
          <a:stretch>
            <a:fillRect/>
          </a:stretch>
        </p:blipFill>
        <p:spPr>
          <a:xfrm>
            <a:off x="0" y="-52387"/>
            <a:ext cx="9144000" cy="6073775"/>
          </a:xfrm>
          <a:prstGeom prst="rect">
            <a:avLst/>
          </a:prstGeom>
          <a:noFill/>
          <a:ln>
            <a:noFill/>
            <a:miter lim="800000"/>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3794" name="Text Box 2" title=""/>
          <p:cNvSpPr txBox="1"/>
          <p:nvPr/>
        </p:nvSpPr>
        <p:spPr>
          <a:xfrm>
            <a:off x="755650" y="333375"/>
            <a:ext cx="7920038" cy="57546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algn="ctr" eaLnBrk="1" hangingPunct="1">
              <a:spcBef>
                <a:spcPct val="0"/>
              </a:spcBef>
              <a:buNone/>
            </a:pPr>
            <a:r>
              <a:rPr lang="zh-CN" altLang="en-US" sz="4800" b="1" u="sng">
                <a:solidFill>
                  <a:srgbClr val="FF0000"/>
                </a:solidFill>
                <a:latin typeface="黑体" pitchFamily="49" charset="-122"/>
                <a:ea typeface="黑体" pitchFamily="49" charset="-122"/>
              </a:rPr>
              <a:t>感动中国颁奖辞</a:t>
            </a:r>
            <a:endParaRPr lang="zh-CN" altLang="en-US" sz="4800" b="1">
              <a:solidFill>
                <a:srgbClr val="FF0000"/>
              </a:solidFill>
              <a:latin typeface="黑体" pitchFamily="49" charset="-122"/>
              <a:ea typeface="黑体" pitchFamily="49" charset="-122"/>
            </a:endParaRPr>
          </a:p>
          <a:p>
            <a:pPr marL="0" lvl="0" indent="0" eaLnBrk="1" hangingPunct="1">
              <a:spcBef>
                <a:spcPct val="0"/>
              </a:spcBef>
              <a:buNone/>
            </a:pPr>
            <a:r>
              <a:rPr lang="zh-CN" altLang="en-US" b="1">
                <a:ea typeface="隶书" pitchFamily="49" charset="-122"/>
              </a:rPr>
              <a:t> </a:t>
            </a:r>
            <a:r>
              <a:rPr lang="zh-CN" altLang="en-US" b="1">
                <a:solidFill>
                  <a:srgbClr val="FF0000"/>
                </a:solidFill>
                <a:latin typeface="黑体" pitchFamily="49" charset="-122"/>
                <a:ea typeface="黑体" pitchFamily="49" charset="-122"/>
              </a:rPr>
              <a:t>孝顺、孝心、孝道</a:t>
            </a:r>
            <a:r>
              <a:rPr lang="zh-CN" altLang="en-US" b="1">
                <a:latin typeface="黑体" pitchFamily="49" charset="-122"/>
                <a:ea typeface="黑体" pitchFamily="49" charset="-122"/>
              </a:rPr>
              <a:t>是对今天社会转型期人际间情感疏离的感召，小羊有跪母之意，乌鸦有反哺之思。捐肾救母，大亲、大情、大义。</a:t>
            </a:r>
            <a:r>
              <a:rPr lang="zh-CN" altLang="en-US" b="1">
                <a:ea typeface="黑体" pitchFamily="49" charset="-122"/>
              </a:rPr>
              <a:t>“</a:t>
            </a:r>
            <a:r>
              <a:rPr lang="zh-CN" altLang="en-US" b="1">
                <a:latin typeface="黑体" pitchFamily="49" charset="-122"/>
                <a:ea typeface="黑体" pitchFamily="49" charset="-122"/>
              </a:rPr>
              <a:t>谁言寸草心，报得三春晖</a:t>
            </a:r>
            <a:r>
              <a:rPr lang="en-US" altLang="zh-CN" b="1">
                <a:latin typeface="黑体" pitchFamily="49" charset="-122"/>
                <a:ea typeface="黑体" pitchFamily="49" charset="-122"/>
              </a:rPr>
              <a:t>?</a:t>
            </a:r>
            <a:r>
              <a:rPr lang="en-US" altLang="zh-CN" b="1">
                <a:ea typeface="黑体" pitchFamily="49" charset="-122"/>
              </a:rPr>
              <a:t>”</a:t>
            </a:r>
            <a:r>
              <a:rPr lang="zh-CN" altLang="en-US" b="1">
                <a:latin typeface="黑体" pitchFamily="49" charset="-122"/>
                <a:ea typeface="黑体" pitchFamily="49" charset="-122"/>
              </a:rPr>
              <a:t>这是一个被追问了千年的问题。一个儿子在</a:t>
            </a:r>
            <a:r>
              <a:rPr lang="en-US" altLang="zh-CN" b="1">
                <a:latin typeface="黑体" pitchFamily="49" charset="-122"/>
                <a:ea typeface="黑体" pitchFamily="49" charset="-122"/>
              </a:rPr>
              <a:t>2004</a:t>
            </a:r>
            <a:r>
              <a:rPr lang="zh-CN" altLang="en-US" b="1">
                <a:latin typeface="黑体" pitchFamily="49" charset="-122"/>
                <a:ea typeface="黑体" pitchFamily="49" charset="-122"/>
              </a:rPr>
              <a:t>年用身体做出了自己的回答，他把生命的一部分回馈给病危的母亲。在温暖的谎话里，母亲的生命也许依然脆弱，但是孝子的真诚已经坚如磐石。</a:t>
            </a:r>
            <a:r>
              <a:rPr lang="zh-CN" altLang="en-US" b="1">
                <a:solidFill>
                  <a:srgbClr val="FF0000"/>
                </a:solidFill>
                <a:latin typeface="黑体" pitchFamily="49" charset="-122"/>
                <a:ea typeface="黑体" pitchFamily="49" charset="-122"/>
              </a:rPr>
              <a:t>田世国</a:t>
            </a:r>
            <a:r>
              <a:rPr lang="zh-CN" altLang="en-US" b="1">
                <a:latin typeface="黑体" pitchFamily="49" charset="-122"/>
                <a:ea typeface="黑体" pitchFamily="49" charset="-122"/>
              </a:rPr>
              <a:t>，让天下所有的母亲收获慰藉</a:t>
            </a:r>
            <a:r>
              <a:rPr lang="en-US" altLang="zh-CN" b="1">
                <a:latin typeface="黑体" pitchFamily="49" charset="-122"/>
                <a:ea typeface="黑体" pitchFamily="49" charset="-122"/>
              </a:rPr>
              <a:t>……</a:t>
            </a:r>
            <a:endParaRPr lang="en-US" altLang="zh-CN" b="1">
              <a:latin typeface="黑体" pitchFamily="49" charset="-122"/>
              <a:ea typeface="黑体" pitchFamily="49"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4818" name="Rectangle 3" title=""/>
          <p:cNvSpPr>
            <a:spLocks noGrp="1"/>
          </p:cNvSpPr>
          <p:nvPr>
            <p:ph type="body" idx="4294967295"/>
          </p:nvPr>
        </p:nvSpPr>
        <p:spPr>
          <a:xfrm>
            <a:off x="250825" y="260350"/>
            <a:ext cx="8642350" cy="6192838"/>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buNone/>
            </a:pPr>
            <a:r>
              <a:rPr lang="en-US" altLang="zh-CN" sz="2400" b="1"/>
              <a:t>          </a:t>
            </a:r>
            <a:r>
              <a:rPr lang="zh-CN" altLang="en-US" sz="2800" b="1"/>
              <a:t>有一些事情，当我们年轻的时候，无法懂得。当我们懂得的时候，已不再年轻。世上有些东西可以弥补，有些东西永无弥补。</a:t>
            </a:r>
            <a:endParaRPr lang="zh-CN" altLang="en-US" sz="2800" b="1"/>
          </a:p>
          <a:p>
            <a:pPr lvl="0" eaLnBrk="1" hangingPunct="1">
              <a:lnSpc>
                <a:spcPct val="80000"/>
              </a:lnSpc>
              <a:buNone/>
            </a:pPr>
            <a:r>
              <a:rPr lang="zh-CN" altLang="en-US" sz="2800" b="1"/>
              <a:t>          “孝”是稍纵即逝的眷恋，“孝”是无法重现的幸福。“孝”是一失足成千古恨的往事，“孝”是生命与生命交接处的链条，一旦断裂，永无连接。</a:t>
            </a:r>
            <a:endParaRPr lang="zh-CN" altLang="en-US" sz="2800" b="1"/>
          </a:p>
          <a:p>
            <a:pPr lvl="0" eaLnBrk="1" hangingPunct="1">
              <a:lnSpc>
                <a:spcPct val="80000"/>
              </a:lnSpc>
              <a:buNone/>
            </a:pPr>
            <a:r>
              <a:rPr lang="zh-CN" altLang="en-US" sz="2800" b="1"/>
              <a:t>          赶快为你的父母尽一份孝心。也许是一处豪宅，也许是一片砖瓦。也许是大洋彼岸的一只鸿雁，也许是近在咫尺的一个口信。也许是一顶纯黑的博士帽，也许是作业簿上的一个红五分。也许是一桌山珍海味，也许是一只野果一朵小花。也许是花团锦簇的盛世华衣，也许是一双洁净的旧鞋。也许是数以万计的金钱，也许只是含着体温的一枚硬币</a:t>
            </a:r>
            <a:r>
              <a:rPr lang="en-US" altLang="zh-CN" sz="2800" b="1"/>
              <a:t>……</a:t>
            </a:r>
            <a:r>
              <a:rPr lang="zh-CN" altLang="en-US" sz="2800" b="1"/>
              <a:t>但“孝”的天平上，它们等值。只是，天下的儿女们，一定要抓紧啊</a:t>
            </a:r>
            <a:r>
              <a:rPr lang="en-US" altLang="zh-CN" sz="2800" b="1"/>
              <a:t>!</a:t>
            </a:r>
            <a:r>
              <a:rPr lang="zh-CN" altLang="en-US" sz="2800" b="1"/>
              <a:t>趁你父母健在的光阴。</a:t>
            </a:r>
            <a:endParaRPr lang="zh-CN" altLang="en-US" sz="2800" b="1"/>
          </a:p>
          <a:p>
            <a:pPr lvl="0" algn="ctr" eaLnBrk="1" hangingPunct="1">
              <a:lnSpc>
                <a:spcPct val="80000"/>
              </a:lnSpc>
              <a:buNone/>
            </a:pPr>
            <a:r>
              <a:rPr lang="zh-CN" altLang="en-US" sz="2800" b="1"/>
              <a:t>                                     </a:t>
            </a:r>
            <a:r>
              <a:rPr lang="en-US" altLang="zh-CN" sz="2800" b="1"/>
              <a:t>———</a:t>
            </a:r>
            <a:r>
              <a:rPr lang="zh-CN" altLang="en-US" sz="2800" b="1"/>
              <a:t>毕淑敏</a:t>
            </a:r>
            <a:r>
              <a:rPr lang="en-US" altLang="zh-CN" sz="2800" b="1"/>
              <a:t>《</a:t>
            </a:r>
            <a:r>
              <a:rPr lang="zh-CN" altLang="en-US" sz="2800" b="1"/>
              <a:t>孝心无价</a:t>
            </a:r>
            <a:r>
              <a:rPr lang="en-US" altLang="zh-CN" sz="2800" b="1"/>
              <a:t>》</a:t>
            </a:r>
            <a:endParaRPr lang="en-US" altLang="zh-CN" sz="2800" b="1"/>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5842" name="Text Box 5" title=""/>
          <p:cNvSpPr txBox="1"/>
          <p:nvPr/>
        </p:nvSpPr>
        <p:spPr>
          <a:xfrm>
            <a:off x="198438" y="2349500"/>
            <a:ext cx="8747125" cy="41846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342900" lvl="0" indent="-342900" eaLnBrk="1" hangingPunct="1">
              <a:buNone/>
            </a:pPr>
            <a:r>
              <a:rPr lang="zh-CN" altLang="en-US" b="1">
                <a:solidFill>
                  <a:srgbClr val="0000FF"/>
                </a:solidFill>
              </a:rPr>
              <a:t>       树欲静而风不止，子欲养而亲不待。</a:t>
            </a:r>
            <a:endParaRPr lang="zh-CN" altLang="en-US" b="1">
              <a:solidFill>
                <a:srgbClr val="0000FF"/>
              </a:solidFill>
            </a:endParaRPr>
          </a:p>
          <a:p>
            <a:pPr marL="342900" lvl="0" indent="-342900" eaLnBrk="1" hangingPunct="1">
              <a:buNone/>
            </a:pPr>
            <a:r>
              <a:rPr lang="zh-CN" altLang="en-US" b="1">
                <a:solidFill>
                  <a:srgbClr val="0000FF"/>
                </a:solidFill>
              </a:rPr>
              <a:t>往而不可追者，年也；去而不可得见者，亲也。</a:t>
            </a:r>
            <a:endParaRPr lang="zh-CN" altLang="en-US" b="1">
              <a:solidFill>
                <a:srgbClr val="0000FF"/>
              </a:solidFill>
            </a:endParaRPr>
          </a:p>
          <a:p>
            <a:pPr marL="342900" lvl="0" indent="-342900" eaLnBrk="1" hangingPunct="1">
              <a:buNone/>
            </a:pPr>
            <a:r>
              <a:rPr lang="zh-CN" altLang="en-US" b="1"/>
              <a:t>   十七八岁的年纪，始终关注的永远是友情，深深憧憬的往往是爱情，最易忽略的却常常是亲情、孝情。每个人内心深处都有对亲情的美好记忆，请及时写下记忆中的点滴，和大家共享。要求：关注</a:t>
            </a:r>
            <a:r>
              <a:rPr lang="zh-CN" altLang="en-US" b="1">
                <a:solidFill>
                  <a:srgbClr val="FF0000"/>
                </a:solidFill>
              </a:rPr>
              <a:t>生活细节</a:t>
            </a:r>
            <a:r>
              <a:rPr lang="zh-CN" altLang="en-US" b="1"/>
              <a:t>，运用</a:t>
            </a:r>
            <a:r>
              <a:rPr lang="zh-CN" altLang="en-US" b="1">
                <a:solidFill>
                  <a:srgbClr val="FF0000"/>
                </a:solidFill>
              </a:rPr>
              <a:t>恰当修辞</a:t>
            </a:r>
            <a:r>
              <a:rPr lang="zh-CN" altLang="en-US" b="1"/>
              <a:t>（排比、对偶、比喻、夸张等），不少于</a:t>
            </a:r>
            <a:r>
              <a:rPr lang="en-US" altLang="zh-CN" b="1"/>
              <a:t>60</a:t>
            </a:r>
            <a:r>
              <a:rPr lang="zh-CN" altLang="en-US" b="1"/>
              <a:t>字。</a:t>
            </a:r>
            <a:endParaRPr lang="zh-CN" altLang="en-US" sz="9600" b="1">
              <a:solidFill>
                <a:srgbClr val="0000FF"/>
              </a:solidFill>
              <a:ea typeface="华文新魏" pitchFamily="2" charset="-122"/>
            </a:endParaRPr>
          </a:p>
        </p:txBody>
      </p:sp>
      <p:sp>
        <p:nvSpPr>
          <p:cNvPr id="35843" name="Text Box 4" title=""/>
          <p:cNvSpPr txBox="1"/>
          <p:nvPr/>
        </p:nvSpPr>
        <p:spPr>
          <a:xfrm>
            <a:off x="539750" y="549275"/>
            <a:ext cx="7345363" cy="16462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342900" lvl="0" indent="-342900" eaLnBrk="1" hangingPunct="1">
              <a:spcBef>
                <a:spcPct val="50000"/>
              </a:spcBef>
              <a:buNone/>
            </a:pPr>
            <a:r>
              <a:rPr lang="zh-CN" altLang="en-US" sz="5400" b="1">
                <a:solidFill>
                  <a:srgbClr val="FF0000"/>
                </a:solidFill>
              </a:rPr>
              <a:t>感悟亲情，体会至爱</a:t>
            </a:r>
            <a:endParaRPr lang="zh-CN" altLang="en-US" sz="5400" b="1">
              <a:solidFill>
                <a:srgbClr val="FF0000"/>
              </a:solidFill>
            </a:endParaRPr>
          </a:p>
          <a:p>
            <a:pPr marL="342900" lvl="0" indent="-342900" algn="ctr" eaLnBrk="1" hangingPunct="1">
              <a:spcBef>
                <a:spcPct val="50000"/>
              </a:spcBef>
              <a:buNone/>
            </a:pPr>
            <a:r>
              <a:rPr lang="zh-CN" altLang="en-US" b="1">
                <a:solidFill>
                  <a:srgbClr val="FF0000"/>
                </a:solidFill>
              </a:rPr>
              <a:t>（背景音乐：满文军</a:t>
            </a:r>
            <a:r>
              <a:rPr lang="en-US" altLang="zh-CN" b="1">
                <a:solidFill>
                  <a:srgbClr val="FF0000"/>
                </a:solidFill>
              </a:rPr>
              <a:t>《</a:t>
            </a:r>
            <a:r>
              <a:rPr lang="zh-CN" altLang="en-US" b="1">
                <a:solidFill>
                  <a:srgbClr val="FF0000"/>
                </a:solidFill>
              </a:rPr>
              <a:t>懂你</a:t>
            </a:r>
            <a:r>
              <a:rPr lang="en-US" altLang="zh-CN" b="1">
                <a:solidFill>
                  <a:srgbClr val="FF0000"/>
                </a:solidFill>
              </a:rPr>
              <a:t>》</a:t>
            </a:r>
            <a:r>
              <a:rPr lang="zh-CN" altLang="en-US" b="1">
                <a:solidFill>
                  <a:srgbClr val="FF0000"/>
                </a:solidFill>
              </a:rPr>
              <a:t>）</a:t>
            </a:r>
            <a:endParaRPr lang="zh-CN" altLang="en-US" sz="5400" b="1">
              <a:solidFill>
                <a:srgbClr val="FF0000"/>
              </a:solidFill>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6866" name="Rectangle 2" title=""/>
          <p:cNvSpPr>
            <a:spLocks noGrp="1"/>
          </p:cNvSpPr>
          <p:nvPr>
            <p:ph type="title"/>
          </p:nvPr>
        </p:nvSpPr>
        <p:spPr>
          <a:xfrm>
            <a:off x="1331913" y="260350"/>
            <a:ext cx="3970337"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rPr lang="zh-CN" altLang="en-US" sz="5400" b="1">
                <a:solidFill>
                  <a:srgbClr val="FF0000"/>
                </a:solidFill>
              </a:rPr>
              <a:t>拓展延伸</a:t>
            </a:r>
            <a:endParaRPr lang="zh-CN" altLang="en-US" sz="5400" b="1"/>
          </a:p>
        </p:txBody>
      </p:sp>
      <p:sp>
        <p:nvSpPr>
          <p:cNvPr id="36867" name="Rectangle 3" title=""/>
          <p:cNvSpPr>
            <a:spLocks noGrp="1"/>
          </p:cNvSpPr>
          <p:nvPr>
            <p:ph idx="1"/>
          </p:nvPr>
        </p:nvSpPr>
        <p:spPr>
          <a:xfrm>
            <a:off x="250825" y="1412875"/>
            <a:ext cx="8893175" cy="525621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buNone/>
            </a:pPr>
            <a:r>
              <a:rPr lang="zh-CN" altLang="en-US" sz="3600" b="1"/>
              <a:t>（一）在火箭与爵士队的比赛中，火箭队灵魂麦蒂因妻子分娩，中途离场</a:t>
            </a:r>
            <a:r>
              <a:rPr lang="en-US" altLang="zh-CN" sz="3600" b="1"/>
              <a:t>，</a:t>
            </a:r>
            <a:r>
              <a:rPr lang="zh-CN" altLang="en-US" sz="3600" b="1"/>
              <a:t>结果造成火箭队三连败。</a:t>
            </a:r>
            <a:endParaRPr lang="en-US" altLang="zh-CN" sz="3600" b="1"/>
          </a:p>
          <a:p>
            <a:pPr lvl="0">
              <a:buNone/>
            </a:pPr>
            <a:r>
              <a:rPr lang="zh-CN" altLang="en-US" sz="3600" b="1"/>
              <a:t>（二）楚昭王使石奢为理道。有杀人者，追之，则父也，还返于廷，石奢曰：“不私其父，非孝也；不行君法</a:t>
            </a:r>
            <a:r>
              <a:rPr lang="en-US" altLang="zh-CN" sz="3600" b="1"/>
              <a:t>,</a:t>
            </a:r>
            <a:r>
              <a:rPr lang="zh-CN" altLang="en-US" sz="3600" b="1"/>
              <a:t>非忠也。”遂刎颈而死。君子闻之曰：“贞夫法哉！石先生乎！”</a:t>
            </a:r>
            <a:endParaRPr lang="zh-CN" altLang="en-US" sz="3600"/>
          </a:p>
          <a:p>
            <a:pPr lvl="0">
              <a:buNone/>
            </a:pPr>
            <a:r>
              <a:rPr lang="zh-CN" altLang="en-US" sz="2800"/>
              <a:t>    </a:t>
            </a:r>
            <a:r>
              <a:rPr lang="zh-CN" altLang="en-US" b="1"/>
              <a:t>请任选一题，联系本文，谈谈你的评价。</a:t>
            </a:r>
            <a:endParaRPr lang="zh-CN" altLang="en-US" b="1"/>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7890" name="Rectangle 2" title=""/>
          <p:cNvSpPr>
            <a:spLocks noGrp="1"/>
          </p:cNvSpPr>
          <p:nvPr>
            <p:ph type="title"/>
          </p:nvPr>
        </p:nvSpPr>
        <p:spPr>
          <a:xfrm>
            <a:off x="2843213" y="188913"/>
            <a:ext cx="338455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a:r>
              <a:rPr lang="zh-CN" altLang="en-US" sz="5400" b="1">
                <a:solidFill>
                  <a:srgbClr val="FF0000"/>
                </a:solidFill>
              </a:rPr>
              <a:t>答案示例</a:t>
            </a:r>
            <a:endParaRPr lang="zh-CN" altLang="en-US" sz="5400" b="1">
              <a:solidFill>
                <a:srgbClr val="FF0000"/>
              </a:solidFill>
            </a:endParaRPr>
          </a:p>
        </p:txBody>
      </p:sp>
      <p:sp>
        <p:nvSpPr>
          <p:cNvPr id="37891" name="Rectangle 3" title=""/>
          <p:cNvSpPr>
            <a:spLocks noGrp="1"/>
          </p:cNvSpPr>
          <p:nvPr>
            <p:ph idx="1"/>
          </p:nvPr>
        </p:nvSpPr>
        <p:spPr>
          <a:xfrm>
            <a:off x="539750" y="1600200"/>
            <a:ext cx="8147050" cy="4708525"/>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lnSpc>
                <a:spcPct val="80000"/>
              </a:lnSpc>
            </a:pPr>
            <a:r>
              <a:rPr lang="zh-CN" altLang="en-US" sz="2000" b="1"/>
              <a:t>在中国，自古就有大禹治水“三过家门而不入”的伟大榜样，主流思想宣扬的也是先国后家、先公后私的意识，反过来就会被认为是自私，没有高尚的情操。所以，仅就体育圈这块来说，不要说老婆生产运动员仍然坚持在赛场奋战的例子多了去，就是亲人去世后家里或者瞒着正在打重要比赛的运动员，或者该运动员忍住悲痛仍然坚持比赛乃至获得好成绩的事情也并不少见。所以，不少中国的火箭球迷认为球队现在形势那么危急，身为头号球星的麦迪应该竭力争胜，率队打完比赛，不应该一时儿女情长，不识大体。但这样想的球迷或许不知道，在美国社会中，主流的观点是家庭永远比工作重要，当工作和家庭发生严重冲突的时候，一般让位的都会是工作。对</a:t>
            </a:r>
            <a:r>
              <a:rPr lang="en-US" altLang="zh-CN" sz="2000" b="1"/>
              <a:t>NBA</a:t>
            </a:r>
            <a:r>
              <a:rPr lang="zh-CN" altLang="en-US" sz="2000" b="1"/>
              <a:t>熟悉一点的朋友也都知道，只要</a:t>
            </a:r>
            <a:r>
              <a:rPr lang="en-US" altLang="zh-CN" sz="2000" b="1"/>
              <a:t>NBA</a:t>
            </a:r>
            <a:r>
              <a:rPr lang="zh-CN" altLang="en-US" sz="2000" b="1"/>
              <a:t>球队中的球员因为家庭发生重大事情，或者孩子出生，或者亲人病重或者死亡等原因请假，即使球队是在打总决赛，球队都会一律准行，毫无疑义。在美国，你对别人说把家庭放在自己生活的第一位，你就会得到周围人的尊敬，大家都愿意和你交朋友，但如果你说你把工作或者集体利益放在家庭之上，美国人却会认为你缺乏人性和人情，不愿意搭理你这样的“冷血动物”。所以，在美国选举中，政客中最乐于宣扬的就是他有多么爱自己的家庭和亲人，以此获得选民的认同和支持。</a:t>
            </a:r>
            <a:endParaRPr lang="zh-CN" altLang="en-US" sz="2000" b="1"/>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8914" name="Text Box 5" title=""/>
          <p:cNvSpPr txBox="1"/>
          <p:nvPr/>
        </p:nvSpPr>
        <p:spPr>
          <a:xfrm>
            <a:off x="827088" y="1341438"/>
            <a:ext cx="792162" cy="9144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0"/>
              </a:spcBef>
              <a:buNone/>
            </a:pPr>
            <a:r>
              <a:rPr lang="zh-CN" altLang="en-US" sz="5400" b="1">
                <a:solidFill>
                  <a:srgbClr val="0000FF"/>
                </a:solidFill>
                <a:ea typeface="华文行楷" pitchFamily="2" charset="-122"/>
              </a:rPr>
              <a:t>谢</a:t>
            </a:r>
            <a:endParaRPr lang="zh-CN" altLang="en-US" sz="5400" b="1">
              <a:solidFill>
                <a:srgbClr val="0000FF"/>
              </a:solidFill>
              <a:ea typeface="华文行楷" pitchFamily="2" charset="-122"/>
            </a:endParaRPr>
          </a:p>
        </p:txBody>
      </p:sp>
      <p:sp>
        <p:nvSpPr>
          <p:cNvPr id="38915" name="Text Box 6" title=""/>
          <p:cNvSpPr txBox="1"/>
          <p:nvPr/>
        </p:nvSpPr>
        <p:spPr>
          <a:xfrm>
            <a:off x="1763713" y="1773238"/>
            <a:ext cx="936625" cy="1006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sz="6000" b="1">
                <a:solidFill>
                  <a:srgbClr val="0000FF"/>
                </a:solidFill>
                <a:ea typeface="华文行楷" pitchFamily="2" charset="-122"/>
              </a:rPr>
              <a:t>谢</a:t>
            </a:r>
            <a:endParaRPr lang="zh-CN" altLang="en-US" sz="6000" b="1">
              <a:solidFill>
                <a:srgbClr val="0000FF"/>
              </a:solidFill>
              <a:ea typeface="华文行楷" pitchFamily="2" charset="-122"/>
            </a:endParaRPr>
          </a:p>
        </p:txBody>
      </p:sp>
      <p:sp>
        <p:nvSpPr>
          <p:cNvPr id="38916" name="Text Box 7" title=""/>
          <p:cNvSpPr txBox="1"/>
          <p:nvPr/>
        </p:nvSpPr>
        <p:spPr>
          <a:xfrm>
            <a:off x="3203575" y="2276475"/>
            <a:ext cx="1223963" cy="13112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sz="8000" b="1">
                <a:solidFill>
                  <a:srgbClr val="0000FF"/>
                </a:solidFill>
                <a:ea typeface="华文行楷" pitchFamily="2" charset="-122"/>
              </a:rPr>
              <a:t>大</a:t>
            </a:r>
            <a:endParaRPr lang="zh-CN" altLang="en-US" sz="8000" b="1">
              <a:solidFill>
                <a:srgbClr val="0000FF"/>
              </a:solidFill>
              <a:ea typeface="华文行楷" pitchFamily="2" charset="-122"/>
            </a:endParaRPr>
          </a:p>
        </p:txBody>
      </p:sp>
      <p:sp>
        <p:nvSpPr>
          <p:cNvPr id="38917" name="Text Box 8" title=""/>
          <p:cNvSpPr txBox="1"/>
          <p:nvPr/>
        </p:nvSpPr>
        <p:spPr>
          <a:xfrm>
            <a:off x="5651500" y="2997200"/>
            <a:ext cx="1152525" cy="1433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r>
              <a:rPr lang="zh-CN" altLang="en-US" sz="8800" b="1">
                <a:solidFill>
                  <a:srgbClr val="0000FF"/>
                </a:solidFill>
                <a:ea typeface="华文行楷" pitchFamily="2" charset="-122"/>
              </a:rPr>
              <a:t>家</a:t>
            </a:r>
            <a:endParaRPr lang="zh-CN" altLang="en-US" sz="8800" b="1">
              <a:solidFill>
                <a:srgbClr val="0000FF"/>
              </a:solidFill>
              <a:ea typeface="华文行楷"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pic>
        <p:nvPicPr>
          <p:cNvPr id="6146" name="Picture 2" title=""/>
          <p:cNvPicPr>
            <a:picLocks noChangeAspect="1"/>
          </p:cNvPicPr>
          <p:nvPr/>
        </p:nvPicPr>
        <p:blipFill>
          <a:blip r:embed="rId2"/>
          <a:stretch>
            <a:fillRect/>
          </a:stretch>
        </p:blipFill>
        <p:spPr>
          <a:xfrm>
            <a:off x="0" y="0"/>
            <a:ext cx="9144000" cy="6858000"/>
          </a:xfrm>
          <a:prstGeom prst="rect">
            <a:avLst/>
          </a:prstGeom>
          <a:noFill/>
          <a:ln>
            <a:noFill/>
            <a:miter lim="800000"/>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7170" name="Rectangle 2" title=""/>
          <p:cNvSpPr>
            <a:spLocks noGrp="1"/>
          </p:cNvSpPr>
          <p:nvPr>
            <p:ph type="title" idx="4294967295"/>
          </p:nvPr>
        </p:nvSpPr>
        <p:spPr>
          <a:xfrm>
            <a:off x="2484438" y="404813"/>
            <a:ext cx="381635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r>
              <a:rPr lang="zh-CN" altLang="en-US" sz="6600" b="1">
                <a:solidFill>
                  <a:srgbClr val="FF0000"/>
                </a:solidFill>
                <a:ea typeface="黑体" pitchFamily="49" charset="-122"/>
              </a:rPr>
              <a:t>学习目标</a:t>
            </a:r>
            <a:endParaRPr lang="zh-CN" altLang="en-US" sz="6600" b="1">
              <a:solidFill>
                <a:srgbClr val="FF0000"/>
              </a:solidFill>
              <a:ea typeface="黑体" pitchFamily="49" charset="-122"/>
            </a:endParaRPr>
          </a:p>
        </p:txBody>
      </p:sp>
      <p:sp>
        <p:nvSpPr>
          <p:cNvPr id="7171" name="Rectangle 3" title=""/>
          <p:cNvSpPr>
            <a:spLocks noGrp="1"/>
          </p:cNvSpPr>
          <p:nvPr>
            <p:ph type="body" idx="4294967295"/>
          </p:nvPr>
        </p:nvSpPr>
        <p:spPr>
          <a:xfrm>
            <a:off x="457200" y="1600200"/>
            <a:ext cx="8229600" cy="4525963"/>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eaLnBrk="1" hangingPunct="1">
              <a:buNone/>
            </a:pPr>
            <a:r>
              <a:rPr lang="en-US" altLang="zh-CN" sz="6000" b="1">
                <a:latin typeface="华文新魏" pitchFamily="2" charset="-122"/>
                <a:ea typeface="华文新魏" pitchFamily="2" charset="-122"/>
              </a:rPr>
              <a:t>1</a:t>
            </a:r>
            <a:r>
              <a:rPr lang="zh-CN" altLang="en-US" sz="6000" b="1">
                <a:latin typeface="华文新魏" pitchFamily="2" charset="-122"/>
                <a:ea typeface="华文新魏" pitchFamily="2" charset="-122"/>
              </a:rPr>
              <a:t>、积累文中重要文言</a:t>
            </a:r>
            <a:r>
              <a:rPr lang="zh-CN" altLang="en-US" sz="6000" b="1">
                <a:solidFill>
                  <a:srgbClr val="FF0000"/>
                </a:solidFill>
                <a:latin typeface="华文新魏" pitchFamily="2" charset="-122"/>
                <a:ea typeface="华文新魏" pitchFamily="2" charset="-122"/>
              </a:rPr>
              <a:t>实词、虚词</a:t>
            </a:r>
            <a:r>
              <a:rPr lang="zh-CN" altLang="en-US" sz="6000" b="1">
                <a:latin typeface="华文新魏" pitchFamily="2" charset="-122"/>
                <a:ea typeface="华文新魏" pitchFamily="2" charset="-122"/>
              </a:rPr>
              <a:t>和</a:t>
            </a:r>
            <a:r>
              <a:rPr lang="zh-CN" altLang="en-US" sz="6000" b="1">
                <a:solidFill>
                  <a:srgbClr val="FF0000"/>
                </a:solidFill>
                <a:latin typeface="华文新魏" pitchFamily="2" charset="-122"/>
                <a:ea typeface="华文新魏" pitchFamily="2" charset="-122"/>
              </a:rPr>
              <a:t>特殊句式</a:t>
            </a:r>
            <a:r>
              <a:rPr lang="zh-CN" altLang="en-US" sz="6000" b="1">
                <a:latin typeface="华文新魏" pitchFamily="2" charset="-122"/>
                <a:ea typeface="华文新魏" pitchFamily="2" charset="-122"/>
              </a:rPr>
              <a:t>。</a:t>
            </a:r>
            <a:endParaRPr lang="zh-CN" altLang="en-US" sz="6000" b="1">
              <a:latin typeface="华文新魏" pitchFamily="2" charset="-122"/>
              <a:ea typeface="华文新魏" pitchFamily="2" charset="-122"/>
            </a:endParaRPr>
          </a:p>
          <a:p>
            <a:pPr lvl="0" eaLnBrk="1" hangingPunct="1">
              <a:buNone/>
            </a:pPr>
            <a:r>
              <a:rPr lang="en-US" altLang="zh-CN" sz="6000" b="1">
                <a:latin typeface="华文新魏" pitchFamily="2" charset="-122"/>
                <a:ea typeface="华文新魏" pitchFamily="2" charset="-122"/>
              </a:rPr>
              <a:t>2</a:t>
            </a:r>
            <a:r>
              <a:rPr lang="zh-CN" altLang="en-US" sz="6000" b="1">
                <a:latin typeface="华文新魏" pitchFamily="2" charset="-122"/>
                <a:ea typeface="华文新魏" pitchFamily="2" charset="-122"/>
              </a:rPr>
              <a:t>、体会</a:t>
            </a:r>
            <a:r>
              <a:rPr lang="zh-CN" altLang="en-US" sz="6000" b="1">
                <a:solidFill>
                  <a:srgbClr val="FF0000"/>
                </a:solidFill>
                <a:latin typeface="华文新魏" pitchFamily="2" charset="-122"/>
                <a:ea typeface="华文新魏" pitchFamily="2" charset="-122"/>
              </a:rPr>
              <a:t>至爱亲情</a:t>
            </a:r>
            <a:r>
              <a:rPr lang="zh-CN" altLang="en-US" sz="6000" b="1">
                <a:latin typeface="华文新魏" pitchFamily="2" charset="-122"/>
                <a:ea typeface="华文新魏" pitchFamily="2" charset="-122"/>
              </a:rPr>
              <a:t>，赏析</a:t>
            </a:r>
            <a:r>
              <a:rPr lang="zh-CN" altLang="en-US" sz="6000" b="1">
                <a:solidFill>
                  <a:srgbClr val="FF0000"/>
                </a:solidFill>
                <a:latin typeface="华文新魏" pitchFamily="2" charset="-122"/>
                <a:ea typeface="华文新魏" pitchFamily="2" charset="-122"/>
              </a:rPr>
              <a:t>陈情技巧</a:t>
            </a:r>
            <a:r>
              <a:rPr lang="zh-CN" altLang="en-US" sz="6000" b="1">
                <a:latin typeface="华文新魏" pitchFamily="2" charset="-122"/>
                <a:ea typeface="华文新魏" pitchFamily="2" charset="-122"/>
              </a:rPr>
              <a:t>。</a:t>
            </a:r>
            <a:endParaRPr lang="zh-CN" altLang="en-US" sz="6000" b="1">
              <a:latin typeface="华文新魏" pitchFamily="2" charset="-122"/>
              <a:ea typeface="华文新魏"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8194" name="Rectangle 2" title=""/>
          <p:cNvSpPr>
            <a:spLocks noGrp="1"/>
          </p:cNvSpPr>
          <p:nvPr>
            <p:ph type="title" idx="4294967295"/>
          </p:nvPr>
        </p:nvSpPr>
        <p:spPr>
          <a:xfrm>
            <a:off x="457200" y="274638"/>
            <a:ext cx="8229600" cy="1143000"/>
          </a:xfrm>
          <a:noFill/>
          <a:ln>
            <a:miter lim="800000"/>
          </a:ln>
        </p:spPr>
        <p:txBody>
          <a:bodyPr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itchFamily="34" charset="0"/>
                <a:ea typeface="宋体" pitchFamily="2" charset="-122"/>
                <a:cs typeface="+mj-cs"/>
              </a:defRPr>
            </a:lvl1pPr>
          </a:lstStyle>
          <a:p>
            <a:pPr lvl="0" eaLnBrk="1" hangingPunct="1"/>
            <a:r>
              <a:rPr lang="zh-CN" altLang="en-US" sz="6000" b="1">
                <a:solidFill>
                  <a:srgbClr val="FF0000"/>
                </a:solidFill>
                <a:ea typeface="黑体" pitchFamily="49" charset="-122"/>
              </a:rPr>
              <a:t>文言知识梳理</a:t>
            </a:r>
            <a:br>
              <a:rPr lang="zh-CN" altLang="en-US" sz="6000" b="1">
                <a:solidFill>
                  <a:srgbClr val="FF0000"/>
                </a:solidFill>
                <a:ea typeface="黑体" pitchFamily="49" charset="-122"/>
              </a:rPr>
            </a:br>
            <a:r>
              <a:rPr lang="zh-CN" altLang="en-US" b="1">
                <a:solidFill>
                  <a:srgbClr val="FF0000"/>
                </a:solidFill>
                <a:ea typeface="黑体" pitchFamily="49" charset="-122"/>
              </a:rPr>
              <a:t>（自行整理，成果展示）</a:t>
            </a:r>
            <a:endParaRPr lang="zh-CN" altLang="en-US" b="1">
              <a:solidFill>
                <a:srgbClr val="FF0000"/>
              </a:solidFill>
              <a:ea typeface="黑体" pitchFamily="49" charset="-122"/>
            </a:endParaRPr>
          </a:p>
        </p:txBody>
      </p:sp>
      <p:sp>
        <p:nvSpPr>
          <p:cNvPr id="8195" name="Rectangle 3" title=""/>
          <p:cNvSpPr>
            <a:spLocks noGrp="1"/>
          </p:cNvSpPr>
          <p:nvPr>
            <p:ph type="body" idx="4294967295"/>
          </p:nvPr>
        </p:nvSpPr>
        <p:spPr>
          <a:xfrm>
            <a:off x="2268538" y="1628775"/>
            <a:ext cx="5040312" cy="4968875"/>
          </a:xfrm>
          <a:noFill/>
          <a:ln>
            <a:miter lim="800000"/>
          </a:ln>
        </p:spPr>
        <p:txBody>
          <a:bodyPr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eaLnBrk="0" fontAlgn="base" hangingPunct="0">
              <a:spcBef>
                <a:spcPct val="20000"/>
              </a:spcBef>
              <a:spcAft>
                <a:spcPct val="0"/>
              </a:spcAft>
              <a:buChar char="»"/>
              <a:defRPr lang="zh-CN" altLang="en-US" sz="2000">
                <a:solidFill>
                  <a:schemeClr val="tx1"/>
                </a:solidFill>
                <a:latin typeface="+mn-lt"/>
                <a:ea typeface="+mn-ea"/>
              </a:defRPr>
            </a:lvl6pPr>
            <a:lvl7pPr marL="2971800" indent="-228600" algn="l" rtl="0" eaLnBrk="0" fontAlgn="base" hangingPunct="0">
              <a:spcBef>
                <a:spcPct val="20000"/>
              </a:spcBef>
              <a:spcAft>
                <a:spcPct val="0"/>
              </a:spcAft>
              <a:buChar char="»"/>
              <a:defRPr lang="zh-CN" altLang="en-US" sz="2000">
                <a:solidFill>
                  <a:schemeClr val="tx1"/>
                </a:solidFill>
                <a:latin typeface="+mn-lt"/>
                <a:ea typeface="+mn-ea"/>
              </a:defRPr>
            </a:lvl7pPr>
            <a:lvl8pPr marL="3429000" indent="-228600" algn="l" rtl="0" eaLnBrk="0" fontAlgn="base" hangingPunct="0">
              <a:spcBef>
                <a:spcPct val="20000"/>
              </a:spcBef>
              <a:spcAft>
                <a:spcPct val="0"/>
              </a:spcAft>
              <a:buChar char="»"/>
              <a:defRPr lang="zh-CN" altLang="en-US" sz="2000">
                <a:solidFill>
                  <a:schemeClr val="tx1"/>
                </a:solidFill>
                <a:latin typeface="+mn-lt"/>
                <a:ea typeface="+mn-ea"/>
              </a:defRPr>
            </a:lvl8pPr>
            <a:lvl9pPr marL="3886200" indent="-228600" algn="l" rtl="0" eaLnBrk="0" fontAlgn="base" hangingPunct="0">
              <a:spcBef>
                <a:spcPct val="20000"/>
              </a:spcBef>
              <a:spcAft>
                <a:spcPct val="0"/>
              </a:spcAft>
              <a:buChar char="»"/>
              <a:defRPr lang="zh-CN" altLang="en-US" sz="2000">
                <a:solidFill>
                  <a:schemeClr val="tx1"/>
                </a:solidFill>
                <a:latin typeface="+mn-lt"/>
                <a:ea typeface="+mn-ea"/>
              </a:defRPr>
            </a:lvl9pPr>
          </a:lstStyle>
          <a:p>
            <a:pPr lvl="0" algn="ctr" eaLnBrk="1" hangingPunct="1">
              <a:lnSpc>
                <a:spcPct val="90000"/>
              </a:lnSpc>
              <a:buNone/>
            </a:pPr>
            <a:r>
              <a:rPr lang="zh-CN" altLang="en-US" sz="4800" b="1"/>
              <a:t>重要字音字形</a:t>
            </a:r>
            <a:endParaRPr lang="zh-CN" altLang="en-US" sz="4800" b="1"/>
          </a:p>
          <a:p>
            <a:pPr lvl="0" algn="ctr" eaLnBrk="1" hangingPunct="1">
              <a:lnSpc>
                <a:spcPct val="90000"/>
              </a:lnSpc>
              <a:buNone/>
            </a:pPr>
            <a:r>
              <a:rPr lang="zh-CN" altLang="en-US" sz="4800" b="1"/>
              <a:t>通假字</a:t>
            </a:r>
            <a:endParaRPr lang="zh-CN" altLang="en-US" sz="4800" b="1"/>
          </a:p>
          <a:p>
            <a:pPr lvl="0" algn="ctr" eaLnBrk="1" hangingPunct="1">
              <a:lnSpc>
                <a:spcPct val="90000"/>
              </a:lnSpc>
              <a:buNone/>
            </a:pPr>
            <a:r>
              <a:rPr lang="zh-CN" altLang="en-US" sz="4800" b="1"/>
              <a:t>古今异义词</a:t>
            </a:r>
            <a:endParaRPr lang="zh-CN" altLang="en-US" sz="4800" b="1"/>
          </a:p>
          <a:p>
            <a:pPr lvl="0" algn="ctr" eaLnBrk="1" hangingPunct="1">
              <a:lnSpc>
                <a:spcPct val="90000"/>
              </a:lnSpc>
              <a:buNone/>
            </a:pPr>
            <a:r>
              <a:rPr lang="zh-CN" altLang="en-US" sz="4800" b="1"/>
              <a:t>词类活用</a:t>
            </a:r>
            <a:endParaRPr lang="zh-CN" altLang="en-US" sz="4800" b="1"/>
          </a:p>
          <a:p>
            <a:pPr lvl="0" algn="ctr" eaLnBrk="1" hangingPunct="1">
              <a:lnSpc>
                <a:spcPct val="90000"/>
              </a:lnSpc>
              <a:buNone/>
            </a:pPr>
            <a:r>
              <a:rPr lang="zh-CN" altLang="en-US" sz="4800" b="1"/>
              <a:t>一词多义</a:t>
            </a:r>
            <a:endParaRPr lang="zh-CN" altLang="en-US" sz="4800" b="1"/>
          </a:p>
          <a:p>
            <a:pPr lvl="0" algn="ctr" eaLnBrk="1" hangingPunct="1">
              <a:lnSpc>
                <a:spcPct val="90000"/>
              </a:lnSpc>
              <a:buNone/>
            </a:pPr>
            <a:r>
              <a:rPr lang="zh-CN" altLang="en-US" sz="4800" b="1"/>
              <a:t>特殊句式</a:t>
            </a:r>
            <a:endParaRPr lang="zh-CN" altLang="en-US" sz="4800" b="1"/>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9218" name="Text Box 2" title=""/>
          <p:cNvSpPr txBox="1"/>
          <p:nvPr/>
        </p:nvSpPr>
        <p:spPr>
          <a:xfrm>
            <a:off x="304800" y="381000"/>
            <a:ext cx="8382000" cy="457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endParaRPr lang="zh-CN" altLang="en-US" sz="2400">
              <a:latin typeface="Times New Roman" pitchFamily="18" charset="0"/>
            </a:endParaRPr>
          </a:p>
        </p:txBody>
      </p:sp>
      <p:sp>
        <p:nvSpPr>
          <p:cNvPr id="9219" name="Text Box 3" title=""/>
          <p:cNvSpPr txBox="1"/>
          <p:nvPr/>
        </p:nvSpPr>
        <p:spPr>
          <a:xfrm>
            <a:off x="684213" y="1628775"/>
            <a:ext cx="8208962" cy="41386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buNone/>
            </a:pPr>
            <a:r>
              <a:rPr lang="zh-CN" altLang="en-US" b="1">
                <a:latin typeface="黑体" pitchFamily="49" charset="-122"/>
                <a:ea typeface="黑体" pitchFamily="49" charset="-122"/>
              </a:rPr>
              <a:t>险衅　　　　  夙愿　　  闵凶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怜悯　　　　  祚薄      期功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强近　　　　  床蓐　　　逮捕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李逵　        猥陋　　  陨首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逋慢　　　    病笃　　  矜持　</a:t>
            </a:r>
            <a:endParaRPr lang="zh-CN" altLang="en-US" b="1">
              <a:latin typeface="黑体" pitchFamily="49" charset="-122"/>
              <a:ea typeface="黑体" pitchFamily="49" charset="-122"/>
            </a:endParaRPr>
          </a:p>
        </p:txBody>
      </p:sp>
      <p:sp>
        <p:nvSpPr>
          <p:cNvPr id="9220" name="Text Box 4" title=""/>
          <p:cNvSpPr txBox="1"/>
          <p:nvPr/>
        </p:nvSpPr>
        <p:spPr>
          <a:xfrm>
            <a:off x="6588125" y="4868863"/>
            <a:ext cx="1008063"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黑体" pitchFamily="49" charset="-122"/>
                <a:ea typeface="黑体" pitchFamily="49" charset="-122"/>
              </a:rPr>
              <a:t>jīn</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1" name="Text Box 6" title=""/>
          <p:cNvSpPr txBox="1"/>
          <p:nvPr/>
        </p:nvSpPr>
        <p:spPr>
          <a:xfrm>
            <a:off x="1619250" y="1484313"/>
            <a:ext cx="7207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xìn</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2" name="Text Box 7" title=""/>
          <p:cNvSpPr txBox="1"/>
          <p:nvPr/>
        </p:nvSpPr>
        <p:spPr>
          <a:xfrm>
            <a:off x="4572000" y="1628775"/>
            <a:ext cx="11525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sù</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3" name="Text Box 8" title=""/>
          <p:cNvSpPr txBox="1"/>
          <p:nvPr/>
        </p:nvSpPr>
        <p:spPr>
          <a:xfrm>
            <a:off x="6588125" y="1628775"/>
            <a:ext cx="255587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mǐn   xiōng</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4" name="Text Box 9" title=""/>
          <p:cNvSpPr txBox="1"/>
          <p:nvPr/>
        </p:nvSpPr>
        <p:spPr>
          <a:xfrm>
            <a:off x="1619250" y="242093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lián  mǐn</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5" name="Text Box 10" title=""/>
          <p:cNvSpPr txBox="1"/>
          <p:nvPr/>
        </p:nvSpPr>
        <p:spPr>
          <a:xfrm>
            <a:off x="4572000" y="242093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zuò</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6" name="Text Box 11" title=""/>
          <p:cNvSpPr txBox="1"/>
          <p:nvPr/>
        </p:nvSpPr>
        <p:spPr>
          <a:xfrm>
            <a:off x="6732588" y="2420938"/>
            <a:ext cx="1008062"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jī</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7" name="Text Box 12" title=""/>
          <p:cNvSpPr txBox="1"/>
          <p:nvPr/>
        </p:nvSpPr>
        <p:spPr>
          <a:xfrm>
            <a:off x="1547813" y="328453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qiǎng</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8" name="Text Box 13" title=""/>
          <p:cNvSpPr txBox="1"/>
          <p:nvPr/>
        </p:nvSpPr>
        <p:spPr>
          <a:xfrm>
            <a:off x="4572000" y="328453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rù</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29" name="Text Box 14" title=""/>
          <p:cNvSpPr txBox="1"/>
          <p:nvPr/>
        </p:nvSpPr>
        <p:spPr>
          <a:xfrm>
            <a:off x="6588125" y="328453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dài</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0" name="Text Box 15" title=""/>
          <p:cNvSpPr txBox="1"/>
          <p:nvPr/>
        </p:nvSpPr>
        <p:spPr>
          <a:xfrm>
            <a:off x="1619250" y="4076700"/>
            <a:ext cx="20161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kuí</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1" name="Text Box 16" title=""/>
          <p:cNvSpPr txBox="1"/>
          <p:nvPr/>
        </p:nvSpPr>
        <p:spPr>
          <a:xfrm>
            <a:off x="4500563" y="4076700"/>
            <a:ext cx="20161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wěi</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2" name="Text Box 17" title=""/>
          <p:cNvSpPr txBox="1"/>
          <p:nvPr/>
        </p:nvSpPr>
        <p:spPr>
          <a:xfrm>
            <a:off x="6588125" y="4076700"/>
            <a:ext cx="20161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yǔn</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3" name="Text Box 18" title=""/>
          <p:cNvSpPr txBox="1"/>
          <p:nvPr/>
        </p:nvSpPr>
        <p:spPr>
          <a:xfrm>
            <a:off x="1619250" y="494188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bū</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4" name="Text Box 19" title=""/>
          <p:cNvSpPr txBox="1"/>
          <p:nvPr/>
        </p:nvSpPr>
        <p:spPr>
          <a:xfrm>
            <a:off x="4572000" y="4941888"/>
            <a:ext cx="20161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Times New Roman" pitchFamily="18" charset="0"/>
              </a:rPr>
              <a:t>dǔ</a:t>
            </a:r>
            <a:r>
              <a:rPr lang="en-US" altLang="zh-CN">
                <a:latin typeface="Times New Roman" pitchFamily="18" charset="0"/>
              </a:rPr>
              <a:t> </a:t>
            </a:r>
            <a:r>
              <a:rPr lang="zh-CN" altLang="en-US" b="1">
                <a:solidFill>
                  <a:srgbClr val="FF0066"/>
                </a:solidFill>
                <a:latin typeface="黑体" pitchFamily="49" charset="-122"/>
                <a:ea typeface="黑体" pitchFamily="49" charset="-122"/>
              </a:rPr>
              <a:t>　　　　　　　　　　　　　　     </a:t>
            </a:r>
            <a:endParaRPr lang="zh-CN" altLang="en-US" b="1">
              <a:solidFill>
                <a:srgbClr val="FF0066"/>
              </a:solidFill>
              <a:latin typeface="黑体" pitchFamily="49" charset="-122"/>
              <a:ea typeface="黑体" pitchFamily="49" charset="-122"/>
            </a:endParaRPr>
          </a:p>
        </p:txBody>
      </p:sp>
      <p:sp>
        <p:nvSpPr>
          <p:cNvPr id="9235" name="WordArt 2" title=""/>
          <p:cNvSpPr>
            <a:spLocks noTextEdit="1"/>
          </p:cNvSpPr>
          <p:nvPr/>
        </p:nvSpPr>
        <p:spPr>
          <a:xfrm>
            <a:off x="971550" y="333375"/>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字词读音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21">
                                            <p:txEl>
                                              <p:charRg st="0" end="23"/>
                                            </p:txEl>
                                          </p:spTgt>
                                        </p:tgtEl>
                                        <p:attrNameLst>
                                          <p:attrName>style.visibility</p:attrName>
                                        </p:attrNameLst>
                                      </p:cBhvr>
                                      <p:to>
                                        <p:strVal val="visible"/>
                                      </p:to>
                                    </p:set>
                                    <p:anim calcmode="lin" valueType="num">
                                      <p:cBhvr additive="base">
                                        <p:cTn id="7" dur="500" fill="hold"/>
                                        <p:tgtEl>
                                          <p:spTgt spid="9221">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1">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22">
                                            <p:txEl>
                                              <p:charRg st="0" end="23"/>
                                            </p:txEl>
                                          </p:spTgt>
                                        </p:tgtEl>
                                        <p:attrNameLst>
                                          <p:attrName>style.visibility</p:attrName>
                                        </p:attrNameLst>
                                      </p:cBhvr>
                                      <p:to>
                                        <p:strVal val="visible"/>
                                      </p:to>
                                    </p:set>
                                    <p:anim calcmode="lin" valueType="num">
                                      <p:cBhvr additive="base">
                                        <p:cTn id="13" dur="500" fill="hold"/>
                                        <p:tgtEl>
                                          <p:spTgt spid="9222">
                                            <p:txEl>
                                              <p:charRg st="0" end="2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2">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223">
                                            <p:txEl>
                                              <p:charRg st="0" end="32"/>
                                            </p:txEl>
                                          </p:spTgt>
                                        </p:tgtEl>
                                        <p:attrNameLst>
                                          <p:attrName>style.visibility</p:attrName>
                                        </p:attrNameLst>
                                      </p:cBhvr>
                                      <p:to>
                                        <p:strVal val="visible"/>
                                      </p:to>
                                    </p:set>
                                    <p:anim calcmode="lin" valueType="num">
                                      <p:cBhvr additive="base">
                                        <p:cTn id="19" dur="500" fill="hold"/>
                                        <p:tgtEl>
                                          <p:spTgt spid="9223">
                                            <p:txEl>
                                              <p:charRg st="0" end="3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23">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224">
                                            <p:txEl>
                                              <p:charRg st="0" end="30"/>
                                            </p:txEl>
                                          </p:spTgt>
                                        </p:tgtEl>
                                        <p:attrNameLst>
                                          <p:attrName>style.visibility</p:attrName>
                                        </p:attrNameLst>
                                      </p:cBhvr>
                                      <p:to>
                                        <p:strVal val="visible"/>
                                      </p:to>
                                    </p:set>
                                    <p:anim calcmode="lin" valueType="num">
                                      <p:cBhvr additive="base">
                                        <p:cTn id="25" dur="500" fill="hold"/>
                                        <p:tgtEl>
                                          <p:spTgt spid="9224">
                                            <p:txEl>
                                              <p:charRg st="0" end="3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24">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225">
                                            <p:txEl>
                                              <p:charRg st="0" end="24"/>
                                            </p:txEl>
                                          </p:spTgt>
                                        </p:tgtEl>
                                        <p:attrNameLst>
                                          <p:attrName>style.visibility</p:attrName>
                                        </p:attrNameLst>
                                      </p:cBhvr>
                                      <p:to>
                                        <p:strVal val="visible"/>
                                      </p:to>
                                    </p:set>
                                    <p:anim calcmode="lin" valueType="num">
                                      <p:cBhvr additive="base">
                                        <p:cTn id="31" dur="500" fill="hold"/>
                                        <p:tgtEl>
                                          <p:spTgt spid="9225">
                                            <p:txEl>
                                              <p:charRg st="0" end="2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25">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226">
                                            <p:txEl>
                                              <p:charRg st="0" end="21"/>
                                            </p:txEl>
                                          </p:spTgt>
                                        </p:tgtEl>
                                        <p:attrNameLst>
                                          <p:attrName>style.visibility</p:attrName>
                                        </p:attrNameLst>
                                      </p:cBhvr>
                                      <p:to>
                                        <p:strVal val="visible"/>
                                      </p:to>
                                    </p:set>
                                    <p:anim calcmode="lin" valueType="num">
                                      <p:cBhvr additive="base">
                                        <p:cTn id="37" dur="500" fill="hold"/>
                                        <p:tgtEl>
                                          <p:spTgt spid="9226">
                                            <p:txEl>
                                              <p:charRg st="0" end="2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26">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9227">
                                            <p:txEl>
                                              <p:charRg st="0" end="26"/>
                                            </p:txEl>
                                          </p:spTgt>
                                        </p:tgtEl>
                                        <p:attrNameLst>
                                          <p:attrName>style.visibility</p:attrName>
                                        </p:attrNameLst>
                                      </p:cBhvr>
                                      <p:to>
                                        <p:strVal val="visible"/>
                                      </p:to>
                                    </p:set>
                                    <p:anim calcmode="lin" valueType="num">
                                      <p:cBhvr additive="base">
                                        <p:cTn id="43" dur="500" fill="hold"/>
                                        <p:tgtEl>
                                          <p:spTgt spid="9227">
                                            <p:txEl>
                                              <p:charRg st="0" end="2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27">
                                            <p:txEl>
                                              <p:charRg st="0" end="2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9228">
                                            <p:txEl>
                                              <p:charRg st="0" end="23"/>
                                            </p:txEl>
                                          </p:spTgt>
                                        </p:tgtEl>
                                        <p:attrNameLst>
                                          <p:attrName>style.visibility</p:attrName>
                                        </p:attrNameLst>
                                      </p:cBhvr>
                                      <p:to>
                                        <p:strVal val="visible"/>
                                      </p:to>
                                    </p:set>
                                    <p:anim calcmode="lin" valueType="num">
                                      <p:cBhvr additive="base">
                                        <p:cTn id="49" dur="500" fill="hold"/>
                                        <p:tgtEl>
                                          <p:spTgt spid="9228">
                                            <p:txEl>
                                              <p:charRg st="0" end="2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28">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9229">
                                            <p:txEl>
                                              <p:charRg st="0" end="24"/>
                                            </p:txEl>
                                          </p:spTgt>
                                        </p:tgtEl>
                                        <p:attrNameLst>
                                          <p:attrName>style.visibility</p:attrName>
                                        </p:attrNameLst>
                                      </p:cBhvr>
                                      <p:to>
                                        <p:strVal val="visible"/>
                                      </p:to>
                                    </p:set>
                                    <p:anim calcmode="lin" valueType="num">
                                      <p:cBhvr additive="base">
                                        <p:cTn id="55" dur="500" fill="hold"/>
                                        <p:tgtEl>
                                          <p:spTgt spid="9229">
                                            <p:txEl>
                                              <p:charRg st="0" end="2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29">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9230">
                                            <p:txEl>
                                              <p:charRg st="0" end="24"/>
                                            </p:txEl>
                                          </p:spTgt>
                                        </p:tgtEl>
                                        <p:attrNameLst>
                                          <p:attrName>style.visibility</p:attrName>
                                        </p:attrNameLst>
                                      </p:cBhvr>
                                      <p:to>
                                        <p:strVal val="visible"/>
                                      </p:to>
                                    </p:set>
                                    <p:anim calcmode="lin" valueType="num">
                                      <p:cBhvr additive="base">
                                        <p:cTn id="61" dur="500" fill="hold"/>
                                        <p:tgtEl>
                                          <p:spTgt spid="9230">
                                            <p:txEl>
                                              <p:charRg st="0" end="2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230">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9231">
                                            <p:txEl>
                                              <p:charRg st="0" end="24"/>
                                            </p:txEl>
                                          </p:spTgt>
                                        </p:tgtEl>
                                        <p:attrNameLst>
                                          <p:attrName>style.visibility</p:attrName>
                                        </p:attrNameLst>
                                      </p:cBhvr>
                                      <p:to>
                                        <p:strVal val="visible"/>
                                      </p:to>
                                    </p:set>
                                    <p:anim calcmode="lin" valueType="num">
                                      <p:cBhvr additive="base">
                                        <p:cTn id="67" dur="500" fill="hold"/>
                                        <p:tgtEl>
                                          <p:spTgt spid="9231">
                                            <p:txEl>
                                              <p:charRg st="0" end="2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231">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9232">
                                            <p:txEl>
                                              <p:charRg st="0" end="24"/>
                                            </p:txEl>
                                          </p:spTgt>
                                        </p:tgtEl>
                                        <p:attrNameLst>
                                          <p:attrName>style.visibility</p:attrName>
                                        </p:attrNameLst>
                                      </p:cBhvr>
                                      <p:to>
                                        <p:strVal val="visible"/>
                                      </p:to>
                                    </p:set>
                                    <p:anim calcmode="lin" valueType="num">
                                      <p:cBhvr additive="base">
                                        <p:cTn id="73" dur="500" fill="hold"/>
                                        <p:tgtEl>
                                          <p:spTgt spid="9232">
                                            <p:txEl>
                                              <p:charRg st="0" end="2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9232">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9233">
                                            <p:txEl>
                                              <p:charRg st="0" end="23"/>
                                            </p:txEl>
                                          </p:spTgt>
                                        </p:tgtEl>
                                        <p:attrNameLst>
                                          <p:attrName>style.visibility</p:attrName>
                                        </p:attrNameLst>
                                      </p:cBhvr>
                                      <p:to>
                                        <p:strVal val="visible"/>
                                      </p:to>
                                    </p:set>
                                    <p:anim calcmode="lin" valueType="num">
                                      <p:cBhvr additive="base">
                                        <p:cTn id="79" dur="500" fill="hold"/>
                                        <p:tgtEl>
                                          <p:spTgt spid="9233">
                                            <p:txEl>
                                              <p:charRg st="0" end="2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9233">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9234">
                                            <p:txEl>
                                              <p:charRg st="0" end="23"/>
                                            </p:txEl>
                                          </p:spTgt>
                                        </p:tgtEl>
                                        <p:attrNameLst>
                                          <p:attrName>style.visibility</p:attrName>
                                        </p:attrNameLst>
                                      </p:cBhvr>
                                      <p:to>
                                        <p:strVal val="visible"/>
                                      </p:to>
                                    </p:set>
                                    <p:anim calcmode="lin" valueType="num">
                                      <p:cBhvr additive="base">
                                        <p:cTn id="85" dur="500" fill="hold"/>
                                        <p:tgtEl>
                                          <p:spTgt spid="9234">
                                            <p:txEl>
                                              <p:charRg st="0" end="2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9234">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nodeType="clickEffect">
                                  <p:stCondLst>
                                    <p:cond delay="0"/>
                                  </p:stCondLst>
                                  <p:childTnLst>
                                    <p:set>
                                      <p:cBhvr>
                                        <p:cTn id="90" dur="1" fill="hold">
                                          <p:stCondLst>
                                            <p:cond delay="0"/>
                                          </p:stCondLst>
                                        </p:cTn>
                                        <p:tgtEl>
                                          <p:spTgt spid="9220">
                                            <p:txEl>
                                              <p:charRg st="0" end="41"/>
                                            </p:txEl>
                                          </p:spTgt>
                                        </p:tgtEl>
                                        <p:attrNameLst>
                                          <p:attrName>style.visibility</p:attrName>
                                        </p:attrNameLst>
                                      </p:cBhvr>
                                      <p:to>
                                        <p:strVal val="visible"/>
                                      </p:to>
                                    </p:set>
                                    <p:anim calcmode="lin" valueType="num">
                                      <p:cBhvr additive="base">
                                        <p:cTn id="91" dur="500" fill="hold"/>
                                        <p:tgtEl>
                                          <p:spTgt spid="9220">
                                            <p:txEl>
                                              <p:charRg st="0" end="41"/>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9220">
                                            <p:txEl>
                                              <p:charRg st="0" end="41"/>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8" fill="hold" nodeType="clickEffect">
                                  <p:stCondLst>
                                    <p:cond delay="0"/>
                                  </p:stCondLst>
                                  <p:childTnLst>
                                    <p:set>
                                      <p:cBhvr>
                                        <p:cTn id="96" dur="1" fill="hold">
                                          <p:stCondLst>
                                            <p:cond delay="0"/>
                                          </p:stCondLst>
                                        </p:cTn>
                                        <p:tgtEl>
                                          <p:spTgt spid="9235"/>
                                        </p:tgtEl>
                                        <p:attrNameLst>
                                          <p:attrName>style.visibility</p:attrName>
                                        </p:attrNameLst>
                                      </p:cBhvr>
                                      <p:to>
                                        <p:strVal val="visible"/>
                                      </p:to>
                                    </p:set>
                                    <p:anim calcmode="lin" valueType="num">
                                      <p:cBhvr additive="base">
                                        <p:cTn id="97" dur="500" fill="hold"/>
                                        <p:tgtEl>
                                          <p:spTgt spid="9235"/>
                                        </p:tgtEl>
                                        <p:attrNameLst>
                                          <p:attrName>ppt_x</p:attrName>
                                        </p:attrNameLst>
                                      </p:cBhvr>
                                      <p:tavLst>
                                        <p:tav tm="0">
                                          <p:val>
                                            <p:strVal val="0-#ppt_w/2"/>
                                          </p:val>
                                        </p:tav>
                                        <p:tav tm="100000">
                                          <p:val>
                                            <p:strVal val="#ppt_x"/>
                                          </p:val>
                                        </p:tav>
                                      </p:tavLst>
                                    </p:anim>
                                    <p:anim calcmode="lin" valueType="num">
                                      <p:cBhvr additive="base">
                                        <p:cTn id="98" dur="500" fill="hold"/>
                                        <p:tgtEl>
                                          <p:spTgt spid="9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0242" name="Text Box 2" title=""/>
          <p:cNvSpPr txBox="1"/>
          <p:nvPr/>
        </p:nvSpPr>
        <p:spPr>
          <a:xfrm>
            <a:off x="304800" y="381000"/>
            <a:ext cx="8382000" cy="457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spcBef>
                <a:spcPct val="50000"/>
              </a:spcBef>
              <a:buNone/>
            </a:pPr>
            <a:endParaRPr lang="zh-CN" altLang="en-US" sz="2400">
              <a:latin typeface="Times New Roman" pitchFamily="18" charset="0"/>
            </a:endParaRPr>
          </a:p>
        </p:txBody>
      </p:sp>
      <p:sp>
        <p:nvSpPr>
          <p:cNvPr id="10243" name="Text Box 3" title=""/>
          <p:cNvSpPr txBox="1"/>
          <p:nvPr/>
        </p:nvSpPr>
        <p:spPr>
          <a:xfrm>
            <a:off x="1042988" y="1700213"/>
            <a:ext cx="7488237" cy="41386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buNone/>
            </a:pPr>
            <a:r>
              <a:rPr lang="zh-CN" altLang="en-US" b="1">
                <a:latin typeface="黑体" pitchFamily="49" charset="-122"/>
                <a:ea typeface="黑体" pitchFamily="49" charset="-122"/>
              </a:rPr>
              <a:t>郎署　　　　拔擢　　　　优渥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盘桓　　　　庶几        愚拙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日薄西山　  气息奄奄　　   朝不虑夕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形影相吊　　      更相为命　　</a:t>
            </a:r>
            <a:endParaRPr lang="zh-CN" altLang="en-US" b="1">
              <a:latin typeface="黑体" pitchFamily="49" charset="-122"/>
              <a:ea typeface="黑体" pitchFamily="49" charset="-122"/>
            </a:endParaRPr>
          </a:p>
          <a:p>
            <a:pPr marL="0" lvl="0" indent="0" eaLnBrk="1" hangingPunct="1">
              <a:lnSpc>
                <a:spcPct val="150000"/>
              </a:lnSpc>
              <a:buNone/>
            </a:pPr>
            <a:r>
              <a:rPr lang="zh-CN" altLang="en-US" b="1">
                <a:latin typeface="黑体" pitchFamily="49" charset="-122"/>
                <a:ea typeface="黑体" pitchFamily="49" charset="-122"/>
              </a:rPr>
              <a:t>愿乞终养　　      茕茕孑立</a:t>
            </a:r>
            <a:r>
              <a:rPr lang="zh-CN" altLang="en-US">
                <a:latin typeface="黑体" pitchFamily="49" charset="-122"/>
                <a:ea typeface="黑体" pitchFamily="49" charset="-122"/>
              </a:rPr>
              <a:t> </a:t>
            </a:r>
            <a:endParaRPr lang="zh-CN" altLang="en-US">
              <a:latin typeface="黑体" pitchFamily="49" charset="-122"/>
              <a:ea typeface="黑体" pitchFamily="49" charset="-122"/>
            </a:endParaRPr>
          </a:p>
        </p:txBody>
      </p:sp>
      <p:sp>
        <p:nvSpPr>
          <p:cNvPr id="10244" name="Text Box 4" title=""/>
          <p:cNvSpPr txBox="1"/>
          <p:nvPr/>
        </p:nvSpPr>
        <p:spPr>
          <a:xfrm>
            <a:off x="1979613" y="1628775"/>
            <a:ext cx="11525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shǔ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45" name="Text Box 6" title=""/>
          <p:cNvSpPr txBox="1"/>
          <p:nvPr/>
        </p:nvSpPr>
        <p:spPr>
          <a:xfrm>
            <a:off x="4427538" y="1628775"/>
            <a:ext cx="1800225"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bázhuó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46" name="Text Box 7" title=""/>
          <p:cNvSpPr txBox="1"/>
          <p:nvPr/>
        </p:nvSpPr>
        <p:spPr>
          <a:xfrm>
            <a:off x="6877050" y="1628775"/>
            <a:ext cx="1081088"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wò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47" name="Text Box 8" title=""/>
          <p:cNvSpPr txBox="1"/>
          <p:nvPr/>
        </p:nvSpPr>
        <p:spPr>
          <a:xfrm>
            <a:off x="1979613" y="2565400"/>
            <a:ext cx="1296987"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huán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48" name="Text Box 9" title=""/>
          <p:cNvSpPr txBox="1"/>
          <p:nvPr/>
        </p:nvSpPr>
        <p:spPr>
          <a:xfrm>
            <a:off x="4500563" y="2420938"/>
            <a:ext cx="1223962"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shùjī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49" name="Text Box 10" title=""/>
          <p:cNvSpPr txBox="1"/>
          <p:nvPr/>
        </p:nvSpPr>
        <p:spPr>
          <a:xfrm>
            <a:off x="6948488" y="2492375"/>
            <a:ext cx="1295400"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zhuō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0" name="Text Box 11" title=""/>
          <p:cNvSpPr txBox="1"/>
          <p:nvPr/>
        </p:nvSpPr>
        <p:spPr>
          <a:xfrm>
            <a:off x="2771775" y="3357563"/>
            <a:ext cx="7207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bó</a:t>
            </a:r>
            <a:endParaRPr lang="en-US" altLang="zh-CN" b="1">
              <a:solidFill>
                <a:srgbClr val="FF0066"/>
              </a:solidFill>
              <a:latin typeface="Dotum" pitchFamily="34" charset="-127"/>
              <a:ea typeface="Dotum" pitchFamily="34" charset="-127"/>
            </a:endParaRPr>
          </a:p>
        </p:txBody>
      </p:sp>
      <p:sp>
        <p:nvSpPr>
          <p:cNvPr id="10251" name="Text Box 12" title=""/>
          <p:cNvSpPr txBox="1"/>
          <p:nvPr/>
        </p:nvSpPr>
        <p:spPr>
          <a:xfrm>
            <a:off x="5148263" y="3284538"/>
            <a:ext cx="1800225"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Xī  yǎn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2" name="Text Box 13" title=""/>
          <p:cNvSpPr txBox="1"/>
          <p:nvPr/>
        </p:nvSpPr>
        <p:spPr>
          <a:xfrm>
            <a:off x="8280400" y="3284538"/>
            <a:ext cx="863600"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lǜ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3" name="Text Box 14" title=""/>
          <p:cNvSpPr txBox="1"/>
          <p:nvPr/>
        </p:nvSpPr>
        <p:spPr>
          <a:xfrm>
            <a:off x="2843213" y="4221163"/>
            <a:ext cx="1081087"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diào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4" name="Text Box 15" title=""/>
          <p:cNvSpPr txBox="1"/>
          <p:nvPr/>
        </p:nvSpPr>
        <p:spPr>
          <a:xfrm>
            <a:off x="6588125" y="4221163"/>
            <a:ext cx="1512888"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gēng</a:t>
            </a:r>
            <a:endParaRPr lang="en-US" altLang="zh-CN" b="1">
              <a:solidFill>
                <a:srgbClr val="FF0066"/>
              </a:solidFill>
              <a:latin typeface="Dotum" pitchFamily="34" charset="-127"/>
              <a:ea typeface="Dotum" pitchFamily="34" charset="-127"/>
            </a:endParaRPr>
          </a:p>
        </p:txBody>
      </p:sp>
      <p:sp>
        <p:nvSpPr>
          <p:cNvPr id="10255" name="Text Box 16" title=""/>
          <p:cNvSpPr txBox="1"/>
          <p:nvPr/>
        </p:nvSpPr>
        <p:spPr>
          <a:xfrm>
            <a:off x="2987675" y="5013325"/>
            <a:ext cx="863600" cy="823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qǐ</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6" name="Text Box 17" title=""/>
          <p:cNvSpPr txBox="1"/>
          <p:nvPr/>
        </p:nvSpPr>
        <p:spPr>
          <a:xfrm>
            <a:off x="6588125" y="5084763"/>
            <a:ext cx="2305050" cy="8239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1">
              <a:lnSpc>
                <a:spcPct val="150000"/>
              </a:lnSpc>
              <a:spcBef>
                <a:spcPct val="0"/>
              </a:spcBef>
              <a:buNone/>
            </a:pPr>
            <a:r>
              <a:rPr lang="en-US" altLang="zh-CN" b="1">
                <a:solidFill>
                  <a:srgbClr val="FF0066"/>
                </a:solidFill>
                <a:latin typeface="Dotum" pitchFamily="34" charset="-127"/>
                <a:ea typeface="Dotum" pitchFamily="34" charset="-127"/>
              </a:rPr>
              <a:t>qióng jié </a:t>
            </a:r>
            <a:r>
              <a:rPr lang="zh-CN" altLang="en-US" b="1">
                <a:solidFill>
                  <a:srgbClr val="FF0066"/>
                </a:solidFill>
                <a:latin typeface="Dotum" pitchFamily="34" charset="-127"/>
                <a:ea typeface="Dotum" pitchFamily="34" charset="-127"/>
              </a:rPr>
              <a:t>　　　　　　　　　　 　　　　　　　　　　　　　　　　　　　　　     </a:t>
            </a:r>
            <a:endParaRPr lang="zh-CN" altLang="en-US" b="1">
              <a:solidFill>
                <a:srgbClr val="FF0066"/>
              </a:solidFill>
              <a:latin typeface="Dotum" pitchFamily="34" charset="-127"/>
              <a:ea typeface="Dotum" pitchFamily="34" charset="-127"/>
            </a:endParaRPr>
          </a:p>
        </p:txBody>
      </p:sp>
      <p:sp>
        <p:nvSpPr>
          <p:cNvPr id="10257" name="WordArt 2" title=""/>
          <p:cNvSpPr>
            <a:spLocks noTextEdit="1"/>
          </p:cNvSpPr>
          <p:nvPr/>
        </p:nvSpPr>
        <p:spPr>
          <a:xfrm>
            <a:off x="1042988" y="765175"/>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字词读音</a:t>
            </a:r>
          </a:p>
        </p:txBody>
      </p:sp>
      <p:pic>
        <p:nvPicPr>
          <p:cNvPr id="2" name="Picture 2"/>
          <p:cNvPicPr>
            <a:picLocks noChangeAspect="1"/>
          </p:cNvPicPr>
          <p:nvPr/>
        </p:nvPicPr>
        <p:blipFill>
          <a:blip r:embed="rId2"/>
          <a:stretch>
            <a:fillRect/>
          </a:stretch>
        </p:blipFill>
        <p:spPr>
          <a:xfrm flipH="1">
            <a:off x="10439400" y="115189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4">
                                            <p:txEl>
                                              <p:charRg st="0" end="27"/>
                                            </p:txEl>
                                          </p:spTgt>
                                        </p:tgtEl>
                                        <p:attrNameLst>
                                          <p:attrName>style.visibility</p:attrName>
                                        </p:attrNameLst>
                                      </p:cBhvr>
                                      <p:to>
                                        <p:strVal val="visible"/>
                                      </p:to>
                                    </p:set>
                                    <p:anim calcmode="lin" valueType="num">
                                      <p:cBhvr additive="base">
                                        <p:cTn id="7" dur="500" fill="hold"/>
                                        <p:tgtEl>
                                          <p:spTgt spid="10244">
                                            <p:txEl>
                                              <p:charRg st="0"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4">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5">
                                            <p:txEl>
                                              <p:charRg st="0" end="50"/>
                                            </p:txEl>
                                          </p:spTgt>
                                        </p:tgtEl>
                                        <p:attrNameLst>
                                          <p:attrName>style.visibility</p:attrName>
                                        </p:attrNameLst>
                                      </p:cBhvr>
                                      <p:to>
                                        <p:strVal val="visible"/>
                                      </p:to>
                                    </p:set>
                                    <p:anim calcmode="lin" valueType="num">
                                      <p:cBhvr additive="base">
                                        <p:cTn id="13" dur="500" fill="hold"/>
                                        <p:tgtEl>
                                          <p:spTgt spid="10245">
                                            <p:txEl>
                                              <p:charRg st="0" end="5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5">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6">
                                            <p:txEl>
                                              <p:charRg st="0" end="48"/>
                                            </p:txEl>
                                          </p:spTgt>
                                        </p:tgtEl>
                                        <p:attrNameLst>
                                          <p:attrName>style.visibility</p:attrName>
                                        </p:attrNameLst>
                                      </p:cBhvr>
                                      <p:to>
                                        <p:strVal val="visible"/>
                                      </p:to>
                                    </p:set>
                                    <p:anim calcmode="lin" valueType="num">
                                      <p:cBhvr additive="base">
                                        <p:cTn id="19" dur="500" fill="hold"/>
                                        <p:tgtEl>
                                          <p:spTgt spid="10246">
                                            <p:txEl>
                                              <p:charRg st="0" end="4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6">
                                            <p:txEl>
                                              <p:charRg st="0" end="4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247">
                                            <p:txEl>
                                              <p:charRg st="0" end="47"/>
                                            </p:txEl>
                                          </p:spTgt>
                                        </p:tgtEl>
                                        <p:attrNameLst>
                                          <p:attrName>style.visibility</p:attrName>
                                        </p:attrNameLst>
                                      </p:cBhvr>
                                      <p:to>
                                        <p:strVal val="visible"/>
                                      </p:to>
                                    </p:set>
                                    <p:anim calcmode="lin" valueType="num">
                                      <p:cBhvr additive="base">
                                        <p:cTn id="25" dur="500" fill="hold"/>
                                        <p:tgtEl>
                                          <p:spTgt spid="10247">
                                            <p:txEl>
                                              <p:charRg st="0" end="4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7">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248">
                                            <p:txEl>
                                              <p:charRg st="0" end="48"/>
                                            </p:txEl>
                                          </p:spTgt>
                                        </p:tgtEl>
                                        <p:attrNameLst>
                                          <p:attrName>style.visibility</p:attrName>
                                        </p:attrNameLst>
                                      </p:cBhvr>
                                      <p:to>
                                        <p:strVal val="visible"/>
                                      </p:to>
                                    </p:set>
                                    <p:anim calcmode="lin" valueType="num">
                                      <p:cBhvr additive="base">
                                        <p:cTn id="31" dur="500" fill="hold"/>
                                        <p:tgtEl>
                                          <p:spTgt spid="10248">
                                            <p:txEl>
                                              <p:charRg st="0" end="4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8">
                                            <p:txEl>
                                              <p:charRg st="0" end="4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249">
                                            <p:txEl>
                                              <p:charRg st="0" end="42"/>
                                            </p:txEl>
                                          </p:spTgt>
                                        </p:tgtEl>
                                        <p:attrNameLst>
                                          <p:attrName>style.visibility</p:attrName>
                                        </p:attrNameLst>
                                      </p:cBhvr>
                                      <p:to>
                                        <p:strVal val="visible"/>
                                      </p:to>
                                    </p:set>
                                    <p:anim calcmode="lin" valueType="num">
                                      <p:cBhvr additive="base">
                                        <p:cTn id="37" dur="500" fill="hold"/>
                                        <p:tgtEl>
                                          <p:spTgt spid="10249">
                                            <p:txEl>
                                              <p:charRg st="0" end="4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9">
                                            <p:txEl>
                                              <p:charRg st="0" end="4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250">
                                            <p:txEl>
                                              <p:pRg st="0" end="0"/>
                                            </p:txEl>
                                          </p:spTgt>
                                        </p:tgtEl>
                                        <p:attrNameLst>
                                          <p:attrName>style.visibility</p:attrName>
                                        </p:attrNameLst>
                                      </p:cBhvr>
                                      <p:to>
                                        <p:strVal val="visible"/>
                                      </p:to>
                                    </p:set>
                                    <p:anim calcmode="lin" valueType="num">
                                      <p:cBhvr additive="base">
                                        <p:cTn id="43" dur="500" fill="hold"/>
                                        <p:tgtEl>
                                          <p:spTgt spid="1025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0251">
                                            <p:txEl>
                                              <p:charRg st="0" end="35"/>
                                            </p:txEl>
                                          </p:spTgt>
                                        </p:tgtEl>
                                        <p:attrNameLst>
                                          <p:attrName>style.visibility</p:attrName>
                                        </p:attrNameLst>
                                      </p:cBhvr>
                                      <p:to>
                                        <p:strVal val="visible"/>
                                      </p:to>
                                    </p:set>
                                    <p:anim calcmode="lin" valueType="num">
                                      <p:cBhvr additive="base">
                                        <p:cTn id="49" dur="500" fill="hold"/>
                                        <p:tgtEl>
                                          <p:spTgt spid="10251">
                                            <p:txEl>
                                              <p:charRg st="0" end="3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251">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0252">
                                            <p:txEl>
                                              <p:charRg st="0" end="42"/>
                                            </p:txEl>
                                          </p:spTgt>
                                        </p:tgtEl>
                                        <p:attrNameLst>
                                          <p:attrName>style.visibility</p:attrName>
                                        </p:attrNameLst>
                                      </p:cBhvr>
                                      <p:to>
                                        <p:strVal val="visible"/>
                                      </p:to>
                                    </p:set>
                                    <p:anim calcmode="lin" valueType="num">
                                      <p:cBhvr additive="base">
                                        <p:cTn id="55" dur="500" fill="hold"/>
                                        <p:tgtEl>
                                          <p:spTgt spid="10252">
                                            <p:txEl>
                                              <p:charRg st="0" end="4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252">
                                            <p:txEl>
                                              <p:charRg st="0" end="4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0253">
                                            <p:txEl>
                                              <p:charRg st="0" end="48"/>
                                            </p:txEl>
                                          </p:spTgt>
                                        </p:tgtEl>
                                        <p:attrNameLst>
                                          <p:attrName>style.visibility</p:attrName>
                                        </p:attrNameLst>
                                      </p:cBhvr>
                                      <p:to>
                                        <p:strVal val="visible"/>
                                      </p:to>
                                    </p:set>
                                    <p:anim calcmode="lin" valueType="num">
                                      <p:cBhvr additive="base">
                                        <p:cTn id="61" dur="500" fill="hold"/>
                                        <p:tgtEl>
                                          <p:spTgt spid="10253">
                                            <p:txEl>
                                              <p:charRg st="0" end="4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253">
                                            <p:txEl>
                                              <p:charRg st="0" end="4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0254">
                                            <p:txEl>
                                              <p:pRg st="0" end="0"/>
                                            </p:txEl>
                                          </p:spTgt>
                                        </p:tgtEl>
                                        <p:attrNameLst>
                                          <p:attrName>style.visibility</p:attrName>
                                        </p:attrNameLst>
                                      </p:cBhvr>
                                      <p:to>
                                        <p:strVal val="visible"/>
                                      </p:to>
                                    </p:set>
                                    <p:anim calcmode="lin" valueType="num">
                                      <p:cBhvr additive="base">
                                        <p:cTn id="67" dur="500" fill="hold"/>
                                        <p:tgtEl>
                                          <p:spTgt spid="10254">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02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10255">
                                            <p:txEl>
                                              <p:charRg st="0" end="31"/>
                                            </p:txEl>
                                          </p:spTgt>
                                        </p:tgtEl>
                                        <p:attrNameLst>
                                          <p:attrName>style.visibility</p:attrName>
                                        </p:attrNameLst>
                                      </p:cBhvr>
                                      <p:to>
                                        <p:strVal val="visible"/>
                                      </p:to>
                                    </p:set>
                                    <p:anim calcmode="lin" valueType="num">
                                      <p:cBhvr additive="base">
                                        <p:cTn id="73" dur="500" fill="hold"/>
                                        <p:tgtEl>
                                          <p:spTgt spid="10255">
                                            <p:txEl>
                                              <p:charRg st="0" end="3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0255">
                                            <p:txEl>
                                              <p:charRg st="0" end="3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10256">
                                            <p:txEl>
                                              <p:charRg st="0" end="48"/>
                                            </p:txEl>
                                          </p:spTgt>
                                        </p:tgtEl>
                                        <p:attrNameLst>
                                          <p:attrName>style.visibility</p:attrName>
                                        </p:attrNameLst>
                                      </p:cBhvr>
                                      <p:to>
                                        <p:strVal val="visible"/>
                                      </p:to>
                                    </p:set>
                                    <p:anim calcmode="lin" valueType="num">
                                      <p:cBhvr additive="base">
                                        <p:cTn id="79" dur="500" fill="hold"/>
                                        <p:tgtEl>
                                          <p:spTgt spid="10256">
                                            <p:txEl>
                                              <p:charRg st="0" end="48"/>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10256">
                                            <p:txEl>
                                              <p:charRg st="0" end="48"/>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nodeType="clickEffect">
                                  <p:stCondLst>
                                    <p:cond delay="0"/>
                                  </p:stCondLst>
                                  <p:childTnLst>
                                    <p:set>
                                      <p:cBhvr>
                                        <p:cTn id="84" dur="1" fill="hold">
                                          <p:stCondLst>
                                            <p:cond delay="0"/>
                                          </p:stCondLst>
                                        </p:cTn>
                                        <p:tgtEl>
                                          <p:spTgt spid="10257"/>
                                        </p:tgtEl>
                                        <p:attrNameLst>
                                          <p:attrName>style.visibility</p:attrName>
                                        </p:attrNameLst>
                                      </p:cBhvr>
                                      <p:to>
                                        <p:strVal val="visible"/>
                                      </p:to>
                                    </p:set>
                                    <p:anim calcmode="lin" valueType="num">
                                      <p:cBhvr additive="base">
                                        <p:cTn id="85" dur="500" fill="hold"/>
                                        <p:tgtEl>
                                          <p:spTgt spid="10257"/>
                                        </p:tgtEl>
                                        <p:attrNameLst>
                                          <p:attrName>ppt_x</p:attrName>
                                        </p:attrNameLst>
                                      </p:cBhvr>
                                      <p:tavLst>
                                        <p:tav tm="0">
                                          <p:val>
                                            <p:strVal val="0-#ppt_w/2"/>
                                          </p:val>
                                        </p:tav>
                                        <p:tav tm="100000">
                                          <p:val>
                                            <p:strVal val="#ppt_x"/>
                                          </p:val>
                                        </p:tav>
                                      </p:tavLst>
                                    </p:anim>
                                    <p:anim calcmode="lin" valueType="num">
                                      <p:cBhvr additive="base">
                                        <p:cTn id="86" dur="500" fill="hold"/>
                                        <p:tgtEl>
                                          <p:spTgt spid="102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1266" name="WordArt 2" title=""/>
          <p:cNvSpPr>
            <a:spLocks noTextEdit="1"/>
          </p:cNvSpPr>
          <p:nvPr/>
        </p:nvSpPr>
        <p:spPr>
          <a:xfrm>
            <a:off x="611188" y="333375"/>
            <a:ext cx="3095625" cy="685800"/>
          </a:xfrm>
        </p:spPr>
        <p:txBody>
          <a:bodyPr wrap="none" fromWordArt="1">
            <a:prstTxWarp prst="textPlain">
              <a:avLst/>
            </a:prstTxWarp>
            <a:noAutofit/>
          </a:bodyPr>
          <a:lstStyle/>
          <a:p>
            <a:pPr algn="ctr"/>
            <a:r>
              <a:rPr sz="5400" b="1" kern="10">
                <a:ln w="12700">
                  <a:solidFill>
                    <a:srgbClr val="EAEAEA"/>
                  </a:solidFil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a:srgbClr val="C0C0C0">
                      <a:alpha val="78998"/>
                    </a:srgbClr>
                  </a:outerShdw>
                </a:effectLst>
                <a:latin typeface="黑体"/>
              </a:rPr>
              <a:t>词类活用</a:t>
            </a:r>
          </a:p>
        </p:txBody>
      </p:sp>
      <p:sp>
        <p:nvSpPr>
          <p:cNvPr id="11267" name="Text Box 3" title=""/>
          <p:cNvSpPr txBox="1">
            <a:spLocks noChangeArrowheads="1"/>
          </p:cNvSpPr>
          <p:nvPr/>
        </p:nvSpPr>
        <p:spPr bwMode="auto">
          <a:xfrm>
            <a:off x="250825" y="1268413"/>
            <a:ext cx="4321175" cy="4478337"/>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刘病</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日</a:t>
            </a:r>
            <a:r>
              <a:rPr lang="zh-CN" altLang="en-US" sz="3200" b="1" spc="0">
                <a:effectLst>
                  <a:outerShdw blurRad="38100" dist="38100" dir="2700000" algn="tl">
                    <a:srgbClr val="FFFFFF"/>
                  </a:outerShdw>
                </a:effectLst>
                <a:latin typeface="黑体" pitchFamily="49" charset="-122"/>
                <a:ea typeface="黑体" pitchFamily="49" charset="-122"/>
              </a:rPr>
              <a:t>笃</a:t>
            </a:r>
            <a:endParaRPr lang="zh-CN" altLang="en-US" b="1">
              <a:effectLst>
                <a:outerShdw blurRad="38100" dist="38100" dir="2700000" algn="tl">
                  <a:srgbClr val="FFFFFF"/>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猥以</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微贱</a:t>
            </a:r>
            <a:endParaRPr lang="zh-CN" altLang="en-US" b="1">
              <a:solidFill>
                <a:srgbClr val="FF0000"/>
              </a:solidFill>
              <a:effectLst>
                <a:outerShdw blurRad="38100" dist="38100" dir="2700000" algn="tl">
                  <a:srgbClr val="000000"/>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愿陛下矜悯愚</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诚</a:t>
            </a:r>
            <a:endParaRPr lang="zh-CN" altLang="en-US" b="1">
              <a:solidFill>
                <a:srgbClr val="FF0000"/>
              </a:solidFill>
              <a:effectLst>
                <a:outerShdw blurRad="38100" dist="38100" dir="2700000" algn="tl">
                  <a:srgbClr val="000000"/>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无以</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终</a:t>
            </a:r>
            <a:r>
              <a:rPr lang="zh-CN" altLang="en-US" sz="3200" b="1" spc="0">
                <a:effectLst>
                  <a:outerShdw blurRad="38100" dist="38100" dir="2700000" algn="tl">
                    <a:srgbClr val="FFFFFF"/>
                  </a:outerShdw>
                </a:effectLst>
                <a:latin typeface="黑体" pitchFamily="49" charset="-122"/>
                <a:ea typeface="黑体" pitchFamily="49" charset="-122"/>
              </a:rPr>
              <a:t>余年</a:t>
            </a:r>
            <a:endParaRPr lang="zh-CN" altLang="en-US" b="1">
              <a:effectLst>
                <a:outerShdw blurRad="38100" dist="38100" dir="2700000" algn="tl">
                  <a:srgbClr val="FFFFFF"/>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保</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卒</a:t>
            </a:r>
            <a:r>
              <a:rPr lang="zh-CN" altLang="en-US" sz="3200" b="1" spc="0">
                <a:effectLst>
                  <a:outerShdw blurRad="38100" dist="38100" dir="2700000" algn="tl">
                    <a:srgbClr val="FFFFFF"/>
                  </a:outerShdw>
                </a:effectLst>
                <a:latin typeface="黑体" pitchFamily="49" charset="-122"/>
                <a:ea typeface="黑体" pitchFamily="49" charset="-122"/>
              </a:rPr>
              <a:t>终年</a:t>
            </a:r>
            <a:endParaRPr lang="zh-CN" altLang="en-US" b="1">
              <a:effectLst>
                <a:outerShdw blurRad="38100" dist="38100" dir="2700000" algn="tl">
                  <a:srgbClr val="FFFFFF"/>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是以区区不能废</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远</a:t>
            </a:r>
            <a:endParaRPr lang="zh-CN" altLang="en-US" b="1">
              <a:solidFill>
                <a:srgbClr val="FF0000"/>
              </a:solidFill>
              <a:effectLst>
                <a:outerShdw blurRad="38100" dist="38100" dir="2700000" algn="tl">
                  <a:srgbClr val="000000"/>
                </a:outerShdw>
              </a:effectLst>
              <a:latin typeface="黑体" pitchFamily="49" charset="-122"/>
              <a:ea typeface="黑体" pitchFamily="49" charset="-122"/>
            </a:endParaRPr>
          </a:p>
          <a:p>
            <a:pPr marL="0" lvl="0" indent="0" eaLnBrk="1" hangingPunct="0">
              <a:spcBef>
                <a:spcPct val="0"/>
              </a:spcBef>
              <a:buNone/>
            </a:pPr>
            <a:r>
              <a:rPr lang="zh-CN" altLang="en-US" sz="3200" b="1" spc="0">
                <a:effectLst>
                  <a:outerShdw blurRad="38100" dist="38100" dir="2700000" algn="tl">
                    <a:srgbClr val="FFFFFF"/>
                  </a:outerShdw>
                </a:effectLst>
                <a:latin typeface="黑体" pitchFamily="49" charset="-122"/>
                <a:ea typeface="黑体" pitchFamily="49" charset="-122"/>
              </a:rPr>
              <a:t>臣具以表</a:t>
            </a:r>
            <a:r>
              <a:rPr lang="zh-CN" altLang="en-US" sz="3200" b="1" spc="0">
                <a:solidFill>
                  <a:srgbClr val="FF0000"/>
                </a:solidFill>
                <a:effectLst>
                  <a:outerShdw blurRad="38100" dist="38100" dir="2700000" algn="tl">
                    <a:srgbClr val="000000"/>
                  </a:outerShdw>
                </a:effectLst>
                <a:latin typeface="黑体" pitchFamily="49" charset="-122"/>
                <a:ea typeface="黑体" pitchFamily="49" charset="-122"/>
              </a:rPr>
              <a:t>闻</a:t>
            </a:r>
            <a:endParaRPr lang="zh-CN" altLang="en-US" b="1">
              <a:solidFill>
                <a:srgbClr val="FF0000"/>
              </a:solidFill>
              <a:effectLst>
                <a:outerShdw blurRad="38100" dist="38100" dir="2700000" algn="tl">
                  <a:srgbClr val="000000"/>
                </a:outerShdw>
              </a:effectLst>
              <a:latin typeface="黑体" pitchFamily="49" charset="-122"/>
              <a:ea typeface="黑体" pitchFamily="49" charset="-122"/>
            </a:endParaRPr>
          </a:p>
          <a:p>
            <a:pPr marL="0" lvl="0" indent="0" eaLnBrk="1" hangingPunct="0">
              <a:spcBef>
                <a:spcPct val="0"/>
              </a:spcBef>
              <a:buNone/>
            </a:pPr>
            <a:r>
              <a:rPr lang="zh-CN" altLang="en-US" sz="3200" b="1" spc="0">
                <a:solidFill>
                  <a:srgbClr val="FF0000"/>
                </a:solidFill>
                <a:latin typeface="黑体" pitchFamily="49" charset="-122"/>
                <a:ea typeface="黑体" pitchFamily="49" charset="-122"/>
              </a:rPr>
              <a:t>外</a:t>
            </a:r>
            <a:r>
              <a:rPr lang="zh-CN" altLang="en-US" sz="3200" b="1" spc="0">
                <a:latin typeface="黑体" pitchFamily="49" charset="-122"/>
                <a:ea typeface="黑体" pitchFamily="49" charset="-122"/>
              </a:rPr>
              <a:t>无期功强近之亲，</a:t>
            </a:r>
            <a:endParaRPr lang="zh-CN" altLang="en-US" b="1">
              <a:latin typeface="黑体" pitchFamily="49" charset="-122"/>
              <a:ea typeface="黑体" pitchFamily="49" charset="-122"/>
            </a:endParaRPr>
          </a:p>
          <a:p>
            <a:pPr marL="0" lvl="0" indent="0" eaLnBrk="1" hangingPunct="0">
              <a:spcBef>
                <a:spcPct val="0"/>
              </a:spcBef>
              <a:buNone/>
            </a:pPr>
            <a:r>
              <a:rPr lang="zh-CN" altLang="en-US" sz="3200" b="1" spc="0">
                <a:solidFill>
                  <a:srgbClr val="FF0000"/>
                </a:solidFill>
                <a:latin typeface="黑体" pitchFamily="49" charset="-122"/>
                <a:ea typeface="黑体" pitchFamily="49" charset="-122"/>
              </a:rPr>
              <a:t>内</a:t>
            </a:r>
            <a:r>
              <a:rPr lang="zh-CN" altLang="en-US" sz="3200" b="1" spc="0">
                <a:latin typeface="黑体" pitchFamily="49" charset="-122"/>
                <a:ea typeface="黑体" pitchFamily="49" charset="-122"/>
              </a:rPr>
              <a:t>无应门五次之童。</a:t>
            </a:r>
            <a:endParaRPr lang="zh-CN" altLang="en-US" b="1">
              <a:latin typeface="黑体" pitchFamily="49" charset="-122"/>
              <a:ea typeface="黑体" pitchFamily="49" charset="-122"/>
            </a:endParaRPr>
          </a:p>
        </p:txBody>
      </p:sp>
      <p:sp>
        <p:nvSpPr>
          <p:cNvPr id="11268" name="Text Box 4" title=""/>
          <p:cNvSpPr txBox="1">
            <a:spLocks noChangeArrowheads="1"/>
          </p:cNvSpPr>
          <p:nvPr/>
        </p:nvSpPr>
        <p:spPr bwMode="auto">
          <a:xfrm>
            <a:off x="2916238" y="1268413"/>
            <a:ext cx="4464050" cy="519112"/>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日：名词作状语，一天天。</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69" name="Text Box 5" title=""/>
          <p:cNvSpPr txBox="1">
            <a:spLocks noChangeArrowheads="1"/>
          </p:cNvSpPr>
          <p:nvPr/>
        </p:nvSpPr>
        <p:spPr bwMode="auto">
          <a:xfrm>
            <a:off x="2916238" y="1773238"/>
            <a:ext cx="5899150" cy="519112"/>
          </a:xfrm>
          <a:prstGeom prst="rect">
            <a:avLst/>
          </a:prstGeom>
          <a:noFill/>
          <a:ln w="9525">
            <a:noFill/>
            <a:miter lim="800000"/>
          </a:ln>
        </p:spPr>
        <p:txBody>
          <a:bodyPr>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微贱：形容词用作名词，微贱的身份</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0" name="Text Box 6" title=""/>
          <p:cNvSpPr txBox="1">
            <a:spLocks noChangeArrowheads="1"/>
          </p:cNvSpPr>
          <p:nvPr/>
        </p:nvSpPr>
        <p:spPr bwMode="auto">
          <a:xfrm>
            <a:off x="3779838" y="2205038"/>
            <a:ext cx="4095750" cy="519112"/>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诚：形容词作名词，诚心</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1" name="Text Box 7" title=""/>
          <p:cNvSpPr txBox="1">
            <a:spLocks noChangeArrowheads="1"/>
          </p:cNvSpPr>
          <p:nvPr/>
        </p:nvSpPr>
        <p:spPr bwMode="auto">
          <a:xfrm>
            <a:off x="3132138" y="2708275"/>
            <a:ext cx="5518150" cy="519113"/>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终：动词的使动用法，使</a:t>
            </a:r>
            <a:r>
              <a:rPr lang="en-US" altLang="zh-CN" sz="2800" b="1" spc="0">
                <a:solidFill>
                  <a:srgbClr val="660066"/>
                </a:solidFill>
                <a:effectLst>
                  <a:outerShdw blurRad="38100" dist="38100" dir="2700000" algn="tl">
                    <a:srgbClr val="000000">
                      <a:alpha val="43137"/>
                    </a:srgbClr>
                  </a:outerShdw>
                </a:effectLst>
                <a:latin typeface="华文中宋" pitchFamily="2" charset="-122"/>
                <a:ea typeface="黑体" pitchFamily="49" charset="-122"/>
              </a:rPr>
              <a:t>……</a:t>
            </a: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结束</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2" name="Text Box 8" title=""/>
          <p:cNvSpPr txBox="1">
            <a:spLocks noChangeArrowheads="1"/>
          </p:cNvSpPr>
          <p:nvPr/>
        </p:nvSpPr>
        <p:spPr bwMode="auto">
          <a:xfrm>
            <a:off x="2771775" y="3213100"/>
            <a:ext cx="5518150" cy="519113"/>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卒：动词的使动用法，使</a:t>
            </a:r>
            <a:r>
              <a:rPr lang="en-US" altLang="zh-CN" sz="2800" b="1" spc="0">
                <a:solidFill>
                  <a:srgbClr val="660066"/>
                </a:solidFill>
                <a:effectLst>
                  <a:outerShdw blurRad="38100" dist="38100" dir="2700000" algn="tl">
                    <a:srgbClr val="000000">
                      <a:alpha val="43137"/>
                    </a:srgbClr>
                  </a:outerShdw>
                </a:effectLst>
                <a:latin typeface="华文中宋" pitchFamily="2" charset="-122"/>
                <a:ea typeface="黑体" pitchFamily="49" charset="-122"/>
              </a:rPr>
              <a:t>……</a:t>
            </a: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终了</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3" name="Text Box 9" title=""/>
          <p:cNvSpPr txBox="1">
            <a:spLocks noChangeArrowheads="1"/>
          </p:cNvSpPr>
          <p:nvPr/>
        </p:nvSpPr>
        <p:spPr bwMode="auto">
          <a:xfrm>
            <a:off x="3995738" y="3716338"/>
            <a:ext cx="4095750" cy="519112"/>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远：形容词作动词，远离</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4" name="Text Box 10" title=""/>
          <p:cNvSpPr txBox="1">
            <a:spLocks noChangeArrowheads="1"/>
          </p:cNvSpPr>
          <p:nvPr/>
        </p:nvSpPr>
        <p:spPr bwMode="auto">
          <a:xfrm>
            <a:off x="3708400" y="4149725"/>
            <a:ext cx="4806950" cy="519113"/>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闻：动词的使动用法，使上闻</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
        <p:nvSpPr>
          <p:cNvPr id="11275" name="Text Box 11" title=""/>
          <p:cNvSpPr txBox="1">
            <a:spLocks noChangeArrowheads="1"/>
          </p:cNvSpPr>
          <p:nvPr/>
        </p:nvSpPr>
        <p:spPr bwMode="auto">
          <a:xfrm>
            <a:off x="4067175" y="5013325"/>
            <a:ext cx="3384550" cy="519113"/>
          </a:xfrm>
          <a:prstGeom prst="rect">
            <a:avLst/>
          </a:prstGeom>
          <a:noFill/>
          <a:ln w="9525">
            <a:noFill/>
            <a:miter lim="800000"/>
          </a:ln>
        </p:spPr>
        <p:txBody>
          <a:bodyPr wrap="none">
            <a:spAutoFit/>
          </a:bodyPr>
          <a:lstStyle>
            <a:defPPr>
              <a:defRPr lang="zh-CN"/>
            </a:defPPr>
            <a:lvl1pPr marL="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20000"/>
              </a:spcBef>
              <a:spcAft>
                <a:spcPct val="0"/>
              </a:spcAft>
              <a:buClrTx/>
              <a:buSzTx/>
              <a:buFont typeface="Arial" pitchFamily="34" charset="0"/>
              <a:buChar char="•"/>
              <a:defRPr kumimoji="0" lang="zh-CN" altLang="en-US" sz="3200" b="0" i="0" u="none" baseline="0">
                <a:solidFill>
                  <a:schemeClr val="tx1"/>
                </a:solidFill>
                <a:effectLst/>
                <a:latin typeface="Arial" pitchFamily="34" charset="0"/>
                <a:ea typeface="宋体" pitchFamily="2" charset="-122"/>
              </a:defRPr>
            </a:lvl5pPr>
          </a:lstStyle>
          <a:p>
            <a:pPr marL="0" lvl="0" indent="0" eaLnBrk="1" hangingPunct="0">
              <a:spcBef>
                <a:spcPct val="0"/>
              </a:spcBef>
              <a:buNone/>
            </a:pPr>
            <a:r>
              <a:rPr lang="zh-CN" altLang="en-US" sz="2800" b="1" spc="0">
                <a:solidFill>
                  <a:srgbClr val="660066"/>
                </a:solidFill>
                <a:effectLst>
                  <a:outerShdw blurRad="38100" dist="38100" dir="2700000" algn="tl">
                    <a:srgbClr val="000000">
                      <a:alpha val="43137"/>
                    </a:srgbClr>
                  </a:outerShdw>
                </a:effectLst>
                <a:latin typeface="Times New Roman" pitchFamily="18" charset="0"/>
                <a:ea typeface="黑体" pitchFamily="49" charset="-122"/>
              </a:rPr>
              <a:t>内、外：名词作状语</a:t>
            </a:r>
            <a:endParaRPr lang="zh-CN" altLang="en-US" sz="2800" b="1">
              <a:solidFill>
                <a:srgbClr val="660066"/>
              </a:solidFill>
              <a:effectLst>
                <a:outerShdw blurRad="38100" dist="38100" dir="2700000" algn="tl">
                  <a:srgbClr val="000000">
                    <a:alpha val="43137"/>
                  </a:srgbClr>
                </a:outerShdw>
              </a:effectLst>
              <a:latin typeface="Times New Roman" pitchFamily="18" charset="0"/>
              <a:ea typeface="黑体" pitchFamily="49"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0-#ppt_w/2"/>
                                          </p:val>
                                        </p:tav>
                                        <p:tav tm="100000">
                                          <p:val>
                                            <p:strVal val="#ppt_x"/>
                                          </p:val>
                                        </p:tav>
                                      </p:tavLst>
                                    </p:anim>
                                    <p:anim calcmode="lin" valueType="num">
                                      <p:cBhvr additive="base">
                                        <p:cTn id="14"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0-#ppt_w/2"/>
                                          </p:val>
                                        </p:tav>
                                        <p:tav tm="100000">
                                          <p:val>
                                            <p:strVal val="#ppt_x"/>
                                          </p:val>
                                        </p:tav>
                                      </p:tavLst>
                                    </p:anim>
                                    <p:anim calcmode="lin" valueType="num">
                                      <p:cBhvr additive="base">
                                        <p:cTn id="20"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1269"/>
                                        </p:tgtEl>
                                        <p:attrNameLst>
                                          <p:attrName>style.visibility</p:attrName>
                                        </p:attrNameLst>
                                      </p:cBhvr>
                                      <p:to>
                                        <p:strVal val="visible"/>
                                      </p:to>
                                    </p:set>
                                    <p:anim calcmode="lin" valueType="num">
                                      <p:cBhvr additive="base">
                                        <p:cTn id="25" dur="500" fill="hold"/>
                                        <p:tgtEl>
                                          <p:spTgt spid="11269"/>
                                        </p:tgtEl>
                                        <p:attrNameLst>
                                          <p:attrName>ppt_x</p:attrName>
                                        </p:attrNameLst>
                                      </p:cBhvr>
                                      <p:tavLst>
                                        <p:tav tm="0">
                                          <p:val>
                                            <p:strVal val="0-#ppt_w/2"/>
                                          </p:val>
                                        </p:tav>
                                        <p:tav tm="100000">
                                          <p:val>
                                            <p:strVal val="#ppt_x"/>
                                          </p:val>
                                        </p:tav>
                                      </p:tavLst>
                                    </p:anim>
                                    <p:anim calcmode="lin" valueType="num">
                                      <p:cBhvr additive="base">
                                        <p:cTn id="26"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1270"/>
                                        </p:tgtEl>
                                        <p:attrNameLst>
                                          <p:attrName>style.visibility</p:attrName>
                                        </p:attrNameLst>
                                      </p:cBhvr>
                                      <p:to>
                                        <p:strVal val="visible"/>
                                      </p:to>
                                    </p:set>
                                    <p:anim calcmode="lin" valueType="num">
                                      <p:cBhvr additive="base">
                                        <p:cTn id="31" dur="500" fill="hold"/>
                                        <p:tgtEl>
                                          <p:spTgt spid="11270"/>
                                        </p:tgtEl>
                                        <p:attrNameLst>
                                          <p:attrName>ppt_x</p:attrName>
                                        </p:attrNameLst>
                                      </p:cBhvr>
                                      <p:tavLst>
                                        <p:tav tm="0">
                                          <p:val>
                                            <p:strVal val="0-#ppt_w/2"/>
                                          </p:val>
                                        </p:tav>
                                        <p:tav tm="100000">
                                          <p:val>
                                            <p:strVal val="#ppt_x"/>
                                          </p:val>
                                        </p:tav>
                                      </p:tavLst>
                                    </p:anim>
                                    <p:anim calcmode="lin" valueType="num">
                                      <p:cBhvr additive="base">
                                        <p:cTn id="32"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1271"/>
                                        </p:tgtEl>
                                        <p:attrNameLst>
                                          <p:attrName>style.visibility</p:attrName>
                                        </p:attrNameLst>
                                      </p:cBhvr>
                                      <p:to>
                                        <p:strVal val="visible"/>
                                      </p:to>
                                    </p:set>
                                    <p:anim calcmode="lin" valueType="num">
                                      <p:cBhvr additive="base">
                                        <p:cTn id="37" dur="500" fill="hold"/>
                                        <p:tgtEl>
                                          <p:spTgt spid="11271"/>
                                        </p:tgtEl>
                                        <p:attrNameLst>
                                          <p:attrName>ppt_x</p:attrName>
                                        </p:attrNameLst>
                                      </p:cBhvr>
                                      <p:tavLst>
                                        <p:tav tm="0">
                                          <p:val>
                                            <p:strVal val="0-#ppt_w/2"/>
                                          </p:val>
                                        </p:tav>
                                        <p:tav tm="100000">
                                          <p:val>
                                            <p:strVal val="#ppt_x"/>
                                          </p:val>
                                        </p:tav>
                                      </p:tavLst>
                                    </p:anim>
                                    <p:anim calcmode="lin" valueType="num">
                                      <p:cBhvr additive="base">
                                        <p:cTn id="38" dur="500" fill="hold"/>
                                        <p:tgtEl>
                                          <p:spTgt spid="1127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1272"/>
                                        </p:tgtEl>
                                        <p:attrNameLst>
                                          <p:attrName>style.visibility</p:attrName>
                                        </p:attrNameLst>
                                      </p:cBhvr>
                                      <p:to>
                                        <p:strVal val="visible"/>
                                      </p:to>
                                    </p:set>
                                    <p:anim calcmode="lin" valueType="num">
                                      <p:cBhvr additive="base">
                                        <p:cTn id="43" dur="500" fill="hold"/>
                                        <p:tgtEl>
                                          <p:spTgt spid="11272"/>
                                        </p:tgtEl>
                                        <p:attrNameLst>
                                          <p:attrName>ppt_x</p:attrName>
                                        </p:attrNameLst>
                                      </p:cBhvr>
                                      <p:tavLst>
                                        <p:tav tm="0">
                                          <p:val>
                                            <p:strVal val="0-#ppt_w/2"/>
                                          </p:val>
                                        </p:tav>
                                        <p:tav tm="100000">
                                          <p:val>
                                            <p:strVal val="#ppt_x"/>
                                          </p:val>
                                        </p:tav>
                                      </p:tavLst>
                                    </p:anim>
                                    <p:anim calcmode="lin" valueType="num">
                                      <p:cBhvr additive="base">
                                        <p:cTn id="44"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11273"/>
                                        </p:tgtEl>
                                        <p:attrNameLst>
                                          <p:attrName>style.visibility</p:attrName>
                                        </p:attrNameLst>
                                      </p:cBhvr>
                                      <p:to>
                                        <p:strVal val="visible"/>
                                      </p:to>
                                    </p:set>
                                    <p:anim calcmode="lin" valueType="num">
                                      <p:cBhvr additive="base">
                                        <p:cTn id="49" dur="500" fill="hold"/>
                                        <p:tgtEl>
                                          <p:spTgt spid="11273"/>
                                        </p:tgtEl>
                                        <p:attrNameLst>
                                          <p:attrName>ppt_x</p:attrName>
                                        </p:attrNameLst>
                                      </p:cBhvr>
                                      <p:tavLst>
                                        <p:tav tm="0">
                                          <p:val>
                                            <p:strVal val="0-#ppt_w/2"/>
                                          </p:val>
                                        </p:tav>
                                        <p:tav tm="100000">
                                          <p:val>
                                            <p:strVal val="#ppt_x"/>
                                          </p:val>
                                        </p:tav>
                                      </p:tavLst>
                                    </p:anim>
                                    <p:anim calcmode="lin" valueType="num">
                                      <p:cBhvr additive="base">
                                        <p:cTn id="50"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1274"/>
                                        </p:tgtEl>
                                        <p:attrNameLst>
                                          <p:attrName>style.visibility</p:attrName>
                                        </p:attrNameLst>
                                      </p:cBhvr>
                                      <p:to>
                                        <p:strVal val="visible"/>
                                      </p:to>
                                    </p:set>
                                    <p:anim calcmode="lin" valueType="num">
                                      <p:cBhvr additive="base">
                                        <p:cTn id="55" dur="500" fill="hold"/>
                                        <p:tgtEl>
                                          <p:spTgt spid="11274"/>
                                        </p:tgtEl>
                                        <p:attrNameLst>
                                          <p:attrName>ppt_x</p:attrName>
                                        </p:attrNameLst>
                                      </p:cBhvr>
                                      <p:tavLst>
                                        <p:tav tm="0">
                                          <p:val>
                                            <p:strVal val="0-#ppt_w/2"/>
                                          </p:val>
                                        </p:tav>
                                        <p:tav tm="100000">
                                          <p:val>
                                            <p:strVal val="#ppt_x"/>
                                          </p:val>
                                        </p:tav>
                                      </p:tavLst>
                                    </p:anim>
                                    <p:anim calcmode="lin" valueType="num">
                                      <p:cBhvr additive="base">
                                        <p:cTn id="56"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nodeType="clickEffect">
                                  <p:stCondLst>
                                    <p:cond delay="0"/>
                                  </p:stCondLst>
                                  <p:childTnLst>
                                    <p:set>
                                      <p:cBhvr>
                                        <p:cTn id="60" dur="1" fill="hold">
                                          <p:stCondLst>
                                            <p:cond delay="0"/>
                                          </p:stCondLst>
                                        </p:cTn>
                                        <p:tgtEl>
                                          <p:spTgt spid="11275"/>
                                        </p:tgtEl>
                                        <p:attrNameLst>
                                          <p:attrName>style.visibility</p:attrName>
                                        </p:attrNameLst>
                                      </p:cBhvr>
                                      <p:to>
                                        <p:strVal val="visible"/>
                                      </p:to>
                                    </p:set>
                                    <p:anim calcmode="lin" valueType="num">
                                      <p:cBhvr additive="base">
                                        <p:cTn id="61" dur="500" fill="hold"/>
                                        <p:tgtEl>
                                          <p:spTgt spid="11275"/>
                                        </p:tgtEl>
                                        <p:attrNameLst>
                                          <p:attrName>ppt_x</p:attrName>
                                        </p:attrNameLst>
                                      </p:cBhvr>
                                      <p:tavLst>
                                        <p:tav tm="0">
                                          <p:val>
                                            <p:strVal val="0-#ppt_w/2"/>
                                          </p:val>
                                        </p:tav>
                                        <p:tav tm="100000">
                                          <p:val>
                                            <p:strVal val="#ppt_x"/>
                                          </p:val>
                                        </p:tav>
                                      </p:tavLst>
                                    </p:anim>
                                    <p:anim calcmode="lin" valueType="num">
                                      <p:cBhvr additive="base">
                                        <p:cTn id="62"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39" presetClass="entr" presetSubtype="0" accel="100000" fill="hold" nodeType="clickEffect">
                                  <p:stCondLst>
                                    <p:cond delay="0"/>
                                  </p:stCondLst>
                                  <p:childTnLst>
                                    <p:set>
                                      <p:cBhvr>
                                        <p:cTn id="66" dur="1" fill="hold">
                                          <p:stCondLst>
                                            <p:cond delay="0"/>
                                          </p:stCondLst>
                                        </p:cTn>
                                        <p:tgtEl>
                                          <p:spTgt spid="11275"/>
                                        </p:tgtEl>
                                        <p:attrNameLst>
                                          <p:attrName>style.visibility</p:attrName>
                                        </p:attrNameLst>
                                      </p:cBhvr>
                                      <p:to>
                                        <p:strVal val="visible"/>
                                      </p:to>
                                    </p:set>
                                    <p:anim calcmode="lin" valueType="num">
                                      <p:cBhvr>
                                        <p:cTn id="67" dur="500" fill="hold"/>
                                        <p:tgtEl>
                                          <p:spTgt spid="11275"/>
                                        </p:tgtEl>
                                        <p:attrNameLst>
                                          <p:attrName>ppt_h</p:attrName>
                                        </p:attrNameLst>
                                      </p:cBhvr>
                                      <p:tavLst>
                                        <p:tav tm="0">
                                          <p:val>
                                            <p:strVal val="#ppt_h/20"/>
                                          </p:val>
                                        </p:tav>
                                        <p:tav tm="50000">
                                          <p:val>
                                            <p:strVal val="#ppt_h/20"/>
                                          </p:val>
                                        </p:tav>
                                        <p:tav tm="100000">
                                          <p:val>
                                            <p:strVal val="#ppt_h"/>
                                          </p:val>
                                        </p:tav>
                                      </p:tavLst>
                                    </p:anim>
                                    <p:anim calcmode="lin" valueType="num">
                                      <p:cBhvr>
                                        <p:cTn id="68" dur="500" fill="hold"/>
                                        <p:tgtEl>
                                          <p:spTgt spid="11275"/>
                                        </p:tgtEl>
                                        <p:attrNameLst>
                                          <p:attrName>ppt_w</p:attrName>
                                        </p:attrNameLst>
                                      </p:cBhvr>
                                      <p:tavLst>
                                        <p:tav tm="0">
                                          <p:val>
                                            <p:strVal val="#ppt_w+.3"/>
                                          </p:val>
                                        </p:tav>
                                        <p:tav tm="50000">
                                          <p:val>
                                            <p:strVal val="#ppt_w+.3"/>
                                          </p:val>
                                        </p:tav>
                                        <p:tav tm="100000">
                                          <p:val>
                                            <p:strVal val="#ppt_w"/>
                                          </p:val>
                                        </p:tav>
                                      </p:tavLst>
                                    </p:anim>
                                    <p:anim calcmode="lin" valueType="num">
                                      <p:cBhvr>
                                        <p:cTn id="69" dur="500" fill="hold"/>
                                        <p:tgtEl>
                                          <p:spTgt spid="11275"/>
                                        </p:tgtEl>
                                        <p:attrNameLst>
                                          <p:attrName>ppt_x</p:attrName>
                                        </p:attrNameLst>
                                      </p:cBhvr>
                                      <p:tavLst>
                                        <p:tav tm="0">
                                          <p:val>
                                            <p:strVal val="#ppt_x-.3"/>
                                          </p:val>
                                        </p:tav>
                                        <p:tav tm="50000">
                                          <p:val>
                                            <p:strVal val="#ppt_x"/>
                                          </p:val>
                                        </p:tav>
                                        <p:tav tm="100000">
                                          <p:val>
                                            <p:strVal val="#ppt_x"/>
                                          </p:val>
                                        </p:tav>
                                      </p:tavLst>
                                    </p:anim>
                                    <p:anim calcmode="lin" valueType="num">
                                      <p:cBhvr>
                                        <p:cTn id="70"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3.03.31"/>
  <p:tag name="AS_TITLE" val="Aspose.Slides for Java"/>
  <p:tag name="AS_VERSION" val="23.3"/>
  <p:tag name="COMMONDATA" val="eyJoZGlkIjoiN2NkYjY0MWUyYzhhMjQ5ZDA1MzY0OTU0OWUyOTE4MDAifQ=="/>
  <p:tag name="KSO_WPP_MARK_KEY" val="e5dc0444-2de3-4df6-a952-092fd9d27a4c"/>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kumimoji="0" 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kumimoji="0" lang="zh-CN"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267</Paragraphs>
  <Slides>36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36</vt:i4>
      </vt:variant>
    </vt:vector>
  </HeadingPairs>
  <TitlesOfParts>
    <vt:vector baseType="lpstr" size="48">
      <vt:lpstr>Arial</vt:lpstr>
      <vt:lpstr>宋体</vt:lpstr>
      <vt:lpstr>Calibri</vt:lpstr>
      <vt:lpstr>黑体</vt:lpstr>
      <vt:lpstr>华文新魏</vt:lpstr>
      <vt:lpstr>Times New Roman</vt:lpstr>
      <vt:lpstr>Dotum</vt:lpstr>
      <vt:lpstr>华文中宋</vt:lpstr>
      <vt:lpstr>楷体_GB2312</vt:lpstr>
      <vt:lpstr>隶书</vt:lpstr>
      <vt:lpstr>华文行楷</vt:lpstr>
      <vt:lpstr>默认设计模板</vt:lpstr>
      <vt:lpstr>PowerPoint Presentation</vt:lpstr>
      <vt:lpstr>PowerPoint Presentation</vt:lpstr>
      <vt:lpstr>PowerPoint Presentation</vt:lpstr>
      <vt:lpstr>PowerPoint Presentation</vt:lpstr>
      <vt:lpstr>学习目标</vt:lpstr>
      <vt:lpstr>文言知识梳理（自行整理，成果展示）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问题探究1、此时的李密陷入了怎样的两难境地？（找文中相关词句）</vt:lpstr>
      <vt:lpstr>2、李密提出的问题解决方案是什么？（找出文中相关词句）</vt:lpstr>
      <vt:lpstr>3、文章第3段是否可以删除？为什么？（结合本段结构内容以及李密和晋武帝的特殊背景）</vt:lpstr>
      <vt:lpstr>PowerPoint Presentation</vt:lpstr>
      <vt:lpstr>后事如何?（补充资料）</vt:lpstr>
      <vt:lpstr>      合作探究4、李密最终打动晋武帝，陈情成功的主要原因是什么？</vt:lpstr>
      <vt:lpstr>身临其境，情感美读</vt:lpstr>
      <vt:lpstr>辞  婉</vt:lpstr>
      <vt:lpstr>PowerPoint Presentation</vt:lpstr>
      <vt:lpstr>行文脉络和陈情技巧</vt:lpstr>
      <vt:lpstr>感悟亲情，体会至爱</vt:lpstr>
      <vt:lpstr>PowerPoint Presentation</vt:lpstr>
      <vt:lpstr>PowerPoint Presentation</vt:lpstr>
      <vt:lpstr>PowerPoint Presentation</vt:lpstr>
      <vt:lpstr>PowerPoint Presentation</vt:lpstr>
      <vt:lpstr>PowerPoint Presentation</vt:lpstr>
      <vt:lpstr>拓展延伸</vt:lpstr>
      <vt:lpstr>答案示例</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2023-08-10T14:59:47.276</cp:lastPrinted>
  <dcterms:created xsi:type="dcterms:W3CDTF">2023-08-10T14:59:47Z</dcterms:created>
  <dcterms:modified xsi:type="dcterms:W3CDTF">2023-08-10T06:59:47Z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