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410" r:id="rId2"/>
    <p:sldId id="409" r:id="rId3"/>
    <p:sldId id="462" r:id="rId4"/>
    <p:sldId id="463" r:id="rId5"/>
    <p:sldId id="464" r:id="rId6"/>
    <p:sldId id="465" r:id="rId7"/>
    <p:sldId id="466" r:id="rId8"/>
    <p:sldId id="467" r:id="rId9"/>
    <p:sldId id="468" r:id="rId10"/>
    <p:sldId id="469" r:id="rId11"/>
    <p:sldId id="411" r:id="rId12"/>
    <p:sldId id="417" r:id="rId13"/>
    <p:sldId id="418" r:id="rId14"/>
    <p:sldId id="419" r:id="rId15"/>
    <p:sldId id="420" r:id="rId16"/>
    <p:sldId id="415" r:id="rId17"/>
    <p:sldId id="442" r:id="rId18"/>
    <p:sldId id="431" r:id="rId19"/>
    <p:sldId id="443" r:id="rId20"/>
    <p:sldId id="444" r:id="rId21"/>
    <p:sldId id="429" r:id="rId22"/>
    <p:sldId id="430" r:id="rId23"/>
    <p:sldId id="445" r:id="rId24"/>
    <p:sldId id="416" r:id="rId25"/>
    <p:sldId id="428" r:id="rId26"/>
    <p:sldId id="412" r:id="rId27"/>
    <p:sldId id="446" r:id="rId28"/>
    <p:sldId id="447" r:id="rId29"/>
    <p:sldId id="448" r:id="rId30"/>
    <p:sldId id="413" r:id="rId31"/>
    <p:sldId id="449" r:id="rId32"/>
    <p:sldId id="450" r:id="rId33"/>
    <p:sldId id="470" r:id="rId34"/>
    <p:sldId id="471" r:id="rId35"/>
    <p:sldId id="472" r:id="rId36"/>
    <p:sldId id="473" r:id="rId37"/>
    <p:sldId id="474" r:id="rId38"/>
    <p:sldId id="475" r:id="rId39"/>
    <p:sldId id="476" r:id="rId40"/>
    <p:sldId id="477" r:id="rId41"/>
    <p:sldId id="478" r:id="rId42"/>
    <p:sldId id="479" r:id="rId43"/>
    <p:sldId id="480" r:id="rId44"/>
    <p:sldId id="481" r:id="rId45"/>
    <p:sldId id="482" r:id="rId46"/>
    <p:sldId id="483" r:id="rId47"/>
    <p:sldId id="484" r:id="rId48"/>
    <p:sldId id="451" r:id="rId49"/>
    <p:sldId id="452" r:id="rId50"/>
    <p:sldId id="453" r:id="rId51"/>
    <p:sldId id="414" r:id="rId52"/>
  </p:sldIdLst>
  <p:sldSz cx="12192000" cy="6858000"/>
  <p:notesSz cx="6858000" cy="9144000"/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3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tags" Target="tags/tag224.xml" /><Relationship Id="rId54" Type="http://schemas.openxmlformats.org/officeDocument/2006/relationships/presProps" Target="presProps.xml" /><Relationship Id="rId55" Type="http://schemas.openxmlformats.org/officeDocument/2006/relationships/viewProps" Target="viewProps.xml" /><Relationship Id="rId56" Type="http://schemas.openxmlformats.org/officeDocument/2006/relationships/theme" Target="theme/theme1.xml" /><Relationship Id="rId57" Type="http://schemas.openxmlformats.org/officeDocument/2006/relationships/tableStyles" Target="tableStyles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8.xml" /><Relationship Id="rId13" Type="http://schemas.openxmlformats.org/officeDocument/2006/relationships/tags" Target="../tags/tag69.xml" /><Relationship Id="rId14" Type="http://schemas.openxmlformats.org/officeDocument/2006/relationships/tags" Target="../tags/tag70.xml" /><Relationship Id="rId15" Type="http://schemas.openxmlformats.org/officeDocument/2006/relationships/tags" Target="../tags/tag71.xml" /><Relationship Id="rId16" Type="http://schemas.openxmlformats.org/officeDocument/2006/relationships/tags" Target="../tags/tag72.xml" /><Relationship Id="rId17" Type="http://schemas.openxmlformats.org/officeDocument/2006/relationships/tags" Target="../tags/tag73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74.xml" /><Relationship Id="rId21" Type="http://schemas.openxmlformats.org/officeDocument/2006/relationships/tags" Target="../tags/tag75.xml" /><Relationship Id="rId22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image" Target="../media/image2.jpeg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1.xml" /><Relationship Id="rId3" Type="http://schemas.openxmlformats.org/officeDocument/2006/relationships/tags" Target="../tags/tag10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7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5.xml" /><Relationship Id="rId3" Type="http://schemas.openxmlformats.org/officeDocument/2006/relationships/tags" Target="../tags/tag116.xml" /><Relationship Id="rId4" Type="http://schemas.openxmlformats.org/officeDocument/2006/relationships/tags" Target="../tags/tag117.xml" /><Relationship Id="rId5" Type="http://schemas.openxmlformats.org/officeDocument/2006/relationships/tags" Target="../tags/tag11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2.xml" /><Relationship Id="rId3" Type="http://schemas.openxmlformats.org/officeDocument/2006/relationships/tags" Target="../tags/tag123.xml" /><Relationship Id="rId4" Type="http://schemas.openxmlformats.org/officeDocument/2006/relationships/tags" Target="../tags/tag12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5.xml" /><Relationship Id="rId3" Type="http://schemas.openxmlformats.org/officeDocument/2006/relationships/tags" Target="../tags/tag126.xml" /><Relationship Id="rId4" Type="http://schemas.openxmlformats.org/officeDocument/2006/relationships/tags" Target="../tags/tag12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8.xml" /><Relationship Id="rId3" Type="http://schemas.openxmlformats.org/officeDocument/2006/relationships/tags" Target="../tags/tag12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8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3.xml" /><Relationship Id="rId3" Type="http://schemas.openxmlformats.org/officeDocument/2006/relationships/tags" Target="../tags/tag134.xml" /><Relationship Id="rId4" Type="http://schemas.openxmlformats.org/officeDocument/2006/relationships/tags" Target="../tags/tag13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6.xml" /><Relationship Id="rId3" Type="http://schemas.openxmlformats.org/officeDocument/2006/relationships/tags" Target="../tags/tag137.xml" /><Relationship Id="rId4" Type="http://schemas.openxmlformats.org/officeDocument/2006/relationships/tags" Target="../tags/tag13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9.xml" /><Relationship Id="rId3" Type="http://schemas.openxmlformats.org/officeDocument/2006/relationships/tags" Target="../tags/tag140.xml" /><Relationship Id="rId4" Type="http://schemas.openxmlformats.org/officeDocument/2006/relationships/tags" Target="../tags/tag14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2.xml" /><Relationship Id="rId3" Type="http://schemas.openxmlformats.org/officeDocument/2006/relationships/tags" Target="../tags/tag143.xml" /><Relationship Id="rId4" Type="http://schemas.openxmlformats.org/officeDocument/2006/relationships/tags" Target="../tags/tag14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5.xml" /><Relationship Id="rId3" Type="http://schemas.openxmlformats.org/officeDocument/2006/relationships/tags" Target="../tags/tag14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7.xml" /><Relationship Id="rId3" Type="http://schemas.openxmlformats.org/officeDocument/2006/relationships/tags" Target="../tags/tag14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image" Target="../media/image3.png" /><Relationship Id="rId5" Type="http://schemas.openxmlformats.org/officeDocument/2006/relationships/tags" Target="../tags/tag151.xml" /><Relationship Id="rId6" Type="http://schemas.openxmlformats.org/officeDocument/2006/relationships/tags" Target="../tags/tag15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slide" Target="slide13.xml" TargetMode="Internal" /><Relationship Id="rId5" Type="http://schemas.openxmlformats.org/officeDocument/2006/relationships/tags" Target="../tags/tag155.xml" /><Relationship Id="rId6" Type="http://schemas.openxmlformats.org/officeDocument/2006/relationships/tags" Target="../tags/tag15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7.xml" /><Relationship Id="rId3" Type="http://schemas.openxmlformats.org/officeDocument/2006/relationships/tags" Target="../tags/tag158.xml" /><Relationship Id="rId4" Type="http://schemas.openxmlformats.org/officeDocument/2006/relationships/tags" Target="../tags/tag159.xml" /><Relationship Id="rId5" Type="http://schemas.openxmlformats.org/officeDocument/2006/relationships/tags" Target="../tags/tag16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1.xml" /><Relationship Id="rId3" Type="http://schemas.openxmlformats.org/officeDocument/2006/relationships/tags" Target="../tags/tag162.xml" /><Relationship Id="rId4" Type="http://schemas.openxmlformats.org/officeDocument/2006/relationships/tags" Target="../tags/tag163.xml" /><Relationship Id="rId5" Type="http://schemas.openxmlformats.org/officeDocument/2006/relationships/tags" Target="../tags/tag16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85.xml" /><Relationship Id="rId3" Type="http://schemas.openxmlformats.org/officeDocument/2006/relationships/tags" Target="../tags/tag86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8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2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tags" Target="../tags/tag175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6.xml" /><Relationship Id="rId3" Type="http://schemas.openxmlformats.org/officeDocument/2006/relationships/tags" Target="../tags/tag17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8.xml" /><Relationship Id="rId3" Type="http://schemas.openxmlformats.org/officeDocument/2006/relationships/tags" Target="../tags/tag179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0.xml" /><Relationship Id="rId3" Type="http://schemas.openxmlformats.org/officeDocument/2006/relationships/tags" Target="../tags/tag181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2.xml" /><Relationship Id="rId3" Type="http://schemas.openxmlformats.org/officeDocument/2006/relationships/tags" Target="../tags/tag183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4.xml" /><Relationship Id="rId3" Type="http://schemas.openxmlformats.org/officeDocument/2006/relationships/tags" Target="../tags/tag185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6.xml" /><Relationship Id="rId3" Type="http://schemas.openxmlformats.org/officeDocument/2006/relationships/tags" Target="../tags/tag18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8.xml" /><Relationship Id="rId3" Type="http://schemas.openxmlformats.org/officeDocument/2006/relationships/tags" Target="../tags/tag18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87.xml" /><Relationship Id="rId3" Type="http://schemas.openxmlformats.org/officeDocument/2006/relationships/tags" Target="../tags/tag88.xml" /><Relationship Id="rId4" Type="http://schemas.openxmlformats.org/officeDocument/2006/relationships/tags" Target="../tags/tag89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0.xml" /><Relationship Id="rId3" Type="http://schemas.openxmlformats.org/officeDocument/2006/relationships/tags" Target="../tags/tag191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2.xml" /><Relationship Id="rId3" Type="http://schemas.openxmlformats.org/officeDocument/2006/relationships/tags" Target="../tags/tag193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4.xml" /><Relationship Id="rId3" Type="http://schemas.openxmlformats.org/officeDocument/2006/relationships/tags" Target="../tags/tag195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6.xml" /><Relationship Id="rId3" Type="http://schemas.openxmlformats.org/officeDocument/2006/relationships/tags" Target="../tags/tag197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8.xml" /><Relationship Id="rId3" Type="http://schemas.openxmlformats.org/officeDocument/2006/relationships/tags" Target="../tags/tag199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0.xml" /><Relationship Id="rId3" Type="http://schemas.openxmlformats.org/officeDocument/2006/relationships/tags" Target="../tags/tag201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2.xml" /><Relationship Id="rId3" Type="http://schemas.openxmlformats.org/officeDocument/2006/relationships/tags" Target="../tags/tag203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4.xml" /><Relationship Id="rId3" Type="http://schemas.openxmlformats.org/officeDocument/2006/relationships/tags" Target="../tags/tag205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6.xml" /><Relationship Id="rId3" Type="http://schemas.openxmlformats.org/officeDocument/2006/relationships/tags" Target="../tags/tag207.xml" /><Relationship Id="rId4" Type="http://schemas.openxmlformats.org/officeDocument/2006/relationships/tags" Target="../tags/tag208.xml" /><Relationship Id="rId5" Type="http://schemas.openxmlformats.org/officeDocument/2006/relationships/tags" Target="../tags/tag209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0.xml" /><Relationship Id="rId3" Type="http://schemas.openxmlformats.org/officeDocument/2006/relationships/tags" Target="../tags/tag211.xml" /><Relationship Id="rId4" Type="http://schemas.openxmlformats.org/officeDocument/2006/relationships/tags" Target="../tags/tag21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0.xml" /><Relationship Id="rId3" Type="http://schemas.openxmlformats.org/officeDocument/2006/relationships/tags" Target="../tags/tag91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3.xml" /><Relationship Id="rId3" Type="http://schemas.openxmlformats.org/officeDocument/2006/relationships/tags" Target="../tags/tag214.xml" /><Relationship Id="rId4" Type="http://schemas.openxmlformats.org/officeDocument/2006/relationships/image" Target="../media/image4.gif" /><Relationship Id="rId5" Type="http://schemas.openxmlformats.org/officeDocument/2006/relationships/tags" Target="../tags/tag215.xml" /><Relationship Id="rId6" Type="http://schemas.openxmlformats.org/officeDocument/2006/relationships/hyperlink" Target="http://www.cqtz.com/tzzy/xxjs/myweb2/qixi/love.htm" TargetMode="External" /><Relationship Id="rId7" Type="http://schemas.openxmlformats.org/officeDocument/2006/relationships/tags" Target="../tags/tag216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3.xml" /><Relationship Id="rId2" Type="http://schemas.openxmlformats.org/officeDocument/2006/relationships/tags" Target="../tags/tag217.xml" /><Relationship Id="rId3" Type="http://schemas.openxmlformats.org/officeDocument/2006/relationships/tags" Target="../tags/tag218.xml" /><Relationship Id="rId4" Type="http://schemas.openxmlformats.org/officeDocument/2006/relationships/tags" Target="../tags/tag219.xml" /><Relationship Id="rId5" Type="http://schemas.openxmlformats.org/officeDocument/2006/relationships/image" Target="../media/image5.jpeg" /><Relationship Id="rId6" Type="http://schemas.openxmlformats.org/officeDocument/2006/relationships/tags" Target="../tags/tag220.xml" /><Relationship Id="rId7" Type="http://schemas.openxmlformats.org/officeDocument/2006/relationships/tags" Target="../tags/tag221.xml" /><Relationship Id="rId8" Type="http://schemas.openxmlformats.org/officeDocument/2006/relationships/image" Target="../media/image6.png" /><Relationship Id="rId9" Type="http://schemas.openxmlformats.org/officeDocument/2006/relationships/tags" Target="../tags/tag22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2.xml" /><Relationship Id="rId3" Type="http://schemas.openxmlformats.org/officeDocument/2006/relationships/tags" Target="../tags/tag9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7.xml" /><Relationship Id="rId3" Type="http://schemas.openxmlformats.org/officeDocument/2006/relationships/tags" Target="../tags/tag9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9.xml" /><Relationship Id="rId3" Type="http://schemas.openxmlformats.org/officeDocument/2006/relationships/tags" Target="../tags/tag10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altLang="zh-CN" sz="8000">
                <a:solidFill>
                  <a:schemeClr val="accent3"/>
                </a:solidFill>
                <a:effectLst/>
                <a:latin typeface="华文行楷" panose="02010800040101010101" charset="-122"/>
                <a:ea typeface="华文行楷" panose="02010800040101010101" charset="-122"/>
              </a:rPr>
              <a:t>鹊桥仙</a:t>
            </a:r>
            <a:endParaRPr altLang="zh-CN" sz="8000">
              <a:solidFill>
                <a:schemeClr val="accent3"/>
              </a:solidFill>
              <a:effectLst/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4" name="图片 3" descr="timgR6YXJ1I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60625" y="3242945"/>
            <a:ext cx="6650355" cy="335534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8091805" y="1669415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秦观</a:t>
            </a:r>
            <a:endParaRPr lang="zh-CN" altLang="en-US" sz="6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266" name="内容占位符 11265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089660" y="1523365"/>
            <a:ext cx="9590405" cy="5821680"/>
          </a:xfrm>
        </p:spPr>
        <p:txBody>
          <a:bodyPr>
            <a:normAutofit lnSpcReduction="20000"/>
          </a:bodyPr>
          <a:lstStyle/>
          <a:p>
            <a:pPr>
              <a:spcBef>
                <a:spcPct val="0"/>
              </a:spcBef>
              <a:buNone/>
            </a:pPr>
            <a:r>
              <a:rPr lang="en-US" altLang="zh-CN" b="1"/>
              <a:t>    </a:t>
            </a:r>
            <a:r>
              <a:rPr lang="en-US" altLang="zh-CN" sz="2800" b="1"/>
              <a:t>  “</a:t>
            </a:r>
            <a:r>
              <a:rPr lang="zh-CN" altLang="en-US" sz="2800" b="1"/>
              <a:t>七夕”是一个美好而又充满神话色彩的节日。 相传这天夜晚</a:t>
            </a:r>
            <a:r>
              <a:rPr lang="en-US" altLang="zh-CN" sz="2800" b="1"/>
              <a:t>(</a:t>
            </a:r>
            <a:r>
              <a:rPr lang="zh-CN" altLang="en-US" sz="2800" b="1"/>
              <a:t>阴历七月初七</a:t>
            </a:r>
            <a:r>
              <a:rPr lang="en-US" altLang="zh-CN" sz="2800" b="1"/>
              <a:t>)</a:t>
            </a:r>
            <a:r>
              <a:rPr lang="zh-CN" altLang="en-US" sz="2800" b="1"/>
              <a:t>是分居银河两侧的牛郎织女，一年一度相会的日子。织女是织造云锦的巧手，所以，这天夜晚，天空的云彩特别好看。旧时风俗，少女们要于此夜陈设瓜果，朝天礼拜，向织女“乞巧”。这个以来就流传着的美丽神话，引起了古往今来多少诗人的咏叹。其中能长久地脍炙人口，传诵不衰的绝唱。</a:t>
            </a:r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教学目标</a:t>
            </a:r>
            <a:r>
              <a:rPr lang="en-US" altLang="zh-CN"/>
              <a:t>1</a:t>
            </a:r>
            <a:r>
              <a:t>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sz="40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简介作者，了解诗人的风格；</a:t>
            </a:r>
            <a:endParaRPr lang="zh-CN" altLang="en-US" sz="4000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br>
              <a:rPr>
                <a:solidFill>
                  <a:schemeClr val="accent3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</a:br>
            <a:r>
              <a:rPr>
                <a:solidFill>
                  <a:schemeClr val="accent3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秦     观</a:t>
            </a:r>
            <a:r>
              <a:rPr lang="en-US" altLang="zh-CN">
                <a:solidFill>
                  <a:schemeClr val="accent3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(1049</a:t>
            </a:r>
            <a:r>
              <a:rPr lang="en-US" altLang="zh-CN">
                <a:solidFill>
                  <a:schemeClr val="accent3"/>
                </a:solidFill>
                <a:effectLst/>
                <a:ea typeface="楷体_GB2312" pitchFamily="49" charset="-122"/>
                <a:sym typeface="+mn-ea"/>
              </a:rPr>
              <a:t>—</a:t>
            </a:r>
            <a:r>
              <a:rPr lang="en-US" altLang="zh-CN">
                <a:solidFill>
                  <a:schemeClr val="accent3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1100):</a:t>
            </a:r>
            <a:br>
              <a:rPr lang="en-US" altLang="zh-CN" b="1">
                <a:solidFill>
                  <a:schemeClr val="accent3"/>
                </a:solidFill>
                <a:effectLst/>
                <a:latin typeface="楷体_GB2312" pitchFamily="49" charset="-122"/>
                <a:ea typeface="楷体_GB2312" pitchFamily="49" charset="-122"/>
              </a:rPr>
            </a:br>
            <a:endParaRPr lang="en-US" altLang="zh-CN" b="1">
              <a:solidFill>
                <a:schemeClr val="accent3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>
              <a:lnSpc>
                <a:spcPct val="90000"/>
              </a:lnSpc>
              <a:buNone/>
            </a:pPr>
            <a:r>
              <a:rPr lang="en-US" altLang="zh-CN" sz="3200" b="1">
                <a:solidFill>
                  <a:schemeClr val="accent3"/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		 </a:t>
            </a:r>
            <a:r>
              <a:rPr sz="36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字少游，又字太虚，号淮海居士，高邮</a:t>
            </a:r>
            <a:r>
              <a:rPr lang="en-US" altLang="zh-CN" sz="36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(</a:t>
            </a:r>
            <a:r>
              <a:rPr sz="36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今属江苏</a:t>
            </a:r>
            <a:r>
              <a:rPr lang="en-US" altLang="zh-CN" sz="36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)</a:t>
            </a:r>
            <a:r>
              <a:rPr sz="36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人。是“苏门四学士”之一，与苏轼的交谊很深，但词风与苏轼大不相同。</a:t>
            </a:r>
            <a:endParaRPr lang="zh-CN" altLang="en-US" sz="3600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sz="36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 虽然也写有少数具有豪放特色的作品，但从总体看，他堪称标准的婉约词人。他流传下来的词作， 只有</a:t>
            </a:r>
            <a:r>
              <a:rPr lang="en-US" altLang="zh-CN" sz="36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90          </a:t>
            </a:r>
            <a:r>
              <a:rPr sz="36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首左右，但由于这些作品有很高的艺术成就， 名篇佳作不少， 历来都被视为婉约派的大家之一。</a:t>
            </a:r>
            <a:r>
              <a:rPr sz="36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 </a:t>
            </a:r>
            <a:endParaRPr lang="zh-CN" altLang="en-US" sz="3600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  <a:p>
            <a:endParaRPr lang="zh-CN" altLang="en-US" sz="3600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秦观诗歌风格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sz="3600" b="1">
                <a:solidFill>
                  <a:schemeClr val="accent3"/>
                </a:solidFill>
                <a:effectLst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从内容看，秦词所反映的生活面比较窄，直接表现国计民生的重大题材的几乎没有，而其中最为突出的是“情”、“愁”二字。 </a:t>
            </a:r>
            <a:endParaRPr lang="zh-CN" altLang="en-US" sz="3600" b="1">
              <a:solidFill>
                <a:schemeClr val="accent3"/>
              </a:solidFill>
              <a:effectLst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r>
              <a:rPr sz="3600" b="1">
                <a:solidFill>
                  <a:schemeClr val="accent3"/>
                </a:solidFill>
                <a:effectLst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秦观词表现爱情，大多真挚而高雅，不停留在色相的美好、感官的愉悦的浅层描写，而能够揭示出心灵深处的共鸣，在一定程度上，把爱情升华到美的高度来审视。 </a:t>
            </a:r>
            <a:endParaRPr lang="zh-CN" altLang="en-US" sz="3600" b="1">
              <a:solidFill>
                <a:schemeClr val="accent3"/>
              </a:solidFill>
              <a:effectLst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en-US">
                <a:solidFill>
                  <a:schemeClr val="accent3"/>
                </a:solidFill>
                <a:effectLst/>
              </a:rPr>
              <a:t>秦观有名的诗歌</a:t>
            </a:r>
            <a:endParaRPr lang="zh-CN" altLang="en-US">
              <a:solidFill>
                <a:schemeClr val="accent3"/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rmAutofit lnSpcReduction="1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en-US">
                <a:solidFill>
                  <a:schemeClr val="accent3"/>
                </a:solidFill>
              </a:rPr>
              <a:t>《</a:t>
            </a:r>
            <a:r>
              <a:rPr lang="zh-CN" altLang="en-US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虞美人  </a:t>
            </a:r>
            <a:r>
              <a:rPr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行行信马横塘畔》</a:t>
            </a:r>
            <a:endParaRPr lang="zh-CN" altLang="en-US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行行信马横塘畔。烟水秋平岸。绿荷多少夕阳中。知为阿谁凝恨、背西风。红妆艇子来何处。荡桨偷相顾。鸳鸯惊起不无愁。柳外一双飞去、却回头。 </a:t>
            </a:r>
            <a:endParaRPr lang="zh-CN" altLang="en-US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CN" altLang="en-US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《浣溪沙》</a:t>
            </a:r>
            <a:endParaRPr lang="zh-CN" altLang="en-US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漠漠轻寒上小楼。晓阴无赖似穷秋。淡烟流水画屏幽。自在飞花轻似梦，无边丝雨细如愁。宝帘闲挂小银钩。 </a:t>
            </a:r>
            <a:endParaRPr lang="zh-CN" altLang="en-US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《浣溪沙》</a:t>
            </a:r>
            <a:endParaRPr lang="zh-CN" altLang="en-US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zh-CN" altLang="en-US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脚上鞋儿四寸罗。唇边朱粉一樱多。见人无语但回波。料得有心怜宋玉，只应无奈楚襄何。今生有分共伊麽。 </a:t>
            </a:r>
            <a:endParaRPr lang="zh-CN" altLang="en-US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38785" y="2829560"/>
            <a:ext cx="11555730" cy="1938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6000" b="1">
                <a:solidFill>
                  <a:schemeClr val="accent3"/>
                </a:solidFill>
                <a:effectLst/>
              </a:rPr>
              <a:t>教学目标</a:t>
            </a:r>
            <a:r>
              <a:rPr lang="en-US" altLang="zh-CN" sz="6000" b="1">
                <a:solidFill>
                  <a:schemeClr val="accent3"/>
                </a:solidFill>
                <a:effectLst/>
              </a:rPr>
              <a:t>2</a:t>
            </a:r>
            <a:r>
              <a:rPr sz="6000" b="1">
                <a:solidFill>
                  <a:schemeClr val="accent3"/>
                </a:solidFill>
                <a:effectLst/>
              </a:rPr>
              <a:t>：</a:t>
            </a:r>
            <a:endParaRPr sz="6000" b="1">
              <a:solidFill>
                <a:schemeClr val="accent3"/>
              </a:solidFill>
              <a:effectLst/>
            </a:endParaRPr>
          </a:p>
          <a:p>
            <a:pPr algn="l"/>
            <a:r>
              <a:rPr sz="6000" b="1">
                <a:solidFill>
                  <a:schemeClr val="accent3"/>
                </a:solidFill>
                <a:effectLst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朗读，体会诗歌所蕴含的情感；</a:t>
            </a:r>
            <a:endParaRPr lang="zh-CN" altLang="en-US" sz="6000" b="1">
              <a:solidFill>
                <a:schemeClr val="accent3"/>
              </a:solidFill>
              <a:effectLst/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/>
          <p:nvPr>
            <p:ph type="body" idx="1"/>
            <p:custDataLst>
              <p:tags r:id="rId3"/>
            </p:custDataLst>
          </p:nvPr>
        </p:nvSpPr>
        <p:spPr>
          <a:xfrm>
            <a:off x="972820" y="598805"/>
            <a:ext cx="10968990" cy="944245"/>
          </a:xfrm>
        </p:spPr>
        <p:txBody>
          <a:bodyPr>
            <a:noAutofit/>
          </a:bodyPr>
          <a:lstStyle/>
          <a:p>
            <a:r>
              <a:rPr lang="zh-CN" altLang="en-US" sz="4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行楷" panose="02010800040101010101" charset="-122"/>
                <a:ea typeface="华文行楷" panose="02010800040101010101" charset="-122"/>
              </a:rPr>
              <a:t>解题：</a:t>
            </a:r>
            <a:endParaRPr lang="zh-CN" altLang="en-US" sz="4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099" name="矩形 4098"/>
          <p:cNvSpPr/>
          <p:nvPr>
            <p:custDataLst>
              <p:tags r:id="rId4"/>
            </p:custDataLst>
          </p:nvPr>
        </p:nvSpPr>
        <p:spPr>
          <a:xfrm>
            <a:off x="474980" y="2125345"/>
            <a:ext cx="112426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altLang="zh-CN" sz="3600" b="1">
                <a:solidFill>
                  <a:schemeClr val="accent3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“</a:t>
            </a:r>
            <a:r>
              <a:rPr lang="zh-CN" altLang="en-US" sz="3600" b="1">
                <a:solidFill>
                  <a:schemeClr val="accent3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</a:rPr>
              <a:t>七夕”是一个美好而又充满神话色彩的节日。 相传这天夜晚</a:t>
            </a:r>
            <a:r>
              <a:rPr lang="en-US" altLang="zh-CN" sz="3600" b="1">
                <a:solidFill>
                  <a:schemeClr val="accent3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</a:rPr>
              <a:t>(</a:t>
            </a:r>
            <a:r>
              <a:rPr lang="zh-CN" altLang="en-US" sz="3600" b="1">
                <a:solidFill>
                  <a:schemeClr val="accent3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</a:rPr>
              <a:t>阴历七月初七</a:t>
            </a:r>
            <a:r>
              <a:rPr lang="en-US" altLang="zh-CN" sz="3600" b="1">
                <a:solidFill>
                  <a:schemeClr val="accent3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</a:rPr>
              <a:t>)</a:t>
            </a:r>
            <a:r>
              <a:rPr lang="zh-CN" altLang="en-US" sz="3600" b="1">
                <a:solidFill>
                  <a:schemeClr val="accent3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</a:rPr>
              <a:t>是分居银河两侧的牛郎织女，一年一度相会的日子。织女是织造云锦的巧手，所以，这天夜晚，天空的云彩特别好看。旧时风俗，少女们要于此夜陈设瓜果，朝天礼拜，向织女“乞巧”。这个以来就流传着的美丽神话，引起了古往今来多少诗人的咏叹。其中能长久地脍炙人口，传诵不衰的绝唱。</a:t>
            </a:r>
            <a:endParaRPr lang="zh-CN" altLang="en-US" sz="3600" b="1">
              <a:solidFill>
                <a:schemeClr val="accent3"/>
              </a:solidFill>
              <a:effectLst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r>
              <a:rPr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鹊 桥 仙</a:t>
            </a:r>
            <a:endParaRPr lang="zh-CN" alt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altLang="zh-CN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  </a:t>
            </a:r>
            <a:r>
              <a:rPr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纤云弄巧，飞星传恨，银汉迢迢暗度。金风玉露一相逢，便胜却人间无数。 </a:t>
            </a:r>
            <a:endParaRPr lang="zh-CN" altLang="en-US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  <a:p>
            <a:pPr>
              <a:buNone/>
            </a:pPr>
            <a:r>
              <a:rPr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  </a:t>
            </a:r>
            <a:endParaRPr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>
              <a:buNone/>
            </a:pPr>
            <a:r>
              <a:rPr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柔情似水，佳期如梦 ，忍顾鹊桥归路 ？两情若是久长时，又岂在朝朝暮暮。</a:t>
            </a:r>
            <a:r>
              <a:rPr sz="4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 </a:t>
            </a:r>
            <a:endParaRPr lang="zh-CN" altLang="en-US" sz="4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  <a:p>
            <a:endParaRPr lang="zh-CN" altLang="en-US" sz="4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占位符 3"/>
          <p:cNvSpPr/>
          <p:nvPr>
            <p:ph type="body" idx="1"/>
            <p:custDataLst>
              <p:tags r:id="rId3"/>
            </p:custDataLst>
          </p:nvPr>
        </p:nvSpPr>
        <p:spPr>
          <a:xfrm>
            <a:off x="598805" y="245110"/>
            <a:ext cx="10978515" cy="6004560"/>
          </a:xfrm>
        </p:spPr>
        <p:txBody>
          <a:bodyPr>
            <a:normAutofit fontScale="25000"/>
          </a:bodyPr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u"/>
            </a:pPr>
            <a:r>
              <a:rPr lang="en-US" altLang="zh-CN"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“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纤云弄巧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”</a:t>
            </a:r>
            <a:r>
              <a:rPr lang="en-US" altLang="zh-CN"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: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写景，云天之景。这绚丽的云彩，衬托着仙侣的美好相逢。 </a:t>
            </a:r>
            <a:endParaRPr sz="21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marL="0" indent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“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飞星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”</a:t>
            </a:r>
            <a:r>
              <a:rPr lang="en-US" altLang="zh-CN"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: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指牛郎星和织女星。     “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传恨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”</a:t>
            </a:r>
            <a:r>
              <a:rPr lang="en-US" altLang="zh-CN"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: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互相诉说长期离别的憾恨。这是“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暗度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”之后，相逢时的情形。为适合词律而调整。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银汉迢迢暗度</a:t>
            </a:r>
            <a:r>
              <a:rPr sz="21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sym typeface="+mn-ea"/>
              </a:rPr>
              <a:t>，仙侣慢慢地度过鹊桥幽会，极富仙味。</a:t>
            </a:r>
            <a:endParaRPr lang="zh-CN" altLang="en-US" sz="21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u"/>
            </a:pPr>
            <a:endParaRPr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u"/>
            </a:pPr>
            <a:endParaRPr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u"/>
            </a:pPr>
            <a:endParaRPr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u"/>
            </a:pPr>
            <a:endParaRPr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u"/>
            </a:pPr>
            <a:endParaRPr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u"/>
            </a:pP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+mn-ea"/>
              </a:rPr>
              <a:t>金风玉露一相逢，便胜却人间无数。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b="1">
                <a:solidFill>
                  <a:srgbClr val="FFFF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 	</a:t>
            </a:r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这是对牛郎织女相会的高度评价和颂扬。“</a:t>
            </a:r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金风玉露</a:t>
            </a:r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”，紧扣季节和时间，即初秋的夜晚，同时补一笔景物描写。“</a:t>
            </a:r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金</a:t>
            </a:r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”、“</a:t>
            </a:r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玉</a:t>
            </a:r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”显然带有褒扬和赞美的感情色彩。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585470" y="549275"/>
            <a:ext cx="9799320" cy="884555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zh-CN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教学目标</a:t>
            </a:r>
            <a:endParaRPr lang="zh-CN" altLang="zh-CN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958215" y="2109470"/>
            <a:ext cx="8961120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altLang="zh-CN" sz="32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1</a:t>
            </a:r>
            <a:r>
              <a:rPr lang="zh-CN" altLang="en-US" sz="32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、简介作者，了解诗人的风格；</a:t>
            </a:r>
            <a:endParaRPr lang="zh-CN" altLang="en-US" sz="3200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r>
              <a:rPr lang="en-US" altLang="zh-CN" sz="32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2</a:t>
            </a:r>
            <a:r>
              <a:rPr lang="zh-CN" altLang="en-US" sz="32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、朗读，体会诗歌所蕴含的情感；</a:t>
            </a:r>
            <a:endParaRPr lang="zh-CN" altLang="en-US" sz="3200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r>
              <a:rPr lang="en-US" altLang="zh-CN" sz="32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3</a:t>
            </a:r>
            <a:r>
              <a:rPr lang="zh-CN" altLang="en-US" sz="32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、赏析要点，把握诗歌特色。</a:t>
            </a:r>
            <a:endParaRPr lang="zh-CN" altLang="en-US" sz="3200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r>
              <a:rPr lang="en-US" altLang="zh-CN" sz="32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4</a:t>
            </a:r>
            <a:r>
              <a:rPr lang="zh-CN" altLang="en-US" sz="32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、背诵并且会默写这首诗。</a:t>
            </a:r>
            <a:endParaRPr lang="zh-CN" altLang="en-US" sz="3200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endParaRPr lang="zh-CN" altLang="en-US" sz="3200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“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金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”、“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玉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”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楷体_GB2312" pitchFamily="49" charset="-122"/>
                <a:sym typeface="+mn-ea"/>
              </a:rPr>
              <a:t>这冰清玉洁的背景，象征着爱侣心灵的高尚纯洁。词人认为，这对仙侣，尽管一年才能见面一次，但是他们的爱情坚贞不渝，经得起时间的考验，历久不衰，而且恩爱弥笃。这样理想、圣洁、永恒的“仙爱”，相会一次，比凡俗的</a:t>
            </a:r>
            <a:r>
              <a:rPr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  <a:sym typeface="+mn-ea"/>
              </a:rPr>
              <a:t>平庸之爱强得多。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华文行楷" panose="02010800040101010101" charset="-122"/>
                <a:sym typeface="+mn-ea"/>
              </a:rPr>
              <a:t>“</a:t>
            </a:r>
            <a:r>
              <a:rPr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华文行楷" panose="02010800040101010101" charset="-122"/>
                <a:sym typeface="+mn-ea"/>
              </a:rPr>
              <a:t>柔情似水，佳期如梦”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华文行楷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b="1">
                <a:solidFill>
                  <a:srgbClr val="FFCC00"/>
                </a:solidFill>
                <a:ea typeface="华文行楷" panose="02010800040101010101" charset="-122"/>
                <a:sym typeface="+mn-ea"/>
              </a:rPr>
              <a:t>，</a:t>
            </a:r>
            <a:r>
              <a:rPr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又是热情的赞美。这温柔缠绵的挚爱，就像那迢迢银汉之水既深且长。“如梦”，一是甜美，二是短暂，在此二者兼备。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>
                <a:solidFill>
                  <a:srgbClr val="FFCC00"/>
                </a:solidFill>
                <a:ea typeface="华文行楷" panose="02010800040101010101" charset="-122"/>
                <a:sym typeface="+mn-ea"/>
              </a:rPr>
              <a:t>忍顾鹊桥归路”</a:t>
            </a:r>
            <a:endParaRPr lang="zh-CN" altLang="en-US" b="1">
              <a:solidFill>
                <a:srgbClr val="FFCC00"/>
              </a:solidFill>
              <a:ea typeface="华文行楷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b="1">
                <a:solidFill>
                  <a:schemeClr val="bg1"/>
                </a:solidFill>
                <a:sym typeface="+mn-ea"/>
              </a:rPr>
              <a:t>， 写</a:t>
            </a:r>
            <a:r>
              <a:rPr sz="4000" b="1">
                <a:solidFill>
                  <a:schemeClr val="bg1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牛郎</a:t>
            </a:r>
            <a:r>
              <a:rPr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忍顾鹊桥归路”， 写牛郎织女依依惜别的情状 。</a:t>
            </a:r>
            <a:endParaRPr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ea"/>
            </a:endParaRPr>
          </a:p>
          <a:p>
            <a:pPr>
              <a:lnSpc>
                <a:spcPct val="80000"/>
              </a:lnSpc>
            </a:pP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ea"/>
            </a:endParaRPr>
          </a:p>
          <a:p>
            <a:pPr>
              <a:lnSpc>
                <a:spcPct val="80000"/>
              </a:lnSpc>
            </a:pP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这是一个细节描写。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>
              <a:lnSpc>
                <a:spcPct val="80000"/>
              </a:lnSpc>
            </a:pPr>
            <a:r>
              <a:rPr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sym typeface="+mn-ea"/>
              </a:rPr>
              <a:t>悲哀凄切之意。刚刚是柔情缱绻，转眼又将各奔南北。不说不舍得走，只说不忍回头看。这种难舍难分的惜别之意就更为浓厚了。</a:t>
            </a:r>
            <a:endParaRPr lang="zh-CN" altLang="en-US" sz="4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>
              <a:lnSpc>
                <a:spcPct val="80000"/>
              </a:lnSpc>
            </a:pPr>
            <a:endParaRPr lang="zh-CN" altLang="en-US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r>
              <a:rPr sz="4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华文行楷" panose="02010800040101010101" charset="-122"/>
                <a:sym typeface="+mn-ea"/>
              </a:rPr>
              <a:t>两情若是久长时，又岂在朝朝暮暮。</a:t>
            </a:r>
            <a:endParaRPr lang="zh-CN" altLang="en-US" sz="4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华文行楷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48710" y="1939980"/>
            <a:ext cx="10969200" cy="47592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华文行楷" panose="02010800040101010101" charset="-122"/>
                <a:sym typeface="+mn-ea"/>
              </a:rPr>
              <a:t>	</a:t>
            </a:r>
            <a:r>
              <a:rPr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这是词人对牛郎织女的爱情的热情歌颂，也是他申明的爱情观。在作者看来，爱情所追求的是心灵上的最充分最彻底的契合。只要爱得深，爱得专一永久，即使不能朝夕共处，也同样是美满幸福的。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lnSpc>
                <a:spcPct val="150000"/>
              </a:lnSpc>
            </a:pP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/>
          <p:nvPr>
            <p:ph type="body" idx="1"/>
            <p:custDataLst>
              <p:tags r:id="rId3"/>
            </p:custDataLst>
          </p:nvPr>
        </p:nvSpPr>
        <p:spPr>
          <a:xfrm>
            <a:off x="339725" y="1490345"/>
            <a:ext cx="11601450" cy="4759325"/>
          </a:xfrm>
        </p:spPr>
        <p:txBody>
          <a:bodyPr>
            <a:noAutofit/>
          </a:bodyPr>
          <a:lstStyle/>
          <a:p>
            <a:r>
              <a:rPr sz="32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上片写佳期相会的盛况，</a:t>
            </a:r>
            <a:r>
              <a:rPr sz="3200" b="1">
                <a:solidFill>
                  <a:srgbClr val="FF0066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32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织云弄巧</a:t>
            </a:r>
            <a:r>
              <a:rPr sz="3200" b="1">
                <a:solidFill>
                  <a:srgbClr val="FF0066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sz="32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二句为牛郎织女每年一度的聚会渲染气氛，用墨经济，笔触轻盈。</a:t>
            </a:r>
            <a:r>
              <a:rPr sz="3200" b="1">
                <a:solidFill>
                  <a:srgbClr val="FF0066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32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银汉</a:t>
            </a:r>
            <a:r>
              <a:rPr sz="3200" b="1">
                <a:solidFill>
                  <a:srgbClr val="FF0066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sz="32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句写牛郎织女渡河赴会推进情节。</a:t>
            </a:r>
            <a:r>
              <a:rPr sz="3200" b="1">
                <a:solidFill>
                  <a:srgbClr val="FF0066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32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金风玉露</a:t>
            </a:r>
            <a:r>
              <a:rPr sz="3200" b="1">
                <a:solidFill>
                  <a:srgbClr val="FF0066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sz="32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二句由叙述转为议论，表达作者的爱情理想：他们虽然难得见面，却心心相印、息息相通，而一旦得以聚会，在那清凉的秋风白露中，他们对诉衷肠，互吐心音，是那样富有诗情画意！这岂不远远胜过尘世间那些长相厮守却貌合神离的夫妻？</a:t>
            </a:r>
            <a:br>
              <a:rPr sz="3200" b="1">
                <a:solidFill>
                  <a:srgbClr val="FF0066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</a:br>
            <a:br>
              <a:rPr sz="3200" b="1">
                <a:solidFill>
                  <a:srgbClr val="FF0066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</a:br>
            <a:endParaRPr lang="zh-CN" altLang="en-US" sz="3200" b="1">
              <a:solidFill>
                <a:srgbClr val="FF0066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zoom dir="in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下片则是写依依惜别之情。</a:t>
            </a:r>
            <a:r>
              <a:rPr sz="2800" b="1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柔情似水</a:t>
            </a:r>
            <a:r>
              <a:rPr sz="2800" b="1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，就眼前取景，形容牛郎织女缠绵此情，犹如天河中的悠悠流水。</a:t>
            </a:r>
            <a:r>
              <a:rPr sz="2800" b="1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佳期如梦</a:t>
            </a:r>
            <a:r>
              <a:rPr sz="2800" b="1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，既点出了欢会的短暂，又真实地揭示了他们久别重逢后那种如梦似幻的心境。</a:t>
            </a:r>
            <a:r>
              <a:rPr sz="2800" b="1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忍顾鹊桥归路</a:t>
            </a:r>
            <a:r>
              <a:rPr sz="2800" b="1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，写牛郎织女临别前的依恋与怅惘。不说</a:t>
            </a:r>
            <a:r>
              <a:rPr sz="2800" b="1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忍踏</a:t>
            </a:r>
            <a:r>
              <a:rPr sz="2800" b="1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而说</a:t>
            </a:r>
            <a:r>
              <a:rPr sz="2800" b="1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忍顾</a:t>
            </a:r>
            <a:r>
              <a:rPr sz="2800" b="1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，意思更为深曲：看犹未忍，遑论其他？</a:t>
            </a:r>
            <a:r>
              <a:rPr sz="2800" b="1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两情若是</a:t>
            </a:r>
            <a:r>
              <a:rPr sz="2800" b="1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sz="28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二句对牛郎织女致以深情的慰勉：只要两情至死不渝，又何必贪求卿卿我我的朝欢暮乐？这一惊世骇俗、震聋发聩之笔，使全词升华到新的思想高度。</a:t>
            </a:r>
            <a:br>
              <a:rPr sz="2800" b="1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</a:br>
            <a:endParaRPr lang="zh-CN" altLang="en-US" sz="2800" b="1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010990" y="2621350"/>
            <a:ext cx="10969200" cy="705600"/>
          </a:xfrm>
        </p:spPr>
        <p:txBody>
          <a:bodyPr>
            <a:noAutofit/>
          </a:bodyPr>
          <a:lstStyle/>
          <a:p>
            <a:r>
              <a:rPr lang="zh-CN" altLang="en-US" sz="7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艺术特色：</a:t>
            </a:r>
            <a:endParaRPr lang="zh-CN" altLang="en-US" sz="7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805420" y="3706495"/>
            <a:ext cx="4108450" cy="265747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赏析：</a:t>
            </a:r>
            <a:r>
              <a:rPr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  <a:hlinkClick r:id="rId4" action="ppaction://hlinksldjump"/>
              </a:rPr>
              <a:t>纤云弄巧，飞星传恨，银汉迢迢暗度。</a:t>
            </a:r>
            <a:br>
              <a:rPr lang="zh-CN" altLang="en-US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  <a:hlinkClick r:id="rId4" action="ppaction://hlinksldjump"/>
              </a:rPr>
            </a:br>
            <a:endParaRPr lang="zh-CN" altLang="en-US" b="1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  <a:sym typeface="+mn-ea"/>
              <a:hlinkClick r:id="rId4" action="ppaction://hlinksldjump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/>
        <p:txBody>
          <a:bodyPr>
            <a:normAutofit lnSpcReduction="20000"/>
          </a:bodyPr>
          <a:lstStyle/>
          <a:p>
            <a:r>
              <a:rPr sz="3200">
                <a:latin typeface="Times New Roman" panose="02020603050405020304" pitchFamily="18" charset="0"/>
                <a:sym typeface="+mn-ea"/>
              </a:rPr>
              <a:t>（</a:t>
            </a:r>
            <a:r>
              <a:rPr sz="3200" b="1">
                <a:latin typeface="Times New Roman" panose="02020603050405020304" pitchFamily="18" charset="0"/>
                <a:sym typeface="+mn-ea"/>
              </a:rPr>
              <a:t>片片云彩变幻着花巧，银河两岸，牵牛织女星光闪耀，诉说着无尽的思念与烦恼。只有这个七夕之夜，才能渡过辽阔的银河。）写的是这对情侣在奔赴见面地点的路上，的确是语浅而淡，但仔细想想，却很有情味。词中先写人物形象：织女？再写处在银河两边的牵牛织女星闪烁不停，似乎流露出终年不得相见的无限惆怅   ，只有七夕才得相聚倾诉衷肠。暮色漫天，星光微明，长途跋涉，终得一见，匆复匆匆，怎能不令人愁绪万千。 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endParaRPr lang="zh-CN" altLang="en-US" sz="3200" b="1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>
                <a:solidFill>
                  <a:srgbClr val="FF99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>
                <a:solidFill>
                  <a:srgbClr val="FF99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银汉迢迢暗渡</a:t>
            </a:r>
            <a:r>
              <a:rPr>
                <a:solidFill>
                  <a:srgbClr val="FF99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”：</a:t>
            </a:r>
            <a:r>
              <a:rPr lang="en-US" altLang="zh-CN">
                <a:solidFill>
                  <a:srgbClr val="FF99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>
                <a:solidFill>
                  <a:srgbClr val="FF99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迢迢</a:t>
            </a:r>
            <a:r>
              <a:rPr lang="en-US" altLang="zh-CN">
                <a:solidFill>
                  <a:srgbClr val="FF99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>
                <a:solidFill>
                  <a:srgbClr val="FF99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怎么理解？</a:t>
            </a:r>
            <a:endParaRPr>
              <a:solidFill>
                <a:srgbClr val="FF99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银汉迢迢暗渡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，以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迢迢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二字形容银河的辽阔，牛女相距之遥远。这样一改，感情深沉了，突出了相思之苦。迢迢银河水，把两人相爱的人隔开，相见多么不容易！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暗渡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二字既点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七夕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题意，同时紧扣一个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恨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字，他们踽踽宵行，千里迢迢来相会，那深情挚意真象长河秋水源远流长啊！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sz="4000">
                <a:solidFill>
                  <a:srgbClr val="6633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金风玉露一相逢，便胜却人间无数！</a:t>
            </a:r>
            <a:endParaRPr lang="zh-CN" altLang="en-US" sz="4000">
              <a:solidFill>
                <a:srgbClr val="663300"/>
              </a:solidFill>
              <a:latin typeface="华文隶书" panose="02010800040101010101" charset="-122"/>
              <a:ea typeface="华文隶书" panose="0201080004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（在这金风玉露时节的一刻相逢，就胜过人间无数次相见）这是情节的发展，写鹊桥相逢。“金风玉露”一语，它不单单指秋天的风露，我们尽可放开去想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——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sym typeface="+mn-ea"/>
              </a:rPr>
              <a:t>一对久别的恋人在碧落银河之畔相会了，这是多么美好幸福的时刻！如此之夜，如此之景，映出多么高尚圣洁的爱情！这是本词的一大绝妙。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196260" y="1723390"/>
            <a:ext cx="9799200" cy="2570400"/>
          </a:xfrm>
        </p:spPr>
        <p:txBody>
          <a:bodyPr anchor="ctr" anchorCtr="0">
            <a:normAutofit fontScale="90000"/>
          </a:bodyPr>
          <a:lstStyle/>
          <a:p>
            <a:pPr algn="l" defTabSz="914400">
              <a:buClrTx/>
              <a:buSzTx/>
              <a:buFontTx/>
              <a:buNone/>
            </a:pPr>
            <a:r>
              <a:rPr lang="zh-CN" altLang="en-US" sz="4000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在</a:t>
            </a:r>
            <a:r>
              <a:rPr lang="en-US" altLang="zh-CN" sz="4000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孔雀东南飞</a:t>
            </a:r>
            <a:r>
              <a:rPr lang="en-US" altLang="zh-CN" sz="4000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000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一诗中</a:t>
            </a:r>
            <a:r>
              <a:rPr lang="en-US" altLang="zh-CN" sz="4000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4000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我们学过“初七及下九”这个文化知识</a:t>
            </a:r>
            <a:r>
              <a:rPr lang="en-US" altLang="zh-CN" sz="4000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4000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其中“初七”是指农历七月初七</a:t>
            </a:r>
            <a:r>
              <a:rPr lang="en-US" altLang="zh-CN" sz="4000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4000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也称之为“七夕”。“七夕”是一个美好而又充满神话色彩的节日。</a:t>
            </a:r>
            <a:br>
              <a:rPr lang="zh-CN" altLang="en-US" sz="4000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4000" baseline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40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金风玉露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用李商隐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《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辛未七夕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》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诗：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恐是仙家好别离，故教迢递作佳期。由来碧落银河畔，可是金风玉露时。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用以描写七夕相会的时节风光，同时还另有深意，词人把这次珍贵的相会，映衬于金风玉露、冰清玉洁的背景之下，显示出这对爱侣心灵的高尚纯洁。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br>
              <a:rPr sz="4400">
                <a:solidFill>
                  <a:srgbClr val="FF33CC"/>
                </a:solidFill>
                <a:ea typeface="隶书" panose="02010509060101010101" charset="-122"/>
                <a:sym typeface="+mn-ea"/>
              </a:rPr>
            </a:br>
            <a:r>
              <a:rPr sz="4400">
                <a:solidFill>
                  <a:srgbClr val="FF33CC"/>
                </a:solidFill>
                <a:ea typeface="隶书" panose="02010509060101010101" charset="-122"/>
                <a:sym typeface="+mn-ea"/>
              </a:rPr>
              <a:t>两情若是久长时，又岂在朝朝暮暮。</a:t>
            </a:r>
            <a:br>
              <a:rPr sz="4400">
                <a:solidFill>
                  <a:srgbClr val="FF33CC"/>
                </a:solidFill>
                <a:ea typeface="隶书" panose="02010509060101010101" charset="-122"/>
                <a:sym typeface="+mn-ea"/>
              </a:rPr>
            </a:br>
            <a:endParaRPr lang="zh-CN" altLang="en-US" sz="4400">
              <a:solidFill>
                <a:srgbClr val="FF33CC"/>
              </a:solidFill>
              <a:ea typeface="隶书" panose="020105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sym typeface="+mn-ea"/>
              </a:rPr>
              <a:t>这样的结句，令我们耳目一新。既避免了低沉、感伤的老调，又表现出那种积极、乐观的色彩。这两句也成为经典流传下来。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  <a:p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>
                <a:solidFill>
                  <a:srgbClr val="FF33CC"/>
                </a:solidFill>
                <a:ea typeface="隶书" panose="02010509060101010101" charset="-122"/>
                <a:sym typeface="+mn-ea"/>
              </a:rPr>
              <a:t>两情若是久长时，又岂在朝朝暮暮。</a:t>
            </a:r>
            <a:endParaRPr lang="zh-CN" altLang="en-US" b="1">
              <a:solidFill>
                <a:srgbClr val="FF33CC"/>
              </a:solidFill>
              <a:latin typeface="Times New Roman" panose="02020603050405020304" pitchFamily="18" charset="0"/>
              <a:ea typeface="隶书" panose="020105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br>
              <a:rPr b="1">
                <a:solidFill>
                  <a:srgbClr val="FF33CC"/>
                </a:solidFill>
                <a:ea typeface="隶书" panose="02010509060101010101" charset="-122"/>
                <a:sym typeface="+mn-ea"/>
              </a:rPr>
            </a:br>
            <a:r>
              <a:rPr sz="2400" b="1">
                <a:solidFill>
                  <a:srgbClr val="1111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多情自古伤离别”固然是人之常情，而秦观这两句却揭示了爱情的真谛：爱情要经得起长久分离的考验，只要能彼此真诚相爱，即使终年天各一方，也比朝夕相伴的庸俗情趣可贵得多。这两句又是感情色彩很浓的议论，它与上片的议论遥相呼应，也是上片同样结构，叙事和议论相间，从而形成全篇联绵起伏的情致。而更可贵的是：词的命意超绝。正如明人沈际飞评曰：“</a:t>
            </a:r>
            <a:r>
              <a:rPr lang="en-US" altLang="zh-CN" sz="2400" b="1">
                <a:solidFill>
                  <a:srgbClr val="1111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(</a:t>
            </a:r>
            <a:r>
              <a:rPr sz="2400" b="1">
                <a:solidFill>
                  <a:srgbClr val="1111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世人咏</a:t>
            </a:r>
            <a:r>
              <a:rPr lang="en-US" altLang="zh-CN" sz="2400" b="1">
                <a:solidFill>
                  <a:srgbClr val="1111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)</a:t>
            </a:r>
            <a:r>
              <a:rPr sz="2400" b="1">
                <a:solidFill>
                  <a:srgbClr val="1111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七夕，往往以双星会少离多为恨，而此词独谓情长不在朝暮，化朽腐为神奇！”诚然，这种正确的恋爱观，这种高尚的精神境界，远远超过了古代同类作品，是十分难能可贵的。</a:t>
            </a:r>
            <a:endParaRPr lang="zh-CN" altLang="en-US" sz="2400" b="1">
              <a:solidFill>
                <a:srgbClr val="11111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endParaRPr lang="zh-CN" altLang="en-US" sz="2400" b="1">
              <a:solidFill>
                <a:srgbClr val="11111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6626" name="标题 2662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162175" y="1905000"/>
            <a:ext cx="8505825" cy="2895600"/>
          </a:xfrm>
        </p:spPr>
        <p:txBody>
          <a:bodyPr anchor="ctr" anchorCtr="0"/>
          <a:lstStyle/>
          <a:p>
            <a:r>
              <a:rPr lang="zh-CN" altLang="en-US"/>
              <a:t>这两句运用的是什么表达方式？与上阕的哪两句相呼应？有什么作用？</a:t>
            </a:r>
            <a:br>
              <a:rPr lang="zh-CN" altLang="en-US"/>
            </a:br>
            <a:endParaRPr lang="zh-CN" altLang="en-US"/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7651" name="内容占位符 27650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80720" y="1600200"/>
            <a:ext cx="10348595" cy="452628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/>
              <a:t>这两句是感情色彩很浓的议论，也就是说议论中又有抒情，它与上片的“金风玉露一相逢，便胜却人间无数”两句议论遥相呼应，同时，升华了词的主旨，使词的命意超绝。就如课文的资料信息中所讲：七夕歌，以双星会少别多为恨。少游此词，谓“两情若是久长”，不在朝朝暮暮，所谓化臭腐为神奇！”</a:t>
            </a:r>
            <a:br>
              <a:rPr lang="zh-CN" altLang="en-US" sz="3600" b="1"/>
            </a:br>
            <a:r>
              <a:rPr lang="zh-CN" altLang="en-US" sz="3600" b="1"/>
              <a:t> </a:t>
            </a:r>
            <a:endParaRPr lang="zh-CN" altLang="en-US" sz="3600" b="1"/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8675" name="内容占位符 2867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114425" y="1600200"/>
            <a:ext cx="9096375" cy="5257800"/>
          </a:xfrm>
        </p:spPr>
        <p:txBody>
          <a:bodyPr>
            <a:normAutofit fontScale="80000"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</a:rPr>
              <a:t>下片则是写依依惜别之情。“柔情似水”，就眼前取景，形容牛郎织女缠绵此情，犹如天河中的悠悠流水。“佳期如梦”，既点出了欢会的短暂，又真实地揭示了他们久别重逢后那种如梦似幻的心境。“忍顾鹊桥归路”，写牛郎织女临别前的依恋与怅惘。不说“忍踏”而说“忍顾”，意思更为深曲：看犹未忍，遑论其他？“两情若是”二句对牛郎织女致以深情的慰勉：只要两情至死不渝，又何必贪求卿卿我我的朝欢暮乐？这一惊世骇俗、震聋发聩之笔，使全词升华到新的思想高度。</a:t>
            </a:r>
            <a:br>
              <a:rPr lang="zh-CN" altLang="en-US" sz="2800" b="1">
                <a:solidFill>
                  <a:srgbClr val="000000"/>
                </a:solidFill>
              </a:rPr>
            </a:br>
            <a:br>
              <a:rPr lang="zh-CN" altLang="en-US" sz="2800" b="1">
                <a:solidFill>
                  <a:srgbClr val="000000"/>
                </a:solidFill>
              </a:rPr>
            </a:br>
            <a:endParaRPr lang="zh-CN" altLang="en-US" sz="28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9699" name="内容占位符 29698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984250" y="1600200"/>
            <a:ext cx="9226550" cy="5257800"/>
          </a:xfrm>
        </p:spPr>
        <p:txBody>
          <a:bodyPr/>
          <a:lstStyle/>
          <a:p>
            <a:r>
              <a:rPr lang="zh-CN" altLang="en-US" sz="3200" b="1"/>
              <a:t>词一开始即写“卧看牵牛织女星”时初秋夜空美景：“纤云弄巧”，轻柔多姿的云彩，变化出许多优美巧妙的图案，显示出织女的手艺真是精巧无伦啊！可是，这样美好的人儿，却不能与自己心爱的人共同过美好的生活</a:t>
            </a:r>
            <a:r>
              <a:rPr lang="en-US" altLang="zh-CN" sz="3200" b="1"/>
              <a:t> </a:t>
            </a:r>
            <a:endParaRPr lang="en-US" altLang="zh-CN" sz="3200" b="1"/>
          </a:p>
          <a:p>
            <a:endParaRPr lang="en-US" altLang="zh-CN" sz="3200" b="1"/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3" name="内容占位符 3072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928370" y="1600200"/>
            <a:ext cx="9282430" cy="4526280"/>
          </a:xfrm>
        </p:spPr>
        <p:txBody>
          <a:bodyPr/>
          <a:lstStyle/>
          <a:p>
            <a:r>
              <a:rPr lang="en-US" altLang="zh-CN" sz="2800" b="1"/>
              <a:t>“</a:t>
            </a:r>
            <a:r>
              <a:rPr lang="zh-CN" altLang="en-US" sz="2800" b="1"/>
              <a:t>飞星传恨”，那些闪亮的星星仿佛都在传递着他们的离愁别恨，正在飞驰长空。这两句写云，写星星，都具有人的情意，那“纤云”着意“弄巧”，似乎为这对爱侣的团聚而高兴；而“飞星”也在为他们传情递意而奔忙，这种写法可谓“化景物为情思”了。</a:t>
            </a:r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1747" name="内容占位符 31746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310005" y="1600200"/>
            <a:ext cx="8900795" cy="5257800"/>
          </a:xfrm>
        </p:spPr>
        <p:txBody>
          <a:bodyPr/>
          <a:lstStyle/>
          <a:p>
            <a:r>
              <a:rPr lang="zh-CN" altLang="en-US" sz="2800" b="1">
                <a:solidFill>
                  <a:srgbClr val="663300"/>
                </a:solidFill>
              </a:rPr>
              <a:t>按说接下来就是写牛女相会的场面了。可是高明的词人不作实写，却宕开笔墨，以富有感情色彩的议论赞叹道：“金风玉露一相逢，便胜却人间无数！”一对久别的情侣在金风玉露之夜，在碧落银河之畔相会了，这是多么美好幸福的时刻，天上一次相逢，就抵得上人间千遍万遍呀！词人热情歌颂了一种理想的圣洁而永恒的爱情</a:t>
            </a:r>
            <a:endParaRPr lang="zh-CN" altLang="en-US" sz="2800" b="1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2771" name="内容占位符 32770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013460" y="1600200"/>
            <a:ext cx="9197340" cy="4526280"/>
          </a:xfrm>
        </p:spPr>
        <p:txBody>
          <a:bodyPr/>
          <a:lstStyle/>
          <a:p>
            <a:r>
              <a:rPr lang="en-US" altLang="zh-CN" sz="2800" b="1">
                <a:solidFill>
                  <a:srgbClr val="663300"/>
                </a:solidFill>
              </a:rPr>
              <a:t>“</a:t>
            </a:r>
            <a:r>
              <a:rPr lang="zh-CN" altLang="en-US" sz="2800" b="1">
                <a:solidFill>
                  <a:srgbClr val="663300"/>
                </a:solidFill>
              </a:rPr>
              <a:t>金风玉露”用李商隐</a:t>
            </a:r>
            <a:r>
              <a:rPr lang="en-US" altLang="zh-CN" sz="2800" b="1">
                <a:solidFill>
                  <a:srgbClr val="663300"/>
                </a:solidFill>
              </a:rPr>
              <a:t>《</a:t>
            </a:r>
            <a:r>
              <a:rPr lang="zh-CN" altLang="en-US" sz="2800" b="1">
                <a:solidFill>
                  <a:srgbClr val="663300"/>
                </a:solidFill>
              </a:rPr>
              <a:t>辛未七夕</a:t>
            </a:r>
            <a:r>
              <a:rPr lang="en-US" altLang="zh-CN" sz="2800" b="1">
                <a:solidFill>
                  <a:srgbClr val="663300"/>
                </a:solidFill>
              </a:rPr>
              <a:t>》</a:t>
            </a:r>
            <a:r>
              <a:rPr lang="zh-CN" altLang="en-US" sz="2800" b="1">
                <a:solidFill>
                  <a:srgbClr val="663300"/>
                </a:solidFill>
              </a:rPr>
              <a:t>诗：“恐是仙家好别离，故教迢递作佳期。由来碧落银河畔，可是金风玉露时。”用以描写七夕相会的时节风光，同时还另有深意，词人把这次珍贵的相会，映衬于金风玉露、冰清玉洁的背景之下，显示出这对爱侣心灵的高尚纯洁。</a:t>
            </a:r>
            <a:endParaRPr lang="zh-CN" altLang="en-US" sz="2800" b="1">
              <a:solidFill>
                <a:srgbClr val="663300"/>
              </a:solidFill>
            </a:endParaRPr>
          </a:p>
          <a:p>
            <a:endParaRPr lang="zh-CN" altLang="en-US" sz="2800"/>
          </a:p>
          <a:p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4" name="标题 3073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 anchor="ctr" anchorCtr="0"/>
          <a:lstStyle/>
          <a:p>
            <a:pPr defTabSz="914400">
              <a:buClrTx/>
              <a:buSzTx/>
              <a:buFontTx/>
              <a:buNone/>
            </a:pPr>
            <a:r>
              <a:rPr lang="zh-CN" altLang="en-US" baseline="0">
                <a:latin typeface="Arial" panose="020b0604020202020204" pitchFamily="34" charset="0"/>
                <a:ea typeface="宋体" panose="02010600030101010101" pitchFamily="2" charset="-122"/>
              </a:rPr>
              <a:t>中国四大民间爱情故事是？</a:t>
            </a:r>
            <a:br>
              <a:rPr lang="zh-CN" altLang="en-US" baseline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baseline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/>
          <a:lstStyle/>
          <a:p>
            <a:pPr defTabSz="914400">
              <a:buClrTx/>
              <a:buSzTx/>
              <a:buFontTx/>
            </a:pPr>
            <a:endParaRPr kern="1200" baseline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3795" name="内容占位符 3379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11505" y="1600200"/>
            <a:ext cx="9599295" cy="5257800"/>
          </a:xfrm>
        </p:spPr>
        <p:txBody>
          <a:bodyPr>
            <a:normAutofit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33CC"/>
                </a:solidFill>
              </a:rPr>
              <a:t>“</a:t>
            </a:r>
            <a:r>
              <a:rPr lang="zh-CN" altLang="en-US" sz="2400" b="1">
                <a:solidFill>
                  <a:srgbClr val="FF6600"/>
                </a:solidFill>
              </a:rPr>
              <a:t>相见时难别亦难”，以上写“佳期相会”，下面便是“依依惜别”。“柔情似水”，那两情相会的情意啊，就象悠悠无声的流水，是那样的温柔缠绵。而一夕佳期竟然象梦幻一般倏然而逝，才相见又分离，怎不令人心碎！“柔情似水”，“似水”照应“银汉迢迢”，即景设喻，十分自然。“佳期如梦”，除言相会时间之短，还写出爱侣相会时的复杂心情。平日他俩只有梦中相见，此时真的相会，却又“乍见翻疑梦”了！“忍顾鹊桥归路”，转写分离，刚刚借以相会的鹊桥，转瞬间又成了和爱人分别的归路。不说不忍离去，却说怎忍鹊桥，婉转语意中，含有无限惜别之情，含有无限辛酸眼泪。</a:t>
            </a:r>
            <a:endParaRPr lang="zh-CN" altLang="en-US" sz="2400" b="1">
              <a:solidFill>
                <a:srgbClr val="FF66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400"/>
          </a:p>
          <a:p>
            <a:pPr>
              <a:lnSpc>
                <a:spcPct val="90000"/>
              </a:lnSpc>
            </a:pP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18" name="内容占位符 34817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829435" y="907415"/>
            <a:ext cx="6781800" cy="6629400"/>
          </a:xfrm>
        </p:spPr>
        <p:txBody>
          <a:bodyPr/>
          <a:lstStyle/>
          <a:p>
            <a:pPr>
              <a:spcBef>
                <a:spcPct val="0"/>
              </a:spcBef>
              <a:buNone/>
            </a:pPr>
            <a:r>
              <a:rPr lang="en-US" altLang="zh-CN" b="1">
                <a:solidFill>
                  <a:srgbClr val="111111"/>
                </a:solidFill>
              </a:rPr>
              <a:t>    </a:t>
            </a:r>
            <a:r>
              <a:rPr lang="en-US" altLang="zh-CN" sz="2800" b="1">
                <a:solidFill>
                  <a:srgbClr val="1111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zh-CN" altLang="en-US" sz="2800" b="1">
                <a:solidFill>
                  <a:srgbClr val="1111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多情自古伤离别”固然是人之常情，而秦观这两句却揭示了爱情的真谛：爱情要经得起长久分离的考验，只要能彼此真诚相爱，即使终年天各一方，也比朝夕相伴的庸俗情趣可贵得多。这两句又是感情色彩很浓的议论，它与上片的议论遥相呼应，也是上片同样结构，叙事和议论相间，从而形成全篇联绵起伏的情致。</a:t>
            </a:r>
            <a:endParaRPr lang="zh-CN" altLang="en-US" sz="2800" b="1">
              <a:solidFill>
                <a:srgbClr val="11111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5843" name="内容占位符 3584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438275" y="1600200"/>
            <a:ext cx="8772525" cy="4526280"/>
          </a:xfrm>
        </p:spPr>
        <p:txBody>
          <a:bodyPr/>
          <a:lstStyle/>
          <a:p>
            <a:pPr>
              <a:spcBef>
                <a:spcPct val="0"/>
              </a:spcBef>
              <a:buNone/>
            </a:pPr>
            <a:r>
              <a:rPr lang="en-US" altLang="zh-CN" b="1">
                <a:solidFill>
                  <a:srgbClr val="111111"/>
                </a:solidFill>
              </a:rPr>
              <a:t>       </a:t>
            </a:r>
            <a:r>
              <a:rPr lang="zh-CN" altLang="en-US" sz="2800" b="1">
                <a:solidFill>
                  <a:srgbClr val="111111"/>
                </a:solidFill>
              </a:rPr>
              <a:t>而更可贵的是：词的命意超绝。正如明人沈际飞评曰：“</a:t>
            </a:r>
            <a:r>
              <a:rPr lang="en-US" altLang="zh-CN" sz="2800" b="1">
                <a:solidFill>
                  <a:srgbClr val="111111"/>
                </a:solidFill>
              </a:rPr>
              <a:t>(</a:t>
            </a:r>
            <a:r>
              <a:rPr lang="zh-CN" altLang="en-US" sz="2800" b="1">
                <a:solidFill>
                  <a:srgbClr val="111111"/>
                </a:solidFill>
              </a:rPr>
              <a:t>世人咏</a:t>
            </a:r>
            <a:r>
              <a:rPr lang="en-US" altLang="zh-CN" sz="2800" b="1">
                <a:solidFill>
                  <a:srgbClr val="111111"/>
                </a:solidFill>
              </a:rPr>
              <a:t>)</a:t>
            </a:r>
            <a:r>
              <a:rPr lang="zh-CN" altLang="en-US" sz="2800" b="1">
                <a:solidFill>
                  <a:srgbClr val="111111"/>
                </a:solidFill>
              </a:rPr>
              <a:t>七夕，往往以双星会少离多为恨，而此词独谓情长不在朝暮，化朽腐为神奇！”诚然，这种正确的恋爱观，这种高尚的精神境界，远远超过了古代同类作品，是十分难能可贵的。</a:t>
            </a:r>
            <a:endParaRPr lang="zh-CN" altLang="en-US" sz="2800" b="1">
              <a:solidFill>
                <a:srgbClr val="111111"/>
              </a:solidFill>
            </a:endParaRPr>
          </a:p>
          <a:p>
            <a:endParaRPr lang="zh-CN" altLang="en-US" sz="2800" b="1">
              <a:solidFill>
                <a:srgbClr val="111111"/>
              </a:solidFill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867" name="内容占位符 36866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800" b="1"/>
              <a:t>      </a:t>
            </a:r>
            <a:r>
              <a:rPr lang="zh-CN" altLang="en-US" sz="2800" b="1"/>
              <a:t>就全篇而言，这首写神话故事的词，句句是天上，句句写双星，而又句句写人间，句句写人情，天人合一，成为千古抒情绝唱。其抒情，悲哀中有欢乐，欢乐中有悲哀，悲欢离合，起伏跌宕。词中有写景，有抒情，有议论，虚实兼顾，融情、景、理于一炉。有趣的是，婉约词家在写作上常以议论为病，而今作为婉约派大师的秦少游，直接在这篇名作中抒发了议论：“金风玉露一相逢，便胜却人间无数”，“两情若是长久时，又岂在朝朝暮暮”。这些自由流畅的句子，近于散文，却更显得婉约蕴藉，余味盎然。这说明议论运用得好，也能赢得极好的艺术效果的。</a:t>
            </a:r>
            <a:endParaRPr lang="zh-CN" altLang="en-US" sz="2800" b="1"/>
          </a:p>
          <a:p>
            <a:pPr>
              <a:lnSpc>
                <a:spcPct val="80000"/>
              </a:lnSpc>
            </a:pPr>
            <a:endParaRPr lang="zh-CN" altLang="en-US" sz="2800" b="1"/>
          </a:p>
          <a:p>
            <a:pPr>
              <a:lnSpc>
                <a:spcPct val="80000"/>
              </a:lnSpc>
            </a:pP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7891" name="内容占位符 37890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624330" y="1600200"/>
            <a:ext cx="8586470" cy="452628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/>
              <a:t>爱情是一种玄妙的感情，它存在于人们的心中，人们因此而产生不同的爱情观。对于爱情的理解和定义很久以来就有许多的说法。然而爱到底是什么，仍然是一个需要每个人自己去找答案的悬疑，而且得到的答案将会是各种各样的。那么爱情观则更是一个说不明白的话题。</a:t>
            </a:r>
            <a:br>
              <a:rPr lang="zh-CN" altLang="en-US" sz="2800" b="1"/>
            </a:br>
            <a:r>
              <a:rPr lang="zh-CN" altLang="en-US" sz="2800" b="1"/>
              <a:t> 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914" name="内容占位符 3891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474470" y="568960"/>
            <a:ext cx="8686800" cy="6858000"/>
          </a:xfrm>
        </p:spPr>
        <p:txBody>
          <a:bodyPr/>
          <a:lstStyle/>
          <a:p>
            <a:r>
              <a:rPr lang="zh-CN" altLang="en-US" sz="2400" b="1"/>
              <a:t>衣带渐宽终不悔，</a:t>
            </a:r>
            <a:endParaRPr lang="zh-CN" altLang="en-US" sz="2400" b="1"/>
          </a:p>
          <a:p>
            <a:pPr>
              <a:buNone/>
            </a:pPr>
            <a:r>
              <a:rPr lang="zh-CN" altLang="en-US" sz="2400" b="1"/>
              <a:t>   为伊消得人憔悴。</a:t>
            </a:r>
            <a:endParaRPr lang="zh-CN" altLang="en-US" sz="2400" b="1"/>
          </a:p>
          <a:p>
            <a:pPr>
              <a:buNone/>
            </a:pPr>
            <a:r>
              <a:rPr lang="zh-CN" altLang="en-US" sz="2400" b="1"/>
              <a:t>  －柳永</a:t>
            </a:r>
            <a:r>
              <a:rPr lang="en-US" altLang="zh-CN" sz="2400" b="1"/>
              <a:t>《</a:t>
            </a:r>
            <a:r>
              <a:rPr lang="zh-CN" altLang="en-US" sz="2400" b="1"/>
              <a:t>蝶恋花</a:t>
            </a:r>
            <a:r>
              <a:rPr lang="en-US" altLang="zh-CN" sz="2400" b="1"/>
              <a:t>》</a:t>
            </a:r>
            <a:endParaRPr lang="en-US" altLang="zh-CN" sz="2400" b="1"/>
          </a:p>
          <a:p>
            <a:pPr>
              <a:buNone/>
            </a:pPr>
            <a:r>
              <a:rPr lang="en-US" altLang="zh-CN" sz="2400" b="1"/>
              <a:t>   </a:t>
            </a:r>
            <a:r>
              <a:rPr lang="zh-CN" altLang="en-US" sz="2400" b="1"/>
              <a:t>曾经沧海难为水，</a:t>
            </a:r>
            <a:endParaRPr lang="zh-CN" altLang="en-US" sz="2400" b="1"/>
          </a:p>
          <a:p>
            <a:pPr>
              <a:buNone/>
            </a:pPr>
            <a:r>
              <a:rPr lang="zh-CN" altLang="en-US" sz="2400" b="1"/>
              <a:t>   除却巫山不是云。</a:t>
            </a:r>
            <a:endParaRPr lang="zh-CN" altLang="en-US" sz="2400" b="1"/>
          </a:p>
          <a:p>
            <a:pPr>
              <a:buNone/>
            </a:pPr>
            <a:r>
              <a:rPr lang="zh-CN" altLang="en-US" sz="2400" b="1"/>
              <a:t>   －元稹</a:t>
            </a:r>
            <a:r>
              <a:rPr lang="en-US" altLang="zh-CN" sz="2400" b="1"/>
              <a:t>《</a:t>
            </a:r>
            <a:r>
              <a:rPr lang="zh-CN" altLang="en-US" sz="2400" b="1"/>
              <a:t>离思五首其四</a:t>
            </a:r>
            <a:r>
              <a:rPr lang="en-US" altLang="zh-CN" sz="2400" b="1"/>
              <a:t>》</a:t>
            </a:r>
            <a:r>
              <a:rPr lang="zh-CN" altLang="en-US" sz="2400" b="1"/>
              <a:t>（情有独钟）</a:t>
            </a:r>
            <a:endParaRPr lang="zh-CN" altLang="en-US" sz="2400" b="1"/>
          </a:p>
          <a:p>
            <a:r>
              <a:rPr lang="zh-CN" altLang="en-US" sz="2400" b="1"/>
              <a:t>身无彩凤双飞翼，</a:t>
            </a:r>
            <a:endParaRPr lang="zh-CN" altLang="en-US" sz="2400" b="1"/>
          </a:p>
          <a:p>
            <a:pPr>
              <a:buNone/>
            </a:pPr>
            <a:r>
              <a:rPr lang="zh-CN" altLang="en-US" sz="2400" b="1"/>
              <a:t>   心有灵犀一点通。</a:t>
            </a:r>
            <a:endParaRPr lang="zh-CN" altLang="en-US" sz="2400" b="1"/>
          </a:p>
          <a:p>
            <a:pPr>
              <a:buNone/>
            </a:pPr>
            <a:r>
              <a:rPr lang="zh-CN" altLang="en-US" sz="2400" b="1"/>
              <a:t>   </a:t>
            </a:r>
            <a:r>
              <a:rPr lang="en-US" altLang="zh-CN" sz="2400" b="1">
                <a:latin typeface="Arial" panose="020b0604020202020204" pitchFamily="34" charset="0"/>
              </a:rPr>
              <a:t>——</a:t>
            </a:r>
            <a:r>
              <a:rPr lang="zh-CN" altLang="en-US" sz="2400" b="1"/>
              <a:t>李商隐〈无题〉（心灵相通）</a:t>
            </a:r>
            <a:endParaRPr lang="zh-CN" altLang="en-US" sz="2400" b="1"/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9939" name="内容占位符 39938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524000" y="1600200"/>
            <a:ext cx="9144000" cy="4525963"/>
          </a:xfrm>
        </p:spPr>
        <p:txBody>
          <a:bodyPr>
            <a:normAutofit fontScale="60000"/>
          </a:bodyPr>
          <a:lstStyle/>
          <a:p>
            <a:r>
              <a:rPr lang="zh-CN" altLang="en-US" sz="4800" b="1"/>
              <a:t>色不迷人人自迷，</a:t>
            </a:r>
            <a:endParaRPr lang="zh-CN" altLang="en-US" sz="4800" b="1"/>
          </a:p>
          <a:p>
            <a:r>
              <a:rPr lang="zh-CN" altLang="en-US" sz="4800" b="1"/>
              <a:t>情人眼里出西施。</a:t>
            </a:r>
            <a:r>
              <a:rPr lang="en-US" altLang="zh-CN" sz="4800" b="1">
                <a:latin typeface="Arial" panose="020b0604020202020204" pitchFamily="34" charset="0"/>
              </a:rPr>
              <a:t>——</a:t>
            </a:r>
            <a:r>
              <a:rPr lang="zh-CN" altLang="en-US" sz="4800" b="1"/>
              <a:t>黄増</a:t>
            </a:r>
            <a:r>
              <a:rPr lang="en-US" altLang="zh-CN" sz="4800" b="1"/>
              <a:t>《</a:t>
            </a:r>
            <a:r>
              <a:rPr lang="zh-CN" altLang="en-US" sz="4800" b="1"/>
              <a:t>集杭州俗语诗</a:t>
            </a:r>
            <a:r>
              <a:rPr lang="en-US" altLang="zh-CN" sz="4800" b="1"/>
              <a:t>》</a:t>
            </a:r>
            <a:r>
              <a:rPr lang="zh-CN" altLang="en-US" sz="4800" b="1"/>
              <a:t>（痴迷）</a:t>
            </a:r>
            <a:endParaRPr lang="zh-CN" altLang="en-US" sz="4800" b="1"/>
          </a:p>
          <a:p>
            <a:r>
              <a:rPr lang="zh-CN" altLang="en-US" sz="4800" b="1"/>
              <a:t>在天愿作比翼鸟，</a:t>
            </a:r>
            <a:endParaRPr lang="zh-CN" altLang="en-US" sz="4800" b="1"/>
          </a:p>
          <a:p>
            <a:r>
              <a:rPr lang="zh-CN" altLang="en-US" sz="4800" b="1"/>
              <a:t>在地愿为连理枝。</a:t>
            </a:r>
            <a:r>
              <a:rPr lang="en-US" altLang="zh-CN" sz="4800" b="1">
                <a:latin typeface="Arial" panose="020b0604020202020204" pitchFamily="34" charset="0"/>
              </a:rPr>
              <a:t>——</a:t>
            </a:r>
            <a:r>
              <a:rPr lang="zh-CN" altLang="en-US" sz="4800" b="1"/>
              <a:t>白居易〈长恨歌〉</a:t>
            </a:r>
            <a:r>
              <a:rPr lang="en-US" altLang="zh-CN" sz="4800" b="1"/>
              <a:t>(</a:t>
            </a:r>
            <a:r>
              <a:rPr lang="zh-CN" altLang="en-US" sz="4800" b="1"/>
              <a:t>打破爱的极限</a:t>
            </a:r>
            <a:r>
              <a:rPr lang="en-US" altLang="zh-CN" sz="4800" b="1"/>
              <a:t>)</a:t>
            </a:r>
            <a:endParaRPr lang="en-US" altLang="zh-CN" sz="4800" b="1"/>
          </a:p>
          <a:p>
            <a:endParaRPr lang="en-US" altLang="zh-CN" sz="4800"/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62" name="内容占位符 40961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557020" y="858520"/>
            <a:ext cx="8594090" cy="5130800"/>
          </a:xfrm>
        </p:spPr>
        <p:txBody>
          <a:bodyPr>
            <a:normAutofit lnSpcReduction="10000"/>
          </a:bodyPr>
          <a:lstStyle/>
          <a:p>
            <a:r>
              <a:rPr lang="en-US" altLang="zh-CN" sz="3200" b="1"/>
              <a:t>《</a:t>
            </a:r>
            <a:r>
              <a:rPr lang="zh-CN" altLang="en-US" sz="3200" b="1"/>
              <a:t>鹊桥仙</a:t>
            </a:r>
            <a:r>
              <a:rPr lang="en-US" altLang="zh-CN" sz="3200" b="1"/>
              <a:t>》</a:t>
            </a:r>
            <a:r>
              <a:rPr lang="zh-CN" altLang="en-US" sz="3200" b="1"/>
              <a:t>一词情意之洁、格调之高，达到了爱情词的顶峰。情之所钟，虽然天各一方，但心心相印，愿已足矣，何必非每日耳鬓厮磨，须臾不可分离？这种境界是修养高尚的反映，从某种意义上，说它独步千古一点也不过分。</a:t>
            </a:r>
            <a:br>
              <a:rPr lang="zh-CN" altLang="en-US" sz="3200" b="1"/>
            </a:br>
            <a:br>
              <a:rPr lang="zh-CN" altLang="en-US" sz="3200" b="1"/>
            </a:br>
            <a:endParaRPr lang="zh-CN" altLang="en-US" sz="3200" b="1"/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总结：艺术特色：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320675" y="1490345"/>
            <a:ext cx="11717020" cy="4759325"/>
          </a:xfrm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sz="2400" b="1">
                <a:latin typeface="Times New Roman" panose="02020603050405020304" pitchFamily="18" charset="0"/>
                <a:sym typeface="+mn-ea"/>
              </a:rPr>
              <a:t>一、叙事、抒情、议论相结合。（前三句都 是叙事、抒情，后两句都是议论）。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sz="2400" b="1">
                <a:latin typeface="Times New Roman" panose="02020603050405020304" pitchFamily="18" charset="0"/>
                <a:sym typeface="+mn-ea"/>
              </a:rPr>
              <a:t>二、意境新颖、设想奇巧、独辟蹊径。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sz="2400" b="1">
                <a:latin typeface="Times New Roman" panose="02020603050405020304" pitchFamily="18" charset="0"/>
                <a:sym typeface="+mn-ea"/>
              </a:rPr>
              <a:t>三、文笔自然流畅而又婉约蕴藉，余味隽永。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endParaRPr lang="zh-CN" altLang="en-US" sz="2400" b="1">
              <a:latin typeface="Times New Roman" panose="02020603050405020304" pitchFamily="18" charset="0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sz="24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就全篇而言，这首写神话故事的词，句句是天上，句句写双星，而又句句写人间，句句写人情，天人合一，成为千古抒情绝唱。其抒情，悲哀中有欢乐，欢乐中有悲哀，悲欢离合，起伏跌宕。词中有写景，有抒情，有议论，虚实兼顾，融情、景、理于一炉。有趣的是，婉约词家在写作上常以议论为病，而今作为婉约派大师的秦少游，直接在这篇名作中抒发了议论：</a:t>
            </a:r>
            <a:r>
              <a:rPr sz="2400" b="1">
                <a:solidFill>
                  <a:srgbClr val="FF0066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金风玉露一相逢，便胜却人间无数</a:t>
            </a:r>
            <a:r>
              <a:rPr sz="2400" b="1">
                <a:solidFill>
                  <a:srgbClr val="FF0066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sz="2400" b="1">
                <a:solidFill>
                  <a:srgbClr val="FF0066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两情若是长久时，又岂在朝朝暮暮</a:t>
            </a:r>
            <a:r>
              <a:rPr sz="2400" b="1">
                <a:solidFill>
                  <a:srgbClr val="FF0066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。这些自由流畅的句子，近于散文，却更显得婉约蕴藉，余味盎然。这说明议论运用得好，也能赢得极好的艺术效果的。</a:t>
            </a:r>
            <a:endParaRPr lang="zh-CN" altLang="en-US" sz="2400" b="1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b="1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9" name="内容占位符 4098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2800" b="1"/>
              <a:t>这四大爱情故事可以说个个都是惊天地，泣鬼神，用尽了多少文人墨客的笔墨，也赚足了后世人多少眼泪，同时也羡慕死了多少对爱情有着无限憧憬的年轻人，也太有才了。</a:t>
            </a:r>
            <a:br>
              <a:rPr lang="zh-CN" altLang="en-US" sz="2800" b="1"/>
            </a:br>
            <a:r>
              <a:rPr lang="zh-CN" altLang="en-US" sz="2800" b="1"/>
              <a:t> 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br>
              <a:rPr lang="zh-CN" altLang="en-US"/>
            </a:br>
            <a:br>
              <a:rPr lang="zh-CN" altLang="en-US"/>
            </a:br>
            <a:r>
              <a:rPr lang="zh-CN" altLang="en-US" sz="6700">
                <a:latin typeface="华文隶书" panose="02010800040101010101" charset="-122"/>
                <a:ea typeface="华文隶书" panose="02010800040101010101" charset="-122"/>
              </a:rPr>
              <a:t>作业：</a:t>
            </a:r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背诵，熟读成诵。</a:t>
            </a:r>
            <a:endParaRPr lang="zh-CN" altLang="en-US" sz="6000"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4338" name="内容占位符 14337" descr="en11">
            <a:hlinkClick r:id="rId6"/>
          </p:cNvPr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5410" y="554101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timgUFQU05EO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4770" y="142240"/>
            <a:ext cx="12127230" cy="657352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6912610" y="4449445"/>
            <a:ext cx="4311015" cy="18611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15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谢谢</a:t>
            </a:r>
            <a:endParaRPr lang="zh-CN" altLang="en-US" sz="115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6" name="New picture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2382500" y="11899900"/>
            <a:ext cx="304800" cy="215900"/>
          </a:xfrm>
          <a:prstGeom prst="cube">
            <a:avLst/>
          </a:prstGeom>
        </p:spPr>
      </p:pic>
    </p:spTree>
    <p:custDataLst>
      <p:tags r:id="rId10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3" name="内容占位符 512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sz="2800"/>
              <a:t>相传牛郎织女相恋而结合，触怒天帝，先是牛郎被逐下凡尘，后夫妻分居在银河两侧。每年七月初七晚上是他们一年一度相会的日子。这天晚上会有无数喜鹊飞来，为他们搭成一座长桥，便于他们相会，人称“鹊桥相会”。传说织女精于纺织，能将天上的云织成锦缎，是织造云锦的巧手，所以，这天夜晚天空的云彩特别好看。旧时风俗，少女们要于此夜陈设瓜果，朝天礼拜，向织女“乞巧”。这个美丽神话，引起了古往今来多少诗人的咏叹。 那么最早传唱这一神话题材的诗作是什么？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6" name="标题 614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anchor="ctr" anchorCtr="0"/>
          <a:lstStyle/>
          <a:p/>
        </p:txBody>
      </p:sp>
      <p:sp>
        <p:nvSpPr>
          <p:cNvPr id="6147" name="内容占位符 6146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pPr>
              <a:buNone/>
            </a:pPr>
            <a:r>
              <a:rPr lang="zh-CN" altLang="en-US" sz="5400"/>
              <a:t>最早是见于汉魏时的古诗：</a:t>
            </a:r>
            <a:r>
              <a:rPr lang="en-US" altLang="zh-CN" sz="5400"/>
              <a:t>《</a:t>
            </a:r>
            <a:r>
              <a:rPr lang="zh-CN" altLang="en-US" sz="5400"/>
              <a:t>迢迢牵牛星</a:t>
            </a:r>
            <a:r>
              <a:rPr lang="en-US" altLang="zh-CN" sz="5400"/>
              <a:t>》</a:t>
            </a:r>
            <a:r>
              <a:rPr lang="zh-CN" altLang="en-US" sz="5400"/>
              <a:t>。</a:t>
            </a:r>
            <a:br>
              <a:rPr lang="zh-CN" altLang="en-US" sz="5400"/>
            </a:br>
            <a:endParaRPr lang="zh-CN" altLang="en-US" sz="5400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71" name="内容占位符 7170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3200" b="1"/>
              <a:t>但最脍炙人口、传诵不衰的绝唱，则当推北宋秦观的</a:t>
            </a:r>
            <a:r>
              <a:rPr lang="en-US" altLang="zh-CN" sz="3200" b="1"/>
              <a:t>《</a:t>
            </a:r>
            <a:r>
              <a:rPr lang="zh-CN" altLang="en-US" sz="3200" b="1"/>
              <a:t>鹊桥仙</a:t>
            </a:r>
            <a:r>
              <a:rPr lang="en-US" altLang="zh-CN" sz="3200" b="1"/>
              <a:t>》</a:t>
            </a:r>
            <a:r>
              <a:rPr lang="zh-CN" altLang="en-US" sz="3200" b="1"/>
              <a:t>一词了。</a:t>
            </a:r>
            <a:br>
              <a:rPr lang="zh-CN" altLang="en-US" sz="3200" b="1"/>
            </a:br>
            <a:r>
              <a:rPr lang="zh-CN" altLang="en-US" sz="3200" b="1"/>
              <a:t> </a:t>
            </a:r>
            <a:endParaRPr lang="zh-CN" altLang="en-US" sz="3200" b="1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5" name="内容占位符 8194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2800"/>
              <a:t>那么今天我们就来学习一首以牛郎织女爱情故事为题材的诗歌</a:t>
            </a:r>
            <a:r>
              <a:rPr lang="en-US" altLang="zh-CN" sz="2800">
                <a:latin typeface="Arial" panose="020b0604020202020204" pitchFamily="34" charset="0"/>
              </a:rPr>
              <a:t>——</a:t>
            </a:r>
            <a:r>
              <a:rPr lang="en-US" altLang="zh-CN" sz="2800"/>
              <a:t>《</a:t>
            </a:r>
            <a:r>
              <a:rPr lang="zh-CN" altLang="en-US" sz="2800"/>
              <a:t>鹊桥仙</a:t>
            </a:r>
            <a:r>
              <a:rPr lang="en-US" altLang="zh-CN" sz="2800"/>
              <a:t>》</a:t>
            </a:r>
            <a:r>
              <a:rPr lang="zh-CN" altLang="en-US" sz="2800"/>
              <a:t>。应该还记得高一时我们就学过一首相关的诗歌（大家齐背：迢迢牵牛星，皎皎河汉女。纤纤擢素手，札札弄机杼。终日不成章，泣涕零如雨。河汉清且浅，相去复几许？盈盈一水间，脉脉不得语。）这首诗写的是牛郎织女隔河相望而不能团聚的相思之情，透漏出的尽是诗人的同情。而我们今天要学的这首主题还会是这样吗？</a:t>
            </a:r>
            <a:br>
              <a:rPr lang="zh-CN" altLang="en-US" sz="2800"/>
            </a:br>
            <a:r>
              <a:rPr lang="zh-CN" altLang="en-US" sz="2800"/>
              <a:t> 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71"/>
</p:tagLst>
</file>

<file path=ppt/tags/tag10.xml><?xml version="1.0" encoding="utf-8"?>
<p:tagLst xmlns:p="http://schemas.openxmlformats.org/presentationml/2006/main">
  <p:tag name="AS_UNIQUEID" val="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12"/>
</p:tagLst>
</file>

<file path=ppt/tags/tag101.xml><?xml version="1.0" encoding="utf-8"?>
<p:tagLst xmlns:p="http://schemas.openxmlformats.org/presentationml/2006/main">
  <p:tag name="AS_UNIQUEID" val="159"/>
</p:tagLst>
</file>

<file path=ppt/tags/tag102.xml><?xml version="1.0" encoding="utf-8"?>
<p:tagLst xmlns:p="http://schemas.openxmlformats.org/presentationml/2006/main">
  <p:tag name="AS_UNIQUEID" val="18"/>
</p:tagLst>
</file>

<file path=ppt/tags/tag103.xml><?xml version="1.0" encoding="utf-8"?>
<p:tagLst xmlns:p="http://schemas.openxmlformats.org/presentationml/2006/main">
  <p:tag name="AS_UNIQUEID" val="160"/>
</p:tagLst>
</file>

<file path=ppt/tags/tag104.xml><?xml version="1.0" encoding="utf-8"?>
<p:tagLst xmlns:p="http://schemas.openxmlformats.org/presentationml/2006/main">
  <p:tag name="AS_UNIQUEID" val="161"/>
</p:tagLst>
</file>

<file path=ppt/tags/tag105.xml><?xml version="1.0" encoding="utf-8"?>
<p:tagLst xmlns:p="http://schemas.openxmlformats.org/presentationml/2006/main">
  <p:tag name="AS_UNIQUEID" val="162"/>
</p:tagLst>
</file>

<file path=ppt/tags/tag1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7.xml><?xml version="1.0" encoding="utf-8"?>
<p:tagLst xmlns:p="http://schemas.openxmlformats.org/presentationml/2006/main">
  <p:tag name="AS_UNIQUEID" val="163"/>
</p:tagLst>
</file>

<file path=ppt/tags/tag108.xml><?xml version="1.0" encoding="utf-8"?>
<p:tagLst xmlns:p="http://schemas.openxmlformats.org/presentationml/2006/main">
  <p:tag name="AS_UNIQUEID" val="164"/>
</p:tagLst>
</file>

<file path=ppt/tags/tag109.xml><?xml version="1.0" encoding="utf-8"?>
<p:tagLst xmlns:p="http://schemas.openxmlformats.org/presentationml/2006/main">
  <p:tag name="AS_UNIQUEID" val="165"/>
</p:tagLst>
</file>

<file path=ppt/tags/tag11.xml><?xml version="1.0" encoding="utf-8"?>
<p:tagLst xmlns:p="http://schemas.openxmlformats.org/presentationml/2006/main">
  <p:tag name="AS_UNIQUEID" val="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1.xml><?xml version="1.0" encoding="utf-8"?>
<p:tagLst xmlns:p="http://schemas.openxmlformats.org/presentationml/2006/main">
  <p:tag name="AS_UNIQUEID" val="166"/>
</p:tagLst>
</file>

<file path=ppt/tags/tag112.xml><?xml version="1.0" encoding="utf-8"?>
<p:tagLst xmlns:p="http://schemas.openxmlformats.org/presentationml/2006/main">
  <p:tag name="AS_UNIQUEID" val="167"/>
</p:tagLst>
</file>

<file path=ppt/tags/tag113.xml><?xml version="1.0" encoding="utf-8"?>
<p:tagLst xmlns:p="http://schemas.openxmlformats.org/presentationml/2006/main">
  <p:tag name="AS_UNIQUEID" val="168"/>
</p:tagLst>
</file>

<file path=ppt/tags/tag1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5.xml><?xml version="1.0" encoding="utf-8"?>
<p:tagLst xmlns:p="http://schemas.openxmlformats.org/presentationml/2006/main">
  <p:tag name="AS_UNIQUEID" val="169"/>
</p:tagLst>
</file>

<file path=ppt/tags/tag116.xml><?xml version="1.0" encoding="utf-8"?>
<p:tagLst xmlns:p="http://schemas.openxmlformats.org/presentationml/2006/main">
  <p:tag name="AS_UNIQUEID" val="170"/>
</p:tagLst>
</file>

<file path=ppt/tags/tag117.xml><?xml version="1.0" encoding="utf-8"?>
<p:tagLst xmlns:p="http://schemas.openxmlformats.org/presentationml/2006/main">
  <p:tag name="AS_UNIQUEID" val="171"/>
</p:tagLst>
</file>

<file path=ppt/tags/tag1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9.xml><?xml version="1.0" encoding="utf-8"?>
<p:tagLst xmlns:p="http://schemas.openxmlformats.org/presentationml/2006/main">
  <p:tag name="AS_UNIQUEID" val="172"/>
</p:tagLst>
</file>

<file path=ppt/tags/tag12.xml><?xml version="1.0" encoding="utf-8"?>
<p:tagLst xmlns:p="http://schemas.openxmlformats.org/presentationml/2006/main">
  <p:tag name="AS_UNIQUEID" val="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173"/>
</p:tagLst>
</file>

<file path=ppt/tags/tag1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2.xml><?xml version="1.0" encoding="utf-8"?>
<p:tagLst xmlns:p="http://schemas.openxmlformats.org/presentationml/2006/main">
  <p:tag name="AS_UNIQUEID" val="174"/>
</p:tagLst>
</file>

<file path=ppt/tags/tag123.xml><?xml version="1.0" encoding="utf-8"?>
<p:tagLst xmlns:p="http://schemas.openxmlformats.org/presentationml/2006/main">
  <p:tag name="AS_UNIQUEID" val="175"/>
</p:tagLst>
</file>

<file path=ppt/tags/tag124.xml><?xml version="1.0" encoding="utf-8"?>
<p:tagLst xmlns:p="http://schemas.openxmlformats.org/presentationml/2006/main">
  <p:tag name="AS_UNIQUEID" val="176"/>
</p:tagLst>
</file>

<file path=ppt/tags/tag125.xml><?xml version="1.0" encoding="utf-8"?>
<p:tagLst xmlns:p="http://schemas.openxmlformats.org/presentationml/2006/main">
  <p:tag name="AS_UNIQUEID" val="177"/>
</p:tagLst>
</file>

<file path=ppt/tags/tag126.xml><?xml version="1.0" encoding="utf-8"?>
<p:tagLst xmlns:p="http://schemas.openxmlformats.org/presentationml/2006/main">
  <p:tag name="AS_UNIQUEID" val="178"/>
</p:tagLst>
</file>

<file path=ppt/tags/tag127.xml><?xml version="1.0" encoding="utf-8"?>
<p:tagLst xmlns:p="http://schemas.openxmlformats.org/presentationml/2006/main">
  <p:tag name="AS_UNIQUEID" val="179"/>
</p:tagLst>
</file>

<file path=ppt/tags/tag128.xml><?xml version="1.0" encoding="utf-8"?>
<p:tagLst xmlns:p="http://schemas.openxmlformats.org/presentationml/2006/main">
  <p:tag name="AS_UNIQUEID" val="180"/>
</p:tagLst>
</file>

<file path=ppt/tags/tag129.xml><?xml version="1.0" encoding="utf-8"?>
<p:tagLst xmlns:p="http://schemas.openxmlformats.org/presentationml/2006/main">
  <p:tag name="AS_UNIQUEID" val="181"/>
</p:tagLst>
</file>

<file path=ppt/tags/tag13.xml><?xml version="1.0" encoding="utf-8"?>
<p:tagLst xmlns:p="http://schemas.openxmlformats.org/presentationml/2006/main">
  <p:tag name="AS_UNIQUEID" val="83"/>
</p:tagLst>
</file>

<file path=ppt/tags/tag130.xml><?xml version="1.0" encoding="utf-8"?>
<p:tagLst xmlns:p="http://schemas.openxmlformats.org/presentationml/2006/main">
  <p:tag name="AS_UNIQUEID" val="182"/>
</p:tagLst>
</file>

<file path=ppt/tags/tag131.xml><?xml version="1.0" encoding="utf-8"?>
<p:tagLst xmlns:p="http://schemas.openxmlformats.org/presentationml/2006/main">
  <p:tag name="AS_UNIQUEID" val="183"/>
</p:tagLst>
</file>

<file path=ppt/tags/tag132.xml><?xml version="1.0" encoding="utf-8"?>
<p:tagLst xmlns:p="http://schemas.openxmlformats.org/presentationml/2006/main">
  <p:tag name="AS_UNIQUEID" val="184"/>
</p:tagLst>
</file>

<file path=ppt/tags/tag133.xml><?xml version="1.0" encoding="utf-8"?>
<p:tagLst xmlns:p="http://schemas.openxmlformats.org/presentationml/2006/main">
  <p:tag name="AS_UNIQUEID" val="185"/>
</p:tagLst>
</file>

<file path=ppt/tags/tag134.xml><?xml version="1.0" encoding="utf-8"?>
<p:tagLst xmlns:p="http://schemas.openxmlformats.org/presentationml/2006/main">
  <p:tag name="AS_UNIQUEID" val="186"/>
</p:tagLst>
</file>

<file path=ppt/tags/tag135.xml><?xml version="1.0" encoding="utf-8"?>
<p:tagLst xmlns:p="http://schemas.openxmlformats.org/presentationml/2006/main">
  <p:tag name="AS_UNIQUEID" val="187"/>
</p:tagLst>
</file>

<file path=ppt/tags/tag136.xml><?xml version="1.0" encoding="utf-8"?>
<p:tagLst xmlns:p="http://schemas.openxmlformats.org/presentationml/2006/main">
  <p:tag name="AS_UNIQUEID" val="188"/>
</p:tagLst>
</file>

<file path=ppt/tags/tag137.xml><?xml version="1.0" encoding="utf-8"?>
<p:tagLst xmlns:p="http://schemas.openxmlformats.org/presentationml/2006/main">
  <p:tag name="AS_UNIQUEID" val="189"/>
</p:tagLst>
</file>

<file path=ppt/tags/tag138.xml><?xml version="1.0" encoding="utf-8"?>
<p:tagLst xmlns:p="http://schemas.openxmlformats.org/presentationml/2006/main">
  <p:tag name="AS_UNIQUEID" val="190"/>
</p:tagLst>
</file>

<file path=ppt/tags/tag139.xml><?xml version="1.0" encoding="utf-8"?>
<p:tagLst xmlns:p="http://schemas.openxmlformats.org/presentationml/2006/main">
  <p:tag name="AS_UNIQUEID" val="191"/>
</p:tagLst>
</file>

<file path=ppt/tags/tag14.xml><?xml version="1.0" encoding="utf-8"?>
<p:tagLst xmlns:p="http://schemas.openxmlformats.org/presentationml/2006/main">
  <p:tag name="AS_UNIQUEID" val="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192"/>
</p:tagLst>
</file>

<file path=ppt/tags/tag141.xml><?xml version="1.0" encoding="utf-8"?>
<p:tagLst xmlns:p="http://schemas.openxmlformats.org/presentationml/2006/main">
  <p:tag name="AS_UNIQUEID" val="193"/>
</p:tagLst>
</file>

<file path=ppt/tags/tag142.xml><?xml version="1.0" encoding="utf-8"?>
<p:tagLst xmlns:p="http://schemas.openxmlformats.org/presentationml/2006/main">
  <p:tag name="AS_UNIQUEID" val="194"/>
</p:tagLst>
</file>

<file path=ppt/tags/tag143.xml><?xml version="1.0" encoding="utf-8"?>
<p:tagLst xmlns:p="http://schemas.openxmlformats.org/presentationml/2006/main">
  <p:tag name="AS_UNIQUEID" val="195"/>
</p:tagLst>
</file>

<file path=ppt/tags/tag144.xml><?xml version="1.0" encoding="utf-8"?>
<p:tagLst xmlns:p="http://schemas.openxmlformats.org/presentationml/2006/main">
  <p:tag name="AS_UNIQUEID" val="196"/>
</p:tagLst>
</file>

<file path=ppt/tags/tag145.xml><?xml version="1.0" encoding="utf-8"?>
<p:tagLst xmlns:p="http://schemas.openxmlformats.org/presentationml/2006/main">
  <p:tag name="AS_UNIQUEID" val="197"/>
</p:tagLst>
</file>

<file path=ppt/tags/tag146.xml><?xml version="1.0" encoding="utf-8"?>
<p:tagLst xmlns:p="http://schemas.openxmlformats.org/presentationml/2006/main">
  <p:tag name="AS_UNIQUEID" val="198"/>
</p:tagLst>
</file>

<file path=ppt/tags/tag147.xml><?xml version="1.0" encoding="utf-8"?>
<p:tagLst xmlns:p="http://schemas.openxmlformats.org/presentationml/2006/main">
  <p:tag name="AS_UNIQUEID" val="199"/>
</p:tagLst>
</file>

<file path=ppt/tags/tag148.xml><?xml version="1.0" encoding="utf-8"?>
<p:tagLst xmlns:p="http://schemas.openxmlformats.org/presentationml/2006/main">
  <p:tag name="AS_UNIQUEID" val="200"/>
</p:tagLst>
</file>

<file path=ppt/tags/tag149.xml><?xml version="1.0" encoding="utf-8"?>
<p:tagLst xmlns:p="http://schemas.openxmlformats.org/presentationml/2006/main">
  <p:tag name="AS_UNIQUEID" val="201"/>
</p:tagLst>
</file>

<file path=ppt/tags/tag15.xml><?xml version="1.0" encoding="utf-8"?>
<p:tagLst xmlns:p="http://schemas.openxmlformats.org/presentationml/2006/main">
  <p:tag name="AS_UNIQUEID" val="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202"/>
</p:tagLst>
</file>

<file path=ppt/tags/tag151.xml><?xml version="1.0" encoding="utf-8"?>
<p:tagLst xmlns:p="http://schemas.openxmlformats.org/presentationml/2006/main">
  <p:tag name="AS_UNIQUEID" val="203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3.xml><?xml version="1.0" encoding="utf-8"?>
<p:tagLst xmlns:p="http://schemas.openxmlformats.org/presentationml/2006/main">
  <p:tag name="AS_UNIQUEID" val="204"/>
</p:tagLst>
</file>

<file path=ppt/tags/tag154.xml><?xml version="1.0" encoding="utf-8"?>
<p:tagLst xmlns:p="http://schemas.openxmlformats.org/presentationml/2006/main">
  <p:tag name="AS_UNIQUEID" val="205"/>
</p:tagLst>
</file>

<file path=ppt/tags/tag155.xml><?xml version="1.0" encoding="utf-8"?>
<p:tagLst xmlns:p="http://schemas.openxmlformats.org/presentationml/2006/main">
  <p:tag name="AS_UNIQUEID" val="206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57.xml><?xml version="1.0" encoding="utf-8"?>
<p:tagLst xmlns:p="http://schemas.openxmlformats.org/presentationml/2006/main">
  <p:tag name="AS_UNIQUEID" val="207"/>
</p:tagLst>
</file>

<file path=ppt/tags/tag158.xml><?xml version="1.0" encoding="utf-8"?>
<p:tagLst xmlns:p="http://schemas.openxmlformats.org/presentationml/2006/main">
  <p:tag name="AS_UNIQUEID" val="208"/>
</p:tagLst>
</file>

<file path=ppt/tags/tag159.xml><?xml version="1.0" encoding="utf-8"?>
<p:tagLst xmlns:p="http://schemas.openxmlformats.org/presentationml/2006/main">
  <p:tag name="AS_UNIQUEID" val="209"/>
</p:tagLst>
</file>

<file path=ppt/tags/tag16.xml><?xml version="1.0" encoding="utf-8"?>
<p:tagLst xmlns:p="http://schemas.openxmlformats.org/presentationml/2006/main">
  <p:tag name="AS_UNIQUEID" val="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1.xml><?xml version="1.0" encoding="utf-8"?>
<p:tagLst xmlns:p="http://schemas.openxmlformats.org/presentationml/2006/main">
  <p:tag name="AS_UNIQUEID" val="210"/>
</p:tagLst>
</file>

<file path=ppt/tags/tag162.xml><?xml version="1.0" encoding="utf-8"?>
<p:tagLst xmlns:p="http://schemas.openxmlformats.org/presentationml/2006/main">
  <p:tag name="AS_UNIQUEID" val="211"/>
</p:tagLst>
</file>

<file path=ppt/tags/tag163.xml><?xml version="1.0" encoding="utf-8"?>
<p:tagLst xmlns:p="http://schemas.openxmlformats.org/presentationml/2006/main">
  <p:tag name="AS_UNIQUEID" val="212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5.xml><?xml version="1.0" encoding="utf-8"?>
<p:tagLst xmlns:p="http://schemas.openxmlformats.org/presentationml/2006/main">
  <p:tag name="AS_UNIQUEID" val="213"/>
</p:tagLst>
</file>

<file path=ppt/tags/tag166.xml><?xml version="1.0" encoding="utf-8"?>
<p:tagLst xmlns:p="http://schemas.openxmlformats.org/presentationml/2006/main">
  <p:tag name="AS_UNIQUEID" val="214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8.xml><?xml version="1.0" encoding="utf-8"?>
<p:tagLst xmlns:p="http://schemas.openxmlformats.org/presentationml/2006/main">
  <p:tag name="AS_UNIQUEID" val="215"/>
</p:tagLst>
</file>

<file path=ppt/tags/tag169.xml><?xml version="1.0" encoding="utf-8"?>
<p:tagLst xmlns:p="http://schemas.openxmlformats.org/presentationml/2006/main">
  <p:tag name="AS_UNIQUEID" val="216"/>
</p:tagLst>
</file>

<file path=ppt/tags/tag17.xml><?xml version="1.0" encoding="utf-8"?>
<p:tagLst xmlns:p="http://schemas.openxmlformats.org/presentationml/2006/main">
  <p:tag name="AS_UNIQUEID" val="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217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2.xml><?xml version="1.0" encoding="utf-8"?>
<p:tagLst xmlns:p="http://schemas.openxmlformats.org/presentationml/2006/main">
  <p:tag name="AS_UNIQUEID" val="218"/>
</p:tagLst>
</file>

<file path=ppt/tags/tag173.xml><?xml version="1.0" encoding="utf-8"?>
<p:tagLst xmlns:p="http://schemas.openxmlformats.org/presentationml/2006/main">
  <p:tag name="AS_UNIQUEID" val="219"/>
</p:tagLst>
</file>

<file path=ppt/tags/tag174.xml><?xml version="1.0" encoding="utf-8"?>
<p:tagLst xmlns:p="http://schemas.openxmlformats.org/presentationml/2006/main">
  <p:tag name="AS_UNIQUEID" val="220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76.xml><?xml version="1.0" encoding="utf-8"?>
<p:tagLst xmlns:p="http://schemas.openxmlformats.org/presentationml/2006/main">
  <p:tag name="AS_UNIQUEID" val="221"/>
</p:tagLst>
</file>

<file path=ppt/tags/tag177.xml><?xml version="1.0" encoding="utf-8"?>
<p:tagLst xmlns:p="http://schemas.openxmlformats.org/presentationml/2006/main">
  <p:tag name="AS_UNIQUEID" val="45"/>
</p:tagLst>
</file>

<file path=ppt/tags/tag178.xml><?xml version="1.0" encoding="utf-8"?>
<p:tagLst xmlns:p="http://schemas.openxmlformats.org/presentationml/2006/main">
  <p:tag name="AS_UNIQUEID" val="222"/>
</p:tagLst>
</file>

<file path=ppt/tags/tag179.xml><?xml version="1.0" encoding="utf-8"?>
<p:tagLst xmlns:p="http://schemas.openxmlformats.org/presentationml/2006/main">
  <p:tag name="AS_UNIQUEID" val="47"/>
</p:tagLst>
</file>

<file path=ppt/tags/tag18.xml><?xml version="1.0" encoding="utf-8"?>
<p:tagLst xmlns:p="http://schemas.openxmlformats.org/presentationml/2006/main">
  <p:tag name="AS_UNIQUEID" val="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223"/>
</p:tagLst>
</file>

<file path=ppt/tags/tag181.xml><?xml version="1.0" encoding="utf-8"?>
<p:tagLst xmlns:p="http://schemas.openxmlformats.org/presentationml/2006/main">
  <p:tag name="AS_UNIQUEID" val="49"/>
</p:tagLst>
</file>

<file path=ppt/tags/tag182.xml><?xml version="1.0" encoding="utf-8"?>
<p:tagLst xmlns:p="http://schemas.openxmlformats.org/presentationml/2006/main">
  <p:tag name="AS_UNIQUEID" val="224"/>
</p:tagLst>
</file>

<file path=ppt/tags/tag183.xml><?xml version="1.0" encoding="utf-8"?>
<p:tagLst xmlns:p="http://schemas.openxmlformats.org/presentationml/2006/main">
  <p:tag name="AS_UNIQUEID" val="51"/>
</p:tagLst>
</file>

<file path=ppt/tags/tag184.xml><?xml version="1.0" encoding="utf-8"?>
<p:tagLst xmlns:p="http://schemas.openxmlformats.org/presentationml/2006/main">
  <p:tag name="AS_UNIQUEID" val="225"/>
</p:tagLst>
</file>

<file path=ppt/tags/tag185.xml><?xml version="1.0" encoding="utf-8"?>
<p:tagLst xmlns:p="http://schemas.openxmlformats.org/presentationml/2006/main">
  <p:tag name="AS_UNIQUEID" val="53"/>
</p:tagLst>
</file>

<file path=ppt/tags/tag186.xml><?xml version="1.0" encoding="utf-8"?>
<p:tagLst xmlns:p="http://schemas.openxmlformats.org/presentationml/2006/main">
  <p:tag name="AS_UNIQUEID" val="226"/>
</p:tagLst>
</file>

<file path=ppt/tags/tag187.xml><?xml version="1.0" encoding="utf-8"?>
<p:tagLst xmlns:p="http://schemas.openxmlformats.org/presentationml/2006/main">
  <p:tag name="AS_UNIQUEID" val="55"/>
</p:tagLst>
</file>

<file path=ppt/tags/tag188.xml><?xml version="1.0" encoding="utf-8"?>
<p:tagLst xmlns:p="http://schemas.openxmlformats.org/presentationml/2006/main">
  <p:tag name="AS_UNIQUEID" val="227"/>
</p:tagLst>
</file>

<file path=ppt/tags/tag189.xml><?xml version="1.0" encoding="utf-8"?>
<p:tagLst xmlns:p="http://schemas.openxmlformats.org/presentationml/2006/main">
  <p:tag name="AS_UNIQUEID" val="57"/>
</p:tagLst>
</file>

<file path=ppt/tags/tag19.xml><?xml version="1.0" encoding="utf-8"?>
<p:tagLst xmlns:p="http://schemas.openxmlformats.org/presentationml/2006/main">
  <p:tag name="AS_UNIQUEID" val="89"/>
</p:tagLst>
</file>

<file path=ppt/tags/tag190.xml><?xml version="1.0" encoding="utf-8"?>
<p:tagLst xmlns:p="http://schemas.openxmlformats.org/presentationml/2006/main">
  <p:tag name="AS_UNIQUEID" val="228"/>
</p:tagLst>
</file>

<file path=ppt/tags/tag191.xml><?xml version="1.0" encoding="utf-8"?>
<p:tagLst xmlns:p="http://schemas.openxmlformats.org/presentationml/2006/main">
  <p:tag name="AS_UNIQUEID" val="59"/>
</p:tagLst>
</file>

<file path=ppt/tags/tag192.xml><?xml version="1.0" encoding="utf-8"?>
<p:tagLst xmlns:p="http://schemas.openxmlformats.org/presentationml/2006/main">
  <p:tag name="AS_UNIQUEID" val="229"/>
</p:tagLst>
</file>

<file path=ppt/tags/tag193.xml><?xml version="1.0" encoding="utf-8"?>
<p:tagLst xmlns:p="http://schemas.openxmlformats.org/presentationml/2006/main">
  <p:tag name="AS_UNIQUEID" val="60"/>
</p:tagLst>
</file>

<file path=ppt/tags/tag194.xml><?xml version="1.0" encoding="utf-8"?>
<p:tagLst xmlns:p="http://schemas.openxmlformats.org/presentationml/2006/main">
  <p:tag name="AS_UNIQUEID" val="230"/>
</p:tagLst>
</file>

<file path=ppt/tags/tag195.xml><?xml version="1.0" encoding="utf-8"?>
<p:tagLst xmlns:p="http://schemas.openxmlformats.org/presentationml/2006/main">
  <p:tag name="AS_UNIQUEID" val="62"/>
</p:tagLst>
</file>

<file path=ppt/tags/tag196.xml><?xml version="1.0" encoding="utf-8"?>
<p:tagLst xmlns:p="http://schemas.openxmlformats.org/presentationml/2006/main">
  <p:tag name="AS_UNIQUEID" val="231"/>
</p:tagLst>
</file>

<file path=ppt/tags/tag197.xml><?xml version="1.0" encoding="utf-8"?>
<p:tagLst xmlns:p="http://schemas.openxmlformats.org/presentationml/2006/main">
  <p:tag name="AS_UNIQUEID" val="64"/>
</p:tagLst>
</file>

<file path=ppt/tags/tag198.xml><?xml version="1.0" encoding="utf-8"?>
<p:tagLst xmlns:p="http://schemas.openxmlformats.org/presentationml/2006/main">
  <p:tag name="AS_UNIQUEID" val="232"/>
</p:tagLst>
</file>

<file path=ppt/tags/tag199.xml><?xml version="1.0" encoding="utf-8"?>
<p:tagLst xmlns:p="http://schemas.openxmlformats.org/presentationml/2006/main">
  <p:tag name="AS_UNIQUEID" val="66"/>
</p:tagLst>
</file>

<file path=ppt/tags/tag2.xml><?xml version="1.0" encoding="utf-8"?>
<p:tagLst xmlns:p="http://schemas.openxmlformats.org/presentationml/2006/main">
  <p:tag name="AS_UNIQUEID" val="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233"/>
</p:tagLst>
</file>

<file path=ppt/tags/tag201.xml><?xml version="1.0" encoding="utf-8"?>
<p:tagLst xmlns:p="http://schemas.openxmlformats.org/presentationml/2006/main">
  <p:tag name="AS_UNIQUEID" val="67"/>
</p:tagLst>
</file>

<file path=ppt/tags/tag202.xml><?xml version="1.0" encoding="utf-8"?>
<p:tagLst xmlns:p="http://schemas.openxmlformats.org/presentationml/2006/main">
  <p:tag name="AS_UNIQUEID" val="234"/>
</p:tagLst>
</file>

<file path=ppt/tags/tag203.xml><?xml version="1.0" encoding="utf-8"?>
<p:tagLst xmlns:p="http://schemas.openxmlformats.org/presentationml/2006/main">
  <p:tag name="AS_UNIQUEID" val="69"/>
</p:tagLst>
</file>

<file path=ppt/tags/tag204.xml><?xml version="1.0" encoding="utf-8"?>
<p:tagLst xmlns:p="http://schemas.openxmlformats.org/presentationml/2006/main">
  <p:tag name="AS_UNIQUEID" val="235"/>
</p:tagLst>
</file>

<file path=ppt/tags/tag205.xml><?xml version="1.0" encoding="utf-8"?>
<p:tagLst xmlns:p="http://schemas.openxmlformats.org/presentationml/2006/main">
  <p:tag name="AS_UNIQUEID" val="70"/>
</p:tagLst>
</file>

<file path=ppt/tags/tag206.xml><?xml version="1.0" encoding="utf-8"?>
<p:tagLst xmlns:p="http://schemas.openxmlformats.org/presentationml/2006/main">
  <p:tag name="AS_UNIQUEID" val="236"/>
</p:tagLst>
</file>

<file path=ppt/tags/tag207.xml><?xml version="1.0" encoding="utf-8"?>
<p:tagLst xmlns:p="http://schemas.openxmlformats.org/presentationml/2006/main">
  <p:tag name="AS_UNIQUEID" val="237"/>
</p:tagLst>
</file>

<file path=ppt/tags/tag208.xml><?xml version="1.0" encoding="utf-8"?>
<p:tagLst xmlns:p="http://schemas.openxmlformats.org/presentationml/2006/main">
  <p:tag name="AS_UNIQUEID" val="238"/>
</p:tagLst>
</file>

<file path=ppt/tags/tag2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1.xml><?xml version="1.0" encoding="utf-8"?>
<p:tagLst xmlns:p="http://schemas.openxmlformats.org/presentationml/2006/main">
  <p:tag name="AS_UNIQUEID" val="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239"/>
</p:tagLst>
</file>

<file path=ppt/tags/tag211.xml><?xml version="1.0" encoding="utf-8"?>
<p:tagLst xmlns:p="http://schemas.openxmlformats.org/presentationml/2006/main">
  <p:tag name="AS_UNIQUEID" val="240"/>
</p:tagLst>
</file>

<file path=ppt/tags/tag2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13.xml><?xml version="1.0" encoding="utf-8"?>
<p:tagLst xmlns:p="http://schemas.openxmlformats.org/presentationml/2006/main">
  <p:tag name="AS_UNIQUEID" val="241"/>
</p:tagLst>
</file>

<file path=ppt/tags/tag214.xml><?xml version="1.0" encoding="utf-8"?>
<p:tagLst xmlns:p="http://schemas.openxmlformats.org/presentationml/2006/main">
  <p:tag name="AS_UNIQUEID" val="242"/>
</p:tagLst>
</file>

<file path=ppt/tags/tag215.xml><?xml version="1.0" encoding="utf-8"?>
<p:tagLst xmlns:p="http://schemas.openxmlformats.org/presentationml/2006/main">
  <p:tag name="AS_UNIQUEID" val="243"/>
</p:tagLst>
</file>

<file path=ppt/tags/tag2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17.xml><?xml version="1.0" encoding="utf-8"?>
<p:tagLst xmlns:p="http://schemas.openxmlformats.org/presentationml/2006/main">
  <p:tag name="AS_UNIQUEID" val="244"/>
</p:tagLst>
</file>

<file path=ppt/tags/tag218.xml><?xml version="1.0" encoding="utf-8"?>
<p:tagLst xmlns:p="http://schemas.openxmlformats.org/presentationml/2006/main">
  <p:tag name="AS_UNIQUEID" val="245"/>
</p:tagLst>
</file>

<file path=ppt/tags/tag219.xml><?xml version="1.0" encoding="utf-8"?>
<p:tagLst xmlns:p="http://schemas.openxmlformats.org/presentationml/2006/main">
  <p:tag name="AS_UNIQUEID" val="246"/>
</p:tagLst>
</file>

<file path=ppt/tags/tag22.xml><?xml version="1.0" encoding="utf-8"?>
<p:tagLst xmlns:p="http://schemas.openxmlformats.org/presentationml/2006/main">
  <p:tag name="AS_UNIQUEID" val="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247"/>
</p:tagLst>
</file>

<file path=ppt/tags/tag221.xml><?xml version="1.0" encoding="utf-8"?>
<p:tagLst xmlns:p="http://schemas.openxmlformats.org/presentationml/2006/main">
  <p:tag name="AS_UNIQUEID" val="248"/>
</p:tagLst>
</file>

<file path=ppt/tags/tag222.xml><?xml version="1.0" encoding="utf-8"?>
<p:tagLst xmlns:p="http://schemas.openxmlformats.org/presentationml/2006/main">
  <p:tag name="AS_UNIQUEID" val="249"/>
</p:tagLst>
</file>

<file path=ppt/tags/tag2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2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TlmNDAzOGYzMTJlMTAwYWE4MDExNDBjN2MyZjczYmYifQ=="/>
</p:tagLst>
</file>

<file path=ppt/tags/tag23.xml><?xml version="1.0" encoding="utf-8"?>
<p:tagLst xmlns:p="http://schemas.openxmlformats.org/presentationml/2006/main">
  <p:tag name="AS_UNIQUEID" val="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AS_UNIQUEID" val="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AS_UNIQUEID" val="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AS_UNIQUEID" val="96"/>
</p:tagLst>
</file>

<file path=ppt/tags/tag27.xml><?xml version="1.0" encoding="utf-8"?>
<p:tagLst xmlns:p="http://schemas.openxmlformats.org/presentationml/2006/main">
  <p:tag name="AS_UNIQUEID" val="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AS_UNIQUEID" val="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AS_UNIQUEID" val="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AS_UNIQUEID" val="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1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AS_UNIQUEID" val="1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AS_UNIQUEID" val="1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AS_UNIQUEID" val="1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AS_UNIQUEID" val="1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AS_UNIQUEID" val="105"/>
</p:tagLst>
</file>

<file path=ppt/tags/tag36.xml><?xml version="1.0" encoding="utf-8"?>
<p:tagLst xmlns:p="http://schemas.openxmlformats.org/presentationml/2006/main">
  <p:tag name="AS_UNIQUEID" val="1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AS_UNIQUEID" val="1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AS_UNIQUEID" val="1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AS_UNIQUEID" val="1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AS_UNIQUEID" val="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110"/>
</p:tagLst>
</file>

<file path=ppt/tags/tag41.xml><?xml version="1.0" encoding="utf-8"?>
<p:tagLst xmlns:p="http://schemas.openxmlformats.org/presentationml/2006/main">
  <p:tag name="AS_UNIQUEID" val="1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AS_UNIQUEID" val="1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AS_UNIQUEID" val="1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AS_UNIQUEID" val="114"/>
</p:tagLst>
</file>

<file path=ppt/tags/tag45.xml><?xml version="1.0" encoding="utf-8"?>
<p:tagLst xmlns:p="http://schemas.openxmlformats.org/presentationml/2006/main">
  <p:tag name="AS_UNIQUEID" val="1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1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1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1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1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1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121"/>
</p:tagLst>
</file>

<file path=ppt/tags/tag52.xml><?xml version="1.0" encoding="utf-8"?>
<p:tagLst xmlns:p="http://schemas.openxmlformats.org/presentationml/2006/main">
  <p:tag name="AS_UNIQUEID" val="1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1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1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1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1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127"/>
</p:tagLst>
</file>

<file path=ppt/tags/tag58.xml><?xml version="1.0" encoding="utf-8"?>
<p:tagLst xmlns:p="http://schemas.openxmlformats.org/presentationml/2006/main">
  <p:tag name="AS_UNIQUEID" val="1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1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1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1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AS_UNIQUEID" val="132"/>
</p:tagLst>
</file>

<file path=ppt/tags/tag63.xml><?xml version="1.0" encoding="utf-8"?>
<p:tagLst xmlns:p="http://schemas.openxmlformats.org/presentationml/2006/main">
  <p:tag name="AS_UNIQUEID" val="1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1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1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1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1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138"/>
</p:tagLst>
</file>

<file path=ppt/tags/tag69.xml><?xml version="1.0" encoding="utf-8"?>
<p:tagLst xmlns:p="http://schemas.openxmlformats.org/presentationml/2006/main">
  <p:tag name="AS_UNIQUEID" val="139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AS_UNIQUEID" val="77"/>
</p:tagLst>
</file>

<file path=ppt/tags/tag70.xml><?xml version="1.0" encoding="utf-8"?>
<p:tagLst xmlns:p="http://schemas.openxmlformats.org/presentationml/2006/main">
  <p:tag name="AS_UNIQUEID" val="140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.xml><?xml version="1.0" encoding="utf-8"?>
<p:tagLst xmlns:p="http://schemas.openxmlformats.org/presentationml/2006/main">
  <p:tag name="AS_UNIQUEID" val="1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.xml><?xml version="1.0" encoding="utf-8"?>
<p:tagLst xmlns:p="http://schemas.openxmlformats.org/presentationml/2006/main">
  <p:tag name="AS_UNIQUEID" val="1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.xml><?xml version="1.0" encoding="utf-8"?>
<p:tagLst xmlns:p="http://schemas.openxmlformats.org/presentationml/2006/main">
  <p:tag name="AS_UNIQUEID" val="1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4.xml><?xml version="1.0" encoding="utf-8"?>
<p:tagLst xmlns:p="http://schemas.openxmlformats.org/presentationml/2006/main">
  <p:tag name="AS_UNIQUEID" val="144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6.xml><?xml version="1.0" encoding="utf-8"?>
<p:tagLst xmlns:p="http://schemas.openxmlformats.org/presentationml/2006/main">
  <p:tag name="AS_UNIQUEID" val="145"/>
</p:tagLst>
</file>

<file path=ppt/tags/tag77.xml><?xml version="1.0" encoding="utf-8"?>
<p:tagLst xmlns:p="http://schemas.openxmlformats.org/presentationml/2006/main">
  <p:tag name="AS_UNIQUEID" val="146"/>
</p:tagLst>
</file>

<file path=ppt/tags/tag78.xml><?xml version="1.0" encoding="utf-8"?>
<p:tagLst xmlns:p="http://schemas.openxmlformats.org/presentationml/2006/main">
  <p:tag name="AS_UNIQUEID" val="147"/>
</p:tagLst>
</file>

<file path=ppt/tags/tag79.xml><?xml version="1.0" encoding="utf-8"?>
<p:tagLst xmlns:p="http://schemas.openxmlformats.org/presentationml/2006/main">
  <p:tag name="AS_UNIQUEID" val="148"/>
</p:tagLst>
</file>

<file path=ppt/tags/tag8.xml><?xml version="1.0" encoding="utf-8"?>
<p:tagLst xmlns:p="http://schemas.openxmlformats.org/presentationml/2006/main">
  <p:tag name="AS_UNIQUEID" val="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AS_UNIQUEID" val="149"/>
</p:tagLst>
</file>

<file path=ppt/tags/tag82.xml><?xml version="1.0" encoding="utf-8"?>
<p:tagLst xmlns:p="http://schemas.openxmlformats.org/presentationml/2006/main">
  <p:tag name="AS_UNIQUEID" val="150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83.xml><?xml version="1.0" encoding="utf-8"?>
<p:tagLst xmlns:p="http://schemas.openxmlformats.org/presentationml/2006/main">
  <p:tag name="AS_UNIQUEID" val="151"/>
</p:tagLst>
</file>

<file path=ppt/tags/tag8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5.xml><?xml version="1.0" encoding="utf-8"?>
<p:tagLst xmlns:p="http://schemas.openxmlformats.org/presentationml/2006/main">
  <p:tag name="AS_UNIQUEID" val="152"/>
</p:tagLst>
</file>

<file path=ppt/tags/tag86.xml><?xml version="1.0" encoding="utf-8"?>
<p:tagLst xmlns:p="http://schemas.openxmlformats.org/presentationml/2006/main">
  <p:tag name="AS_UNIQUEID" val="0"/>
</p:tagLst>
</file>

<file path=ppt/tags/tag87.xml><?xml version="1.0" encoding="utf-8"?>
<p:tagLst xmlns:p="http://schemas.openxmlformats.org/presentationml/2006/main">
  <p:tag name="AS_UNIQUEID" val="153"/>
</p:tagLst>
</file>

<file path=ppt/tags/tag88.xml><?xml version="1.0" encoding="utf-8"?>
<p:tagLst xmlns:p="http://schemas.openxmlformats.org/presentationml/2006/main">
  <p:tag name="AS_UNIQUEID" val="1"/>
</p:tagLst>
</file>

<file path=ppt/tags/tag89.xml><?xml version="1.0" encoding="utf-8"?>
<p:tagLst xmlns:p="http://schemas.openxmlformats.org/presentationml/2006/main">
  <p:tag name="AS_UNIQUEID" val="2"/>
</p:tagLst>
</file>

<file path=ppt/tags/tag9.xml><?xml version="1.0" encoding="utf-8"?>
<p:tagLst xmlns:p="http://schemas.openxmlformats.org/presentationml/2006/main">
  <p:tag name="AS_UNIQUEID" val="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154"/>
</p:tagLst>
</file>

<file path=ppt/tags/tag91.xml><?xml version="1.0" encoding="utf-8"?>
<p:tagLst xmlns:p="http://schemas.openxmlformats.org/presentationml/2006/main">
  <p:tag name="AS_UNIQUEID" val="4"/>
</p:tagLst>
</file>

<file path=ppt/tags/tag92.xml><?xml version="1.0" encoding="utf-8"?>
<p:tagLst xmlns:p="http://schemas.openxmlformats.org/presentationml/2006/main">
  <p:tag name="AS_UNIQUEID" val="155"/>
</p:tagLst>
</file>

<file path=ppt/tags/tag93.xml><?xml version="1.0" encoding="utf-8"?>
<p:tagLst xmlns:p="http://schemas.openxmlformats.org/presentationml/2006/main">
  <p:tag name="AS_UNIQUEID" val="6"/>
</p:tagLst>
</file>

<file path=ppt/tags/tag94.xml><?xml version="1.0" encoding="utf-8"?>
<p:tagLst xmlns:p="http://schemas.openxmlformats.org/presentationml/2006/main">
  <p:tag name="AS_UNIQUEID" val="156"/>
</p:tagLst>
</file>

<file path=ppt/tags/tag95.xml><?xml version="1.0" encoding="utf-8"?>
<p:tagLst xmlns:p="http://schemas.openxmlformats.org/presentationml/2006/main">
  <p:tag name="AS_UNIQUEID" val="7"/>
</p:tagLst>
</file>

<file path=ppt/tags/tag96.xml><?xml version="1.0" encoding="utf-8"?>
<p:tagLst xmlns:p="http://schemas.openxmlformats.org/presentationml/2006/main">
  <p:tag name="AS_UNIQUEID" val="8"/>
</p:tagLst>
</file>

<file path=ppt/tags/tag97.xml><?xml version="1.0" encoding="utf-8"?>
<p:tagLst xmlns:p="http://schemas.openxmlformats.org/presentationml/2006/main">
  <p:tag name="AS_UNIQUEID" val="157"/>
</p:tagLst>
</file>

<file path=ppt/tags/tag98.xml><?xml version="1.0" encoding="utf-8"?>
<p:tagLst xmlns:p="http://schemas.openxmlformats.org/presentationml/2006/main">
  <p:tag name="AS_UNIQUEID" val="10"/>
</p:tagLst>
</file>

<file path=ppt/tags/tag99.xml><?xml version="1.0" encoding="utf-8"?>
<p:tagLst xmlns:p="http://schemas.openxmlformats.org/presentationml/2006/main">
  <p:tag name="AS_UNIQUEID" val="158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99</Paragraphs>
  <Slides>51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baseType="lpstr" size="63">
      <vt:lpstr>Arial</vt:lpstr>
      <vt:lpstr>微软雅黑</vt:lpstr>
      <vt:lpstr>Wingdings</vt:lpstr>
      <vt:lpstr>华文行楷</vt:lpstr>
      <vt:lpstr>隶书</vt:lpstr>
      <vt:lpstr>华文隶书</vt:lpstr>
      <vt:lpstr>宋体</vt:lpstr>
      <vt:lpstr>楷体_GB2312</vt:lpstr>
      <vt:lpstr>黑体</vt:lpstr>
      <vt:lpstr>Times New Roman</vt:lpstr>
      <vt:lpstr>Tahoma</vt:lpstr>
      <vt:lpstr>Office 主题​​</vt:lpstr>
      <vt:lpstr>鹊桥仙</vt:lpstr>
      <vt:lpstr>教学目标</vt:lpstr>
      <vt:lpstr>在《孔雀东南飞》一诗中,我们学过“初七及下九”这个文化知识,其中“初七”是指农历七月初七,也称之为“七夕”。“七夕”是一个美好而又充满神话色彩的节日。  </vt:lpstr>
      <vt:lpstr>中国四大民间爱情故事是？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教学目标1：</vt:lpstr>
      <vt:lpstr>秦     观(1049—1100):</vt:lpstr>
      <vt:lpstr>秦观诗歌风格</vt:lpstr>
      <vt:lpstr>秦观有名的诗歌</vt:lpstr>
      <vt:lpstr>PowerPoint Presentation</vt:lpstr>
      <vt:lpstr>PowerPoint Presentation</vt:lpstr>
      <vt:lpstr>鹊 桥 仙</vt:lpstr>
      <vt:lpstr>PowerPoint Presentation</vt:lpstr>
      <vt:lpstr>金风玉露一相逢，便胜却人间无数。</vt:lpstr>
      <vt:lpstr>“金”、“玉”</vt:lpstr>
      <vt:lpstr>“柔情似水，佳期如梦”</vt:lpstr>
      <vt:lpstr>忍顾鹊桥归路”</vt:lpstr>
      <vt:lpstr>两情若是久长时，又岂在朝朝暮暮。</vt:lpstr>
      <vt:lpstr>PowerPoint Presentation</vt:lpstr>
      <vt:lpstr>PowerPoint Presentation</vt:lpstr>
      <vt:lpstr>艺术特色：</vt:lpstr>
      <vt:lpstr>赏析：纤云弄巧，飞星传恨，银汉迢迢暗度。</vt:lpstr>
      <vt:lpstr>“银汉迢迢暗渡”：“迢迢”怎么理解？</vt:lpstr>
      <vt:lpstr>金风玉露一相逢，便胜却人间无数！</vt:lpstr>
      <vt:lpstr>PowerPoint Presentation</vt:lpstr>
      <vt:lpstr>两情若是久长时，又岂在朝朝暮暮。</vt:lpstr>
      <vt:lpstr>两情若是久长时，又岂在朝朝暮暮。</vt:lpstr>
      <vt:lpstr>这两句运用的是什么表达方式？与上阕的哪两句相呼应？有什么作用？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总结：艺术特色：</vt:lpstr>
      <vt:lpstr>PowerPoint Presentation</vt:lpstr>
      <vt:lpstr>作业：背诵，熟读成诵。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2022-12-06T11:19:49.882</cp:lastPrinted>
  <dcterms:created xsi:type="dcterms:W3CDTF">2022-12-06T11:19:49Z</dcterms:created>
  <dcterms:modified xsi:type="dcterms:W3CDTF">2022-12-06T03:19:52Z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