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1"/>
  </p:sldMasterIdLst>
  <p:sldIdLst>
    <p:sldId id="279" r:id="rId2"/>
    <p:sldId id="285" r:id="rId3"/>
    <p:sldId id="280" r:id="rId4"/>
    <p:sldId id="281" r:id="rId5"/>
    <p:sldId id="293" r:id="rId6"/>
    <p:sldId id="284" r:id="rId7"/>
    <p:sldId id="289" r:id="rId8"/>
    <p:sldId id="283" r:id="rId9"/>
    <p:sldId id="286" r:id="rId10"/>
    <p:sldId id="287" r:id="rId11"/>
    <p:sldId id="290" r:id="rId12"/>
    <p:sldId id="288" r:id="rId13"/>
    <p:sldId id="292" r:id="rId14"/>
    <p:sldId id="259" r:id="rId15"/>
    <p:sldId id="276" r:id="rId16"/>
    <p:sldId id="263" r:id="rId17"/>
    <p:sldId id="260" r:id="rId18"/>
    <p:sldId id="262" r:id="rId19"/>
    <p:sldId id="264" r:id="rId20"/>
    <p:sldId id="267" r:id="rId21"/>
    <p:sldId id="265" r:id="rId22"/>
    <p:sldId id="266" r:id="rId23"/>
    <p:sldId id="269" r:id="rId24"/>
    <p:sldId id="270" r:id="rId25"/>
    <p:sldId id="277" r:id="rId26"/>
    <p:sldId id="271" r:id="rId27"/>
    <p:sldId id="278" r:id="rId28"/>
    <p:sldId id="272" r:id="rId29"/>
    <p:sldId id="291" r:id="rId3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99FF"/>
    <a:srgbClr val="FF6600"/>
    <a:srgbClr val="FF0000"/>
    <a:srgbClr val="008000"/>
    <a:srgbClr val="663300"/>
    <a:srgbClr val="9933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8" autoAdjust="0"/>
    <p:restoredTop sz="93782" autoAdjust="0"/>
  </p:normalViewPr>
  <p:slideViewPr>
    <p:cSldViewPr>
      <p:cViewPr>
        <p:scale>
          <a:sx n="50" d="100"/>
          <a:sy n="50" d="100"/>
        </p:scale>
        <p:origin x="-110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42" name="Rectangle 2"/>
          <p:cNvSpPr>
            <a:spLocks noGrp="1" noRot="1" noChangeArrowheads="1"/>
          </p:cNvSpPr>
          <p:nvPr>
            <p:ph type="ctrTitle"/>
          </p:nvPr>
        </p:nvSpPr>
        <p:spPr>
          <a:xfrm>
            <a:off x="3962400" y="1066800"/>
            <a:ext cx="4648200" cy="1981200"/>
          </a:xfrm>
        </p:spPr>
        <p:txBody>
          <a:bodyPr/>
          <a:lstStyle>
            <a:lvl1pPr>
              <a:defRPr/>
            </a:lvl1pPr>
          </a:lstStyle>
          <a:p>
            <a:pPr lvl="0"/>
            <a:r>
              <a:rPr lang="zh-CN" altLang="en-US" noProof="0" smtClean="0"/>
              <a:t>单击此处编辑母版标题样式</a:t>
            </a:r>
          </a:p>
        </p:txBody>
      </p:sp>
      <p:sp>
        <p:nvSpPr>
          <p:cNvPr id="112643" name="Rectangle 3"/>
          <p:cNvSpPr>
            <a:spLocks noGrp="1" noRot="1" noChangeArrowheads="1"/>
          </p:cNvSpPr>
          <p:nvPr>
            <p:ph type="subTitle" idx="1"/>
          </p:nvPr>
        </p:nvSpPr>
        <p:spPr>
          <a:xfrm>
            <a:off x="3962400" y="3657600"/>
            <a:ext cx="4572000" cy="16764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a:xfrm>
            <a:off x="301625" y="6076950"/>
            <a:ext cx="2289175" cy="476250"/>
          </a:xfr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6076950"/>
            <a:ext cx="2895600" cy="476250"/>
          </a:xfr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076950"/>
            <a:ext cx="2289175" cy="476250"/>
          </a:xfrm>
        </p:spPr>
        <p:txBody>
          <a:bodyPr/>
          <a:lstStyle>
            <a:lvl1pPr>
              <a:defRPr/>
            </a:lvl1pPr>
          </a:lstStyle>
          <a:p>
            <a:pPr>
              <a:defRPr/>
            </a:pPr>
            <a:fld id="{36A90F5F-7710-49E3-A5D8-6F2090B9E73A}" type="slidenum">
              <a:rPr lang="en-US" altLang="zh-CN"/>
              <a:pPr>
                <a:defRPr/>
              </a:pPr>
              <a:t>‹#›</a:t>
            </a:fld>
            <a:endParaRPr lang="en-US" altLang="zh-CN"/>
          </a:p>
        </p:txBody>
      </p:sp>
    </p:spTree>
    <p:extLst>
      <p:ext uri="{BB962C8B-B14F-4D97-AF65-F5344CB8AC3E}">
        <p14:creationId xmlns:p14="http://schemas.microsoft.com/office/powerpoint/2010/main" val="21524477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E13718B-7B6E-433D-ACA9-515C9F71F7F9}" type="slidenum">
              <a:rPr lang="en-US" altLang="zh-CN"/>
              <a:pPr>
                <a:defRPr/>
              </a:pPr>
              <a:t>‹#›</a:t>
            </a:fld>
            <a:endParaRPr lang="en-US" altLang="zh-CN"/>
          </a:p>
        </p:txBody>
      </p:sp>
    </p:spTree>
    <p:extLst>
      <p:ext uri="{BB962C8B-B14F-4D97-AF65-F5344CB8AC3E}">
        <p14:creationId xmlns:p14="http://schemas.microsoft.com/office/powerpoint/2010/main" val="545654054"/>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57472E4-6FF3-43E9-B03D-94EF7727EF01}" type="slidenum">
              <a:rPr lang="en-US" altLang="zh-CN"/>
              <a:pPr>
                <a:defRPr/>
              </a:pPr>
              <a:t>‹#›</a:t>
            </a:fld>
            <a:endParaRPr lang="en-US" altLang="zh-CN"/>
          </a:p>
        </p:txBody>
      </p:sp>
    </p:spTree>
    <p:extLst>
      <p:ext uri="{BB962C8B-B14F-4D97-AF65-F5344CB8AC3E}">
        <p14:creationId xmlns:p14="http://schemas.microsoft.com/office/powerpoint/2010/main" val="2082109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D109EAF-C5F8-4461-A84F-F93C2CD0ED29}" type="slidenum">
              <a:rPr lang="en-US" altLang="zh-CN"/>
              <a:pPr>
                <a:defRPr/>
              </a:pPr>
              <a:t>‹#›</a:t>
            </a:fld>
            <a:endParaRPr lang="en-US" altLang="zh-CN"/>
          </a:p>
        </p:txBody>
      </p:sp>
    </p:spTree>
    <p:extLst>
      <p:ext uri="{BB962C8B-B14F-4D97-AF65-F5344CB8AC3E}">
        <p14:creationId xmlns:p14="http://schemas.microsoft.com/office/powerpoint/2010/main" val="229049872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5C0A6C3-3D81-4549-9710-1EF8AF4748B0}" type="slidenum">
              <a:rPr lang="en-US" altLang="zh-CN"/>
              <a:pPr>
                <a:defRPr/>
              </a:pPr>
              <a:t>‹#›</a:t>
            </a:fld>
            <a:endParaRPr lang="en-US" altLang="zh-CN"/>
          </a:p>
        </p:txBody>
      </p:sp>
    </p:spTree>
    <p:extLst>
      <p:ext uri="{BB962C8B-B14F-4D97-AF65-F5344CB8AC3E}">
        <p14:creationId xmlns:p14="http://schemas.microsoft.com/office/powerpoint/2010/main" val="20593005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79CC058-BC30-43A0-A87F-BD50ACD3E54B}" type="slidenum">
              <a:rPr lang="en-US" altLang="zh-CN"/>
              <a:pPr>
                <a:defRPr/>
              </a:pPr>
              <a:t>‹#›</a:t>
            </a:fld>
            <a:endParaRPr lang="en-US" altLang="zh-CN"/>
          </a:p>
        </p:txBody>
      </p:sp>
    </p:spTree>
    <p:extLst>
      <p:ext uri="{BB962C8B-B14F-4D97-AF65-F5344CB8AC3E}">
        <p14:creationId xmlns:p14="http://schemas.microsoft.com/office/powerpoint/2010/main" val="2727544310"/>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882AC82-78DC-4262-8C13-4BB06D0C89D5}" type="slidenum">
              <a:rPr lang="en-US" altLang="zh-CN"/>
              <a:pPr>
                <a:defRPr/>
              </a:pPr>
              <a:t>‹#›</a:t>
            </a:fld>
            <a:endParaRPr lang="en-US" altLang="zh-CN"/>
          </a:p>
        </p:txBody>
      </p:sp>
    </p:spTree>
    <p:extLst>
      <p:ext uri="{BB962C8B-B14F-4D97-AF65-F5344CB8AC3E}">
        <p14:creationId xmlns:p14="http://schemas.microsoft.com/office/powerpoint/2010/main" val="2049192874"/>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8DE5A825-76C0-4B00-9364-2A6ECD5FD48C}" type="slidenum">
              <a:rPr lang="en-US" altLang="zh-CN"/>
              <a:pPr>
                <a:defRPr/>
              </a:pPr>
              <a:t>‹#›</a:t>
            </a:fld>
            <a:endParaRPr lang="en-US" altLang="zh-CN"/>
          </a:p>
        </p:txBody>
      </p:sp>
    </p:spTree>
    <p:extLst>
      <p:ext uri="{BB962C8B-B14F-4D97-AF65-F5344CB8AC3E}">
        <p14:creationId xmlns:p14="http://schemas.microsoft.com/office/powerpoint/2010/main" val="5280129"/>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030BB5BD-EC2E-409E-A367-35647A1B2FA2}" type="slidenum">
              <a:rPr lang="en-US" altLang="zh-CN"/>
              <a:pPr>
                <a:defRPr/>
              </a:pPr>
              <a:t>‹#›</a:t>
            </a:fld>
            <a:endParaRPr lang="en-US" altLang="zh-CN"/>
          </a:p>
        </p:txBody>
      </p:sp>
    </p:spTree>
    <p:extLst>
      <p:ext uri="{BB962C8B-B14F-4D97-AF65-F5344CB8AC3E}">
        <p14:creationId xmlns:p14="http://schemas.microsoft.com/office/powerpoint/2010/main" val="1775499469"/>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0F474D2-D3CC-4B51-A6CB-BD98B626510D}" type="slidenum">
              <a:rPr lang="en-US" altLang="zh-CN"/>
              <a:pPr>
                <a:defRPr/>
              </a:pPr>
              <a:t>‹#›</a:t>
            </a:fld>
            <a:endParaRPr lang="en-US" altLang="zh-CN"/>
          </a:p>
        </p:txBody>
      </p:sp>
    </p:spTree>
    <p:extLst>
      <p:ext uri="{BB962C8B-B14F-4D97-AF65-F5344CB8AC3E}">
        <p14:creationId xmlns:p14="http://schemas.microsoft.com/office/powerpoint/2010/main" val="953879896"/>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6F19708-63DC-4DDE-AC40-F63E10ED8392}" type="slidenum">
              <a:rPr lang="en-US" altLang="zh-CN"/>
              <a:pPr>
                <a:defRPr/>
              </a:pPr>
              <a:t>‹#›</a:t>
            </a:fld>
            <a:endParaRPr lang="en-US" altLang="zh-CN"/>
          </a:p>
        </p:txBody>
      </p:sp>
    </p:spTree>
    <p:extLst>
      <p:ext uri="{BB962C8B-B14F-4D97-AF65-F5344CB8AC3E}">
        <p14:creationId xmlns:p14="http://schemas.microsoft.com/office/powerpoint/2010/main" val="133810899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858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4800" y="1981200"/>
            <a:ext cx="85407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11620" name="Rectangle 4"/>
          <p:cNvSpPr>
            <a:spLocks noGrp="1" noChangeArrowheads="1"/>
          </p:cNvSpPr>
          <p:nvPr>
            <p:ph type="dt" sz="half" idx="2"/>
          </p:nvPr>
        </p:nvSpPr>
        <p:spPr bwMode="auto">
          <a:xfrm>
            <a:off x="301625"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11621" name="Rectangle 5"/>
          <p:cNvSpPr>
            <a:spLocks noGrp="1" noChangeArrowheads="1"/>
          </p:cNvSpPr>
          <p:nvPr>
            <p:ph type="ftr" sz="quarter" idx="3"/>
          </p:nvPr>
        </p:nvSpPr>
        <p:spPr bwMode="auto">
          <a:xfrm>
            <a:off x="3124200" y="60198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11622" name="Rectangle 6"/>
          <p:cNvSpPr>
            <a:spLocks noGrp="1" noChangeArrowheads="1"/>
          </p:cNvSpPr>
          <p:nvPr>
            <p:ph type="sldNum" sz="quarter" idx="4"/>
          </p:nvPr>
        </p:nvSpPr>
        <p:spPr bwMode="auto">
          <a:xfrm>
            <a:off x="6553200"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5B103E08-EEDF-41C4-A062-62E239E0B306}"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75"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ransition spd="slow"/>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baike.soso.com/v1468159.htm?ch=ch.bk.innerlink" TargetMode="External"/><Relationship Id="rId2" Type="http://schemas.openxmlformats.org/officeDocument/2006/relationships/hyperlink" Target="http://baike.soso.com/v7538721.htm?ch=ch.bk.innerlin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baike.soso.com/v7705050.htm?ch=ch.bk.innerlink" TargetMode="External"/><Relationship Id="rId2" Type="http://schemas.openxmlformats.org/officeDocument/2006/relationships/hyperlink" Target="http://baike.soso.com/v762908.htm?ch=ch.bk.innerlink" TargetMode="External"/><Relationship Id="rId1" Type="http://schemas.openxmlformats.org/officeDocument/2006/relationships/slideLayout" Target="../slideLayouts/slideLayout2.xml"/><Relationship Id="rId4" Type="http://schemas.openxmlformats.org/officeDocument/2006/relationships/hyperlink" Target="http://baike.soso.com/v7532131.htm?ch=ch.bk.innerlink"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50" y="762000"/>
            <a:ext cx="3384550" cy="2308225"/>
          </a:xfrm>
          <a:prstGeom prst="rect">
            <a:avLst/>
          </a:prstGeom>
        </p:spPr>
        <p:txBody>
          <a:bodyPr>
            <a:spAutoFit/>
          </a:bodyPr>
          <a:lstStyle/>
          <a:p>
            <a:pPr>
              <a:defRPr/>
            </a:pPr>
            <a:r>
              <a:rPr lang="en-US" altLang="zh-CN" sz="3600" i="1" dirty="0">
                <a:latin typeface="+mn-ea"/>
                <a:ea typeface="+mn-ea"/>
              </a:rPr>
              <a:t>2012</a:t>
            </a:r>
            <a:r>
              <a:rPr lang="zh-CN" altLang="zh-CN" sz="3600" i="1" dirty="0">
                <a:latin typeface="+mn-ea"/>
                <a:ea typeface="+mn-ea"/>
              </a:rPr>
              <a:t>秋季阅读</a:t>
            </a:r>
            <a:r>
              <a:rPr lang="zh-CN" altLang="en-US" sz="3600" i="1" dirty="0">
                <a:latin typeface="+mn-ea"/>
                <a:ea typeface="+mn-ea"/>
              </a:rPr>
              <a:t>课</a:t>
            </a:r>
            <a:endParaRPr lang="zh-CN" altLang="zh-CN" sz="3600" dirty="0">
              <a:latin typeface="+mn-ea"/>
              <a:ea typeface="+mn-ea"/>
            </a:endParaRPr>
          </a:p>
          <a:p>
            <a:pPr>
              <a:defRPr/>
            </a:pPr>
            <a:r>
              <a:rPr lang="en-US" altLang="zh-CN" sz="3600" b="1" dirty="0">
                <a:latin typeface="+mn-ea"/>
                <a:ea typeface="+mn-ea"/>
              </a:rPr>
              <a:t> </a:t>
            </a:r>
            <a:endParaRPr lang="zh-CN" altLang="zh-CN" sz="3600" dirty="0">
              <a:latin typeface="+mn-ea"/>
              <a:ea typeface="+mn-ea"/>
            </a:endParaRPr>
          </a:p>
          <a:p>
            <a:pPr>
              <a:defRPr/>
            </a:pPr>
            <a:endParaRPr lang="en-US" altLang="zh-CN" sz="3600" b="1" dirty="0">
              <a:latin typeface="+mn-ea"/>
              <a:ea typeface="+mn-ea"/>
            </a:endParaRPr>
          </a:p>
          <a:p>
            <a:pPr>
              <a:defRPr/>
            </a:pPr>
            <a:r>
              <a:rPr lang="en-US" altLang="zh-CN" sz="3600" b="1" dirty="0">
                <a:latin typeface="+mn-ea"/>
                <a:ea typeface="+mn-ea"/>
              </a:rPr>
              <a:t>    </a:t>
            </a:r>
            <a:endParaRPr lang="zh-CN" altLang="zh-CN" sz="3600" dirty="0">
              <a:latin typeface="+mn-ea"/>
              <a:ea typeface="+mn-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2805113"/>
            <a:ext cx="3700462"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63713" y="2424113"/>
            <a:ext cx="4819650" cy="646112"/>
          </a:xfrm>
          <a:prstGeom prst="rect">
            <a:avLst/>
          </a:prstGeom>
        </p:spPr>
        <p:txBody>
          <a:bodyPr wrap="none">
            <a:spAutoFit/>
          </a:bodyPr>
          <a:lstStyle/>
          <a:p>
            <a:pPr>
              <a:defRPr/>
            </a:pPr>
            <a:r>
              <a:rPr lang="zh-CN" altLang="zh-CN" sz="3600" b="1" dirty="0">
                <a:latin typeface="+mn-ea"/>
              </a:rPr>
              <a:t>第七课</a:t>
            </a:r>
            <a:r>
              <a:rPr lang="en-US" altLang="zh-CN" sz="3600" b="1" dirty="0">
                <a:latin typeface="+mn-ea"/>
              </a:rPr>
              <a:t>  </a:t>
            </a:r>
            <a:r>
              <a:rPr lang="zh-CN" altLang="zh-CN" sz="3600" b="1" dirty="0">
                <a:latin typeface="+mn-ea"/>
              </a:rPr>
              <a:t>世界无奇不有</a:t>
            </a:r>
            <a:endParaRPr lang="zh-CN" altLang="zh-CN" sz="3600" dirty="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0113" y="476250"/>
            <a:ext cx="3417887" cy="895350"/>
          </a:xfrm>
        </p:spPr>
        <p:txBody>
          <a:bodyPr/>
          <a:lstStyle/>
          <a:p>
            <a:pPr eaLnBrk="1" hangingPunct="1">
              <a:defRPr/>
            </a:pPr>
            <a:r>
              <a:rPr lang="zh-CN" altLang="en-US" dirty="0" smtClean="0"/>
              <a:t>完成练习</a:t>
            </a:r>
          </a:p>
        </p:txBody>
      </p:sp>
      <p:sp>
        <p:nvSpPr>
          <p:cNvPr id="5" name="矩形 4"/>
          <p:cNvSpPr>
            <a:spLocks noChangeArrowheads="1"/>
          </p:cNvSpPr>
          <p:nvPr/>
        </p:nvSpPr>
        <p:spPr bwMode="auto">
          <a:xfrm>
            <a:off x="176213" y="2155825"/>
            <a:ext cx="8281987"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1.</a:t>
            </a:r>
            <a:r>
              <a:rPr lang="zh-CN" altLang="en-US" sz="2400"/>
              <a:t>（</a:t>
            </a:r>
            <a:r>
              <a:rPr lang="en-US" altLang="zh-CN" sz="2400"/>
              <a:t>1</a:t>
            </a:r>
            <a:r>
              <a:rPr lang="zh-CN" altLang="en-US" sz="2400"/>
              <a:t>）密度最大</a:t>
            </a:r>
          </a:p>
          <a:p>
            <a:r>
              <a:rPr lang="zh-CN" altLang="en-US" sz="2400"/>
              <a:t>   （</a:t>
            </a:r>
            <a:r>
              <a:rPr lang="en-US" altLang="zh-CN" sz="2400"/>
              <a:t>2</a:t>
            </a:r>
            <a:r>
              <a:rPr lang="zh-CN" altLang="en-US" sz="2400"/>
              <a:t>）小说中金箍棒与其它宝器交击后毫发无损，说明它硬度很大</a:t>
            </a:r>
            <a:endParaRPr lang="en-US" altLang="zh-CN" sz="2400"/>
          </a:p>
          <a:p>
            <a:r>
              <a:rPr lang="zh-CN" altLang="en-US" sz="2400"/>
              <a:t>    （</a:t>
            </a:r>
            <a:r>
              <a:rPr lang="en-US" altLang="zh-CN" sz="2400"/>
              <a:t>3</a:t>
            </a:r>
            <a:r>
              <a:rPr lang="zh-CN" altLang="en-US" sz="2400"/>
              <a:t>）抗腐蚀能力首屈一指。</a:t>
            </a:r>
          </a:p>
          <a:p>
            <a:endParaRPr lang="en-US" altLang="zh-CN" sz="2400"/>
          </a:p>
          <a:p>
            <a:r>
              <a:rPr lang="en-US" altLang="zh-CN" sz="2400"/>
              <a:t>2.</a:t>
            </a:r>
            <a:r>
              <a:rPr lang="zh-CN" altLang="en-US" sz="2400"/>
              <a:t>说明孙悟空不被腐蚀是有特殊原因的，这与金箍棒形成对比，突出金箍棒本身的抗腐蚀能力特别强。</a:t>
            </a:r>
          </a:p>
          <a:p>
            <a:endParaRPr lang="en-US" altLang="zh-CN" sz="2400"/>
          </a:p>
          <a:p>
            <a:r>
              <a:rPr lang="en-US" altLang="zh-CN" sz="2400"/>
              <a:t>3.</a:t>
            </a:r>
            <a:r>
              <a:rPr lang="zh-CN" altLang="en-US" sz="2400"/>
              <a:t>材料来源、属性、用途</a:t>
            </a:r>
          </a:p>
          <a:p>
            <a:endParaRPr lang="en-US" altLang="zh-CN" sz="2400"/>
          </a:p>
          <a:p>
            <a:r>
              <a:rPr lang="en-US" altLang="zh-CN" sz="2400"/>
              <a:t>4.</a:t>
            </a:r>
            <a:r>
              <a:rPr lang="zh-CN" altLang="en-US" sz="2400"/>
              <a:t>以人们熟悉的事物去说明陌生的科学知识，能使文章具体生动（富有趣味），引发读者兴趣，便于读者理解。</a:t>
            </a:r>
          </a:p>
        </p:txBody>
      </p:sp>
      <p:sp>
        <p:nvSpPr>
          <p:cNvPr id="6" name="标题 1"/>
          <p:cNvSpPr txBox="1">
            <a:spLocks/>
          </p:cNvSpPr>
          <p:nvPr/>
        </p:nvSpPr>
        <p:spPr bwMode="auto">
          <a:xfrm>
            <a:off x="900113" y="1262063"/>
            <a:ext cx="3417887" cy="89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rtl="0" fontAlgn="base">
              <a:spcBef>
                <a:spcPct val="0"/>
              </a:spcBef>
              <a:spcAft>
                <a:spcPct val="0"/>
              </a:spcAft>
              <a:defRPr sz="4000" b="1" cap="all">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a:lstStyle>
          <a:p>
            <a:pPr>
              <a:defRPr/>
            </a:pPr>
            <a:r>
              <a:rPr lang="zh-CN" altLang="en-US" dirty="0" smtClean="0"/>
              <a:t>订正答案</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565150"/>
            <a:ext cx="2916237"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288" y="1916113"/>
            <a:ext cx="7772400" cy="792162"/>
          </a:xfrm>
        </p:spPr>
        <p:txBody>
          <a:bodyPr/>
          <a:lstStyle/>
          <a:p>
            <a:pPr>
              <a:defRPr/>
            </a:pPr>
            <a:r>
              <a:rPr lang="zh-CN" altLang="en-US" dirty="0" smtClean="0"/>
              <a:t>请独立完成</a:t>
            </a:r>
            <a:r>
              <a:rPr lang="en-US" altLang="zh-CN" dirty="0" smtClean="0"/>
              <a:t>《</a:t>
            </a:r>
            <a:r>
              <a:rPr lang="zh-CN" altLang="en-US" dirty="0" smtClean="0"/>
              <a:t>走进</a:t>
            </a:r>
            <a:r>
              <a:rPr lang="en-US" altLang="zh-CN" dirty="0" smtClean="0"/>
              <a:t>3D</a:t>
            </a:r>
            <a:r>
              <a:rPr lang="zh-CN" altLang="en-US" dirty="0" smtClean="0"/>
              <a:t>时代</a:t>
            </a:r>
            <a:r>
              <a:rPr lang="en-US" altLang="zh-CN" dirty="0" smtClean="0"/>
              <a:t>》</a:t>
            </a:r>
            <a:endParaRPr lang="zh-CN" altLang="en-US" dirty="0"/>
          </a:p>
        </p:txBody>
      </p:sp>
      <p:sp>
        <p:nvSpPr>
          <p:cNvPr id="3" name="文本占位符 2"/>
          <p:cNvSpPr>
            <a:spLocks noGrp="1"/>
          </p:cNvSpPr>
          <p:nvPr>
            <p:ph type="body" idx="1"/>
          </p:nvPr>
        </p:nvSpPr>
        <p:spPr>
          <a:xfrm>
            <a:off x="395288" y="981075"/>
            <a:ext cx="2376487" cy="719138"/>
          </a:xfrm>
        </p:spPr>
        <p:txBody>
          <a:bodyPr/>
          <a:lstStyle/>
          <a:p>
            <a:r>
              <a:rPr lang="zh-CN" altLang="en-US" sz="3600" smtClean="0"/>
              <a:t>巩固练习</a:t>
            </a:r>
          </a:p>
        </p:txBody>
      </p:sp>
      <p:pic>
        <p:nvPicPr>
          <p:cNvPr id="29698" name="Picture 2" descr="3532f6f88b27a739d8f9fd7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2889250"/>
            <a:ext cx="3203575"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3789363"/>
            <a:ext cx="2312988" cy="23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29698"/>
                                        </p:tgtEl>
                                        <p:attrNameLst>
                                          <p:attrName>style.visibility</p:attrName>
                                        </p:attrNameLst>
                                      </p:cBhvr>
                                      <p:to>
                                        <p:strVal val="visible"/>
                                      </p:to>
                                    </p:set>
                                    <p:animEffect transition="in" filter="barn(inVertical)">
                                      <p:cBhvr>
                                        <p:cTn id="19" dur="500"/>
                                        <p:tgtEl>
                                          <p:spTgt spid="2969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2"/>
          <p:cNvSpPr>
            <a:spLocks noGrp="1"/>
          </p:cNvSpPr>
          <p:nvPr>
            <p:ph type="body" idx="1"/>
          </p:nvPr>
        </p:nvSpPr>
        <p:spPr>
          <a:xfrm>
            <a:off x="250825" y="404813"/>
            <a:ext cx="8497888" cy="5761037"/>
          </a:xfrm>
        </p:spPr>
        <p:txBody>
          <a:bodyPr/>
          <a:lstStyle/>
          <a:p>
            <a:pPr eaLnBrk="1" hangingPunct="1"/>
            <a:r>
              <a:rPr lang="zh-CN" altLang="zh-CN" sz="2800" b="1" smtClean="0"/>
              <a:t>《走进</a:t>
            </a:r>
            <a:r>
              <a:rPr lang="en-US" altLang="zh-CN" sz="2800" b="1" smtClean="0"/>
              <a:t>3D</a:t>
            </a:r>
            <a:r>
              <a:rPr lang="zh-CN" altLang="zh-CN" sz="2800" b="1" smtClean="0"/>
              <a:t>时代》</a:t>
            </a:r>
            <a:r>
              <a:rPr lang="zh-CN" altLang="en-US" sz="2800" b="1" smtClean="0"/>
              <a:t>参考答案</a:t>
            </a:r>
            <a:endParaRPr lang="en-US" altLang="zh-CN" sz="2800" b="1" smtClean="0"/>
          </a:p>
          <a:p>
            <a:pPr eaLnBrk="1" hangingPunct="1"/>
            <a:r>
              <a:rPr lang="en-US" altLang="zh-CN" sz="2800" smtClean="0"/>
              <a:t>1.</a:t>
            </a:r>
            <a:r>
              <a:rPr lang="zh-CN" altLang="zh-CN" sz="2800" smtClean="0"/>
              <a:t>①激发读者阅读兴趣；②引出说明对象</a:t>
            </a:r>
            <a:r>
              <a:rPr lang="en-US" altLang="zh-CN" sz="2800" smtClean="0"/>
              <a:t> </a:t>
            </a:r>
          </a:p>
          <a:p>
            <a:pPr eaLnBrk="1" hangingPunct="1"/>
            <a:r>
              <a:rPr lang="en-US" altLang="zh-CN" sz="2800" smtClean="0"/>
              <a:t>2.     3D</a:t>
            </a:r>
            <a:r>
              <a:rPr lang="zh-CN" altLang="zh-CN" sz="2800" smtClean="0"/>
              <a:t>是人的左眼和右眼观察到物体的细微差异，从而感知到的物体在三维空间中的立体图像。</a:t>
            </a:r>
            <a:endParaRPr lang="en-US" altLang="zh-CN" sz="2800" smtClean="0"/>
          </a:p>
          <a:p>
            <a:pPr eaLnBrk="1" hangingPunct="1"/>
            <a:r>
              <a:rPr lang="en-US" altLang="zh-CN" sz="2800" smtClean="0"/>
              <a:t> 3.</a:t>
            </a:r>
            <a:r>
              <a:rPr lang="zh-CN" altLang="zh-CN" sz="2800" smtClean="0"/>
              <a:t>①</a:t>
            </a:r>
            <a:r>
              <a:rPr lang="en-US" altLang="zh-CN" sz="2800" smtClean="0"/>
              <a:t>3D</a:t>
            </a:r>
            <a:r>
              <a:rPr lang="zh-CN" altLang="zh-CN" sz="2800" smtClean="0"/>
              <a:t>资源相当有限；</a:t>
            </a:r>
            <a:endParaRPr lang="en-US" altLang="zh-CN" sz="2800" smtClean="0"/>
          </a:p>
          <a:p>
            <a:pPr eaLnBrk="1" hangingPunct="1"/>
            <a:r>
              <a:rPr lang="zh-CN" altLang="zh-CN" sz="2800" smtClean="0"/>
              <a:t>②技术标准的制定是需要面对和解决的问题；</a:t>
            </a:r>
            <a:endParaRPr lang="en-US" altLang="zh-CN" sz="2800" smtClean="0"/>
          </a:p>
          <a:p>
            <a:pPr eaLnBrk="1" hangingPunct="1"/>
            <a:r>
              <a:rPr lang="zh-CN" altLang="zh-CN" sz="2800" smtClean="0"/>
              <a:t> ③人的健康和安全也是</a:t>
            </a:r>
            <a:r>
              <a:rPr lang="en-US" altLang="zh-CN" sz="2800" smtClean="0"/>
              <a:t>3D</a:t>
            </a:r>
            <a:r>
              <a:rPr lang="zh-CN" altLang="zh-CN" sz="2800" smtClean="0"/>
              <a:t>显示技术急需攻克的难题。</a:t>
            </a:r>
            <a:r>
              <a:rPr lang="en-US" altLang="zh-CN" sz="2800" smtClean="0"/>
              <a:t> </a:t>
            </a:r>
          </a:p>
          <a:p>
            <a:pPr eaLnBrk="1" hangingPunct="1"/>
            <a:r>
              <a:rPr lang="en-US" altLang="zh-CN" sz="2800" smtClean="0"/>
              <a:t>4.</a:t>
            </a:r>
            <a:r>
              <a:rPr lang="zh-CN" altLang="zh-CN" sz="2800" smtClean="0"/>
              <a:t>开放性试题，想象合理，言之成理即可。</a:t>
            </a:r>
            <a:r>
              <a:rPr lang="en-US" altLang="zh-CN" sz="2800" smtClean="0"/>
              <a:t> </a:t>
            </a:r>
          </a:p>
          <a:p>
            <a:pPr eaLnBrk="1" hangingPunct="1"/>
            <a:r>
              <a:rPr lang="zh-CN" altLang="zh-CN" sz="2800" smtClean="0"/>
              <a:t>答题示例：</a:t>
            </a:r>
            <a:r>
              <a:rPr lang="en-US" altLang="zh-CN" sz="2800" smtClean="0"/>
              <a:t>3D</a:t>
            </a:r>
            <a:r>
              <a:rPr lang="zh-CN" altLang="zh-CN" sz="2800" smtClean="0"/>
              <a:t>技术在未来还可以应用于教学，医学，水下作业，地下采矿，空中导航等领域。比如，在未来医学领域，利用</a:t>
            </a:r>
            <a:r>
              <a:rPr lang="en-US" altLang="zh-CN" sz="2800" smtClean="0"/>
              <a:t>3D</a:t>
            </a:r>
            <a:r>
              <a:rPr lang="zh-CN" altLang="zh-CN" sz="2800" smtClean="0"/>
              <a:t>显示技术进行手术，将大大提高手术的成功率。</a:t>
            </a:r>
            <a:endParaRPr lang="zh-CN" altLang="en-US" sz="2800" smtClean="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2290">
                                            <p:txEl>
                                              <p:pRg st="3" end="3"/>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2290">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2290">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2290">
                                            <p:txEl>
                                              <p:pRg st="5" end="5"/>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2290">
                                            <p:txEl>
                                              <p:pRg st="6" end="6"/>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29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5163" y="1052513"/>
            <a:ext cx="7772400" cy="647700"/>
          </a:xfrm>
        </p:spPr>
        <p:txBody>
          <a:bodyPr/>
          <a:lstStyle/>
          <a:p>
            <a:pPr>
              <a:defRPr/>
            </a:pPr>
            <a:r>
              <a:rPr lang="zh-CN" altLang="zh-CN" dirty="0" smtClean="0"/>
              <a:t>趣味阅读</a:t>
            </a:r>
            <a:r>
              <a:rPr lang="en-US" altLang="zh-CN" dirty="0"/>
              <a:t>——</a:t>
            </a:r>
            <a:r>
              <a:rPr lang="zh-CN" altLang="zh-CN" dirty="0" smtClean="0"/>
              <a:t>《动物自杀奇观》</a:t>
            </a:r>
            <a:endParaRPr lang="zh-CN" altLang="en-US" dirty="0"/>
          </a:p>
        </p:txBody>
      </p:sp>
      <p:sp>
        <p:nvSpPr>
          <p:cNvPr id="4" name="矩形 3"/>
          <p:cNvSpPr>
            <a:spLocks noChangeArrowheads="1"/>
          </p:cNvSpPr>
          <p:nvPr/>
        </p:nvSpPr>
        <p:spPr bwMode="auto">
          <a:xfrm>
            <a:off x="968375" y="2146300"/>
            <a:ext cx="71612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3200"/>
              <a:t>读完后请说出文章使用了哪些说明方法</a:t>
            </a:r>
            <a:endParaRPr lang="zh-CN" altLang="en-US" sz="3200"/>
          </a:p>
        </p:txBody>
      </p:sp>
      <p:pic>
        <p:nvPicPr>
          <p:cNvPr id="44034" name="Picture 2" descr="C:\Users\梁芯茹\Desktop\秋季备课\3023-110911144334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2924175"/>
            <a:ext cx="5302250"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44034"/>
                                        </p:tgtEl>
                                        <p:attrNameLst>
                                          <p:attrName>style.visibility</p:attrName>
                                        </p:attrNameLst>
                                      </p:cBhvr>
                                      <p:to>
                                        <p:strVal val="visible"/>
                                      </p:to>
                                    </p:set>
                                    <p:animEffect transition="in" filter="barn(inVertical)">
                                      <p:cBhvr>
                                        <p:cTn id="18"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2030413" y="2276475"/>
            <a:ext cx="6573837"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6600" b="1" dirty="0">
                <a:solidFill>
                  <a:srgbClr val="FF0066"/>
                </a:solidFill>
                <a:effectLst>
                  <a:outerShdw blurRad="38100" dist="38100" dir="2700000" algn="tl">
                    <a:srgbClr val="C0C0C0"/>
                  </a:outerShdw>
                </a:effectLst>
                <a:latin typeface="楷体_GB2312" pitchFamily="49" charset="-122"/>
                <a:ea typeface="楷体_GB2312" pitchFamily="49" charset="-122"/>
              </a:rPr>
              <a:t>说明文阅读训练</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4"/>
          <p:cNvSpPr>
            <a:spLocks noChangeArrowheads="1"/>
          </p:cNvSpPr>
          <p:nvPr/>
        </p:nvSpPr>
        <p:spPr bwMode="auto">
          <a:xfrm>
            <a:off x="628650" y="836613"/>
            <a:ext cx="85153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b="1">
                <a:solidFill>
                  <a:srgbClr val="D60093"/>
                </a:solidFill>
                <a:latin typeface="楷体_GB2312" pitchFamily="49" charset="-122"/>
                <a:ea typeface="楷体_GB2312" pitchFamily="49" charset="-122"/>
              </a:rPr>
              <a:t>地球是一个半径只有六千三百多千米的星球。</a:t>
            </a:r>
            <a:r>
              <a:rPr lang="zh-CN" altLang="en-US" sz="3200" b="1">
                <a:latin typeface="楷体_GB2312" pitchFamily="49" charset="-122"/>
                <a:ea typeface="楷体_GB2312" pitchFamily="49" charset="-122"/>
              </a:rPr>
              <a:t> </a:t>
            </a:r>
          </a:p>
        </p:txBody>
      </p:sp>
      <p:sp>
        <p:nvSpPr>
          <p:cNvPr id="115717" name="Rectangle 5"/>
          <p:cNvSpPr>
            <a:spLocks noChangeArrowheads="1"/>
          </p:cNvSpPr>
          <p:nvPr/>
        </p:nvSpPr>
        <p:spPr bwMode="auto">
          <a:xfrm>
            <a:off x="611188" y="2349500"/>
            <a:ext cx="80581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b="1">
                <a:latin typeface="楷体_GB2312" pitchFamily="49" charset="-122"/>
                <a:ea typeface="楷体_GB2312" pitchFamily="49" charset="-122"/>
              </a:rPr>
              <a:t>在群星璀璨的宇宙中，地球就像一叶扁舟。</a:t>
            </a:r>
            <a:r>
              <a:rPr lang="zh-CN" altLang="en-US" sz="2400" b="1">
                <a:latin typeface="楷体_GB2312" pitchFamily="49" charset="-122"/>
                <a:ea typeface="楷体_GB2312" pitchFamily="49" charset="-122"/>
              </a:rPr>
              <a:t> </a:t>
            </a:r>
          </a:p>
        </p:txBody>
      </p:sp>
      <p:sp>
        <p:nvSpPr>
          <p:cNvPr id="115718" name="Rectangle 6"/>
          <p:cNvSpPr>
            <a:spLocks noChangeArrowheads="1"/>
          </p:cNvSpPr>
          <p:nvPr/>
        </p:nvSpPr>
        <p:spPr bwMode="auto">
          <a:xfrm>
            <a:off x="755650" y="3716338"/>
            <a:ext cx="64325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b="1">
                <a:solidFill>
                  <a:srgbClr val="000000"/>
                </a:solidFill>
                <a:latin typeface="楷体_GB2312" pitchFamily="49" charset="-122"/>
                <a:ea typeface="楷体_GB2312" pitchFamily="49" charset="-122"/>
              </a:rPr>
              <a:t>同茫茫宇宙相比，地球是渺小的。</a:t>
            </a:r>
            <a:r>
              <a:rPr lang="zh-CN" altLang="en-US" sz="2400" b="1">
                <a:solidFill>
                  <a:srgbClr val="FF6600"/>
                </a:solidFill>
                <a:latin typeface="楷体_GB2312" pitchFamily="49" charset="-122"/>
                <a:ea typeface="楷体_GB2312" pitchFamily="49" charset="-122"/>
              </a:rPr>
              <a:t> </a:t>
            </a:r>
          </a:p>
        </p:txBody>
      </p:sp>
      <p:grpSp>
        <p:nvGrpSpPr>
          <p:cNvPr id="17413" name="Group 9"/>
          <p:cNvGrpSpPr>
            <a:grpSpLocks/>
          </p:cNvGrpSpPr>
          <p:nvPr/>
        </p:nvGrpSpPr>
        <p:grpSpPr bwMode="auto">
          <a:xfrm>
            <a:off x="107950" y="0"/>
            <a:ext cx="3168650" cy="574675"/>
            <a:chOff x="2835" y="210"/>
            <a:chExt cx="1905" cy="362"/>
          </a:xfrm>
        </p:grpSpPr>
        <p:sp>
          <p:nvSpPr>
            <p:cNvPr id="17414" name="AutoShape 10"/>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17415" name="Text Box 11"/>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5716"/>
                                        </p:tgtEl>
                                        <p:attrNameLst>
                                          <p:attrName>style.visibility</p:attrName>
                                        </p:attrNameLst>
                                      </p:cBhvr>
                                      <p:to>
                                        <p:strVal val="visible"/>
                                      </p:to>
                                    </p:set>
                                    <p:animEffect transition="in" filter="dissolve">
                                      <p:cBhvr>
                                        <p:cTn id="7" dur="500"/>
                                        <p:tgtEl>
                                          <p:spTgt spid="1157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5717"/>
                                        </p:tgtEl>
                                        <p:attrNameLst>
                                          <p:attrName>style.visibility</p:attrName>
                                        </p:attrNameLst>
                                      </p:cBhvr>
                                      <p:to>
                                        <p:strVal val="visible"/>
                                      </p:to>
                                    </p:set>
                                    <p:animEffect transition="in" filter="dissolve">
                                      <p:cBhvr>
                                        <p:cTn id="12" dur="500"/>
                                        <p:tgtEl>
                                          <p:spTgt spid="1157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5718"/>
                                        </p:tgtEl>
                                        <p:attrNameLst>
                                          <p:attrName>style.visibility</p:attrName>
                                        </p:attrNameLst>
                                      </p:cBhvr>
                                      <p:to>
                                        <p:strVal val="visible"/>
                                      </p:to>
                                    </p:set>
                                    <p:animEffect transition="in" filter="dissolve">
                                      <p:cBhvr>
                                        <p:cTn id="17" dur="500"/>
                                        <p:tgtEl>
                                          <p:spTgt spid="115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7" grpId="0"/>
      <p:bldP spid="1157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23850" y="595313"/>
            <a:ext cx="8569325" cy="578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85750" algn="ctr"/>
            <a:r>
              <a:rPr lang="zh-CN" altLang="en-US" sz="2200" b="1">
                <a:solidFill>
                  <a:srgbClr val="000000"/>
                </a:solidFill>
                <a:latin typeface="楷体_GB2312" pitchFamily="49" charset="-122"/>
                <a:ea typeface="楷体_GB2312" pitchFamily="49" charset="-122"/>
              </a:rPr>
              <a:t>骆  驼</a:t>
            </a:r>
          </a:p>
          <a:p>
            <a:pPr indent="285750"/>
            <a:r>
              <a:rPr lang="zh-CN" altLang="en-US" sz="2200" b="1">
                <a:solidFill>
                  <a:srgbClr val="000000"/>
                </a:solidFill>
                <a:latin typeface="楷体_GB2312" pitchFamily="49" charset="-122"/>
                <a:ea typeface="楷体_GB2312" pitchFamily="49" charset="-122"/>
              </a:rPr>
              <a:t>  动物中最耐劳的要算骆驼。骆驼要是驮</a:t>
            </a:r>
            <a:r>
              <a:rPr lang="en-US" altLang="zh-CN" sz="2200" b="1">
                <a:solidFill>
                  <a:srgbClr val="000000"/>
                </a:solidFill>
                <a:latin typeface="楷体_GB2312" pitchFamily="49" charset="-122"/>
                <a:ea typeface="楷体_GB2312" pitchFamily="49" charset="-122"/>
              </a:rPr>
              <a:t>200</a:t>
            </a:r>
            <a:r>
              <a:rPr lang="zh-CN" altLang="en-US" sz="2200" b="1">
                <a:solidFill>
                  <a:srgbClr val="000000"/>
                </a:solidFill>
                <a:latin typeface="楷体_GB2312" pitchFamily="49" charset="-122"/>
                <a:ea typeface="楷体_GB2312" pitchFamily="49" charset="-122"/>
              </a:rPr>
              <a:t>千克重的货物，每天在沙漠中走</a:t>
            </a:r>
            <a:r>
              <a:rPr lang="en-US" altLang="zh-CN" sz="2200" b="1">
                <a:solidFill>
                  <a:srgbClr val="000000"/>
                </a:solidFill>
                <a:latin typeface="楷体_GB2312" pitchFamily="49" charset="-122"/>
                <a:ea typeface="楷体_GB2312" pitchFamily="49" charset="-122"/>
              </a:rPr>
              <a:t>40</a:t>
            </a:r>
            <a:r>
              <a:rPr lang="zh-CN" altLang="en-US" sz="2200" b="1">
                <a:solidFill>
                  <a:srgbClr val="000000"/>
                </a:solidFill>
                <a:latin typeface="楷体_GB2312" pitchFamily="49" charset="-122"/>
                <a:ea typeface="楷体_GB2312" pitchFamily="49" charset="-122"/>
              </a:rPr>
              <a:t>千米，能够连续走</a:t>
            </a:r>
            <a:r>
              <a:rPr lang="en-US" altLang="zh-CN" sz="2200" b="1">
                <a:solidFill>
                  <a:srgbClr val="000000"/>
                </a:solidFill>
                <a:latin typeface="楷体_GB2312" pitchFamily="49" charset="-122"/>
                <a:ea typeface="楷体_GB2312" pitchFamily="49" charset="-122"/>
              </a:rPr>
              <a:t>3</a:t>
            </a:r>
            <a:r>
              <a:rPr lang="zh-CN" altLang="en-US" sz="2200" b="1">
                <a:solidFill>
                  <a:srgbClr val="000000"/>
                </a:solidFill>
                <a:latin typeface="楷体_GB2312" pitchFamily="49" charset="-122"/>
                <a:ea typeface="楷体_GB2312" pitchFamily="49" charset="-122"/>
              </a:rPr>
              <a:t>天；不驮重物时，每小时可跑</a:t>
            </a:r>
            <a:r>
              <a:rPr lang="en-US" altLang="zh-CN" sz="2200" b="1">
                <a:solidFill>
                  <a:srgbClr val="000000"/>
                </a:solidFill>
                <a:latin typeface="楷体_GB2312" pitchFamily="49" charset="-122"/>
                <a:ea typeface="楷体_GB2312" pitchFamily="49" charset="-122"/>
              </a:rPr>
              <a:t>15</a:t>
            </a:r>
            <a:r>
              <a:rPr lang="zh-CN" altLang="en-US" sz="2200" b="1">
                <a:solidFill>
                  <a:srgbClr val="000000"/>
                </a:solidFill>
                <a:latin typeface="楷体_GB2312" pitchFamily="49" charset="-122"/>
                <a:ea typeface="楷体_GB2312" pitchFamily="49" charset="-122"/>
              </a:rPr>
              <a:t>千米，连续</a:t>
            </a:r>
            <a:r>
              <a:rPr lang="en-US" altLang="zh-CN" sz="2200" b="1">
                <a:solidFill>
                  <a:srgbClr val="000000"/>
                </a:solidFill>
                <a:latin typeface="楷体_GB2312" pitchFamily="49" charset="-122"/>
                <a:ea typeface="楷体_GB2312" pitchFamily="49" charset="-122"/>
              </a:rPr>
              <a:t>8</a:t>
            </a:r>
            <a:r>
              <a:rPr lang="zh-CN" altLang="en-US" sz="2200" b="1">
                <a:solidFill>
                  <a:srgbClr val="000000"/>
                </a:solidFill>
                <a:latin typeface="楷体_GB2312" pitchFamily="49" charset="-122"/>
                <a:ea typeface="楷体_GB2312" pitchFamily="49" charset="-122"/>
              </a:rPr>
              <a:t>小时不停。用</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沙漠之舟</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来褒奖它，它是受之无愧的。</a:t>
            </a:r>
          </a:p>
          <a:p>
            <a:pPr indent="285750"/>
            <a:r>
              <a:rPr lang="zh-CN" altLang="en-US" sz="2200" b="1">
                <a:solidFill>
                  <a:srgbClr val="000000"/>
                </a:solidFill>
                <a:latin typeface="楷体_GB2312" pitchFamily="49" charset="-122"/>
                <a:ea typeface="楷体_GB2312" pitchFamily="49" charset="-122"/>
              </a:rPr>
              <a:t>  骆驼也很耐热。夏天，骄阳似火，人在</a:t>
            </a:r>
            <a:r>
              <a:rPr lang="en-US" altLang="zh-CN" sz="2200" b="1">
                <a:solidFill>
                  <a:srgbClr val="000000"/>
                </a:solidFill>
                <a:latin typeface="楷体_GB2312" pitchFamily="49" charset="-122"/>
                <a:ea typeface="楷体_GB2312" pitchFamily="49" charset="-122"/>
              </a:rPr>
              <a:t>50℃</a:t>
            </a:r>
            <a:r>
              <a:rPr lang="zh-CN" altLang="en-US" sz="2200" b="1">
                <a:solidFill>
                  <a:srgbClr val="000000"/>
                </a:solidFill>
                <a:latin typeface="楷体_GB2312" pitchFamily="49" charset="-122"/>
                <a:ea typeface="楷体_GB2312" pitchFamily="49" charset="-122"/>
              </a:rPr>
              <a:t>以上的沙漠里行进</a:t>
            </a:r>
            <a:r>
              <a:rPr lang="en-US" altLang="zh-CN" sz="2200" b="1">
                <a:solidFill>
                  <a:srgbClr val="000000"/>
                </a:solidFill>
                <a:latin typeface="楷体_GB2312" pitchFamily="49" charset="-122"/>
                <a:ea typeface="楷体_GB2312" pitchFamily="49" charset="-122"/>
              </a:rPr>
              <a:t>,</a:t>
            </a:r>
            <a:r>
              <a:rPr lang="zh-CN" altLang="en-US" sz="2200" b="1">
                <a:solidFill>
                  <a:srgbClr val="000000"/>
                </a:solidFill>
                <a:latin typeface="楷体_GB2312" pitchFamily="49" charset="-122"/>
                <a:ea typeface="楷体_GB2312" pitchFamily="49" charset="-122"/>
              </a:rPr>
              <a:t>就像在热锅上一样，寸步难行。然而，骆驼却一点儿也不在乎，它那宽大的蹄子走在沙漠上，稳稳当当，陷不下去；它脚底长着一层厚厚的角质垫，好像一只特别的靴子，一点儿也不怕烫。 </a:t>
            </a:r>
          </a:p>
          <a:p>
            <a:pPr indent="285750"/>
            <a:r>
              <a:rPr lang="zh-CN" altLang="en-US" sz="2200" b="1">
                <a:solidFill>
                  <a:srgbClr val="000000"/>
                </a:solidFill>
                <a:latin typeface="楷体_GB2312" pitchFamily="49" charset="-122"/>
                <a:ea typeface="楷体_GB2312" pitchFamily="49" charset="-122"/>
              </a:rPr>
              <a:t>  骆驼更能耐旱。它的鼻子是保存水分的关键部位，鼻子的内层呈蜗形卷，能从呼出的气体中回收水分并同时冷却气体，节省了体内</a:t>
            </a:r>
            <a:r>
              <a:rPr lang="en-US" altLang="zh-CN" sz="2200" b="1">
                <a:solidFill>
                  <a:srgbClr val="000000"/>
                </a:solidFill>
                <a:latin typeface="楷体_GB2312" pitchFamily="49" charset="-122"/>
                <a:ea typeface="楷体_GB2312" pitchFamily="49" charset="-122"/>
              </a:rPr>
              <a:t>70%</a:t>
            </a:r>
            <a:r>
              <a:rPr lang="zh-CN" altLang="en-US" sz="2200" b="1">
                <a:solidFill>
                  <a:srgbClr val="000000"/>
                </a:solidFill>
                <a:latin typeface="楷体_GB2312" pitchFamily="49" charset="-122"/>
                <a:ea typeface="楷体_GB2312" pitchFamily="49" charset="-122"/>
              </a:rPr>
              <a:t>的水分。骆驼很少撒尿，通常体温升高到</a:t>
            </a:r>
            <a:r>
              <a:rPr lang="en-US" altLang="zh-CN" sz="2200" b="1">
                <a:solidFill>
                  <a:srgbClr val="000000"/>
                </a:solidFill>
                <a:latin typeface="楷体_GB2312" pitchFamily="49" charset="-122"/>
                <a:ea typeface="楷体_GB2312" pitchFamily="49" charset="-122"/>
              </a:rPr>
              <a:t>40.5℃</a:t>
            </a:r>
            <a:r>
              <a:rPr lang="zh-CN" altLang="en-US" sz="2200" b="1">
                <a:solidFill>
                  <a:srgbClr val="000000"/>
                </a:solidFill>
                <a:latin typeface="楷体_GB2312" pitchFamily="49" charset="-122"/>
                <a:ea typeface="楷体_GB2312" pitchFamily="49" charset="-122"/>
              </a:rPr>
              <a:t>后才开始出汗，也能保持住体内的水分。骆驼的胃分为三室，前两室有众多的</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水囊</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，当它们遇到水后，便拼命地喝，为的是要把水贮存在</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水囊</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中，并且迅速输送到血液里防旱。骆驼的驼峰既是</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食品仓库</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，又是</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水库</a:t>
            </a:r>
            <a:r>
              <a:rPr lang="zh-CN" altLang="en-US" sz="2200" b="1">
                <a:solidFill>
                  <a:srgbClr val="000000"/>
                </a:solidFill>
                <a:ea typeface="楷体_GB2312" pitchFamily="49" charset="-122"/>
              </a:rPr>
              <a:t>”</a:t>
            </a:r>
            <a:r>
              <a:rPr lang="zh-CN" altLang="en-US" sz="2200" b="1">
                <a:solidFill>
                  <a:srgbClr val="000000"/>
                </a:solidFill>
                <a:latin typeface="楷体_GB2312" pitchFamily="49" charset="-122"/>
                <a:ea typeface="楷体_GB2312" pitchFamily="49" charset="-122"/>
              </a:rPr>
              <a:t>，其中能够贮藏相当于全身重量的五分之一的脂肪，骆驼找不到东西吃时，就靠这两个肉疙瘩内的脂肪来维持生命，而脂肪在氧化过程中还能产生水分，有助于骆驼维持生命活动。</a:t>
            </a:r>
          </a:p>
        </p:txBody>
      </p:sp>
      <p:grpSp>
        <p:nvGrpSpPr>
          <p:cNvPr id="18435" name="Group 4"/>
          <p:cNvGrpSpPr>
            <a:grpSpLocks/>
          </p:cNvGrpSpPr>
          <p:nvPr/>
        </p:nvGrpSpPr>
        <p:grpSpPr bwMode="auto">
          <a:xfrm>
            <a:off x="179388" y="0"/>
            <a:ext cx="3168650" cy="574675"/>
            <a:chOff x="2835" y="210"/>
            <a:chExt cx="1905" cy="362"/>
          </a:xfrm>
        </p:grpSpPr>
        <p:sp>
          <p:nvSpPr>
            <p:cNvPr id="18436" name="AutoShape 5"/>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18437" name="Text Box 6"/>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wipe(up)">
                                      <p:cBhvr>
                                        <p:cTn id="7" dur="500"/>
                                        <p:tgtEl>
                                          <p:spTgt spid="32770">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2770">
                                            <p:txEl>
                                              <p:pRg st="1" end="1"/>
                                            </p:txEl>
                                          </p:spTgt>
                                        </p:tgtEl>
                                        <p:attrNameLst>
                                          <p:attrName>style.visibility</p:attrName>
                                        </p:attrNameLst>
                                      </p:cBhvr>
                                      <p:to>
                                        <p:strVal val="visible"/>
                                      </p:to>
                                    </p:set>
                                    <p:animEffect transition="in" filter="wipe(up)">
                                      <p:cBhvr>
                                        <p:cTn id="10" dur="500"/>
                                        <p:tgtEl>
                                          <p:spTgt spid="32770">
                                            <p:txEl>
                                              <p:pRg st="1" end="1"/>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2770">
                                            <p:txEl>
                                              <p:pRg st="2" end="2"/>
                                            </p:txEl>
                                          </p:spTgt>
                                        </p:tgtEl>
                                        <p:attrNameLst>
                                          <p:attrName>style.visibility</p:attrName>
                                        </p:attrNameLst>
                                      </p:cBhvr>
                                      <p:to>
                                        <p:strVal val="visible"/>
                                      </p:to>
                                    </p:set>
                                    <p:animEffect transition="in" filter="wipe(up)">
                                      <p:cBhvr>
                                        <p:cTn id="13" dur="500"/>
                                        <p:tgtEl>
                                          <p:spTgt spid="32770">
                                            <p:txEl>
                                              <p:pRg st="2" end="2"/>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2770">
                                            <p:txEl>
                                              <p:pRg st="3" end="3"/>
                                            </p:txEl>
                                          </p:spTgt>
                                        </p:tgtEl>
                                        <p:attrNameLst>
                                          <p:attrName>style.visibility</p:attrName>
                                        </p:attrNameLst>
                                      </p:cBhvr>
                                      <p:to>
                                        <p:strVal val="visible"/>
                                      </p:to>
                                    </p:set>
                                    <p:animEffect transition="in" filter="wipe(up)">
                                      <p:cBhvr>
                                        <p:cTn id="16" dur="500"/>
                                        <p:tgtEl>
                                          <p:spTgt spid="327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ChangeArrowheads="1"/>
          </p:cNvSpPr>
          <p:nvPr/>
        </p:nvSpPr>
        <p:spPr bwMode="auto">
          <a:xfrm>
            <a:off x="207963" y="1501775"/>
            <a:ext cx="9332912" cy="308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a:solidFill>
                  <a:srgbClr val="000000"/>
                </a:solidFill>
                <a:latin typeface="楷体_GB2312" pitchFamily="49" charset="-122"/>
                <a:ea typeface="楷体_GB2312" pitchFamily="49" charset="-122"/>
              </a:rPr>
              <a:t>学习提示：</a:t>
            </a:r>
          </a:p>
          <a:p>
            <a:endParaRPr lang="zh-CN" altLang="en-US" sz="2800" b="1">
              <a:solidFill>
                <a:srgbClr val="000000"/>
              </a:solidFill>
              <a:latin typeface="楷体_GB2312" pitchFamily="49" charset="-122"/>
              <a:ea typeface="楷体_GB2312" pitchFamily="49" charset="-122"/>
            </a:endParaRPr>
          </a:p>
          <a:p>
            <a:r>
              <a:rPr lang="zh-CN" altLang="en-US" sz="2800" b="1">
                <a:solidFill>
                  <a:srgbClr val="000000"/>
                </a:solidFill>
                <a:latin typeface="楷体_GB2312" pitchFamily="49" charset="-122"/>
                <a:ea typeface="楷体_GB2312" pitchFamily="49" charset="-122"/>
              </a:rPr>
              <a:t>（</a:t>
            </a:r>
            <a:r>
              <a:rPr lang="en-US" altLang="zh-CN" sz="2800" b="1">
                <a:solidFill>
                  <a:srgbClr val="000000"/>
                </a:solidFill>
                <a:latin typeface="楷体_GB2312" pitchFamily="49" charset="-122"/>
                <a:ea typeface="楷体_GB2312" pitchFamily="49" charset="-122"/>
              </a:rPr>
              <a:t>1</a:t>
            </a:r>
            <a:r>
              <a:rPr lang="zh-CN" altLang="en-US" sz="2800" b="1">
                <a:solidFill>
                  <a:srgbClr val="000000"/>
                </a:solidFill>
                <a:latin typeface="楷体_GB2312" pitchFamily="49" charset="-122"/>
                <a:ea typeface="楷体_GB2312" pitchFamily="49" charset="-122"/>
              </a:rPr>
              <a:t>）用圆圈画出说明事物的特征。</a:t>
            </a:r>
          </a:p>
          <a:p>
            <a:endParaRPr lang="zh-CN" altLang="en-US" sz="2800" b="1">
              <a:solidFill>
                <a:srgbClr val="000000"/>
              </a:solidFill>
              <a:latin typeface="楷体_GB2312" pitchFamily="49" charset="-122"/>
              <a:ea typeface="楷体_GB2312" pitchFamily="49" charset="-122"/>
            </a:endParaRPr>
          </a:p>
          <a:p>
            <a:endParaRPr lang="zh-CN" altLang="en-US" sz="2800" b="1">
              <a:solidFill>
                <a:srgbClr val="000000"/>
              </a:solidFill>
              <a:latin typeface="楷体_GB2312" pitchFamily="49" charset="-122"/>
              <a:ea typeface="楷体_GB2312" pitchFamily="49" charset="-122"/>
            </a:endParaRPr>
          </a:p>
          <a:p>
            <a:r>
              <a:rPr lang="zh-CN" altLang="en-US" sz="2800" b="1">
                <a:solidFill>
                  <a:srgbClr val="000000"/>
                </a:solidFill>
                <a:latin typeface="楷体_GB2312" pitchFamily="49" charset="-122"/>
                <a:ea typeface="楷体_GB2312" pitchFamily="49" charset="-122"/>
              </a:rPr>
              <a:t>（</a:t>
            </a:r>
            <a:r>
              <a:rPr lang="en-US" altLang="zh-CN" sz="2800" b="1">
                <a:solidFill>
                  <a:srgbClr val="000000"/>
                </a:solidFill>
                <a:latin typeface="楷体_GB2312" pitchFamily="49" charset="-122"/>
                <a:ea typeface="楷体_GB2312" pitchFamily="49" charset="-122"/>
              </a:rPr>
              <a:t>2</a:t>
            </a:r>
            <a:r>
              <a:rPr lang="zh-CN" altLang="en-US" sz="2800" b="1">
                <a:solidFill>
                  <a:srgbClr val="000000"/>
                </a:solidFill>
                <a:latin typeface="楷体_GB2312" pitchFamily="49" charset="-122"/>
                <a:ea typeface="楷体_GB2312" pitchFamily="49" charset="-122"/>
              </a:rPr>
              <a:t>）作者在介绍骆驼的特征时，采用了什么说明方法？</a:t>
            </a:r>
          </a:p>
          <a:p>
            <a:r>
              <a:rPr lang="zh-CN" altLang="en-US" sz="2800" b="1">
                <a:solidFill>
                  <a:srgbClr val="000000"/>
                </a:solidFill>
                <a:latin typeface="楷体_GB2312" pitchFamily="49" charset="-122"/>
                <a:ea typeface="楷体_GB2312" pitchFamily="49" charset="-122"/>
              </a:rPr>
              <a:t>     作用是什么？</a:t>
            </a:r>
          </a:p>
        </p:txBody>
      </p:sp>
      <p:grpSp>
        <p:nvGrpSpPr>
          <p:cNvPr id="19459" name="Group 6"/>
          <p:cNvGrpSpPr>
            <a:grpSpLocks/>
          </p:cNvGrpSpPr>
          <p:nvPr/>
        </p:nvGrpSpPr>
        <p:grpSpPr bwMode="auto">
          <a:xfrm>
            <a:off x="179388" y="0"/>
            <a:ext cx="3384550" cy="574675"/>
            <a:chOff x="2835" y="210"/>
            <a:chExt cx="1905" cy="362"/>
          </a:xfrm>
        </p:grpSpPr>
        <p:sp>
          <p:nvSpPr>
            <p:cNvPr id="19460" name="AutoShape 7"/>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19461" name="Text Box 8"/>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148">
                                            <p:txEl>
                                              <p:pRg st="0" end="0"/>
                                            </p:txEl>
                                          </p:spTgt>
                                        </p:tgtEl>
                                        <p:attrNameLst>
                                          <p:attrName>style.visibility</p:attrName>
                                        </p:attrNameLst>
                                      </p:cBhvr>
                                      <p:to>
                                        <p:strVal val="visible"/>
                                      </p:to>
                                    </p:set>
                                    <p:anim calcmode="discrete" valueType="clr">
                                      <p:cBhvr override="childStyle">
                                        <p:cTn id="7" dur="80"/>
                                        <p:tgtEl>
                                          <p:spTgt spid="61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148">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6148">
                                            <p:txEl>
                                              <p:pRg st="2" end="2"/>
                                            </p:txEl>
                                          </p:spTgt>
                                        </p:tgtEl>
                                        <p:attrNameLst>
                                          <p:attrName>style.visibility</p:attrName>
                                        </p:attrNameLst>
                                      </p:cBhvr>
                                      <p:to>
                                        <p:strVal val="visible"/>
                                      </p:to>
                                    </p:set>
                                    <p:anim calcmode="discrete" valueType="clr">
                                      <p:cBhvr override="childStyle">
                                        <p:cTn id="12" dur="80"/>
                                        <p:tgtEl>
                                          <p:spTgt spid="614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148">
                                            <p:txEl>
                                              <p:pRg st="2" end="2"/>
                                            </p:txEl>
                                          </p:spTgt>
                                        </p:tgtEl>
                                        <p:attrNameLst>
                                          <p:attrName>fillcolor</p:attrName>
                                        </p:attrNameLst>
                                      </p:cBhvr>
                                      <p:tavLst>
                                        <p:tav tm="0">
                                          <p:val>
                                            <p:clrVal>
                                              <a:schemeClr val="accent2"/>
                                            </p:clrVal>
                                          </p:val>
                                        </p:tav>
                                        <p:tav tm="50000">
                                          <p:val>
                                            <p:clrVal>
                                              <a:schemeClr val="hlink"/>
                                            </p:clrVal>
                                          </p:val>
                                        </p:tav>
                                      </p:tavLst>
                                    </p:anim>
                                    <p:set>
                                      <p:cBhvr>
                                        <p:cTn id="14" dur="80"/>
                                        <p:tgtEl>
                                          <p:spTgt spid="6148">
                                            <p:txEl>
                                              <p:pRg st="2" end="2"/>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6148">
                                            <p:txEl>
                                              <p:pRg st="5" end="5"/>
                                            </p:txEl>
                                          </p:spTgt>
                                        </p:tgtEl>
                                        <p:attrNameLst>
                                          <p:attrName>style.visibility</p:attrName>
                                        </p:attrNameLst>
                                      </p:cBhvr>
                                      <p:to>
                                        <p:strVal val="visible"/>
                                      </p:to>
                                    </p:set>
                                    <p:anim calcmode="discrete" valueType="clr">
                                      <p:cBhvr override="childStyle">
                                        <p:cTn id="17" dur="80"/>
                                        <p:tgtEl>
                                          <p:spTgt spid="614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6148">
                                            <p:txEl>
                                              <p:pRg st="5" end="5"/>
                                            </p:txEl>
                                          </p:spTgt>
                                        </p:tgtEl>
                                        <p:attrNameLst>
                                          <p:attrName>fillcolor</p:attrName>
                                        </p:attrNameLst>
                                      </p:cBhvr>
                                      <p:tavLst>
                                        <p:tav tm="0">
                                          <p:val>
                                            <p:clrVal>
                                              <a:schemeClr val="accent2"/>
                                            </p:clrVal>
                                          </p:val>
                                        </p:tav>
                                        <p:tav tm="50000">
                                          <p:val>
                                            <p:clrVal>
                                              <a:schemeClr val="hlink"/>
                                            </p:clrVal>
                                          </p:val>
                                        </p:tav>
                                      </p:tavLst>
                                    </p:anim>
                                    <p:set>
                                      <p:cBhvr>
                                        <p:cTn id="19" dur="80"/>
                                        <p:tgtEl>
                                          <p:spTgt spid="6148">
                                            <p:txEl>
                                              <p:pRg st="5" end="5"/>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6148">
                                            <p:txEl>
                                              <p:pRg st="6" end="6"/>
                                            </p:txEl>
                                          </p:spTgt>
                                        </p:tgtEl>
                                        <p:attrNameLst>
                                          <p:attrName>style.visibility</p:attrName>
                                        </p:attrNameLst>
                                      </p:cBhvr>
                                      <p:to>
                                        <p:strVal val="visible"/>
                                      </p:to>
                                    </p:set>
                                    <p:anim calcmode="discrete" valueType="clr">
                                      <p:cBhvr override="childStyle">
                                        <p:cTn id="22" dur="80"/>
                                        <p:tgtEl>
                                          <p:spTgt spid="6148">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148">
                                            <p:txEl>
                                              <p:pRg st="6" end="6"/>
                                            </p:txEl>
                                          </p:spTgt>
                                        </p:tgtEl>
                                        <p:attrNameLst>
                                          <p:attrName>fillcolor</p:attrName>
                                        </p:attrNameLst>
                                      </p:cBhvr>
                                      <p:tavLst>
                                        <p:tav tm="0">
                                          <p:val>
                                            <p:clrVal>
                                              <a:schemeClr val="accent2"/>
                                            </p:clrVal>
                                          </p:val>
                                        </p:tav>
                                        <p:tav tm="50000">
                                          <p:val>
                                            <p:clrVal>
                                              <a:schemeClr val="hlink"/>
                                            </p:clrVal>
                                          </p:val>
                                        </p:tav>
                                      </p:tavLst>
                                    </p:anim>
                                    <p:set>
                                      <p:cBhvr>
                                        <p:cTn id="24" dur="80"/>
                                        <p:tgtEl>
                                          <p:spTgt spid="6148">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250825" y="1357313"/>
            <a:ext cx="88931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200" b="1">
                <a:latin typeface="楷体_GB2312" pitchFamily="49" charset="-122"/>
                <a:ea typeface="楷体_GB2312" pitchFamily="49" charset="-122"/>
              </a:rPr>
              <a:t>1</a:t>
            </a:r>
            <a:r>
              <a:rPr lang="zh-CN" altLang="en-US" sz="2200" b="1">
                <a:latin typeface="楷体_GB2312" pitchFamily="49" charset="-122"/>
                <a:ea typeface="楷体_GB2312" pitchFamily="49" charset="-122"/>
              </a:rPr>
              <a:t>．这篇短文介绍了骆驼</a:t>
            </a:r>
            <a:r>
              <a:rPr lang="zh-CN" altLang="en-US" sz="2200" b="1" u="sng">
                <a:latin typeface="楷体_GB2312" pitchFamily="49" charset="-122"/>
                <a:ea typeface="楷体_GB2312" pitchFamily="49" charset="-122"/>
              </a:rPr>
              <a:t>         </a:t>
            </a:r>
            <a:r>
              <a:rPr lang="zh-CN" altLang="en-US" sz="2200" b="1">
                <a:latin typeface="楷体_GB2312" pitchFamily="49" charset="-122"/>
                <a:ea typeface="楷体_GB2312" pitchFamily="49" charset="-122"/>
              </a:rPr>
              <a:t>、</a:t>
            </a:r>
            <a:r>
              <a:rPr lang="zh-CN" altLang="en-US" sz="2200" b="1" u="sng">
                <a:latin typeface="楷体_GB2312" pitchFamily="49" charset="-122"/>
                <a:ea typeface="楷体_GB2312" pitchFamily="49" charset="-122"/>
              </a:rPr>
              <a:t>         </a:t>
            </a:r>
            <a:r>
              <a:rPr lang="zh-CN" altLang="en-US" sz="2200" b="1">
                <a:latin typeface="楷体_GB2312" pitchFamily="49" charset="-122"/>
                <a:ea typeface="楷体_GB2312" pitchFamily="49" charset="-122"/>
              </a:rPr>
              <a:t>和</a:t>
            </a:r>
            <a:r>
              <a:rPr lang="zh-CN" altLang="en-US" sz="2200" b="1" u="sng">
                <a:latin typeface="楷体_GB2312" pitchFamily="49" charset="-122"/>
                <a:ea typeface="楷体_GB2312" pitchFamily="49" charset="-122"/>
              </a:rPr>
              <a:t>         </a:t>
            </a:r>
            <a:r>
              <a:rPr lang="zh-CN" altLang="en-US" sz="2200" b="1">
                <a:latin typeface="楷体_GB2312" pitchFamily="49" charset="-122"/>
                <a:ea typeface="楷体_GB2312" pitchFamily="49" charset="-122"/>
              </a:rPr>
              <a:t>的特点。</a:t>
            </a:r>
          </a:p>
        </p:txBody>
      </p:sp>
      <p:sp>
        <p:nvSpPr>
          <p:cNvPr id="8197" name="Rectangle 5"/>
          <p:cNvSpPr>
            <a:spLocks noChangeArrowheads="1"/>
          </p:cNvSpPr>
          <p:nvPr/>
        </p:nvSpPr>
        <p:spPr bwMode="auto">
          <a:xfrm>
            <a:off x="2051050" y="2997200"/>
            <a:ext cx="5473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CC00FF"/>
                </a:solidFill>
                <a:latin typeface="楷体_GB2312" pitchFamily="49" charset="-122"/>
                <a:ea typeface="楷体_GB2312" pitchFamily="49" charset="-122"/>
              </a:rPr>
              <a:t>动物中最耐劳的要算骆驼。</a:t>
            </a:r>
          </a:p>
        </p:txBody>
      </p:sp>
      <p:sp>
        <p:nvSpPr>
          <p:cNvPr id="8198" name="Rectangle 6"/>
          <p:cNvSpPr>
            <a:spLocks noChangeArrowheads="1"/>
          </p:cNvSpPr>
          <p:nvPr/>
        </p:nvSpPr>
        <p:spPr bwMode="auto">
          <a:xfrm>
            <a:off x="2195513" y="3933825"/>
            <a:ext cx="4537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CC00FF"/>
                </a:solidFill>
                <a:latin typeface="楷体_GB2312" pitchFamily="49" charset="-122"/>
                <a:ea typeface="楷体_GB2312" pitchFamily="49" charset="-122"/>
              </a:rPr>
              <a:t>骆驼也很耐热。</a:t>
            </a:r>
          </a:p>
        </p:txBody>
      </p:sp>
      <p:sp>
        <p:nvSpPr>
          <p:cNvPr id="8199" name="Rectangle 7"/>
          <p:cNvSpPr>
            <a:spLocks noChangeArrowheads="1"/>
          </p:cNvSpPr>
          <p:nvPr/>
        </p:nvSpPr>
        <p:spPr bwMode="auto">
          <a:xfrm>
            <a:off x="2268538" y="4797425"/>
            <a:ext cx="4248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CC00FF"/>
                </a:solidFill>
                <a:latin typeface="楷体_GB2312" pitchFamily="49" charset="-122"/>
                <a:ea typeface="楷体_GB2312" pitchFamily="49" charset="-122"/>
              </a:rPr>
              <a:t>骆驼更能耐旱。</a:t>
            </a:r>
          </a:p>
        </p:txBody>
      </p:sp>
      <p:sp>
        <p:nvSpPr>
          <p:cNvPr id="8200" name="Rectangle 8"/>
          <p:cNvSpPr>
            <a:spLocks noChangeArrowheads="1"/>
          </p:cNvSpPr>
          <p:nvPr/>
        </p:nvSpPr>
        <p:spPr bwMode="auto">
          <a:xfrm>
            <a:off x="3492500" y="1254125"/>
            <a:ext cx="1079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ea typeface="楷体_GB2312" pitchFamily="49" charset="-122"/>
              </a:rPr>
              <a:t>耐劳</a:t>
            </a:r>
          </a:p>
        </p:txBody>
      </p:sp>
      <p:sp>
        <p:nvSpPr>
          <p:cNvPr id="8201" name="Rectangle 9"/>
          <p:cNvSpPr>
            <a:spLocks noChangeArrowheads="1"/>
          </p:cNvSpPr>
          <p:nvPr/>
        </p:nvSpPr>
        <p:spPr bwMode="auto">
          <a:xfrm>
            <a:off x="5076825" y="1254125"/>
            <a:ext cx="1223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ea typeface="楷体_GB2312" pitchFamily="49" charset="-122"/>
              </a:rPr>
              <a:t>耐热</a:t>
            </a:r>
          </a:p>
        </p:txBody>
      </p:sp>
      <p:sp>
        <p:nvSpPr>
          <p:cNvPr id="8202" name="Rectangle 10"/>
          <p:cNvSpPr>
            <a:spLocks noChangeArrowheads="1"/>
          </p:cNvSpPr>
          <p:nvPr/>
        </p:nvSpPr>
        <p:spPr bwMode="auto">
          <a:xfrm>
            <a:off x="6588125" y="1254125"/>
            <a:ext cx="14398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ea typeface="楷体_GB2312" pitchFamily="49" charset="-122"/>
              </a:rPr>
              <a:t>耐旱</a:t>
            </a:r>
          </a:p>
        </p:txBody>
      </p:sp>
      <p:grpSp>
        <p:nvGrpSpPr>
          <p:cNvPr id="20489" name="Group 12"/>
          <p:cNvGrpSpPr>
            <a:grpSpLocks/>
          </p:cNvGrpSpPr>
          <p:nvPr/>
        </p:nvGrpSpPr>
        <p:grpSpPr bwMode="auto">
          <a:xfrm>
            <a:off x="179388" y="0"/>
            <a:ext cx="3168650" cy="574675"/>
            <a:chOff x="2835" y="210"/>
            <a:chExt cx="1905" cy="362"/>
          </a:xfrm>
        </p:grpSpPr>
        <p:sp>
          <p:nvSpPr>
            <p:cNvPr id="20490" name="AutoShape 13"/>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0491" name="Text Box 14"/>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fade">
                                      <p:cBhvr>
                                        <p:cTn id="7" dur="2000"/>
                                        <p:tgtEl>
                                          <p:spTgt spid="8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fade">
                                      <p:cBhvr>
                                        <p:cTn id="12" dur="2000"/>
                                        <p:tgtEl>
                                          <p:spTgt spid="81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fade">
                                      <p:cBhvr>
                                        <p:cTn id="17" dur="2000"/>
                                        <p:tgtEl>
                                          <p:spTgt spid="81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8200"/>
                                        </p:tgtEl>
                                        <p:attrNameLst>
                                          <p:attrName>style.visibility</p:attrName>
                                        </p:attrNameLst>
                                      </p:cBhvr>
                                      <p:to>
                                        <p:strVal val="visible"/>
                                      </p:to>
                                    </p:set>
                                    <p:anim calcmode="lin" valueType="num">
                                      <p:cBhvr additive="base">
                                        <p:cTn id="22" dur="500" fill="hold"/>
                                        <p:tgtEl>
                                          <p:spTgt spid="8200"/>
                                        </p:tgtEl>
                                        <p:attrNameLst>
                                          <p:attrName>ppt_x</p:attrName>
                                        </p:attrNameLst>
                                      </p:cBhvr>
                                      <p:tavLst>
                                        <p:tav tm="0">
                                          <p:val>
                                            <p:strVal val="0-#ppt_w/2"/>
                                          </p:val>
                                        </p:tav>
                                        <p:tav tm="100000">
                                          <p:val>
                                            <p:strVal val="#ppt_x"/>
                                          </p:val>
                                        </p:tav>
                                      </p:tavLst>
                                    </p:anim>
                                    <p:anim calcmode="lin" valueType="num">
                                      <p:cBhvr additive="base">
                                        <p:cTn id="23" dur="500" fill="hold"/>
                                        <p:tgtEl>
                                          <p:spTgt spid="8200"/>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8201"/>
                                        </p:tgtEl>
                                        <p:attrNameLst>
                                          <p:attrName>style.visibility</p:attrName>
                                        </p:attrNameLst>
                                      </p:cBhvr>
                                      <p:to>
                                        <p:strVal val="visible"/>
                                      </p:to>
                                    </p:set>
                                    <p:anim calcmode="lin" valueType="num">
                                      <p:cBhvr additive="base">
                                        <p:cTn id="28" dur="500" fill="hold"/>
                                        <p:tgtEl>
                                          <p:spTgt spid="8201"/>
                                        </p:tgtEl>
                                        <p:attrNameLst>
                                          <p:attrName>ppt_x</p:attrName>
                                        </p:attrNameLst>
                                      </p:cBhvr>
                                      <p:tavLst>
                                        <p:tav tm="0">
                                          <p:val>
                                            <p:strVal val="0-#ppt_w/2"/>
                                          </p:val>
                                        </p:tav>
                                        <p:tav tm="100000">
                                          <p:val>
                                            <p:strVal val="#ppt_x"/>
                                          </p:val>
                                        </p:tav>
                                      </p:tavLst>
                                    </p:anim>
                                    <p:anim calcmode="lin" valueType="num">
                                      <p:cBhvr additive="base">
                                        <p:cTn id="29"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8202"/>
                                        </p:tgtEl>
                                        <p:attrNameLst>
                                          <p:attrName>style.visibility</p:attrName>
                                        </p:attrNameLst>
                                      </p:cBhvr>
                                      <p:to>
                                        <p:strVal val="visible"/>
                                      </p:to>
                                    </p:set>
                                    <p:anim calcmode="lin" valueType="num">
                                      <p:cBhvr additive="base">
                                        <p:cTn id="34" dur="500" fill="hold"/>
                                        <p:tgtEl>
                                          <p:spTgt spid="8202"/>
                                        </p:tgtEl>
                                        <p:attrNameLst>
                                          <p:attrName>ppt_x</p:attrName>
                                        </p:attrNameLst>
                                      </p:cBhvr>
                                      <p:tavLst>
                                        <p:tav tm="0">
                                          <p:val>
                                            <p:strVal val="0-#ppt_w/2"/>
                                          </p:val>
                                        </p:tav>
                                        <p:tav tm="100000">
                                          <p:val>
                                            <p:strVal val="#ppt_x"/>
                                          </p:val>
                                        </p:tav>
                                      </p:tavLst>
                                    </p:anim>
                                    <p:anim calcmode="lin" valueType="num">
                                      <p:cBhvr additive="base">
                                        <p:cTn id="35" dur="500" fill="hold"/>
                                        <p:tgtEl>
                                          <p:spTgt spid="82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p:bldP spid="8199" grpId="0"/>
      <p:bldP spid="8200" grpId="0"/>
      <p:bldP spid="8201" grpId="0"/>
      <p:bldP spid="820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684213" y="1052513"/>
            <a:ext cx="79914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200" b="1">
                <a:latin typeface="楷体_GB2312" pitchFamily="49" charset="-122"/>
                <a:ea typeface="楷体_GB2312" pitchFamily="49" charset="-122"/>
              </a:rPr>
              <a:t>2</a:t>
            </a:r>
            <a:r>
              <a:rPr lang="zh-CN" altLang="en-US" sz="2200" b="1">
                <a:latin typeface="楷体_GB2312" pitchFamily="49" charset="-122"/>
                <a:ea typeface="楷体_GB2312" pitchFamily="49" charset="-122"/>
              </a:rPr>
              <a:t>．第一自然段运用了</a:t>
            </a:r>
            <a:r>
              <a:rPr lang="zh-CN" altLang="en-US" sz="2200" b="1" u="sng">
                <a:latin typeface="楷体_GB2312" pitchFamily="49" charset="-122"/>
                <a:ea typeface="楷体_GB2312" pitchFamily="49" charset="-122"/>
              </a:rPr>
              <a:t>         </a:t>
            </a:r>
            <a:r>
              <a:rPr lang="zh-CN" altLang="en-US" sz="2200" b="1">
                <a:latin typeface="楷体_GB2312" pitchFamily="49" charset="-122"/>
                <a:ea typeface="楷体_GB2312" pitchFamily="49" charset="-122"/>
              </a:rPr>
              <a:t>和</a:t>
            </a:r>
            <a:r>
              <a:rPr lang="zh-CN" altLang="en-US" sz="2200" b="1" u="sng">
                <a:latin typeface="楷体_GB2312" pitchFamily="49" charset="-122"/>
                <a:ea typeface="楷体_GB2312" pitchFamily="49" charset="-122"/>
              </a:rPr>
              <a:t>         </a:t>
            </a:r>
            <a:r>
              <a:rPr lang="zh-CN" altLang="en-US" sz="2200" b="1">
                <a:latin typeface="楷体_GB2312" pitchFamily="49" charset="-122"/>
                <a:ea typeface="楷体_GB2312" pitchFamily="49" charset="-122"/>
              </a:rPr>
              <a:t>的说明方法。</a:t>
            </a:r>
          </a:p>
        </p:txBody>
      </p:sp>
      <p:sp>
        <p:nvSpPr>
          <p:cNvPr id="34821" name="Rectangle 5"/>
          <p:cNvSpPr>
            <a:spLocks noChangeArrowheads="1"/>
          </p:cNvSpPr>
          <p:nvPr/>
        </p:nvSpPr>
        <p:spPr bwMode="auto">
          <a:xfrm>
            <a:off x="971550" y="2781300"/>
            <a:ext cx="7272338"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         </a:t>
            </a:r>
            <a:r>
              <a:rPr lang="zh-CN" altLang="en-US" sz="2400" b="1">
                <a:solidFill>
                  <a:srgbClr val="D60093"/>
                </a:solidFill>
                <a:latin typeface="楷体_GB2312" pitchFamily="49" charset="-122"/>
                <a:ea typeface="楷体_GB2312" pitchFamily="49" charset="-122"/>
              </a:rPr>
              <a:t>动物中最耐劳的要算骆驼。骆驼要是驮</a:t>
            </a:r>
            <a:r>
              <a:rPr lang="en-US" altLang="zh-CN" sz="2400" b="1">
                <a:solidFill>
                  <a:srgbClr val="D60093"/>
                </a:solidFill>
                <a:latin typeface="楷体_GB2312" pitchFamily="49" charset="-122"/>
                <a:ea typeface="楷体_GB2312" pitchFamily="49" charset="-122"/>
              </a:rPr>
              <a:t>200</a:t>
            </a:r>
            <a:r>
              <a:rPr lang="zh-CN" altLang="en-US" sz="2400" b="1">
                <a:solidFill>
                  <a:srgbClr val="D60093"/>
                </a:solidFill>
                <a:latin typeface="楷体_GB2312" pitchFamily="49" charset="-122"/>
                <a:ea typeface="楷体_GB2312" pitchFamily="49" charset="-122"/>
              </a:rPr>
              <a:t>千克重的货物，每天在沙漠中走</a:t>
            </a:r>
            <a:r>
              <a:rPr lang="en-US" altLang="zh-CN" sz="2400" b="1">
                <a:solidFill>
                  <a:srgbClr val="D60093"/>
                </a:solidFill>
                <a:latin typeface="楷体_GB2312" pitchFamily="49" charset="-122"/>
                <a:ea typeface="楷体_GB2312" pitchFamily="49" charset="-122"/>
              </a:rPr>
              <a:t>40</a:t>
            </a:r>
            <a:r>
              <a:rPr lang="zh-CN" altLang="en-US" sz="2400" b="1">
                <a:solidFill>
                  <a:srgbClr val="D60093"/>
                </a:solidFill>
                <a:latin typeface="楷体_GB2312" pitchFamily="49" charset="-122"/>
                <a:ea typeface="楷体_GB2312" pitchFamily="49" charset="-122"/>
              </a:rPr>
              <a:t>千米，能够连续走</a:t>
            </a:r>
            <a:r>
              <a:rPr lang="en-US" altLang="zh-CN" sz="2400" b="1">
                <a:solidFill>
                  <a:srgbClr val="D60093"/>
                </a:solidFill>
                <a:latin typeface="楷体_GB2312" pitchFamily="49" charset="-122"/>
                <a:ea typeface="楷体_GB2312" pitchFamily="49" charset="-122"/>
              </a:rPr>
              <a:t>3</a:t>
            </a:r>
            <a:r>
              <a:rPr lang="zh-CN" altLang="en-US" sz="2400" b="1">
                <a:solidFill>
                  <a:srgbClr val="D60093"/>
                </a:solidFill>
                <a:latin typeface="楷体_GB2312" pitchFamily="49" charset="-122"/>
                <a:ea typeface="楷体_GB2312" pitchFamily="49" charset="-122"/>
              </a:rPr>
              <a:t>天；不驮重物时，每小时可跑</a:t>
            </a:r>
            <a:r>
              <a:rPr lang="en-US" altLang="zh-CN" sz="2400" b="1">
                <a:solidFill>
                  <a:srgbClr val="D60093"/>
                </a:solidFill>
                <a:latin typeface="楷体_GB2312" pitchFamily="49" charset="-122"/>
                <a:ea typeface="楷体_GB2312" pitchFamily="49" charset="-122"/>
              </a:rPr>
              <a:t>15</a:t>
            </a:r>
            <a:r>
              <a:rPr lang="zh-CN" altLang="en-US" sz="2400" b="1">
                <a:solidFill>
                  <a:srgbClr val="D60093"/>
                </a:solidFill>
                <a:latin typeface="楷体_GB2312" pitchFamily="49" charset="-122"/>
                <a:ea typeface="楷体_GB2312" pitchFamily="49" charset="-122"/>
              </a:rPr>
              <a:t>千米，连续</a:t>
            </a:r>
            <a:r>
              <a:rPr lang="en-US" altLang="zh-CN" sz="2400" b="1">
                <a:solidFill>
                  <a:srgbClr val="D60093"/>
                </a:solidFill>
                <a:latin typeface="楷体_GB2312" pitchFamily="49" charset="-122"/>
                <a:ea typeface="楷体_GB2312" pitchFamily="49" charset="-122"/>
              </a:rPr>
              <a:t>8</a:t>
            </a:r>
            <a:r>
              <a:rPr lang="zh-CN" altLang="en-US" sz="2400" b="1">
                <a:solidFill>
                  <a:srgbClr val="D60093"/>
                </a:solidFill>
                <a:latin typeface="楷体_GB2312" pitchFamily="49" charset="-122"/>
                <a:ea typeface="楷体_GB2312" pitchFamily="49" charset="-122"/>
              </a:rPr>
              <a:t>小时不停。用</a:t>
            </a:r>
            <a:r>
              <a:rPr lang="zh-CN" altLang="en-US" sz="2400" b="1">
                <a:solidFill>
                  <a:srgbClr val="D60093"/>
                </a:solidFill>
                <a:ea typeface="楷体_GB2312" pitchFamily="49" charset="-122"/>
              </a:rPr>
              <a:t>“</a:t>
            </a:r>
            <a:r>
              <a:rPr lang="zh-CN" altLang="en-US" sz="2400" b="1">
                <a:solidFill>
                  <a:srgbClr val="D60093"/>
                </a:solidFill>
                <a:latin typeface="楷体_GB2312" pitchFamily="49" charset="-122"/>
                <a:ea typeface="楷体_GB2312" pitchFamily="49" charset="-122"/>
              </a:rPr>
              <a:t>沙漠之舟</a:t>
            </a:r>
            <a:r>
              <a:rPr lang="zh-CN" altLang="en-US" sz="2400" b="1">
                <a:solidFill>
                  <a:srgbClr val="D60093"/>
                </a:solidFill>
                <a:ea typeface="楷体_GB2312" pitchFamily="49" charset="-122"/>
              </a:rPr>
              <a:t>”</a:t>
            </a:r>
            <a:r>
              <a:rPr lang="zh-CN" altLang="en-US" sz="2400" b="1">
                <a:solidFill>
                  <a:srgbClr val="D60093"/>
                </a:solidFill>
                <a:latin typeface="楷体_GB2312" pitchFamily="49" charset="-122"/>
                <a:ea typeface="楷体_GB2312" pitchFamily="49" charset="-122"/>
              </a:rPr>
              <a:t>来褒奖它，它是受之无愧的。</a:t>
            </a:r>
          </a:p>
        </p:txBody>
      </p:sp>
      <p:sp>
        <p:nvSpPr>
          <p:cNvPr id="34822" name="Text Box 6"/>
          <p:cNvSpPr txBox="1">
            <a:spLocks noChangeArrowheads="1"/>
          </p:cNvSpPr>
          <p:nvPr/>
        </p:nvSpPr>
        <p:spPr bwMode="auto">
          <a:xfrm>
            <a:off x="3492500" y="928688"/>
            <a:ext cx="18716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solidFill>
                  <a:srgbClr val="FF0000"/>
                </a:solidFill>
                <a:ea typeface="楷体_GB2312" pitchFamily="49" charset="-122"/>
              </a:rPr>
              <a:t>列数字</a:t>
            </a:r>
          </a:p>
        </p:txBody>
      </p:sp>
      <p:sp>
        <p:nvSpPr>
          <p:cNvPr id="34823" name="Text Box 7"/>
          <p:cNvSpPr txBox="1">
            <a:spLocks noChangeArrowheads="1"/>
          </p:cNvSpPr>
          <p:nvPr/>
        </p:nvSpPr>
        <p:spPr bwMode="auto">
          <a:xfrm>
            <a:off x="5076825" y="928688"/>
            <a:ext cx="23034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solidFill>
                  <a:srgbClr val="FF0000"/>
                </a:solidFill>
                <a:ea typeface="楷体_GB2312" pitchFamily="49" charset="-122"/>
              </a:rPr>
              <a:t>打比方</a:t>
            </a:r>
          </a:p>
        </p:txBody>
      </p:sp>
      <p:grpSp>
        <p:nvGrpSpPr>
          <p:cNvPr id="21510" name="Group 9"/>
          <p:cNvGrpSpPr>
            <a:grpSpLocks/>
          </p:cNvGrpSpPr>
          <p:nvPr/>
        </p:nvGrpSpPr>
        <p:grpSpPr bwMode="auto">
          <a:xfrm>
            <a:off x="179388" y="0"/>
            <a:ext cx="3313112" cy="574675"/>
            <a:chOff x="2835" y="210"/>
            <a:chExt cx="1905" cy="362"/>
          </a:xfrm>
        </p:grpSpPr>
        <p:sp>
          <p:nvSpPr>
            <p:cNvPr id="21511" name="AutoShape 10"/>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1512" name="Text Box 11"/>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21">
                                            <p:txEl>
                                              <p:pRg st="0" end="0"/>
                                            </p:txEl>
                                          </p:spTgt>
                                        </p:tgtEl>
                                        <p:attrNameLst>
                                          <p:attrName>style.visibility</p:attrName>
                                        </p:attrNameLst>
                                      </p:cBhvr>
                                      <p:to>
                                        <p:strVal val="visible"/>
                                      </p:to>
                                    </p:set>
                                    <p:animEffect transition="in" filter="fade">
                                      <p:cBhvr>
                                        <p:cTn id="7" dur="2000"/>
                                        <p:tgtEl>
                                          <p:spTgt spid="3482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 calcmode="lin" valueType="num">
                                      <p:cBhvr additive="base">
                                        <p:cTn id="12" dur="500" fill="hold"/>
                                        <p:tgtEl>
                                          <p:spTgt spid="34822"/>
                                        </p:tgtEl>
                                        <p:attrNameLst>
                                          <p:attrName>ppt_x</p:attrName>
                                        </p:attrNameLst>
                                      </p:cBhvr>
                                      <p:tavLst>
                                        <p:tav tm="0">
                                          <p:val>
                                            <p:strVal val="0-#ppt_w/2"/>
                                          </p:val>
                                        </p:tav>
                                        <p:tav tm="100000">
                                          <p:val>
                                            <p:strVal val="#ppt_x"/>
                                          </p:val>
                                        </p:tav>
                                      </p:tavLst>
                                    </p:anim>
                                    <p:anim calcmode="lin" valueType="num">
                                      <p:cBhvr additive="base">
                                        <p:cTn id="13" dur="500" fill="hold"/>
                                        <p:tgtEl>
                                          <p:spTgt spid="3482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4823"/>
                                        </p:tgtEl>
                                        <p:attrNameLst>
                                          <p:attrName>style.visibility</p:attrName>
                                        </p:attrNameLst>
                                      </p:cBhvr>
                                      <p:to>
                                        <p:strVal val="visible"/>
                                      </p:to>
                                    </p:set>
                                    <p:anim calcmode="lin" valueType="num">
                                      <p:cBhvr additive="base">
                                        <p:cTn id="18" dur="500" fill="hold"/>
                                        <p:tgtEl>
                                          <p:spTgt spid="34823"/>
                                        </p:tgtEl>
                                        <p:attrNameLst>
                                          <p:attrName>ppt_x</p:attrName>
                                        </p:attrNameLst>
                                      </p:cBhvr>
                                      <p:tavLst>
                                        <p:tav tm="0">
                                          <p:val>
                                            <p:strVal val="0-#ppt_w/2"/>
                                          </p:val>
                                        </p:tav>
                                        <p:tav tm="100000">
                                          <p:val>
                                            <p:strVal val="#ppt_x"/>
                                          </p:val>
                                        </p:tav>
                                      </p:tavLst>
                                    </p:anim>
                                    <p:anim calcmode="lin" valueType="num">
                                      <p:cBhvr additive="base">
                                        <p:cTn id="19" dur="500" fill="hold"/>
                                        <p:tgtEl>
                                          <p:spTgt spid="348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uild="allAtOnce"/>
      <p:bldP spid="34822" grpId="0"/>
      <p:bldP spid="348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noChangeAspect="1"/>
          </p:cNvGrpSpPr>
          <p:nvPr/>
        </p:nvGrpSpPr>
        <p:grpSpPr bwMode="auto">
          <a:xfrm>
            <a:off x="2700338" y="1844675"/>
            <a:ext cx="4732337" cy="2984500"/>
            <a:chOff x="0" y="0"/>
            <a:chExt cx="7452" cy="4701"/>
          </a:xfrm>
        </p:grpSpPr>
        <p:pic>
          <p:nvPicPr>
            <p:cNvPr id="4101" name="Picture 3" descr="u=3480512965,1229787863&amp;fm=15&amp;gp=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4" y="1"/>
              <a:ext cx="3469" cy="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4" descr="Img3099774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43" cy="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标题 2"/>
          <p:cNvSpPr>
            <a:spLocks noGrp="1"/>
          </p:cNvSpPr>
          <p:nvPr>
            <p:ph type="title"/>
          </p:nvPr>
        </p:nvSpPr>
        <p:spPr>
          <a:xfrm>
            <a:off x="358775" y="5157788"/>
            <a:ext cx="8099425" cy="893762"/>
          </a:xfrm>
        </p:spPr>
        <p:txBody>
          <a:bodyPr/>
          <a:lstStyle/>
          <a:p>
            <a:pPr eaLnBrk="1" hangingPunct="1">
              <a:defRPr/>
            </a:pPr>
            <a:r>
              <a:rPr lang="zh-CN" altLang="en-US" dirty="0" smtClean="0"/>
              <a:t>你认识它吗？能给大家介绍一下吗？</a:t>
            </a:r>
          </a:p>
        </p:txBody>
      </p:sp>
      <p:pic>
        <p:nvPicPr>
          <p:cNvPr id="4100" name="Picture 5" descr="12573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00" y="568325"/>
            <a:ext cx="18288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500"/>
                                        <p:tgtEl>
                                          <p:spTgt spid="409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358775" y="1765300"/>
            <a:ext cx="878522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b="1">
                <a:latin typeface="楷体_GB2312" pitchFamily="49" charset="-122"/>
                <a:ea typeface="楷体_GB2312" pitchFamily="49" charset="-122"/>
              </a:rPr>
              <a:t>3</a:t>
            </a:r>
            <a:r>
              <a:rPr lang="zh-CN" altLang="en-US" sz="2400" b="1">
                <a:latin typeface="楷体_GB2312" pitchFamily="49" charset="-122"/>
                <a:ea typeface="楷体_GB2312" pitchFamily="49" charset="-122"/>
              </a:rPr>
              <a:t>．短文中把骆驼褒奖为</a:t>
            </a:r>
            <a:r>
              <a:rPr lang="zh-CN" altLang="en-US" sz="2400" b="1">
                <a:ea typeface="楷体_GB2312" pitchFamily="49" charset="-122"/>
              </a:rPr>
              <a:t>“</a:t>
            </a:r>
            <a:r>
              <a:rPr lang="zh-CN" altLang="en-US" sz="2400" b="1">
                <a:latin typeface="楷体_GB2312" pitchFamily="49" charset="-122"/>
                <a:ea typeface="楷体_GB2312" pitchFamily="49" charset="-122"/>
              </a:rPr>
              <a:t>沙漠之舟</a:t>
            </a:r>
            <a:r>
              <a:rPr lang="zh-CN" altLang="en-US" sz="2400" b="1">
                <a:ea typeface="楷体_GB2312" pitchFamily="49" charset="-122"/>
              </a:rPr>
              <a:t>”</a:t>
            </a:r>
            <a:r>
              <a:rPr lang="zh-CN" altLang="en-US" sz="2400" b="1">
                <a:latin typeface="楷体_GB2312" pitchFamily="49" charset="-122"/>
                <a:ea typeface="楷体_GB2312" pitchFamily="49" charset="-122"/>
              </a:rPr>
              <a:t>，称驼峰既是</a:t>
            </a:r>
            <a:r>
              <a:rPr lang="zh-CN" altLang="en-US" sz="2400" b="1">
                <a:ea typeface="楷体_GB2312" pitchFamily="49" charset="-122"/>
              </a:rPr>
              <a:t>“</a:t>
            </a:r>
            <a:r>
              <a:rPr lang="zh-CN" altLang="en-US" sz="2400" b="1">
                <a:latin typeface="楷体_GB2312" pitchFamily="49" charset="-122"/>
                <a:ea typeface="楷体_GB2312" pitchFamily="49" charset="-122"/>
              </a:rPr>
              <a:t>食品仓库</a:t>
            </a:r>
            <a:r>
              <a:rPr lang="zh-CN" altLang="en-US" sz="2400" b="1">
                <a:ea typeface="楷体_GB2312" pitchFamily="49" charset="-122"/>
              </a:rPr>
              <a:t>”</a:t>
            </a:r>
            <a:r>
              <a:rPr lang="zh-CN" altLang="en-US" sz="2400" b="1">
                <a:latin typeface="楷体_GB2312" pitchFamily="49" charset="-122"/>
                <a:ea typeface="楷体_GB2312" pitchFamily="49" charset="-122"/>
              </a:rPr>
              <a:t>又是</a:t>
            </a:r>
            <a:r>
              <a:rPr lang="zh-CN" altLang="en-US" sz="2400" b="1">
                <a:ea typeface="楷体_GB2312" pitchFamily="49" charset="-122"/>
              </a:rPr>
              <a:t>“</a:t>
            </a:r>
            <a:r>
              <a:rPr lang="zh-CN" altLang="en-US" sz="2400" b="1">
                <a:latin typeface="楷体_GB2312" pitchFamily="49" charset="-122"/>
                <a:ea typeface="楷体_GB2312" pitchFamily="49" charset="-122"/>
              </a:rPr>
              <a:t>水库</a:t>
            </a:r>
            <a:r>
              <a:rPr lang="zh-CN" altLang="en-US" sz="2400" b="1">
                <a:ea typeface="楷体_GB2312" pitchFamily="49" charset="-122"/>
              </a:rPr>
              <a:t>”</a:t>
            </a:r>
            <a:r>
              <a:rPr lang="zh-CN" altLang="en-US" sz="2400" b="1">
                <a:latin typeface="楷体_GB2312" pitchFamily="49" charset="-122"/>
                <a:ea typeface="楷体_GB2312" pitchFamily="49" charset="-122"/>
              </a:rPr>
              <a:t>。对于这样表达的好处，下面说得最贴切的一项是：（        ）</a:t>
            </a:r>
          </a:p>
          <a:p>
            <a:r>
              <a:rPr lang="en-US" altLang="zh-CN" sz="2400" b="1">
                <a:latin typeface="楷体_GB2312" pitchFamily="49" charset="-122"/>
                <a:ea typeface="楷体_GB2312" pitchFamily="49" charset="-122"/>
              </a:rPr>
              <a:t>【A】</a:t>
            </a:r>
            <a:r>
              <a:rPr lang="zh-CN" altLang="en-US" sz="2400" b="1">
                <a:latin typeface="楷体_GB2312" pitchFamily="49" charset="-122"/>
                <a:ea typeface="楷体_GB2312" pitchFamily="49" charset="-122"/>
              </a:rPr>
              <a:t>严密细致地说明了骆驼的特点</a:t>
            </a:r>
          </a:p>
          <a:p>
            <a:r>
              <a:rPr lang="en-US" altLang="zh-CN" sz="2400" b="1">
                <a:latin typeface="楷体_GB2312" pitchFamily="49" charset="-122"/>
                <a:ea typeface="楷体_GB2312" pitchFamily="49" charset="-122"/>
              </a:rPr>
              <a:t>【B】</a:t>
            </a:r>
            <a:r>
              <a:rPr lang="zh-CN" altLang="en-US" sz="2400" b="1">
                <a:latin typeface="楷体_GB2312" pitchFamily="49" charset="-122"/>
                <a:ea typeface="楷体_GB2312" pitchFamily="49" charset="-122"/>
              </a:rPr>
              <a:t>简明直观地说明了骆驼的特点</a:t>
            </a:r>
          </a:p>
          <a:p>
            <a:r>
              <a:rPr lang="en-US" altLang="zh-CN" sz="2400" b="1">
                <a:latin typeface="楷体_GB2312" pitchFamily="49" charset="-122"/>
                <a:ea typeface="楷体_GB2312" pitchFamily="49" charset="-122"/>
              </a:rPr>
              <a:t>【C】</a:t>
            </a:r>
            <a:r>
              <a:rPr lang="zh-CN" altLang="en-US" sz="2400" b="1">
                <a:latin typeface="楷体_GB2312" pitchFamily="49" charset="-122"/>
                <a:ea typeface="楷体_GB2312" pitchFamily="49" charset="-122"/>
              </a:rPr>
              <a:t>形象生动地说明了骆驼的特点</a:t>
            </a:r>
          </a:p>
          <a:p>
            <a:r>
              <a:rPr lang="en-US" altLang="zh-CN" sz="2400" b="1">
                <a:latin typeface="楷体_GB2312" pitchFamily="49" charset="-122"/>
                <a:ea typeface="楷体_GB2312" pitchFamily="49" charset="-122"/>
              </a:rPr>
              <a:t>【D】</a:t>
            </a:r>
            <a:r>
              <a:rPr lang="zh-CN" altLang="en-US" sz="2400" b="1">
                <a:latin typeface="楷体_GB2312" pitchFamily="49" charset="-122"/>
                <a:ea typeface="楷体_GB2312" pitchFamily="49" charset="-122"/>
              </a:rPr>
              <a:t>具体准确地说明了骆驼的特点</a:t>
            </a:r>
          </a:p>
        </p:txBody>
      </p:sp>
      <p:sp>
        <p:nvSpPr>
          <p:cNvPr id="37893" name="Text Box 5"/>
          <p:cNvSpPr txBox="1">
            <a:spLocks noChangeArrowheads="1"/>
          </p:cNvSpPr>
          <p:nvPr/>
        </p:nvSpPr>
        <p:spPr bwMode="auto">
          <a:xfrm>
            <a:off x="1011238" y="2347913"/>
            <a:ext cx="4794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b="1">
                <a:solidFill>
                  <a:srgbClr val="FF0000"/>
                </a:solidFill>
              </a:rPr>
              <a:t>C</a:t>
            </a:r>
          </a:p>
        </p:txBody>
      </p:sp>
      <p:grpSp>
        <p:nvGrpSpPr>
          <p:cNvPr id="22532" name="Group 7"/>
          <p:cNvGrpSpPr>
            <a:grpSpLocks/>
          </p:cNvGrpSpPr>
          <p:nvPr/>
        </p:nvGrpSpPr>
        <p:grpSpPr bwMode="auto">
          <a:xfrm>
            <a:off x="179388" y="0"/>
            <a:ext cx="3313112" cy="574675"/>
            <a:chOff x="2835" y="210"/>
            <a:chExt cx="1905" cy="362"/>
          </a:xfrm>
        </p:grpSpPr>
        <p:sp>
          <p:nvSpPr>
            <p:cNvPr id="22536" name="AutoShape 8"/>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2537" name="Text Box 9"/>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
        <p:nvSpPr>
          <p:cNvPr id="37903" name="Oval 15"/>
          <p:cNvSpPr>
            <a:spLocks noChangeArrowheads="1"/>
          </p:cNvSpPr>
          <p:nvPr/>
        </p:nvSpPr>
        <p:spPr bwMode="auto">
          <a:xfrm>
            <a:off x="3824288" y="1592263"/>
            <a:ext cx="1512887" cy="504825"/>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4" name="Oval 16"/>
          <p:cNvSpPr>
            <a:spLocks noChangeArrowheads="1"/>
          </p:cNvSpPr>
          <p:nvPr/>
        </p:nvSpPr>
        <p:spPr bwMode="auto">
          <a:xfrm>
            <a:off x="7451725" y="1773238"/>
            <a:ext cx="1512888"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5" name="Oval 17"/>
          <p:cNvSpPr>
            <a:spLocks noChangeArrowheads="1"/>
          </p:cNvSpPr>
          <p:nvPr/>
        </p:nvSpPr>
        <p:spPr bwMode="auto">
          <a:xfrm>
            <a:off x="1331913" y="2205038"/>
            <a:ext cx="1008062"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903"/>
                                        </p:tgtEl>
                                        <p:attrNameLst>
                                          <p:attrName>style.visibility</p:attrName>
                                        </p:attrNameLst>
                                      </p:cBhvr>
                                      <p:to>
                                        <p:strVal val="visible"/>
                                      </p:to>
                                    </p:set>
                                    <p:animEffect transition="in" filter="dissolve">
                                      <p:cBhvr>
                                        <p:cTn id="7" dur="500"/>
                                        <p:tgtEl>
                                          <p:spTgt spid="3790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7904"/>
                                        </p:tgtEl>
                                        <p:attrNameLst>
                                          <p:attrName>style.visibility</p:attrName>
                                        </p:attrNameLst>
                                      </p:cBhvr>
                                      <p:to>
                                        <p:strVal val="visible"/>
                                      </p:to>
                                    </p:set>
                                    <p:animEffect transition="in" filter="dissolve">
                                      <p:cBhvr>
                                        <p:cTn id="10" dur="500"/>
                                        <p:tgtEl>
                                          <p:spTgt spid="3790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7905"/>
                                        </p:tgtEl>
                                        <p:attrNameLst>
                                          <p:attrName>style.visibility</p:attrName>
                                        </p:attrNameLst>
                                      </p:cBhvr>
                                      <p:to>
                                        <p:strVal val="visible"/>
                                      </p:to>
                                    </p:set>
                                    <p:animEffect transition="in" filter="dissolve">
                                      <p:cBhvr>
                                        <p:cTn id="13" dur="500"/>
                                        <p:tgtEl>
                                          <p:spTgt spid="3790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7893"/>
                                        </p:tgtEl>
                                        <p:attrNameLst>
                                          <p:attrName>style.visibility</p:attrName>
                                        </p:attrNameLst>
                                      </p:cBhvr>
                                      <p:to>
                                        <p:strVal val="visible"/>
                                      </p:to>
                                    </p:set>
                                    <p:anim calcmode="lin" valueType="num">
                                      <p:cBhvr additive="base">
                                        <p:cTn id="18" dur="500" fill="hold"/>
                                        <p:tgtEl>
                                          <p:spTgt spid="37893"/>
                                        </p:tgtEl>
                                        <p:attrNameLst>
                                          <p:attrName>ppt_x</p:attrName>
                                        </p:attrNameLst>
                                      </p:cBhvr>
                                      <p:tavLst>
                                        <p:tav tm="0">
                                          <p:val>
                                            <p:strVal val="0-#ppt_w/2"/>
                                          </p:val>
                                        </p:tav>
                                        <p:tav tm="100000">
                                          <p:val>
                                            <p:strVal val="#ppt_x"/>
                                          </p:val>
                                        </p:tav>
                                      </p:tavLst>
                                    </p:anim>
                                    <p:anim calcmode="lin" valueType="num">
                                      <p:cBhvr additive="base">
                                        <p:cTn id="19"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903" grpId="0" animBg="1"/>
      <p:bldP spid="37904" grpId="0" animBg="1"/>
      <p:bldP spid="3790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611188" y="661988"/>
            <a:ext cx="876935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200" b="1">
                <a:latin typeface="楷体_GB2312" pitchFamily="49" charset="-122"/>
                <a:ea typeface="楷体_GB2312" pitchFamily="49" charset="-122"/>
              </a:rPr>
              <a:t>4</a:t>
            </a:r>
            <a:r>
              <a:rPr lang="zh-CN" altLang="en-US" sz="2200" b="1">
                <a:latin typeface="楷体_GB2312" pitchFamily="49" charset="-122"/>
                <a:ea typeface="楷体_GB2312" pitchFamily="49" charset="-122"/>
              </a:rPr>
              <a:t>．骆驼一点儿也不在乎走在滚烫的沙漠中，是因为</a:t>
            </a:r>
          </a:p>
        </p:txBody>
      </p:sp>
      <p:sp>
        <p:nvSpPr>
          <p:cNvPr id="35845" name="Rectangle 5"/>
          <p:cNvSpPr>
            <a:spLocks noChangeArrowheads="1"/>
          </p:cNvSpPr>
          <p:nvPr/>
        </p:nvSpPr>
        <p:spPr bwMode="auto">
          <a:xfrm>
            <a:off x="971550" y="2997200"/>
            <a:ext cx="69119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D60093"/>
                </a:solidFill>
                <a:latin typeface="楷体_GB2312" pitchFamily="49" charset="-122"/>
                <a:ea typeface="楷体_GB2312" pitchFamily="49" charset="-122"/>
              </a:rPr>
              <a:t>然而，骆驼却一点儿也不在乎，它那宽大的蹄子走在沙漠上，稳稳当当，陷不下去；它脚底长着一层厚厚的角质垫，好像一只特别的靴子，一点儿也不怕烫。 </a:t>
            </a:r>
          </a:p>
        </p:txBody>
      </p:sp>
      <p:sp>
        <p:nvSpPr>
          <p:cNvPr id="35846" name="Rectangle 6"/>
          <p:cNvSpPr>
            <a:spLocks noChangeArrowheads="1"/>
          </p:cNvSpPr>
          <p:nvPr/>
        </p:nvSpPr>
        <p:spPr bwMode="auto">
          <a:xfrm>
            <a:off x="1116013" y="1196975"/>
            <a:ext cx="53832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200" b="1" u="sng">
                <a:solidFill>
                  <a:srgbClr val="FF0000"/>
                </a:solidFill>
                <a:latin typeface="楷体_GB2312" pitchFamily="49" charset="-122"/>
                <a:ea typeface="楷体_GB2312" pitchFamily="49" charset="-122"/>
              </a:rPr>
              <a:t>（</a:t>
            </a:r>
            <a:r>
              <a:rPr lang="en-US" altLang="zh-CN" sz="2200" b="1" u="sng">
                <a:solidFill>
                  <a:srgbClr val="FF0000"/>
                </a:solidFill>
                <a:latin typeface="楷体_GB2312" pitchFamily="49" charset="-122"/>
                <a:ea typeface="楷体_GB2312" pitchFamily="49" charset="-122"/>
              </a:rPr>
              <a:t>1</a:t>
            </a:r>
            <a:r>
              <a:rPr lang="zh-CN" altLang="en-US" sz="2200" b="1" u="sng">
                <a:solidFill>
                  <a:srgbClr val="FF0000"/>
                </a:solidFill>
                <a:latin typeface="楷体_GB2312" pitchFamily="49" charset="-122"/>
                <a:ea typeface="楷体_GB2312" pitchFamily="49" charset="-122"/>
              </a:rPr>
              <a:t>）骆驼的蹄子很宽大；</a:t>
            </a:r>
          </a:p>
          <a:p>
            <a:r>
              <a:rPr lang="zh-CN" altLang="en-US" sz="2200" b="1" u="sng">
                <a:solidFill>
                  <a:srgbClr val="FF0000"/>
                </a:solidFill>
                <a:latin typeface="楷体_GB2312" pitchFamily="49" charset="-122"/>
                <a:ea typeface="楷体_GB2312" pitchFamily="49" charset="-122"/>
              </a:rPr>
              <a:t>（</a:t>
            </a:r>
            <a:r>
              <a:rPr lang="en-US" altLang="zh-CN" sz="2200" b="1" u="sng">
                <a:solidFill>
                  <a:srgbClr val="FF0000"/>
                </a:solidFill>
                <a:latin typeface="楷体_GB2312" pitchFamily="49" charset="-122"/>
                <a:ea typeface="楷体_GB2312" pitchFamily="49" charset="-122"/>
              </a:rPr>
              <a:t>2</a:t>
            </a:r>
            <a:r>
              <a:rPr lang="zh-CN" altLang="en-US" sz="2200" b="1" u="sng">
                <a:solidFill>
                  <a:srgbClr val="FF0000"/>
                </a:solidFill>
                <a:latin typeface="楷体_GB2312" pitchFamily="49" charset="-122"/>
                <a:ea typeface="楷体_GB2312" pitchFamily="49" charset="-122"/>
              </a:rPr>
              <a:t>）骆驼的脚底长着一层厚厚的角质垫。</a:t>
            </a:r>
          </a:p>
        </p:txBody>
      </p:sp>
      <p:grpSp>
        <p:nvGrpSpPr>
          <p:cNvPr id="23557" name="Group 8"/>
          <p:cNvGrpSpPr>
            <a:grpSpLocks/>
          </p:cNvGrpSpPr>
          <p:nvPr/>
        </p:nvGrpSpPr>
        <p:grpSpPr bwMode="auto">
          <a:xfrm>
            <a:off x="179388" y="0"/>
            <a:ext cx="3313112" cy="574675"/>
            <a:chOff x="2835" y="210"/>
            <a:chExt cx="1905" cy="362"/>
          </a:xfrm>
        </p:grpSpPr>
        <p:sp>
          <p:nvSpPr>
            <p:cNvPr id="23558" name="AutoShape 9"/>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3559" name="Text Box 10"/>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fade">
                                      <p:cBhvr>
                                        <p:cTn id="7" dur="2000"/>
                                        <p:tgtEl>
                                          <p:spTgt spid="358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 calcmode="lin" valueType="num">
                                      <p:cBhvr additive="base">
                                        <p:cTn id="12" dur="500" fill="hold"/>
                                        <p:tgtEl>
                                          <p:spTgt spid="35846"/>
                                        </p:tgtEl>
                                        <p:attrNameLst>
                                          <p:attrName>ppt_x</p:attrName>
                                        </p:attrNameLst>
                                      </p:cBhvr>
                                      <p:tavLst>
                                        <p:tav tm="0">
                                          <p:val>
                                            <p:strVal val="0-#ppt_w/2"/>
                                          </p:val>
                                        </p:tav>
                                        <p:tav tm="100000">
                                          <p:val>
                                            <p:strVal val="#ppt_x"/>
                                          </p:val>
                                        </p:tav>
                                      </p:tavLst>
                                    </p:anim>
                                    <p:anim calcmode="lin" valueType="num">
                                      <p:cBhvr additive="base">
                                        <p:cTn id="13" dur="500" fill="hold"/>
                                        <p:tgtEl>
                                          <p:spTgt spid="358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P spid="358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250825" y="1484313"/>
            <a:ext cx="8642350"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200" b="1">
                <a:latin typeface="楷体_GB2312" pitchFamily="49" charset="-122"/>
                <a:ea typeface="楷体_GB2312" pitchFamily="49" charset="-122"/>
              </a:rPr>
              <a:t>5</a:t>
            </a:r>
            <a:r>
              <a:rPr lang="zh-CN" altLang="en-US" sz="2200" b="1">
                <a:latin typeface="楷体_GB2312" pitchFamily="49" charset="-122"/>
                <a:ea typeface="楷体_GB2312" pitchFamily="49" charset="-122"/>
              </a:rPr>
              <a:t>．第三自然段在说明骆驼的特点时，概括得最准确、最精当的一种说法是：（        ）</a:t>
            </a:r>
          </a:p>
          <a:p>
            <a:r>
              <a:rPr lang="en-US" altLang="zh-CN" sz="2200" b="1">
                <a:latin typeface="楷体_GB2312" pitchFamily="49" charset="-122"/>
                <a:ea typeface="楷体_GB2312" pitchFamily="49" charset="-122"/>
              </a:rPr>
              <a:t>【A】</a:t>
            </a:r>
            <a:r>
              <a:rPr lang="zh-CN" altLang="en-US" sz="2200" b="1">
                <a:latin typeface="楷体_GB2312" pitchFamily="49" charset="-122"/>
                <a:ea typeface="楷体_GB2312" pitchFamily="49" charset="-122"/>
              </a:rPr>
              <a:t>从骆驼的鼻子能回收水分、胃有</a:t>
            </a:r>
            <a:r>
              <a:rPr lang="zh-CN" altLang="en-US" sz="2200" b="1">
                <a:ea typeface="楷体_GB2312" pitchFamily="49" charset="-122"/>
              </a:rPr>
              <a:t>“</a:t>
            </a:r>
            <a:r>
              <a:rPr lang="zh-CN" altLang="en-US" sz="2200" b="1">
                <a:latin typeface="楷体_GB2312" pitchFamily="49" charset="-122"/>
                <a:ea typeface="楷体_GB2312" pitchFamily="49" charset="-122"/>
              </a:rPr>
              <a:t>水囊</a:t>
            </a:r>
            <a:r>
              <a:rPr lang="zh-CN" altLang="en-US" sz="2200" b="1">
                <a:ea typeface="楷体_GB2312" pitchFamily="49" charset="-122"/>
              </a:rPr>
              <a:t>”</a:t>
            </a:r>
            <a:r>
              <a:rPr lang="zh-CN" altLang="en-US" sz="2200" b="1">
                <a:latin typeface="楷体_GB2312" pitchFamily="49" charset="-122"/>
                <a:ea typeface="楷体_GB2312" pitchFamily="49" charset="-122"/>
              </a:rPr>
              <a:t>能贮存水分并把水送到血液中、驼峰中脂肪在氧化过程中能产生水分，说明骆驼的特点。</a:t>
            </a:r>
          </a:p>
          <a:p>
            <a:r>
              <a:rPr lang="en-US" altLang="zh-CN" sz="2200" b="1">
                <a:latin typeface="楷体_GB2312" pitchFamily="49" charset="-122"/>
                <a:ea typeface="楷体_GB2312" pitchFamily="49" charset="-122"/>
              </a:rPr>
              <a:t>【B】</a:t>
            </a:r>
            <a:r>
              <a:rPr lang="zh-CN" altLang="en-US" sz="2200" b="1">
                <a:latin typeface="楷体_GB2312" pitchFamily="49" charset="-122"/>
                <a:ea typeface="楷体_GB2312" pitchFamily="49" charset="-122"/>
              </a:rPr>
              <a:t>从骆驼身体不同器官的特殊构造和生理功能有利于贮存水分，说明骆驼的特点。</a:t>
            </a:r>
          </a:p>
          <a:p>
            <a:r>
              <a:rPr lang="en-US" altLang="zh-CN" sz="2200" b="1">
                <a:latin typeface="楷体_GB2312" pitchFamily="49" charset="-122"/>
                <a:ea typeface="楷体_GB2312" pitchFamily="49" charset="-122"/>
              </a:rPr>
              <a:t>【C】</a:t>
            </a:r>
            <a:r>
              <a:rPr lang="zh-CN" altLang="en-US" sz="2200" b="1">
                <a:latin typeface="楷体_GB2312" pitchFamily="49" charset="-122"/>
                <a:ea typeface="楷体_GB2312" pitchFamily="49" charset="-122"/>
              </a:rPr>
              <a:t>从骆驼的鼻子内层呈蜗形卷能从呼出的气体中回收水分并同时冷却气体，它很少撒尿极少出汗保持水分、胃中</a:t>
            </a:r>
            <a:r>
              <a:rPr lang="zh-CN" altLang="en-US" sz="2200" b="1">
                <a:ea typeface="楷体_GB2312" pitchFamily="49" charset="-122"/>
              </a:rPr>
              <a:t>“</a:t>
            </a:r>
            <a:r>
              <a:rPr lang="zh-CN" altLang="en-US" sz="2200" b="1">
                <a:latin typeface="楷体_GB2312" pitchFamily="49" charset="-122"/>
                <a:ea typeface="楷体_GB2312" pitchFamily="49" charset="-122"/>
              </a:rPr>
              <a:t>水囊</a:t>
            </a:r>
            <a:r>
              <a:rPr lang="zh-CN" altLang="en-US" sz="2200" b="1">
                <a:ea typeface="楷体_GB2312" pitchFamily="49" charset="-122"/>
              </a:rPr>
              <a:t>”</a:t>
            </a:r>
            <a:r>
              <a:rPr lang="zh-CN" altLang="en-US" sz="2200" b="1">
                <a:latin typeface="楷体_GB2312" pitchFamily="49" charset="-122"/>
                <a:ea typeface="楷体_GB2312" pitchFamily="49" charset="-122"/>
              </a:rPr>
              <a:t>贮存水分和驼峰产生水分，说明骆驼的特点。</a:t>
            </a:r>
          </a:p>
          <a:p>
            <a:r>
              <a:rPr lang="en-US" altLang="zh-CN" sz="2200" b="1">
                <a:latin typeface="楷体_GB2312" pitchFamily="49" charset="-122"/>
                <a:ea typeface="楷体_GB2312" pitchFamily="49" charset="-122"/>
              </a:rPr>
              <a:t>【D】</a:t>
            </a:r>
            <a:r>
              <a:rPr lang="zh-CN" altLang="en-US" sz="2200" b="1">
                <a:latin typeface="楷体_GB2312" pitchFamily="49" charset="-122"/>
                <a:ea typeface="楷体_GB2312" pitchFamily="49" charset="-122"/>
              </a:rPr>
              <a:t>从骆驼的鼻子、长睫毛、胃和驼峰，说明骆驼的特点。</a:t>
            </a:r>
          </a:p>
        </p:txBody>
      </p:sp>
      <p:sp>
        <p:nvSpPr>
          <p:cNvPr id="36869" name="Text Box 5"/>
          <p:cNvSpPr txBox="1">
            <a:spLocks noChangeArrowheads="1"/>
          </p:cNvSpPr>
          <p:nvPr/>
        </p:nvSpPr>
        <p:spPr bwMode="auto">
          <a:xfrm>
            <a:off x="2124075" y="1700213"/>
            <a:ext cx="4143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600" b="1">
                <a:solidFill>
                  <a:srgbClr val="FF0000"/>
                </a:solidFill>
                <a:latin typeface="楷体_GB2312" pitchFamily="49" charset="-122"/>
                <a:ea typeface="楷体_GB2312" pitchFamily="49" charset="-122"/>
              </a:rPr>
              <a:t>B</a:t>
            </a:r>
          </a:p>
        </p:txBody>
      </p:sp>
      <p:grpSp>
        <p:nvGrpSpPr>
          <p:cNvPr id="24580" name="Group 7"/>
          <p:cNvGrpSpPr>
            <a:grpSpLocks/>
          </p:cNvGrpSpPr>
          <p:nvPr/>
        </p:nvGrpSpPr>
        <p:grpSpPr bwMode="auto">
          <a:xfrm>
            <a:off x="179388" y="0"/>
            <a:ext cx="3240087" cy="574675"/>
            <a:chOff x="2835" y="210"/>
            <a:chExt cx="1905" cy="362"/>
          </a:xfrm>
        </p:grpSpPr>
        <p:sp>
          <p:nvSpPr>
            <p:cNvPr id="24582" name="AutoShape 8"/>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4583" name="Text Box 9"/>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
        <p:nvSpPr>
          <p:cNvPr id="36874" name="Oval 10"/>
          <p:cNvSpPr>
            <a:spLocks noChangeArrowheads="1"/>
          </p:cNvSpPr>
          <p:nvPr/>
        </p:nvSpPr>
        <p:spPr bwMode="auto">
          <a:xfrm>
            <a:off x="5795963" y="1412875"/>
            <a:ext cx="2016125" cy="6477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874"/>
                                        </p:tgtEl>
                                        <p:attrNameLst>
                                          <p:attrName>style.visibility</p:attrName>
                                        </p:attrNameLst>
                                      </p:cBhvr>
                                      <p:to>
                                        <p:strVal val="visible"/>
                                      </p:to>
                                    </p:set>
                                    <p:animEffect transition="in" filter="dissolve">
                                      <p:cBhvr>
                                        <p:cTn id="7" dur="500"/>
                                        <p:tgtEl>
                                          <p:spTgt spid="368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 calcmode="lin" valueType="num">
                                      <p:cBhvr additive="base">
                                        <p:cTn id="12" dur="500" fill="hold"/>
                                        <p:tgtEl>
                                          <p:spTgt spid="36869"/>
                                        </p:tgtEl>
                                        <p:attrNameLst>
                                          <p:attrName>ppt_x</p:attrName>
                                        </p:attrNameLst>
                                      </p:cBhvr>
                                      <p:tavLst>
                                        <p:tav tm="0">
                                          <p:val>
                                            <p:strVal val="0-#ppt_w/2"/>
                                          </p:val>
                                        </p:tav>
                                        <p:tav tm="100000">
                                          <p:val>
                                            <p:strVal val="#ppt_x"/>
                                          </p:val>
                                        </p:tav>
                                      </p:tavLst>
                                    </p:anim>
                                    <p:anim calcmode="lin" valueType="num">
                                      <p:cBhvr additive="base">
                                        <p:cTn id="13" dur="500" fill="hold"/>
                                        <p:tgtEl>
                                          <p:spTgt spid="368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ChangeArrowheads="1"/>
          </p:cNvSpPr>
          <p:nvPr/>
        </p:nvSpPr>
        <p:spPr bwMode="auto">
          <a:xfrm>
            <a:off x="323850" y="989013"/>
            <a:ext cx="8569325"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sz="2000" b="1">
                <a:latin typeface="楷体_GB2312" pitchFamily="49" charset="-122"/>
                <a:ea typeface="楷体_GB2312" pitchFamily="49" charset="-122"/>
              </a:rPr>
              <a:t>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a:t>
            </a:r>
          </a:p>
          <a:p>
            <a:r>
              <a:rPr lang="zh-CN" altLang="en-US" sz="2000" b="1">
                <a:latin typeface="楷体_GB2312" pitchFamily="49" charset="-122"/>
                <a:ea typeface="楷体_GB2312" pitchFamily="49" charset="-122"/>
              </a:rPr>
              <a:t>    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流感是一种新发传染病，主要通过飞沫经呼吸道传播。</a:t>
            </a:r>
          </a:p>
          <a:p>
            <a:r>
              <a:rPr lang="zh-CN" altLang="en-US" sz="2000" b="1">
                <a:latin typeface="楷体_GB2312" pitchFamily="49" charset="-122"/>
                <a:ea typeface="楷体_GB2312" pitchFamily="49" charset="-122"/>
              </a:rPr>
              <a:t>    注射甲型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流感疫苗是最有效的预防手段之一。接种疫苗后，将极大增强易感人群的整体免疫力，保护率可达到</a:t>
            </a:r>
            <a:r>
              <a:rPr lang="en-US" altLang="zh-CN" sz="2000" b="1">
                <a:latin typeface="楷体_GB2312" pitchFamily="49" charset="-122"/>
                <a:ea typeface="楷体_GB2312" pitchFamily="49" charset="-122"/>
              </a:rPr>
              <a:t>85%</a:t>
            </a:r>
            <a:r>
              <a:rPr lang="zh-CN" altLang="en-US" sz="2000" b="1">
                <a:latin typeface="楷体_GB2312" pitchFamily="49" charset="-122"/>
                <a:ea typeface="楷体_GB2312" pitchFamily="49" charset="-122"/>
              </a:rPr>
              <a:t>以上。但有些人员是不能接种的，比如：对鸡蛋或疫苗中任何其他成分过敏者，患急性疾病、严重慢性疾病、慢性疾病的急性发病期、感冒和发热者、严重过敏体质者，以及医生认为不适合接种的其他人员。</a:t>
            </a:r>
          </a:p>
          <a:p>
            <a:r>
              <a:rPr lang="zh-CN" altLang="en-US" sz="2000" b="1">
                <a:latin typeface="楷体_GB2312" pitchFamily="49" charset="-122"/>
                <a:ea typeface="楷体_GB2312" pitchFamily="49" charset="-122"/>
              </a:rPr>
              <a:t>    加强日常预防工作也是行之有效的措施。比如：要减少或避免到人群拥挤的公共场所；在公共场所要戴口罩；注意室内开窗通风；勤洗手（特别是在咳嗽或打喷嚏后，要用清水和肥皂或洗手液洗手）；咳嗽或打喷嚏时用纸巾、毛巾等遮住口鼻，用过的纸巾要扔入垃圾箱；不随地吐痰；保证充足的营养和</a:t>
            </a:r>
            <a:r>
              <a:rPr lang="en-US" altLang="zh-CN" sz="2000" b="1">
                <a:latin typeface="楷体_GB2312" pitchFamily="49" charset="-122"/>
                <a:ea typeface="楷体_GB2312" pitchFamily="49" charset="-122"/>
              </a:rPr>
              <a:t>9</a:t>
            </a:r>
            <a:r>
              <a:rPr lang="zh-CN" altLang="en-US" sz="2000" b="1">
                <a:latin typeface="楷体_GB2312" pitchFamily="49" charset="-122"/>
                <a:ea typeface="楷体_GB2312" pitchFamily="49" charset="-122"/>
              </a:rPr>
              <a:t>至</a:t>
            </a:r>
            <a:r>
              <a:rPr lang="en-US" altLang="zh-CN" sz="2000" b="1">
                <a:latin typeface="楷体_GB2312" pitchFamily="49" charset="-122"/>
                <a:ea typeface="楷体_GB2312" pitchFamily="49" charset="-122"/>
              </a:rPr>
              <a:t>10 </a:t>
            </a:r>
            <a:r>
              <a:rPr lang="zh-CN" altLang="en-US" sz="2000" b="1">
                <a:latin typeface="楷体_GB2312" pitchFamily="49" charset="-122"/>
                <a:ea typeface="楷体_GB2312" pitchFamily="49" charset="-122"/>
              </a:rPr>
              <a:t>小时睡眠；锻炼身体等都是很有效的预防措施。</a:t>
            </a:r>
          </a:p>
          <a:p>
            <a:r>
              <a:rPr lang="zh-CN" altLang="en-US" sz="2000" b="1">
                <a:latin typeface="楷体_GB2312" pitchFamily="49" charset="-122"/>
                <a:ea typeface="楷体_GB2312" pitchFamily="49" charset="-122"/>
              </a:rPr>
              <a:t>    在甲型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流感流行期间，要自觉监测自我健康状况，一旦发现急性呼吸道感染症状，应该自觉暂停上班或上学，并及时就医。在急性呼吸道感染症状小时</a:t>
            </a:r>
            <a:r>
              <a:rPr lang="en-US" altLang="zh-CN" sz="2000" b="1">
                <a:latin typeface="楷体_GB2312" pitchFamily="49" charset="-122"/>
                <a:ea typeface="楷体_GB2312" pitchFamily="49" charset="-122"/>
              </a:rPr>
              <a:t>24</a:t>
            </a:r>
            <a:r>
              <a:rPr lang="zh-CN" altLang="en-US" sz="2000" b="1">
                <a:latin typeface="楷体_GB2312" pitchFamily="49" charset="-122"/>
                <a:ea typeface="楷体_GB2312" pitchFamily="49" charset="-122"/>
              </a:rPr>
              <a:t>小时后，晨检无异常，即可正常上学，无需出具医疗机构相关证明。但住院康复的患者应持有医疗卫生机构出具的出院证明方可上课。</a:t>
            </a:r>
          </a:p>
        </p:txBody>
      </p:sp>
      <p:grpSp>
        <p:nvGrpSpPr>
          <p:cNvPr id="25603" name="Group 6"/>
          <p:cNvGrpSpPr>
            <a:grpSpLocks/>
          </p:cNvGrpSpPr>
          <p:nvPr/>
        </p:nvGrpSpPr>
        <p:grpSpPr bwMode="auto">
          <a:xfrm>
            <a:off x="179388" y="0"/>
            <a:ext cx="3240087" cy="574675"/>
            <a:chOff x="2835" y="210"/>
            <a:chExt cx="1905" cy="362"/>
          </a:xfrm>
        </p:grpSpPr>
        <p:sp>
          <p:nvSpPr>
            <p:cNvPr id="25604" name="AutoShape 7"/>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5605" name="Text Box 8"/>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ChangeArrowheads="1"/>
          </p:cNvSpPr>
          <p:nvPr/>
        </p:nvSpPr>
        <p:spPr bwMode="auto">
          <a:xfrm>
            <a:off x="179388" y="1844675"/>
            <a:ext cx="874871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000" b="1">
                <a:latin typeface="楷体_GB2312" pitchFamily="49" charset="-122"/>
                <a:ea typeface="楷体_GB2312" pitchFamily="49" charset="-122"/>
              </a:rPr>
              <a:t>1</a:t>
            </a:r>
            <a:r>
              <a:rPr lang="zh-CN" altLang="en-US" sz="2000" b="1">
                <a:latin typeface="楷体_GB2312" pitchFamily="49" charset="-122"/>
                <a:ea typeface="楷体_GB2312" pitchFamily="49" charset="-122"/>
              </a:rPr>
              <a:t>．下列说法正确的一项是</a:t>
            </a:r>
            <a:r>
              <a:rPr lang="en-US" altLang="zh-CN" sz="2000" b="1">
                <a:latin typeface="楷体_GB2312" pitchFamily="49" charset="-122"/>
                <a:ea typeface="楷体_GB2312" pitchFamily="49" charset="-122"/>
              </a:rPr>
              <a:t>(        )</a:t>
            </a:r>
            <a:r>
              <a:rPr lang="zh-CN" altLang="en-US" sz="2000" b="1">
                <a:latin typeface="楷体_GB2312" pitchFamily="49" charset="-122"/>
                <a:ea typeface="楷体_GB2312" pitchFamily="49" charset="-122"/>
              </a:rPr>
              <a:t>。</a:t>
            </a:r>
          </a:p>
          <a:p>
            <a:r>
              <a:rPr lang="en-US" altLang="zh-CN" sz="2000" b="1">
                <a:latin typeface="楷体_GB2312" pitchFamily="49" charset="-122"/>
                <a:ea typeface="楷体_GB2312" pitchFamily="49" charset="-122"/>
              </a:rPr>
              <a:t>【A】</a:t>
            </a:r>
            <a:r>
              <a:rPr lang="zh-CN" altLang="en-US" sz="2000" b="1">
                <a:latin typeface="楷体_GB2312" pitchFamily="49" charset="-122"/>
                <a:ea typeface="楷体_GB2312" pitchFamily="49" charset="-122"/>
              </a:rPr>
              <a:t>为避免流感传播，在公共场所应用手遮住口鼻。</a:t>
            </a:r>
          </a:p>
          <a:p>
            <a:r>
              <a:rPr lang="en-US" altLang="zh-CN" sz="2000" b="1">
                <a:latin typeface="楷体_GB2312" pitchFamily="49" charset="-122"/>
                <a:ea typeface="楷体_GB2312" pitchFamily="49" charset="-122"/>
              </a:rPr>
              <a:t>【B】</a:t>
            </a:r>
            <a:r>
              <a:rPr lang="zh-CN" altLang="en-US" sz="2000" b="1">
                <a:latin typeface="楷体_GB2312" pitchFamily="49" charset="-122"/>
                <a:ea typeface="楷体_GB2312" pitchFamily="49" charset="-122"/>
              </a:rPr>
              <a:t>所有人都可以注射甲型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流感疫苗。</a:t>
            </a:r>
          </a:p>
          <a:p>
            <a:r>
              <a:rPr lang="en-US" altLang="zh-CN" sz="2000" b="1">
                <a:latin typeface="楷体_GB2312" pitchFamily="49" charset="-122"/>
                <a:ea typeface="楷体_GB2312" pitchFamily="49" charset="-122"/>
              </a:rPr>
              <a:t>【C】</a:t>
            </a:r>
            <a:r>
              <a:rPr lang="zh-CN" altLang="en-US" sz="2000" b="1">
                <a:latin typeface="楷体_GB2312" pitchFamily="49" charset="-122"/>
                <a:ea typeface="楷体_GB2312" pitchFamily="49" charset="-122"/>
              </a:rPr>
              <a:t>所有得流感的学生症状消失</a:t>
            </a:r>
            <a:r>
              <a:rPr lang="en-US" altLang="zh-CN" sz="2000" b="1">
                <a:latin typeface="楷体_GB2312" pitchFamily="49" charset="-122"/>
                <a:ea typeface="楷体_GB2312" pitchFamily="49" charset="-122"/>
              </a:rPr>
              <a:t>24</a:t>
            </a:r>
            <a:r>
              <a:rPr lang="zh-CN" altLang="en-US" sz="2000" b="1">
                <a:latin typeface="楷体_GB2312" pitchFamily="49" charset="-122"/>
                <a:ea typeface="楷体_GB2312" pitchFamily="49" charset="-122"/>
              </a:rPr>
              <a:t>小时后，不用医生证明就可以回校上课。</a:t>
            </a:r>
          </a:p>
          <a:p>
            <a:r>
              <a:rPr lang="en-US" altLang="zh-CN" sz="2000" b="1">
                <a:latin typeface="楷体_GB2312" pitchFamily="49" charset="-122"/>
                <a:ea typeface="楷体_GB2312" pitchFamily="49" charset="-122"/>
              </a:rPr>
              <a:t>【D】</a:t>
            </a:r>
            <a:r>
              <a:rPr lang="zh-CN" altLang="en-US" sz="2000" b="1">
                <a:latin typeface="楷体_GB2312" pitchFamily="49" charset="-122"/>
                <a:ea typeface="楷体_GB2312" pitchFamily="49" charset="-122"/>
              </a:rPr>
              <a:t>甲型</a:t>
            </a:r>
            <a:r>
              <a:rPr lang="en-US" altLang="zh-CN" sz="2000" b="1">
                <a:latin typeface="楷体_GB2312" pitchFamily="49" charset="-122"/>
                <a:ea typeface="楷体_GB2312" pitchFamily="49" charset="-122"/>
              </a:rPr>
              <a:t>H1N1</a:t>
            </a:r>
            <a:r>
              <a:rPr lang="zh-CN" altLang="en-US" sz="2000" b="1">
                <a:latin typeface="楷体_GB2312" pitchFamily="49" charset="-122"/>
                <a:ea typeface="楷体_GB2312" pitchFamily="49" charset="-122"/>
              </a:rPr>
              <a:t>流感主要通过飞沫经呼吸道传播。</a:t>
            </a:r>
          </a:p>
        </p:txBody>
      </p:sp>
      <p:sp>
        <p:nvSpPr>
          <p:cNvPr id="40965" name="Text Box 5"/>
          <p:cNvSpPr txBox="1">
            <a:spLocks noChangeArrowheads="1"/>
          </p:cNvSpPr>
          <p:nvPr/>
        </p:nvSpPr>
        <p:spPr bwMode="auto">
          <a:xfrm>
            <a:off x="3635375" y="1700213"/>
            <a:ext cx="4778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b="1">
                <a:solidFill>
                  <a:srgbClr val="FF0000"/>
                </a:solidFill>
              </a:rPr>
              <a:t>D</a:t>
            </a:r>
          </a:p>
        </p:txBody>
      </p:sp>
      <p:grpSp>
        <p:nvGrpSpPr>
          <p:cNvPr id="26628" name="Group 7"/>
          <p:cNvGrpSpPr>
            <a:grpSpLocks/>
          </p:cNvGrpSpPr>
          <p:nvPr/>
        </p:nvGrpSpPr>
        <p:grpSpPr bwMode="auto">
          <a:xfrm>
            <a:off x="179388" y="0"/>
            <a:ext cx="3313112" cy="574675"/>
            <a:chOff x="2835" y="210"/>
            <a:chExt cx="1905" cy="362"/>
          </a:xfrm>
        </p:grpSpPr>
        <p:sp>
          <p:nvSpPr>
            <p:cNvPr id="26629" name="AutoShape 8"/>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6630" name="Text Box 9"/>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 calcmode="lin" valueType="num">
                                      <p:cBhvr additive="base">
                                        <p:cTn id="7" dur="500" fill="hold"/>
                                        <p:tgtEl>
                                          <p:spTgt spid="40965"/>
                                        </p:tgtEl>
                                        <p:attrNameLst>
                                          <p:attrName>ppt_x</p:attrName>
                                        </p:attrNameLst>
                                      </p:cBhvr>
                                      <p:tavLst>
                                        <p:tav tm="0">
                                          <p:val>
                                            <p:strVal val="0-#ppt_w/2"/>
                                          </p:val>
                                        </p:tav>
                                        <p:tav tm="100000">
                                          <p:val>
                                            <p:strVal val="#ppt_x"/>
                                          </p:val>
                                        </p:tav>
                                      </p:tavLst>
                                    </p:anim>
                                    <p:anim calcmode="lin" valueType="num">
                                      <p:cBhvr additive="base">
                                        <p:cTn id="8" dur="500" fill="hold"/>
                                        <p:tgtEl>
                                          <p:spTgt spid="409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250825" y="2009775"/>
            <a:ext cx="8567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b="1">
                <a:latin typeface="宋体" pitchFamily="2" charset="-122"/>
              </a:rPr>
              <a:t>2</a:t>
            </a:r>
            <a:r>
              <a:rPr lang="zh-CN" altLang="en-US" sz="2400" b="1">
                <a:latin typeface="宋体" pitchFamily="2" charset="-122"/>
              </a:rPr>
              <a:t>．阅读第二至第四自然段，段落之间的关系是</a:t>
            </a:r>
            <a:r>
              <a:rPr lang="en-US" altLang="zh-CN" sz="2400" b="1">
                <a:latin typeface="宋体" pitchFamily="2" charset="-122"/>
              </a:rPr>
              <a:t>_____________</a:t>
            </a:r>
            <a:r>
              <a:rPr lang="zh-CN" altLang="en-US" sz="2400" b="1">
                <a:latin typeface="宋体" pitchFamily="2" charset="-122"/>
              </a:rPr>
              <a:t>。</a:t>
            </a:r>
          </a:p>
        </p:txBody>
      </p:sp>
      <p:sp>
        <p:nvSpPr>
          <p:cNvPr id="116741" name="Text Box 5"/>
          <p:cNvSpPr txBox="1">
            <a:spLocks noChangeArrowheads="1"/>
          </p:cNvSpPr>
          <p:nvPr/>
        </p:nvSpPr>
        <p:spPr bwMode="auto">
          <a:xfrm>
            <a:off x="6732588" y="1770063"/>
            <a:ext cx="18161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solidFill>
                  <a:srgbClr val="FF0000"/>
                </a:solidFill>
              </a:rPr>
              <a:t>并列关系</a:t>
            </a:r>
          </a:p>
        </p:txBody>
      </p:sp>
      <p:grpSp>
        <p:nvGrpSpPr>
          <p:cNvPr id="27652" name="Group 6"/>
          <p:cNvGrpSpPr>
            <a:grpSpLocks/>
          </p:cNvGrpSpPr>
          <p:nvPr/>
        </p:nvGrpSpPr>
        <p:grpSpPr bwMode="auto">
          <a:xfrm>
            <a:off x="179388" y="0"/>
            <a:ext cx="3313112" cy="574675"/>
            <a:chOff x="2835" y="210"/>
            <a:chExt cx="1905" cy="362"/>
          </a:xfrm>
        </p:grpSpPr>
        <p:sp>
          <p:nvSpPr>
            <p:cNvPr id="27653" name="AutoShape 7"/>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7654" name="Text Box 8"/>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6741"/>
                                        </p:tgtEl>
                                        <p:attrNameLst>
                                          <p:attrName>style.visibility</p:attrName>
                                        </p:attrNameLst>
                                      </p:cBhvr>
                                      <p:to>
                                        <p:strVal val="visible"/>
                                      </p:to>
                                    </p:set>
                                    <p:anim calcmode="lin" valueType="num">
                                      <p:cBhvr additive="base">
                                        <p:cTn id="7" dur="500" fill="hold"/>
                                        <p:tgtEl>
                                          <p:spTgt spid="116741"/>
                                        </p:tgtEl>
                                        <p:attrNameLst>
                                          <p:attrName>ppt_x</p:attrName>
                                        </p:attrNameLst>
                                      </p:cBhvr>
                                      <p:tavLst>
                                        <p:tav tm="0">
                                          <p:val>
                                            <p:strVal val="1+#ppt_w/2"/>
                                          </p:val>
                                        </p:tav>
                                        <p:tav tm="100000">
                                          <p:val>
                                            <p:strVal val="#ppt_x"/>
                                          </p:val>
                                        </p:tav>
                                      </p:tavLst>
                                    </p:anim>
                                    <p:anim calcmode="lin" valueType="num">
                                      <p:cBhvr additive="base">
                                        <p:cTn id="8" dur="500" fill="hold"/>
                                        <p:tgtEl>
                                          <p:spTgt spid="1167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755650" y="1662113"/>
            <a:ext cx="7704138"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b="1">
                <a:latin typeface="宋体" pitchFamily="2" charset="-122"/>
              </a:rPr>
              <a:t>3</a:t>
            </a:r>
            <a:r>
              <a:rPr lang="zh-CN" altLang="en-US" sz="2400" b="1">
                <a:latin typeface="宋体" pitchFamily="2" charset="-122"/>
              </a:rPr>
              <a:t>．短文从三方面讲述了甲型</a:t>
            </a:r>
            <a:r>
              <a:rPr lang="en-US" altLang="zh-CN" sz="2400" b="1">
                <a:latin typeface="宋体" pitchFamily="2" charset="-122"/>
              </a:rPr>
              <a:t>H1N1</a:t>
            </a:r>
            <a:r>
              <a:rPr lang="zh-CN" altLang="en-US" sz="2400" b="1">
                <a:latin typeface="宋体" pitchFamily="2" charset="-122"/>
              </a:rPr>
              <a:t>流感的预防措施，分别</a:t>
            </a:r>
          </a:p>
          <a:p>
            <a:endParaRPr lang="zh-CN" altLang="en-US" sz="2400" b="1">
              <a:latin typeface="宋体" pitchFamily="2" charset="-122"/>
            </a:endParaRPr>
          </a:p>
          <a:p>
            <a:r>
              <a:rPr lang="zh-CN" altLang="en-US" sz="2400" b="1">
                <a:latin typeface="宋体" pitchFamily="2" charset="-122"/>
              </a:rPr>
              <a:t>是</a:t>
            </a:r>
            <a:r>
              <a:rPr lang="en-US" altLang="zh-CN" sz="2400" b="1">
                <a:latin typeface="宋体" pitchFamily="2" charset="-122"/>
              </a:rPr>
              <a:t>_____________________</a:t>
            </a:r>
            <a:r>
              <a:rPr lang="zh-CN" altLang="en-US" sz="2400" b="1">
                <a:latin typeface="宋体" pitchFamily="2" charset="-122"/>
              </a:rPr>
              <a:t>、 </a:t>
            </a:r>
            <a:r>
              <a:rPr lang="en-US" altLang="zh-CN" b="1"/>
              <a:t>_____________________</a:t>
            </a:r>
            <a:endParaRPr lang="en-US" altLang="zh-CN" sz="2400" b="1">
              <a:latin typeface="宋体" pitchFamily="2" charset="-122"/>
            </a:endParaRPr>
          </a:p>
          <a:p>
            <a:endParaRPr lang="en-US" altLang="zh-CN" sz="2400" b="1">
              <a:latin typeface="宋体" pitchFamily="2" charset="-122"/>
            </a:endParaRPr>
          </a:p>
          <a:p>
            <a:r>
              <a:rPr lang="zh-CN" altLang="en-US" sz="2400" b="1">
                <a:latin typeface="宋体" pitchFamily="2" charset="-122"/>
              </a:rPr>
              <a:t>和自觉监测自我健康状况。</a:t>
            </a:r>
          </a:p>
        </p:txBody>
      </p:sp>
      <p:sp>
        <p:nvSpPr>
          <p:cNvPr id="41989" name="Rectangle 5"/>
          <p:cNvSpPr>
            <a:spLocks noChangeArrowheads="1"/>
          </p:cNvSpPr>
          <p:nvPr/>
        </p:nvSpPr>
        <p:spPr bwMode="auto">
          <a:xfrm>
            <a:off x="1258888" y="2395538"/>
            <a:ext cx="3384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rgbClr val="FF0000"/>
                </a:solidFill>
                <a:latin typeface="楷体_GB2312" pitchFamily="49" charset="-122"/>
                <a:ea typeface="楷体_GB2312" pitchFamily="49" charset="-122"/>
              </a:rPr>
              <a:t>注射甲型</a:t>
            </a:r>
            <a:r>
              <a:rPr lang="en-US" altLang="zh-CN" sz="2400" b="1">
                <a:solidFill>
                  <a:srgbClr val="FF0000"/>
                </a:solidFill>
                <a:latin typeface="楷体_GB2312" pitchFamily="49" charset="-122"/>
                <a:ea typeface="楷体_GB2312" pitchFamily="49" charset="-122"/>
              </a:rPr>
              <a:t>H1N1</a:t>
            </a:r>
            <a:r>
              <a:rPr lang="zh-CN" altLang="en-US" sz="2400" b="1">
                <a:solidFill>
                  <a:srgbClr val="FF0000"/>
                </a:solidFill>
                <a:latin typeface="楷体_GB2312" pitchFamily="49" charset="-122"/>
                <a:ea typeface="楷体_GB2312" pitchFamily="49" charset="-122"/>
              </a:rPr>
              <a:t>流感疫苗 </a:t>
            </a:r>
          </a:p>
        </p:txBody>
      </p:sp>
      <p:sp>
        <p:nvSpPr>
          <p:cNvPr id="41990" name="Rectangle 6"/>
          <p:cNvSpPr>
            <a:spLocks noChangeArrowheads="1"/>
          </p:cNvSpPr>
          <p:nvPr/>
        </p:nvSpPr>
        <p:spPr bwMode="auto">
          <a:xfrm>
            <a:off x="4787900" y="2395538"/>
            <a:ext cx="2774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rgbClr val="FF0000"/>
                </a:solidFill>
                <a:latin typeface="楷体_GB2312" pitchFamily="49" charset="-122"/>
                <a:ea typeface="楷体_GB2312" pitchFamily="49" charset="-122"/>
              </a:rPr>
              <a:t>加强日常预防工作 </a:t>
            </a:r>
          </a:p>
        </p:txBody>
      </p:sp>
      <p:sp>
        <p:nvSpPr>
          <p:cNvPr id="41991" name="Rectangle 7"/>
          <p:cNvSpPr>
            <a:spLocks noChangeArrowheads="1"/>
          </p:cNvSpPr>
          <p:nvPr/>
        </p:nvSpPr>
        <p:spPr bwMode="auto">
          <a:xfrm>
            <a:off x="250825" y="4076700"/>
            <a:ext cx="754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400" b="1">
                <a:solidFill>
                  <a:srgbClr val="D60093"/>
                </a:solidFill>
                <a:latin typeface="楷体_GB2312" pitchFamily="49" charset="-122"/>
                <a:ea typeface="楷体_GB2312" pitchFamily="49" charset="-122"/>
              </a:rPr>
              <a:t>   </a:t>
            </a:r>
            <a:r>
              <a:rPr lang="zh-CN" altLang="en-US" sz="2400" b="1">
                <a:solidFill>
                  <a:srgbClr val="D60093"/>
                </a:solidFill>
                <a:latin typeface="楷体_GB2312" pitchFamily="49" charset="-122"/>
                <a:ea typeface="楷体_GB2312" pitchFamily="49" charset="-122"/>
              </a:rPr>
              <a:t>注射甲型</a:t>
            </a:r>
            <a:r>
              <a:rPr lang="en-US" altLang="zh-CN" sz="2400" b="1">
                <a:solidFill>
                  <a:srgbClr val="D60093"/>
                </a:solidFill>
                <a:latin typeface="楷体_GB2312" pitchFamily="49" charset="-122"/>
                <a:ea typeface="楷体_GB2312" pitchFamily="49" charset="-122"/>
              </a:rPr>
              <a:t>H1N1</a:t>
            </a:r>
            <a:r>
              <a:rPr lang="zh-CN" altLang="en-US" sz="2400" b="1">
                <a:solidFill>
                  <a:srgbClr val="D60093"/>
                </a:solidFill>
                <a:latin typeface="楷体_GB2312" pitchFamily="49" charset="-122"/>
                <a:ea typeface="楷体_GB2312" pitchFamily="49" charset="-122"/>
              </a:rPr>
              <a:t>流感疫苗是最有效的预防手段之一。 </a:t>
            </a:r>
          </a:p>
        </p:txBody>
      </p:sp>
      <p:sp>
        <p:nvSpPr>
          <p:cNvPr id="41992" name="Rectangle 8"/>
          <p:cNvSpPr>
            <a:spLocks noChangeArrowheads="1"/>
          </p:cNvSpPr>
          <p:nvPr/>
        </p:nvSpPr>
        <p:spPr bwMode="auto">
          <a:xfrm>
            <a:off x="755650" y="4797425"/>
            <a:ext cx="5853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rgbClr val="D60093"/>
                </a:solidFill>
                <a:latin typeface="楷体_GB2312" pitchFamily="49" charset="-122"/>
                <a:ea typeface="楷体_GB2312" pitchFamily="49" charset="-122"/>
              </a:rPr>
              <a:t>加强日常预防工作也是行之有效的措施。 </a:t>
            </a:r>
          </a:p>
        </p:txBody>
      </p:sp>
      <p:sp>
        <p:nvSpPr>
          <p:cNvPr id="41993" name="Rectangle 9"/>
          <p:cNvSpPr>
            <a:spLocks noChangeArrowheads="1"/>
          </p:cNvSpPr>
          <p:nvPr/>
        </p:nvSpPr>
        <p:spPr bwMode="auto">
          <a:xfrm>
            <a:off x="323850" y="5661025"/>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400" b="1">
                <a:solidFill>
                  <a:srgbClr val="D60093"/>
                </a:solidFill>
                <a:latin typeface="楷体_GB2312" pitchFamily="49" charset="-122"/>
                <a:ea typeface="楷体_GB2312" pitchFamily="49" charset="-122"/>
              </a:rPr>
              <a:t>  </a:t>
            </a:r>
            <a:r>
              <a:rPr lang="zh-CN" altLang="en-US" sz="2400" b="1">
                <a:solidFill>
                  <a:srgbClr val="D60093"/>
                </a:solidFill>
                <a:latin typeface="楷体_GB2312" pitchFamily="49" charset="-122"/>
                <a:ea typeface="楷体_GB2312" pitchFamily="49" charset="-122"/>
              </a:rPr>
              <a:t>在甲型</a:t>
            </a:r>
            <a:r>
              <a:rPr lang="en-US" altLang="zh-CN" sz="2400" b="1">
                <a:solidFill>
                  <a:srgbClr val="D60093"/>
                </a:solidFill>
                <a:latin typeface="楷体_GB2312" pitchFamily="49" charset="-122"/>
                <a:ea typeface="楷体_GB2312" pitchFamily="49" charset="-122"/>
              </a:rPr>
              <a:t>H1N1</a:t>
            </a:r>
            <a:r>
              <a:rPr lang="zh-CN" altLang="en-US" sz="2400" b="1">
                <a:solidFill>
                  <a:srgbClr val="D60093"/>
                </a:solidFill>
                <a:latin typeface="楷体_GB2312" pitchFamily="49" charset="-122"/>
                <a:ea typeface="楷体_GB2312" pitchFamily="49" charset="-122"/>
              </a:rPr>
              <a:t>流感流行期间，要自觉监测自我健康状况。</a:t>
            </a:r>
          </a:p>
        </p:txBody>
      </p:sp>
      <p:grpSp>
        <p:nvGrpSpPr>
          <p:cNvPr id="28680" name="Group 11"/>
          <p:cNvGrpSpPr>
            <a:grpSpLocks/>
          </p:cNvGrpSpPr>
          <p:nvPr/>
        </p:nvGrpSpPr>
        <p:grpSpPr bwMode="auto">
          <a:xfrm>
            <a:off x="179388" y="0"/>
            <a:ext cx="3168650" cy="574675"/>
            <a:chOff x="2835" y="210"/>
            <a:chExt cx="1905" cy="362"/>
          </a:xfrm>
        </p:grpSpPr>
        <p:sp>
          <p:nvSpPr>
            <p:cNvPr id="28681" name="AutoShape 12"/>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8682" name="Text Box 13"/>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991"/>
                                        </p:tgtEl>
                                        <p:attrNameLst>
                                          <p:attrName>style.visibility</p:attrName>
                                        </p:attrNameLst>
                                      </p:cBhvr>
                                      <p:to>
                                        <p:strVal val="visible"/>
                                      </p:to>
                                    </p:set>
                                    <p:animEffect transition="in" filter="fade">
                                      <p:cBhvr>
                                        <p:cTn id="7" dur="2000"/>
                                        <p:tgtEl>
                                          <p:spTgt spid="4199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992"/>
                                        </p:tgtEl>
                                        <p:attrNameLst>
                                          <p:attrName>style.visibility</p:attrName>
                                        </p:attrNameLst>
                                      </p:cBhvr>
                                      <p:to>
                                        <p:strVal val="visible"/>
                                      </p:to>
                                    </p:set>
                                    <p:animEffect transition="in" filter="fade">
                                      <p:cBhvr>
                                        <p:cTn id="10" dur="2000"/>
                                        <p:tgtEl>
                                          <p:spTgt spid="4199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993"/>
                                        </p:tgtEl>
                                        <p:attrNameLst>
                                          <p:attrName>style.visibility</p:attrName>
                                        </p:attrNameLst>
                                      </p:cBhvr>
                                      <p:to>
                                        <p:strVal val="visible"/>
                                      </p:to>
                                    </p:set>
                                    <p:animEffect transition="in" filter="fade">
                                      <p:cBhvr>
                                        <p:cTn id="13" dur="2000"/>
                                        <p:tgtEl>
                                          <p:spTgt spid="4199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1989"/>
                                        </p:tgtEl>
                                        <p:attrNameLst>
                                          <p:attrName>style.visibility</p:attrName>
                                        </p:attrNameLst>
                                      </p:cBhvr>
                                      <p:to>
                                        <p:strVal val="visible"/>
                                      </p:to>
                                    </p:set>
                                    <p:anim calcmode="lin" valueType="num">
                                      <p:cBhvr additive="base">
                                        <p:cTn id="18" dur="500" fill="hold"/>
                                        <p:tgtEl>
                                          <p:spTgt spid="41989"/>
                                        </p:tgtEl>
                                        <p:attrNameLst>
                                          <p:attrName>ppt_x</p:attrName>
                                        </p:attrNameLst>
                                      </p:cBhvr>
                                      <p:tavLst>
                                        <p:tav tm="0">
                                          <p:val>
                                            <p:strVal val="0-#ppt_w/2"/>
                                          </p:val>
                                        </p:tav>
                                        <p:tav tm="100000">
                                          <p:val>
                                            <p:strVal val="#ppt_x"/>
                                          </p:val>
                                        </p:tav>
                                      </p:tavLst>
                                    </p:anim>
                                    <p:anim calcmode="lin" valueType="num">
                                      <p:cBhvr additive="base">
                                        <p:cTn id="19" dur="500" fill="hold"/>
                                        <p:tgtEl>
                                          <p:spTgt spid="4198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1990"/>
                                        </p:tgtEl>
                                        <p:attrNameLst>
                                          <p:attrName>style.visibility</p:attrName>
                                        </p:attrNameLst>
                                      </p:cBhvr>
                                      <p:to>
                                        <p:strVal val="visible"/>
                                      </p:to>
                                    </p:set>
                                    <p:anim calcmode="lin" valueType="num">
                                      <p:cBhvr additive="base">
                                        <p:cTn id="24" dur="500" fill="hold"/>
                                        <p:tgtEl>
                                          <p:spTgt spid="41990"/>
                                        </p:tgtEl>
                                        <p:attrNameLst>
                                          <p:attrName>ppt_x</p:attrName>
                                        </p:attrNameLst>
                                      </p:cBhvr>
                                      <p:tavLst>
                                        <p:tav tm="0">
                                          <p:val>
                                            <p:strVal val="0-#ppt_w/2"/>
                                          </p:val>
                                        </p:tav>
                                        <p:tav tm="100000">
                                          <p:val>
                                            <p:strVal val="#ppt_x"/>
                                          </p:val>
                                        </p:tav>
                                      </p:tavLst>
                                    </p:anim>
                                    <p:anim calcmode="lin" valueType="num">
                                      <p:cBhvr additive="base">
                                        <p:cTn id="25" dur="500" fill="hold"/>
                                        <p:tgtEl>
                                          <p:spTgt spid="41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0" grpId="0"/>
      <p:bldP spid="41991" grpId="0"/>
      <p:bldP spid="41992" grpId="0"/>
      <p:bldP spid="4199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0" y="1052513"/>
            <a:ext cx="84978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zh-CN" sz="2400" b="1">
                <a:solidFill>
                  <a:srgbClr val="000000"/>
                </a:solidFill>
                <a:latin typeface="楷体_GB2312" pitchFamily="49" charset="-122"/>
                <a:ea typeface="楷体_GB2312" pitchFamily="49" charset="-122"/>
              </a:rPr>
              <a:t>4</a:t>
            </a:r>
            <a:r>
              <a:rPr lang="zh-CN" altLang="en-US" sz="2400" b="1">
                <a:solidFill>
                  <a:srgbClr val="000000"/>
                </a:solidFill>
                <a:latin typeface="楷体_GB2312" pitchFamily="49" charset="-122"/>
                <a:ea typeface="楷体_GB2312" pitchFamily="49" charset="-122"/>
              </a:rPr>
              <a:t>．下列句子运用了什么说明方法，作用是什么？</a:t>
            </a:r>
          </a:p>
          <a:p>
            <a:pPr algn="ctr"/>
            <a:endParaRPr lang="en-US" altLang="zh-CN" sz="2400" b="1">
              <a:solidFill>
                <a:srgbClr val="000000"/>
              </a:solidFill>
              <a:latin typeface="楷体_GB2312" pitchFamily="49" charset="-122"/>
              <a:ea typeface="楷体_GB2312" pitchFamily="49" charset="-122"/>
            </a:endParaRPr>
          </a:p>
        </p:txBody>
      </p:sp>
      <p:sp>
        <p:nvSpPr>
          <p:cNvPr id="117765" name="Rectangle 5"/>
          <p:cNvSpPr>
            <a:spLocks noChangeArrowheads="1"/>
          </p:cNvSpPr>
          <p:nvPr/>
        </p:nvSpPr>
        <p:spPr bwMode="auto">
          <a:xfrm>
            <a:off x="395288" y="1844675"/>
            <a:ext cx="80660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3399FF"/>
                </a:solidFill>
                <a:latin typeface="楷体_GB2312" pitchFamily="49" charset="-122"/>
                <a:ea typeface="楷体_GB2312" pitchFamily="49" charset="-122"/>
              </a:rPr>
              <a:t>（</a:t>
            </a:r>
            <a:r>
              <a:rPr lang="en-US" altLang="zh-CN" sz="2400" b="1">
                <a:solidFill>
                  <a:srgbClr val="3399FF"/>
                </a:solidFill>
                <a:latin typeface="楷体_GB2312" pitchFamily="49" charset="-122"/>
                <a:ea typeface="楷体_GB2312" pitchFamily="49" charset="-122"/>
              </a:rPr>
              <a:t>1</a:t>
            </a:r>
            <a:r>
              <a:rPr lang="zh-CN" altLang="en-US" sz="2400" b="1">
                <a:solidFill>
                  <a:srgbClr val="3399FF"/>
                </a:solidFill>
                <a:latin typeface="楷体_GB2312" pitchFamily="49" charset="-122"/>
                <a:ea typeface="楷体_GB2312" pitchFamily="49" charset="-122"/>
              </a:rPr>
              <a:t>）接种疫苗后，将极大增强易感人群的整体免疫力，保护率可达到</a:t>
            </a:r>
            <a:r>
              <a:rPr lang="en-US" altLang="zh-CN" sz="2400" b="1">
                <a:solidFill>
                  <a:srgbClr val="3399FF"/>
                </a:solidFill>
                <a:latin typeface="楷体_GB2312" pitchFamily="49" charset="-122"/>
                <a:ea typeface="楷体_GB2312" pitchFamily="49" charset="-122"/>
              </a:rPr>
              <a:t>85%</a:t>
            </a:r>
            <a:r>
              <a:rPr lang="zh-CN" altLang="en-US" sz="2400" b="1">
                <a:solidFill>
                  <a:srgbClr val="3399FF"/>
                </a:solidFill>
                <a:latin typeface="楷体_GB2312" pitchFamily="49" charset="-122"/>
                <a:ea typeface="楷体_GB2312" pitchFamily="49" charset="-122"/>
              </a:rPr>
              <a:t>以上。</a:t>
            </a:r>
          </a:p>
        </p:txBody>
      </p:sp>
      <p:sp>
        <p:nvSpPr>
          <p:cNvPr id="117766" name="Rectangle 6"/>
          <p:cNvSpPr>
            <a:spLocks noChangeArrowheads="1"/>
          </p:cNvSpPr>
          <p:nvPr/>
        </p:nvSpPr>
        <p:spPr bwMode="auto">
          <a:xfrm>
            <a:off x="395288" y="3860800"/>
            <a:ext cx="820896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6600"/>
                </a:solidFill>
                <a:latin typeface="楷体_GB2312" pitchFamily="49" charset="-122"/>
                <a:ea typeface="楷体_GB2312" pitchFamily="49" charset="-122"/>
              </a:rPr>
              <a:t>（</a:t>
            </a:r>
            <a:r>
              <a:rPr lang="en-US" altLang="zh-CN" sz="2400" b="1">
                <a:solidFill>
                  <a:srgbClr val="FF6600"/>
                </a:solidFill>
                <a:latin typeface="楷体_GB2312" pitchFamily="49" charset="-122"/>
                <a:ea typeface="楷体_GB2312" pitchFamily="49" charset="-122"/>
              </a:rPr>
              <a:t>2</a:t>
            </a:r>
            <a:r>
              <a:rPr lang="zh-CN" altLang="en-US" sz="2400" b="1">
                <a:solidFill>
                  <a:srgbClr val="FF6600"/>
                </a:solidFill>
                <a:latin typeface="楷体_GB2312" pitchFamily="49" charset="-122"/>
                <a:ea typeface="楷体_GB2312" pitchFamily="49" charset="-122"/>
              </a:rPr>
              <a:t>）有些人员是不能接种的，比如：对鸡蛋或疫苗中任何其他成分过敏者，患急性疾病、严重慢性疾病、慢性疾病的急性发病期、感冒和发热者、严重过敏体质者，以及医生认为不适合接种的其他人员。</a:t>
            </a:r>
          </a:p>
        </p:txBody>
      </p:sp>
      <p:grpSp>
        <p:nvGrpSpPr>
          <p:cNvPr id="29701" name="Group 7"/>
          <p:cNvGrpSpPr>
            <a:grpSpLocks/>
          </p:cNvGrpSpPr>
          <p:nvPr/>
        </p:nvGrpSpPr>
        <p:grpSpPr bwMode="auto">
          <a:xfrm>
            <a:off x="179388" y="0"/>
            <a:ext cx="3313112" cy="574675"/>
            <a:chOff x="2835" y="210"/>
            <a:chExt cx="1905" cy="362"/>
          </a:xfrm>
        </p:grpSpPr>
        <p:sp>
          <p:nvSpPr>
            <p:cNvPr id="29702" name="AutoShape 8"/>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29703" name="Text Box 9"/>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7765"/>
                                        </p:tgtEl>
                                        <p:attrNameLst>
                                          <p:attrName>style.visibility</p:attrName>
                                        </p:attrNameLst>
                                      </p:cBhvr>
                                      <p:to>
                                        <p:strVal val="visible"/>
                                      </p:to>
                                    </p:set>
                                    <p:animEffect transition="in" filter="dissolve">
                                      <p:cBhvr>
                                        <p:cTn id="7" dur="500"/>
                                        <p:tgtEl>
                                          <p:spTgt spid="1177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7766"/>
                                        </p:tgtEl>
                                        <p:attrNameLst>
                                          <p:attrName>style.visibility</p:attrName>
                                        </p:attrNameLst>
                                      </p:cBhvr>
                                      <p:to>
                                        <p:strVal val="visible"/>
                                      </p:to>
                                    </p:set>
                                    <p:animEffect transition="in" filter="dissolve">
                                      <p:cBhvr>
                                        <p:cTn id="12" dur="500"/>
                                        <p:tgtEl>
                                          <p:spTgt spid="117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5" grpId="0"/>
      <p:bldP spid="11776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ChangeArrowheads="1"/>
          </p:cNvSpPr>
          <p:nvPr/>
        </p:nvSpPr>
        <p:spPr bwMode="auto">
          <a:xfrm>
            <a:off x="250825" y="3905250"/>
            <a:ext cx="85693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tLang="zh-CN" sz="2400" b="1">
              <a:latin typeface="楷体_GB2312" pitchFamily="49" charset="-122"/>
              <a:ea typeface="楷体_GB2312" pitchFamily="49" charset="-122"/>
            </a:endParaRPr>
          </a:p>
          <a:p>
            <a:r>
              <a:rPr lang="zh-CN" altLang="en-US" sz="2400" b="1">
                <a:solidFill>
                  <a:srgbClr val="0000FF"/>
                </a:solidFill>
                <a:latin typeface="楷体_GB2312" pitchFamily="49" charset="-122"/>
                <a:ea typeface="楷体_GB2312" pitchFamily="49" charset="-122"/>
              </a:rPr>
              <a:t>（</a:t>
            </a:r>
            <a:r>
              <a:rPr lang="en-US" altLang="zh-CN" sz="2400" b="1">
                <a:solidFill>
                  <a:srgbClr val="0000FF"/>
                </a:solidFill>
                <a:latin typeface="楷体_GB2312" pitchFamily="49" charset="-122"/>
                <a:ea typeface="楷体_GB2312" pitchFamily="49" charset="-122"/>
              </a:rPr>
              <a:t>2</a:t>
            </a:r>
            <a:r>
              <a:rPr lang="zh-CN" altLang="en-US" sz="2400" b="1">
                <a:solidFill>
                  <a:srgbClr val="0000FF"/>
                </a:solidFill>
                <a:latin typeface="楷体_GB2312" pitchFamily="49" charset="-122"/>
                <a:ea typeface="楷体_GB2312" pitchFamily="49" charset="-122"/>
              </a:rPr>
              <a:t>）妈妈说：今天不能上学，我带你去医院看病。</a:t>
            </a:r>
          </a:p>
        </p:txBody>
      </p:sp>
      <p:sp>
        <p:nvSpPr>
          <p:cNvPr id="30723" name="Rectangle 5"/>
          <p:cNvSpPr>
            <a:spLocks noChangeArrowheads="1"/>
          </p:cNvSpPr>
          <p:nvPr/>
        </p:nvSpPr>
        <p:spPr bwMode="auto">
          <a:xfrm>
            <a:off x="323850" y="1341438"/>
            <a:ext cx="835183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latin typeface="楷体_GB2312" pitchFamily="49" charset="-122"/>
                <a:ea typeface="楷体_GB2312" pitchFamily="49" charset="-122"/>
              </a:rPr>
              <a:t>5</a:t>
            </a:r>
            <a:r>
              <a:rPr lang="zh-CN" altLang="en-US" sz="2400" b="1">
                <a:latin typeface="楷体_GB2312" pitchFamily="49" charset="-122"/>
                <a:ea typeface="楷体_GB2312" pitchFamily="49" charset="-122"/>
              </a:rPr>
              <a:t>．小芳在甲型</a:t>
            </a:r>
            <a:r>
              <a:rPr lang="en-US" altLang="zh-CN" sz="2400" b="1">
                <a:latin typeface="楷体_GB2312" pitchFamily="49" charset="-122"/>
                <a:ea typeface="楷体_GB2312" pitchFamily="49" charset="-122"/>
              </a:rPr>
              <a:t>H1N1</a:t>
            </a:r>
            <a:r>
              <a:rPr lang="zh-CN" altLang="en-US" sz="2400" b="1">
                <a:latin typeface="楷体_GB2312" pitchFamily="49" charset="-122"/>
                <a:ea typeface="楷体_GB2312" pitchFamily="49" charset="-122"/>
              </a:rPr>
              <a:t>流感流行期间，咳嗽发烧，爸爸、妈妈意见不一致。他们谁说的对，谁说的不对，为什么？</a:t>
            </a:r>
          </a:p>
        </p:txBody>
      </p:sp>
      <p:sp>
        <p:nvSpPr>
          <p:cNvPr id="43014" name="Rectangle 6"/>
          <p:cNvSpPr>
            <a:spLocks noChangeArrowheads="1"/>
          </p:cNvSpPr>
          <p:nvPr/>
        </p:nvSpPr>
        <p:spPr bwMode="auto">
          <a:xfrm>
            <a:off x="468313" y="2708275"/>
            <a:ext cx="8207375"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D60093"/>
                </a:solidFill>
                <a:latin typeface="楷体_GB2312" pitchFamily="49" charset="-122"/>
                <a:ea typeface="楷体_GB2312" pitchFamily="49" charset="-122"/>
              </a:rPr>
              <a:t>（</a:t>
            </a:r>
            <a:r>
              <a:rPr lang="en-US" altLang="zh-CN" sz="2400" b="1">
                <a:solidFill>
                  <a:srgbClr val="D60093"/>
                </a:solidFill>
                <a:latin typeface="楷体_GB2312" pitchFamily="49" charset="-122"/>
                <a:ea typeface="楷体_GB2312" pitchFamily="49" charset="-122"/>
              </a:rPr>
              <a:t>1</a:t>
            </a:r>
            <a:r>
              <a:rPr lang="zh-CN" altLang="en-US" sz="2400" b="1">
                <a:solidFill>
                  <a:srgbClr val="D60093"/>
                </a:solidFill>
                <a:latin typeface="楷体_GB2312" pitchFamily="49" charset="-122"/>
                <a:ea typeface="楷体_GB2312" pitchFamily="49" charset="-122"/>
              </a:rPr>
              <a:t>）爸爸说：这点小病不算什么，还是去上学吧！到学校后就赶快注射甲型</a:t>
            </a:r>
            <a:r>
              <a:rPr lang="en-US" altLang="zh-CN" sz="2400" b="1">
                <a:solidFill>
                  <a:srgbClr val="D60093"/>
                </a:solidFill>
                <a:latin typeface="楷体_GB2312" pitchFamily="49" charset="-122"/>
                <a:ea typeface="楷体_GB2312" pitchFamily="49" charset="-122"/>
              </a:rPr>
              <a:t>H1N1</a:t>
            </a:r>
            <a:r>
              <a:rPr lang="zh-CN" altLang="en-US" sz="2400" b="1">
                <a:solidFill>
                  <a:srgbClr val="D60093"/>
                </a:solidFill>
                <a:latin typeface="楷体_GB2312" pitchFamily="49" charset="-122"/>
                <a:ea typeface="楷体_GB2312" pitchFamily="49" charset="-122"/>
              </a:rPr>
              <a:t>流感疫苗。</a:t>
            </a:r>
          </a:p>
          <a:p>
            <a:pPr>
              <a:spcBef>
                <a:spcPct val="50000"/>
              </a:spcBef>
            </a:pPr>
            <a:endParaRPr lang="en-US" altLang="zh-CN" sz="2400" b="1">
              <a:solidFill>
                <a:srgbClr val="D60093"/>
              </a:solidFill>
              <a:latin typeface="楷体_GB2312" pitchFamily="49" charset="-122"/>
              <a:ea typeface="楷体_GB2312" pitchFamily="49" charset="-122"/>
            </a:endParaRPr>
          </a:p>
        </p:txBody>
      </p:sp>
      <p:grpSp>
        <p:nvGrpSpPr>
          <p:cNvPr id="30725" name="Group 8"/>
          <p:cNvGrpSpPr>
            <a:grpSpLocks/>
          </p:cNvGrpSpPr>
          <p:nvPr/>
        </p:nvGrpSpPr>
        <p:grpSpPr bwMode="auto">
          <a:xfrm>
            <a:off x="179388" y="0"/>
            <a:ext cx="3168650" cy="574675"/>
            <a:chOff x="2835" y="210"/>
            <a:chExt cx="1905" cy="362"/>
          </a:xfrm>
        </p:grpSpPr>
        <p:sp>
          <p:nvSpPr>
            <p:cNvPr id="30726" name="AutoShape 9"/>
            <p:cNvSpPr>
              <a:spLocks noChangeArrowheads="1"/>
            </p:cNvSpPr>
            <p:nvPr/>
          </p:nvSpPr>
          <p:spPr bwMode="auto">
            <a:xfrm>
              <a:off x="2835" y="210"/>
              <a:ext cx="1905" cy="362"/>
            </a:xfrm>
            <a:prstGeom prst="cloudCallout">
              <a:avLst>
                <a:gd name="adj1" fmla="val -48532"/>
                <a:gd name="adj2" fmla="val 35083"/>
              </a:avLst>
            </a:prstGeom>
            <a:solidFill>
              <a:schemeClr val="bg1"/>
            </a:solidFill>
            <a:ln w="9525">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sp>
          <p:nvSpPr>
            <p:cNvPr id="30727" name="Text Box 10"/>
            <p:cNvSpPr txBox="1">
              <a:spLocks noChangeArrowheads="1"/>
            </p:cNvSpPr>
            <p:nvPr/>
          </p:nvSpPr>
          <p:spPr bwMode="auto">
            <a:xfrm>
              <a:off x="3061" y="255"/>
              <a:ext cx="14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FF0000"/>
                  </a:solidFill>
                  <a:ea typeface="楷体_GB2312" pitchFamily="49" charset="-122"/>
                </a:rPr>
                <a:t>说明文阅读训练</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blinds(horizontal)">
                                      <p:cBhvr>
                                        <p:cTn id="7" dur="500"/>
                                        <p:tgtEl>
                                          <p:spTgt spid="430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blinds(horizontal)">
                                      <p:cBhvr>
                                        <p:cTn id="12"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2"/>
          <p:cNvSpPr>
            <a:spLocks noChangeArrowheads="1"/>
          </p:cNvSpPr>
          <p:nvPr/>
        </p:nvSpPr>
        <p:spPr bwMode="auto">
          <a:xfrm>
            <a:off x="395288" y="2503488"/>
            <a:ext cx="85693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t>完成单元测试（</a:t>
            </a:r>
            <a:r>
              <a:rPr lang="en-US" altLang="zh-CN" sz="3200"/>
              <a:t>20</a:t>
            </a:r>
            <a:r>
              <a:rPr lang="zh-CN" altLang="en-US" sz="3200"/>
              <a:t>分钟），要求保证答题质量。</a:t>
            </a:r>
          </a:p>
        </p:txBody>
      </p:sp>
      <p:pic>
        <p:nvPicPr>
          <p:cNvPr id="31747"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35600" y="3357563"/>
            <a:ext cx="2901950"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0" y="2349500"/>
            <a:ext cx="914400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3600"/>
              <a:t>       </a:t>
            </a:r>
            <a:r>
              <a:rPr lang="zh-CN" altLang="en-US" sz="3600"/>
              <a:t>所谓说明文，就是以</a:t>
            </a:r>
            <a:r>
              <a:rPr lang="zh-CN" altLang="en-US" sz="3600">
                <a:solidFill>
                  <a:srgbClr val="FF0000"/>
                </a:solidFill>
              </a:rPr>
              <a:t>说明为主要表达方式</a:t>
            </a:r>
            <a:r>
              <a:rPr lang="zh-CN" altLang="en-US" sz="3600"/>
              <a:t>来解说事物、阐明事理而给人以知识的文章，它通过对实体事物的解说，使人们对事物的形态、构造、性质、种类，成因、功能，关系或对事理的概念、特点、来源、演变、异同等有所认识，从而获得有关的知识。</a:t>
            </a:r>
            <a:r>
              <a:rPr lang="zh-CN" altLang="en-US"/>
              <a:t> </a:t>
            </a:r>
          </a:p>
        </p:txBody>
      </p:sp>
      <p:sp>
        <p:nvSpPr>
          <p:cNvPr id="5123" name="文本占位符 4"/>
          <p:cNvSpPr>
            <a:spLocks noGrp="1"/>
          </p:cNvSpPr>
          <p:nvPr>
            <p:ph type="body" idx="1"/>
          </p:nvPr>
        </p:nvSpPr>
        <p:spPr>
          <a:xfrm>
            <a:off x="395288" y="908050"/>
            <a:ext cx="3455987" cy="781050"/>
          </a:xfrm>
        </p:spPr>
        <p:txBody>
          <a:bodyPr/>
          <a:lstStyle/>
          <a:p>
            <a:pPr eaLnBrk="1" hangingPunct="1"/>
            <a:r>
              <a:rPr lang="zh-CN" altLang="en-US" sz="4000" b="1" smtClean="0">
                <a:solidFill>
                  <a:srgbClr val="3399FF"/>
                </a:solidFill>
              </a:rPr>
              <a:t>认识说明文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1000"/>
                                        <p:tgtEl>
                                          <p:spTgt spid="5123">
                                            <p:txEl>
                                              <p:pRg st="0" end="0"/>
                                            </p:txEl>
                                          </p:spTgt>
                                        </p:tgtEl>
                                      </p:cBhvr>
                                    </p:animEffect>
                                    <p:anim calcmode="lin" valueType="num">
                                      <p:cBhvr>
                                        <p:cTn id="8"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barn(inVertical)">
                                      <p:cBhvr>
                                        <p:cTn id="14"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323850" y="0"/>
            <a:ext cx="8540750" cy="1143000"/>
          </a:xfrm>
        </p:spPr>
        <p:txBody>
          <a:bodyPr/>
          <a:lstStyle/>
          <a:p>
            <a:pPr eaLnBrk="1" hangingPunct="1"/>
            <a:r>
              <a:rPr lang="zh-CN" altLang="en-US" smtClean="0"/>
              <a:t>说明的方法 </a:t>
            </a:r>
          </a:p>
        </p:txBody>
      </p:sp>
      <p:sp>
        <p:nvSpPr>
          <p:cNvPr id="6147" name="Rectangle 3"/>
          <p:cNvSpPr>
            <a:spLocks noGrp="1" noRot="1" noChangeArrowheads="1"/>
          </p:cNvSpPr>
          <p:nvPr>
            <p:ph type="body" idx="1"/>
          </p:nvPr>
        </p:nvSpPr>
        <p:spPr>
          <a:xfrm>
            <a:off x="179388" y="908050"/>
            <a:ext cx="8540750" cy="1224806"/>
          </a:xfrm>
        </p:spPr>
        <p:txBody>
          <a:bodyPr/>
          <a:lstStyle/>
          <a:p>
            <a:pPr eaLnBrk="1" hangingPunct="1">
              <a:lnSpc>
                <a:spcPct val="90000"/>
              </a:lnSpc>
            </a:pPr>
            <a:r>
              <a:rPr lang="zh-CN" altLang="en-US" b="1" dirty="0" smtClean="0"/>
              <a:t>常见的说明方法有：举例子、</a:t>
            </a:r>
            <a:r>
              <a:rPr lang="zh-CN" altLang="en-US" b="1" dirty="0" smtClean="0">
                <a:hlinkClick r:id="rId2"/>
              </a:rPr>
              <a:t>分类别</a:t>
            </a:r>
            <a:r>
              <a:rPr lang="zh-CN" altLang="en-US" b="1" dirty="0" smtClean="0"/>
              <a:t>、下定义、</a:t>
            </a:r>
            <a:r>
              <a:rPr lang="zh-CN" altLang="en-US" b="1" dirty="0" smtClean="0">
                <a:hlinkClick r:id="rId3"/>
              </a:rPr>
              <a:t>作诠释</a:t>
            </a:r>
            <a:r>
              <a:rPr lang="zh-CN" altLang="en-US" b="1" dirty="0" smtClean="0"/>
              <a:t>、打比方、列数字、引用说明。</a:t>
            </a:r>
            <a:endParaRPr lang="en-US" altLang="zh-CN" b="1" dirty="0" smtClean="0"/>
          </a:p>
          <a:p>
            <a:pPr eaLnBrk="1" hangingPunct="1">
              <a:lnSpc>
                <a:spcPct val="90000"/>
              </a:lnSpc>
            </a:pPr>
            <a:endParaRPr lang="zh-CN" altLang="en-US" b="1" dirty="0" smtClean="0"/>
          </a:p>
        </p:txBody>
      </p:sp>
      <p:sp>
        <p:nvSpPr>
          <p:cNvPr id="2" name="矩形 1"/>
          <p:cNvSpPr/>
          <p:nvPr/>
        </p:nvSpPr>
        <p:spPr>
          <a:xfrm>
            <a:off x="3450612" y="2043142"/>
            <a:ext cx="5438792" cy="1384995"/>
          </a:xfrm>
          <a:prstGeom prst="rect">
            <a:avLst/>
          </a:prstGeom>
          <a:ln>
            <a:solidFill>
              <a:srgbClr val="000000"/>
            </a:solidFill>
          </a:ln>
        </p:spPr>
        <p:txBody>
          <a:bodyPr wrap="square">
            <a:spAutoFit/>
          </a:bodyPr>
          <a:lstStyle/>
          <a:p>
            <a:r>
              <a:rPr lang="zh-CN" altLang="en-US" sz="2800" dirty="0"/>
              <a:t>通过举具体的实例对事物的特征</a:t>
            </a:r>
            <a:r>
              <a:rPr lang="en-US" altLang="zh-CN" sz="2800" dirty="0"/>
              <a:t>/</a:t>
            </a:r>
            <a:r>
              <a:rPr lang="zh-CN" altLang="en-US" sz="2800" dirty="0"/>
              <a:t>事理加以说明，从而使说明更具体，更有说服力。 </a:t>
            </a:r>
          </a:p>
        </p:txBody>
      </p:sp>
      <p:sp>
        <p:nvSpPr>
          <p:cNvPr id="3" name="矩形 2"/>
          <p:cNvSpPr/>
          <p:nvPr/>
        </p:nvSpPr>
        <p:spPr>
          <a:xfrm>
            <a:off x="827583" y="2735640"/>
            <a:ext cx="1313053" cy="523220"/>
          </a:xfrm>
          <a:prstGeom prst="rect">
            <a:avLst/>
          </a:prstGeom>
          <a:ln>
            <a:solidFill>
              <a:srgbClr val="000000"/>
            </a:solidFill>
          </a:ln>
        </p:spPr>
        <p:txBody>
          <a:bodyPr wrap="square">
            <a:spAutoFit/>
          </a:bodyPr>
          <a:lstStyle/>
          <a:p>
            <a:r>
              <a:rPr lang="zh-CN" altLang="en-US" sz="2800" dirty="0" smtClean="0"/>
              <a:t>分类别</a:t>
            </a:r>
            <a:endParaRPr lang="zh-CN" altLang="en-US" sz="2800" dirty="0"/>
          </a:p>
        </p:txBody>
      </p:sp>
      <p:sp>
        <p:nvSpPr>
          <p:cNvPr id="4" name="矩形 3"/>
          <p:cNvSpPr/>
          <p:nvPr/>
        </p:nvSpPr>
        <p:spPr>
          <a:xfrm>
            <a:off x="3479956" y="5232706"/>
            <a:ext cx="5231152" cy="954107"/>
          </a:xfrm>
          <a:prstGeom prst="rect">
            <a:avLst/>
          </a:prstGeom>
          <a:ln>
            <a:solidFill>
              <a:srgbClr val="000000"/>
            </a:solidFill>
          </a:ln>
        </p:spPr>
        <p:txBody>
          <a:bodyPr wrap="square">
            <a:spAutoFit/>
          </a:bodyPr>
          <a:lstStyle/>
          <a:p>
            <a:r>
              <a:rPr lang="zh-CN" altLang="en-US" sz="2800" dirty="0"/>
              <a:t>对事物的特征</a:t>
            </a:r>
            <a:r>
              <a:rPr lang="en-US" altLang="zh-CN" sz="2800" dirty="0"/>
              <a:t>/</a:t>
            </a:r>
            <a:r>
              <a:rPr lang="zh-CN" altLang="en-US" sz="2800" dirty="0"/>
              <a:t>事理分门别类加以说明，使说明更有条理性</a:t>
            </a:r>
            <a:r>
              <a:rPr lang="zh-CN" altLang="en-US" sz="2800" dirty="0" smtClean="0"/>
              <a:t>。</a:t>
            </a:r>
            <a:endParaRPr lang="zh-CN" altLang="en-US" sz="2800" dirty="0"/>
          </a:p>
        </p:txBody>
      </p:sp>
      <p:sp>
        <p:nvSpPr>
          <p:cNvPr id="5" name="矩形 4"/>
          <p:cNvSpPr/>
          <p:nvPr/>
        </p:nvSpPr>
        <p:spPr>
          <a:xfrm>
            <a:off x="754465" y="3831906"/>
            <a:ext cx="1386171" cy="523220"/>
          </a:xfrm>
          <a:prstGeom prst="rect">
            <a:avLst/>
          </a:prstGeom>
          <a:ln>
            <a:solidFill>
              <a:srgbClr val="000000"/>
            </a:solidFill>
          </a:ln>
        </p:spPr>
        <p:txBody>
          <a:bodyPr wrap="square">
            <a:spAutoFit/>
          </a:bodyPr>
          <a:lstStyle/>
          <a:p>
            <a:r>
              <a:rPr lang="zh-CN" altLang="en-US" sz="2800" dirty="0" smtClean="0"/>
              <a:t> 作比较</a:t>
            </a:r>
            <a:endParaRPr lang="zh-CN" altLang="en-US" sz="2800" dirty="0"/>
          </a:p>
        </p:txBody>
      </p:sp>
      <p:sp>
        <p:nvSpPr>
          <p:cNvPr id="6" name="矩形 5"/>
          <p:cNvSpPr/>
          <p:nvPr/>
        </p:nvSpPr>
        <p:spPr>
          <a:xfrm>
            <a:off x="3424344" y="3831906"/>
            <a:ext cx="5438792" cy="954107"/>
          </a:xfrm>
          <a:prstGeom prst="rect">
            <a:avLst/>
          </a:prstGeom>
          <a:ln>
            <a:solidFill>
              <a:srgbClr val="000000"/>
            </a:solidFill>
          </a:ln>
        </p:spPr>
        <p:txBody>
          <a:bodyPr wrap="square">
            <a:spAutoFit/>
          </a:bodyPr>
          <a:lstStyle/>
          <a:p>
            <a:r>
              <a:rPr lang="zh-CN" altLang="en-US" sz="2800" dirty="0"/>
              <a:t>把</a:t>
            </a:r>
            <a:r>
              <a:rPr lang="en-US" altLang="zh-CN" sz="2800" dirty="0"/>
              <a:t>A</a:t>
            </a:r>
            <a:r>
              <a:rPr lang="zh-CN" altLang="en-US" sz="2800" dirty="0"/>
              <a:t>和</a:t>
            </a:r>
            <a:r>
              <a:rPr lang="en-US" altLang="zh-CN" sz="2800" dirty="0"/>
              <a:t>B</a:t>
            </a:r>
            <a:r>
              <a:rPr lang="zh-CN" altLang="en-US" sz="2800" dirty="0"/>
              <a:t>加以比较，突出强调了事物的特征</a:t>
            </a:r>
            <a:r>
              <a:rPr lang="en-US" altLang="zh-CN" sz="2800" dirty="0"/>
              <a:t>/</a:t>
            </a:r>
            <a:r>
              <a:rPr lang="zh-CN" altLang="en-US" sz="2800" dirty="0"/>
              <a:t>事理。 </a:t>
            </a:r>
          </a:p>
        </p:txBody>
      </p:sp>
      <p:sp>
        <p:nvSpPr>
          <p:cNvPr id="7" name="矩形 6"/>
          <p:cNvSpPr/>
          <p:nvPr/>
        </p:nvSpPr>
        <p:spPr>
          <a:xfrm>
            <a:off x="827584" y="5401984"/>
            <a:ext cx="1313052" cy="523220"/>
          </a:xfrm>
          <a:prstGeom prst="rect">
            <a:avLst/>
          </a:prstGeom>
          <a:ln>
            <a:solidFill>
              <a:srgbClr val="000000"/>
            </a:solidFill>
          </a:ln>
        </p:spPr>
        <p:txBody>
          <a:bodyPr wrap="square">
            <a:spAutoFit/>
          </a:bodyPr>
          <a:lstStyle/>
          <a:p>
            <a:r>
              <a:rPr lang="zh-CN" altLang="en-US" sz="2800" dirty="0"/>
              <a:t>举例</a:t>
            </a:r>
            <a:r>
              <a:rPr lang="zh-CN" altLang="en-US" sz="2800" dirty="0" smtClean="0"/>
              <a:t>子</a:t>
            </a:r>
            <a:endParaRPr lang="zh-CN" altLang="en-US" sz="2800" dirty="0"/>
          </a:p>
        </p:txBody>
      </p:sp>
      <p:cxnSp>
        <p:nvCxnSpPr>
          <p:cNvPr id="9" name="直接连接符 8"/>
          <p:cNvCxnSpPr>
            <a:stCxn id="5" idx="3"/>
            <a:endCxn id="6" idx="1"/>
          </p:cNvCxnSpPr>
          <p:nvPr/>
        </p:nvCxnSpPr>
        <p:spPr>
          <a:xfrm>
            <a:off x="2140636" y="4093516"/>
            <a:ext cx="1283708" cy="215444"/>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 idx="3"/>
            <a:endCxn id="4" idx="1"/>
          </p:cNvCxnSpPr>
          <p:nvPr/>
        </p:nvCxnSpPr>
        <p:spPr>
          <a:xfrm>
            <a:off x="2140636" y="2997250"/>
            <a:ext cx="1339320" cy="2712510"/>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3"/>
          </p:cNvCxnSpPr>
          <p:nvPr/>
        </p:nvCxnSpPr>
        <p:spPr>
          <a:xfrm flipV="1">
            <a:off x="2140636" y="2735640"/>
            <a:ext cx="1339320" cy="2927954"/>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1660" y="4001866"/>
            <a:ext cx="5438792" cy="954107"/>
          </a:xfrm>
          <a:prstGeom prst="rect">
            <a:avLst/>
          </a:prstGeom>
          <a:ln>
            <a:solidFill>
              <a:srgbClr val="000000"/>
            </a:solidFill>
          </a:ln>
        </p:spPr>
        <p:txBody>
          <a:bodyPr wrap="square">
            <a:spAutoFit/>
          </a:bodyPr>
          <a:lstStyle/>
          <a:p>
            <a:r>
              <a:rPr lang="zh-CN" altLang="en-US" sz="2800" dirty="0" smtClean="0"/>
              <a:t>将</a:t>
            </a:r>
            <a:r>
              <a:rPr lang="en-US" altLang="zh-CN" sz="2800" dirty="0" smtClean="0"/>
              <a:t>A</a:t>
            </a:r>
            <a:r>
              <a:rPr lang="zh-CN" altLang="en-US" sz="2800" dirty="0" smtClean="0"/>
              <a:t>比作</a:t>
            </a:r>
            <a:r>
              <a:rPr lang="en-US" altLang="zh-CN" sz="2800" dirty="0" smtClean="0"/>
              <a:t>B</a:t>
            </a:r>
            <a:r>
              <a:rPr lang="zh-CN" altLang="en-US" sz="2800" dirty="0" smtClean="0"/>
              <a:t>，从而形象生动地说明了事物的特征</a:t>
            </a:r>
            <a:r>
              <a:rPr lang="en-US" altLang="zh-CN" sz="2800" dirty="0" smtClean="0"/>
              <a:t>/</a:t>
            </a:r>
            <a:r>
              <a:rPr lang="zh-CN" altLang="en-US" sz="2800" dirty="0" smtClean="0"/>
              <a:t>事理。</a:t>
            </a:r>
            <a:endParaRPr lang="zh-CN" altLang="en-US" sz="2800" dirty="0"/>
          </a:p>
        </p:txBody>
      </p:sp>
      <p:sp>
        <p:nvSpPr>
          <p:cNvPr id="3" name="矩形 2"/>
          <p:cNvSpPr/>
          <p:nvPr/>
        </p:nvSpPr>
        <p:spPr>
          <a:xfrm>
            <a:off x="827584" y="836131"/>
            <a:ext cx="1313053" cy="523220"/>
          </a:xfrm>
          <a:prstGeom prst="rect">
            <a:avLst/>
          </a:prstGeom>
          <a:ln>
            <a:solidFill>
              <a:srgbClr val="000000"/>
            </a:solidFill>
          </a:ln>
        </p:spPr>
        <p:txBody>
          <a:bodyPr wrap="square">
            <a:spAutoFit/>
          </a:bodyPr>
          <a:lstStyle/>
          <a:p>
            <a:r>
              <a:rPr lang="zh-CN" altLang="en-US" sz="2800" dirty="0" smtClean="0">
                <a:hlinkClick r:id="rId2"/>
              </a:rPr>
              <a:t>打比方</a:t>
            </a:r>
            <a:endParaRPr lang="zh-CN" altLang="en-US" sz="2800" dirty="0"/>
          </a:p>
        </p:txBody>
      </p:sp>
      <p:sp>
        <p:nvSpPr>
          <p:cNvPr id="4" name="矩形 3"/>
          <p:cNvSpPr/>
          <p:nvPr/>
        </p:nvSpPr>
        <p:spPr>
          <a:xfrm>
            <a:off x="3501660" y="272900"/>
            <a:ext cx="5231152" cy="1126462"/>
          </a:xfrm>
          <a:prstGeom prst="rect">
            <a:avLst/>
          </a:prstGeom>
          <a:ln>
            <a:solidFill>
              <a:srgbClr val="000000"/>
            </a:solidFill>
          </a:ln>
        </p:spPr>
        <p:txBody>
          <a:bodyPr wrap="square">
            <a:spAutoFit/>
          </a:bodyPr>
          <a:lstStyle/>
          <a:p>
            <a:pPr eaLnBrk="1" hangingPunct="1">
              <a:lnSpc>
                <a:spcPct val="80000"/>
              </a:lnSpc>
            </a:pPr>
            <a:r>
              <a:rPr lang="zh-CN" altLang="en-US" sz="2800" dirty="0" smtClean="0"/>
              <a:t>用列图表的方式对事物的特征</a:t>
            </a:r>
            <a:r>
              <a:rPr lang="en-US" altLang="zh-CN" sz="2800" dirty="0" smtClean="0"/>
              <a:t>/</a:t>
            </a:r>
            <a:r>
              <a:rPr lang="zh-CN" altLang="en-US" sz="2800" dirty="0" smtClean="0"/>
              <a:t>事理加以说明，使说明更简明更直观。</a:t>
            </a:r>
            <a:r>
              <a:rPr lang="zh-CN" altLang="en-US" sz="2400" dirty="0" smtClean="0"/>
              <a:t> </a:t>
            </a:r>
          </a:p>
        </p:txBody>
      </p:sp>
      <p:sp>
        <p:nvSpPr>
          <p:cNvPr id="5" name="矩形 4"/>
          <p:cNvSpPr/>
          <p:nvPr/>
        </p:nvSpPr>
        <p:spPr>
          <a:xfrm>
            <a:off x="754464" y="2223345"/>
            <a:ext cx="1386171" cy="523220"/>
          </a:xfrm>
          <a:prstGeom prst="rect">
            <a:avLst/>
          </a:prstGeom>
          <a:ln>
            <a:solidFill>
              <a:srgbClr val="000000"/>
            </a:solidFill>
          </a:ln>
        </p:spPr>
        <p:txBody>
          <a:bodyPr wrap="square">
            <a:spAutoFit/>
          </a:bodyPr>
          <a:lstStyle/>
          <a:p>
            <a:r>
              <a:rPr lang="zh-CN" altLang="en-US" sz="2800" dirty="0" smtClean="0">
                <a:hlinkClick r:id="rId3"/>
              </a:rPr>
              <a:t>下定义</a:t>
            </a:r>
            <a:endParaRPr lang="zh-CN" altLang="en-US" sz="2800" dirty="0"/>
          </a:p>
        </p:txBody>
      </p:sp>
      <p:sp>
        <p:nvSpPr>
          <p:cNvPr id="6" name="矩形 5"/>
          <p:cNvSpPr/>
          <p:nvPr/>
        </p:nvSpPr>
        <p:spPr>
          <a:xfrm>
            <a:off x="3501660" y="1645561"/>
            <a:ext cx="5438792" cy="1815882"/>
          </a:xfrm>
          <a:prstGeom prst="rect">
            <a:avLst/>
          </a:prstGeom>
          <a:ln>
            <a:solidFill>
              <a:srgbClr val="000000"/>
            </a:solidFill>
          </a:ln>
        </p:spPr>
        <p:txBody>
          <a:bodyPr wrap="square">
            <a:spAutoFit/>
          </a:bodyPr>
          <a:lstStyle/>
          <a:p>
            <a:r>
              <a:rPr lang="zh-CN" altLang="en-US" sz="2800" dirty="0" smtClean="0"/>
              <a:t>用简明科学的语言对说明的对象</a:t>
            </a:r>
            <a:r>
              <a:rPr lang="en-US" altLang="zh-CN" sz="2800" dirty="0" smtClean="0"/>
              <a:t>/</a:t>
            </a:r>
            <a:r>
              <a:rPr lang="zh-CN" altLang="en-US" sz="2800" dirty="0" smtClean="0"/>
              <a:t>科学事理加以揭示，从而更科学、更本质、更概括地揭示事物的特征</a:t>
            </a:r>
            <a:r>
              <a:rPr lang="en-US" altLang="zh-CN" sz="2800" dirty="0" smtClean="0"/>
              <a:t>/</a:t>
            </a:r>
            <a:r>
              <a:rPr lang="zh-CN" altLang="en-US" sz="2800" dirty="0" smtClean="0"/>
              <a:t>事理。</a:t>
            </a:r>
            <a:endParaRPr lang="zh-CN" altLang="en-US" sz="2800" dirty="0"/>
          </a:p>
        </p:txBody>
      </p:sp>
      <p:sp>
        <p:nvSpPr>
          <p:cNvPr id="7" name="矩形 6"/>
          <p:cNvSpPr/>
          <p:nvPr/>
        </p:nvSpPr>
        <p:spPr>
          <a:xfrm>
            <a:off x="754464" y="3755869"/>
            <a:ext cx="1313052" cy="523220"/>
          </a:xfrm>
          <a:prstGeom prst="rect">
            <a:avLst/>
          </a:prstGeom>
          <a:ln>
            <a:solidFill>
              <a:srgbClr val="000000"/>
            </a:solidFill>
          </a:ln>
        </p:spPr>
        <p:txBody>
          <a:bodyPr wrap="square">
            <a:spAutoFit/>
          </a:bodyPr>
          <a:lstStyle/>
          <a:p>
            <a:r>
              <a:rPr lang="zh-CN" altLang="en-US" sz="2800" dirty="0" smtClean="0">
                <a:hlinkClick r:id="rId4"/>
              </a:rPr>
              <a:t>列数字</a:t>
            </a:r>
            <a:endParaRPr lang="zh-CN" altLang="en-US" sz="2800" dirty="0"/>
          </a:p>
        </p:txBody>
      </p:sp>
      <p:cxnSp>
        <p:nvCxnSpPr>
          <p:cNvPr id="9" name="直接连接符 8"/>
          <p:cNvCxnSpPr>
            <a:stCxn id="5" idx="3"/>
            <a:endCxn id="6" idx="1"/>
          </p:cNvCxnSpPr>
          <p:nvPr/>
        </p:nvCxnSpPr>
        <p:spPr>
          <a:xfrm>
            <a:off x="2140635" y="2484955"/>
            <a:ext cx="1361025" cy="6854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 idx="3"/>
            <a:endCxn id="2" idx="1"/>
          </p:cNvCxnSpPr>
          <p:nvPr/>
        </p:nvCxnSpPr>
        <p:spPr>
          <a:xfrm>
            <a:off x="2140637" y="1097741"/>
            <a:ext cx="1361023" cy="3381179"/>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67516" y="4027605"/>
            <a:ext cx="1434144" cy="220970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597096" y="5278872"/>
            <a:ext cx="5231152" cy="1384995"/>
          </a:xfrm>
          <a:prstGeom prst="rect">
            <a:avLst/>
          </a:prstGeom>
          <a:ln>
            <a:solidFill>
              <a:srgbClr val="000000"/>
            </a:solidFill>
          </a:ln>
        </p:spPr>
        <p:txBody>
          <a:bodyPr wrap="square">
            <a:spAutoFit/>
          </a:bodyPr>
          <a:lstStyle/>
          <a:p>
            <a:r>
              <a:rPr lang="zh-CN" altLang="en-US" sz="2800" dirty="0" smtClean="0"/>
              <a:t>用具体的数据对事物的特征</a:t>
            </a:r>
            <a:r>
              <a:rPr lang="en-US" altLang="zh-CN" sz="2800" dirty="0" smtClean="0"/>
              <a:t>/</a:t>
            </a:r>
            <a:r>
              <a:rPr lang="zh-CN" altLang="en-US" sz="2800" dirty="0" smtClean="0"/>
              <a:t>事理加以说明，使说明更准确更有说服力。</a:t>
            </a:r>
            <a:endParaRPr lang="zh-CN" altLang="en-US" sz="2800" dirty="0"/>
          </a:p>
        </p:txBody>
      </p:sp>
      <p:sp>
        <p:nvSpPr>
          <p:cNvPr id="19" name="矩形 18"/>
          <p:cNvSpPr/>
          <p:nvPr/>
        </p:nvSpPr>
        <p:spPr>
          <a:xfrm>
            <a:off x="754464" y="5448150"/>
            <a:ext cx="1313052" cy="523220"/>
          </a:xfrm>
          <a:prstGeom prst="rect">
            <a:avLst/>
          </a:prstGeom>
          <a:ln>
            <a:solidFill>
              <a:srgbClr val="000000"/>
            </a:solidFill>
          </a:ln>
        </p:spPr>
        <p:txBody>
          <a:bodyPr wrap="square">
            <a:spAutoFit/>
          </a:bodyPr>
          <a:lstStyle/>
          <a:p>
            <a:r>
              <a:rPr lang="zh-CN" altLang="en-US" sz="2800" u="sng" dirty="0" smtClean="0">
                <a:solidFill>
                  <a:srgbClr val="FF0000"/>
                </a:solidFill>
              </a:rPr>
              <a:t>列图表</a:t>
            </a:r>
            <a:endParaRPr lang="zh-CN" altLang="en-US" sz="2800" dirty="0"/>
          </a:p>
        </p:txBody>
      </p:sp>
      <p:cxnSp>
        <p:nvCxnSpPr>
          <p:cNvPr id="25" name="直接连接符 24"/>
          <p:cNvCxnSpPr>
            <a:stCxn id="19" idx="3"/>
          </p:cNvCxnSpPr>
          <p:nvPr/>
        </p:nvCxnSpPr>
        <p:spPr>
          <a:xfrm flipV="1">
            <a:off x="2067516" y="692696"/>
            <a:ext cx="1434144" cy="5017064"/>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673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arn(inVertical)">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5"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836613"/>
            <a:ext cx="16002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3850" y="2125663"/>
            <a:ext cx="8243888" cy="3324225"/>
          </a:xfrm>
          <a:prstGeom prst="rect">
            <a:avLst/>
          </a:prstGeom>
        </p:spPr>
        <p:txBody>
          <a:bodyPr>
            <a:spAutoFit/>
          </a:bodyPr>
          <a:lstStyle/>
          <a:p>
            <a:pPr>
              <a:defRPr/>
            </a:pPr>
            <a:r>
              <a:rPr lang="en-US" altLang="zh-CN" sz="3200" dirty="0">
                <a:latin typeface="+mj-ea"/>
                <a:ea typeface="+mj-ea"/>
              </a:rPr>
              <a:t>1</a:t>
            </a:r>
            <a:r>
              <a:rPr lang="zh-CN" altLang="zh-CN" sz="3200" dirty="0">
                <a:latin typeface="+mj-ea"/>
                <a:ea typeface="+mj-ea"/>
              </a:rPr>
              <a:t>、《鲸》一文是</a:t>
            </a:r>
            <a:r>
              <a:rPr lang="en-US" altLang="zh-CN" sz="3200" dirty="0">
                <a:latin typeface="+mj-ea"/>
                <a:ea typeface="+mj-ea"/>
              </a:rPr>
              <a:t>_______________________</a:t>
            </a:r>
            <a:r>
              <a:rPr lang="zh-CN" altLang="zh-CN" sz="3200" dirty="0">
                <a:latin typeface="+mj-ea"/>
                <a:ea typeface="+mj-ea"/>
              </a:rPr>
              <a:t>等方面来介绍鲸的。</a:t>
            </a:r>
          </a:p>
          <a:p>
            <a:pPr>
              <a:defRPr/>
            </a:pPr>
            <a:r>
              <a:rPr lang="en-US" altLang="zh-CN" sz="3200" dirty="0">
                <a:latin typeface="+mj-ea"/>
                <a:ea typeface="+mj-ea"/>
              </a:rPr>
              <a:t>2</a:t>
            </a:r>
            <a:r>
              <a:rPr lang="zh-CN" altLang="zh-CN" sz="3200" dirty="0">
                <a:latin typeface="+mj-ea"/>
                <a:ea typeface="+mj-ea"/>
              </a:rPr>
              <a:t>、学习了《新型玻璃》一文，你知道的新型玻璃有</a:t>
            </a:r>
            <a:r>
              <a:rPr lang="en-US" altLang="zh-CN" sz="3200" u="sng" dirty="0">
                <a:latin typeface="+mj-ea"/>
                <a:ea typeface="+mj-ea"/>
              </a:rPr>
              <a:t>                      </a:t>
            </a:r>
            <a:r>
              <a:rPr lang="zh-CN" altLang="zh-CN" sz="3200" dirty="0">
                <a:latin typeface="+mj-ea"/>
                <a:ea typeface="+mj-ea"/>
              </a:rPr>
              <a:t>。这些名称准确地概括了玻璃某一方面的特点，请你再想象写几个</a:t>
            </a:r>
            <a:r>
              <a:rPr lang="zh-CN" altLang="en-US" sz="3200" dirty="0">
                <a:latin typeface="+mj-ea"/>
                <a:ea typeface="+mj-ea"/>
              </a:rPr>
              <a:t>。</a:t>
            </a:r>
            <a:r>
              <a:rPr lang="en-US" altLang="zh-CN" sz="3200" u="sng" dirty="0">
                <a:latin typeface="+mj-ea"/>
                <a:ea typeface="+mj-ea"/>
              </a:rPr>
              <a:t>                                     </a:t>
            </a:r>
            <a:endParaRPr lang="zh-CN" altLang="zh-CN" sz="3200" dirty="0">
              <a:latin typeface="+mj-ea"/>
              <a:ea typeface="+mj-ea"/>
            </a:endParaRPr>
          </a:p>
          <a:p>
            <a:pPr>
              <a:defRPr/>
            </a:pPr>
            <a:r>
              <a:rPr lang="en-US" altLang="zh-CN" u="sng" dirty="0"/>
              <a:t> </a:t>
            </a:r>
            <a:endParaRPr lang="zh-CN" altLang="en-US" dirty="0"/>
          </a:p>
        </p:txBody>
      </p:sp>
      <p:sp>
        <p:nvSpPr>
          <p:cNvPr id="4" name="文本占位符 3"/>
          <p:cNvSpPr>
            <a:spLocks noGrp="1"/>
          </p:cNvSpPr>
          <p:nvPr>
            <p:ph type="body" idx="1"/>
          </p:nvPr>
        </p:nvSpPr>
        <p:spPr>
          <a:xfrm>
            <a:off x="2897188" y="882650"/>
            <a:ext cx="3097212" cy="842963"/>
          </a:xfrm>
        </p:spPr>
        <p:txBody>
          <a:bodyPr/>
          <a:lstStyle/>
          <a:p>
            <a:pPr eaLnBrk="1" hangingPunct="1">
              <a:defRPr/>
            </a:pPr>
            <a:r>
              <a:rPr lang="zh-CN" altLang="en-US" sz="4800" dirty="0" smtClean="0">
                <a:latin typeface="+mj-ea"/>
                <a:ea typeface="+mj-ea"/>
              </a:rPr>
              <a:t>请抢答</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836613"/>
            <a:ext cx="16002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3850" y="2125663"/>
            <a:ext cx="8243888" cy="4032250"/>
          </a:xfrm>
          <a:prstGeom prst="rect">
            <a:avLst/>
          </a:prstGeom>
        </p:spPr>
        <p:txBody>
          <a:bodyPr>
            <a:spAutoFit/>
          </a:bodyPr>
          <a:lstStyle/>
          <a:p>
            <a:pPr>
              <a:defRPr/>
            </a:pPr>
            <a:r>
              <a:rPr lang="en-US" altLang="zh-CN" sz="3200" dirty="0">
                <a:latin typeface="+mj-ea"/>
                <a:ea typeface="+mj-ea"/>
              </a:rPr>
              <a:t>1</a:t>
            </a:r>
            <a:r>
              <a:rPr lang="zh-CN" altLang="zh-CN" sz="3200" dirty="0">
                <a:latin typeface="+mj-ea"/>
                <a:ea typeface="+mj-ea"/>
              </a:rPr>
              <a:t>、《鲸》一文</a:t>
            </a:r>
            <a:r>
              <a:rPr lang="zh-CN" altLang="zh-CN" sz="3200" dirty="0" smtClean="0">
                <a:latin typeface="+mj-ea"/>
                <a:ea typeface="+mj-ea"/>
              </a:rPr>
              <a:t>是</a:t>
            </a:r>
            <a:r>
              <a:rPr lang="zh-CN" altLang="en-US" sz="3200" u="sng" dirty="0" smtClean="0">
                <a:solidFill>
                  <a:srgbClr val="FF0000"/>
                </a:solidFill>
                <a:latin typeface="+mj-ea"/>
                <a:ea typeface="+mj-ea"/>
              </a:rPr>
              <a:t>鲸的形体特点、进化过程、种类和生活习性</a:t>
            </a:r>
            <a:r>
              <a:rPr lang="zh-CN" altLang="zh-CN" sz="3200" dirty="0" smtClean="0">
                <a:latin typeface="+mj-ea"/>
                <a:ea typeface="+mj-ea"/>
              </a:rPr>
              <a:t>等</a:t>
            </a:r>
            <a:r>
              <a:rPr lang="zh-CN" altLang="zh-CN" sz="3200" dirty="0">
                <a:latin typeface="+mj-ea"/>
                <a:ea typeface="+mj-ea"/>
              </a:rPr>
              <a:t>方面来介绍鲸的。</a:t>
            </a:r>
          </a:p>
          <a:p>
            <a:pPr>
              <a:defRPr/>
            </a:pPr>
            <a:r>
              <a:rPr lang="en-US" altLang="zh-CN" sz="3200" dirty="0">
                <a:latin typeface="+mj-ea"/>
                <a:ea typeface="+mj-ea"/>
              </a:rPr>
              <a:t>2</a:t>
            </a:r>
            <a:r>
              <a:rPr lang="zh-CN" altLang="zh-CN" sz="3200" dirty="0">
                <a:latin typeface="+mj-ea"/>
                <a:ea typeface="+mj-ea"/>
              </a:rPr>
              <a:t>、学习了《新型玻璃》一文，你知道的新型玻璃有</a:t>
            </a:r>
            <a:r>
              <a:rPr lang="zh-CN" altLang="en-US" sz="3200" u="sng" dirty="0">
                <a:solidFill>
                  <a:srgbClr val="FF0000"/>
                </a:solidFill>
                <a:latin typeface="+mj-ea"/>
                <a:ea typeface="+mj-ea"/>
              </a:rPr>
              <a:t>夹丝网防盗玻璃、夹丝玻璃、变色玻璃、吸热玻璃、吃音玻璃</a:t>
            </a:r>
            <a:r>
              <a:rPr lang="zh-CN" altLang="zh-CN" sz="3200" dirty="0">
                <a:latin typeface="+mj-ea"/>
                <a:ea typeface="+mj-ea"/>
              </a:rPr>
              <a:t>。这些名称准确地概括了玻璃某一方面的特点，请你再想象写几个</a:t>
            </a:r>
            <a:r>
              <a:rPr lang="zh-CN" altLang="en-US" sz="3200" dirty="0">
                <a:latin typeface="+mj-ea"/>
                <a:ea typeface="+mj-ea"/>
              </a:rPr>
              <a:t>。</a:t>
            </a:r>
            <a:r>
              <a:rPr lang="zh-CN" altLang="en-US" sz="3200" u="sng" dirty="0">
                <a:solidFill>
                  <a:srgbClr val="FF0000"/>
                </a:solidFill>
                <a:latin typeface="+mj-ea"/>
                <a:ea typeface="+mj-ea"/>
              </a:rPr>
              <a:t>（开放性题目，言之有理即可）</a:t>
            </a:r>
            <a:r>
              <a:rPr lang="en-US" altLang="zh-CN" sz="3200" u="sng" dirty="0">
                <a:solidFill>
                  <a:srgbClr val="FF0000"/>
                </a:solidFill>
                <a:latin typeface="+mj-ea"/>
                <a:ea typeface="+mj-ea"/>
              </a:rPr>
              <a:t>                                     </a:t>
            </a:r>
            <a:endParaRPr lang="zh-CN" altLang="zh-CN" sz="3200" u="sng" dirty="0">
              <a:solidFill>
                <a:srgbClr val="FF0000"/>
              </a:solidFill>
              <a:latin typeface="+mj-ea"/>
              <a:ea typeface="+mj-ea"/>
            </a:endParaRPr>
          </a:p>
          <a:p>
            <a:pPr>
              <a:defRPr/>
            </a:pPr>
            <a:endParaRPr lang="zh-CN" altLang="en-US" sz="3200" u="sng" dirty="0">
              <a:solidFill>
                <a:srgbClr val="FF0000"/>
              </a:solidFill>
              <a:latin typeface="+mj-ea"/>
              <a:ea typeface="+mj-ea"/>
            </a:endParaRPr>
          </a:p>
        </p:txBody>
      </p:sp>
      <p:sp>
        <p:nvSpPr>
          <p:cNvPr id="4" name="文本占位符 3"/>
          <p:cNvSpPr>
            <a:spLocks noGrp="1"/>
          </p:cNvSpPr>
          <p:nvPr>
            <p:ph type="body" idx="1"/>
          </p:nvPr>
        </p:nvSpPr>
        <p:spPr>
          <a:xfrm>
            <a:off x="2897188" y="882650"/>
            <a:ext cx="3906837" cy="842963"/>
          </a:xfrm>
        </p:spPr>
        <p:txBody>
          <a:bodyPr/>
          <a:lstStyle/>
          <a:p>
            <a:pPr eaLnBrk="1" hangingPunct="1">
              <a:defRPr/>
            </a:pPr>
            <a:r>
              <a:rPr lang="zh-CN" altLang="en-US" sz="4800" dirty="0" smtClean="0">
                <a:latin typeface="+mj-ea"/>
                <a:ea typeface="+mj-ea"/>
              </a:rPr>
              <a:t>你说对了吗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1000"/>
                                        <p:tgtEl>
                                          <p:spTgt spid="2">
                                            <p:txEl>
                                              <p:pRg st="0" end="0"/>
                                            </p:txEl>
                                          </p:spTgt>
                                        </p:tgtEl>
                                      </p:cBhvr>
                                    </p:animEffect>
                                    <p:anim calcmode="lin" valueType="num">
                                      <p:cBhvr>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additive="base">
                                        <p:cTn id="2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701675"/>
            <a:ext cx="17938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1"/>
          <p:cNvSpPr>
            <a:spLocks noChangeArrowheads="1"/>
          </p:cNvSpPr>
          <p:nvPr/>
        </p:nvSpPr>
        <p:spPr bwMode="auto">
          <a:xfrm>
            <a:off x="71438" y="1815306"/>
            <a:ext cx="442855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800" dirty="0"/>
              <a:t>（一）初步感知</a:t>
            </a:r>
            <a:r>
              <a:rPr lang="zh-CN" altLang="zh-CN" sz="2800" dirty="0" smtClean="0"/>
              <a:t>文章</a:t>
            </a:r>
            <a:endParaRPr lang="en-US" altLang="zh-CN" sz="2800" dirty="0" smtClean="0"/>
          </a:p>
          <a:p>
            <a:endParaRPr lang="zh-CN" altLang="zh-CN" sz="2800" dirty="0"/>
          </a:p>
          <a:p>
            <a:r>
              <a:rPr lang="zh-CN" altLang="en-US" sz="2800" dirty="0" smtClean="0"/>
              <a:t>        阅</a:t>
            </a:r>
            <a:r>
              <a:rPr lang="zh-CN" altLang="zh-CN" sz="2800" dirty="0" smtClean="0"/>
              <a:t>读</a:t>
            </a:r>
            <a:r>
              <a:rPr lang="zh-CN" altLang="zh-CN" sz="2800" dirty="0"/>
              <a:t>文章，把不认识的字词做上记号，读完后集体解决。</a:t>
            </a:r>
          </a:p>
        </p:txBody>
      </p:sp>
      <p:sp>
        <p:nvSpPr>
          <p:cNvPr id="9220" name="矩形 2"/>
          <p:cNvSpPr>
            <a:spLocks noChangeArrowheads="1"/>
          </p:cNvSpPr>
          <p:nvPr/>
        </p:nvSpPr>
        <p:spPr bwMode="auto">
          <a:xfrm>
            <a:off x="-28773" y="5168900"/>
            <a:ext cx="6648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dirty="0"/>
              <a:t>（</a:t>
            </a:r>
            <a:r>
              <a:rPr lang="zh-CN" altLang="en-US" sz="2800" dirty="0"/>
              <a:t>二</a:t>
            </a:r>
            <a:r>
              <a:rPr lang="zh-CN" altLang="zh-CN" sz="2800" dirty="0"/>
              <a:t>）精读课文，设置问题，合作探究。</a:t>
            </a:r>
          </a:p>
        </p:txBody>
      </p:sp>
      <p:sp>
        <p:nvSpPr>
          <p:cNvPr id="9221" name="矩形 3"/>
          <p:cNvSpPr>
            <a:spLocks noChangeArrowheads="1"/>
          </p:cNvSpPr>
          <p:nvPr/>
        </p:nvSpPr>
        <p:spPr bwMode="auto">
          <a:xfrm>
            <a:off x="119783" y="5692775"/>
            <a:ext cx="813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t>1.</a:t>
            </a:r>
            <a:r>
              <a:rPr lang="zh-CN" altLang="en-US" sz="2800" dirty="0"/>
              <a:t>请你来当小老师。（请六位同学朗读并提问。）</a:t>
            </a:r>
          </a:p>
        </p:txBody>
      </p:sp>
      <p:pic>
        <p:nvPicPr>
          <p:cNvPr id="9222" name="Picture 3" descr="68a3afb7bd53b3ef30add1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399" y="491358"/>
            <a:ext cx="3154125" cy="4463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 calcmode="lin" valueType="num">
                                      <p:cBhvr additive="base">
                                        <p:cTn id="12" dur="500" fill="hold"/>
                                        <p:tgtEl>
                                          <p:spTgt spid="9222"/>
                                        </p:tgtEl>
                                        <p:attrNameLst>
                                          <p:attrName>ppt_x</p:attrName>
                                        </p:attrNameLst>
                                      </p:cBhvr>
                                      <p:tavLst>
                                        <p:tav tm="0">
                                          <p:val>
                                            <p:strVal val="#ppt_x"/>
                                          </p:val>
                                        </p:tav>
                                        <p:tav tm="100000">
                                          <p:val>
                                            <p:strVal val="#ppt_x"/>
                                          </p:val>
                                        </p:tav>
                                      </p:tavLst>
                                    </p:anim>
                                    <p:anim calcmode="lin" valueType="num">
                                      <p:cBhvr additive="base">
                                        <p:cTn id="13"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219"/>
                                        </p:tgtEl>
                                        <p:attrNameLst>
                                          <p:attrName>style.visibility</p:attrName>
                                        </p:attrNameLst>
                                      </p:cBhvr>
                                      <p:to>
                                        <p:strVal val="visible"/>
                                      </p:to>
                                    </p:set>
                                    <p:animEffect transition="in" filter="barn(inVertical)">
                                      <p:cBhvr>
                                        <p:cTn id="18" dur="500"/>
                                        <p:tgtEl>
                                          <p:spTgt spid="921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220"/>
                                        </p:tgtEl>
                                        <p:attrNameLst>
                                          <p:attrName>style.visibility</p:attrName>
                                        </p:attrNameLst>
                                      </p:cBhvr>
                                      <p:to>
                                        <p:strVal val="visible"/>
                                      </p:to>
                                    </p:set>
                                    <p:anim calcmode="lin" valueType="num">
                                      <p:cBhvr additive="base">
                                        <p:cTn id="23" dur="500" fill="hold"/>
                                        <p:tgtEl>
                                          <p:spTgt spid="9220"/>
                                        </p:tgtEl>
                                        <p:attrNameLst>
                                          <p:attrName>ppt_x</p:attrName>
                                        </p:attrNameLst>
                                      </p:cBhvr>
                                      <p:tavLst>
                                        <p:tav tm="0">
                                          <p:val>
                                            <p:strVal val="#ppt_x"/>
                                          </p:val>
                                        </p:tav>
                                        <p:tav tm="100000">
                                          <p:val>
                                            <p:strVal val="#ppt_x"/>
                                          </p:val>
                                        </p:tav>
                                      </p:tavLst>
                                    </p:anim>
                                    <p:anim calcmode="lin" valueType="num">
                                      <p:cBhvr additive="base">
                                        <p:cTn id="2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9221">
                                            <p:txEl>
                                              <p:pRg st="0" end="0"/>
                                            </p:txEl>
                                          </p:spTgt>
                                        </p:tgtEl>
                                        <p:attrNameLst>
                                          <p:attrName>style.visibility</p:attrName>
                                        </p:attrNameLst>
                                      </p:cBhvr>
                                      <p:to>
                                        <p:strVal val="visible"/>
                                      </p:to>
                                    </p:set>
                                    <p:animEffect transition="in" filter="fade">
                                      <p:cBhvr>
                                        <p:cTn id="29" dur="500"/>
                                        <p:tgtEl>
                                          <p:spTgt spid="92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388" y="1916113"/>
            <a:ext cx="8532812" cy="3538537"/>
          </a:xfrm>
          <a:prstGeom prst="rect">
            <a:avLst/>
          </a:prstGeom>
        </p:spPr>
        <p:txBody>
          <a:bodyPr>
            <a:spAutoFit/>
          </a:bodyPr>
          <a:lstStyle/>
          <a:p>
            <a:pPr marL="457200" indent="-457200">
              <a:buFont typeface="Arial" pitchFamily="34" charset="0"/>
              <a:buChar char="•"/>
              <a:defRPr/>
            </a:pPr>
            <a:r>
              <a:rPr lang="zh-CN" altLang="zh-CN" sz="2800" dirty="0">
                <a:solidFill>
                  <a:srgbClr val="000000"/>
                </a:solidFill>
                <a:latin typeface="+mn-ea"/>
                <a:ea typeface="+mn-ea"/>
              </a:rPr>
              <a:t>这篇文章的说明对象是什么？是围绕什么问题展开的？</a:t>
            </a:r>
          </a:p>
          <a:p>
            <a:pPr marL="457200" indent="-457200">
              <a:buFont typeface="Arial" pitchFamily="34" charset="0"/>
              <a:buChar char="•"/>
              <a:defRPr/>
            </a:pPr>
            <a:r>
              <a:rPr lang="zh-CN" altLang="zh-CN" sz="2800" dirty="0">
                <a:solidFill>
                  <a:srgbClr val="000000"/>
                </a:solidFill>
                <a:latin typeface="+mn-ea"/>
                <a:ea typeface="+mn-ea"/>
              </a:rPr>
              <a:t>金箍棒可能是由什么材料制成的？这几种材料的属性怎么样？</a:t>
            </a:r>
          </a:p>
          <a:p>
            <a:pPr marL="457200" indent="-457200">
              <a:buFont typeface="Arial" pitchFamily="34" charset="0"/>
              <a:buChar char="•"/>
              <a:defRPr/>
            </a:pPr>
            <a:r>
              <a:rPr lang="zh-CN" altLang="zh-CN" sz="2800" dirty="0">
                <a:solidFill>
                  <a:srgbClr val="000000"/>
                </a:solidFill>
                <a:latin typeface="+mn-ea"/>
                <a:ea typeface="+mn-ea"/>
              </a:rPr>
              <a:t>通过上一题可以知道作者本意是为了介绍那几种金属，为什么要借助金箍棒？</a:t>
            </a:r>
          </a:p>
          <a:p>
            <a:pPr marL="457200" indent="-457200">
              <a:buFont typeface="Arial" pitchFamily="34" charset="0"/>
              <a:buChar char="•"/>
              <a:defRPr/>
            </a:pPr>
            <a:r>
              <a:rPr lang="zh-CN" altLang="zh-CN" sz="2800" dirty="0">
                <a:solidFill>
                  <a:srgbClr val="000000"/>
                </a:solidFill>
                <a:latin typeface="+mn-ea"/>
                <a:ea typeface="+mn-ea"/>
              </a:rPr>
              <a:t>文章最后一段从哪几个方面对金箍棒进行了说明？</a:t>
            </a:r>
            <a:endParaRPr lang="en-US" altLang="zh-CN" sz="2800" dirty="0">
              <a:solidFill>
                <a:srgbClr val="000000"/>
              </a:solidFill>
              <a:latin typeface="+mn-ea"/>
              <a:ea typeface="+mn-ea"/>
            </a:endParaRPr>
          </a:p>
          <a:p>
            <a:pPr marL="457200" indent="-457200">
              <a:buFont typeface="Arial" pitchFamily="34" charset="0"/>
              <a:buChar char="•"/>
              <a:defRPr/>
            </a:pPr>
            <a:r>
              <a:rPr lang="zh-CN" altLang="zh-CN" sz="2800" dirty="0">
                <a:solidFill>
                  <a:srgbClr val="000000"/>
                </a:solidFill>
                <a:latin typeface="+mn-ea"/>
                <a:ea typeface="+mn-ea"/>
              </a:rPr>
              <a:t>这篇文章的语言特点是什么？从哪里体现出来？</a:t>
            </a:r>
          </a:p>
        </p:txBody>
      </p:sp>
      <p:sp>
        <p:nvSpPr>
          <p:cNvPr id="10243" name="文本占位符 3"/>
          <p:cNvSpPr>
            <a:spLocks noGrp="1"/>
          </p:cNvSpPr>
          <p:nvPr>
            <p:ph type="body" idx="1"/>
          </p:nvPr>
        </p:nvSpPr>
        <p:spPr>
          <a:xfrm>
            <a:off x="2754313" y="692150"/>
            <a:ext cx="3381375" cy="936625"/>
          </a:xfrm>
        </p:spPr>
        <p:txBody>
          <a:bodyPr/>
          <a:lstStyle/>
          <a:p>
            <a:pPr eaLnBrk="1" hangingPunct="1"/>
            <a:r>
              <a:rPr lang="en-US" altLang="zh-CN" sz="4000" smtClean="0"/>
              <a:t>2.</a:t>
            </a:r>
            <a:r>
              <a:rPr lang="zh-CN" altLang="en-US" sz="4000" smtClean="0"/>
              <a:t>回答问题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barn(inVertical)">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500"/>
                                        <p:tgtEl>
                                          <p:spTgt spid="2">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barn(inVertical)">
                                      <p:cBhvr>
                                        <p:cTn id="30" dur="500"/>
                                        <p:tgtEl>
                                          <p:spTgt spid="2">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theme/theme1.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CDESIGNK</Template>
  <TotalTime>306</TotalTime>
  <Words>2354</Words>
  <Application>Microsoft Office PowerPoint</Application>
  <PresentationFormat>全屏显示(4:3)</PresentationFormat>
  <Paragraphs>152</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古瓶荷花</vt:lpstr>
      <vt:lpstr>PowerPoint 演示文稿</vt:lpstr>
      <vt:lpstr>你认识它吗？能给大家介绍一下吗？</vt:lpstr>
      <vt:lpstr>PowerPoint 演示文稿</vt:lpstr>
      <vt:lpstr>说明的方法 </vt:lpstr>
      <vt:lpstr>PowerPoint 演示文稿</vt:lpstr>
      <vt:lpstr>PowerPoint 演示文稿</vt:lpstr>
      <vt:lpstr>PowerPoint 演示文稿</vt:lpstr>
      <vt:lpstr>PowerPoint 演示文稿</vt:lpstr>
      <vt:lpstr>PowerPoint 演示文稿</vt:lpstr>
      <vt:lpstr>完成练习</vt:lpstr>
      <vt:lpstr>请独立完成《走进3D时代》</vt:lpstr>
      <vt:lpstr>PowerPoint 演示文稿</vt:lpstr>
      <vt:lpstr>趣味阅读——《动物自杀奇观》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Microsoft.com</dc:creator>
  <cp:lastModifiedBy>梁芯茹</cp:lastModifiedBy>
  <cp:revision>92</cp:revision>
  <dcterms:created xsi:type="dcterms:W3CDTF">2010-12-20T12:22:01Z</dcterms:created>
  <dcterms:modified xsi:type="dcterms:W3CDTF">2012-09-05T02:20:54Z</dcterms:modified>
</cp:coreProperties>
</file>