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2604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3AA85-D430-4B46-8E9B-C1FA59530C3B}" type="datetimeFigureOut">
              <a:rPr lang="zh-CN" altLang="en-US" smtClean="0"/>
              <a:t>2018/3/31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764C37-2730-418A-A5FE-E0A58CF087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76F43-F445-4C39-9F39-BE7D39332E49}" type="datetimeFigureOut">
              <a:rPr lang="zh-CN" altLang="en-US" smtClean="0"/>
              <a:t>2018/3/31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07BE-F981-4934-8B25-4D1EA7EC9A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76F43-F445-4C39-9F39-BE7D39332E49}" type="datetimeFigureOut">
              <a:rPr lang="zh-CN" altLang="en-US" smtClean="0"/>
              <a:t>2018/3/31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07BE-F981-4934-8B25-4D1EA7EC9A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76F43-F445-4C39-9F39-BE7D39332E49}" type="datetimeFigureOut">
              <a:rPr lang="zh-CN" altLang="en-US" smtClean="0"/>
              <a:t>2018/3/31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07BE-F981-4934-8B25-4D1EA7EC9A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76F43-F445-4C39-9F39-BE7D39332E49}" type="datetimeFigureOut">
              <a:rPr lang="zh-CN" altLang="en-US" smtClean="0"/>
              <a:t>2018/3/31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07BE-F981-4934-8B25-4D1EA7EC9A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76F43-F445-4C39-9F39-BE7D39332E49}" type="datetimeFigureOut">
              <a:rPr lang="zh-CN" altLang="en-US" smtClean="0"/>
              <a:t>2018/3/31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07BE-F981-4934-8B25-4D1EA7EC9A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76F43-F445-4C39-9F39-BE7D39332E49}" type="datetimeFigureOut">
              <a:rPr lang="zh-CN" altLang="en-US" smtClean="0"/>
              <a:t>2018/3/31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07BE-F981-4934-8B25-4D1EA7EC9A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76F43-F445-4C39-9F39-BE7D39332E49}" type="datetimeFigureOut">
              <a:rPr lang="zh-CN" altLang="en-US" smtClean="0"/>
              <a:t>2018/3/31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07BE-F981-4934-8B25-4D1EA7EC9A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76F43-F445-4C39-9F39-BE7D39332E49}" type="datetimeFigureOut">
              <a:rPr lang="zh-CN" altLang="en-US" smtClean="0"/>
              <a:t>2018/3/31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07BE-F981-4934-8B25-4D1EA7EC9A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76F43-F445-4C39-9F39-BE7D39332E49}" type="datetimeFigureOut">
              <a:rPr lang="zh-CN" altLang="en-US" smtClean="0"/>
              <a:t>2018/3/31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07BE-F981-4934-8B25-4D1EA7EC9A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76F43-F445-4C39-9F39-BE7D39332E49}" type="datetimeFigureOut">
              <a:rPr lang="zh-CN" altLang="en-US" smtClean="0"/>
              <a:t>2018/3/31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07BE-F981-4934-8B25-4D1EA7EC9A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76F43-F445-4C39-9F39-BE7D39332E49}" type="datetimeFigureOut">
              <a:rPr lang="zh-CN" altLang="en-US" smtClean="0"/>
              <a:t>2018/3/31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07BE-F981-4934-8B25-4D1EA7EC9A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C76F43-F445-4C39-9F39-BE7D39332E49}" type="datetimeFigureOut">
              <a:rPr lang="zh-CN" altLang="en-US" smtClean="0"/>
              <a:t>2018/3/31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CA07BE-F981-4934-8B25-4D1EA7EC9A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zh-CN" altLang="en-US" sz="6000" b="1">
                <a:solidFill>
                  <a:srgbClr val="FF0000"/>
                </a:solidFill>
              </a:rPr>
              <a:t>中</a:t>
            </a:r>
            <a:r>
              <a:rPr lang="zh-CN" altLang="en-US" sz="6000" b="1" smtClean="0">
                <a:solidFill>
                  <a:srgbClr val="FF0000"/>
                </a:solidFill>
              </a:rPr>
              <a:t>考诗歌鉴赏</a:t>
            </a:r>
            <a:r>
              <a:rPr lang="en-US" altLang="zh-CN" sz="6000" b="1" smtClean="0">
                <a:solidFill>
                  <a:srgbClr val="FF0000"/>
                </a:solidFill>
              </a:rPr>
              <a:t/>
            </a:r>
            <a:br>
              <a:rPr lang="en-US" altLang="zh-CN" sz="6000" b="1" smtClean="0">
                <a:solidFill>
                  <a:srgbClr val="FF0000"/>
                </a:solidFill>
              </a:rPr>
            </a:br>
            <a:r>
              <a:rPr lang="zh-CN" altLang="en-US" sz="6000" b="1" smtClean="0">
                <a:solidFill>
                  <a:srgbClr val="FF0000"/>
                </a:solidFill>
              </a:rPr>
              <a:t>万能模式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7584" y="980729"/>
            <a:ext cx="7056784" cy="2002234"/>
          </a:xfrm>
        </p:spPr>
        <p:txBody>
          <a:bodyPr>
            <a:normAutofit fontScale="90000"/>
          </a:bodyPr>
          <a:lstStyle/>
          <a:p>
            <a:r>
              <a:rPr lang="zh-CN" altLang="zh-CN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咏史怀古诗的鉴赏首先要弄清史实、典故，其次要体会意图、感情，再次要品味技巧手法。</a:t>
            </a:r>
            <a:r>
              <a:rPr lang="zh-CN" altLang="zh-CN"/>
              <a:t/>
            </a:r>
            <a:br>
              <a:rPr lang="zh-CN" altLang="zh-CN"/>
            </a:br>
            <a:endParaRPr lang="zh-CN" altLang="en-US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115616" y="3212976"/>
            <a:ext cx="6696743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1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．形式标志：标题中有古迹、古人名，或在古迹、古人前冠以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“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咏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”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，或在古迹、古人后加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“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怀古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”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、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“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咏怀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”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等。</a:t>
            </a:r>
            <a:endParaRPr kumimoji="0" lang="zh-CN" altLang="en-US" sz="7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620689"/>
            <a:ext cx="748883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3600" b="1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2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．内容特点：</a:t>
            </a:r>
            <a:endParaRPr kumimoji="0" lang="en-US" altLang="zh-CN" sz="3600" b="1" i="0" u="none" strike="noStrike" cap="none" normalizeH="0" baseline="0" smtClean="0">
              <a:ln>
                <a:noFill/>
              </a:ln>
              <a:solidFill>
                <a:srgbClr val="3E3E3E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lvl="0" indent="3048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①表达像古人那样建立功业志向，抒发对古人的缅怀之情；</a:t>
            </a:r>
            <a:endParaRPr kumimoji="0" lang="en-US" altLang="zh-CN" sz="3600" b="1" i="0" u="none" strike="noStrike" cap="none" normalizeH="0" baseline="0" smtClean="0">
              <a:ln>
                <a:noFill/>
              </a:ln>
              <a:solidFill>
                <a:srgbClr val="3E3E3E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lvl="0" indent="3048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②抒发昔盛今衰的感慨，暗含对现实的不满甚至批判，多借古讽今；③忧国伤时，揭露统治者的昏庸腐朽，同情下层人民的疾苦，担忧国家民族的前途命运。</a:t>
            </a:r>
            <a:endParaRPr kumimoji="0" lang="en-US" altLang="zh-CN" sz="3600" b="1" i="0" u="none" strike="noStrike" cap="none" normalizeH="0" baseline="0" smtClean="0">
              <a:ln>
                <a:noFill/>
              </a:ln>
              <a:solidFill>
                <a:srgbClr val="3E3E3E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lvl="0" indent="3048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④悲叹年华消逝，壮志难酬。</a:t>
            </a:r>
            <a:endParaRPr kumimoji="0" lang="zh-CN" altLang="en-US" sz="8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/>
              <a:t>（二）</a:t>
            </a:r>
            <a:r>
              <a:rPr lang="zh-CN" altLang="zh-CN" b="1"/>
              <a:t>咏物诗</a:t>
            </a:r>
            <a:r>
              <a:rPr lang="zh-CN" altLang="zh-CN"/>
              <a:t/>
            </a:r>
            <a:br>
              <a:rPr lang="zh-CN" altLang="zh-CN"/>
            </a:br>
            <a:endParaRPr lang="zh-CN" altLang="en-US"/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51520" y="1132968"/>
            <a:ext cx="401584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1</a:t>
            </a: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．咏物诗的特点：</a:t>
            </a:r>
            <a:endParaRPr kumimoji="0" lang="zh-CN" altLang="en-US" sz="7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755576" y="2132856"/>
            <a:ext cx="756084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内容上以某一物为描写对象，抓住其某些特征着意描</a:t>
            </a: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摹</a:t>
            </a: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。</a:t>
            </a:r>
            <a:endParaRPr kumimoji="0" lang="en-US" altLang="zh-CN" sz="3200" b="0" i="0" u="none" strike="noStrike" cap="none" normalizeH="0" baseline="0" smtClean="0">
              <a:ln>
                <a:noFill/>
              </a:ln>
              <a:solidFill>
                <a:srgbClr val="3E3E3E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思</a:t>
            </a: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想上往往是托物言志。由物到人，由实到虚，写出精神品</a:t>
            </a: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格</a:t>
            </a: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。</a:t>
            </a:r>
            <a:endParaRPr kumimoji="0" lang="en-US" altLang="zh-CN" sz="3200" b="0" i="0" u="none" strike="noStrike" cap="none" normalizeH="0" baseline="0" smtClean="0">
              <a:ln>
                <a:noFill/>
              </a:ln>
              <a:solidFill>
                <a:srgbClr val="3E3E3E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常</a:t>
            </a: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用比喻、象征、拟人、对比等表现手法。①以物象为题；②咏（题、赠、赞）</a:t>
            </a:r>
            <a:r>
              <a:rPr kumimoji="0" lang="en-US" altLang="zh-CN" sz="3200" b="0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+</a:t>
            </a: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物象</a:t>
            </a:r>
            <a:endParaRPr kumimoji="0" lang="zh-CN" altLang="en-US" sz="7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258816" cy="1143000"/>
          </a:xfrm>
        </p:spPr>
        <p:txBody>
          <a:bodyPr>
            <a:normAutofit fontScale="90000"/>
          </a:bodyPr>
          <a:lstStyle/>
          <a:p>
            <a:r>
              <a:rPr lang="en-US" altLang="zh-CN" sz="4900">
                <a:solidFill>
                  <a:srgbClr val="FF0000"/>
                </a:solidFill>
              </a:rPr>
              <a:t>2.</a:t>
            </a:r>
            <a:r>
              <a:rPr lang="zh-CN" altLang="zh-CN" sz="4900">
                <a:solidFill>
                  <a:srgbClr val="FF0000"/>
                </a:solidFill>
              </a:rPr>
              <a:t>内容特点：</a:t>
            </a:r>
            <a:r>
              <a:rPr lang="zh-CN" altLang="zh-CN"/>
              <a:t/>
            </a:r>
            <a:br>
              <a:rPr lang="zh-CN" altLang="zh-CN"/>
            </a:br>
            <a:endParaRPr lang="zh-CN" altLang="en-US"/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51520" y="983054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4000" b="1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咏物言志，借所咏之物表达自己的志向或品质；或表达自己对生活的思考、对人事的评价。</a:t>
            </a:r>
            <a:endParaRPr kumimoji="0" lang="zh-CN" sz="8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611560" y="2996952"/>
            <a:ext cx="348204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3.</a:t>
            </a:r>
            <a:r>
              <a:rPr kumimoji="0" lang="zh-CN" altLang="en-US" sz="4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分析角度</a:t>
            </a:r>
            <a:r>
              <a:rPr kumimoji="0" lang="zh-CN" altLang="en-US" sz="4000" b="0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：</a:t>
            </a:r>
            <a:endParaRPr kumimoji="0" lang="zh-CN" altLang="en-US" sz="8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51520" y="3704403"/>
            <a:ext cx="889248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4000" b="1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物与人的相同点（物我合一的结合点），赏析时要重点把握①写的什么物，有什么特征。②寄托什么志。</a:t>
            </a:r>
            <a:endParaRPr kumimoji="0" lang="zh-CN" sz="8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/>
              <a:t>（三）</a:t>
            </a:r>
            <a:r>
              <a:rPr lang="zh-CN" altLang="zh-CN" b="1"/>
              <a:t>写景诗</a:t>
            </a:r>
            <a:r>
              <a:rPr lang="zh-CN" altLang="zh-CN"/>
              <a:t/>
            </a:r>
            <a:br>
              <a:rPr lang="zh-CN" altLang="zh-CN"/>
            </a:br>
            <a:endParaRPr lang="zh-CN" altLang="en-US"/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259632" y="1010925"/>
            <a:ext cx="684076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南朝谢灵运开山水诗先河，东晋陶渊明开田园诗先河，发展到唐代，有山水田园诗派，代表人物是王维、孟浩</a:t>
            </a: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然</a:t>
            </a: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。</a:t>
            </a:r>
            <a:endParaRPr kumimoji="0" lang="en-US" altLang="zh-CN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山</a:t>
            </a:r>
            <a:r>
              <a:rPr kumimoji="0" lang="zh-CN" sz="32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水田园诗以描写自然风光、农村景物以及安逸恬淡的隐居生活见长，诗境隽永优美，风格恬静淡雅，语言清丽洗练。这类诗抒情上常常是借景抒情、寄情于景，写法上常常是白描、衬托。</a:t>
            </a:r>
            <a:endParaRPr kumimoji="0" lang="zh-CN" sz="7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395536" y="776320"/>
            <a:ext cx="874846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1.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内容范围：一般写景诗和山水田园诗；</a:t>
            </a:r>
            <a:endParaRPr kumimoji="0" lang="zh-CN" altLang="en-US" sz="60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2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写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法特点：借景抒情，融情入景；</a:t>
            </a:r>
            <a:endParaRPr kumimoji="0" lang="zh-CN" altLang="en-US" sz="60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3.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分析重点：景物特征；</a:t>
            </a:r>
            <a:endParaRPr kumimoji="0" lang="zh-CN" altLang="en-US" sz="60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4.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山水田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园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诗</a:t>
            </a:r>
            <a:r>
              <a:rPr lang="zh-CN" altLang="en-US" sz="36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的主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题：</a:t>
            </a:r>
            <a:endParaRPr kumimoji="0" lang="en-US" altLang="zh-CN" sz="36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①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归隐田园，钟情山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水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；</a:t>
            </a:r>
            <a:endParaRPr kumimoji="0" lang="en-US" altLang="zh-CN" sz="36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②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描绘山川美景，热爱祖国河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山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；</a:t>
            </a:r>
            <a:endParaRPr kumimoji="0" lang="en-US" altLang="zh-CN" sz="36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③厌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弃官场黑暗，抒发闲适情调，表达自己决不同流合污的高洁品格。</a:t>
            </a:r>
            <a:endParaRPr kumimoji="0" lang="zh-CN" altLang="en-US" sz="80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915000" cy="1143000"/>
          </a:xfrm>
        </p:spPr>
        <p:txBody>
          <a:bodyPr>
            <a:normAutofit fontScale="90000"/>
          </a:bodyPr>
          <a:lstStyle/>
          <a:p>
            <a:r>
              <a:rPr lang="zh-CN" altLang="zh-CN" sz="5300"/>
              <a:t>（四）</a:t>
            </a:r>
            <a:r>
              <a:rPr lang="zh-CN" altLang="zh-CN" sz="5300" b="1"/>
              <a:t>战争诗</a:t>
            </a:r>
            <a:r>
              <a:rPr lang="zh-CN" altLang="zh-CN"/>
              <a:t/>
            </a:r>
            <a:br>
              <a:rPr lang="zh-CN" altLang="zh-CN"/>
            </a:br>
            <a:endParaRPr lang="zh-CN" altLang="en-US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755576" y="1362271"/>
            <a:ext cx="72008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从先秦就有了以边塞、战争为题材的诗，发展到唐代，由于战争频仍，统治者重武轻文，士人邀功边庭以博取功名比由科举进身容易得多，加之盛唐那种积极用世、昂扬奋进的时代气氛，于是奇情壮丽的边塞诗便大大发展起来了，形成一个新的诗歌流派，其代表人物是</a:t>
            </a:r>
            <a:r>
              <a:rPr kumimoji="0" lang="zh-CN" sz="3200" b="1" i="0" u="none" strike="noStrike" cap="none" normalizeH="0" baseline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高适、岑参、王昌龄。</a:t>
            </a:r>
            <a:endParaRPr kumimoji="0" lang="zh-CN" sz="7200" b="1" i="0" u="none" strike="noStrike" cap="none" normalizeH="0" baseline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692696"/>
            <a:ext cx="748883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/>
              <a:t>1.</a:t>
            </a:r>
            <a:r>
              <a:rPr lang="zh-CN" altLang="zh-CN" sz="3200" b="1"/>
              <a:t>形式标志：题目中一般出现”“塞”、“征”、“军”等字眼；也有用乐府旧题的，如《凉州词》、《少年行》、《关山月》、《从军行》等</a:t>
            </a:r>
            <a:endParaRPr lang="zh-CN" altLang="en-US" sz="3200" b="1"/>
          </a:p>
        </p:txBody>
      </p:sp>
      <p:sp>
        <p:nvSpPr>
          <p:cNvPr id="3" name="矩形 2"/>
          <p:cNvSpPr/>
          <p:nvPr/>
        </p:nvSpPr>
        <p:spPr>
          <a:xfrm>
            <a:off x="971600" y="2828836"/>
            <a:ext cx="78488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/>
              <a:t>2</a:t>
            </a:r>
            <a:r>
              <a:rPr lang="zh-CN" altLang="zh-CN" sz="3200" b="1"/>
              <a:t>．基本主题：建立功业的渴望；保家卫国的决心；山河沦丧的痛苦；久居边关的乡愁；塞外生活的艰辛和连年征战的惨烈；报国无门的怨愤和归家无望的哀痛</a:t>
            </a:r>
            <a:endParaRPr lang="zh-CN" altLang="en-US" sz="3200" b="1"/>
          </a:p>
        </p:txBody>
      </p:sp>
      <p:sp>
        <p:nvSpPr>
          <p:cNvPr id="4" name="矩形 3"/>
          <p:cNvSpPr/>
          <p:nvPr/>
        </p:nvSpPr>
        <p:spPr>
          <a:xfrm>
            <a:off x="899592" y="4941168"/>
            <a:ext cx="79208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/>
              <a:t>3</a:t>
            </a:r>
            <a:r>
              <a:rPr lang="zh-CN" altLang="zh-CN" sz="2800" b="1"/>
              <a:t>．分析重点：鉴赏边塞诗要结合作者的生平思想和诗歌创作的具体时间，体味诗人在诗中写的是什么，抒发的哪一类型的情感，要注意富有边塞特征的景物和富有战争特征的事件、心理。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82153"/>
            <a:ext cx="53142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4000" b="0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（五）</a:t>
            </a:r>
            <a:r>
              <a:rPr kumimoji="0" lang="zh-CN" sz="4000" b="1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行旅诗和闺怨诗</a:t>
            </a:r>
            <a:endParaRPr kumimoji="0" lang="zh-CN" sz="8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568" y="1628800"/>
            <a:ext cx="734481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/>
              <a:t>古人或久宦在外，或长期流离漂泊，或久戍边关，总会引起浓浓的思乡怀人之情，所以这类诗文就特别多，它们或写羁旅之思，或写思念亲友，或写征人思乡，或写闺中怀人。写作上或触景伤情，或感时生情（中秋望月、重阳登高、伤春悲秋、日暮思归），或托物传情（月、雁、笛、柳），或因梦寄情，或妙喻传情。鉴赏这类诗要在整体感知的基础上确定情感类别；抓住意象，构建图景；抓住关键词语，体味艺术特点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548680"/>
            <a:ext cx="64087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</a:rPr>
              <a:t>行旅诗</a:t>
            </a:r>
            <a:r>
              <a:rPr lang="zh-CN" altLang="zh-CN" sz="3600" b="1"/>
              <a:t>：主要表现行旅之人旅途的艰辛、寂寞以及对家乡、亲人的思念</a:t>
            </a:r>
            <a:endParaRPr lang="zh-CN" altLang="en-US" sz="3600" b="1"/>
          </a:p>
        </p:txBody>
      </p:sp>
      <p:sp>
        <p:nvSpPr>
          <p:cNvPr id="3" name="矩形 2"/>
          <p:cNvSpPr/>
          <p:nvPr/>
        </p:nvSpPr>
        <p:spPr>
          <a:xfrm>
            <a:off x="539552" y="2996952"/>
            <a:ext cx="770485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</a:rPr>
              <a:t>闺怨诗</a:t>
            </a:r>
            <a:r>
              <a:rPr lang="zh-CN" altLang="zh-CN" sz="3200" b="1"/>
              <a:t>：一是表现妇女对出征在外的丈夫的思念，表达对战争的厌恶或鼓励丈夫建功立业的情怀；二是表达对出门在外的丈夫的思念，表达女子的柔情别绪，忧愁伤感；三是表现宫中女子对自由被禁锢、遭人冷落的处境的怨恨，表达对自由和幸福生活的向往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2" y="1124745"/>
            <a:ext cx="439003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400" b="1"/>
              <a:t>答题基本方略</a:t>
            </a:r>
            <a:endParaRPr lang="zh-CN" altLang="en-US" sz="440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2563671"/>
            <a:ext cx="8352928" cy="265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1</a:t>
            </a: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．把握标题，参照内容，明确类别、中心。</a:t>
            </a:r>
            <a:endParaRPr kumimoji="0" lang="zh-CN" altLang="en-US" sz="5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2</a:t>
            </a: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．捕捉意象，形成画面，初步理解形象特点。</a:t>
            </a:r>
            <a:endParaRPr kumimoji="0" lang="zh-CN" altLang="en-US" sz="5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3</a:t>
            </a: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．审读题干，明确要求，准确定位（考查对象：内容、方法、语言；局部、整体）。</a:t>
            </a:r>
            <a:endParaRPr kumimoji="0" lang="zh-CN" altLang="en-US" sz="7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764704"/>
            <a:ext cx="44596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/>
              <a:t>（六）</a:t>
            </a:r>
            <a:r>
              <a:rPr lang="zh-CN" altLang="zh-CN" sz="4800" b="1"/>
              <a:t>送别诗</a:t>
            </a:r>
            <a:endParaRPr lang="zh-CN" altLang="en-US" sz="4800"/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539552" y="1581145"/>
            <a:ext cx="741682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古代由于交通不便，通讯极不发达，亲人朋友之间往往一别数载难以相见，故古人特别看重离别。离别之际，人们往往设酒饯别，折柳相送，有时还要吟诗话别，因此离情别绪就成为古代文人一个永恒的主题。因各人的情况不同，故送别诗所写的具体内容及思想倾向往往有别。有的直接抒写离别之情，有的借以一吐胸中积愤或表明心志，有的重在写离愁别恨，有的重在劝勉、鼓励、安慰，有的兼而有之。</a:t>
            </a:r>
            <a:endParaRPr kumimoji="0" lang="zh-CN" sz="66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404664"/>
            <a:ext cx="6552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/>
              <a:t>1</a:t>
            </a:r>
            <a:r>
              <a:rPr lang="zh-CN" altLang="zh-CN" sz="3600" b="1"/>
              <a:t>．形式标志：标题中有“送”或“别”等字眼</a:t>
            </a:r>
            <a:endParaRPr lang="zh-CN" altLang="en-US" sz="3600" b="1"/>
          </a:p>
        </p:txBody>
      </p:sp>
      <p:sp>
        <p:nvSpPr>
          <p:cNvPr id="3" name="矩形 2"/>
          <p:cNvSpPr/>
          <p:nvPr/>
        </p:nvSpPr>
        <p:spPr>
          <a:xfrm>
            <a:off x="1043608" y="1844824"/>
            <a:ext cx="73448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/>
              <a:t>2</a:t>
            </a:r>
            <a:r>
              <a:rPr lang="zh-CN" altLang="zh-CN" sz="3600" b="1"/>
              <a:t>．基本主题：依依不舍的留念；情深意长的勉励；坦陈心志的告白；别后情境的想象、担忧与对友人的思念</a:t>
            </a:r>
            <a:endParaRPr lang="zh-CN" altLang="en-US" sz="3600" b="1"/>
          </a:p>
        </p:txBody>
      </p:sp>
      <p:sp>
        <p:nvSpPr>
          <p:cNvPr id="4" name="矩形 3"/>
          <p:cNvSpPr/>
          <p:nvPr/>
        </p:nvSpPr>
        <p:spPr>
          <a:xfrm>
            <a:off x="899592" y="4581128"/>
            <a:ext cx="74888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/>
              <a:t>3</a:t>
            </a:r>
            <a:r>
              <a:rPr lang="zh-CN" altLang="zh-CN" sz="3600" b="1"/>
              <a:t>．感情色彩：依恋与不舍——低沉哀婉，伤感惆怅；安慰与祝愿——旷达刚健，乐观向上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95536" y="260649"/>
            <a:ext cx="68884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基本考查内容及对应答题点</a:t>
            </a:r>
            <a:endParaRPr kumimoji="0" lang="zh-CN" altLang="en-US" sz="7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539552" y="1196753"/>
            <a:ext cx="831641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（一）表现手法（抒情言志描写的手段、技巧、艺术手法、怎样表达</a:t>
            </a: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感</a:t>
            </a: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情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和</a:t>
            </a: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怎</a:t>
            </a: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样</a:t>
            </a: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描</a:t>
            </a: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写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？</a:t>
            </a: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）</a:t>
            </a:r>
            <a:endParaRPr kumimoji="0" lang="zh-CN" sz="6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1043608" y="2419727"/>
            <a:ext cx="712879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1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．抒情言志的方法：</a:t>
            </a:r>
            <a:endParaRPr kumimoji="0" lang="zh-CN" altLang="en-US" sz="48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①直接抒情（直抒胸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臆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）</a:t>
            </a:r>
            <a:endParaRPr kumimoji="0" lang="en-US" altLang="zh-CN" sz="28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②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间接抒情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——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借景抒情、借事（折柳、登高、凭栏、用典）抒情、托物言志、象征、衬托、烘托、抑扬、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对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比照应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、虚实结合、从对方落笔、比兴；卒章显志。</a:t>
            </a:r>
            <a:b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2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．描写（写景）方法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——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比兴、渲染、衬托、动静、对比、拟人、夸张、正侧、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虚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实</a:t>
            </a:r>
            <a:endParaRPr kumimoji="0" lang="zh-CN" altLang="en-US" sz="66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（二）内容方面</a:t>
            </a:r>
            <a:endParaRPr lang="zh-CN" altLang="en-US"/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1174778"/>
            <a:ext cx="874846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设问方向：营造了怎样的意境氛围、表达了怎样的思想感情（画面、景物、思想、情怀）</a:t>
            </a:r>
            <a:endParaRPr kumimoji="0" lang="zh-CN" sz="7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827584" y="2572854"/>
            <a:ext cx="705678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答题过</a:t>
            </a: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程</a:t>
            </a: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：</a:t>
            </a:r>
            <a:endParaRPr kumimoji="0" lang="en-US" altLang="zh-CN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描</a:t>
            </a: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摹图景（切忌翻译原句）</a:t>
            </a: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——</a:t>
            </a: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把握景物特</a:t>
            </a: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点</a:t>
            </a: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（</a:t>
            </a: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幽静</a:t>
            </a: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、</a:t>
            </a: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萧瑟、凄凉、孤独、生机盎然</a:t>
            </a: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等</a:t>
            </a: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）</a:t>
            </a:r>
            <a:endParaRPr kumimoji="0" lang="en-US" altLang="zh-CN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——</a:t>
            </a: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依景辨情，把握思想感情（注意情景一致或相对）</a:t>
            </a:r>
            <a:endParaRPr kumimoji="0" lang="zh-CN" sz="7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/>
              <a:t>（三）语言方面：</a:t>
            </a:r>
            <a:br>
              <a:rPr lang="zh-CN" altLang="zh-CN"/>
            </a:br>
            <a:endParaRPr lang="zh-CN" altLang="en-US"/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259632" y="1948563"/>
            <a:ext cx="662473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0" i="0" u="none" strike="noStrike" cap="none" normalizeH="0" baseline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设问内容</a:t>
            </a:r>
            <a:r>
              <a:rPr kumimoji="0" lang="zh-CN" sz="36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：语言特色、语言风格、语言艺术</a:t>
            </a:r>
            <a:endParaRPr kumimoji="0" lang="zh-CN" sz="60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0" i="0" u="none" strike="noStrike" cap="none" normalizeH="0" baseline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答题方向</a:t>
            </a:r>
            <a:r>
              <a:rPr kumimoji="0" lang="zh-CN" sz="36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：清新淡雅、平淡自然、明快浅显、辞藻华丽、委婉含蓄、简洁洗练、沉郁顿挫、浑厚雄壮、多用口语、明白如话。</a:t>
            </a:r>
            <a:endParaRPr kumimoji="0" lang="zh-CN" sz="80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/>
              <a:t>（四）综合设问：</a:t>
            </a:r>
            <a:br>
              <a:rPr lang="zh-CN" altLang="zh-CN"/>
            </a:br>
            <a:endParaRPr lang="zh-CN" altLang="en-US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51520" y="1524366"/>
            <a:ext cx="871296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1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．就某个词、某个句子进行鉴赏；某个词的作用或为什么用这个词；某个句子好在哪里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；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1043608" y="2400609"/>
            <a:ext cx="7704856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答题方向：内容</a:t>
            </a: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——</a:t>
            </a: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这个词或者句子所描绘的画面（或者所抒发的情感、阐述的道</a:t>
            </a: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理</a:t>
            </a: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）；</a:t>
            </a:r>
            <a:endParaRPr kumimoji="0" lang="en-US" altLang="zh-CN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表</a:t>
            </a: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达效果</a:t>
            </a: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——</a:t>
            </a: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往往是景物描写对情感表达所起的作用；如果运用了特定的表现技巧，如比兴、拟人化、衬托等，要写出所用的方法。即：用了什么方法，写了什么内容，起到了什么作用。</a:t>
            </a:r>
            <a:endParaRPr kumimoji="0" lang="zh-CN" sz="7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95536" y="140412"/>
            <a:ext cx="7992888" cy="5655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2</a:t>
            </a:r>
            <a:r>
              <a:rPr kumimoji="0" lang="zh-CN" altLang="en-US" sz="4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．</a:t>
            </a:r>
            <a:endParaRPr kumimoji="0" lang="en-US" altLang="zh-CN" sz="4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4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诗</a:t>
            </a:r>
            <a:r>
              <a:rPr kumimoji="0" lang="zh-CN" altLang="en-US" sz="4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眼（诗中最能表现情感意味、精神内涵的词或</a:t>
            </a:r>
            <a:r>
              <a:rPr kumimoji="0" lang="zh-CN" altLang="en-US" sz="4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字</a:t>
            </a:r>
            <a:r>
              <a:rPr kumimoji="0" lang="zh-CN" altLang="en-US" sz="4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）；</a:t>
            </a:r>
            <a:endParaRPr kumimoji="0" lang="en-US" altLang="zh-CN" sz="4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4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诗</a:t>
            </a:r>
            <a:r>
              <a:rPr kumimoji="0" lang="zh-CN" altLang="en-US" sz="4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骨（诗中处于核心地位、起统帅作用的句</a:t>
            </a:r>
            <a:r>
              <a:rPr kumimoji="0" lang="zh-CN" altLang="en-US" sz="4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子</a:t>
            </a:r>
            <a:r>
              <a:rPr kumimoji="0" lang="zh-CN" altLang="en-US" sz="4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）</a:t>
            </a:r>
            <a:endParaRPr kumimoji="0" lang="en-US" altLang="zh-CN" sz="4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4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逐</a:t>
            </a:r>
            <a:r>
              <a:rPr kumimoji="0" lang="zh-CN" altLang="en-US" sz="4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句分析每句诗的内容，分析其怎样围绕</a:t>
            </a:r>
            <a:r>
              <a:rPr kumimoji="0" lang="zh-CN" altLang="en-US" sz="4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“</a:t>
            </a:r>
            <a:r>
              <a:rPr kumimoji="0" lang="zh-CN" altLang="en-US" sz="4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诗眼</a:t>
            </a:r>
            <a:r>
              <a:rPr kumimoji="0" lang="zh-CN" altLang="en-US" sz="4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”</a:t>
            </a:r>
            <a:r>
              <a:rPr kumimoji="0" lang="zh-CN" altLang="en-US" sz="4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、</a:t>
            </a:r>
            <a:r>
              <a:rPr kumimoji="0" lang="zh-CN" altLang="en-US" sz="4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“</a:t>
            </a:r>
            <a:r>
              <a:rPr kumimoji="0" lang="zh-CN" altLang="en-US" sz="4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诗骨</a:t>
            </a:r>
            <a:r>
              <a:rPr kumimoji="0" lang="zh-CN" altLang="en-US" sz="4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”</a:t>
            </a:r>
            <a:r>
              <a:rPr kumimoji="0" lang="zh-CN" altLang="en-US" sz="4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展开。</a:t>
            </a:r>
            <a:endParaRPr kumimoji="0" lang="zh-CN" altLang="en-US" sz="96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/>
              <a:t>3</a:t>
            </a:r>
            <a:r>
              <a:rPr lang="zh-CN" altLang="zh-CN" b="1"/>
              <a:t>各类诗歌的基本特点</a:t>
            </a:r>
            <a:r>
              <a:rPr lang="zh-CN" altLang="zh-CN"/>
              <a:t/>
            </a:r>
            <a:br>
              <a:rPr lang="zh-CN" altLang="zh-CN"/>
            </a:br>
            <a:endParaRPr lang="zh-CN" altLang="en-US"/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79512" y="1058568"/>
            <a:ext cx="896448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4400" b="0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（一）</a:t>
            </a:r>
            <a:r>
              <a:rPr kumimoji="0" lang="zh-CN" sz="4400" b="1" i="0" u="none" strike="noStrike" cap="none" normalizeH="0" baseline="0" smtClean="0">
                <a:ln>
                  <a:noFill/>
                </a:ln>
                <a:solidFill>
                  <a:srgbClr val="3E3E3E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怀古诗</a:t>
            </a:r>
            <a:endParaRPr kumimoji="0" lang="zh-CN" sz="9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2276873"/>
            <a:ext cx="8208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/>
              <a:t>怀古诗一般是怀念古代的人物和事迹。咏史怀古诗往往将史实与现实扭结到一起，或感慨个人遭遇，或抨击社会现实。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23528" y="-73094"/>
            <a:ext cx="8064896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如苏轼</a:t>
            </a:r>
            <a:r>
              <a:rPr kumimoji="0" lang="zh-CN" altLang="zh-CN" sz="36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《</a:t>
            </a:r>
            <a:r>
              <a:rPr kumimoji="0" lang="zh-CN" sz="36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念奴娇</a:t>
            </a:r>
            <a:r>
              <a:rPr kumimoji="0" lang="zh-CN" altLang="zh-CN" sz="36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·</a:t>
            </a:r>
            <a:r>
              <a:rPr kumimoji="0" lang="zh-CN" sz="36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赤壁怀古</a:t>
            </a:r>
            <a:r>
              <a:rPr kumimoji="0" lang="zh-CN" altLang="zh-CN" sz="36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》</a:t>
            </a:r>
            <a:r>
              <a:rPr kumimoji="0" lang="zh-CN" sz="36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，感慨个人遭遇，理想和现实的矛盾，年过半百，功业无</a:t>
            </a:r>
            <a:r>
              <a:rPr kumimoji="0" lang="zh-CN" sz="36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成</a:t>
            </a:r>
            <a:r>
              <a:rPr kumimoji="0" lang="zh-CN" sz="36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。</a:t>
            </a:r>
            <a:endParaRPr kumimoji="0" lang="en-US" altLang="zh-CN" sz="36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辛</a:t>
            </a:r>
            <a:r>
              <a:rPr kumimoji="0" lang="zh-CN" sz="36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弃疾</a:t>
            </a:r>
            <a:r>
              <a:rPr kumimoji="0" lang="zh-CN" altLang="zh-CN" sz="36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《</a:t>
            </a:r>
            <a:r>
              <a:rPr kumimoji="0" lang="zh-CN" sz="36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永遇乐</a:t>
            </a:r>
            <a:r>
              <a:rPr kumimoji="0" lang="zh-CN" altLang="zh-CN" sz="36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·</a:t>
            </a:r>
            <a:r>
              <a:rPr kumimoji="0" lang="zh-CN" sz="36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京口北固亭怀古</a:t>
            </a:r>
            <a:r>
              <a:rPr kumimoji="0" lang="zh-CN" altLang="zh-CN" sz="36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》</a:t>
            </a:r>
            <a:r>
              <a:rPr kumimoji="0" lang="zh-CN" sz="36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表达对朝廷苟且偷生的不满，抨击社会现实。也有的咏史怀古诗只是对历史作冷静的理性思考与评价，或仅是客观的叙述，诗人自身的遭遇不在其中，诗人的感慨只是画外之音而已。如刘禹锡的</a:t>
            </a:r>
            <a:r>
              <a:rPr kumimoji="0" lang="zh-CN" altLang="zh-CN" sz="36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《</a:t>
            </a:r>
            <a:r>
              <a:rPr kumimoji="0" lang="zh-CN" sz="36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乌衣巷</a:t>
            </a:r>
            <a:r>
              <a:rPr kumimoji="0" lang="zh-CN" altLang="zh-CN" sz="36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》</a:t>
            </a:r>
            <a:r>
              <a:rPr kumimoji="0" lang="zh-CN" sz="36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，今昔对比，表达了诗人的历史沧桑之感。</a:t>
            </a:r>
            <a:endParaRPr kumimoji="0" lang="zh-CN" sz="80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</TotalTime>
  <Words>2529</Words>
  <Application>Microsoft Office PowerPoint</Application>
  <PresentationFormat>全屏显示(4:3)</PresentationFormat>
  <Paragraphs>70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中考诗歌鉴赏 万能模式</vt:lpstr>
      <vt:lpstr>幻灯片 2</vt:lpstr>
      <vt:lpstr>幻灯片 3</vt:lpstr>
      <vt:lpstr>（二）内容方面</vt:lpstr>
      <vt:lpstr>（三）语言方面： </vt:lpstr>
      <vt:lpstr>（四）综合设问： </vt:lpstr>
      <vt:lpstr>幻灯片 7</vt:lpstr>
      <vt:lpstr>3各类诗歌的基本特点 </vt:lpstr>
      <vt:lpstr>幻灯片 9</vt:lpstr>
      <vt:lpstr>咏史怀古诗的鉴赏首先要弄清史实、典故，其次要体会意图、感情，再次要品味技巧手法。 </vt:lpstr>
      <vt:lpstr>幻灯片 11</vt:lpstr>
      <vt:lpstr>（二）咏物诗 </vt:lpstr>
      <vt:lpstr>2.内容特点： </vt:lpstr>
      <vt:lpstr>（三）写景诗 </vt:lpstr>
      <vt:lpstr>幻灯片 15</vt:lpstr>
      <vt:lpstr>（四）战争诗 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中考诗歌鉴赏万能模式</dc:title>
  <dc:creator>dreamsummit</dc:creator>
  <cp:lastModifiedBy>dreamsummit</cp:lastModifiedBy>
  <cp:revision>7</cp:revision>
  <dcterms:created xsi:type="dcterms:W3CDTF">2018-03-31T06:19:30Z</dcterms:created>
  <dcterms:modified xsi:type="dcterms:W3CDTF">2018-03-31T07:22:05Z</dcterms:modified>
</cp:coreProperties>
</file>