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2" Type="http://schemas.openxmlformats.org/officeDocument/2006/relationships/tableStyles" Target="tableStyles.xml"/><Relationship Id="rId131" Type="http://schemas.openxmlformats.org/officeDocument/2006/relationships/viewProps" Target="viewProps.xml"/><Relationship Id="rId130" Type="http://schemas.openxmlformats.org/officeDocument/2006/relationships/presProps" Target="presProps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AE4DA-CEF6-4E60-B036-AEC2BC1C12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s1ide-Oval 2"/>
          <p:cNvSpPr/>
          <p:nvPr/>
        </p:nvSpPr>
        <p:spPr>
          <a:xfrm>
            <a:off x="2738665" y="2320101"/>
            <a:ext cx="1500495" cy="15537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flat">
            <a:solidFill>
              <a:srgbClr val="DCDEE0"/>
            </a:solidFill>
            <a:prstDash val="solid"/>
            <a:round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142" name="is1ide-Freeform: Shape 4"/>
          <p:cNvSpPr/>
          <p:nvPr userDrawn="1"/>
        </p:nvSpPr>
        <p:spPr>
          <a:xfrm>
            <a:off x="3517559" y="2062769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6" y="21567"/>
                </a:moveTo>
                <a:cubicBezTo>
                  <a:pt x="18436" y="21578"/>
                  <a:pt x="18435" y="21589"/>
                  <a:pt x="18435" y="21600"/>
                </a:cubicBezTo>
                <a:lnTo>
                  <a:pt x="21600" y="21600"/>
                </a:lnTo>
                <a:cubicBezTo>
                  <a:pt x="21600" y="17665"/>
                  <a:pt x="20548" y="13976"/>
                  <a:pt x="18709" y="10799"/>
                </a:cubicBezTo>
                <a:cubicBezTo>
                  <a:pt x="17761" y="9160"/>
                  <a:pt x="16603" y="7657"/>
                  <a:pt x="15274" y="6327"/>
                </a:cubicBezTo>
                <a:cubicBezTo>
                  <a:pt x="11364" y="2418"/>
                  <a:pt x="5965" y="0"/>
                  <a:pt x="0" y="0"/>
                </a:cubicBezTo>
                <a:lnTo>
                  <a:pt x="0" y="3064"/>
                </a:lnTo>
                <a:cubicBezTo>
                  <a:pt x="10188" y="3101"/>
                  <a:pt x="18436" y="11370"/>
                  <a:pt x="18436" y="21567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3" name="is1ide-Freeform: Shape 5"/>
          <p:cNvSpPr/>
          <p:nvPr userDrawn="1"/>
        </p:nvSpPr>
        <p:spPr>
          <a:xfrm>
            <a:off x="3517563" y="3115382"/>
            <a:ext cx="980955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0"/>
                </a:moveTo>
                <a:cubicBezTo>
                  <a:pt x="18417" y="10181"/>
                  <a:pt x="10177" y="18432"/>
                  <a:pt x="0" y="18469"/>
                </a:cubicBezTo>
                <a:lnTo>
                  <a:pt x="0" y="21600"/>
                </a:lnTo>
                <a:cubicBezTo>
                  <a:pt x="5965" y="21600"/>
                  <a:pt x="11364" y="19182"/>
                  <a:pt x="15274" y="15274"/>
                </a:cubicBezTo>
                <a:cubicBezTo>
                  <a:pt x="16603" y="13944"/>
                  <a:pt x="17761" y="12441"/>
                  <a:pt x="18709" y="10802"/>
                </a:cubicBezTo>
                <a:cubicBezTo>
                  <a:pt x="20548" y="7624"/>
                  <a:pt x="21600" y="3935"/>
                  <a:pt x="21600" y="0"/>
                </a:cubicBezTo>
                <a:cubicBezTo>
                  <a:pt x="21600" y="0"/>
                  <a:pt x="18435" y="0"/>
                  <a:pt x="18435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4" name="is1ide-Freeform: Shape 6"/>
          <p:cNvSpPr/>
          <p:nvPr userDrawn="1"/>
        </p:nvSpPr>
        <p:spPr>
          <a:xfrm>
            <a:off x="2501000" y="3115382"/>
            <a:ext cx="980963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32" y="18470"/>
                </a:moveTo>
                <a:cubicBezTo>
                  <a:pt x="11325" y="18470"/>
                  <a:pt x="3048" y="10204"/>
                  <a:pt x="3030" y="0"/>
                </a:cubicBezTo>
                <a:lnTo>
                  <a:pt x="0" y="0"/>
                </a:lnTo>
                <a:cubicBezTo>
                  <a:pt x="0" y="3935"/>
                  <a:pt x="1052" y="7624"/>
                  <a:pt x="2891" y="10802"/>
                </a:cubicBezTo>
                <a:cubicBezTo>
                  <a:pt x="3839" y="12441"/>
                  <a:pt x="4997" y="13944"/>
                  <a:pt x="6326" y="15274"/>
                </a:cubicBezTo>
                <a:cubicBezTo>
                  <a:pt x="10235" y="19182"/>
                  <a:pt x="15635" y="21600"/>
                  <a:pt x="21600" y="21600"/>
                </a:cubicBezTo>
                <a:lnTo>
                  <a:pt x="21600" y="18469"/>
                </a:lnTo>
                <a:cubicBezTo>
                  <a:pt x="21577" y="18469"/>
                  <a:pt x="21555" y="18470"/>
                  <a:pt x="21532" y="1847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sp>
        <p:nvSpPr>
          <p:cNvPr id="145" name="is1ide-Freeform: Shape 7"/>
          <p:cNvSpPr/>
          <p:nvPr userDrawn="1"/>
        </p:nvSpPr>
        <p:spPr>
          <a:xfrm>
            <a:off x="2500996" y="2062769"/>
            <a:ext cx="980971" cy="10157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30" y="21567"/>
                </a:moveTo>
                <a:cubicBezTo>
                  <a:pt x="3030" y="11347"/>
                  <a:pt x="11313" y="3063"/>
                  <a:pt x="21532" y="3063"/>
                </a:cubicBezTo>
                <a:cubicBezTo>
                  <a:pt x="21555" y="3063"/>
                  <a:pt x="21577" y="3064"/>
                  <a:pt x="21600" y="3064"/>
                </a:cubicBezTo>
                <a:lnTo>
                  <a:pt x="21600" y="0"/>
                </a:lnTo>
                <a:cubicBezTo>
                  <a:pt x="15635" y="0"/>
                  <a:pt x="10235" y="2418"/>
                  <a:pt x="6326" y="6327"/>
                </a:cubicBezTo>
                <a:cubicBezTo>
                  <a:pt x="4997" y="7657"/>
                  <a:pt x="3839" y="9160"/>
                  <a:pt x="2891" y="10799"/>
                </a:cubicBezTo>
                <a:cubicBezTo>
                  <a:pt x="1052" y="13976"/>
                  <a:pt x="0" y="17665"/>
                  <a:pt x="0" y="21600"/>
                </a:cubicBezTo>
                <a:lnTo>
                  <a:pt x="3030" y="21600"/>
                </a:lnTo>
                <a:cubicBezTo>
                  <a:pt x="3030" y="21589"/>
                  <a:pt x="3030" y="21578"/>
                  <a:pt x="3030" y="21567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anchor="ctr"/>
          <a:lstStyle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202" y="2614835"/>
            <a:ext cx="1050706" cy="92736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 bwMode="auto">
          <a:xfrm>
            <a:off x="2516128" y="2530976"/>
            <a:ext cx="1641044" cy="1602663"/>
            <a:chOff x="0" y="0"/>
            <a:chExt cx="1387872" cy="1387872"/>
          </a:xfrm>
        </p:grpSpPr>
        <p:sp>
          <p:nvSpPr>
            <p:cNvPr id="11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029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空心弧 15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50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506"/>
                <a:gd name="G18" fmla="*/ 750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50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50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47 w 21600"/>
                <a:gd name="T15" fmla="*/ 10800 h 21600"/>
                <a:gd name="T16" fmla="*/ 10800 w 21600"/>
                <a:gd name="T17" fmla="*/ 3294 h 21600"/>
                <a:gd name="T18" fmla="*/ 19953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94" y="10800"/>
                  </a:moveTo>
                  <a:cubicBezTo>
                    <a:pt x="3294" y="6654"/>
                    <a:pt x="6654" y="3294"/>
                    <a:pt x="10800" y="3294"/>
                  </a:cubicBezTo>
                  <a:cubicBezTo>
                    <a:pt x="14945" y="3293"/>
                    <a:pt x="18305" y="6654"/>
                    <a:pt x="1830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" name="文本框 19"/>
          <p:cNvSpPr>
            <a:spLocks noChangeArrowheads="1"/>
          </p:cNvSpPr>
          <p:nvPr userDrawn="1"/>
        </p:nvSpPr>
        <p:spPr bwMode="auto">
          <a:xfrm>
            <a:off x="2876089" y="3000622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9"/>
          <p:cNvGrpSpPr/>
          <p:nvPr userDrawn="1"/>
        </p:nvGrpSpPr>
        <p:grpSpPr bwMode="auto">
          <a:xfrm>
            <a:off x="2510295" y="2543017"/>
            <a:ext cx="1641044" cy="1602663"/>
            <a:chOff x="0" y="0"/>
            <a:chExt cx="1387872" cy="1387872"/>
          </a:xfrm>
        </p:grpSpPr>
        <p:sp>
          <p:nvSpPr>
            <p:cNvPr id="7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F473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00B0F0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9" name="文本框 19"/>
          <p:cNvSpPr>
            <a:spLocks noChangeArrowheads="1"/>
          </p:cNvSpPr>
          <p:nvPr userDrawn="1"/>
        </p:nvSpPr>
        <p:spPr bwMode="auto">
          <a:xfrm>
            <a:off x="2888919" y="3006620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2.&#27597;&#20146;&#30340;&#27225;&#30382;.docx" TargetMode="Externa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3.&#29238;&#20146;&#30340;&#30000;&#22253;.docx" TargetMode="Externa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4.&#38634;&#22825;&#37324;&#30340;&#26262;.docx" TargetMode="Externa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1.&#26032;&#23448;&#19978;&#20219;.docx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44741" y="2828925"/>
            <a:ext cx="4711468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50" b="1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zh-CN" altLang="en-US" sz="4050" b="1" dirty="0" smtClean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 记叙文</a:t>
            </a:r>
            <a:r>
              <a:rPr lang="zh-CN" altLang="en-US" sz="4050" b="1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</a:t>
            </a:r>
            <a:endParaRPr sz="4050" b="1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499957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(2018•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泸州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阅读下列文章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3378589" y="3218791"/>
            <a:ext cx="2386819" cy="61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375" b="1" dirty="0">
                <a:solidFill>
                  <a:srgbClr val="ED7D31"/>
                </a:solidFill>
                <a:ea typeface="微软雅黑" panose="020B0503020204020204" pitchFamily="34" charset="-122"/>
              </a:rPr>
              <a:t>母亲的橙皮</a:t>
            </a:r>
            <a:endParaRPr lang="zh-CN" altLang="en-US" sz="3375" b="1" dirty="0">
              <a:solidFill>
                <a:srgbClr val="ED7D3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二、小说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这里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着重讲解小说中的常考考点：小说标题的理解、人物形象的分析、故事情节的梳理、环境描写的作用。因内容的理解与概括、表达方式及其作用、重点句段的作用、写作手法的作用（含思想感情）、把握线索理清思路、词语的理解与赏析、句子的理解与赏析、个性表达（拓展探究）等考点在前面的散文专题中已经讲解到了，故在此省略不讲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文章以“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为题可谓独具匠心，请简述这个标题的妙处。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本文的标题“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有什么含义？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小说标题的作用：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突出主题，对主题的表现起画龙点睛的作用。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奠定全文的感情基调。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设置悬念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10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标题的含义及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49106"/>
            <a:ext cx="8602803" cy="4321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贯穿全文的</a:t>
            </a: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线索。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195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为塑造和突出人物形象服务。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推动故事情节的发展。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激发读者的阅读兴趣。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见“一、散文”讲解中“考点一文章标题的含义及作用”的“解题技巧”。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195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195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标题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的含义是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，它概括（暗示）了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（文章的主题、内容、线索等），引起读者对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的深思（阅读兴趣），表达了作者</a:t>
            </a:r>
            <a:r>
              <a:rPr lang="en-US" altLang="zh-CN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（思想感情）。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2421" y="2014061"/>
            <a:ext cx="8620133" cy="2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小说讲述了一个什么样的故事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请简要概述。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请根据文章内容及提示，补全故事情节。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根据提示，将文中表现“我”心情的词语填在下面的空格里。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请按照时间顺序将小说的内容补充完整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小说的故事情节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49106"/>
            <a:ext cx="860280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首先，审清题意，弄清楚题目要求填写的内容。所填写的内容可能是时间、地点、场景，也可能是故事情节、心理活动等。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其次，确定答题范围。根据题目所给的线索提示，理清小说的写作思路，找到空缺情节在文中所对应的段落。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最后，概括段意，精练表达。抓住关键语句，如起首句、总结句、过渡句、中心句、体现思路的标示句等，加以提炼整合，用简洁的语言进行概括。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142649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结合文章主题，说说这篇文章给了你哪些启示。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请结合文章内容谈谈你对最后一段话的理解。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说说这篇小说揭示了怎样的主题。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探究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小说主题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5"/>
            <a:ext cx="860280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把握主题的关键在于对文章中的人、物、事的整体性思考，把重点放在以下几点上：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）小说反映的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社会现象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）人物在社会活动中表现出的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思想情感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）通过对人物命运的考察所领悟到的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哲理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应多注意文中抒情议论性的句子，作者的思想、观点往往隐藏于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其中。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882" y="1557377"/>
            <a:ext cx="8602803" cy="205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本文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（事件）的描写（或对某一人物的刻画），揭示（表扬、赞扬、贬斥）了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（现象、思想、品格），表现了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的深刻道理，表达了作者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的思想感情，启示我们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的环境进行描写，有何作用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请在文中找出景物描写的句子，并分析它的作用。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试简要分析第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段环境描写的作用。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环境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描写的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3"/>
            <a:ext cx="860280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一“看”，二“抓”，三“联”。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看位置。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主要看环境描写所处的位置，从具体位置可以辨别其具体的作用。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抓环境的特点。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从环境的冷暖色调上考虑它和气氛、人物、中心的关系。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联系人物。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环境描写是为人物服务的，从人物的活动、心理、感情、性格或品质探究环境描写的具体作用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文中的母亲是一个怎样的人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请结合全文简要概括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母亲能干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会持家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母亲教子有方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重视家教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母亲热情好客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善解人意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母亲十分要面子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母亲对儿孙充满爱心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任选四点作答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意思相近即可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3"/>
            <a:ext cx="8602803" cy="1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联系情节的发展。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环境描写常常起着推动情节向前发展的作用。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联系文章中心。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环境描写服务于中心，从文章中心思考环境描写的具体作用。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131457"/>
            <a:ext cx="8620133" cy="3102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请简要分析某人物的性格特点。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请结合文章内容，简析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（人物）出现在文中的具体作用。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是个怎样的人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文章刻画了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两个人物形象，你最喜欢谁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请联系文章内容说明理由。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14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分析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人物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形象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68091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刻画人物形象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的方法及作用：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70599" y="2122089"/>
          <a:ext cx="8620125" cy="20574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829310"/>
                <a:gridCol w="717550"/>
                <a:gridCol w="7073265"/>
              </a:tblGrid>
              <a:tr h="37084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人物形象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描写角度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正面描写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通过对人物语言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外貌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心理等的直接描写和细节描写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来表现人物的性格特征</a:t>
                      </a: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</a:tr>
              <a:tr h="37084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侧面描写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:①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通过其他人物的言行间接突显主要人物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环境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场面描写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9883" y="1554159"/>
          <a:ext cx="8620125" cy="429958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55295"/>
                <a:gridCol w="394335"/>
                <a:gridCol w="915670"/>
                <a:gridCol w="6854825"/>
              </a:tblGrid>
              <a:tr h="1419225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人物形象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描写方法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外貌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（肖像）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对人物容貌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衣着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神情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体态等进行描写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表现人物的身份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感情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>
                    <a:solidFill>
                      <a:srgbClr val="FFFFFF"/>
                    </a:solidFill>
                  </a:tcPr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语言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包括人物的独白和对话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描写人物在某种情况下所做出的反应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表现人物的感情变化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心理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描写人物在一定环境中的心理状态和内心活动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揭示人物的感情变化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性格品质等</a:t>
                      </a:r>
                      <a:r>
                        <a:rPr lang="en-US" altLang="zh-CN" sz="195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en-US" altLang="zh-CN" sz="195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57379"/>
            <a:ext cx="8602803" cy="407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分析人物形象：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抓住主要事件。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根据事件提炼人物的感情、性格。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分析描写方法。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从外貌、语言、动作、心理、神态等具体描写中归纳人物心态。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关注侧面烘托。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在对其他人物及环境描写中，常常包含着作者的感情倾向，这为主要人物的定位起重要作用。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关注人物的年龄、身份和职业等要素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。各类人物通常有固定性格基因。如孩子的天真活泼、顽皮可爱，农民的吃苦耐劳、勤俭节约等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8" y="1557375"/>
            <a:ext cx="8602803" cy="351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从原文中找关键词句。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文本中通常含有明示或暗示人物感情、性格的词句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通常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考试卷中概括人物形象常用的词语有：寡言少语、平凡、朴实、纯真、善良、可爱、沉着、冷静、乐观、稳重、害羞、幽默、谨慎、正直、郁郁寡欢、洒脱、循规蹈矩、狡猾、豪放、泼辣、热心、胆小、老实、圆滑、暴躁、勇敢、从容、耐心、踏实、谦虚、勤俭、敬业、诚实、执着、势利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882" y="1568093"/>
            <a:ext cx="860280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中，可以看出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是一个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（性格品质）的人（身份），从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中可以看出。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6086" y="2952541"/>
            <a:ext cx="4652128" cy="870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3375" b="1" dirty="0">
                <a:solidFill>
                  <a:srgbClr val="7F9099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课堂变式练</a:t>
            </a:r>
            <a:endParaRPr lang="zh-CN" altLang="en-US" sz="3375" b="1" dirty="0">
              <a:solidFill>
                <a:srgbClr val="7F9099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553535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海南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3405822" y="3290501"/>
            <a:ext cx="233235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父亲的田园</a:t>
            </a:r>
            <a:endParaRPr lang="zh-CN" altLang="zh-CN" sz="3375" b="1" kern="100" dirty="0">
              <a:solidFill>
                <a:srgbClr val="ED7D3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1934" y="1510346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文章主要写了什么内容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请简要概括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回忆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并描绘了父亲的田园以及父亲在田园中劳作的情景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抒写了“我”童年的快乐生活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表达了“我”对田园生活的热爱以及对父亲的崇敬和怀念之情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文章首段着力渲染园子的环境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有什么作用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首段对田园的环境进行浓墨重彩的描写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是为了渲染田园的幽静和美丽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为下文写父亲的田园劳作及“我”对田园生活的热爱铺垫感情基调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2488" y="1565177"/>
            <a:ext cx="8542496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本题考查概括人物形象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作答时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可以通过母亲的事迹来分析概括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如从母亲招待客人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可以看出母亲的热情好客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从母亲制作橙皮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可以看出母亲的勤劳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从母亲逐个审问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三弟挨了一顿皮肉之苦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可以看出母亲的严厉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教子有方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从母亲为“我们”做橙皮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可以看出母亲对儿孙的爱等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品读第②段中画横线的句子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从描写或修辞的角度进行赏析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刨地前总是先往手心里吐两口唾沫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搓搓两只大手掌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将锄柄高高举起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像是挥舞着一支灵动的画笔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在空中画出一道美丽的彩虹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将锄头深深地锲入那散发着清香的土地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用动作描写的方法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通过连贯的动作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细腻地刻画出父亲动作的娴熟和流畅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突出了劳动的美感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表达了对父亲的敬佩之情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用比喻的修辞手法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将父亲的锄柄比作画笔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挥锄的动作比作画彩虹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突出了劳动的美感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表达了对父亲的热爱和崇敬之情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6" y="1550787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第④段中画波浪线的句子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刻画了父亲怎样的性格特征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刻画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了父亲热情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好客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豁达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热爱邻里乡亲的性格特征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在最后一段的横线上写几句话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将文章的结尾补充完整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呼应前文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表达情感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点明主旨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r>
              <a:rPr lang="en-US" altLang="zh-CN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父亲的园子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像一只美丽的摇篮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盛放着“我”无忧无虑的童年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盛放着“我”对父亲的怀念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更盛放着“我”对乡村田园生活的热爱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39" y="1553535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､(2019•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新疆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hlinkClick r:id="rId1" action="ppaction://hlinkfile"/>
          </p:cNvPr>
          <p:cNvSpPr/>
          <p:nvPr/>
        </p:nvSpPr>
        <p:spPr>
          <a:xfrm>
            <a:off x="3405821" y="3269398"/>
            <a:ext cx="2332355" cy="610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雪天里的暖</a:t>
            </a:r>
            <a:endParaRPr lang="zh-CN" altLang="zh-CN" sz="3375" b="1" kern="100" dirty="0">
              <a:solidFill>
                <a:srgbClr val="ED7D3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61934" y="1510346"/>
            <a:ext cx="8620133" cy="4453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文章围绕“我”和“骑士”的故事展开叙述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请概括情节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依次填写相关内容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｡(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每空不超过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雪天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订外卖</a:t>
            </a: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递毛巾擦脸</a:t>
            </a:r>
            <a:r>
              <a:rPr lang="zh-CN" altLang="en-US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        </a:t>
            </a:r>
            <a:r>
              <a:rPr lang="zh-CN" altLang="en-US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1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					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骑士下楼远去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第①段画线句子属于哪一种描写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有哪些作用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环境描写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渲染天气寒冷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营造氛围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交代“我”订外卖的原因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为“骑士”的出场作铺垫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99692" y="2536055"/>
            <a:ext cx="3294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骑士送外卖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或送外卖迟到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71401" y="2536055"/>
            <a:ext cx="151638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倒茶送头盔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1934" y="3002327"/>
            <a:ext cx="4761230" cy="414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听他讲故事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或讲今天经历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讲奶茶故事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联系上下文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请赏析第⑦段中加点词语的表达效果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配送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单有点</a:t>
            </a:r>
            <a:r>
              <a:rPr lang="zh-CN" altLang="en-US" sz="2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有点</a:t>
            </a:r>
            <a:r>
              <a:rPr lang="zh-CN" altLang="en-US" sz="2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皱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骑士</a:t>
            </a:r>
            <a:r>
              <a:rPr lang="zh-CN" altLang="en-US" sz="2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小心地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把它</a:t>
            </a:r>
            <a:r>
              <a:rPr lang="zh-CN" altLang="en-US" sz="2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重新放到口袋里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湿”表明天气不好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雪花打湿了它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皱”暗示他多次翻看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揉捏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用“小心地”修饰“折”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表现“骑士”对配送单的珍视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这一细节描写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形象地表达出“骑士”遇到好人后内心的感动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6" y="1550787"/>
            <a:ext cx="8620133" cy="3484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说说本文题目“雪天里的暖”好在哪里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交代故事发生的背景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概括了故事的主要内容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点明文章的主旨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设置悬念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激发读者的阅读兴趣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点明情感线索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形成对比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新颖别致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生动形象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4348" y="2908020"/>
            <a:ext cx="8143875" cy="1130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请完成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练测本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</a:t>
            </a: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endParaRPr lang="en-US" altLang="zh-CN" sz="3375" b="1" kern="100" dirty="0" smtClean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zh-CN" altLang="en-US" sz="3375" b="1" kern="100" dirty="0" smtClean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记叙文阅读</a:t>
            </a:r>
            <a:r>
              <a:rPr lang="en-US" altLang="zh-CN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•</a:t>
            </a:r>
            <a:r>
              <a:rPr lang="zh-CN" altLang="en-US" sz="3375" b="1" kern="100" dirty="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限时实战”</a:t>
            </a:r>
            <a:endParaRPr lang="zh-CN" altLang="zh-CN" sz="3375" b="1" kern="100" dirty="0">
              <a:solidFill>
                <a:srgbClr val="ED7D3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文章以“母亲的橙皮”做标题有何妙处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请根据文意简要回答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母亲的橙皮”是贯串全文的线索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以物写人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通过写橙皮来表现母亲的优秀品质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母亲的橙皮”象征了传统文化中一些日渐远逝的美好东西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揭示了文章的主题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寄托了作者的情感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552099"/>
            <a:ext cx="8542496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本题考查理解文章标题的作用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全文围绕“母亲的橙皮”来进行叙述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因而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母亲的橙皮”是文章的线索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作者通过对和“母亲的橙皮”有关的记叙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表现出母亲的伟大形象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母亲的橙皮”从稀有物成为无人问津的东西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可见这一传统渐渐消失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从而揭示文章的主题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文中写“三弟偷吃橙皮”一事有哪些作用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写出了三弟的调皮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表现了母亲对孩子深沉的爱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借此表现母亲家教很严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突出橙皮的诱惑力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与后文儿孙们不愿吃橙皮形成对比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突出文章主题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90989" y="1552099"/>
            <a:ext cx="8542496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本题考查分析情节的作用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三弟偷吃橙皮”这一事件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从三弟本身来说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可以看出他的调皮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天真可爱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从母亲的角度看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可见母亲在教育子女方面很有方法以及对子女的爱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从文章结构看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和下文儿孙们不再喜欢听吃母亲做的橙皮作对比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突出文章主题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3" y="1510346"/>
            <a:ext cx="8727322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为什么“母亲的橙皮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昨天很香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今天很腻”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请根据上下文谈谈你的理解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物质匮乏的年代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橙皮对小孩儿极具诱惑力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是很香甜的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在物质丰盈的今天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橙皮对小孩儿已失去诱惑力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甚至让人反感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表达了作者对传统中一些美好东西日渐消逝的感伤和无奈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1933" y="3496434"/>
            <a:ext cx="8542496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本题考查理解文章重要句子的含义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昨天很香”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是因为过去没有其他更为丰富的物质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橙皮很香甜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今天很腻”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是因为现在的生活好了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物质更为丰富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香甜的食品更多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往日的橙皮不会吸引孩子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作者通过这今昔的对比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表达对传统中一些美好东西日渐消逝的慨叹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9560" y="1484948"/>
            <a:ext cx="2326481" cy="610076"/>
            <a:chOff x="608" y="1180"/>
            <a:chExt cx="4885" cy="1281"/>
          </a:xfrm>
        </p:grpSpPr>
        <p:sp>
          <p:nvSpPr>
            <p:cNvPr id="4" name="矩形 3"/>
            <p:cNvSpPr/>
            <p:nvPr/>
          </p:nvSpPr>
          <p:spPr>
            <a:xfrm>
              <a:off x="608" y="1180"/>
              <a:ext cx="4885" cy="1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sz="210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0556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考向研析</a:t>
              </a:r>
              <a:endParaRPr lang="zh-CN" altLang="en-US" sz="2250" b="1" kern="100" dirty="0" smtClean="0">
                <a:solidFill>
                  <a:srgbClr val="E0556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4" name="Group 7157"/>
            <p:cNvGrpSpPr/>
            <p:nvPr/>
          </p:nvGrpSpPr>
          <p:grpSpPr>
            <a:xfrm>
              <a:off x="608" y="1406"/>
              <a:ext cx="981" cy="894"/>
              <a:chOff x="0" y="0"/>
              <a:chExt cx="797914" cy="650026"/>
            </a:xfrm>
          </p:grpSpPr>
          <p:sp>
            <p:nvSpPr>
              <p:cNvPr id="35" name="Shape 7147"/>
              <p:cNvSpPr/>
              <p:nvPr/>
            </p:nvSpPr>
            <p:spPr>
              <a:xfrm>
                <a:off x="143887" y="370489"/>
                <a:ext cx="149856" cy="27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8" h="21285" extrusionOk="0">
                    <a:moveTo>
                      <a:pt x="20828" y="2030"/>
                    </a:moveTo>
                    <a:cubicBezTo>
                      <a:pt x="21308" y="2673"/>
                      <a:pt x="21308" y="2673"/>
                      <a:pt x="21308" y="2673"/>
                    </a:cubicBezTo>
                    <a:cubicBezTo>
                      <a:pt x="6188" y="20544"/>
                      <a:pt x="6188" y="20544"/>
                      <a:pt x="6188" y="20544"/>
                    </a:cubicBezTo>
                    <a:cubicBezTo>
                      <a:pt x="5708" y="21187"/>
                      <a:pt x="4508" y="21444"/>
                      <a:pt x="3308" y="21187"/>
                    </a:cubicBezTo>
                    <a:cubicBezTo>
                      <a:pt x="1148" y="20544"/>
                      <a:pt x="1148" y="20544"/>
                      <a:pt x="1148" y="20544"/>
                    </a:cubicBezTo>
                    <a:cubicBezTo>
                      <a:pt x="188" y="20287"/>
                      <a:pt x="-292" y="19644"/>
                      <a:pt x="188" y="19130"/>
                    </a:cubicBezTo>
                    <a:cubicBezTo>
                      <a:pt x="15788" y="615"/>
                      <a:pt x="15788" y="615"/>
                      <a:pt x="15788" y="615"/>
                    </a:cubicBezTo>
                    <a:cubicBezTo>
                      <a:pt x="16268" y="101"/>
                      <a:pt x="17468" y="-156"/>
                      <a:pt x="18668" y="101"/>
                    </a:cubicBezTo>
                    <a:cubicBezTo>
                      <a:pt x="20828" y="615"/>
                      <a:pt x="20828" y="615"/>
                      <a:pt x="20828" y="615"/>
                    </a:cubicBezTo>
                    <a:cubicBezTo>
                      <a:pt x="21068" y="615"/>
                      <a:pt x="21308" y="744"/>
                      <a:pt x="21308" y="744"/>
                    </a:cubicBezTo>
                    <a:cubicBezTo>
                      <a:pt x="20588" y="1130"/>
                      <a:pt x="20348" y="1644"/>
                      <a:pt x="20828" y="2030"/>
                    </a:cubicBez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6" name="Shape 7148"/>
              <p:cNvSpPr/>
              <p:nvPr/>
            </p:nvSpPr>
            <p:spPr>
              <a:xfrm>
                <a:off x="270242" y="0"/>
                <a:ext cx="175036" cy="650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0" h="21531" extrusionOk="0">
                    <a:moveTo>
                      <a:pt x="1851" y="4924"/>
                    </a:moveTo>
                    <a:cubicBezTo>
                      <a:pt x="3909" y="4924"/>
                      <a:pt x="3909" y="4924"/>
                      <a:pt x="3909" y="4924"/>
                    </a:cubicBezTo>
                    <a:cubicBezTo>
                      <a:pt x="4937" y="4924"/>
                      <a:pt x="5760" y="4701"/>
                      <a:pt x="5760" y="4421"/>
                    </a:cubicBezTo>
                    <a:cubicBezTo>
                      <a:pt x="5760" y="504"/>
                      <a:pt x="5760" y="504"/>
                      <a:pt x="5760" y="504"/>
                    </a:cubicBezTo>
                    <a:cubicBezTo>
                      <a:pt x="5760" y="224"/>
                      <a:pt x="4937" y="0"/>
                      <a:pt x="3909" y="0"/>
                    </a:cubicBezTo>
                    <a:cubicBezTo>
                      <a:pt x="1851" y="0"/>
                      <a:pt x="1851" y="0"/>
                      <a:pt x="1851" y="0"/>
                    </a:cubicBezTo>
                    <a:cubicBezTo>
                      <a:pt x="823" y="0"/>
                      <a:pt x="0" y="224"/>
                      <a:pt x="0" y="504"/>
                    </a:cubicBezTo>
                    <a:cubicBezTo>
                      <a:pt x="0" y="4421"/>
                      <a:pt x="0" y="4421"/>
                      <a:pt x="0" y="4421"/>
                    </a:cubicBezTo>
                    <a:cubicBezTo>
                      <a:pt x="0" y="4701"/>
                      <a:pt x="823" y="4924"/>
                      <a:pt x="1851" y="4924"/>
                    </a:cubicBezTo>
                    <a:close/>
                    <a:moveTo>
                      <a:pt x="21189" y="20593"/>
                    </a:moveTo>
                    <a:cubicBezTo>
                      <a:pt x="7611" y="12535"/>
                      <a:pt x="7611" y="12535"/>
                      <a:pt x="7611" y="12535"/>
                    </a:cubicBezTo>
                    <a:cubicBezTo>
                      <a:pt x="7200" y="12311"/>
                      <a:pt x="6171" y="12199"/>
                      <a:pt x="5349" y="12311"/>
                    </a:cubicBezTo>
                    <a:cubicBezTo>
                      <a:pt x="3291" y="12535"/>
                      <a:pt x="3291" y="12535"/>
                      <a:pt x="3291" y="12535"/>
                    </a:cubicBezTo>
                    <a:cubicBezTo>
                      <a:pt x="3291" y="12535"/>
                      <a:pt x="3086" y="12591"/>
                      <a:pt x="2880" y="12591"/>
                    </a:cubicBezTo>
                    <a:cubicBezTo>
                      <a:pt x="3497" y="12759"/>
                      <a:pt x="3703" y="12982"/>
                      <a:pt x="3497" y="13150"/>
                    </a:cubicBezTo>
                    <a:cubicBezTo>
                      <a:pt x="2880" y="13430"/>
                      <a:pt x="2880" y="13430"/>
                      <a:pt x="2880" y="13430"/>
                    </a:cubicBezTo>
                    <a:cubicBezTo>
                      <a:pt x="16046" y="21208"/>
                      <a:pt x="16046" y="21208"/>
                      <a:pt x="16046" y="21208"/>
                    </a:cubicBezTo>
                    <a:cubicBezTo>
                      <a:pt x="16457" y="21488"/>
                      <a:pt x="17486" y="21600"/>
                      <a:pt x="18309" y="21488"/>
                    </a:cubicBezTo>
                    <a:cubicBezTo>
                      <a:pt x="20366" y="21208"/>
                      <a:pt x="20366" y="21208"/>
                      <a:pt x="20366" y="21208"/>
                    </a:cubicBezTo>
                    <a:cubicBezTo>
                      <a:pt x="21189" y="21096"/>
                      <a:pt x="21600" y="20817"/>
                      <a:pt x="21189" y="20593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7" name="Shape 7149"/>
              <p:cNvSpPr/>
              <p:nvPr/>
            </p:nvSpPr>
            <p:spPr>
              <a:xfrm>
                <a:off x="21820" y="109943"/>
                <a:ext cx="5438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13"/>
                    </a:moveTo>
                    <a:cubicBezTo>
                      <a:pt x="21600" y="21250"/>
                      <a:pt x="21332" y="21600"/>
                      <a:pt x="21063" y="21600"/>
                    </a:cubicBezTo>
                    <a:cubicBezTo>
                      <a:pt x="604" y="21600"/>
                      <a:pt x="604" y="21600"/>
                      <a:pt x="604" y="21600"/>
                    </a:cubicBezTo>
                    <a:cubicBezTo>
                      <a:pt x="268" y="21600"/>
                      <a:pt x="0" y="21250"/>
                      <a:pt x="0" y="20813"/>
                    </a:cubicBezTo>
                    <a:cubicBezTo>
                      <a:pt x="0" y="700"/>
                      <a:pt x="0" y="700"/>
                      <a:pt x="0" y="700"/>
                    </a:cubicBezTo>
                    <a:cubicBezTo>
                      <a:pt x="0" y="350"/>
                      <a:pt x="268" y="0"/>
                      <a:pt x="604" y="0"/>
                    </a:cubicBezTo>
                    <a:cubicBezTo>
                      <a:pt x="21063" y="0"/>
                      <a:pt x="21063" y="0"/>
                      <a:pt x="21063" y="0"/>
                    </a:cubicBezTo>
                    <a:cubicBezTo>
                      <a:pt x="21332" y="0"/>
                      <a:pt x="21600" y="350"/>
                      <a:pt x="21600" y="700"/>
                    </a:cubicBezTo>
                    <a:lnTo>
                      <a:pt x="21600" y="20813"/>
                    </a:lnTo>
                    <a:close/>
                  </a:path>
                </a:pathLst>
              </a:custGeom>
              <a:solidFill>
                <a:srgbClr val="E0556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8" name="Shape 7150"/>
              <p:cNvSpPr/>
              <p:nvPr/>
            </p:nvSpPr>
            <p:spPr>
              <a:xfrm>
                <a:off x="21820" y="109943"/>
                <a:ext cx="270244" cy="417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215" y="0"/>
                      <a:pt x="1215" y="0"/>
                      <a:pt x="1215" y="0"/>
                    </a:cubicBezTo>
                    <a:cubicBezTo>
                      <a:pt x="540" y="0"/>
                      <a:pt x="0" y="350"/>
                      <a:pt x="0" y="700"/>
                    </a:cubicBezTo>
                    <a:cubicBezTo>
                      <a:pt x="0" y="20813"/>
                      <a:pt x="0" y="20813"/>
                      <a:pt x="0" y="20813"/>
                    </a:cubicBezTo>
                    <a:cubicBezTo>
                      <a:pt x="0" y="21250"/>
                      <a:pt x="540" y="21600"/>
                      <a:pt x="1215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ED68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39" name="Shape 7151"/>
              <p:cNvSpPr/>
              <p:nvPr/>
            </p:nvSpPr>
            <p:spPr>
              <a:xfrm>
                <a:off x="0" y="96515"/>
                <a:ext cx="589164" cy="419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68"/>
                    </a:moveTo>
                    <a:cubicBezTo>
                      <a:pt x="21600" y="16416"/>
                      <a:pt x="21229" y="21600"/>
                      <a:pt x="20795" y="21600"/>
                    </a:cubicBezTo>
                    <a:cubicBezTo>
                      <a:pt x="743" y="21600"/>
                      <a:pt x="743" y="21600"/>
                      <a:pt x="743" y="21600"/>
                    </a:cubicBezTo>
                    <a:cubicBezTo>
                      <a:pt x="371" y="21600"/>
                      <a:pt x="0" y="16416"/>
                      <a:pt x="0" y="10368"/>
                    </a:cubicBezTo>
                    <a:cubicBezTo>
                      <a:pt x="0" y="5184"/>
                      <a:pt x="371" y="0"/>
                      <a:pt x="743" y="0"/>
                    </a:cubicBezTo>
                    <a:cubicBezTo>
                      <a:pt x="20795" y="0"/>
                      <a:pt x="20795" y="0"/>
                      <a:pt x="20795" y="0"/>
                    </a:cubicBezTo>
                    <a:cubicBezTo>
                      <a:pt x="21229" y="0"/>
                      <a:pt x="21600" y="5184"/>
                      <a:pt x="21600" y="10368"/>
                    </a:cubicBez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0" name="Shape 7152"/>
              <p:cNvSpPr/>
              <p:nvPr/>
            </p:nvSpPr>
            <p:spPr>
              <a:xfrm>
                <a:off x="37955" y="117856"/>
                <a:ext cx="589164" cy="201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538" y="9000"/>
                      <a:pt x="21229" y="0"/>
                      <a:pt x="20795" y="0"/>
                    </a:cubicBezTo>
                    <a:cubicBezTo>
                      <a:pt x="743" y="0"/>
                      <a:pt x="743" y="0"/>
                      <a:pt x="743" y="0"/>
                    </a:cubicBezTo>
                    <a:cubicBezTo>
                      <a:pt x="371" y="0"/>
                      <a:pt x="0" y="9000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1" name="Shape 7153"/>
              <p:cNvSpPr/>
              <p:nvPr/>
            </p:nvSpPr>
            <p:spPr>
              <a:xfrm>
                <a:off x="100063" y="223196"/>
                <a:ext cx="464947" cy="426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35" y="2415"/>
                    </a:moveTo>
                    <a:lnTo>
                      <a:pt x="17018" y="4696"/>
                    </a:lnTo>
                    <a:lnTo>
                      <a:pt x="12483" y="11873"/>
                    </a:lnTo>
                    <a:lnTo>
                      <a:pt x="7527" y="5903"/>
                    </a:lnTo>
                    <a:lnTo>
                      <a:pt x="0" y="16301"/>
                    </a:lnTo>
                    <a:lnTo>
                      <a:pt x="0" y="21600"/>
                    </a:lnTo>
                    <a:lnTo>
                      <a:pt x="7621" y="11068"/>
                    </a:lnTo>
                    <a:lnTo>
                      <a:pt x="12577" y="17106"/>
                    </a:lnTo>
                    <a:lnTo>
                      <a:pt x="18795" y="7111"/>
                    </a:lnTo>
                    <a:lnTo>
                      <a:pt x="20384" y="9324"/>
                    </a:lnTo>
                    <a:lnTo>
                      <a:pt x="21600" y="0"/>
                    </a:lnTo>
                    <a:lnTo>
                      <a:pt x="15335" y="2415"/>
                    </a:ln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2" name="Shape 7154"/>
              <p:cNvSpPr/>
              <p:nvPr/>
            </p:nvSpPr>
            <p:spPr>
              <a:xfrm>
                <a:off x="100063" y="297002"/>
                <a:ext cx="345044" cy="353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46"/>
                    </a:moveTo>
                    <a:lnTo>
                      <a:pt x="15186" y="0"/>
                    </a:lnTo>
                    <a:lnTo>
                      <a:pt x="0" y="14308"/>
                    </a:lnTo>
                    <a:lnTo>
                      <a:pt x="0" y="21600"/>
                    </a:lnTo>
                    <a:lnTo>
                      <a:pt x="15375" y="7108"/>
                    </a:lnTo>
                    <a:lnTo>
                      <a:pt x="21600" y="12277"/>
                    </a:lnTo>
                    <a:lnTo>
                      <a:pt x="21600" y="5446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3" name="Shape 7155"/>
              <p:cNvSpPr/>
              <p:nvPr/>
            </p:nvSpPr>
            <p:spPr>
              <a:xfrm>
                <a:off x="87986" y="176956"/>
                <a:ext cx="709928" cy="472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58" y="21600"/>
                    </a:moveTo>
                    <a:cubicBezTo>
                      <a:pt x="427" y="21600"/>
                      <a:pt x="427" y="21600"/>
                      <a:pt x="427" y="21600"/>
                    </a:cubicBezTo>
                    <a:cubicBezTo>
                      <a:pt x="171" y="21600"/>
                      <a:pt x="0" y="21487"/>
                      <a:pt x="0" y="21148"/>
                    </a:cubicBezTo>
                    <a:cubicBezTo>
                      <a:pt x="0" y="565"/>
                      <a:pt x="0" y="565"/>
                      <a:pt x="0" y="565"/>
                    </a:cubicBezTo>
                    <a:cubicBezTo>
                      <a:pt x="0" y="226"/>
                      <a:pt x="171" y="0"/>
                      <a:pt x="427" y="0"/>
                    </a:cubicBezTo>
                    <a:cubicBezTo>
                      <a:pt x="598" y="0"/>
                      <a:pt x="768" y="226"/>
                      <a:pt x="768" y="565"/>
                    </a:cubicBezTo>
                    <a:cubicBezTo>
                      <a:pt x="768" y="20695"/>
                      <a:pt x="768" y="20695"/>
                      <a:pt x="768" y="20695"/>
                    </a:cubicBezTo>
                    <a:cubicBezTo>
                      <a:pt x="21258" y="20695"/>
                      <a:pt x="21258" y="20695"/>
                      <a:pt x="21258" y="20695"/>
                    </a:cubicBezTo>
                    <a:cubicBezTo>
                      <a:pt x="21429" y="20695"/>
                      <a:pt x="21600" y="20921"/>
                      <a:pt x="21600" y="21148"/>
                    </a:cubicBezTo>
                    <a:cubicBezTo>
                      <a:pt x="21600" y="21487"/>
                      <a:pt x="21429" y="21600"/>
                      <a:pt x="21258" y="21600"/>
                    </a:cubicBez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44" name="Shape 7156"/>
              <p:cNvSpPr/>
              <p:nvPr/>
            </p:nvSpPr>
            <p:spPr>
              <a:xfrm>
                <a:off x="292063" y="486772"/>
                <a:ext cx="223245" cy="1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0945" y="21600"/>
                      <a:pt x="20945" y="21600"/>
                      <a:pt x="20945" y="21600"/>
                    </a:cubicBezTo>
                    <a:cubicBezTo>
                      <a:pt x="21273" y="21600"/>
                      <a:pt x="21600" y="18900"/>
                      <a:pt x="21600" y="10800"/>
                    </a:cubicBezTo>
                    <a:cubicBezTo>
                      <a:pt x="21600" y="5400"/>
                      <a:pt x="21273" y="0"/>
                      <a:pt x="20945" y="0"/>
                    </a:cubicBezTo>
                    <a:close/>
                  </a:path>
                </a:pathLst>
              </a:custGeom>
              <a:solidFill>
                <a:srgbClr val="E6CB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" y="2161343"/>
            <a:ext cx="8586171" cy="2473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从近五年中考题来看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记叙文阅读是泸州中考的必考内容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有以下特点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阅读材料均来自课外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以考查小说和散文为主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一般是两种文学形式间隔考查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｡2020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年中考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命题者将会考虑考查散文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同时会设置个性阅读题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阅读能力的考查以考查整体把握文章内容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检索相关信息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理解句段作用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理解词句含义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品味语言等能力为主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近几年没有出现考查阅读欣赏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评价文章的表现技巧方面的能力要求较高的题目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但我们也不能忽视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近几年中考试卷中的记叙文阅读题分值略有增加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分左右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65370" y="3048982"/>
            <a:ext cx="4652128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b="1" dirty="0" smtClean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泸州考</a:t>
            </a:r>
            <a:r>
              <a:rPr lang="zh-CN" altLang="en-US" sz="3375" b="1" dirty="0">
                <a:solidFill>
                  <a:srgbClr val="E44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</a:t>
            </a:r>
            <a:endParaRPr lang="zh-CN" altLang="en-US" sz="3375" b="1" dirty="0">
              <a:solidFill>
                <a:srgbClr val="E44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6388" y="3050468"/>
            <a:ext cx="4652128" cy="610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75" b="1" dirty="0">
                <a:solidFill>
                  <a:srgbClr val="0291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备考全攻略</a:t>
            </a:r>
            <a:endParaRPr lang="zh-CN" altLang="en-US" sz="3375" b="1" dirty="0">
              <a:solidFill>
                <a:srgbClr val="0291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6192" y="2003599"/>
            <a:ext cx="8620133" cy="3973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现代文学作品包括小说、散文、诗歌、戏剧等文学样式。纵观近几年全国中考语文试题，我们不难发现，落实新课标的要求，考试要点主要有：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①能感受、把握词语的感情色彩，体味和推敲重要词句在语境中的意义和作用；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②能识别常用的修辞手法，分析其在语境中的表达作用；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③能把握文中关键的语句，结合具体语境和写作手法，体会句子的深层含义；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3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④能理清文章的思路，理清文章的脉络、层次；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6192" y="1537592"/>
            <a:ext cx="8639032" cy="575945"/>
            <a:chOff x="434356" y="907123"/>
            <a:chExt cx="11950050" cy="767927"/>
          </a:xfrm>
        </p:grpSpPr>
        <p:grpSp>
          <p:nvGrpSpPr>
            <p:cNvPr id="4" name="组合 3"/>
            <p:cNvGrpSpPr/>
            <p:nvPr/>
          </p:nvGrpSpPr>
          <p:grpSpPr>
            <a:xfrm>
              <a:off x="434356" y="1019372"/>
              <a:ext cx="433389" cy="464400"/>
              <a:chOff x="9324592" y="1236103"/>
              <a:chExt cx="531657" cy="583566"/>
            </a:xfrm>
          </p:grpSpPr>
          <p:sp>
            <p:nvSpPr>
              <p:cNvPr id="6" name="Shape 6853"/>
              <p:cNvSpPr/>
              <p:nvPr/>
            </p:nvSpPr>
            <p:spPr>
              <a:xfrm>
                <a:off x="9332127" y="1236103"/>
                <a:ext cx="450444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06" y="0"/>
                    </a:moveTo>
                    <a:cubicBezTo>
                      <a:pt x="7425" y="0"/>
                      <a:pt x="7425" y="0"/>
                      <a:pt x="7425" y="0"/>
                    </a:cubicBezTo>
                    <a:cubicBezTo>
                      <a:pt x="7425" y="0"/>
                      <a:pt x="4978" y="2088"/>
                      <a:pt x="4134" y="2741"/>
                    </a:cubicBezTo>
                    <a:cubicBezTo>
                      <a:pt x="3122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928" y="21600"/>
                      <a:pt x="2109" y="21600"/>
                    </a:cubicBezTo>
                    <a:cubicBezTo>
                      <a:pt x="19406" y="21600"/>
                      <a:pt x="19406" y="21600"/>
                      <a:pt x="19406" y="21600"/>
                    </a:cubicBezTo>
                    <a:cubicBezTo>
                      <a:pt x="20588" y="21600"/>
                      <a:pt x="21600" y="20817"/>
                      <a:pt x="21600" y="19903"/>
                    </a:cubicBezTo>
                    <a:cubicBezTo>
                      <a:pt x="21600" y="1697"/>
                      <a:pt x="21600" y="1697"/>
                      <a:pt x="21600" y="1697"/>
                    </a:cubicBezTo>
                    <a:cubicBezTo>
                      <a:pt x="21600" y="783"/>
                      <a:pt x="20588" y="0"/>
                      <a:pt x="19406" y="0"/>
                    </a:cubicBezTo>
                  </a:path>
                </a:pathLst>
              </a:custGeom>
              <a:solidFill>
                <a:srgbClr val="0A8C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7" name="image22.png"/>
              <p:cNvPicPr/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9652796" y="1483092"/>
                <a:ext cx="134798" cy="314808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9" name="Shape 6855"/>
              <p:cNvSpPr/>
              <p:nvPr/>
            </p:nvSpPr>
            <p:spPr>
              <a:xfrm>
                <a:off x="9332127" y="1236103"/>
                <a:ext cx="225222" cy="583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850" y="0"/>
                      <a:pt x="14850" y="0"/>
                      <a:pt x="14850" y="0"/>
                    </a:cubicBezTo>
                    <a:cubicBezTo>
                      <a:pt x="14850" y="0"/>
                      <a:pt x="9956" y="2088"/>
                      <a:pt x="8269" y="2741"/>
                    </a:cubicBezTo>
                    <a:cubicBezTo>
                      <a:pt x="6244" y="3524"/>
                      <a:pt x="0" y="5873"/>
                      <a:pt x="0" y="5873"/>
                    </a:cubicBezTo>
                    <a:cubicBezTo>
                      <a:pt x="0" y="5873"/>
                      <a:pt x="0" y="5873"/>
                      <a:pt x="0" y="5873"/>
                    </a:cubicBezTo>
                    <a:cubicBezTo>
                      <a:pt x="0" y="19903"/>
                      <a:pt x="0" y="19903"/>
                      <a:pt x="0" y="19903"/>
                    </a:cubicBezTo>
                    <a:cubicBezTo>
                      <a:pt x="0" y="20817"/>
                      <a:pt x="1856" y="21600"/>
                      <a:pt x="4219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18A3D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pic>
            <p:nvPicPr>
              <p:cNvPr id="10" name="image23.png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324592" y="1375087"/>
                <a:ext cx="195081" cy="57771"/>
              </a:xfrm>
              <a:prstGeom prst="rect">
                <a:avLst/>
              </a:prstGeom>
              <a:ln w="12700" cap="flat">
                <a:noFill/>
                <a:miter lim="400000"/>
                <a:headEnd/>
                <a:tailEnd/>
              </a:ln>
              <a:effectLst/>
            </p:spPr>
          </p:pic>
          <p:sp>
            <p:nvSpPr>
              <p:cNvPr id="11" name="Shape 6857"/>
              <p:cNvSpPr/>
              <p:nvPr/>
            </p:nvSpPr>
            <p:spPr>
              <a:xfrm>
                <a:off x="9332127" y="1236103"/>
                <a:ext cx="154893" cy="1590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15360"/>
                      <a:pt x="21600" y="15360"/>
                      <a:pt x="21600" y="15360"/>
                    </a:cubicBezTo>
                    <a:cubicBezTo>
                      <a:pt x="21600" y="18960"/>
                      <a:pt x="18900" y="21600"/>
                      <a:pt x="15464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3DBAE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2" name="Shape 6858"/>
              <p:cNvSpPr/>
              <p:nvPr/>
            </p:nvSpPr>
            <p:spPr>
              <a:xfrm>
                <a:off x="9405806" y="1446253"/>
                <a:ext cx="301412" cy="1950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63" y="21600"/>
                    </a:moveTo>
                    <a:cubicBezTo>
                      <a:pt x="1137" y="21600"/>
                      <a:pt x="1137" y="21600"/>
                      <a:pt x="1137" y="21600"/>
                    </a:cubicBezTo>
                    <a:cubicBezTo>
                      <a:pt x="505" y="21600"/>
                      <a:pt x="0" y="20822"/>
                      <a:pt x="0" y="19849"/>
                    </a:cubicBezTo>
                    <a:cubicBezTo>
                      <a:pt x="0" y="18876"/>
                      <a:pt x="505" y="18097"/>
                      <a:pt x="1137" y="18097"/>
                    </a:cubicBezTo>
                    <a:cubicBezTo>
                      <a:pt x="20463" y="18097"/>
                      <a:pt x="20463" y="18097"/>
                      <a:pt x="20463" y="18097"/>
                    </a:cubicBezTo>
                    <a:cubicBezTo>
                      <a:pt x="21095" y="18097"/>
                      <a:pt x="21600" y="18876"/>
                      <a:pt x="21600" y="19849"/>
                    </a:cubicBezTo>
                    <a:cubicBezTo>
                      <a:pt x="21600" y="20822"/>
                      <a:pt x="21095" y="21600"/>
                      <a:pt x="20463" y="21600"/>
                    </a:cubicBezTo>
                    <a:close/>
                    <a:moveTo>
                      <a:pt x="21600" y="13816"/>
                    </a:moveTo>
                    <a:cubicBezTo>
                      <a:pt x="21600" y="12843"/>
                      <a:pt x="21095" y="12065"/>
                      <a:pt x="20463" y="12065"/>
                    </a:cubicBezTo>
                    <a:cubicBezTo>
                      <a:pt x="1137" y="12065"/>
                      <a:pt x="1137" y="12065"/>
                      <a:pt x="1137" y="12065"/>
                    </a:cubicBezTo>
                    <a:cubicBezTo>
                      <a:pt x="505" y="12065"/>
                      <a:pt x="0" y="12843"/>
                      <a:pt x="0" y="13816"/>
                    </a:cubicBezTo>
                    <a:cubicBezTo>
                      <a:pt x="0" y="14789"/>
                      <a:pt x="505" y="15373"/>
                      <a:pt x="1137" y="15373"/>
                    </a:cubicBezTo>
                    <a:cubicBezTo>
                      <a:pt x="20463" y="15373"/>
                      <a:pt x="20463" y="15373"/>
                      <a:pt x="20463" y="15373"/>
                    </a:cubicBezTo>
                    <a:cubicBezTo>
                      <a:pt x="21095" y="15373"/>
                      <a:pt x="21600" y="14789"/>
                      <a:pt x="21600" y="13816"/>
                    </a:cubicBezTo>
                    <a:close/>
                    <a:moveTo>
                      <a:pt x="21600" y="7784"/>
                    </a:moveTo>
                    <a:cubicBezTo>
                      <a:pt x="21600" y="6811"/>
                      <a:pt x="21095" y="6032"/>
                      <a:pt x="20463" y="6032"/>
                    </a:cubicBezTo>
                    <a:cubicBezTo>
                      <a:pt x="1137" y="6032"/>
                      <a:pt x="1137" y="6032"/>
                      <a:pt x="1137" y="6032"/>
                    </a:cubicBezTo>
                    <a:cubicBezTo>
                      <a:pt x="505" y="6032"/>
                      <a:pt x="0" y="6811"/>
                      <a:pt x="0" y="7784"/>
                    </a:cubicBezTo>
                    <a:cubicBezTo>
                      <a:pt x="0" y="8562"/>
                      <a:pt x="505" y="9341"/>
                      <a:pt x="1137" y="9341"/>
                    </a:cubicBezTo>
                    <a:cubicBezTo>
                      <a:pt x="20463" y="9341"/>
                      <a:pt x="20463" y="9341"/>
                      <a:pt x="20463" y="9341"/>
                    </a:cubicBezTo>
                    <a:cubicBezTo>
                      <a:pt x="21095" y="9341"/>
                      <a:pt x="21600" y="8562"/>
                      <a:pt x="21600" y="7784"/>
                    </a:cubicBezTo>
                    <a:close/>
                    <a:moveTo>
                      <a:pt x="10737" y="1751"/>
                    </a:moveTo>
                    <a:cubicBezTo>
                      <a:pt x="10737" y="778"/>
                      <a:pt x="10232" y="0"/>
                      <a:pt x="9726" y="0"/>
                    </a:cubicBezTo>
                    <a:cubicBezTo>
                      <a:pt x="1137" y="0"/>
                      <a:pt x="1137" y="0"/>
                      <a:pt x="1137" y="0"/>
                    </a:cubicBezTo>
                    <a:cubicBezTo>
                      <a:pt x="505" y="0"/>
                      <a:pt x="0" y="778"/>
                      <a:pt x="0" y="1751"/>
                    </a:cubicBezTo>
                    <a:cubicBezTo>
                      <a:pt x="0" y="2530"/>
                      <a:pt x="505" y="3308"/>
                      <a:pt x="1137" y="3308"/>
                    </a:cubicBezTo>
                    <a:cubicBezTo>
                      <a:pt x="9726" y="3308"/>
                      <a:pt x="9726" y="3308"/>
                      <a:pt x="9726" y="3308"/>
                    </a:cubicBezTo>
                    <a:cubicBezTo>
                      <a:pt x="10232" y="3308"/>
                      <a:pt x="10737" y="2530"/>
                      <a:pt x="10737" y="1751"/>
                    </a:cubicBez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3" name="Shape 6859"/>
              <p:cNvSpPr/>
              <p:nvPr/>
            </p:nvSpPr>
            <p:spPr>
              <a:xfrm>
                <a:off x="9578280" y="1325689"/>
                <a:ext cx="113029" cy="98796"/>
              </a:xfrm>
              <a:prstGeom prst="rect">
                <a:avLst/>
              </a:pr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4" name="Shape 6860"/>
              <p:cNvSpPr/>
              <p:nvPr/>
            </p:nvSpPr>
            <p:spPr>
              <a:xfrm>
                <a:off x="9640236" y="1424484"/>
                <a:ext cx="216013" cy="2503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623" y="0"/>
                    </a:moveTo>
                    <a:lnTo>
                      <a:pt x="0" y="16615"/>
                    </a:lnTo>
                    <a:lnTo>
                      <a:pt x="13144" y="21600"/>
                    </a:lnTo>
                    <a:lnTo>
                      <a:pt x="21600" y="5201"/>
                    </a:lnTo>
                    <a:lnTo>
                      <a:pt x="8623" y="0"/>
                    </a:lnTo>
                    <a:close/>
                  </a:path>
                </a:pathLst>
              </a:custGeom>
              <a:solidFill>
                <a:srgbClr val="3BBF98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5" name="Shape 6861"/>
              <p:cNvSpPr/>
              <p:nvPr/>
            </p:nvSpPr>
            <p:spPr>
              <a:xfrm>
                <a:off x="9640236" y="1617053"/>
                <a:ext cx="131450" cy="987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51" y="15742"/>
                    </a:moveTo>
                    <a:lnTo>
                      <a:pt x="0" y="0"/>
                    </a:lnTo>
                    <a:lnTo>
                      <a:pt x="21600" y="12631"/>
                    </a:lnTo>
                    <a:lnTo>
                      <a:pt x="11557" y="21600"/>
                    </a:lnTo>
                    <a:lnTo>
                      <a:pt x="1651" y="15742"/>
                    </a:lnTo>
                    <a:close/>
                  </a:path>
                </a:pathLst>
              </a:custGeom>
              <a:solidFill>
                <a:srgbClr val="F2DFD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6" name="Shape 6862"/>
              <p:cNvSpPr/>
              <p:nvPr/>
            </p:nvSpPr>
            <p:spPr>
              <a:xfrm>
                <a:off x="9640236" y="1424484"/>
                <a:ext cx="151544" cy="222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292" y="0"/>
                    </a:moveTo>
                    <a:lnTo>
                      <a:pt x="0" y="18677"/>
                    </a:lnTo>
                    <a:lnTo>
                      <a:pt x="9308" y="21600"/>
                    </a:lnTo>
                    <a:lnTo>
                      <a:pt x="21600" y="2923"/>
                    </a:lnTo>
                    <a:lnTo>
                      <a:pt x="12292" y="0"/>
                    </a:lnTo>
                    <a:close/>
                  </a:path>
                </a:pathLst>
              </a:custGeom>
              <a:solidFill>
                <a:srgbClr val="4ED0A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7" name="Shape 6863"/>
              <p:cNvSpPr/>
              <p:nvPr/>
            </p:nvSpPr>
            <p:spPr>
              <a:xfrm>
                <a:off x="9640236" y="1617053"/>
                <a:ext cx="66982" cy="86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240" y="18035"/>
                    </a:moveTo>
                    <a:lnTo>
                      <a:pt x="0" y="0"/>
                    </a:lnTo>
                    <a:lnTo>
                      <a:pt x="21600" y="6920"/>
                    </a:lnTo>
                    <a:lnTo>
                      <a:pt x="12960" y="21600"/>
                    </a:lnTo>
                    <a:lnTo>
                      <a:pt x="3240" y="18035"/>
                    </a:lnTo>
                    <a:close/>
                  </a:path>
                </a:pathLst>
              </a:custGeom>
              <a:solidFill>
                <a:srgbClr val="F8EDE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8" name="Shape 6864"/>
              <p:cNvSpPr/>
              <p:nvPr/>
            </p:nvSpPr>
            <p:spPr>
              <a:xfrm>
                <a:off x="9650283" y="1684033"/>
                <a:ext cx="6530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910"/>
                    </a:moveTo>
                    <a:lnTo>
                      <a:pt x="3046" y="21600"/>
                    </a:lnTo>
                    <a:lnTo>
                      <a:pt x="0" y="0"/>
                    </a:lnTo>
                    <a:lnTo>
                      <a:pt x="21600" y="8910"/>
                    </a:lnTo>
                    <a:close/>
                  </a:path>
                </a:pathLst>
              </a:custGeom>
              <a:solidFill>
                <a:srgbClr val="41556B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  <p:sp>
            <p:nvSpPr>
              <p:cNvPr id="19" name="Shape 6865"/>
              <p:cNvSpPr/>
              <p:nvPr/>
            </p:nvSpPr>
            <p:spPr>
              <a:xfrm>
                <a:off x="9650283" y="1684033"/>
                <a:ext cx="31817" cy="66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253" y="21600"/>
                    </a:moveTo>
                    <a:lnTo>
                      <a:pt x="0" y="0"/>
                    </a:lnTo>
                    <a:lnTo>
                      <a:pt x="21600" y="4590"/>
                    </a:lnTo>
                    <a:lnTo>
                      <a:pt x="6253" y="21600"/>
                    </a:lnTo>
                    <a:close/>
                  </a:path>
                </a:pathLst>
              </a:custGeom>
              <a:solidFill>
                <a:srgbClr val="53688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sz="100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865696" y="907123"/>
              <a:ext cx="11518710" cy="767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b="1" dirty="0" smtClean="0">
                  <a:solidFill>
                    <a:srgbClr val="0A8CB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知识梳理</a:t>
              </a:r>
              <a:endParaRPr lang="en-US" altLang="zh-CN" sz="2100" b="1" dirty="0" smtClean="0">
                <a:solidFill>
                  <a:srgbClr val="0A8CBF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625"/>
            <a:ext cx="8620133" cy="4772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⑤能整体感知作品的主要内容，把握文章的中心，概括中心内容；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⑥能领会作品各语段的内容，分析重要语段的作用；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⑦能分析作者在文中表现的观点和思想感情；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⑧对作品的思想感情倾向，能作出自己的判断；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⑨对作品的内容和表达有自己的心得，对感人的情境能有自己的情感体验；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⑩能感受、理解作品中的人物形象，并能分析、概括人物性格和塑造人物的手法；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⑪表达自己从作品中获得的对自然、社会、人生的有益启示；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⑫能对作品的表达技巧进行赏析，对富于表现力的语言进行品味。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一、记叙文的文体知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识记叙文的结构方式：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按时间先后；按人物活动的地点的转移；按事情情节的发展阶段，即事件的发生、发展、结果；按人物思想感情的变化；按描述内容的不同角度；按事件之间的一定关系。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记叙文的表达方式：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以记叙、描写为主，兼用议论和抒情。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记叙的六要素：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时间、地点、人物、事情的起因、经过、结果。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记叙的顺序：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顺叙、倒叙、插叙、补叙、平叙等。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625"/>
            <a:ext cx="8620133" cy="409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人物描写的方法：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外貌描写、神态描写、语言描写、动作描写、心理描写等正面描写（直接描写）和侧面描写（间接描写）。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景物描写的角度：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视觉、听觉、嗅觉、触觉、味觉等。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环境描写的种类：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自然环境描写和社会环境描写。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抒情的种类：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直接抒情和间接抒情。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记叙文的详略处理：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取决于中心的需要。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记叙文常用的表现手法：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对比、烘托、象征、设置悬念、前后照应、欲扬先抑、托物言志、以物喻人、借景抒情、以小见大等。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02656"/>
            <a:ext cx="8620133" cy="40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二、散文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散文的概念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散文有广义和狭义之分。广义的散文是指和诗、词、曲等韵文相对而言的文章。我们常说的是狭义的散文，是指以记叙和抒情为主的篇幅较小、取材广泛、形式自由，而又十分注意文情并茂的一种文学样式，是与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诗歌、戏剧、小说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并列的文学体裁。它综合运用记叙、抒情、议论等多种表达方式抒写见闻感受，表达作者对人生或自然的感悟，是作者对事物特殊意义和美的发现。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5"/>
            <a:ext cx="8620133" cy="25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散文的文体特征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散文的取材十分广泛，这些材料一旦出现在文章中，就立即刻上了作者的主观感悟，代表着作者的人生经验、观点感受。所以同样的材料，不同的作者看到的内涵是不同的。这里，我们把散文的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取材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叫“形”，把作者的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叫“神”。散文的文体特点就是：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形散而神聚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42260"/>
            <a:ext cx="8620133" cy="25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散文的分类散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文的写法较其他文体更活泼自由，不拘一格。常见的方式是抒情，即使是记叙，也是带有强烈感情色彩的。散文常把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记叙、抒情、议论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等融为一体，夹叙夹议。表现手法上能出奇制胜，让读者产生新鲜独特的阅读感受。散文通常可以分为叙事散文、抒情散文和说理散文三大类。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99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叙事散文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。在此类散文中，作者的记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叙事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，浸透着浓郁的情感色彩。作者的情感常常曲折地隐含于委婉跌宕的叙事之中。因此要善于从叙事中去感受作者的情感。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抒情散文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。抒情散文一般不详述事件的具体过程，没有完整情节，也不具体描写人物，而是通过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描述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人、事、景、物的片段来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传达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出作者的心声，反映完整的精神风貌，体现一定的时代精神。以作者的情感发展为结构线索，来统摄不同时空中的各种材料。要善于从看似散乱的情景片段中，去勾勒那辐射于整篇散文的神韵凝聚点。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933" y="1542509"/>
            <a:ext cx="86201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说理散文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。说理散文往往具有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形象性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哲理性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的特点。它给读者一种富于理性的形象和情感，从而提供一个广阔的思索和联想的天地。它往往蕴含深邃的哲理，熔情感、哲理、形象于一炉。要注重从情中悟理，在理中染情，仔细体会情理交融的艺术境界。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505" y="2017942"/>
            <a:ext cx="8623121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样题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(2019•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泸州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阅读下列文章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完成题目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5746" y="1543050"/>
            <a:ext cx="8515826" cy="541020"/>
            <a:chOff x="341194" y="914400"/>
            <a:chExt cx="11532870" cy="721360"/>
          </a:xfrm>
        </p:grpSpPr>
        <p:sp>
          <p:nvSpPr>
            <p:cNvPr id="25" name="矩形 24"/>
            <p:cNvSpPr/>
            <p:nvPr/>
          </p:nvSpPr>
          <p:spPr>
            <a:xfrm>
              <a:off x="341194" y="914400"/>
              <a:ext cx="11532870" cy="721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ED7D3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真题试做</a:t>
              </a:r>
              <a:endParaRPr lang="zh-CN" altLang="zh-CN" sz="225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Shape 16870"/>
            <p:cNvSpPr/>
            <p:nvPr/>
          </p:nvSpPr>
          <p:spPr>
            <a:xfrm>
              <a:off x="341194" y="1083294"/>
              <a:ext cx="518400" cy="464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9" y="10440"/>
                  </a:moveTo>
                  <a:cubicBezTo>
                    <a:pt x="5254" y="10440"/>
                    <a:pt x="1751" y="11880"/>
                    <a:pt x="1751" y="11880"/>
                  </a:cubicBezTo>
                  <a:cubicBezTo>
                    <a:pt x="1751" y="13320"/>
                    <a:pt x="1751" y="13320"/>
                    <a:pt x="1751" y="13320"/>
                  </a:cubicBezTo>
                  <a:cubicBezTo>
                    <a:pt x="1751" y="13320"/>
                    <a:pt x="5254" y="11880"/>
                    <a:pt x="7589" y="11880"/>
                  </a:cubicBezTo>
                  <a:cubicBezTo>
                    <a:pt x="8757" y="11880"/>
                    <a:pt x="9632" y="13320"/>
                    <a:pt x="9632" y="13320"/>
                  </a:cubicBezTo>
                  <a:cubicBezTo>
                    <a:pt x="9632" y="11880"/>
                    <a:pt x="9632" y="11880"/>
                    <a:pt x="9632" y="11880"/>
                  </a:cubicBezTo>
                  <a:cubicBezTo>
                    <a:pt x="9632" y="11880"/>
                    <a:pt x="8757" y="10440"/>
                    <a:pt x="7589" y="10440"/>
                  </a:cubicBezTo>
                  <a:close/>
                  <a:moveTo>
                    <a:pt x="7589" y="12600"/>
                  </a:moveTo>
                  <a:cubicBezTo>
                    <a:pt x="5254" y="12600"/>
                    <a:pt x="1751" y="14040"/>
                    <a:pt x="1751" y="14040"/>
                  </a:cubicBezTo>
                  <a:cubicBezTo>
                    <a:pt x="1751" y="15660"/>
                    <a:pt x="1751" y="15660"/>
                    <a:pt x="1751" y="15660"/>
                  </a:cubicBezTo>
                  <a:cubicBezTo>
                    <a:pt x="1751" y="15660"/>
                    <a:pt x="5254" y="14040"/>
                    <a:pt x="7589" y="14040"/>
                  </a:cubicBezTo>
                  <a:cubicBezTo>
                    <a:pt x="8757" y="14040"/>
                    <a:pt x="9632" y="15660"/>
                    <a:pt x="9632" y="15660"/>
                  </a:cubicBezTo>
                  <a:cubicBezTo>
                    <a:pt x="9632" y="14040"/>
                    <a:pt x="9632" y="14040"/>
                    <a:pt x="9632" y="14040"/>
                  </a:cubicBezTo>
                  <a:cubicBezTo>
                    <a:pt x="9632" y="14040"/>
                    <a:pt x="8757" y="12600"/>
                    <a:pt x="7589" y="12600"/>
                  </a:cubicBezTo>
                  <a:close/>
                  <a:moveTo>
                    <a:pt x="7589" y="5940"/>
                  </a:moveTo>
                  <a:cubicBezTo>
                    <a:pt x="5254" y="5940"/>
                    <a:pt x="1751" y="7380"/>
                    <a:pt x="1751" y="7380"/>
                  </a:cubicBezTo>
                  <a:cubicBezTo>
                    <a:pt x="1751" y="9000"/>
                    <a:pt x="1751" y="9000"/>
                    <a:pt x="1751" y="9000"/>
                  </a:cubicBezTo>
                  <a:cubicBezTo>
                    <a:pt x="1751" y="9000"/>
                    <a:pt x="5254" y="7380"/>
                    <a:pt x="7589" y="7380"/>
                  </a:cubicBezTo>
                  <a:cubicBezTo>
                    <a:pt x="8757" y="7380"/>
                    <a:pt x="9632" y="9000"/>
                    <a:pt x="9632" y="9000"/>
                  </a:cubicBezTo>
                  <a:cubicBezTo>
                    <a:pt x="9632" y="7380"/>
                    <a:pt x="9632" y="7380"/>
                    <a:pt x="9632" y="7380"/>
                  </a:cubicBezTo>
                  <a:cubicBezTo>
                    <a:pt x="9632" y="7380"/>
                    <a:pt x="8757" y="5940"/>
                    <a:pt x="7589" y="5940"/>
                  </a:cubicBezTo>
                  <a:close/>
                  <a:moveTo>
                    <a:pt x="7589" y="8280"/>
                  </a:moveTo>
                  <a:cubicBezTo>
                    <a:pt x="5254" y="8280"/>
                    <a:pt x="1751" y="9720"/>
                    <a:pt x="1751" y="9720"/>
                  </a:cubicBezTo>
                  <a:cubicBezTo>
                    <a:pt x="1751" y="11160"/>
                    <a:pt x="1751" y="11160"/>
                    <a:pt x="1751" y="11160"/>
                  </a:cubicBezTo>
                  <a:cubicBezTo>
                    <a:pt x="1751" y="11160"/>
                    <a:pt x="5254" y="9720"/>
                    <a:pt x="7589" y="9720"/>
                  </a:cubicBezTo>
                  <a:cubicBezTo>
                    <a:pt x="8757" y="9720"/>
                    <a:pt x="9632" y="11160"/>
                    <a:pt x="9632" y="11160"/>
                  </a:cubicBezTo>
                  <a:cubicBezTo>
                    <a:pt x="9632" y="9720"/>
                    <a:pt x="9632" y="9720"/>
                    <a:pt x="9632" y="9720"/>
                  </a:cubicBezTo>
                  <a:cubicBezTo>
                    <a:pt x="9632" y="9720"/>
                    <a:pt x="8757" y="8280"/>
                    <a:pt x="7589" y="8280"/>
                  </a:cubicBezTo>
                  <a:close/>
                  <a:moveTo>
                    <a:pt x="7589" y="3780"/>
                  </a:moveTo>
                  <a:cubicBezTo>
                    <a:pt x="5254" y="3780"/>
                    <a:pt x="1751" y="5220"/>
                    <a:pt x="1751" y="5220"/>
                  </a:cubicBezTo>
                  <a:cubicBezTo>
                    <a:pt x="1751" y="6660"/>
                    <a:pt x="1751" y="6660"/>
                    <a:pt x="1751" y="6660"/>
                  </a:cubicBezTo>
                  <a:cubicBezTo>
                    <a:pt x="1751" y="6660"/>
                    <a:pt x="5254" y="5220"/>
                    <a:pt x="7589" y="5220"/>
                  </a:cubicBezTo>
                  <a:cubicBezTo>
                    <a:pt x="8757" y="5220"/>
                    <a:pt x="9632" y="6660"/>
                    <a:pt x="9632" y="6660"/>
                  </a:cubicBezTo>
                  <a:cubicBezTo>
                    <a:pt x="9632" y="5220"/>
                    <a:pt x="9632" y="5220"/>
                    <a:pt x="9632" y="5220"/>
                  </a:cubicBezTo>
                  <a:cubicBezTo>
                    <a:pt x="9632" y="5220"/>
                    <a:pt x="8757" y="3780"/>
                    <a:pt x="7589" y="3780"/>
                  </a:cubicBezTo>
                  <a:close/>
                  <a:moveTo>
                    <a:pt x="11968" y="5220"/>
                  </a:moveTo>
                  <a:cubicBezTo>
                    <a:pt x="11968" y="6660"/>
                    <a:pt x="11968" y="6660"/>
                    <a:pt x="11968" y="6660"/>
                  </a:cubicBezTo>
                  <a:cubicBezTo>
                    <a:pt x="11968" y="6660"/>
                    <a:pt x="12843" y="5220"/>
                    <a:pt x="13865" y="5220"/>
                  </a:cubicBezTo>
                  <a:cubicBezTo>
                    <a:pt x="16200" y="5220"/>
                    <a:pt x="19703" y="6660"/>
                    <a:pt x="19703" y="6660"/>
                  </a:cubicBezTo>
                  <a:cubicBezTo>
                    <a:pt x="19703" y="5220"/>
                    <a:pt x="19703" y="5220"/>
                    <a:pt x="19703" y="5220"/>
                  </a:cubicBezTo>
                  <a:cubicBezTo>
                    <a:pt x="19703" y="5220"/>
                    <a:pt x="16200" y="3780"/>
                    <a:pt x="13865" y="3780"/>
                  </a:cubicBezTo>
                  <a:cubicBezTo>
                    <a:pt x="12843" y="3780"/>
                    <a:pt x="11968" y="5220"/>
                    <a:pt x="11968" y="5220"/>
                  </a:cubicBezTo>
                  <a:close/>
                  <a:moveTo>
                    <a:pt x="11968" y="7380"/>
                  </a:moveTo>
                  <a:cubicBezTo>
                    <a:pt x="11968" y="9000"/>
                    <a:pt x="11968" y="9000"/>
                    <a:pt x="11968" y="9000"/>
                  </a:cubicBezTo>
                  <a:cubicBezTo>
                    <a:pt x="11968" y="9000"/>
                    <a:pt x="12843" y="7380"/>
                    <a:pt x="13865" y="7380"/>
                  </a:cubicBezTo>
                  <a:cubicBezTo>
                    <a:pt x="16200" y="7380"/>
                    <a:pt x="19703" y="9000"/>
                    <a:pt x="19703" y="9000"/>
                  </a:cubicBezTo>
                  <a:cubicBezTo>
                    <a:pt x="19703" y="7380"/>
                    <a:pt x="19703" y="7380"/>
                    <a:pt x="19703" y="7380"/>
                  </a:cubicBezTo>
                  <a:cubicBezTo>
                    <a:pt x="19703" y="7380"/>
                    <a:pt x="16200" y="5940"/>
                    <a:pt x="13865" y="5940"/>
                  </a:cubicBezTo>
                  <a:cubicBezTo>
                    <a:pt x="12843" y="5940"/>
                    <a:pt x="11968" y="7380"/>
                    <a:pt x="11968" y="7380"/>
                  </a:cubicBezTo>
                  <a:close/>
                  <a:moveTo>
                    <a:pt x="11968" y="9720"/>
                  </a:moveTo>
                  <a:cubicBezTo>
                    <a:pt x="11968" y="11160"/>
                    <a:pt x="11968" y="11160"/>
                    <a:pt x="11968" y="11160"/>
                  </a:cubicBezTo>
                  <a:cubicBezTo>
                    <a:pt x="11968" y="11160"/>
                    <a:pt x="12843" y="9720"/>
                    <a:pt x="13865" y="9720"/>
                  </a:cubicBezTo>
                  <a:cubicBezTo>
                    <a:pt x="16200" y="9720"/>
                    <a:pt x="19703" y="11160"/>
                    <a:pt x="19703" y="11160"/>
                  </a:cubicBezTo>
                  <a:cubicBezTo>
                    <a:pt x="19703" y="9720"/>
                    <a:pt x="19703" y="9720"/>
                    <a:pt x="19703" y="9720"/>
                  </a:cubicBezTo>
                  <a:cubicBezTo>
                    <a:pt x="19703" y="9720"/>
                    <a:pt x="16200" y="8280"/>
                    <a:pt x="13865" y="8280"/>
                  </a:cubicBezTo>
                  <a:cubicBezTo>
                    <a:pt x="12843" y="8280"/>
                    <a:pt x="11968" y="9720"/>
                    <a:pt x="11968" y="9720"/>
                  </a:cubicBezTo>
                  <a:close/>
                  <a:moveTo>
                    <a:pt x="11968" y="14040"/>
                  </a:moveTo>
                  <a:cubicBezTo>
                    <a:pt x="11968" y="15660"/>
                    <a:pt x="11968" y="15660"/>
                    <a:pt x="11968" y="15660"/>
                  </a:cubicBezTo>
                  <a:cubicBezTo>
                    <a:pt x="11968" y="15660"/>
                    <a:pt x="12843" y="14040"/>
                    <a:pt x="13865" y="14040"/>
                  </a:cubicBezTo>
                  <a:cubicBezTo>
                    <a:pt x="16200" y="14040"/>
                    <a:pt x="19703" y="15660"/>
                    <a:pt x="19703" y="15660"/>
                  </a:cubicBezTo>
                  <a:cubicBezTo>
                    <a:pt x="19703" y="14040"/>
                    <a:pt x="19703" y="14040"/>
                    <a:pt x="19703" y="14040"/>
                  </a:cubicBezTo>
                  <a:cubicBezTo>
                    <a:pt x="19703" y="14040"/>
                    <a:pt x="16200" y="12600"/>
                    <a:pt x="13865" y="12600"/>
                  </a:cubicBezTo>
                  <a:cubicBezTo>
                    <a:pt x="12843" y="12600"/>
                    <a:pt x="11968" y="14040"/>
                    <a:pt x="11968" y="14040"/>
                  </a:cubicBezTo>
                  <a:close/>
                  <a:moveTo>
                    <a:pt x="11968" y="11880"/>
                  </a:moveTo>
                  <a:cubicBezTo>
                    <a:pt x="11968" y="13320"/>
                    <a:pt x="11968" y="13320"/>
                    <a:pt x="11968" y="13320"/>
                  </a:cubicBezTo>
                  <a:cubicBezTo>
                    <a:pt x="11968" y="13320"/>
                    <a:pt x="12843" y="11880"/>
                    <a:pt x="13865" y="11880"/>
                  </a:cubicBezTo>
                  <a:cubicBezTo>
                    <a:pt x="16200" y="11880"/>
                    <a:pt x="19703" y="13320"/>
                    <a:pt x="19703" y="13320"/>
                  </a:cubicBezTo>
                  <a:cubicBezTo>
                    <a:pt x="19703" y="11880"/>
                    <a:pt x="19703" y="11880"/>
                    <a:pt x="19703" y="11880"/>
                  </a:cubicBezTo>
                  <a:cubicBezTo>
                    <a:pt x="19703" y="11880"/>
                    <a:pt x="16200" y="10440"/>
                    <a:pt x="13865" y="10440"/>
                  </a:cubicBezTo>
                  <a:cubicBezTo>
                    <a:pt x="12843" y="10440"/>
                    <a:pt x="11968" y="11880"/>
                    <a:pt x="11968" y="11880"/>
                  </a:cubicBezTo>
                  <a:close/>
                  <a:moveTo>
                    <a:pt x="13573" y="0"/>
                  </a:moveTo>
                  <a:cubicBezTo>
                    <a:pt x="11384" y="0"/>
                    <a:pt x="10800" y="3060"/>
                    <a:pt x="10800" y="3060"/>
                  </a:cubicBezTo>
                  <a:cubicBezTo>
                    <a:pt x="10800" y="3060"/>
                    <a:pt x="10216" y="0"/>
                    <a:pt x="7881" y="0"/>
                  </a:cubicBezTo>
                  <a:cubicBezTo>
                    <a:pt x="2919" y="0"/>
                    <a:pt x="0" y="2340"/>
                    <a:pt x="0" y="2340"/>
                  </a:cubicBezTo>
                  <a:cubicBezTo>
                    <a:pt x="0" y="20700"/>
                    <a:pt x="0" y="20700"/>
                    <a:pt x="0" y="20700"/>
                  </a:cubicBezTo>
                  <a:cubicBezTo>
                    <a:pt x="0" y="20700"/>
                    <a:pt x="4670" y="19980"/>
                    <a:pt x="7881" y="19980"/>
                  </a:cubicBezTo>
                  <a:cubicBezTo>
                    <a:pt x="8465" y="19980"/>
                    <a:pt x="9049" y="20160"/>
                    <a:pt x="9486" y="20340"/>
                  </a:cubicBezTo>
                  <a:cubicBezTo>
                    <a:pt x="9341" y="20520"/>
                    <a:pt x="9341" y="20520"/>
                    <a:pt x="9341" y="20700"/>
                  </a:cubicBezTo>
                  <a:cubicBezTo>
                    <a:pt x="9341" y="21240"/>
                    <a:pt x="9924" y="21600"/>
                    <a:pt x="10800" y="21600"/>
                  </a:cubicBezTo>
                  <a:cubicBezTo>
                    <a:pt x="11530" y="21600"/>
                    <a:pt x="12259" y="21240"/>
                    <a:pt x="12259" y="20700"/>
                  </a:cubicBezTo>
                  <a:cubicBezTo>
                    <a:pt x="12259" y="20520"/>
                    <a:pt x="12114" y="20520"/>
                    <a:pt x="12114" y="20340"/>
                  </a:cubicBezTo>
                  <a:cubicBezTo>
                    <a:pt x="12551" y="20160"/>
                    <a:pt x="12989" y="19980"/>
                    <a:pt x="13573" y="19980"/>
                  </a:cubicBezTo>
                  <a:cubicBezTo>
                    <a:pt x="16784" y="19980"/>
                    <a:pt x="21600" y="20700"/>
                    <a:pt x="21600" y="20700"/>
                  </a:cubicBezTo>
                  <a:cubicBezTo>
                    <a:pt x="21600" y="2340"/>
                    <a:pt x="21600" y="2340"/>
                    <a:pt x="21600" y="2340"/>
                  </a:cubicBezTo>
                  <a:cubicBezTo>
                    <a:pt x="21600" y="2340"/>
                    <a:pt x="18535" y="0"/>
                    <a:pt x="13573" y="0"/>
                  </a:cubicBezTo>
                  <a:close/>
                  <a:moveTo>
                    <a:pt x="10216" y="19980"/>
                  </a:moveTo>
                  <a:cubicBezTo>
                    <a:pt x="10216" y="19980"/>
                    <a:pt x="9632" y="17280"/>
                    <a:pt x="7151" y="17280"/>
                  </a:cubicBezTo>
                  <a:cubicBezTo>
                    <a:pt x="4816" y="17280"/>
                    <a:pt x="1168" y="19260"/>
                    <a:pt x="1168" y="19260"/>
                  </a:cubicBezTo>
                  <a:cubicBezTo>
                    <a:pt x="1168" y="3420"/>
                    <a:pt x="1168" y="3420"/>
                    <a:pt x="1168" y="3420"/>
                  </a:cubicBezTo>
                  <a:cubicBezTo>
                    <a:pt x="1168" y="3420"/>
                    <a:pt x="2919" y="1260"/>
                    <a:pt x="7735" y="1260"/>
                  </a:cubicBezTo>
                  <a:cubicBezTo>
                    <a:pt x="9632" y="1260"/>
                    <a:pt x="10216" y="4140"/>
                    <a:pt x="10216" y="4140"/>
                  </a:cubicBezTo>
                  <a:lnTo>
                    <a:pt x="10216" y="19980"/>
                  </a:lnTo>
                  <a:close/>
                  <a:moveTo>
                    <a:pt x="20432" y="19260"/>
                  </a:moveTo>
                  <a:cubicBezTo>
                    <a:pt x="20432" y="19260"/>
                    <a:pt x="16784" y="17280"/>
                    <a:pt x="14303" y="17280"/>
                  </a:cubicBezTo>
                  <a:cubicBezTo>
                    <a:pt x="11968" y="17280"/>
                    <a:pt x="11384" y="19980"/>
                    <a:pt x="11384" y="19980"/>
                  </a:cubicBezTo>
                  <a:cubicBezTo>
                    <a:pt x="11384" y="4140"/>
                    <a:pt x="11384" y="4140"/>
                    <a:pt x="11384" y="4140"/>
                  </a:cubicBezTo>
                  <a:cubicBezTo>
                    <a:pt x="11384" y="4140"/>
                    <a:pt x="11968" y="1260"/>
                    <a:pt x="13719" y="1260"/>
                  </a:cubicBezTo>
                  <a:cubicBezTo>
                    <a:pt x="18535" y="1260"/>
                    <a:pt x="20432" y="3420"/>
                    <a:pt x="20432" y="3420"/>
                  </a:cubicBezTo>
                  <a:lnTo>
                    <a:pt x="20432" y="19260"/>
                  </a:lnTo>
                  <a:close/>
                </a:path>
              </a:pathLst>
            </a:custGeom>
            <a:solidFill>
              <a:srgbClr val="ED7D3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 algn="just">
                <a:lnSpc>
                  <a:spcPct val="150000"/>
                </a:lnSpc>
              </a:pPr>
              <a:endParaRPr sz="2100">
                <a:solidFill>
                  <a:srgbClr val="ED7D31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>
            <a:hlinkClick r:id="rId1" action="ppaction://hlinkfile"/>
          </p:cNvPr>
          <p:cNvSpPr txBox="1"/>
          <p:nvPr/>
        </p:nvSpPr>
        <p:spPr>
          <a:xfrm>
            <a:off x="3566078" y="3287627"/>
            <a:ext cx="2011973" cy="6108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375" b="1" dirty="0"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新官上任</a:t>
            </a:r>
            <a:endParaRPr lang="zh-CN" altLang="en-US" sz="3375" b="1" dirty="0">
              <a:solidFill>
                <a:srgbClr val="ED7D3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548150"/>
            <a:ext cx="8620133" cy="399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散文的“文眼”和线索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“文眼”，顾名思义，就是文章的眼睛。读者可以通过这一心灵的窗口，窥见作品的思想感情基础，因为有的“文眼”揭示主旨，有的点明写作缘由。抓住“文眼”就是要抓住能表现或流露作者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思想感情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的语句。如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背影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中“我与父亲不相见已二年余了，我最不能忘记的是他的背影”就是本文的“文眼”。线索是作者组织材料的思路在文章中的反映，是贯穿全文的脉络。在把握线索的时候，注意因文而异，采取不同的方法。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39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）时空连“线”：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阅读写人记事及游记类散文时，把表示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时空转换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的词语连接起来，以把握文章的线索。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）因物取“线”：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叙事及抒情类文章常用一个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具体事物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象征事物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贯穿全文，作为行文线索，以突出文章的中心思想。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）反复出“线”：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通过文章中反复出现的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抒情、议论的语句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富有意味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的事物把握线索。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）以情导“线”：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细心分析材料之间的内在联系，理清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感情发展变化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的轨迹，以此导出文章的线索。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40000"/>
              </a:lnSpc>
              <a:spcBef>
                <a:spcPts val="200"/>
              </a:spcBef>
            </a:pP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）定神看“线”：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先从中心思想的高度去审视、把握文章的线索，再从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外部标志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或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内部标志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入手，准确地把握线索。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394371"/>
            <a:ext cx="8620133" cy="4193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5.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散文的表达方式</a:t>
            </a:r>
            <a:endParaRPr lang="en-US" altLang="zh-CN" sz="19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表达方式包括：记叙、描写、抒情、议论、说明。一篇文章或一个文段，一般会以一种表达方式为主，为了表达主题需要，往往几种表达方式综合运用。</a:t>
            </a:r>
            <a:endParaRPr lang="en-US" altLang="zh-CN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 fontAlgn="auto">
              <a:lnSpc>
                <a:spcPct val="150000"/>
              </a:lnSpc>
              <a:spcBef>
                <a:spcPts val="200"/>
              </a:spcBef>
            </a:pP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19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）描写。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中的描写主要包括景物、人物描写等。景物描写，主要考查意境描写的作用，答题时，重点是景物描写对表达作者或人物思想感情的作用，要严格区分小说景物描写与散文景物描写的不同（小说景物描写是渲染气氛或交代时令季节，衬托人物；散文景物描写是直接表达作者的思想情感或主题）。人物描写主要是考</a:t>
            </a:r>
            <a:r>
              <a:rPr lang="zh-CN" altLang="en-US" sz="195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外貌、神态、动作、心理</a:t>
            </a:r>
            <a:r>
              <a:rPr lang="zh-CN" altLang="en-US" sz="195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，有关细节描写的地方也值得注意。人物描写主要是突出人物的思想性格。</a:t>
            </a:r>
            <a:endParaRPr lang="zh-CN" altLang="en-US" sz="195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582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）议论。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散文中的议论，往往用来揭示文章的主题；或和抒情结合在一起，表达作者的思想情感。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）抒情。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要注意作者的思想情感倾向，往往和词语表达考点结合起来考。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散文的表现手法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表现手法泛指写作上的方法，它必须是一段文字或一篇文章写作的方法。常见的表现手法有：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）写景类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借景抒情、寓情于景、情景交融、移情于景。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）咏物类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托物言志。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）怀古类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借景抒情、即事抒情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）咏史类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借古讽今、借题发挥。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）送别类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即事抒情、即景抒情。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）边塞类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直抒胸臆、借景抒情等等。有时也见衬托、对比、侧面描写、象征、卒章显志、讽喻、动静结合（以动衬静、以静衬动、动静结合）、虚实结合（以实写虚、寓虚于实、虚实相生）手法等。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633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散文阅读的一般方法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）要理出作品选择了哪些材料，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中心思想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是什么。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）看“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”和“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神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”的“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结合点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”是什么，也就是要抓住散文的线索。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）看作者组织材料的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顺序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，选择了怎样的角度。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）品味散文的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8.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散文层次的划分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）按时间先后分。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）按地点转换分。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259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）按描述内容的角度分（如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春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分成“盼春、绘春、颂春”三大部分）。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）按思想感情变化分。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总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分</a:t>
            </a:r>
            <a:r>
              <a:rPr lang="en-US" altLang="zh-CN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总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”结构特点分。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）按表达方式的变化分（特别是一些表达感悟与哲思的散文）。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9.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散文的语言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在散文阅读中，赏析语言是必不可少的。要格外注意几处语言。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）散文的结束语。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很多散文都采用了“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卒章显志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”的写法，往往在文章的结尾处用精练的语言点明主旨。如果说全文是“画龙”，这样的语言就是“点睛”。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）散文中议论性的语言。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议论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是记叙和描写的深化，往往是散文主旨的载体。有了这些抒情和议论，文章才有深度，有价值，有意义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	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）散文中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反常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的语言。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散文中有些语言看似反常，实则含义深刻，我们一定要重视这样的反常性语言。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0623"/>
            <a:ext cx="8620133" cy="3535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三、小说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小说的定义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小说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是以刻画人物形象为中心，用叙述背景、故事、描写环境来反映社会、表达思想的一种文学体裁，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人物形象、故事情节、环境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是小说的三要素。它是拥有完整布局、发展及主题的文学作品，它想象丰富，内容情节跌宕起伏，也反映了人们现实生活中的无奈，以及对美好生活的渴望。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夏冰具有哪些优秀品质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请结合全文简要分析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有责任心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一场大雪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让他担心道路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水管等基础设施出问题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以身作则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带头扫雪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建议局长办公室不换新空调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关心群众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对环卫工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送空调师傅的关心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处事果断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即刻前往出事地点并拨打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将受伤老人送医院处置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节约意识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建议将局长室的空调修一修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不用换新的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小说的三要素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生动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人物形象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、完整的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故事情节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和具体的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环境描写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是小说的三大要素。其中人物在这三要素中占有重要地位，塑造人物形象是小说创作的核心任务。人物形象是作者把现实生活中的不同人物原型提炼加工而成的，所以小说中的“我”不能看成是作者，只表示小说是以第一人称来叙述的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）人物。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小说是以塑造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人物形象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来表现主题的。人物的核心是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思想性格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，人物描写的角度有正面描写和侧面描写。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正面描写包括外貌、语言、动作、神态、心理等。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侧面描写通常以他人或事物来反映该人物，又叫侧面烘托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）环境。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环境描写是指对人物活动的环境和事情发生的背景作描写。小说的环境分为自然环境和社会环境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自然环境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描写的作用有：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交代故事发生的时间、地点、空间、场景。例：那地方叫平桥村，是一个离海边不远，极偏僻的，临河的小村庄。（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社戏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渲染环境气氛。例：天边远处仿佛有一片紫色的阴影从海里钻出来。（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我的叔叔于勒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烘托人物心情。例：那里栽着几棵柳树，柳树枝老是摇来摇去，却摇不散父亲那专注的目光。（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台阶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3535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烘托人物形象。例：深蓝的天空中挂着一轮金黄的圆月，下面是海边的沙地，都种着一望无际的碧绿的西瓜，其间有一个十一二岁的少年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向一匹猹尽力的刺去。（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表现人物性格。例：众军人看那天时，四下里无半点云彩，其实那热不可当。当时杨志催促一行人在山中僻路里行。（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智取生辰纲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F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推动故事情节的发展。例：正是六月初四日时节，天气未及晌午，一轮红日当天，没半点云彩，其实十分大热。（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智取生辰纲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0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社会环境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描写的作用有：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A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交代故事发生的时代背景、时代特征、社会习俗、思想观念和人与人之间的关系。例：“非常难。第六个孩子也会帮忙了，却总是吃不够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又不太平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什么地方都要钱，没有定规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收成又坏。种出东西来，挑去卖，总要捐几回钱，折了本；不去卖，又只能烂掉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B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渲染环境气氛。例：苍黄的天底下，远近横着几个萧索的荒村，没有一些活气。（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1597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C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烘托人物心情。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D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推动情节发展。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E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深化主题。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4989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）情节。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故事情节是指作品所描写的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事件发展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演变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的全过程。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故事情节的一般结构：序幕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开端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发展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高潮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—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结局（尾声）。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故事情节来源于生活，是现实生活的提炼，比现实生活更集中，更具代表性。现实生活中事件和矛盾是有始有终，有起有伏，并有一定发展过程的，因而小说情节的展开，也是有起有落，有过程的。这个过程一般分为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开端、发展、高潮、结局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四个部分，有时还有序幕和尾声。在作品中，情节的安排决定于作者的艺术构思，并不一定按照现实生活中的事件发生、发展的自然顺序，有时可以省略某一部分，有时也可颠倒或交错。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61934" y="1418434"/>
            <a:ext cx="8620133" cy="2540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小说的结构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小说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结构是多种多样的，有的以时间为线索，按事件的发生发展组织材料；有的以空间为线索，以地点转换为契机组织材料；有的以时间为经线、地点为纬线，经纬交织组织材料；有的单线前进，层层深入交代人事沧桑；有的复线缠绕，多头并进，显出错综复杂之美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218" y="1566671"/>
            <a:ext cx="8620133" cy="3510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记叙文阅读的常见考点讲解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总的说来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欣赏文学作品一是要重视培养对生活的理解、体验和感悟能力；二是要提高整体感知文学作品的能力，加强概括作品内容、梳理文章脉络等方面的训练；三是要注重培养分析、概括能力，培养阐述问题的能力，养成良好的思维习惯；四是多关注社会、关注生活，要有一定的生活积累；五是多阅读一些文学作品，拓展视野，开拓思路，提高阅读能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07545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具体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来说，“领悟作品内涵”要善于从文中筛选出关键性的语言信息并对之进行咀嚼和品味，如抒情、议论性语句，这些语句在文中的作用多是点明主题、揭示哲理或表达作者的思想情感。“品味作品中富有表现力的语言”，首先应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和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入手，分析文中语言的优美之处，并从用词特别是修饰性词语方面分析语言的准确性，然后指出不使用这些语言与原文产生的差异，以此来表现文中语言的表现力。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7171" y="1554004"/>
            <a:ext cx="8620601" cy="299974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本题考查分析人物形象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可从人物的语言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动作或其他的侧面描写入手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结合具体内容分析其优秀品质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从大雪后夏冰想的是道路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､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管道等问题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可以看出他工作认真负责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从夏冰带头扫雪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可以看出他以身作则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从夏冰关怀环卫工和送空调的师傅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可以看出他关心群众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从夏冰迅速处置受伤老人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可以看出他处事果断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从他建议修空调可以看出他有节约意识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不搞特权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结合具体情节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分点概括作答即可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1934" y="1443791"/>
            <a:ext cx="8620133" cy="610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一、散文</a:t>
            </a:r>
            <a:endParaRPr lang="zh-CN" altLang="en-US" sz="225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1934" y="2443481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结合文章内容，简要谈谈你对标题“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结合文意，说出文章标题“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的含义是什么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联系全文，说说题目中“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请说说文章标题“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妙在何处。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61934" y="1968183"/>
            <a:ext cx="8515826" cy="541020"/>
            <a:chOff x="537" y="1440"/>
            <a:chExt cx="17881" cy="1136"/>
          </a:xfrm>
        </p:grpSpPr>
        <p:sp>
          <p:nvSpPr>
            <p:cNvPr id="7" name="矩形 6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文章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标题的含义及作用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8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散文标题的作用：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交代文章内容。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点明或突出文章主旨。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交代行文线索。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具有象征意义。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设置悬念，引起读者的阅读兴趣等。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387242"/>
            <a:ext cx="8602803" cy="4556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理解标题的含义可以从以下几个方面入手：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看本义。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即文题中词语的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含义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、概括的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内容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、点明的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对象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将运用修辞的文题还原后理解其含义。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理解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双关义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文题含义一般要从表层含义和深层含义两方面来分析。如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其表层含义是赞扬白杨树，深层含义则是赞扬像白杨树一样具有顽强生命力的抗日民众。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象征义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理解象征手法关键在于找出本体和象征体之间的联系。如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以“白杨树”象征勇敢坚强、具有顽强生命力的抗日民众的形象。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3"/>
            <a:ext cx="8620133" cy="4046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把握作者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感情的出发点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有的文章的标题就是对作者内在情感的一种概括，或者是作者寄托情感的事物，如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白杨礼赞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概括文章的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主要内容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寻找文章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线索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《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背影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》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一文就以文题“背影”做线索，抓住特写镜头表现父子情深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标题的含义是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，它概括（暗示）了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（文章的主题、内容、线索等），引起读者对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的深思（阅读兴趣），表达了作者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（思想感情）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1982153"/>
            <a:ext cx="8620133" cy="3638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段运用了什么表达方式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有什么作用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的景象，有什么作用？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段画横线的句子，采用了什么描写方法？有什么表达作用？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.“……”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一句运用了哪些描写方法？各有什么作用？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常见的表达方式：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记叙、描写、抒情、议论、说明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表达方式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及其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47605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记叙的人称及其作用：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34" y="1943497"/>
          <a:ext cx="8620125" cy="35363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647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记叙的人称</a:t>
                      </a:r>
                      <a:endParaRPr lang="zh-CN" altLang="zh-CN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647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第一人称</a:t>
                      </a:r>
                      <a:endParaRPr lang="zh-CN" altLang="zh-CN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我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的口吻或者角度展开描述｡作用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亲切自然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真实可信｡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第二人称</a:t>
                      </a:r>
                      <a:endParaRPr lang="zh-CN" altLang="zh-CN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你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你们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展开描述｡作用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缩短作者与读者之间的距离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便于直接抒情｡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2134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第三人称</a:t>
                      </a:r>
                      <a:endParaRPr lang="zh-CN" altLang="zh-CN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以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他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”“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他们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”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展开描述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作者站在旁观者的立场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将人物经历､事件经过告诉读者｡作用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: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不受时空限制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比较灵活自由｡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21216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记叙的顺序及其作用：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1934" y="1997075"/>
          <a:ext cx="8620125" cy="36620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98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记叙的</a:t>
                      </a: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顺序</a:t>
                      </a:r>
                      <a:endParaRPr lang="zh-CN" altLang="en-US" sz="21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11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顺叙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使叙述有头有尾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脉络分明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有较强的时空层次性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22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倒叙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使情节曲折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制造悬念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吸引读者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增强文章的生动性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使文章内容对比鲜明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突出中心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插叙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对情节起补充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衬托作用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使文章内容充实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结构紧凑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引出下文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为下文作铺垫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53852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常见表达方式的作用：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9883" y="2173985"/>
          <a:ext cx="8620125" cy="366204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98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表达方式</a:t>
                      </a:r>
                      <a:endParaRPr lang="zh-CN" altLang="en-US" sz="2100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9118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记叙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详见上表“记叙的顺序及其作用”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226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描写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描绘自然风光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描绘人物的外貌及内心世界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交代人物活动的自然环境及社会环境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抒情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抒发作者情感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揭示文章主题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表达观点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引发读者共鸣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渲染气氛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增强感染力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3270" y="1573908"/>
          <a:ext cx="8620125" cy="184150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602740"/>
                <a:gridCol w="7017385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表达方式</a:t>
                      </a:r>
                      <a:endParaRPr lang="zh-CN" altLang="en-US" sz="2100" b="1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zh-CN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42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议论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揭示主旨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画龙点睛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深化（升华）主题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说明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详细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准确地介绍事物以突出事物的特征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88056"/>
            <a:ext cx="8620133" cy="305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要明确记叙文常见的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及其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相关知识与作用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（详见上文“知识放送”）。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记叙文中表达方式的考查，最常考的就是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记叙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描写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。在分析其作用时，不能只回答“知识放送”中单纯的作用，一定要结合文章的内容与主旨来进行理解与分析。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小说中多次写到雪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有何作用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为下文夏冰扫雪作铺垫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为下文师傅送空调发生车祸埋伏笔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更好地表现夏冰的优秀</a:t>
            </a:r>
            <a:r>
              <a:rPr lang="zh-CN" altLang="en-US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品质。</a:t>
            </a:r>
            <a:endParaRPr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1934" y="3518588"/>
            <a:ext cx="8620601" cy="1545590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本题考查景物描写的作用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多次写“雪”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首先交代了环境的严寒恶劣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为下文夏冰扫雪作铺垫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也为送空调的师傅发生车祸埋下伏笔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同时也推动了故事情节的发展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有利于凸显夏冰的美好品行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88056"/>
            <a:ext cx="8620133" cy="259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人物描写：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展示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人物的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特征。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景物描写：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自然风光，营造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氛围，烘托人物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抒情：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抒发作者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情感，揭示文章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主题；表达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观点，引发读者共鸣；渲染气氛，增强感染力。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具体指什么？请简要概括。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段写到“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，文中具体表现在哪些方面？请简要概括。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文中叙述了哪几件事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请用自己的话概括文章的主要内容。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阅读下面的材料，谈谈你对选文主旨的理解。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文章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内容的理解与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概括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19794"/>
            <a:ext cx="8620133" cy="4556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审清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题干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要求，明确答题方向。答题前应仔细阅读题干，从题干的只言片语中寻找答题提示，如答案可能出自哪一段、可能有几点、应该紧扣什么内容寻找答案等。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寻找答题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区域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，做好筛选准备。在读懂原文的基础上，快速抓住文章的主要内容和表达的主题：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中心句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中心句既是文章内容的基石，也是阐释文章大意的一个分支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关键词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便于概括文章内容，弄清文段所要揭示的主旨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33247"/>
            <a:ext cx="8620133" cy="453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）抓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抒情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议论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它往往起着突出中心、深化主题的作用，也是文章的点睛之笔。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确定答题区域之后我们可以通过以下方法总结：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合并段意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段落大意概括了一段的主要内容，把每段的大意综合起来加以概括就是整篇文章的主要内容。注意各段落之间有的要加上一些过渡的词句以便通顺连贯，另外还要区分重点段落与非重点段落，做到详略得当。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串联要素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写人记事的文章，弄清楚六要素，将其串联起来，就是文章的主要内容。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20612"/>
            <a:ext cx="8602803" cy="4020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划分结构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即按照情节的开端、发展、高潮和结局的结构构成，关注表示时间、地点等的词语，分别归纳各环节的主要内容。这种方法常用于概括梳理故事情节类的题目。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r>
              <a:rPr lang="zh-CN" altLang="en-US" sz="2100" b="1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扩展文题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有的文章题目就高度概括了文章内容，对其稍加扩展就是文章的主要内容或情节。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根据题干分值验证答案要点是否全面。如果分值是奇数，如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分等，答案可能是一点或三点；如果分值是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分或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分，答案可能是一点、两点或四点。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5"/>
            <a:ext cx="8620133" cy="208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本文记叙了谁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何时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何地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做了什么事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+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结果怎样。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本文记叙（描写）了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（事物）的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特点，表达了作者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观点态度（情感）。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98358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文中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句子有何用意（作用）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简要分析第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段在内容和结构上的作用。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段在全文的作用。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重点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句段的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作用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83311"/>
            <a:ext cx="8602803" cy="108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段落的作用：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3268" y="2580459"/>
          <a:ext cx="8620125" cy="18421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2350"/>
                <a:gridCol w="7597775"/>
              </a:tblGrid>
              <a:tr h="74485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结构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①开头段</a:t>
                      </a:r>
                      <a:r>
                        <a:rPr lang="en-US" altLang="zh-CN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统领全篇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引起下文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营造氛围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奠定基调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铺垫伏笔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中间段</a:t>
                      </a:r>
                      <a:r>
                        <a:rPr lang="en-US" altLang="zh-CN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承上启下的过渡作用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4864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结尾段</a:t>
                      </a:r>
                      <a:r>
                        <a:rPr lang="en-US" altLang="zh-CN" sz="2100" b="1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总结全文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呼应开头（或上文）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使文章结构完整</a:t>
                      </a:r>
                      <a:r>
                        <a:rPr lang="en-US" altLang="zh-CN" sz="2100" b="0" kern="1200" dirty="0" smtClean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42554" y="1563190"/>
          <a:ext cx="8620125" cy="36347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22350"/>
                <a:gridCol w="7597775"/>
              </a:tblGrid>
              <a:tr h="1028700">
                <a:tc row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内容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①开头段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点明（或引出）叙写的人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设置悬念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激发读者的阅读兴趣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8867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结尾段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点明主旨（或深化主题）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升华情感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发出号召或倡议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写景段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渲染气氛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烘托心情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推动故事情节发展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突出人物精神品质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88670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④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议论抒情段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评价人物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抒发情感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4"/>
            <a:ext cx="8620133" cy="4338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句子的作用：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）起始句：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领起下文，引出主旨。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）收尾句：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）过渡句：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承上启下。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）议论句：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点明和加深所写内容，统领全篇，画龙点睛。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）描写句：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形象生动；渲染气氛；烘托人物；寄托情感。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）抒情句：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令人回味，烘托主题。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4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7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）引用句：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点题；总结全文，深化中心；照应前文，照应标题；令人深思，给人警醒等。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51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小说结尾尚主任感叹“教训太深了”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请简要回答尚主任受到了哪些教训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自己不该以貌取人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错把夏冰局长当成了小夏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自己要多关心群众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这样就不会出现连父亲被撞都不知道的情况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在自己的岗位上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要有责任担当意识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1934" y="3921473"/>
            <a:ext cx="8620601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剖析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本题考查理解文章内容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结合文中关于尚主任的相关描写可知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初见夏冰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他以貌取人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对群众漠不关心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没想到受伤老人竟是自己的父亲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送空调师傅受伤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他只关心空调不关心师傅伤势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没有担起应负的责任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据此分析概括其受到的教训即可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4288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文章哪些地方运用了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（如伏笔、悬念等），暗示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请简要回答。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本文主要采用了哪种写作手法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表达了作者怎样的思想感情（或简要分析其作用）？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选文多处运用了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手法，请找出一例，并简要分析。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文章在结构上运用了多种表达技巧，请举出一例，结合内容作简要分析。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本文不只一处运用了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的手法，请你从文中找出一例，并说说它的表达作用。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写作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手法及其作用（含思想感情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1597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表达方式及作用：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P112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中的“类型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表达方式及其作用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”）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修辞手法及作用：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（详见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P116“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类型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8”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中的“修辞句的赏析”）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393652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结构手法及作用：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270" y="1890374"/>
          <a:ext cx="8620125" cy="378142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779395"/>
                <a:gridCol w="5840730"/>
              </a:tblGrid>
              <a:tr h="5797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照应（首尾呼应</a:t>
                      </a:r>
                      <a:r>
                        <a:rPr lang="en-US" altLang="zh-CN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､</a:t>
                      </a: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前后照应）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••••••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与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••••••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照应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使文章情节完整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结构严谨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79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过渡</a:t>
                      </a:r>
                      <a:endParaRPr lang="zh-CN" altLang="en-US" sz="21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承上启下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结构严谨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;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衔接紧密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,</a:t>
                      </a:r>
                      <a:r>
                        <a:rPr lang="zh-CN" altLang="en-US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上下连贯</a:t>
                      </a:r>
                      <a:r>
                        <a:rPr lang="en-US" altLang="zh-CN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593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悬念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文章巧妙地运用了设置悬念的手法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抛给读者而又不说明原因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层层设疑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紧紧地抓住读者的阅读兴趣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更好地达到了表达主题的目的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3270" y="1568905"/>
          <a:ext cx="8620125" cy="4201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257935"/>
                <a:gridCol w="7362190"/>
              </a:tblGrid>
              <a:tr h="745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结构手法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伏笔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读者读到下文内容时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不至于产生突兀怀疑之感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使文章结构严密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98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详略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详写有利于更生动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深刻地表达中心意思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略写对主题起补充衬托作用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详略得当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使文章错落有致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重点突出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体现主题思想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铺垫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描写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为后文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作铺垫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使情节具有合理性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（铺垫一般在文章开头）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5" y="1547066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表现手法及作用：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29" y="2062323"/>
          <a:ext cx="8620125" cy="40316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象征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抓住了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相似的特点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通过对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准确地描写刻画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丰富了文章内涵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给人以启迪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衬托（正衬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反衬）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衬托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形象更鲜明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增强了文章的表现力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对比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把两种对应的人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景对照比较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使形象更鲜明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感受更强烈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620125" cy="40309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夸张讽刺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运用夸张讽刺的手法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突出了人物（事物）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表达了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4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抑扬（先扬后抑</a:t>
                      </a:r>
                      <a:r>
                        <a:rPr lang="en-US" altLang="zh-CN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先抑后扬）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作者的本意是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而先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形成鲜明对比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使情节更曲折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使人印象深刻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以小见大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从人们所熟知的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小事入题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让人从平常小事中领悟到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深刻的生活道理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突出表现中心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更具震撼力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620125" cy="459232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1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2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托物言志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紧紧抓住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精心刻画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富含哲理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含蓄地表达了作者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的理想（人生观）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开篇点题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总领全文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引出下文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营造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的气氛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奠定了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的感情基调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619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卒章显志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总结全文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升华了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点明主旨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增强文章感染力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62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画龙点睛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点明了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耐人寻味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引人思考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（画龙点睛通常在文章关键处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卒章显志则只在文章结尾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1569404"/>
          <a:ext cx="8749665" cy="42805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23975"/>
                <a:gridCol w="7425690"/>
              </a:tblGrid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表现手法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直抒胸臆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使表达的感情更强烈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（强烈地表达了作者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的思想感情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间接抒情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（借景抒情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情景交融）使抒发的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感情更含蓄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使文章充满诗情画意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741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动静结合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的“动”与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的“静”结合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二者相互映衬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充满情趣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虚实相生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的虚写与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的实写结合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的本质（特点）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深刻揭示主题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分析文章的写作手法，需从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表达方式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修辞手法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、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结构手法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以及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表现手法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等方面入手。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解题时要注意：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）牢记写作手法本身的特点。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）联系文章主题。一篇文章的主题常常决定谋篇布局时采用什么写作手法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83494"/>
            <a:ext cx="8602803" cy="3025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）联系写作对象。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写景状物类文章通常用借景抒情、托物言志、象征等手法；写人叙事类文章通常用对比、衬托、以小见大等手法；揭露类文章常用对比、夸张、讽刺等手法。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）联系上下文。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不同的语言环境通常所用的写作手法也不同。如富有静态美的景物通常借助动态描写彰显其静；感情、情怀的抒发常立足于景物描写之上。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510346"/>
            <a:ext cx="8620133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本文善用对比手法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请找出三处简要分析其作用</a:t>
            </a:r>
            <a:r>
              <a:rPr lang="en-US" altLang="zh-CN" sz="2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保安和夏冰在扫雪这件事情上不同行为的对比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突出了夏冰的优秀品质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保安对夏冰和尚主任不同态度的对比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体现了保安的世故圆滑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夏冰和尚主任对群众不同态度的对比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突出了夏冰对群众的关心</a:t>
            </a: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lang="en-US" altLang="zh-CN" sz="21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1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尚主任对夏冰前后不同态度的对比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体现了尚主任知错能改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｡</a:t>
            </a:r>
            <a:endParaRPr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18348"/>
            <a:ext cx="8620133" cy="2106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本文的线索是什么？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依据提示填空，完善本文线索。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整体感知全文，请简要说说作者的行文思路。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6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把握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线索，理清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思路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1934" y="1457310"/>
            <a:ext cx="862013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知识放送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61928" y="1954033"/>
          <a:ext cx="8620125" cy="4119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45135"/>
                <a:gridCol w="6204585"/>
                <a:gridCol w="1970405"/>
              </a:tblGrid>
              <a:tr h="514985">
                <a:tc rowSpan="8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线索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分类及举例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</a:t>
                      </a:r>
                      <a:endParaRPr lang="zh-CN" altLang="en-US" sz="195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①以实物为线索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如李森祥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台阶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rowSpan="7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）贯穿全文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）把文中的人物和事件有机地连接在一起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）使文章条理清楚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层次清晰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②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以人物为线索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如莫泊桑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我的叔叔于勒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以事件为线索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如契诃夫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变色龙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④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以人物的所见所闻为线索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如鲁迅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故乡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⑤以人物的思想感情为线索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如老舍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济南的冬天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⑥以时间推移为线索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如茨威格的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伟大的悲剧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  <a:tr h="51498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⑦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以地点转换为线索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: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如莫顿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亨特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《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走一步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再走一步</a:t>
                      </a:r>
                      <a:r>
                        <a:rPr lang="en-US" altLang="zh-CN" sz="195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》｡</a:t>
                      </a:r>
                      <a:endParaRPr lang="zh-CN" altLang="en-US" sz="195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 vMerge="1"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从以下两方面把握线索：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）了解线索的特征：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贯穿全文；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有明显的文字标志；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反复出现。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491984"/>
            <a:ext cx="8620133" cy="409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）找线索的方法：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注意标题，不少文章的标题就是线索；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注意反复出现的词语或事物；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注意抒情、议论句，抒情议论句往往是文章的另一条感情线索；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看段落间的内部联系，根据文章段落间的内部联系，就可以判断出文章的线索。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理清思路：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注意表示时间、空间、人物、事件变化的词句。记叙性文章常按照时间、空间、人物、事件来组织结构。</a:t>
            </a:r>
            <a:endParaRPr lang="zh-CN" altLang="en-US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2062163"/>
            <a:ext cx="862013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结合语境，理解下列句子中加点词语的含义。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.“……”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这句话中加点的词好在哪里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联系上下文，说说第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段中加点的词“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联系上下文，说出句中加点字的含义。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分别写出第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段加点词“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……”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（这一刻／这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/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那）指代的内容。（用自己的话加以概括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）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词语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的理解与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赏析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81547"/>
            <a:ext cx="8620133" cy="3612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词语的含义：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）理解词语的本义，把握引申义。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）结合语境，揣摩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语境义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。即在具体的语言环境中分析词语本义之外的深层含义。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）联系文章内容及作者情感推断具体含义。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）有时可根据修辞义，体会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双关义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934" y="1381547"/>
            <a:ext cx="862013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代词的指代义：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）先看代词（这、那、这些等）的指代位置。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）要结合指示词临近的上下文理解其含义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3.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词语的表达效果（作用）：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从词语的修辞手法、感情色彩（褒义、贬义、中性）及其他细节（如词语的轻重、范围、节奏、口语还是书面语等）入手，落脚到人物的情感、文章的主旨上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208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词语的含义：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词原指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（本义），这里指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（语境义），起到了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代词的指代义：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词指代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，表示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46457" y="2062163"/>
            <a:ext cx="862013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常见问法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说说（对）选文第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段画线句子的（理解）含义。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请对第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段画线句子作简要赏析。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请从修辞的角度简要赏析第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段中的画线句子。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下列句子富有表现力，请任选一句赏析。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结合文章内容，品味文中画线的句子，简要分析其表达作用。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8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句子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的理解与赏析</a:t>
              </a:r>
              <a:endParaRPr lang="en-US" altLang="zh-CN" sz="2250" b="1" kern="100" dirty="0" smtClean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587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解题技巧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句子含义的理解：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）品析关键词，理解句子的表层意义，即字面意义。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）结合上下文，分析修辞，探究句子的句外意义，即“言外之意”。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）联系文章的中心及作者抒发的情感。只有整体感知文本内容，把握主旨，才能准确理解一些特殊句的深层含义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1461" y="1552099"/>
            <a:ext cx="8620601" cy="2030095"/>
          </a:xfrm>
          <a:prstGeom prst="rect">
            <a:avLst/>
          </a:prstGeom>
          <a:noFill/>
          <a:ln w="28575">
            <a:solidFill>
              <a:srgbClr val="ED7D31"/>
            </a:solidFill>
            <a:prstDash val="dash"/>
          </a:ln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剖析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本题考查赏析写作手法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可结合小说内容分析对比手法的运用和作用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通过保安和夏冰对待扫雪的不同态度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突出夏冰的认真负责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通过保安对夏冰和尚主任的不同态度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突出保安的圆滑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通过尚主任和夏冰对群众的关心程度不同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突出夏冰关心群众的优秀品质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｡</a:t>
            </a:r>
            <a:endParaRPr sz="2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句子的赏析：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）了解赏析对象的特点。指句子含义、描写方法、修辞手法、表达方式、句式、词性等。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）确定最佳赏析角度。首选修辞或人物描写方法，无以上两点，则考虑其他赏析角度。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）结合具体语境，指出其特定作用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561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【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答题模板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】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哲理句（主旨句、抒情议论句、总结全文句）赏析：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这个句子起了点题的作用，说明了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的道理（或让人体会到作者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的情感）。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句式的赏析：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陈述句语气平稳；疑问句能吸引读者的好奇心，制造悬念；反问句能加强语气，使感情更强烈（或使观点更鲜明）；感叹句能抒发强烈的感情。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描写句的赏析：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这个句子运用了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描写，具体地写出了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305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富有表现力的字词所在句子的赏析：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联系句子所要表达的情感或思想，从字词的感情色彩方面进行赏析。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句式工整句的赏析：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这个句子句式很工整，读起来朗朗上口，写出了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indent="720090"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6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叠词句的赏析：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这个句子中的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××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词是叠词，读起来有韵律美，写出了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……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495526"/>
            <a:ext cx="8602803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7</a:t>
            </a:r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修辞句的赏析：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3" y="2014538"/>
          <a:ext cx="8620125" cy="420116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7454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比喻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这个句子运用了比喻的修辞手法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比作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具体形象地表现了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3982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拟人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作者把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人格化（或赋予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人的思想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动作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､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情感）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生动活泼地描绘出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对偶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这个句子运用了对偶的修辞手法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句式工整优美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读起来朗朗上口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4" y="1553765"/>
          <a:ext cx="8620125" cy="403161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63182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对比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这个句子运用了对比的修辞手法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把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进行对比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的特点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1855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排比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这个句子运用了排比的修辞手法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整齐优美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富有气势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;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抒发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强烈感情或使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观点更鲜明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夸张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这个句子运用了夸张的修辞手法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突出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事物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的特征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51214" y="1553765"/>
          <a:ext cx="8620125" cy="260604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956435"/>
                <a:gridCol w="6663690"/>
              </a:tblGrid>
              <a:tr h="1380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修辞手法</a:t>
                      </a:r>
                      <a:endParaRPr lang="zh-CN" altLang="en-US" sz="2100" b="1" kern="1200" dirty="0" smtClean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kern="12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+mn-cs"/>
                        </a:rPr>
                        <a:t>作用及答题模板</a:t>
                      </a:r>
                      <a:endParaRPr lang="zh-CN" altLang="en-US" sz="21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反语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这个句子运用了反语的修辞手法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显得幽默风趣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讽刺了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流露了作者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••••••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的感情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引用</a:t>
                      </a:r>
                      <a:endParaRPr lang="zh-CN" altLang="en-US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这个句子运用了引用的修辞手法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引经据典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含蓄典雅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lang="zh-CN" altLang="en-US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增强了文章的生动性和形象性</a:t>
                      </a:r>
                      <a:r>
                        <a:rPr lang="en-US" altLang="zh-CN" sz="210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</a:rPr>
                        <a:t>｡</a:t>
                      </a:r>
                      <a:endParaRPr lang="zh-CN" altLang="en-US" sz="210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5746" y="1982153"/>
            <a:ext cx="8620133" cy="4071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个性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表达题属立足文本又跳出文本的拓展延伸性质的试题，命题思路灵活，题型多样，是最能考查考生语文综合能力的一类题型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一：感悟启示</a:t>
            </a: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：联系文章内容或中心，从</a:t>
            </a:r>
            <a:r>
              <a:rPr lang="zh-CN" altLang="en-US" sz="2100" dirty="0">
                <a:solidFill>
                  <a:srgbClr val="00B0F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主旨、具体语句、具体情节、具体形象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等角度来谈。面不宜太宽，抓其中一点写个人感受启示即可。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格式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：①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先用一句话概括个人感受；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再用两三句话深入展开谈感受，如题目要求结合生活实际，一定要结合生活经历来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谈（字数符合题干要求）；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5746" y="1543050"/>
            <a:ext cx="8515826" cy="541020"/>
            <a:chOff x="537" y="1440"/>
            <a:chExt cx="17881" cy="1136"/>
          </a:xfrm>
        </p:grpSpPr>
        <p:sp>
          <p:nvSpPr>
            <p:cNvPr id="9" name="矩形 8"/>
            <p:cNvSpPr/>
            <p:nvPr/>
          </p:nvSpPr>
          <p:spPr>
            <a:xfrm>
              <a:off x="537" y="1440"/>
              <a:ext cx="17881" cy="1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  <a:spcAft>
                  <a:spcPts val="0"/>
                </a:spcAft>
              </a:pPr>
              <a:r>
                <a:rPr lang="zh-CN" altLang="en-US" sz="2100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类型</a:t>
              </a:r>
              <a:r>
                <a:rPr lang="en-US" altLang="zh-CN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9 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个性</a:t>
              </a:r>
              <a:r>
                <a:rPr lang="zh-CN" altLang="en-US" sz="2250" b="1" kern="100" dirty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表达（拓展探究</a:t>
              </a:r>
              <a:r>
                <a:rPr lang="zh-CN" altLang="en-US" sz="2250" b="1" kern="100" dirty="0" smtClean="0">
                  <a:solidFill>
                    <a:srgbClr val="F13FEF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）</a:t>
              </a:r>
              <a:endParaRPr lang="zh-CN" altLang="en-US" sz="2250" b="1" kern="100" dirty="0">
                <a:solidFill>
                  <a:srgbClr val="F13FE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Shape 16864"/>
            <p:cNvSpPr/>
            <p:nvPr/>
          </p:nvSpPr>
          <p:spPr bwMode="auto">
            <a:xfrm>
              <a:off x="677" y="1608"/>
              <a:ext cx="752" cy="754"/>
            </a:xfrm>
            <a:custGeom>
              <a:avLst/>
              <a:gdLst>
                <a:gd name="T0" fmla="*/ 97053086 w 20491"/>
                <a:gd name="T1" fmla="*/ 120220168 h 21182"/>
                <a:gd name="T2" fmla="*/ 97053086 w 20491"/>
                <a:gd name="T3" fmla="*/ 120220168 h 21182"/>
                <a:gd name="T4" fmla="*/ 97053086 w 20491"/>
                <a:gd name="T5" fmla="*/ 120220168 h 21182"/>
                <a:gd name="T6" fmla="*/ 97053086 w 20491"/>
                <a:gd name="T7" fmla="*/ 120220168 h 21182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491" h="21182" extrusionOk="0">
                  <a:moveTo>
                    <a:pt x="15233" y="17835"/>
                  </a:moveTo>
                  <a:cubicBezTo>
                    <a:pt x="14265" y="18596"/>
                    <a:pt x="13459" y="19052"/>
                    <a:pt x="12492" y="19661"/>
                  </a:cubicBezTo>
                  <a:cubicBezTo>
                    <a:pt x="13298" y="20573"/>
                    <a:pt x="13298" y="20573"/>
                    <a:pt x="13298" y="20573"/>
                  </a:cubicBezTo>
                  <a:cubicBezTo>
                    <a:pt x="13621" y="21182"/>
                    <a:pt x="14427" y="21334"/>
                    <a:pt x="15071" y="21030"/>
                  </a:cubicBezTo>
                  <a:cubicBezTo>
                    <a:pt x="15555" y="20726"/>
                    <a:pt x="15555" y="20726"/>
                    <a:pt x="15555" y="20726"/>
                  </a:cubicBezTo>
                  <a:cubicBezTo>
                    <a:pt x="16200" y="20421"/>
                    <a:pt x="16522" y="19661"/>
                    <a:pt x="16039" y="19052"/>
                  </a:cubicBezTo>
                  <a:lnTo>
                    <a:pt x="15233" y="17835"/>
                  </a:lnTo>
                  <a:close/>
                  <a:moveTo>
                    <a:pt x="20068" y="7492"/>
                  </a:moveTo>
                  <a:cubicBezTo>
                    <a:pt x="20230" y="7492"/>
                    <a:pt x="19746" y="7188"/>
                    <a:pt x="19585" y="7035"/>
                  </a:cubicBezTo>
                  <a:cubicBezTo>
                    <a:pt x="18134" y="5666"/>
                    <a:pt x="13943" y="7035"/>
                    <a:pt x="11042" y="4297"/>
                  </a:cubicBezTo>
                  <a:cubicBezTo>
                    <a:pt x="8785" y="2168"/>
                    <a:pt x="6851" y="2016"/>
                    <a:pt x="5239" y="3080"/>
                  </a:cubicBezTo>
                  <a:cubicBezTo>
                    <a:pt x="5400" y="2168"/>
                    <a:pt x="5239" y="1407"/>
                    <a:pt x="4594" y="799"/>
                  </a:cubicBezTo>
                  <a:cubicBezTo>
                    <a:pt x="3465" y="-266"/>
                    <a:pt x="1854" y="-266"/>
                    <a:pt x="725" y="799"/>
                  </a:cubicBezTo>
                  <a:cubicBezTo>
                    <a:pt x="-242" y="1711"/>
                    <a:pt x="-242" y="3385"/>
                    <a:pt x="725" y="4297"/>
                  </a:cubicBezTo>
                  <a:cubicBezTo>
                    <a:pt x="1531" y="4906"/>
                    <a:pt x="2337" y="5058"/>
                    <a:pt x="3143" y="4906"/>
                  </a:cubicBezTo>
                  <a:cubicBezTo>
                    <a:pt x="2176" y="6579"/>
                    <a:pt x="2337" y="8404"/>
                    <a:pt x="4594" y="10534"/>
                  </a:cubicBezTo>
                  <a:cubicBezTo>
                    <a:pt x="7334" y="13120"/>
                    <a:pt x="5883" y="17075"/>
                    <a:pt x="7334" y="18444"/>
                  </a:cubicBezTo>
                  <a:cubicBezTo>
                    <a:pt x="7657" y="18748"/>
                    <a:pt x="7979" y="19052"/>
                    <a:pt x="7979" y="19052"/>
                  </a:cubicBezTo>
                  <a:cubicBezTo>
                    <a:pt x="9107" y="20117"/>
                    <a:pt x="12976" y="18596"/>
                    <a:pt x="16200" y="15402"/>
                  </a:cubicBezTo>
                  <a:cubicBezTo>
                    <a:pt x="19585" y="12207"/>
                    <a:pt x="21358" y="8709"/>
                    <a:pt x="20068" y="7492"/>
                  </a:cubicBezTo>
                  <a:close/>
                  <a:moveTo>
                    <a:pt x="3627" y="3385"/>
                  </a:moveTo>
                  <a:cubicBezTo>
                    <a:pt x="3143" y="3841"/>
                    <a:pt x="2337" y="3841"/>
                    <a:pt x="1692" y="3385"/>
                  </a:cubicBezTo>
                  <a:cubicBezTo>
                    <a:pt x="1209" y="2928"/>
                    <a:pt x="1209" y="2168"/>
                    <a:pt x="1692" y="1711"/>
                  </a:cubicBezTo>
                  <a:cubicBezTo>
                    <a:pt x="2337" y="1103"/>
                    <a:pt x="3143" y="1103"/>
                    <a:pt x="3627" y="1711"/>
                  </a:cubicBezTo>
                  <a:cubicBezTo>
                    <a:pt x="4110" y="2168"/>
                    <a:pt x="4110" y="2928"/>
                    <a:pt x="3627" y="3385"/>
                  </a:cubicBezTo>
                  <a:close/>
                  <a:moveTo>
                    <a:pt x="9107" y="16771"/>
                  </a:moveTo>
                  <a:cubicBezTo>
                    <a:pt x="9107" y="16771"/>
                    <a:pt x="8785" y="16466"/>
                    <a:pt x="8624" y="16314"/>
                  </a:cubicBezTo>
                  <a:cubicBezTo>
                    <a:pt x="7495" y="15249"/>
                    <a:pt x="8140" y="12207"/>
                    <a:pt x="5883" y="9926"/>
                  </a:cubicBezTo>
                  <a:cubicBezTo>
                    <a:pt x="3627" y="7796"/>
                    <a:pt x="3627" y="6275"/>
                    <a:pt x="4755" y="5058"/>
                  </a:cubicBezTo>
                  <a:cubicBezTo>
                    <a:pt x="4594" y="6123"/>
                    <a:pt x="5239" y="7492"/>
                    <a:pt x="6851" y="9165"/>
                  </a:cubicBezTo>
                  <a:cubicBezTo>
                    <a:pt x="9752" y="11903"/>
                    <a:pt x="8785" y="15402"/>
                    <a:pt x="10236" y="16771"/>
                  </a:cubicBezTo>
                  <a:cubicBezTo>
                    <a:pt x="10397" y="16923"/>
                    <a:pt x="10558" y="17075"/>
                    <a:pt x="10719" y="17075"/>
                  </a:cubicBezTo>
                  <a:cubicBezTo>
                    <a:pt x="9913" y="17227"/>
                    <a:pt x="9430" y="17075"/>
                    <a:pt x="9107" y="16771"/>
                  </a:cubicBezTo>
                  <a:close/>
                </a:path>
              </a:pathLst>
            </a:custGeom>
            <a:solidFill>
              <a:srgbClr val="F13FEF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0">
                <a:solidFill>
                  <a:srgbClr val="02918B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076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二：理解评价题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：联系文章内容或中心，从不同角度（主旨、语句、情节、形象、感情、写作特色）谈。面不宜太宽，抓其中一点写个人理解评价。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格式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：①先用一句话概括看法；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再用两三句话谈谈理由，可以摆事实，也可以讲道理（字数符合题干要求）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2617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三：联想想象题（含故事）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：有创意，必须与语境、人物、主旨吻合。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：①心理描写：用第一人称；符合具体语境。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语言、动作、神态描写：用第三人称；符合具体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语境。</a:t>
            </a:r>
            <a:endParaRPr lang="en-US" altLang="zh-CN" sz="2100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环境描写</a:t>
            </a: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: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要与人物的心情相映衬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｡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0599" y="1538390"/>
            <a:ext cx="8602803" cy="312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题型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四：思辨探究题</a:t>
            </a:r>
            <a:endParaRPr lang="en-US" altLang="zh-CN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要求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：结合材料，从相同点、相似点或不同点推导正确结论。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思路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：①确立探究路径；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②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亮明观点；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en-US" altLang="zh-CN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</a:t>
            </a: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③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摆出理由；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Bef>
                <a:spcPts val="200"/>
              </a:spcBef>
            </a:pPr>
            <a:r>
              <a:rPr lang="zh-CN" altLang="en-US" sz="21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④</a:t>
            </a:r>
            <a:r>
              <a:rPr lang="zh-CN" altLang="en-US" sz="21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强化结论。</a:t>
            </a:r>
            <a:endParaRPr lang="en-US" altLang="zh-CN" sz="21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17376</Words>
  <Application>WPS 演示</Application>
  <PresentationFormat>在屏幕上显示</PresentationFormat>
  <Paragraphs>931</Paragraphs>
  <Slides>126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126</vt:i4>
      </vt:variant>
    </vt:vector>
  </HeadingPairs>
  <TitlesOfParts>
    <vt:vector size="133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2020-02-24T04:00:04Z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