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3"/>
    <p:sldId id="308" r:id="rId4"/>
    <p:sldId id="323" r:id="rId5"/>
    <p:sldId id="305" r:id="rId6"/>
    <p:sldId id="276" r:id="rId7"/>
    <p:sldId id="274" r:id="rId8"/>
    <p:sldId id="290" r:id="rId9"/>
    <p:sldId id="277" r:id="rId10"/>
    <p:sldId id="336" r:id="rId11"/>
    <p:sldId id="306" r:id="rId12"/>
    <p:sldId id="261" r:id="rId13"/>
    <p:sldId id="278" r:id="rId14"/>
    <p:sldId id="293" r:id="rId15"/>
    <p:sldId id="330" r:id="rId16"/>
    <p:sldId id="294" r:id="rId17"/>
    <p:sldId id="324" r:id="rId18"/>
    <p:sldId id="325" r:id="rId19"/>
    <p:sldId id="295" r:id="rId20"/>
    <p:sldId id="326" r:id="rId21"/>
    <p:sldId id="327" r:id="rId22"/>
    <p:sldId id="328" r:id="rId23"/>
    <p:sldId id="329" r:id="rId24"/>
    <p:sldId id="297" r:id="rId25"/>
    <p:sldId id="332" r:id="rId26"/>
    <p:sldId id="334" r:id="rId27"/>
    <p:sldId id="335" r:id="rId28"/>
    <p:sldId id="296" r:id="rId29"/>
    <p:sldId id="298" r:id="rId30"/>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52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Picture 3"/>
          <p:cNvPicPr>
            <a:picLocks noChangeAspect="1"/>
          </p:cNvPicPr>
          <p:nvPr/>
        </p:nvPicPr>
        <p:blipFill>
          <a:blip r:embed="rId2"/>
          <a:stretch>
            <a:fillRect/>
          </a:stretch>
        </p:blipFill>
        <p:spPr>
          <a:xfrm>
            <a:off x="0" y="19050"/>
            <a:ext cx="12206817" cy="6867525"/>
          </a:xfrm>
          <a:prstGeom prst="rect">
            <a:avLst/>
          </a:prstGeom>
          <a:noFill/>
          <a:ln w="9525">
            <a:noFill/>
            <a:miter/>
          </a:ln>
        </p:spPr>
      </p:pic>
      <p:sp>
        <p:nvSpPr>
          <p:cNvPr id="2051" name="标题 2050"/>
          <p:cNvSpPr>
            <a:spLocks noGrp="1"/>
          </p:cNvSpPr>
          <p:nvPr>
            <p:ph type="ctrTitle"/>
          </p:nvPr>
        </p:nvSpPr>
        <p:spPr>
          <a:xfrm>
            <a:off x="2063751" y="1701800"/>
            <a:ext cx="9211733" cy="1082675"/>
          </a:xfrm>
          <a:prstGeom prst="rect">
            <a:avLst/>
          </a:prstGeom>
          <a:noFill/>
          <a:ln w="9525">
            <a:noFill/>
            <a:miter/>
          </a:ln>
        </p:spPr>
        <p:txBody>
          <a:bodyPr anchor="ctr"/>
          <a:lstStyle>
            <a:lvl1pPr lvl="0" algn="r">
              <a:defRPr kern="1200">
                <a:solidFill>
                  <a:schemeClr val="bg1"/>
                </a:solidFill>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2063751" y="2927350"/>
            <a:ext cx="9218083" cy="1752600"/>
          </a:xfrm>
          <a:prstGeom prst="rect">
            <a:avLst/>
          </a:prstGeom>
          <a:noFill/>
          <a:ln w="9525">
            <a:noFill/>
            <a:miter/>
          </a:ln>
        </p:spPr>
        <p:txBody>
          <a:bodyPr anchor="t"/>
          <a:lstStyle>
            <a:lvl1pPr marL="0" lvl="0" indent="0" algn="r">
              <a:buNone/>
              <a:defRPr kern="1200">
                <a:solidFill>
                  <a:schemeClr val="bg1"/>
                </a:solidFill>
              </a:defRPr>
            </a:lvl1pPr>
            <a:lvl2pPr marL="457200" lvl="1" indent="-457200" algn="ctr">
              <a:buNone/>
              <a:defRPr kern="1200">
                <a:solidFill>
                  <a:schemeClr val="tx1"/>
                </a:solidFill>
              </a:defRPr>
            </a:lvl2pPr>
            <a:lvl3pPr marL="914400" lvl="2" indent="-914400" algn="ctr">
              <a:buNone/>
              <a:defRPr kern="1200">
                <a:solidFill>
                  <a:schemeClr val="tx1"/>
                </a:solidFill>
              </a:defRPr>
            </a:lvl3pPr>
            <a:lvl4pPr marL="1371600" lvl="3" indent="-1371600" algn="ctr">
              <a:buNone/>
              <a:defRPr kern="1200">
                <a:solidFill>
                  <a:schemeClr val="tx1"/>
                </a:solidFill>
              </a:defRPr>
            </a:lvl4pPr>
            <a:lvl5pPr marL="1828800" lvl="4" indent="-1828800" algn="ctr">
              <a:buNone/>
              <a:defRPr kern="1200">
                <a:solidFill>
                  <a:schemeClr val="tx1"/>
                </a:solidFill>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609600" y="6245225"/>
            <a:ext cx="2844800" cy="476250"/>
          </a:xfrm>
          <a:prstGeom prst="rect">
            <a:avLst/>
          </a:prstGeom>
          <a:noFill/>
          <a:ln w="9525">
            <a:noFill/>
            <a:miter/>
          </a:ln>
        </p:spPr>
        <p:txBody>
          <a:bodyPr anchor="t"/>
          <a:p>
            <a:pPr>
              <a:defRPr/>
            </a:pPr>
            <a:fld id="{3A1B702F-F751-4558-8BF5-0C3528980436}" type="datetimeFigureOut">
              <a:rPr lang="zh-CN" altLang="en-US"/>
            </a:fld>
            <a:endParaRPr lang="zh-CN" altLang="en-US"/>
          </a:p>
        </p:txBody>
      </p:sp>
      <p:sp>
        <p:nvSpPr>
          <p:cNvPr id="2054" name="页脚占位符 2053"/>
          <p:cNvSpPr>
            <a:spLocks noGrp="1"/>
          </p:cNvSpPr>
          <p:nvPr>
            <p:ph type="ftr" sz="quarter" idx="3"/>
          </p:nvPr>
        </p:nvSpPr>
        <p:spPr>
          <a:xfrm>
            <a:off x="4165600" y="6245225"/>
            <a:ext cx="3860800" cy="476250"/>
          </a:xfrm>
          <a:prstGeom prst="rect">
            <a:avLst/>
          </a:prstGeom>
          <a:noFill/>
          <a:ln w="9525">
            <a:noFill/>
            <a:miter/>
          </a:ln>
        </p:spPr>
        <p:txBody>
          <a:bodyPr anchor="t"/>
          <a:p>
            <a:pPr>
              <a:defRPr/>
            </a:pPr>
            <a:endParaRPr lang="zh-CN" altLang="en-US"/>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miter/>
          </a:ln>
        </p:spPr>
        <p:txBody>
          <a:bodyPr anchor="t"/>
          <a:p>
            <a:pPr>
              <a:defRPr/>
            </a:pPr>
            <a:fld id="{ABE3BA3B-14F0-4A67-A5A5-FB7FC859A190}" type="slidenum">
              <a:rPr lang="zh-CN" altLang="en-US"/>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F562314E-0214-4891-A4BA-6273087489EE}"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3D5B0242-11C0-4A94-A56F-5A11FBE2EA41}" type="slidenum">
              <a:rPr lang="zh-CN" altLang="en-US"/>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190500"/>
            <a:ext cx="2743200" cy="59372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90500"/>
            <a:ext cx="8070573" cy="59372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EB5165CB-74E7-4C1E-A33C-68317A4F240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D2316D5D-4D46-4C5E-964C-37EF1021A36A}" type="slidenum">
              <a:rPr lang="zh-CN" altLang="en-US"/>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365DE986-D0DB-4E04-974E-78E371ADE4A9}"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0A10F4DA-C94A-4D17-99E0-B27470CE65FB}" type="slidenum">
              <a:rPr lang="zh-CN" altLang="en-US"/>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fld id="{A9CB884F-94CA-4392-AC5D-BCD062005D0B}"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043B1361-D6E3-4AC5-8DDD-A1CF917F846A}" type="slidenum">
              <a:rPr lang="zh-CN" altLang="en-US"/>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174750"/>
            <a:ext cx="5376672"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174750"/>
            <a:ext cx="5376672"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fld id="{645FDC86-F406-48B7-892F-6652E8FC2C37}"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360E164A-0DA5-4B9B-A856-4B89F177B5DF}" type="slidenum">
              <a:rPr lang="zh-CN" altLang="en-US"/>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fld id="{C5C5C833-D2E9-4515-AC07-051603B11BA6}" type="datetimeFigureOut">
              <a:rPr lang="zh-CN" altLang="en-US"/>
            </a:fld>
            <a:endParaRPr lang="zh-CN" altLang="en-US"/>
          </a:p>
        </p:txBody>
      </p:sp>
      <p:sp>
        <p:nvSpPr>
          <p:cNvPr id="8" name="页脚占位符 7"/>
          <p:cNvSpPr>
            <a:spLocks noGrp="1"/>
          </p:cNvSpPr>
          <p:nvPr>
            <p:ph type="ftr" sz="quarter" idx="11"/>
          </p:nvPr>
        </p:nvSpPr>
        <p:spPr/>
        <p:txBody>
          <a:bodyPr/>
          <a:lstStyle/>
          <a:p>
            <a:pPr>
              <a:defRPr/>
            </a:pPr>
            <a:endParaRPr lang="zh-CN" altLang="en-US"/>
          </a:p>
        </p:txBody>
      </p:sp>
      <p:sp>
        <p:nvSpPr>
          <p:cNvPr id="9" name="灯片编号占位符 8"/>
          <p:cNvSpPr>
            <a:spLocks noGrp="1"/>
          </p:cNvSpPr>
          <p:nvPr>
            <p:ph type="sldNum" sz="quarter" idx="12"/>
          </p:nvPr>
        </p:nvSpPr>
        <p:spPr/>
        <p:txBody>
          <a:bodyPr/>
          <a:lstStyle/>
          <a:p>
            <a:pPr>
              <a:defRPr/>
            </a:pPr>
            <a:fld id="{0B4E7249-28B7-4FBC-994C-B08D9615E86F}" type="slidenum">
              <a:rPr lang="zh-CN" altLang="en-US"/>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6984BF1-DAE7-4344-94AC-069B44F1FE09}" type="datetimeFigureOut">
              <a:rPr lang="zh-CN" altLang="en-US"/>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BDF0E179-0C4C-47EE-8172-116B317C5733}" type="slidenum">
              <a:rPr lang="zh-CN" altLang="en-US"/>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6980002C-9F13-405A-83AA-278265FBD489}" type="datetimeFigureOut">
              <a:rPr lang="zh-CN" altLang="en-US"/>
            </a:fld>
            <a:endParaRPr lang="zh-CN" altLang="en-US"/>
          </a:p>
        </p:txBody>
      </p:sp>
      <p:sp>
        <p:nvSpPr>
          <p:cNvPr id="3" name="页脚占位符 2"/>
          <p:cNvSpPr>
            <a:spLocks noGrp="1"/>
          </p:cNvSpPr>
          <p:nvPr>
            <p:ph type="ftr" sz="quarter" idx="11"/>
          </p:nvPr>
        </p:nvSpPr>
        <p:spPr/>
        <p:txBody>
          <a:bodyPr/>
          <a:lstStyle/>
          <a:p>
            <a:pPr>
              <a:defRPr/>
            </a:pPr>
            <a:endParaRPr lang="zh-CN" altLang="en-US"/>
          </a:p>
        </p:txBody>
      </p:sp>
      <p:sp>
        <p:nvSpPr>
          <p:cNvPr id="4" name="灯片编号占位符 3"/>
          <p:cNvSpPr>
            <a:spLocks noGrp="1"/>
          </p:cNvSpPr>
          <p:nvPr>
            <p:ph type="sldNum" sz="quarter" idx="12"/>
          </p:nvPr>
        </p:nvSpPr>
        <p:spPr/>
        <p:txBody>
          <a:bodyPr/>
          <a:lstStyle/>
          <a:p>
            <a:pPr>
              <a:defRPr/>
            </a:pPr>
            <a:fld id="{ABA2DB92-AD73-4E5B-A3F6-0FBC7419E175}"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76D62A37-5C1D-4D32-8C74-81DC628EC54D}"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D7DC67B0-22FD-4D36-9752-8B240F707398}" type="slidenum">
              <a:rPr lang="zh-CN" altLang="en-US"/>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6E85866D-6241-439D-A5F4-0C25F578E36A}"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B58693FB-06E3-471E-B253-6901DC7862E7}"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Picture 8"/>
          <p:cNvPicPr>
            <a:picLocks noChangeAspect="1"/>
          </p:cNvPicPr>
          <p:nvPr/>
        </p:nvPicPr>
        <p:blipFill>
          <a:blip r:embed="rId12"/>
          <a:stretch>
            <a:fillRect/>
          </a:stretch>
        </p:blipFill>
        <p:spPr>
          <a:xfrm>
            <a:off x="0" y="0"/>
            <a:ext cx="12192000" cy="6858000"/>
          </a:xfrm>
          <a:prstGeom prst="rect">
            <a:avLst/>
          </a:prstGeom>
          <a:noFill/>
          <a:ln w="9525">
            <a:noFill/>
            <a:miter/>
          </a:ln>
        </p:spPr>
      </p:pic>
      <p:sp>
        <p:nvSpPr>
          <p:cNvPr id="1027" name="标题 1026"/>
          <p:cNvSpPr>
            <a:spLocks noGrp="1"/>
          </p:cNvSpPr>
          <p:nvPr>
            <p:ph type="title"/>
          </p:nvPr>
        </p:nvSpPr>
        <p:spPr>
          <a:xfrm>
            <a:off x="609600" y="190500"/>
            <a:ext cx="10972800" cy="582613"/>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609600" y="1174750"/>
            <a:ext cx="10972800" cy="4953000"/>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609600" y="6245225"/>
            <a:ext cx="2844800" cy="476250"/>
          </a:xfrm>
          <a:prstGeom prst="rect">
            <a:avLst/>
          </a:prstGeom>
          <a:noFill/>
          <a:ln w="9525">
            <a:noFill/>
            <a:miter/>
          </a:ln>
        </p:spPr>
        <p:txBody>
          <a:bodyPr/>
          <a:lstStyle>
            <a:lvl1pPr>
              <a:defRPr sz="1400"/>
            </a:lvl1pPr>
          </a:lstStyle>
          <a:p>
            <a:pPr>
              <a:defRPr/>
            </a:pPr>
            <a:fld id="{F6C4B8B3-2804-489F-87A9-FDD36B8D7AF3}" type="datetimeFigureOut">
              <a:rPr lang="zh-CN" altLang="en-US"/>
            </a:fld>
            <a:endParaRPr lang="zh-CN" altLang="en-US"/>
          </a:p>
        </p:txBody>
      </p:sp>
      <p:sp>
        <p:nvSpPr>
          <p:cNvPr id="1030" name="页脚占位符 1029"/>
          <p:cNvSpPr>
            <a:spLocks noGrp="1"/>
          </p:cNvSpPr>
          <p:nvPr>
            <p:ph type="ftr" sz="quarter" idx="3"/>
          </p:nvPr>
        </p:nvSpPr>
        <p:spPr>
          <a:xfrm>
            <a:off x="4165600" y="6245225"/>
            <a:ext cx="3860800" cy="476250"/>
          </a:xfrm>
          <a:prstGeom prst="rect">
            <a:avLst/>
          </a:prstGeom>
          <a:noFill/>
          <a:ln w="9525">
            <a:noFill/>
            <a:miter/>
          </a:ln>
        </p:spPr>
        <p:txBody>
          <a:bodyPr/>
          <a:lstStyle>
            <a:lvl1pPr algn="ctr">
              <a:defRPr sz="1400"/>
            </a:lvl1pPr>
          </a:lstStyle>
          <a:p>
            <a:pPr>
              <a:defRPr/>
            </a:pPr>
            <a:endParaRPr lang="zh-CN" altLang="en-US"/>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miter/>
          </a:ln>
        </p:spPr>
        <p:txBody>
          <a:bodyPr/>
          <a:lstStyle>
            <a:lvl1pPr algn="r">
              <a:defRPr sz="1400"/>
            </a:lvl1pPr>
          </a:lstStyle>
          <a:p>
            <a:pPr>
              <a:defRPr/>
            </a:pPr>
            <a:fld id="{2B701955-6ED1-404B-A472-DB99C9DA6CF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22288" y="2990850"/>
            <a:ext cx="11276012" cy="6350"/>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4338" name="TextBox 5"/>
          <p:cNvSpPr txBox="1">
            <a:spLocks noChangeArrowheads="1"/>
          </p:cNvSpPr>
          <p:nvPr/>
        </p:nvSpPr>
        <p:spPr bwMode="auto">
          <a:xfrm>
            <a:off x="868363" y="4016375"/>
            <a:ext cx="10782300" cy="2563813"/>
          </a:xfrm>
          <a:prstGeom prst="rect">
            <a:avLst/>
          </a:prstGeom>
          <a:noFill/>
          <a:ln w="9525">
            <a:noFill/>
            <a:miter lim="800000"/>
          </a:ln>
        </p:spPr>
        <p:txBody>
          <a:bodyPr>
            <a:spAutoFit/>
          </a:bodyPr>
          <a:lstStyle/>
          <a:p>
            <a:pPr algn="just"/>
            <a:r>
              <a:rPr lang="en-US" altLang="zh-CN" sz="3600" b="1">
                <a:latin typeface="微软雅黑" pitchFamily="34" charset="-122"/>
                <a:ea typeface="微软雅黑" pitchFamily="34" charset="-122"/>
              </a:rPr>
              <a:t>1. </a:t>
            </a:r>
            <a:r>
              <a:rPr lang="zh-CN" altLang="en-US" sz="3600" b="1">
                <a:latin typeface="微软雅黑" pitchFamily="34" charset="-122"/>
                <a:ea typeface="微软雅黑" pitchFamily="34" charset="-122"/>
              </a:rPr>
              <a:t>筛选并整合文章相关信息，理清文章的行文思路。</a:t>
            </a:r>
            <a:endParaRPr lang="zh-CN" altLang="en-US" sz="3600" b="1">
              <a:latin typeface="微软雅黑" pitchFamily="34" charset="-122"/>
              <a:ea typeface="微软雅黑" pitchFamily="34" charset="-122"/>
            </a:endParaRPr>
          </a:p>
          <a:p>
            <a:pPr algn="just"/>
            <a:r>
              <a:rPr lang="en-US" altLang="zh-CN" sz="3600" b="1">
                <a:latin typeface="微软雅黑" pitchFamily="34" charset="-122"/>
                <a:ea typeface="微软雅黑" pitchFamily="34" charset="-122"/>
              </a:rPr>
              <a:t>2. </a:t>
            </a:r>
            <a:r>
              <a:rPr lang="zh-CN" altLang="en-US" sz="3600" b="1">
                <a:latin typeface="微软雅黑" pitchFamily="34" charset="-122"/>
                <a:ea typeface="微软雅黑" pitchFamily="34" charset="-122"/>
              </a:rPr>
              <a:t>学习本文边破边立、分项列举的论证方法</a:t>
            </a:r>
            <a:r>
              <a:rPr lang="en-US" altLang="zh-CN" sz="3600" b="1">
                <a:latin typeface="微软雅黑" pitchFamily="34" charset="-122"/>
                <a:ea typeface="微软雅黑" pitchFamily="34" charset="-122"/>
              </a:rPr>
              <a:t>.</a:t>
            </a:r>
            <a:endParaRPr lang="en-US" altLang="zh-CN" sz="3600" b="1">
              <a:latin typeface="微软雅黑" pitchFamily="34" charset="-122"/>
              <a:ea typeface="微软雅黑" pitchFamily="34" charset="-122"/>
            </a:endParaRPr>
          </a:p>
          <a:p>
            <a:pPr algn="just"/>
            <a:r>
              <a:rPr lang="en-US" altLang="zh-CN" sz="3600" b="1">
                <a:latin typeface="微软雅黑" pitchFamily="34" charset="-122"/>
                <a:ea typeface="微软雅黑" pitchFamily="34" charset="-122"/>
              </a:rPr>
              <a:t>3</a:t>
            </a:r>
            <a:r>
              <a:rPr lang="zh-CN" altLang="en-US" sz="3600" b="1">
                <a:latin typeface="微软雅黑" pitchFamily="34" charset="-122"/>
                <a:ea typeface="微软雅黑" pitchFamily="34" charset="-122"/>
              </a:rPr>
              <a:t>、学习本文通俗易懂、生动活泼的语言。</a:t>
            </a:r>
            <a:endParaRPr lang="zh-CN" altLang="en-US" sz="3600" b="1">
              <a:latin typeface="微软雅黑" pitchFamily="34" charset="-122"/>
              <a:ea typeface="微软雅黑" pitchFamily="34" charset="-122"/>
            </a:endParaRPr>
          </a:p>
          <a:p>
            <a:pPr algn="just">
              <a:lnSpc>
                <a:spcPct val="150000"/>
              </a:lnSpc>
            </a:pPr>
            <a:endParaRPr lang="zh-CN" altLang="zh-CN" sz="3600" b="1">
              <a:latin typeface="微软雅黑" pitchFamily="34" charset="-122"/>
              <a:ea typeface="微软雅黑" pitchFamily="34" charset="-122"/>
            </a:endParaRPr>
          </a:p>
        </p:txBody>
      </p:sp>
      <p:sp>
        <p:nvSpPr>
          <p:cNvPr id="14340" name="标题 1"/>
          <p:cNvSpPr txBox="1">
            <a:spLocks noChangeArrowheads="1"/>
          </p:cNvSpPr>
          <p:nvPr/>
        </p:nvSpPr>
        <p:spPr bwMode="auto">
          <a:xfrm>
            <a:off x="5408613" y="595313"/>
            <a:ext cx="5624512" cy="1981200"/>
          </a:xfrm>
          <a:prstGeom prst="rect">
            <a:avLst/>
          </a:prstGeom>
          <a:noFill/>
          <a:ln w="9525">
            <a:noFill/>
            <a:miter lim="800000"/>
          </a:ln>
        </p:spPr>
        <p:txBody>
          <a:bodyPr anchor="ctr"/>
          <a:lstStyle/>
          <a:p>
            <a:pPr algn="ctr">
              <a:lnSpc>
                <a:spcPct val="130000"/>
              </a:lnSpc>
            </a:pPr>
            <a:r>
              <a:rPr lang="zh-CN" altLang="en-US" sz="4900">
                <a:solidFill>
                  <a:srgbClr val="FF0000"/>
                </a:solidFill>
                <a:latin typeface="微软雅黑" pitchFamily="34" charset="-122"/>
                <a:ea typeface="微软雅黑" pitchFamily="34" charset="-122"/>
              </a:rPr>
              <a:t>反对党八股（节选）</a:t>
            </a:r>
            <a:endParaRPr lang="en-US" altLang="zh-CN" sz="4900">
              <a:solidFill>
                <a:srgbClr val="FF0000"/>
              </a:solidFill>
              <a:latin typeface="微软雅黑" pitchFamily="34" charset="-122"/>
              <a:ea typeface="微软雅黑" pitchFamily="34" charset="-122"/>
            </a:endParaRPr>
          </a:p>
        </p:txBody>
      </p:sp>
      <p:pic>
        <p:nvPicPr>
          <p:cNvPr id="2" name="Picture 2" descr="https://timgsa.baidu.com/timg?image&amp;quality=80&amp;size=b9999_10000&amp;sec=1568628166118&amp;di=cf6633365ebc417165d34b0daa756231&amp;imgtype=0&amp;src=http%3A%2F%2F5b0988e595225.cdn.sohucs.com%2Fq_70%2Cc_zoom%2Cw_640%2Fimages%2F20180701%2F5c27ada76aa943738dd13fe00067ef10.jpeg"/>
          <p:cNvPicPr>
            <a:picLocks noChangeAspect="1" noChangeArrowheads="1"/>
          </p:cNvPicPr>
          <p:nvPr/>
        </p:nvPicPr>
        <p:blipFill rotWithShape="1">
          <a:blip r:embed="rId1"/>
          <a:srcRect b="10505"/>
          <a:stretch>
            <a:fillRect/>
          </a:stretch>
        </p:blipFill>
        <p:spPr bwMode="auto">
          <a:xfrm>
            <a:off x="1603838" y="495493"/>
            <a:ext cx="3468930" cy="2080994"/>
          </a:xfrm>
          <a:prstGeom prst="rect">
            <a:avLst/>
          </a:prstGeom>
          <a:ln>
            <a:noFill/>
          </a:ln>
          <a:effectLst>
            <a:softEdge rad="1125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r>
              <a:rPr lang="zh-CN" altLang="en-US" sz="4800" smtClean="0">
                <a:solidFill>
                  <a:srgbClr val="C00000"/>
                </a:solidFill>
              </a:rPr>
              <a:t>总结</a:t>
            </a:r>
            <a:r>
              <a:rPr lang="zh-CN" altLang="en-US" smtClean="0">
                <a:solidFill>
                  <a:srgbClr val="C00000"/>
                </a:solidFill>
              </a:rPr>
              <a:t>：</a:t>
            </a:r>
          </a:p>
        </p:txBody>
      </p:sp>
      <p:sp>
        <p:nvSpPr>
          <p:cNvPr id="3" name="内容占位符 2"/>
          <p:cNvSpPr>
            <a:spLocks noGrp="1"/>
          </p:cNvSpPr>
          <p:nvPr>
            <p:ph idx="1"/>
          </p:nvPr>
        </p:nvSpPr>
        <p:spPr/>
        <p:txBody>
          <a:bodyPr/>
          <a:lstStyle/>
          <a:p>
            <a:pPr eaLnBrk="1" hangingPunct="1"/>
            <a:r>
              <a:rPr lang="zh-CN" altLang="en-US" sz="4000" b="1" smtClean="0"/>
              <a:t>开头：开宗明义</a:t>
            </a:r>
            <a:endParaRPr lang="zh-CN" altLang="en-US" sz="4000" b="1" smtClean="0"/>
          </a:p>
          <a:p>
            <a:pPr eaLnBrk="1" hangingPunct="1"/>
            <a:r>
              <a:rPr lang="zh-CN" altLang="en-US" sz="4000" b="1" smtClean="0"/>
              <a:t>主体：分项列举</a:t>
            </a:r>
            <a:endParaRPr lang="zh-CN" altLang="en-US" sz="4000" b="1" smtClean="0"/>
          </a:p>
          <a:p>
            <a:pPr eaLnBrk="1" hangingPunct="1"/>
            <a:r>
              <a:rPr lang="zh-CN" altLang="en-US" sz="4000" b="1" smtClean="0"/>
              <a:t>结尾：总结</a:t>
            </a:r>
          </a:p>
        </p:txBody>
      </p:sp>
      <p:sp>
        <p:nvSpPr>
          <p:cNvPr id="4" name="右箭头 3"/>
          <p:cNvSpPr/>
          <p:nvPr/>
        </p:nvSpPr>
        <p:spPr>
          <a:xfrm>
            <a:off x="4953000" y="2111375"/>
            <a:ext cx="2332038" cy="746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文本框 4"/>
          <p:cNvSpPr txBox="1">
            <a:spLocks noChangeArrowheads="1"/>
          </p:cNvSpPr>
          <p:nvPr/>
        </p:nvSpPr>
        <p:spPr bwMode="auto">
          <a:xfrm>
            <a:off x="7375525" y="2141538"/>
            <a:ext cx="4511675" cy="1004887"/>
          </a:xfrm>
          <a:prstGeom prst="rect">
            <a:avLst/>
          </a:prstGeom>
          <a:noFill/>
          <a:ln w="9525">
            <a:noFill/>
            <a:miter lim="800000"/>
          </a:ln>
        </p:spPr>
        <p:txBody>
          <a:bodyPr>
            <a:spAutoFit/>
          </a:bodyPr>
          <a:lstStyle/>
          <a:p>
            <a:r>
              <a:rPr lang="zh-CN" altLang="en-US" sz="6000">
                <a:solidFill>
                  <a:srgbClr val="C00000"/>
                </a:solidFill>
                <a:latin typeface="Calibri" pitchFamily="34" charset="0"/>
              </a:rPr>
              <a:t>总分总</a:t>
            </a:r>
          </a:p>
        </p:txBody>
      </p:sp>
      <p:sp>
        <p:nvSpPr>
          <p:cNvPr id="6" name="文本框 5"/>
          <p:cNvSpPr txBox="1">
            <a:spLocks noChangeArrowheads="1"/>
          </p:cNvSpPr>
          <p:nvPr/>
        </p:nvSpPr>
        <p:spPr bwMode="auto">
          <a:xfrm>
            <a:off x="2987675" y="723900"/>
            <a:ext cx="2895600" cy="701675"/>
          </a:xfrm>
          <a:prstGeom prst="rect">
            <a:avLst/>
          </a:prstGeom>
          <a:noFill/>
          <a:ln w="9525">
            <a:noFill/>
            <a:miter lim="800000"/>
          </a:ln>
        </p:spPr>
        <p:txBody>
          <a:bodyPr>
            <a:spAutoFit/>
          </a:bodyPr>
          <a:lstStyle/>
          <a:p>
            <a:r>
              <a:rPr lang="zh-CN" altLang="en-US" sz="4000" b="1">
                <a:solidFill>
                  <a:srgbClr val="C00000"/>
                </a:solidFill>
                <a:latin typeface="Calibri" pitchFamily="34" charset="0"/>
              </a:rPr>
              <a:t>结构严谨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linds(horizontal)">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linds(horizontal)">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内容占位符 2"/>
          <p:cNvSpPr>
            <a:spLocks noGrp="1"/>
          </p:cNvSpPr>
          <p:nvPr>
            <p:ph idx="1"/>
          </p:nvPr>
        </p:nvSpPr>
        <p:spPr>
          <a:xfrm>
            <a:off x="838200" y="307975"/>
            <a:ext cx="10515600" cy="5870575"/>
          </a:xfrm>
        </p:spPr>
        <p:txBody>
          <a:bodyPr/>
          <a:lstStyle/>
          <a:p>
            <a:pPr eaLnBrk="1" hangingPunct="1"/>
            <a:endParaRPr lang="zh-CN" altLang="zh-CN" sz="4800" smtClean="0"/>
          </a:p>
          <a:p>
            <a:pPr eaLnBrk="1" hangingPunct="1"/>
            <a:endParaRPr lang="zh-CN" altLang="zh-CN" sz="4800" smtClean="0"/>
          </a:p>
          <a:p>
            <a:pPr eaLnBrk="1" hangingPunct="1"/>
            <a:r>
              <a:rPr lang="zh-CN" altLang="zh-CN" sz="4800" smtClean="0"/>
              <a:t> </a:t>
            </a:r>
            <a:r>
              <a:rPr lang="zh-CN" altLang="zh-CN" sz="4800" smtClean="0">
                <a:solidFill>
                  <a:srgbClr val="C00000"/>
                </a:solidFill>
              </a:rPr>
              <a:t>问题</a:t>
            </a:r>
            <a:r>
              <a:rPr lang="zh-CN" altLang="zh-CN" sz="4800" smtClean="0"/>
              <a:t>：</a:t>
            </a:r>
            <a:r>
              <a:rPr lang="zh-CN" altLang="zh-CN" sz="4800" b="1" smtClean="0"/>
              <a:t>文章主体部分列举了</a:t>
            </a:r>
            <a:r>
              <a:rPr lang="en-US" altLang="zh-CN" sz="4800" b="1" smtClean="0"/>
              <a:t>“</a:t>
            </a:r>
            <a:r>
              <a:rPr lang="zh-CN" altLang="en-US" sz="4800" b="1" smtClean="0"/>
              <a:t>党八股</a:t>
            </a:r>
            <a:r>
              <a:rPr lang="en-US" altLang="zh-CN" sz="4800" b="1" smtClean="0"/>
              <a:t>”</a:t>
            </a:r>
            <a:r>
              <a:rPr lang="zh-CN" altLang="en-US" sz="4800" b="1" smtClean="0"/>
              <a:t>的八条罪状，这八条罪状的顺序可以打乱吗？是按照什么顺序排列的？</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596" name="Group 44"/>
          <p:cNvGraphicFramePr>
            <a:graphicFrameLocks noGrp="1"/>
          </p:cNvGraphicFramePr>
          <p:nvPr>
            <p:ph idx="1"/>
          </p:nvPr>
        </p:nvGraphicFramePr>
        <p:xfrm>
          <a:off x="717550" y="-397510"/>
          <a:ext cx="11063605" cy="5131435"/>
        </p:xfrm>
        <a:graphic>
          <a:graphicData uri="http://schemas.openxmlformats.org/drawingml/2006/table">
            <a:tbl>
              <a:tblPr/>
              <a:tblGrid>
                <a:gridCol w="3823970"/>
                <a:gridCol w="1885315"/>
                <a:gridCol w="2589530"/>
                <a:gridCol w="2764790"/>
              </a:tblGrid>
              <a:tr h="38100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FFFFFF"/>
                          </a:solidFill>
                          <a:effectLst/>
                          <a:latin typeface="Calibri" pitchFamily="34" charset="0"/>
                          <a:ea typeface="宋体" charset="-122"/>
                        </a:rPr>
                        <a:t>       </a:t>
                      </a:r>
                      <a:r>
                        <a:rPr kumimoji="0" lang="zh-CN" altLang="en-US" sz="2400" b="1" i="0" u="none" strike="noStrike" cap="none" normalizeH="0" baseline="0" smtClean="0">
                          <a:ln>
                            <a:noFill/>
                          </a:ln>
                          <a:solidFill>
                            <a:srgbClr val="FFFFFF"/>
                          </a:solidFill>
                          <a:effectLst/>
                          <a:latin typeface="Calibri" pitchFamily="34" charset="0"/>
                          <a:ea typeface="宋体" charset="-122"/>
                        </a:rPr>
                        <a:t>条目</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FFFFFF"/>
                          </a:solidFill>
                          <a:effectLst/>
                          <a:latin typeface="Calibri" pitchFamily="34" charset="0"/>
                          <a:ea typeface="宋体" charset="-122"/>
                        </a:rPr>
                        <a:t>    </a:t>
                      </a:r>
                      <a:r>
                        <a:rPr kumimoji="0" lang="zh-CN" altLang="en-US" sz="2400" b="1" i="0" u="none" strike="noStrike" cap="none" normalizeH="0" baseline="0" smtClean="0">
                          <a:ln>
                            <a:noFill/>
                          </a:ln>
                          <a:solidFill>
                            <a:srgbClr val="FFFFFF"/>
                          </a:solidFill>
                          <a:effectLst/>
                          <a:latin typeface="Calibri" pitchFamily="34" charset="0"/>
                          <a:ea typeface="宋体" charset="-122"/>
                        </a:rPr>
                        <a:t>内容</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FFFFFF"/>
                          </a:solidFill>
                          <a:effectLst/>
                          <a:latin typeface="Calibri" pitchFamily="34" charset="0"/>
                          <a:ea typeface="宋体" charset="-122"/>
                        </a:rPr>
                        <a:t>           </a:t>
                      </a:r>
                      <a:r>
                        <a:rPr kumimoji="0" lang="zh-CN" altLang="en-US" sz="2400" b="1" i="0" u="none" strike="noStrike" cap="none" normalizeH="0" baseline="0" smtClean="0">
                          <a:ln>
                            <a:noFill/>
                          </a:ln>
                          <a:solidFill>
                            <a:srgbClr val="FFFFFF"/>
                          </a:solidFill>
                          <a:effectLst/>
                          <a:latin typeface="Calibri" pitchFamily="34" charset="0"/>
                          <a:ea typeface="宋体" charset="-122"/>
                        </a:rPr>
                        <a:t>角度</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FFFFFF"/>
                          </a:solidFill>
                          <a:effectLst/>
                          <a:latin typeface="Calibri" pitchFamily="34" charset="0"/>
                          <a:ea typeface="宋体" charset="-122"/>
                        </a:rPr>
                        <a:t>           </a:t>
                      </a:r>
                      <a:r>
                        <a:rPr kumimoji="0" lang="zh-CN" altLang="en-US" sz="2400" b="1" i="0" u="none" strike="noStrike" cap="none" normalizeH="0" baseline="0" smtClean="0">
                          <a:ln>
                            <a:noFill/>
                          </a:ln>
                          <a:solidFill>
                            <a:srgbClr val="FFFFFF"/>
                          </a:solidFill>
                          <a:effectLst/>
                          <a:latin typeface="Calibri" pitchFamily="34" charset="0"/>
                          <a:ea typeface="宋体" charset="-122"/>
                        </a:rPr>
                        <a:t>总结</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Calibri" pitchFamily="34" charset="0"/>
                          <a:ea typeface="宋体" charset="-122"/>
                        </a:rPr>
                        <a:t>空话连篇，言之无物</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800" b="0" i="0" u="none" strike="noStrike" cap="none" normalizeH="0" baseline="0" smtClean="0">
                        <a:ln>
                          <a:noFill/>
                        </a:ln>
                        <a:solidFill>
                          <a:srgbClr val="000000"/>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rowSpan="3">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rgbClr val="000000"/>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rowSpan="8">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rgbClr val="000000"/>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r>
              <a:tr h="57785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Calibri" pitchFamily="34" charset="0"/>
                          <a:ea typeface="宋体" charset="-122"/>
                        </a:rPr>
                        <a:t>装腔作势，借以吓人</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rgbClr val="000000"/>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vMerge="1">
                  <a:tcPr/>
                </a:tc>
                <a:tc vMerge="1">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Calibri" pitchFamily="34" charset="0"/>
                          <a:ea typeface="宋体" charset="-122"/>
                        </a:rPr>
                        <a:t>无的放矢，不看对象</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rgbClr val="000000"/>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vMerge="1">
                  <a:tcPr/>
                </a:tc>
                <a:tc vMerge="1">
                  <a:tcPr/>
                </a:tc>
              </a:tr>
              <a:tr h="57785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Calibri" pitchFamily="34" charset="0"/>
                          <a:ea typeface="宋体" charset="-122"/>
                        </a:rPr>
                        <a:t>语言无味，像个瘪三</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rgbClr val="000000"/>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rgbClr val="000000"/>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vMerge="1">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Calibri" pitchFamily="34" charset="0"/>
                          <a:ea typeface="宋体" charset="-122"/>
                        </a:rPr>
                        <a:t>甲乙丙丁，开中药铺</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rgbClr val="000000"/>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vMerge="1">
                  <a:tcPr/>
                </a:tc>
                <a:tc vMerge="1">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Calibri" pitchFamily="34" charset="0"/>
                          <a:ea typeface="宋体" charset="-122"/>
                        </a:rPr>
                        <a:t>不负责任，到处害人</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rgbClr val="000000"/>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rgbClr val="000000"/>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vMerge="1">
                  <a:tcPr/>
                </a:tc>
              </a:tr>
              <a:tr h="57785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Calibri" pitchFamily="34" charset="0"/>
                          <a:ea typeface="宋体" charset="-122"/>
                        </a:rPr>
                        <a:t>流毒全党，妨害革命</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rgbClr val="000000"/>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rgbClr val="000000"/>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vMerge="1">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Calibri" pitchFamily="34" charset="0"/>
                          <a:ea typeface="宋体" charset="-122"/>
                        </a:rPr>
                        <a:t>传播出去，祸国殃民</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rgbClr val="000000"/>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vMerge="1">
                  <a:tcPr/>
                </a:tc>
                <a:tc vMerge="1">
                  <a:tcPr/>
                </a:tc>
              </a:tr>
            </a:tbl>
          </a:graphicData>
        </a:graphic>
      </p:graphicFrame>
      <p:sp>
        <p:nvSpPr>
          <p:cNvPr id="23594" name="文本框 8"/>
          <p:cNvSpPr txBox="1">
            <a:spLocks noChangeArrowheads="1"/>
          </p:cNvSpPr>
          <p:nvPr/>
        </p:nvSpPr>
        <p:spPr bwMode="auto">
          <a:xfrm>
            <a:off x="4664075" y="3009900"/>
            <a:ext cx="152400" cy="404813"/>
          </a:xfrm>
          <a:prstGeom prst="rect">
            <a:avLst/>
          </a:prstGeom>
          <a:noFill/>
          <a:ln w="9525">
            <a:noFill/>
            <a:miter lim="800000"/>
          </a:ln>
        </p:spPr>
        <p:txBody>
          <a:bodyPr>
            <a:spAutoFit/>
          </a:bodyPr>
          <a:lstStyle/>
          <a:p>
            <a:endParaRPr lang="zh-CN" altLang="en-US">
              <a:latin typeface="Calibri"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630" name="Group 54"/>
          <p:cNvGraphicFramePr>
            <a:graphicFrameLocks noGrp="1"/>
          </p:cNvGraphicFramePr>
          <p:nvPr>
            <p:ph idx="1"/>
          </p:nvPr>
        </p:nvGraphicFramePr>
        <p:xfrm>
          <a:off x="838200" y="652463"/>
          <a:ext cx="10499725" cy="5502275"/>
        </p:xfrm>
        <a:graphic>
          <a:graphicData uri="http://schemas.openxmlformats.org/drawingml/2006/table">
            <a:tbl>
              <a:tblPr/>
              <a:tblGrid>
                <a:gridCol w="3429000"/>
                <a:gridCol w="1989138"/>
                <a:gridCol w="2457450"/>
                <a:gridCol w="2624137"/>
              </a:tblGrid>
              <a:tr h="50800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FFFFFF"/>
                          </a:solidFill>
                          <a:effectLst/>
                          <a:latin typeface="Calibri" pitchFamily="34" charset="0"/>
                          <a:ea typeface="宋体" charset="-122"/>
                        </a:rPr>
                        <a:t>       </a:t>
                      </a:r>
                      <a:r>
                        <a:rPr kumimoji="0" lang="zh-CN" altLang="en-US" sz="2400" b="1" i="0" u="none" strike="noStrike" cap="none" normalizeH="0" baseline="0" smtClean="0">
                          <a:ln>
                            <a:noFill/>
                          </a:ln>
                          <a:solidFill>
                            <a:srgbClr val="FFFFFF"/>
                          </a:solidFill>
                          <a:effectLst/>
                          <a:latin typeface="Calibri" pitchFamily="34" charset="0"/>
                          <a:ea typeface="宋体" charset="-122"/>
                        </a:rPr>
                        <a:t>条目</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FFFFFF"/>
                          </a:solidFill>
                          <a:effectLst/>
                          <a:latin typeface="Calibri" pitchFamily="34" charset="0"/>
                          <a:ea typeface="宋体" charset="-122"/>
                        </a:rPr>
                        <a:t>    </a:t>
                      </a:r>
                      <a:r>
                        <a:rPr kumimoji="0" lang="zh-CN" altLang="en-US" sz="2400" b="1" i="0" u="none" strike="noStrike" cap="none" normalizeH="0" baseline="0" smtClean="0">
                          <a:ln>
                            <a:noFill/>
                          </a:ln>
                          <a:solidFill>
                            <a:srgbClr val="FFFFFF"/>
                          </a:solidFill>
                          <a:effectLst/>
                          <a:latin typeface="Calibri" pitchFamily="34" charset="0"/>
                          <a:ea typeface="宋体" charset="-122"/>
                        </a:rPr>
                        <a:t>对应内容</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FFFFFF"/>
                          </a:solidFill>
                          <a:effectLst/>
                          <a:latin typeface="Calibri" pitchFamily="34" charset="0"/>
                          <a:ea typeface="宋体" charset="-122"/>
                        </a:rPr>
                        <a:t>           </a:t>
                      </a:r>
                      <a:r>
                        <a:rPr kumimoji="0" lang="zh-CN" altLang="en-US" sz="2400" b="1" i="0" u="none" strike="noStrike" cap="none" normalizeH="0" baseline="0" smtClean="0">
                          <a:ln>
                            <a:noFill/>
                          </a:ln>
                          <a:solidFill>
                            <a:srgbClr val="FFFFFF"/>
                          </a:solidFill>
                          <a:effectLst/>
                          <a:latin typeface="Calibri" pitchFamily="34" charset="0"/>
                          <a:ea typeface="宋体" charset="-122"/>
                        </a:rPr>
                        <a:t>角度</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FFFFFF"/>
                          </a:solidFill>
                          <a:effectLst/>
                          <a:latin typeface="Calibri" pitchFamily="34" charset="0"/>
                          <a:ea typeface="宋体" charset="-122"/>
                        </a:rPr>
                        <a:t>           </a:t>
                      </a:r>
                      <a:r>
                        <a:rPr kumimoji="0" lang="zh-CN" altLang="en-US" sz="2400" b="1" i="0" u="none" strike="noStrike" cap="none" normalizeH="0" baseline="0" smtClean="0">
                          <a:ln>
                            <a:noFill/>
                          </a:ln>
                          <a:solidFill>
                            <a:srgbClr val="FFFFFF"/>
                          </a:solidFill>
                          <a:effectLst/>
                          <a:latin typeface="Calibri" pitchFamily="34" charset="0"/>
                          <a:ea typeface="宋体" charset="-122"/>
                        </a:rPr>
                        <a:t>总结</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70167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Calibri" pitchFamily="34" charset="0"/>
                          <a:ea typeface="宋体" charset="-122"/>
                        </a:rPr>
                        <a:t>空话连篇，言之无物</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548235"/>
                          </a:solidFill>
                          <a:effectLst/>
                          <a:latin typeface="Calibri" pitchFamily="34" charset="0"/>
                          <a:ea typeface="宋体" charset="-122"/>
                        </a:rPr>
                        <a:t>   </a:t>
                      </a:r>
                      <a:r>
                        <a:rPr kumimoji="0" lang="zh-CN" altLang="en-US" sz="2800" b="1" i="0" u="none" strike="noStrike" cap="none" normalizeH="0" baseline="0" smtClean="0">
                          <a:ln>
                            <a:noFill/>
                          </a:ln>
                          <a:solidFill>
                            <a:srgbClr val="548235"/>
                          </a:solidFill>
                          <a:effectLst/>
                          <a:latin typeface="Calibri" pitchFamily="34" charset="0"/>
                          <a:ea typeface="宋体" charset="-122"/>
                        </a:rPr>
                        <a:t>内容空洞</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rowSpan="3">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800" b="0" i="0" u="none" strike="noStrike" cap="none" normalizeH="0" baseline="0" smtClean="0">
                        <a:ln>
                          <a:noFill/>
                        </a:ln>
                        <a:solidFill>
                          <a:srgbClr val="000000"/>
                        </a:solidFill>
                        <a:effectLst/>
                        <a:latin typeface="Calibri" pitchFamily="34" charset="0"/>
                        <a:ea typeface="宋体"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zh-CN" sz="4400" b="1" i="0" u="none" strike="noStrike" cap="none" normalizeH="0" baseline="0" smtClean="0">
                          <a:ln>
                            <a:noFill/>
                          </a:ln>
                          <a:solidFill>
                            <a:srgbClr val="385723"/>
                          </a:solidFill>
                          <a:effectLst/>
                          <a:latin typeface="Calibri" pitchFamily="34" charset="0"/>
                          <a:ea typeface="宋体" charset="-122"/>
                        </a:rPr>
                        <a:t>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rowSpan="8">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rgbClr val="000000"/>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Calibri" pitchFamily="34" charset="0"/>
                          <a:ea typeface="宋体" charset="-122"/>
                        </a:rPr>
                        <a:t>装腔作势，借以吓人</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548235"/>
                          </a:solidFill>
                          <a:effectLst/>
                          <a:latin typeface="Calibri" pitchFamily="34" charset="0"/>
                          <a:ea typeface="宋体" charset="-122"/>
                        </a:rPr>
                        <a:t>   </a:t>
                      </a:r>
                      <a:r>
                        <a:rPr kumimoji="0" lang="zh-CN" altLang="en-US" sz="2800" b="1" i="0" u="none" strike="noStrike" cap="none" normalizeH="0" baseline="0" smtClean="0">
                          <a:ln>
                            <a:noFill/>
                          </a:ln>
                          <a:solidFill>
                            <a:srgbClr val="548235"/>
                          </a:solidFill>
                          <a:effectLst/>
                          <a:latin typeface="Calibri" pitchFamily="34" charset="0"/>
                          <a:ea typeface="宋体" charset="-122"/>
                        </a:rPr>
                        <a:t>动机不纯</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vMerge="1">
                  <a:tcPr/>
                </a:tc>
                <a:tc vMerge="1">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Calibri" pitchFamily="34" charset="0"/>
                          <a:ea typeface="宋体" charset="-122"/>
                        </a:rPr>
                        <a:t>无的放矢，不看对象</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548235"/>
                          </a:solidFill>
                          <a:effectLst/>
                          <a:latin typeface="Calibri" pitchFamily="34" charset="0"/>
                          <a:ea typeface="宋体" charset="-122"/>
                        </a:rPr>
                        <a:t>   </a:t>
                      </a:r>
                      <a:r>
                        <a:rPr kumimoji="0" lang="zh-CN" altLang="en-US" sz="2800" b="1" i="0" u="none" strike="noStrike" cap="none" normalizeH="0" baseline="0" smtClean="0">
                          <a:ln>
                            <a:noFill/>
                          </a:ln>
                          <a:solidFill>
                            <a:srgbClr val="548235"/>
                          </a:solidFill>
                          <a:effectLst/>
                          <a:latin typeface="Calibri" pitchFamily="34" charset="0"/>
                          <a:ea typeface="宋体" charset="-122"/>
                        </a:rPr>
                        <a:t>目的不明</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vMerge="1">
                  <a:tcPr/>
                </a:tc>
                <a:tc vMerge="1">
                  <a:tcPr/>
                </a:tc>
              </a:tr>
              <a:tr h="57785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Calibri" pitchFamily="34" charset="0"/>
                          <a:ea typeface="宋体" charset="-122"/>
                        </a:rPr>
                        <a:t>语言无味，像个瘪三</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548235"/>
                          </a:solidFill>
                          <a:effectLst/>
                          <a:latin typeface="Calibri" pitchFamily="34" charset="0"/>
                          <a:ea typeface="宋体" charset="-122"/>
                        </a:rPr>
                        <a:t>   </a:t>
                      </a:r>
                      <a:r>
                        <a:rPr kumimoji="0" lang="zh-CN" altLang="en-US" sz="2800" b="1" i="0" u="none" strike="noStrike" cap="none" normalizeH="0" baseline="0" smtClean="0">
                          <a:ln>
                            <a:noFill/>
                          </a:ln>
                          <a:solidFill>
                            <a:srgbClr val="548235"/>
                          </a:solidFill>
                          <a:effectLst/>
                          <a:latin typeface="Calibri" pitchFamily="34" charset="0"/>
                          <a:ea typeface="宋体" charset="-122"/>
                        </a:rPr>
                        <a:t>缺少文采</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4800" b="1" i="0" u="none" strike="noStrike" cap="none" normalizeH="0" baseline="0" smtClean="0">
                        <a:ln>
                          <a:noFill/>
                        </a:ln>
                        <a:solidFill>
                          <a:srgbClr val="548235"/>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vMerge="1">
                  <a:tcPr/>
                </a:tc>
              </a:tr>
              <a:tr h="57785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Calibri" pitchFamily="34" charset="0"/>
                          <a:ea typeface="宋体" charset="-122"/>
                        </a:rPr>
                        <a:t>甲乙丙丁，开中药铺</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548235"/>
                          </a:solidFill>
                          <a:effectLst/>
                          <a:latin typeface="Calibri" pitchFamily="34" charset="0"/>
                          <a:ea typeface="宋体" charset="-122"/>
                        </a:rPr>
                        <a:t>   </a:t>
                      </a:r>
                      <a:r>
                        <a:rPr kumimoji="0" lang="zh-CN" altLang="en-US" sz="2800" b="1" i="0" u="none" strike="noStrike" cap="none" normalizeH="0" baseline="0" smtClean="0">
                          <a:ln>
                            <a:noFill/>
                          </a:ln>
                          <a:solidFill>
                            <a:srgbClr val="548235"/>
                          </a:solidFill>
                          <a:effectLst/>
                          <a:latin typeface="Calibri" pitchFamily="34" charset="0"/>
                          <a:ea typeface="宋体" charset="-122"/>
                        </a:rPr>
                        <a:t>形式主义</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vMerge="1">
                  <a:tcPr/>
                </a:tc>
                <a:tc vMerge="1">
                  <a:tcPr/>
                </a:tc>
              </a:tr>
              <a:tr h="57785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Calibri" pitchFamily="34" charset="0"/>
                          <a:ea typeface="宋体" charset="-122"/>
                        </a:rPr>
                        <a:t>不负责任，到处害人</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548235"/>
                          </a:solidFill>
                          <a:effectLst/>
                          <a:latin typeface="Calibri" pitchFamily="34" charset="0"/>
                          <a:ea typeface="宋体" charset="-122"/>
                        </a:rPr>
                        <a:t> </a:t>
                      </a:r>
                      <a:r>
                        <a:rPr kumimoji="0" lang="zh-CN" altLang="en-US" sz="2800" b="1" i="0" u="none" strike="noStrike" cap="none" normalizeH="0" baseline="0" smtClean="0">
                          <a:ln>
                            <a:noFill/>
                          </a:ln>
                          <a:solidFill>
                            <a:srgbClr val="548235"/>
                          </a:solidFill>
                          <a:effectLst/>
                          <a:latin typeface="Calibri" pitchFamily="34" charset="0"/>
                          <a:ea typeface="宋体" charset="-122"/>
                        </a:rPr>
                        <a:t>责任心不足</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400" b="1" i="0" u="none" strike="noStrike" cap="none" normalizeH="0" baseline="0" smtClean="0">
                          <a:ln>
                            <a:noFill/>
                          </a:ln>
                          <a:solidFill>
                            <a:srgbClr val="548235"/>
                          </a:solidFill>
                          <a:effectLst/>
                          <a:latin typeface="Calibri" pitchFamily="34" charset="0"/>
                          <a:ea typeface="宋体" charset="-122"/>
                        </a:rPr>
                        <a:t>   </a:t>
                      </a:r>
                      <a:endParaRPr kumimoji="0" lang="zh-CN" altLang="en-US" sz="4800" b="1" i="0" u="none" strike="noStrike" cap="none" normalizeH="0" baseline="0" smtClean="0">
                        <a:ln>
                          <a:noFill/>
                        </a:ln>
                        <a:solidFill>
                          <a:srgbClr val="C00000"/>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vMerge="1">
                  <a:tcPr/>
                </a:tc>
              </a:tr>
              <a:tr h="57785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Calibri" pitchFamily="34" charset="0"/>
                          <a:ea typeface="宋体" charset="-122"/>
                        </a:rPr>
                        <a:t>流毒全党，妨害革命</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548235"/>
                          </a:solidFill>
                          <a:effectLst/>
                          <a:latin typeface="Calibri" pitchFamily="34" charset="0"/>
                          <a:ea typeface="宋体" charset="-122"/>
                        </a:rPr>
                        <a:t>   </a:t>
                      </a:r>
                      <a:r>
                        <a:rPr kumimoji="0" lang="zh-CN" altLang="en-US" sz="2800" b="1" i="0" u="none" strike="noStrike" cap="none" normalizeH="0" baseline="0" smtClean="0">
                          <a:ln>
                            <a:noFill/>
                          </a:ln>
                          <a:solidFill>
                            <a:srgbClr val="548235"/>
                          </a:solidFill>
                          <a:effectLst/>
                          <a:latin typeface="Calibri" pitchFamily="34" charset="0"/>
                          <a:ea typeface="宋体" charset="-122"/>
                        </a:rPr>
                        <a:t>危害</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800" b="1" i="0" u="none" strike="noStrike" cap="none" normalizeH="0" baseline="0" smtClean="0">
                          <a:ln>
                            <a:noFill/>
                          </a:ln>
                          <a:solidFill>
                            <a:srgbClr val="548235"/>
                          </a:solidFill>
                          <a:effectLst/>
                          <a:latin typeface="Calibri" pitchFamily="34" charset="0"/>
                          <a:ea typeface="宋体" charset="-122"/>
                        </a:rPr>
                        <a:t>   </a:t>
                      </a:r>
                      <a:endParaRPr kumimoji="0" lang="zh-CN" altLang="en-US" sz="4800" b="1" i="0" u="none" strike="noStrike" cap="none" normalizeH="0" baseline="0" smtClean="0">
                        <a:ln>
                          <a:noFill/>
                        </a:ln>
                        <a:solidFill>
                          <a:srgbClr val="C00000"/>
                        </a:solidFill>
                        <a:effectLst/>
                        <a:latin typeface="Calibri" pitchFamily="34" charset="0"/>
                        <a:ea typeface="宋体"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EEF"/>
                    </a:solidFill>
                  </a:tcPr>
                </a:tc>
                <a:tc vMerge="1">
                  <a:tcPr/>
                </a:tc>
              </a:tr>
              <a:tr h="57785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Calibri" pitchFamily="34" charset="0"/>
                          <a:ea typeface="宋体" charset="-122"/>
                        </a:rPr>
                        <a:t>传播出去，祸国殃民</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548235"/>
                          </a:solidFill>
                          <a:effectLst/>
                          <a:latin typeface="Calibri" pitchFamily="34" charset="0"/>
                          <a:ea typeface="宋体" charset="-122"/>
                        </a:rPr>
                        <a:t>   </a:t>
                      </a:r>
                      <a:r>
                        <a:rPr kumimoji="0" lang="zh-CN" altLang="en-US" sz="2800" b="1" i="0" u="none" strike="noStrike" cap="none" normalizeH="0" baseline="0" smtClean="0">
                          <a:ln>
                            <a:noFill/>
                          </a:ln>
                          <a:solidFill>
                            <a:srgbClr val="548235"/>
                          </a:solidFill>
                          <a:effectLst/>
                          <a:latin typeface="Calibri" pitchFamily="34" charset="0"/>
                          <a:ea typeface="宋体" charset="-122"/>
                        </a:rPr>
                        <a:t>危害</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F7"/>
                    </a:solidFill>
                  </a:tcPr>
                </a:tc>
                <a:tc vMerge="1">
                  <a:tcPr/>
                </a:tc>
                <a:tc vMerge="1">
                  <a:tcPr/>
                </a:tc>
              </a:tr>
            </a:tbl>
          </a:graphicData>
        </a:graphic>
      </p:graphicFrame>
      <p:sp>
        <p:nvSpPr>
          <p:cNvPr id="5" name="文本框 4"/>
          <p:cNvSpPr txBox="1">
            <a:spLocks noChangeArrowheads="1"/>
          </p:cNvSpPr>
          <p:nvPr/>
        </p:nvSpPr>
        <p:spPr bwMode="auto">
          <a:xfrm>
            <a:off x="6523038" y="1577975"/>
            <a:ext cx="2117725" cy="925513"/>
          </a:xfrm>
          <a:prstGeom prst="rect">
            <a:avLst/>
          </a:prstGeom>
          <a:noFill/>
          <a:ln w="9525">
            <a:noFill/>
            <a:miter lim="800000"/>
          </a:ln>
        </p:spPr>
        <p:txBody>
          <a:bodyPr>
            <a:spAutoFit/>
          </a:bodyPr>
          <a:lstStyle/>
          <a:p>
            <a:r>
              <a:rPr lang="en-US" altLang="zh-CN" sz="4800">
                <a:solidFill>
                  <a:srgbClr val="C00000"/>
                </a:solidFill>
                <a:latin typeface="Calibri" pitchFamily="34" charset="0"/>
              </a:rPr>
              <a:t> </a:t>
            </a:r>
            <a:r>
              <a:rPr lang="en-US" altLang="zh-CN" sz="4800" b="1">
                <a:solidFill>
                  <a:srgbClr val="C00000"/>
                </a:solidFill>
                <a:latin typeface="Calibri" pitchFamily="34" charset="0"/>
              </a:rPr>
              <a:t> </a:t>
            </a:r>
            <a:r>
              <a:rPr lang="zh-CN" altLang="en-US" sz="4800" b="1">
                <a:solidFill>
                  <a:srgbClr val="C00000"/>
                </a:solidFill>
                <a:latin typeface="Calibri" pitchFamily="34" charset="0"/>
              </a:rPr>
              <a:t>内容</a:t>
            </a:r>
          </a:p>
        </p:txBody>
      </p:sp>
      <p:sp>
        <p:nvSpPr>
          <p:cNvPr id="6" name="文本框 5"/>
          <p:cNvSpPr txBox="1">
            <a:spLocks noChangeArrowheads="1"/>
          </p:cNvSpPr>
          <p:nvPr/>
        </p:nvSpPr>
        <p:spPr bwMode="auto">
          <a:xfrm>
            <a:off x="6781800" y="3055938"/>
            <a:ext cx="1905000" cy="914400"/>
          </a:xfrm>
          <a:prstGeom prst="rect">
            <a:avLst/>
          </a:prstGeom>
          <a:noFill/>
          <a:ln w="9525">
            <a:noFill/>
            <a:miter lim="800000"/>
          </a:ln>
        </p:spPr>
        <p:txBody>
          <a:bodyPr>
            <a:spAutoFit/>
          </a:bodyPr>
          <a:lstStyle/>
          <a:p>
            <a:r>
              <a:rPr lang="zh-CN" altLang="en-US" sz="5400" b="1">
                <a:solidFill>
                  <a:srgbClr val="C00000"/>
                </a:solidFill>
                <a:latin typeface="Calibri" pitchFamily="34" charset="0"/>
              </a:rPr>
              <a:t>形式</a:t>
            </a:r>
          </a:p>
        </p:txBody>
      </p:sp>
      <p:sp>
        <p:nvSpPr>
          <p:cNvPr id="7" name="文本框 6"/>
          <p:cNvSpPr txBox="1">
            <a:spLocks noChangeArrowheads="1"/>
          </p:cNvSpPr>
          <p:nvPr/>
        </p:nvSpPr>
        <p:spPr bwMode="auto">
          <a:xfrm>
            <a:off x="6904038" y="4152900"/>
            <a:ext cx="1812925" cy="822325"/>
          </a:xfrm>
          <a:prstGeom prst="rect">
            <a:avLst/>
          </a:prstGeom>
          <a:noFill/>
          <a:ln w="9525">
            <a:noFill/>
            <a:miter lim="800000"/>
          </a:ln>
        </p:spPr>
        <p:txBody>
          <a:bodyPr>
            <a:spAutoFit/>
          </a:bodyPr>
          <a:lstStyle/>
          <a:p>
            <a:r>
              <a:rPr lang="zh-CN" altLang="en-US" sz="4800" b="1">
                <a:solidFill>
                  <a:srgbClr val="C00000"/>
                </a:solidFill>
                <a:latin typeface="Calibri" pitchFamily="34" charset="0"/>
              </a:rPr>
              <a:t>根源</a:t>
            </a:r>
          </a:p>
        </p:txBody>
      </p:sp>
      <p:sp>
        <p:nvSpPr>
          <p:cNvPr id="8" name="文本框 7"/>
          <p:cNvSpPr txBox="1">
            <a:spLocks noChangeArrowheads="1"/>
          </p:cNvSpPr>
          <p:nvPr/>
        </p:nvSpPr>
        <p:spPr bwMode="auto">
          <a:xfrm>
            <a:off x="6842125" y="5159375"/>
            <a:ext cx="1631950" cy="822325"/>
          </a:xfrm>
          <a:prstGeom prst="rect">
            <a:avLst/>
          </a:prstGeom>
          <a:noFill/>
          <a:ln w="9525">
            <a:noFill/>
            <a:miter lim="800000"/>
          </a:ln>
        </p:spPr>
        <p:txBody>
          <a:bodyPr>
            <a:spAutoFit/>
          </a:bodyPr>
          <a:lstStyle/>
          <a:p>
            <a:r>
              <a:rPr lang="zh-CN" altLang="en-US" sz="4800" b="1">
                <a:solidFill>
                  <a:srgbClr val="C00000"/>
                </a:solidFill>
                <a:latin typeface="Calibri" pitchFamily="34" charset="0"/>
              </a:rPr>
              <a:t>危害</a:t>
            </a:r>
          </a:p>
        </p:txBody>
      </p:sp>
      <p:sp>
        <p:nvSpPr>
          <p:cNvPr id="9" name="文本框 8"/>
          <p:cNvSpPr txBox="1">
            <a:spLocks noChangeArrowheads="1"/>
          </p:cNvSpPr>
          <p:nvPr/>
        </p:nvSpPr>
        <p:spPr bwMode="auto">
          <a:xfrm>
            <a:off x="9280525" y="1058863"/>
            <a:ext cx="1890713" cy="3992562"/>
          </a:xfrm>
          <a:prstGeom prst="rect">
            <a:avLst/>
          </a:prstGeom>
          <a:noFill/>
          <a:ln w="9525">
            <a:noFill/>
            <a:miter lim="800000"/>
          </a:ln>
        </p:spPr>
        <p:txBody>
          <a:bodyPr>
            <a:spAutoFit/>
          </a:bodyPr>
          <a:lstStyle/>
          <a:p>
            <a:r>
              <a:rPr lang="zh-CN" altLang="en-US" sz="3200" b="1">
                <a:solidFill>
                  <a:srgbClr val="00B050"/>
                </a:solidFill>
                <a:latin typeface="宋体" charset="-122"/>
                <a:cs typeface="Times New Roman" pitchFamily="18" charset="0"/>
                <a:sym typeface="+mn-ea"/>
              </a:rPr>
              <a:t>由表现到根源到危害</a:t>
            </a:r>
            <a:r>
              <a:rPr lang="en-US" altLang="zh-CN" sz="3200" b="1">
                <a:solidFill>
                  <a:srgbClr val="00B050"/>
                </a:solidFill>
                <a:latin typeface="宋体" charset="-122"/>
                <a:cs typeface="Times New Roman" pitchFamily="18" charset="0"/>
                <a:sym typeface="+mn-ea"/>
              </a:rPr>
              <a:t>,</a:t>
            </a:r>
            <a:r>
              <a:rPr lang="zh-CN" altLang="en-US" sz="3200" b="1">
                <a:solidFill>
                  <a:srgbClr val="00B050"/>
                </a:solidFill>
                <a:latin typeface="宋体" charset="-122"/>
                <a:cs typeface="Times New Roman" pitchFamily="18" charset="0"/>
                <a:sym typeface="+mn-ea"/>
              </a:rPr>
              <a:t>体现由表及里、由浅入深的原则</a:t>
            </a:r>
            <a:r>
              <a:rPr lang="en-US" altLang="zh-CN" sz="3200" b="1">
                <a:solidFill>
                  <a:srgbClr val="00B050"/>
                </a:solidFill>
                <a:latin typeface="宋体" charset="-122"/>
                <a:cs typeface="Times New Roman" pitchFamily="18" charset="0"/>
                <a:sym typeface="+mn-ea"/>
              </a:rPr>
              <a:t>,</a:t>
            </a:r>
            <a:r>
              <a:rPr lang="zh-CN" altLang="en-US" sz="3200" b="1">
                <a:solidFill>
                  <a:srgbClr val="C00000"/>
                </a:solidFill>
                <a:latin typeface="宋体" charset="-122"/>
                <a:cs typeface="Times New Roman" pitchFamily="18" charset="0"/>
                <a:sym typeface="+mn-ea"/>
              </a:rPr>
              <a:t>具有严密的逻辑性。</a:t>
            </a:r>
          </a:p>
        </p:txBody>
      </p:sp>
      <p:pic>
        <p:nvPicPr>
          <p:cNvPr id="24623" name="图片 6"/>
          <p:cNvPicPr>
            <a:picLocks noChangeAspect="1"/>
          </p:cNvPicPr>
          <p:nvPr/>
        </p:nvPicPr>
        <p:blipFill>
          <a:blip r:embed="rId1"/>
          <a:srcRect/>
          <a:stretch>
            <a:fillRect/>
          </a:stretch>
        </p:blipFill>
        <p:spPr bwMode="auto">
          <a:xfrm>
            <a:off x="812800" y="120650"/>
            <a:ext cx="2278063" cy="642938"/>
          </a:xfrm>
          <a:prstGeom prst="rect">
            <a:avLst/>
          </a:prstGeom>
          <a:noFill/>
          <a:ln w="9525">
            <a:noFill/>
            <a:miter lim="800000"/>
            <a:headEnd/>
            <a:tailEnd/>
          </a:ln>
        </p:spPr>
      </p:pic>
      <p:sp>
        <p:nvSpPr>
          <p:cNvPr id="24624" name="文本框 1"/>
          <p:cNvSpPr txBox="1">
            <a:spLocks noChangeArrowheads="1"/>
          </p:cNvSpPr>
          <p:nvPr/>
        </p:nvSpPr>
        <p:spPr bwMode="auto">
          <a:xfrm>
            <a:off x="1341438" y="53975"/>
            <a:ext cx="1401762" cy="700088"/>
          </a:xfrm>
          <a:prstGeom prst="rect">
            <a:avLst/>
          </a:prstGeom>
          <a:noFill/>
          <a:ln w="9525">
            <a:noFill/>
            <a:miter lim="800000"/>
          </a:ln>
        </p:spPr>
        <p:txBody>
          <a:bodyPr>
            <a:spAutoFit/>
          </a:bodyPr>
          <a:lstStyle/>
          <a:p>
            <a:r>
              <a:rPr lang="zh-CN" altLang="en-US" sz="4000" b="1">
                <a:solidFill>
                  <a:srgbClr val="C00000"/>
                </a:solidFill>
                <a:latin typeface="Calibri" pitchFamily="34" charset="0"/>
              </a:rPr>
              <a:t>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 Box 4"/>
          <p:cNvSpPr txBox="1"/>
          <p:nvPr/>
        </p:nvSpPr>
        <p:spPr>
          <a:xfrm>
            <a:off x="1703388" y="846138"/>
            <a:ext cx="8785225" cy="4785360"/>
          </a:xfrm>
          <a:prstGeom prst="rect">
            <a:avLst/>
          </a:prstGeom>
          <a:noFill/>
          <a:ln w="9525">
            <a:noFill/>
            <a:miter/>
          </a:ln>
        </p:spPr>
        <p:txBody>
          <a:bodyPr>
            <a:spAutoFit/>
          </a:bodyPr>
          <a:p>
            <a:pPr lvl="0" eaLnBrk="1" hangingPunct="1"/>
            <a:r>
              <a:rPr lang="zh-CN" altLang="en-US" sz="2800" b="1" dirty="0">
                <a:solidFill>
                  <a:srgbClr val="C00000"/>
                </a:solidFill>
                <a:latin typeface="Arial" charset="0"/>
                <a:ea typeface="宋体" pitchFamily="2" charset="-122"/>
              </a:rPr>
              <a:t>总结：党八股的八条罪状是互有联系的。</a:t>
            </a:r>
            <a:endParaRPr lang="zh-CN" altLang="en-US" sz="2800" b="1" dirty="0">
              <a:solidFill>
                <a:srgbClr val="C00000"/>
              </a:solidFill>
              <a:latin typeface="Arial" charset="0"/>
              <a:ea typeface="宋体" pitchFamily="2" charset="-122"/>
            </a:endParaRPr>
          </a:p>
          <a:p>
            <a:pPr lvl="0" eaLnBrk="1" hangingPunct="1"/>
            <a:r>
              <a:rPr lang="zh-CN" altLang="en-US" sz="2800" b="1" dirty="0">
                <a:latin typeface="Arial" charset="0"/>
                <a:ea typeface="宋体" pitchFamily="2" charset="-122"/>
              </a:rPr>
              <a:t>     文章在揭露党八股的八大罪状时，每一条都以八字两句来概括它的内容，显得整齐醒目。从它的排列来看，是从一般现象到严重危害，内容依次相连，层层深入，而又共同围绕一个中心：必须清算党八股，革命事业才能取得胜利。结构严谨而不平板。</a:t>
            </a:r>
            <a:endParaRPr lang="zh-CN" altLang="en-US" sz="2800" b="1" dirty="0">
              <a:latin typeface="Arial" charset="0"/>
              <a:ea typeface="宋体" pitchFamily="2" charset="-122"/>
            </a:endParaRPr>
          </a:p>
          <a:p>
            <a:pPr lvl="0" eaLnBrk="1" hangingPunct="1"/>
            <a:r>
              <a:rPr lang="zh-CN" altLang="en-US" sz="2800" b="1" dirty="0">
                <a:latin typeface="Arial" charset="0"/>
                <a:ea typeface="宋体" pitchFamily="2" charset="-122"/>
              </a:rPr>
              <a:t> </a:t>
            </a:r>
            <a:endParaRPr lang="zh-CN" altLang="en-US" sz="2800" b="1" dirty="0">
              <a:latin typeface="Arial" charset="0"/>
              <a:ea typeface="宋体" pitchFamily="2" charset="-122"/>
            </a:endParaRPr>
          </a:p>
          <a:p>
            <a:pPr lvl="0" eaLnBrk="1" hangingPunct="1"/>
            <a:r>
              <a:rPr lang="zh-CN" altLang="en-US" sz="2800" b="1" dirty="0">
                <a:latin typeface="Arial" charset="0"/>
                <a:ea typeface="宋体" pitchFamily="2" charset="-122"/>
              </a:rPr>
              <a:t>本文的中心思想是：分析了党八股的八大罪状，深刻揭露了它的实质，指出党八股是为主观主义、宗派主义服务的工具，号召我们彻底抛弃党八股这种资产阶级的腐朽文风，树立生动活泼，新鲜有力的马克思主义文风。 </a:t>
            </a:r>
            <a:endParaRPr lang="zh-CN" altLang="en-US" sz="2800" b="1" dirty="0">
              <a:latin typeface="Arial" charset="0"/>
              <a:ea typeface="宋体"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pPr eaLnBrk="1" hangingPunct="1"/>
            <a:r>
              <a:rPr lang="zh-CN" altLang="en-US" smtClean="0">
                <a:latin typeface="微软雅黑" pitchFamily="34" charset="-122"/>
                <a:ea typeface="微软雅黑" pitchFamily="34" charset="-122"/>
                <a:sym typeface="+mn-ea"/>
              </a:rPr>
              <a:t>论证过程和论证方法</a:t>
            </a:r>
            <a:endParaRPr lang="zh-CN" altLang="en-US" smtClean="0"/>
          </a:p>
        </p:txBody>
      </p:sp>
      <p:sp>
        <p:nvSpPr>
          <p:cNvPr id="25602" name="内容占位符 2"/>
          <p:cNvSpPr>
            <a:spLocks noGrp="1"/>
          </p:cNvSpPr>
          <p:nvPr>
            <p:ph idx="1"/>
          </p:nvPr>
        </p:nvSpPr>
        <p:spPr/>
        <p:txBody>
          <a:bodyPr/>
          <a:lstStyle/>
          <a:p>
            <a:pPr eaLnBrk="1" hangingPunct="1"/>
            <a:r>
              <a:rPr lang="zh-CN" altLang="en-US" sz="4000" smtClean="0">
                <a:solidFill>
                  <a:srgbClr val="C00000"/>
                </a:solidFill>
                <a:sym typeface="+mn-ea"/>
              </a:rPr>
              <a:t>（以第一条罪状为例）</a:t>
            </a:r>
            <a:endParaRPr lang="zh-CN" altLang="en-US" sz="4000" smtClean="0">
              <a:solidFill>
                <a:srgbClr val="C00000"/>
              </a:solidFill>
            </a:endParaRPr>
          </a:p>
          <a:p>
            <a:pPr eaLnBrk="1" hangingPunct="1"/>
            <a:r>
              <a:rPr lang="zh-CN" altLang="en-US" sz="4000" b="1" smtClean="0">
                <a:solidFill>
                  <a:srgbClr val="000000"/>
                </a:solidFill>
                <a:latin typeface="微软雅黑" pitchFamily="34" charset="-122"/>
                <a:ea typeface="微软雅黑" pitchFamily="34" charset="-122"/>
                <a:sym typeface="+mn-ea"/>
              </a:rPr>
              <a:t>“空话连篇，言之无物”。是分几层论述这条罪状的？又使用了哪些论证方法？</a:t>
            </a:r>
            <a:endParaRPr lang="zh-CN" altLang="en-US" sz="4000" b="1" smtClean="0">
              <a:solidFill>
                <a:srgbClr val="C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8" name="Text Box 4"/>
          <p:cNvSpPr txBox="1"/>
          <p:nvPr/>
        </p:nvSpPr>
        <p:spPr>
          <a:xfrm>
            <a:off x="1524000" y="115888"/>
            <a:ext cx="9144000" cy="1066800"/>
          </a:xfrm>
          <a:prstGeom prst="rect">
            <a:avLst/>
          </a:prstGeom>
          <a:noFill/>
          <a:ln w="9525">
            <a:noFill/>
            <a:miter/>
          </a:ln>
        </p:spPr>
        <p:txBody>
          <a:bodyPr>
            <a:spAutoFit/>
          </a:bodyPr>
          <a:p>
            <a:pPr lvl="0" eaLnBrk="1" hangingPunct="1">
              <a:spcBef>
                <a:spcPct val="50000"/>
              </a:spcBef>
            </a:pPr>
            <a:r>
              <a:rPr lang="zh-CN" altLang="en-US" sz="3200" b="1" dirty="0">
                <a:solidFill>
                  <a:srgbClr val="C00000"/>
                </a:solidFill>
                <a:latin typeface="Arial" charset="0"/>
                <a:ea typeface="宋体" pitchFamily="2" charset="-122"/>
              </a:rPr>
              <a:t>课文怎样论述党八股的第一条罪状？用了哪些主要的论证方法？</a:t>
            </a:r>
            <a:r>
              <a:rPr lang="zh-CN" altLang="en-US" sz="3200" dirty="0">
                <a:solidFill>
                  <a:srgbClr val="C00000"/>
                </a:solidFill>
                <a:latin typeface="Arial" charset="0"/>
                <a:ea typeface="宋体" pitchFamily="2" charset="-122"/>
              </a:rPr>
              <a:t> </a:t>
            </a:r>
            <a:endParaRPr lang="zh-CN" altLang="en-US" sz="3200" dirty="0">
              <a:solidFill>
                <a:srgbClr val="C00000"/>
              </a:solidFill>
              <a:latin typeface="Arial" charset="0"/>
              <a:ea typeface="宋体" pitchFamily="2" charset="-122"/>
            </a:endParaRPr>
          </a:p>
        </p:txBody>
      </p:sp>
      <p:sp>
        <p:nvSpPr>
          <p:cNvPr id="6149" name="Text Box 5"/>
          <p:cNvSpPr txBox="1"/>
          <p:nvPr/>
        </p:nvSpPr>
        <p:spPr>
          <a:xfrm>
            <a:off x="976630" y="1700530"/>
            <a:ext cx="10438130" cy="4968240"/>
          </a:xfrm>
          <a:prstGeom prst="rect">
            <a:avLst/>
          </a:prstGeom>
          <a:noFill/>
          <a:ln w="9525">
            <a:noFill/>
            <a:miter/>
          </a:ln>
        </p:spPr>
        <p:txBody>
          <a:bodyPr wrap="square">
            <a:spAutoFit/>
          </a:bodyPr>
          <a:p>
            <a:pPr lvl="0" eaLnBrk="1" hangingPunct="1">
              <a:spcBef>
                <a:spcPct val="50000"/>
              </a:spcBef>
            </a:pPr>
            <a:r>
              <a:rPr lang="en-US" altLang="zh-CN" sz="2400" b="1" dirty="0">
                <a:latin typeface="Arial" charset="0"/>
                <a:ea typeface="宋体" pitchFamily="2" charset="-122"/>
              </a:rPr>
              <a:t>     </a:t>
            </a:r>
            <a:r>
              <a:rPr lang="zh-CN" altLang="en-US" sz="3200" b="1" dirty="0">
                <a:latin typeface="Arial" charset="0"/>
                <a:ea typeface="宋体" pitchFamily="2" charset="-122"/>
              </a:rPr>
              <a:t>课文先</a:t>
            </a:r>
            <a:r>
              <a:rPr lang="zh-CN" altLang="en-US" sz="3200" b="1" dirty="0">
                <a:solidFill>
                  <a:srgbClr val="FF3300"/>
                </a:solidFill>
                <a:latin typeface="Arial" charset="0"/>
                <a:ea typeface="宋体" pitchFamily="2" charset="-122"/>
              </a:rPr>
              <a:t>提出本段论点</a:t>
            </a:r>
            <a:r>
              <a:rPr lang="zh-CN" altLang="en-US" sz="3200" b="1" dirty="0">
                <a:latin typeface="Arial" charset="0"/>
                <a:ea typeface="宋体" pitchFamily="2" charset="-122"/>
              </a:rPr>
              <a:t>：“党八股的第一条罪状是：空话连篇，言之无物。”接着分析批判“空话”的</a:t>
            </a:r>
            <a:r>
              <a:rPr lang="zh-CN" altLang="en-US" sz="3200" b="1" dirty="0">
                <a:solidFill>
                  <a:srgbClr val="FF3300"/>
                </a:solidFill>
                <a:latin typeface="Arial" charset="0"/>
                <a:ea typeface="宋体" pitchFamily="2" charset="-122"/>
              </a:rPr>
              <a:t>两种表现形态</a:t>
            </a:r>
            <a:r>
              <a:rPr lang="zh-CN" altLang="en-US" sz="3200" b="1" dirty="0">
                <a:latin typeface="Arial" charset="0"/>
                <a:ea typeface="宋体" pitchFamily="2" charset="-122"/>
              </a:rPr>
              <a:t>：</a:t>
            </a:r>
            <a:r>
              <a:rPr lang="zh-CN" altLang="en-US" sz="3200" b="1" dirty="0">
                <a:solidFill>
                  <a:srgbClr val="333399"/>
                </a:solidFill>
                <a:latin typeface="Arial" charset="0"/>
                <a:ea typeface="宋体" pitchFamily="2" charset="-122"/>
              </a:rPr>
              <a:t>第一是长而空。</a:t>
            </a:r>
            <a:r>
              <a:rPr lang="zh-CN" altLang="en-US" sz="3200" b="1" dirty="0">
                <a:latin typeface="Arial" charset="0"/>
                <a:ea typeface="宋体" pitchFamily="2" charset="-122"/>
              </a:rPr>
              <a:t>长而空的</a:t>
            </a:r>
            <a:r>
              <a:rPr lang="zh-CN" altLang="en-US" sz="3200" b="1" dirty="0">
                <a:solidFill>
                  <a:srgbClr val="FF3300"/>
                </a:solidFill>
                <a:latin typeface="Arial" charset="0"/>
                <a:ea typeface="宋体" pitchFamily="2" charset="-122"/>
              </a:rPr>
              <a:t>后果</a:t>
            </a:r>
            <a:r>
              <a:rPr lang="zh-CN" altLang="en-US" sz="3200" b="1" dirty="0">
                <a:latin typeface="Arial" charset="0"/>
                <a:ea typeface="宋体" pitchFamily="2" charset="-122"/>
              </a:rPr>
              <a:t>是“懒婆娘的裹脚，又长又臭”。其产生</a:t>
            </a:r>
            <a:r>
              <a:rPr lang="zh-CN" altLang="en-US" sz="3200" b="1" dirty="0">
                <a:solidFill>
                  <a:srgbClr val="FF3300"/>
                </a:solidFill>
                <a:latin typeface="Arial" charset="0"/>
                <a:ea typeface="宋体" pitchFamily="2" charset="-122"/>
              </a:rPr>
              <a:t>原因</a:t>
            </a:r>
            <a:r>
              <a:rPr lang="zh-CN" altLang="en-US" sz="3200" b="1" dirty="0">
                <a:latin typeface="Arial" charset="0"/>
                <a:ea typeface="宋体" pitchFamily="2" charset="-122"/>
              </a:rPr>
              <a:t>是“下决心不要群众看”。然后以斯大林的演说为</a:t>
            </a:r>
            <a:r>
              <a:rPr lang="zh-CN" altLang="en-US" sz="3200" b="1" dirty="0">
                <a:solidFill>
                  <a:srgbClr val="FF3300"/>
                </a:solidFill>
                <a:latin typeface="Arial" charset="0"/>
                <a:ea typeface="宋体" pitchFamily="2" charset="-122"/>
              </a:rPr>
              <a:t>范例</a:t>
            </a:r>
            <a:r>
              <a:rPr lang="zh-CN" altLang="en-US" sz="3200" b="1" dirty="0">
                <a:latin typeface="Arial" charset="0"/>
                <a:ea typeface="宋体" pitchFamily="2" charset="-122"/>
              </a:rPr>
              <a:t>，一褒一贬，</a:t>
            </a:r>
            <a:r>
              <a:rPr lang="zh-CN" altLang="en-US" sz="3200" b="1" dirty="0">
                <a:solidFill>
                  <a:srgbClr val="FF3300"/>
                </a:solidFill>
                <a:latin typeface="Arial" charset="0"/>
                <a:ea typeface="宋体" pitchFamily="2" charset="-122"/>
              </a:rPr>
              <a:t>从正反两方面</a:t>
            </a:r>
            <a:r>
              <a:rPr lang="zh-CN" altLang="en-US" sz="3200" b="1" dirty="0">
                <a:latin typeface="Arial" charset="0"/>
                <a:ea typeface="宋体" pitchFamily="2" charset="-122"/>
              </a:rPr>
              <a:t>说明战争时期尤其需要简短和精粹的文章。</a:t>
            </a:r>
            <a:r>
              <a:rPr lang="zh-CN" altLang="en-US" sz="3200" b="1" dirty="0">
                <a:solidFill>
                  <a:srgbClr val="333399"/>
                </a:solidFill>
                <a:latin typeface="Arial" charset="0"/>
                <a:ea typeface="宋体" pitchFamily="2" charset="-122"/>
              </a:rPr>
              <a:t>第二是短而空。</a:t>
            </a:r>
            <a:r>
              <a:rPr lang="zh-CN" altLang="en-US" sz="3200" b="1" dirty="0">
                <a:solidFill>
                  <a:srgbClr val="FF3300"/>
                </a:solidFill>
                <a:latin typeface="Arial" charset="0"/>
                <a:ea typeface="宋体" pitchFamily="2" charset="-122"/>
              </a:rPr>
              <a:t>先承上启下</a:t>
            </a:r>
            <a:r>
              <a:rPr lang="zh-CN" altLang="en-US" sz="3200" b="1" dirty="0">
                <a:latin typeface="Arial" charset="0"/>
                <a:ea typeface="宋体" pitchFamily="2" charset="-122"/>
              </a:rPr>
              <a:t>，</a:t>
            </a:r>
            <a:r>
              <a:rPr lang="zh-CN" altLang="en-US" sz="3200" b="1" dirty="0">
                <a:solidFill>
                  <a:srgbClr val="FF3300"/>
                </a:solidFill>
                <a:latin typeface="Arial" charset="0"/>
                <a:ea typeface="宋体" pitchFamily="2" charset="-122"/>
              </a:rPr>
              <a:t>辩证</a:t>
            </a:r>
            <a:r>
              <a:rPr lang="zh-CN" altLang="en-US" sz="3200" b="1" dirty="0">
                <a:latin typeface="Arial" charset="0"/>
                <a:ea typeface="宋体" pitchFamily="2" charset="-122"/>
              </a:rPr>
              <a:t>地指出短而空也不好，</a:t>
            </a:r>
            <a:r>
              <a:rPr lang="zh-CN" altLang="en-US" sz="3200" b="1" dirty="0">
                <a:solidFill>
                  <a:srgbClr val="FF3300"/>
                </a:solidFill>
                <a:latin typeface="Arial" charset="0"/>
                <a:ea typeface="宋体" pitchFamily="2" charset="-122"/>
              </a:rPr>
              <a:t>因为</a:t>
            </a:r>
            <a:r>
              <a:rPr lang="zh-CN" altLang="en-US" sz="3200" b="1" dirty="0">
                <a:latin typeface="Arial" charset="0"/>
                <a:ea typeface="宋体" pitchFamily="2" charset="-122"/>
              </a:rPr>
              <a:t>“我们应当禁绝一切空话”。紧接着用长篇巨著</a:t>
            </a:r>
            <a:r>
              <a:rPr lang="en-US" altLang="zh-CN" sz="3200" b="1" dirty="0">
                <a:latin typeface="Arial" charset="0"/>
                <a:ea typeface="宋体" pitchFamily="2" charset="-122"/>
              </a:rPr>
              <a:t>《</a:t>
            </a:r>
            <a:r>
              <a:rPr lang="zh-CN" altLang="en-US" sz="3200" b="1" dirty="0">
                <a:latin typeface="Arial" charset="0"/>
                <a:ea typeface="宋体" pitchFamily="2" charset="-122"/>
              </a:rPr>
              <a:t>资本论</a:t>
            </a:r>
            <a:r>
              <a:rPr lang="en-US" altLang="zh-CN" sz="3200" b="1" dirty="0">
                <a:latin typeface="Arial" charset="0"/>
                <a:ea typeface="宋体" pitchFamily="2" charset="-122"/>
              </a:rPr>
              <a:t>》</a:t>
            </a:r>
            <a:r>
              <a:rPr lang="zh-CN" altLang="en-US" sz="3200" b="1" dirty="0">
                <a:latin typeface="Arial" charset="0"/>
                <a:ea typeface="宋体" pitchFamily="2" charset="-122"/>
              </a:rPr>
              <a:t>作为</a:t>
            </a:r>
            <a:r>
              <a:rPr lang="zh-CN" altLang="en-US" sz="3200" b="1" dirty="0">
                <a:solidFill>
                  <a:srgbClr val="FF3300"/>
                </a:solidFill>
                <a:latin typeface="Arial" charset="0"/>
                <a:ea typeface="宋体" pitchFamily="2" charset="-122"/>
              </a:rPr>
              <a:t>例证</a:t>
            </a:r>
            <a:r>
              <a:rPr lang="zh-CN" altLang="en-US" sz="3200" b="1" dirty="0">
                <a:latin typeface="Arial" charset="0"/>
                <a:ea typeface="宋体" pitchFamily="2" charset="-122"/>
              </a:rPr>
              <a:t>，并</a:t>
            </a:r>
            <a:r>
              <a:rPr lang="zh-CN" altLang="en-US" sz="3200" b="1" dirty="0">
                <a:solidFill>
                  <a:srgbClr val="FF3300"/>
                </a:solidFill>
                <a:latin typeface="Arial" charset="0"/>
                <a:ea typeface="宋体" pitchFamily="2" charset="-122"/>
              </a:rPr>
              <a:t>引用俗语</a:t>
            </a:r>
            <a:r>
              <a:rPr lang="zh-CN" altLang="en-US" sz="3200" b="1" dirty="0">
                <a:latin typeface="Arial" charset="0"/>
                <a:ea typeface="宋体" pitchFamily="2" charset="-122"/>
              </a:rPr>
              <a:t>“到什么山上唱什么歌”“看菜吃饭，量体裁衣”。说明文章长短要服从内容的需要。</a:t>
            </a:r>
            <a:endParaRPr lang="zh-CN" altLang="en-US" sz="3200" b="1" dirty="0">
              <a:latin typeface="Arial" charset="0"/>
              <a:ea typeface="宋体" pitchFamily="2" charset="-122"/>
            </a:endParaRPr>
          </a:p>
        </p:txBody>
      </p:sp>
      <p:sp>
        <p:nvSpPr>
          <p:cNvPr id="2" name="Text Box 6"/>
          <p:cNvSpPr txBox="1"/>
          <p:nvPr/>
        </p:nvSpPr>
        <p:spPr>
          <a:xfrm>
            <a:off x="1271588" y="4221163"/>
            <a:ext cx="9144000" cy="365760"/>
          </a:xfrm>
          <a:prstGeom prst="rect">
            <a:avLst/>
          </a:prstGeom>
          <a:noFill/>
          <a:ln w="9525">
            <a:noFill/>
            <a:miter/>
          </a:ln>
        </p:spPr>
        <p:txBody>
          <a:bodyPr>
            <a:spAutoFit/>
          </a:bodyPr>
          <a:p>
            <a:pPr lvl="0" eaLnBrk="1" hangingPunct="1"/>
            <a:endParaRPr lang="zh-CN" altLang="zh-CN" dirty="0">
              <a:latin typeface="Arial"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xEl>
                                              <p:charRg st="0" end="30"/>
                                            </p:txEl>
                                          </p:spTgt>
                                        </p:tgtEl>
                                        <p:attrNameLst>
                                          <p:attrName>style.visibility</p:attrName>
                                        </p:attrNameLst>
                                      </p:cBhvr>
                                      <p:to>
                                        <p:strVal val="visible"/>
                                      </p:to>
                                    </p:set>
                                    <p:anim calcmode="lin" valueType="num">
                                      <p:cBhvr additive="base">
                                        <p:cTn id="7" dur="500" fill="hold"/>
                                        <p:tgtEl>
                                          <p:spTgt spid="6148">
                                            <p:txEl>
                                              <p:charRg st="0" end="3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8">
                                            <p:txEl>
                                              <p:charRg st="0" end="3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9"/>
                                        </p:tgtEl>
                                        <p:attrNameLst>
                                          <p:attrName>style.visibility</p:attrName>
                                        </p:attrNameLst>
                                      </p:cBhvr>
                                      <p:to>
                                        <p:strVal val="visible"/>
                                      </p:to>
                                    </p:set>
                                    <p:anim calcmode="lin" valueType="num">
                                      <p:cBhvr additive="base">
                                        <p:cTn id="13" dur="500" fill="hold"/>
                                        <p:tgtEl>
                                          <p:spTgt spid="6149"/>
                                        </p:tgtEl>
                                        <p:attrNameLst>
                                          <p:attrName>ppt_x</p:attrName>
                                        </p:attrNameLst>
                                      </p:cBhvr>
                                      <p:tavLst>
                                        <p:tav tm="0">
                                          <p:val>
                                            <p:strVal val="#ppt_x"/>
                                          </p:val>
                                        </p:tav>
                                        <p:tav tm="100000">
                                          <p:val>
                                            <p:strVal val="#ppt_x"/>
                                          </p:val>
                                        </p:tav>
                                      </p:tavLst>
                                    </p:anim>
                                    <p:anim calcmode="lin" valueType="num">
                                      <p:cBhvr additive="base">
                                        <p:cTn id="14"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3600" b="1" dirty="0">
                <a:latin typeface="Arial" charset="0"/>
                <a:ea typeface="宋体" pitchFamily="2" charset="-122"/>
                <a:sym typeface="+mn-ea"/>
              </a:rPr>
              <a:t>最后得出</a:t>
            </a:r>
            <a:r>
              <a:rPr lang="zh-CN" altLang="en-US" sz="3600" b="1" dirty="0">
                <a:solidFill>
                  <a:srgbClr val="FF3300"/>
                </a:solidFill>
                <a:latin typeface="Arial" charset="0"/>
                <a:ea typeface="宋体" pitchFamily="2" charset="-122"/>
                <a:sym typeface="+mn-ea"/>
              </a:rPr>
              <a:t>结论</a:t>
            </a:r>
            <a:r>
              <a:rPr lang="zh-CN" altLang="en-US" sz="3600" b="1" dirty="0">
                <a:latin typeface="Arial" charset="0"/>
                <a:ea typeface="宋体" pitchFamily="2" charset="-122"/>
                <a:sym typeface="+mn-ea"/>
              </a:rPr>
              <a:t>：战争时期固然需要短文章，但尤其需要有内容的文章，最要反对的是言之无物的文章。 </a:t>
            </a:r>
            <a:endParaRPr lang="zh-CN" altLang="en-US" sz="3600" b="1" dirty="0">
              <a:latin typeface="Arial" charset="0"/>
              <a:ea typeface="宋体" pitchFamily="2" charset="-122"/>
            </a:endParaRPr>
          </a:p>
          <a:p>
            <a:endParaRPr lang="zh-CN" altLang="en-US" sz="36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1036638" y="1409700"/>
            <a:ext cx="10895012" cy="4237038"/>
          </a:xfrm>
          <a:prstGeom prst="rect">
            <a:avLst/>
          </a:prstGeom>
          <a:noFill/>
          <a:ln w="9525">
            <a:noFill/>
            <a:miter lim="800000"/>
          </a:ln>
        </p:spPr>
        <p:txBody>
          <a:bodyPr>
            <a:spAutoFit/>
          </a:bodyPr>
          <a:lstStyle/>
          <a:p>
            <a:r>
              <a:rPr lang="zh-CN" altLang="en-US" sz="4000" b="1">
                <a:latin typeface="Calibri" pitchFamily="34" charset="0"/>
              </a:rPr>
              <a:t>论证思路：</a:t>
            </a:r>
            <a:r>
              <a:rPr lang="zh-CN" altLang="en-US" sz="4000" b="1">
                <a:solidFill>
                  <a:srgbClr val="C00000"/>
                </a:solidFill>
                <a:latin typeface="Calibri" pitchFamily="34" charset="0"/>
              </a:rPr>
              <a:t>摆现象、论危害、</a:t>
            </a:r>
            <a:r>
              <a:rPr lang="zh-CN" altLang="en-US" sz="4000" b="1">
                <a:latin typeface="Calibri" pitchFamily="34" charset="0"/>
              </a:rPr>
              <a:t>提方法</a:t>
            </a:r>
            <a:endParaRPr lang="zh-CN" altLang="en-US" sz="4000" b="1">
              <a:latin typeface="Calibri" pitchFamily="34" charset="0"/>
            </a:endParaRPr>
          </a:p>
          <a:p>
            <a:endParaRPr lang="zh-CN" altLang="en-US" sz="4000" b="1">
              <a:latin typeface="Calibri" pitchFamily="34" charset="0"/>
            </a:endParaRPr>
          </a:p>
          <a:p>
            <a:r>
              <a:rPr lang="zh-CN" altLang="en-US" sz="3200" b="1">
                <a:solidFill>
                  <a:srgbClr val="C00000"/>
                </a:solidFill>
                <a:latin typeface="Calibri" pitchFamily="34" charset="0"/>
              </a:rPr>
              <a:t>      </a:t>
            </a:r>
            <a:endParaRPr lang="zh-CN" altLang="en-US" sz="3200" b="1">
              <a:solidFill>
                <a:srgbClr val="C00000"/>
              </a:solidFill>
              <a:latin typeface="Calibri" pitchFamily="34" charset="0"/>
            </a:endParaRPr>
          </a:p>
          <a:p>
            <a:r>
              <a:rPr lang="zh-CN" altLang="en-US" sz="4000" b="1">
                <a:solidFill>
                  <a:srgbClr val="C00000"/>
                </a:solidFill>
                <a:latin typeface="Calibri" pitchFamily="34" charset="0"/>
              </a:rPr>
              <a:t>边破边立</a:t>
            </a:r>
            <a:endParaRPr lang="zh-CN" altLang="en-US" sz="4000" b="1">
              <a:solidFill>
                <a:srgbClr val="C00000"/>
              </a:solidFill>
              <a:latin typeface="Calibri" pitchFamily="34" charset="0"/>
            </a:endParaRPr>
          </a:p>
          <a:p>
            <a:endParaRPr lang="zh-CN" altLang="en-US" sz="4000" b="1">
              <a:solidFill>
                <a:srgbClr val="C00000"/>
              </a:solidFill>
              <a:latin typeface="Calibri" pitchFamily="34" charset="0"/>
            </a:endParaRPr>
          </a:p>
          <a:p>
            <a:r>
              <a:rPr lang="zh-CN" altLang="en-US" sz="4000" b="1">
                <a:solidFill>
                  <a:srgbClr val="C00000"/>
                </a:solidFill>
                <a:latin typeface="Calibri" pitchFamily="34" charset="0"/>
              </a:rPr>
              <a:t>古人云： “不破不立，不塞不流，不止不行。”</a:t>
            </a:r>
            <a:endParaRPr lang="zh-CN" altLang="en-US" sz="4000" b="1">
              <a:solidFill>
                <a:srgbClr val="C00000"/>
              </a:solidFill>
              <a:latin typeface="Calibri" pitchFamily="34" charset="0"/>
            </a:endParaRPr>
          </a:p>
          <a:p>
            <a:endParaRPr lang="zh-CN" altLang="en-US" sz="4000" b="1">
              <a:solidFill>
                <a:srgbClr val="C00000"/>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linds(horizontal)">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blinds(horizontal)">
                                      <p:cBhvr>
                                        <p:cTn id="1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3"/>
          <p:cNvSpPr>
            <a:spLocks noGrp="1"/>
          </p:cNvSpPr>
          <p:nvPr>
            <p:ph idx="1"/>
          </p:nvPr>
        </p:nvSpPr>
        <p:spPr>
          <a:xfrm>
            <a:off x="975360" y="836930"/>
            <a:ext cx="10043160" cy="5289550"/>
          </a:xfrm>
        </p:spPr>
        <p:txBody>
          <a:bodyPr vert="horz" wrap="square" lIns="91440" tIns="45720" rIns="91440" bIns="45720" anchor="t"/>
          <a:p>
            <a:pPr eaLnBrk="1" hangingPunct="1"/>
            <a:r>
              <a:rPr lang="zh-CN" altLang="en-US" sz="3600" b="1" dirty="0"/>
              <a:t>这段课文总的论证方法是</a:t>
            </a:r>
            <a:r>
              <a:rPr lang="zh-CN" altLang="en-US" sz="3600" b="1" dirty="0">
                <a:solidFill>
                  <a:srgbClr val="FF3300"/>
                </a:solidFill>
              </a:rPr>
              <a:t>边破边立</a:t>
            </a:r>
            <a:r>
              <a:rPr lang="zh-CN" altLang="en-US" sz="3600" b="1" dirty="0"/>
              <a:t>的论证方法，但在论述具体问题时，又具有各种不同的论证特点： </a:t>
            </a:r>
            <a:endParaRPr lang="zh-CN" altLang="en-US" sz="3600" b="1" dirty="0"/>
          </a:p>
          <a:p>
            <a:pPr eaLnBrk="1" hangingPunct="1"/>
            <a:r>
              <a:rPr lang="zh-CN" altLang="en-US" sz="3600" b="1" dirty="0">
                <a:solidFill>
                  <a:srgbClr val="FF3300"/>
                </a:solidFill>
              </a:rPr>
              <a:t>用典型事例论证</a:t>
            </a:r>
            <a:r>
              <a:rPr lang="zh-CN" altLang="en-US" sz="3600" b="1" dirty="0"/>
              <a:t>：斯大林的演说和</a:t>
            </a:r>
            <a:r>
              <a:rPr lang="en-US" altLang="zh-CN" sz="3600" b="1" dirty="0"/>
              <a:t>《</a:t>
            </a:r>
            <a:r>
              <a:rPr lang="zh-CN" altLang="en-US" sz="3600" b="1" dirty="0"/>
              <a:t>资本论</a:t>
            </a:r>
            <a:r>
              <a:rPr lang="en-US" altLang="zh-CN" sz="3600" b="1" dirty="0"/>
              <a:t>》</a:t>
            </a:r>
            <a:r>
              <a:rPr lang="zh-CN" altLang="en-US" sz="3600" b="1" dirty="0"/>
              <a:t>。 </a:t>
            </a:r>
            <a:endParaRPr lang="zh-CN" altLang="en-US" sz="3600" b="1" dirty="0"/>
          </a:p>
          <a:p>
            <a:pPr eaLnBrk="1" hangingPunct="1"/>
            <a:r>
              <a:rPr lang="zh-CN" altLang="en-US" sz="3600" b="1" dirty="0">
                <a:solidFill>
                  <a:srgbClr val="FF3300"/>
                </a:solidFill>
              </a:rPr>
              <a:t>引用论证</a:t>
            </a:r>
            <a:r>
              <a:rPr lang="zh-CN" altLang="en-US" sz="3600" b="1" dirty="0"/>
              <a:t>：俗语“到什么山上唱什么歌”“看菜吃饭，量体裁衣”。 </a:t>
            </a:r>
            <a:endParaRPr lang="zh-CN" altLang="en-US" sz="3600" b="1" dirty="0"/>
          </a:p>
          <a:p>
            <a:pPr eaLnBrk="1" hangingPunct="1"/>
            <a:r>
              <a:rPr lang="zh-CN" altLang="en-US" sz="3600" b="1" dirty="0">
                <a:solidFill>
                  <a:srgbClr val="FF3300"/>
                </a:solidFill>
              </a:rPr>
              <a:t>正反论证</a:t>
            </a:r>
            <a:r>
              <a:rPr lang="zh-CN" altLang="en-US" sz="3600" b="1" dirty="0"/>
              <a:t>：</a:t>
            </a:r>
            <a:r>
              <a:rPr lang="en-US" altLang="zh-CN" sz="3600" b="1" dirty="0"/>
              <a:t>《</a:t>
            </a:r>
            <a:r>
              <a:rPr lang="zh-CN" altLang="en-US" sz="3600" b="1" dirty="0"/>
              <a:t>资本论</a:t>
            </a:r>
            <a:r>
              <a:rPr lang="en-US" altLang="zh-CN" sz="3600" b="1" dirty="0"/>
              <a:t>》</a:t>
            </a:r>
            <a:r>
              <a:rPr lang="zh-CN" altLang="en-US" sz="3600" b="1" dirty="0"/>
              <a:t>与有些老爷的长文章。 </a:t>
            </a:r>
            <a:endParaRPr lang="zh-CN" altLang="en-US" sz="3600" b="1" dirty="0"/>
          </a:p>
          <a:p>
            <a:pPr eaLnBrk="1" hangingPunct="1"/>
            <a:r>
              <a:rPr lang="zh-CN" altLang="en-US" sz="3600" b="1" dirty="0">
                <a:solidFill>
                  <a:srgbClr val="FF3300"/>
                </a:solidFill>
              </a:rPr>
              <a:t>比喻论证</a:t>
            </a:r>
            <a:r>
              <a:rPr lang="zh-CN" altLang="en-US" sz="3600" b="1" dirty="0"/>
              <a:t>：长而空的文章像“懒婆娘的裹脚，又长又臭”。 </a:t>
            </a:r>
            <a:endParaRPr lang="zh-CN" altLang="en-US" sz="3600" b="1" dirty="0"/>
          </a:p>
          <a:p>
            <a:pPr eaLnBrk="1" hangingPunct="1"/>
            <a:endParaRPr lang="en-US" altLang="zh-CN" sz="36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idx="4294967295"/>
          </p:nvPr>
        </p:nvSpPr>
        <p:spPr/>
        <p:txBody>
          <a:bodyPr/>
          <a:lstStyle/>
          <a:p>
            <a:pPr eaLnBrk="1" hangingPunct="1"/>
            <a:endParaRPr lang="zh-CN" altLang="en-US" smtClean="0"/>
          </a:p>
        </p:txBody>
      </p:sp>
      <p:sp>
        <p:nvSpPr>
          <p:cNvPr id="3" name="内容占位符 2"/>
          <p:cNvSpPr>
            <a:spLocks noGrp="1"/>
          </p:cNvSpPr>
          <p:nvPr>
            <p:ph idx="4294967295"/>
          </p:nvPr>
        </p:nvSpPr>
        <p:spPr>
          <a:xfrm>
            <a:off x="838200" y="1262063"/>
            <a:ext cx="10668000" cy="4914900"/>
          </a:xfrm>
        </p:spPr>
        <p:txBody>
          <a:bodyPr rtlCol="0">
            <a:normAutofit fontScale="70000"/>
          </a:bodyPr>
          <a:lstStyle/>
          <a:p>
            <a:pPr marL="0" indent="0" eaLnBrk="1" fontAlgn="auto" hangingPunct="1">
              <a:spcAft>
                <a:spcPts val="0"/>
              </a:spcAft>
              <a:buFont typeface="Arial" pitchFamily="34" charset="0"/>
              <a:buNone/>
              <a:defRPr/>
            </a:pPr>
            <a:r>
              <a:rPr lang="en-US" altLang="zh-CN"/>
              <a:t>     </a:t>
            </a:r>
            <a:endParaRPr lang="en-US" altLang="zh-CN"/>
          </a:p>
          <a:p>
            <a:pPr marL="0" indent="0" eaLnBrk="1" fontAlgn="auto" hangingPunct="1">
              <a:spcAft>
                <a:spcPts val="0"/>
              </a:spcAft>
              <a:buFont typeface="Arial" pitchFamily="34" charset="0"/>
              <a:buNone/>
              <a:defRPr/>
            </a:pPr>
            <a:r>
              <a:rPr lang="zh-CN" altLang="en-US" sz="4000" b="1">
                <a:solidFill>
                  <a:srgbClr val="0070C0"/>
                </a:solidFill>
              </a:rPr>
              <a:t>开场白：</a:t>
            </a:r>
            <a:r>
              <a:rPr lang="en-US" altLang="zh-CN" sz="4000" b="1">
                <a:solidFill>
                  <a:srgbClr val="0070C0"/>
                </a:solidFill>
              </a:rPr>
              <a:t> </a:t>
            </a:r>
            <a:endParaRPr lang="en-US" altLang="zh-CN" sz="4000" b="1">
              <a:solidFill>
                <a:srgbClr val="0070C0"/>
              </a:solidFill>
            </a:endParaRPr>
          </a:p>
          <a:p>
            <a:pPr marL="0" indent="0" eaLnBrk="1" fontAlgn="auto" hangingPunct="1">
              <a:lnSpc>
                <a:spcPct val="120000"/>
              </a:lnSpc>
              <a:spcAft>
                <a:spcPts val="0"/>
              </a:spcAft>
              <a:buFont typeface="Arial" pitchFamily="34" charset="0"/>
              <a:buNone/>
              <a:defRPr/>
            </a:pPr>
            <a:r>
              <a:rPr lang="en-US" altLang="zh-CN" sz="4000" b="1">
                <a:solidFill>
                  <a:srgbClr val="0070C0"/>
                </a:solidFill>
              </a:rPr>
              <a:t>    </a:t>
            </a:r>
            <a:r>
              <a:rPr lang="zh-CN" altLang="en-US" sz="3600" b="1"/>
              <a:t>刚才凯丰同志讲了今天开会的宗旨。我现在想讲的是：主观主义和宗派主义怎样拿党八股做它们的宣传工具，或表现形式。我们反对主观主义和宗派主义，如果不连党八股也给以清算，那它们就还有一个藏身的地方，它们还可以躲起来。如果我们连党八股也打倒了，那就算对于主观主义和宗派主义最后地‘将一军’，弄得这两个怪物原形毕露，老鼠过街，人人喊打’，这两个怪物也就容易消灭了。”</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Text Box 4"/>
          <p:cNvSpPr txBox="1"/>
          <p:nvPr/>
        </p:nvSpPr>
        <p:spPr>
          <a:xfrm>
            <a:off x="1524000" y="115888"/>
            <a:ext cx="9144000" cy="944880"/>
          </a:xfrm>
          <a:prstGeom prst="rect">
            <a:avLst/>
          </a:prstGeom>
          <a:noFill/>
          <a:ln w="9525">
            <a:noFill/>
            <a:miter/>
          </a:ln>
        </p:spPr>
        <p:txBody>
          <a:bodyPr>
            <a:spAutoFit/>
          </a:bodyPr>
          <a:p>
            <a:pPr lvl="0" eaLnBrk="1" hangingPunct="1">
              <a:spcBef>
                <a:spcPct val="50000"/>
              </a:spcBef>
            </a:pPr>
            <a:r>
              <a:rPr lang="zh-CN" altLang="en-US" sz="2800" b="1" dirty="0">
                <a:solidFill>
                  <a:srgbClr val="C00000"/>
                </a:solidFill>
                <a:latin typeface="Arial" charset="0"/>
                <a:ea typeface="宋体" pitchFamily="2" charset="-122"/>
              </a:rPr>
              <a:t>再简单说明课文论述党八股第二条罪状的论证过程和使用的论证方法。 </a:t>
            </a:r>
            <a:endParaRPr lang="zh-CN" altLang="en-US" sz="2800" b="1" dirty="0">
              <a:solidFill>
                <a:srgbClr val="C00000"/>
              </a:solidFill>
              <a:latin typeface="Arial" charset="0"/>
              <a:ea typeface="宋体" pitchFamily="2" charset="-122"/>
            </a:endParaRPr>
          </a:p>
        </p:txBody>
      </p:sp>
      <p:sp>
        <p:nvSpPr>
          <p:cNvPr id="9221" name="Text Box 5"/>
          <p:cNvSpPr txBox="1"/>
          <p:nvPr/>
        </p:nvSpPr>
        <p:spPr>
          <a:xfrm>
            <a:off x="1631950" y="1268730"/>
            <a:ext cx="9876790" cy="4968240"/>
          </a:xfrm>
          <a:prstGeom prst="rect">
            <a:avLst/>
          </a:prstGeom>
          <a:noFill/>
          <a:ln w="9525">
            <a:noFill/>
            <a:miter/>
          </a:ln>
        </p:spPr>
        <p:txBody>
          <a:bodyPr wrap="square">
            <a:spAutoFit/>
          </a:bodyPr>
          <a:p>
            <a:pPr lvl="0" eaLnBrk="1" hangingPunct="1">
              <a:spcBef>
                <a:spcPct val="50000"/>
              </a:spcBef>
            </a:pPr>
            <a:r>
              <a:rPr lang="zh-CN" altLang="en-US" sz="3200" b="1" dirty="0">
                <a:latin typeface="Arial" charset="0"/>
                <a:ea typeface="宋体" pitchFamily="2" charset="-122"/>
              </a:rPr>
              <a:t>分析：这段主要讲的是写作态度问题，分四层论述。</a:t>
            </a:r>
            <a:r>
              <a:rPr lang="zh-CN" altLang="en-US" sz="3200" b="1" dirty="0">
                <a:solidFill>
                  <a:srgbClr val="FF3300"/>
                </a:solidFill>
                <a:latin typeface="Arial" charset="0"/>
                <a:ea typeface="宋体" pitchFamily="2" charset="-122"/>
              </a:rPr>
              <a:t>第一层</a:t>
            </a:r>
            <a:r>
              <a:rPr lang="zh-CN" altLang="en-US" sz="3200" b="1" dirty="0">
                <a:latin typeface="Arial" charset="0"/>
                <a:ea typeface="宋体" pitchFamily="2" charset="-122"/>
              </a:rPr>
              <a:t>，提出</a:t>
            </a:r>
            <a:r>
              <a:rPr lang="zh-CN" altLang="en-US" sz="3200" b="1" dirty="0">
                <a:solidFill>
                  <a:srgbClr val="FF3300"/>
                </a:solidFill>
                <a:latin typeface="Arial" charset="0"/>
                <a:ea typeface="宋体" pitchFamily="2" charset="-122"/>
              </a:rPr>
              <a:t>论点</a:t>
            </a:r>
            <a:r>
              <a:rPr lang="zh-CN" altLang="en-US" sz="3200" b="1" dirty="0">
                <a:latin typeface="Arial" charset="0"/>
                <a:ea typeface="宋体" pitchFamily="2" charset="-122"/>
              </a:rPr>
              <a:t>：党八股的第二条罪状“装腔作势，借以吓人”。</a:t>
            </a:r>
            <a:r>
              <a:rPr lang="zh-CN" altLang="en-US" sz="3200" b="1" dirty="0">
                <a:solidFill>
                  <a:srgbClr val="FF3300"/>
                </a:solidFill>
                <a:latin typeface="Arial" charset="0"/>
                <a:ea typeface="宋体" pitchFamily="2" charset="-122"/>
              </a:rPr>
              <a:t>第二层</a:t>
            </a:r>
            <a:r>
              <a:rPr lang="zh-CN" altLang="en-US" sz="3200" b="1" dirty="0">
                <a:latin typeface="Arial" charset="0"/>
                <a:ea typeface="宋体" pitchFamily="2" charset="-122"/>
              </a:rPr>
              <a:t>，分析党八股的虚弱的</a:t>
            </a:r>
            <a:r>
              <a:rPr lang="zh-CN" altLang="en-US" sz="3200" b="1" dirty="0">
                <a:solidFill>
                  <a:srgbClr val="FF3300"/>
                </a:solidFill>
                <a:latin typeface="Arial" charset="0"/>
                <a:ea typeface="宋体" pitchFamily="2" charset="-122"/>
              </a:rPr>
              <a:t>本质</a:t>
            </a:r>
            <a:r>
              <a:rPr lang="zh-CN" altLang="en-US" sz="3200" b="1" dirty="0">
                <a:latin typeface="Arial" charset="0"/>
                <a:ea typeface="宋体" pitchFamily="2" charset="-122"/>
              </a:rPr>
              <a:t>。课文指出恶劣文风是“无赖”之后，引用鲁迅的话对这种文风进行批评，再用正反论证的方法指出科学的东西不怕批，而党八股却害怕驳。</a:t>
            </a:r>
            <a:r>
              <a:rPr lang="zh-CN" altLang="en-US" sz="3200" b="1" dirty="0">
                <a:solidFill>
                  <a:srgbClr val="FF3300"/>
                </a:solidFill>
                <a:latin typeface="Arial" charset="0"/>
                <a:ea typeface="宋体" pitchFamily="2" charset="-122"/>
              </a:rPr>
              <a:t>第三层</a:t>
            </a:r>
            <a:r>
              <a:rPr lang="zh-CN" altLang="en-US" sz="3200" b="1" dirty="0">
                <a:latin typeface="Arial" charset="0"/>
                <a:ea typeface="宋体" pitchFamily="2" charset="-122"/>
              </a:rPr>
              <a:t>，</a:t>
            </a:r>
            <a:r>
              <a:rPr lang="zh-CN" altLang="en-US" sz="3200" b="1" dirty="0">
                <a:solidFill>
                  <a:srgbClr val="FF3300"/>
                </a:solidFill>
                <a:latin typeface="Arial" charset="0"/>
                <a:ea typeface="宋体" pitchFamily="2" charset="-122"/>
              </a:rPr>
              <a:t>分析</a:t>
            </a:r>
            <a:r>
              <a:rPr lang="zh-CN" altLang="en-US" sz="3200" b="1" dirty="0">
                <a:latin typeface="Arial" charset="0"/>
                <a:ea typeface="宋体" pitchFamily="2" charset="-122"/>
              </a:rPr>
              <a:t>党八股的错误手段，说明写文章做演说，要有严肃的科学的态度。这一层用列举</a:t>
            </a:r>
            <a:r>
              <a:rPr lang="en-US" altLang="zh-CN" sz="3200" b="1" dirty="0">
                <a:latin typeface="Arial" charset="0"/>
                <a:ea typeface="宋体" pitchFamily="2" charset="-122"/>
              </a:rPr>
              <a:t>《</a:t>
            </a:r>
            <a:r>
              <a:rPr lang="zh-CN" altLang="en-US" sz="3200" b="1" dirty="0">
                <a:latin typeface="Arial" charset="0"/>
                <a:ea typeface="宋体" pitchFamily="2" charset="-122"/>
              </a:rPr>
              <a:t>苏联共产党（布）历史简明教程</a:t>
            </a:r>
            <a:r>
              <a:rPr lang="en-US" altLang="zh-CN" sz="3200" b="1" dirty="0">
                <a:latin typeface="Arial" charset="0"/>
                <a:ea typeface="宋体" pitchFamily="2" charset="-122"/>
              </a:rPr>
              <a:t>》</a:t>
            </a:r>
            <a:r>
              <a:rPr lang="zh-CN" altLang="en-US" sz="3200" b="1" dirty="0">
                <a:latin typeface="Arial" charset="0"/>
                <a:ea typeface="宋体" pitchFamily="2" charset="-122"/>
              </a:rPr>
              <a:t>的方法揭露党八股的错误。</a:t>
            </a:r>
            <a:r>
              <a:rPr lang="zh-CN" altLang="en-US" sz="3200" b="1" dirty="0">
                <a:solidFill>
                  <a:srgbClr val="FF3300"/>
                </a:solidFill>
                <a:latin typeface="Arial" charset="0"/>
                <a:ea typeface="宋体" pitchFamily="2" charset="-122"/>
              </a:rPr>
              <a:t>第四层</a:t>
            </a:r>
            <a:r>
              <a:rPr lang="zh-CN" altLang="en-US" sz="3200" b="1" dirty="0">
                <a:latin typeface="Arial" charset="0"/>
                <a:ea typeface="宋体" pitchFamily="2" charset="-122"/>
              </a:rPr>
              <a:t>，</a:t>
            </a:r>
            <a:r>
              <a:rPr lang="zh-CN" altLang="en-US" sz="3200" b="1" dirty="0">
                <a:solidFill>
                  <a:srgbClr val="FF3300"/>
                </a:solidFill>
                <a:latin typeface="Arial" charset="0"/>
                <a:ea typeface="宋体" pitchFamily="2" charset="-122"/>
              </a:rPr>
              <a:t>强调</a:t>
            </a:r>
            <a:r>
              <a:rPr lang="zh-CN" altLang="en-US" sz="3200" b="1" dirty="0">
                <a:latin typeface="Arial" charset="0"/>
                <a:ea typeface="宋体" pitchFamily="2" charset="-122"/>
              </a:rPr>
              <a:t>写文章、做演说要靠马列主义真理，</a:t>
            </a:r>
            <a:r>
              <a:rPr lang="zh-CN" altLang="en-US" sz="3200" b="1" dirty="0">
                <a:solidFill>
                  <a:srgbClr val="FF3300"/>
                </a:solidFill>
                <a:latin typeface="Arial" charset="0"/>
                <a:ea typeface="宋体" pitchFamily="2" charset="-122"/>
              </a:rPr>
              <a:t>小结</a:t>
            </a:r>
            <a:r>
              <a:rPr lang="zh-CN" altLang="en-US" sz="3200" b="1" dirty="0">
                <a:latin typeface="Arial" charset="0"/>
                <a:ea typeface="宋体" pitchFamily="2" charset="-122"/>
              </a:rPr>
              <a:t>上文。 </a:t>
            </a:r>
            <a:endParaRPr lang="zh-CN" altLang="en-US" sz="3200" b="1" dirty="0">
              <a:latin typeface="Arial"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500" fill="hold"/>
                                        <p:tgtEl>
                                          <p:spTgt spid="9220"/>
                                        </p:tgtEl>
                                        <p:attrNameLst>
                                          <p:attrName>ppt_x</p:attrName>
                                        </p:attrNameLst>
                                      </p:cBhvr>
                                      <p:tavLst>
                                        <p:tav tm="0">
                                          <p:val>
                                            <p:strVal val="#ppt_x"/>
                                          </p:val>
                                        </p:tav>
                                        <p:tav tm="100000">
                                          <p:val>
                                            <p:strVal val="#ppt_x"/>
                                          </p:val>
                                        </p:tav>
                                      </p:tavLst>
                                    </p:anim>
                                    <p:anim calcmode="lin" valueType="num">
                                      <p:cBhvr additive="base">
                                        <p:cTn id="8"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21"/>
                                        </p:tgtEl>
                                        <p:attrNameLst>
                                          <p:attrName>style.visibility</p:attrName>
                                        </p:attrNameLst>
                                      </p:cBhvr>
                                      <p:to>
                                        <p:strVal val="visible"/>
                                      </p:to>
                                    </p:set>
                                    <p:anim calcmode="lin" valueType="num">
                                      <p:cBhvr additive="base">
                                        <p:cTn id="13" dur="500" fill="hold"/>
                                        <p:tgtEl>
                                          <p:spTgt spid="9221"/>
                                        </p:tgtEl>
                                        <p:attrNameLst>
                                          <p:attrName>ppt_x</p:attrName>
                                        </p:attrNameLst>
                                      </p:cBhvr>
                                      <p:tavLst>
                                        <p:tav tm="0">
                                          <p:val>
                                            <p:strVal val="#ppt_x"/>
                                          </p:val>
                                        </p:tav>
                                        <p:tav tm="100000">
                                          <p:val>
                                            <p:strVal val="#ppt_x"/>
                                          </p:val>
                                        </p:tav>
                                      </p:tavLst>
                                    </p:anim>
                                    <p:anim calcmode="lin" valueType="num">
                                      <p:cBhvr additive="base">
                                        <p:cTn id="14" dur="500" fill="hold"/>
                                        <p:tgtEl>
                                          <p:spTgt spid="92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92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6" name="Text Box 4"/>
          <p:cNvSpPr txBox="1"/>
          <p:nvPr/>
        </p:nvSpPr>
        <p:spPr>
          <a:xfrm>
            <a:off x="1524000" y="127000"/>
            <a:ext cx="8964613" cy="944880"/>
          </a:xfrm>
          <a:prstGeom prst="rect">
            <a:avLst/>
          </a:prstGeom>
          <a:noFill/>
          <a:ln w="9525">
            <a:noFill/>
            <a:miter/>
          </a:ln>
        </p:spPr>
        <p:txBody>
          <a:bodyPr>
            <a:spAutoFit/>
          </a:bodyPr>
          <a:p>
            <a:pPr lvl="0" eaLnBrk="1" hangingPunct="1">
              <a:spcBef>
                <a:spcPct val="50000"/>
              </a:spcBef>
            </a:pPr>
            <a:r>
              <a:rPr lang="zh-CN" altLang="en-US" sz="2800" b="1" dirty="0">
                <a:solidFill>
                  <a:srgbClr val="C00000"/>
                </a:solidFill>
                <a:latin typeface="Arial" charset="0"/>
                <a:ea typeface="宋体" pitchFamily="2" charset="-122"/>
              </a:rPr>
              <a:t>作者号召我们向人民群众、外国和古代学习语言，但具体怎样学是各不相同的，请分析比较不同在哪里？ </a:t>
            </a:r>
            <a:endParaRPr lang="zh-CN" altLang="en-US" sz="2800" b="1" dirty="0">
              <a:solidFill>
                <a:srgbClr val="C00000"/>
              </a:solidFill>
              <a:latin typeface="Arial" charset="0"/>
              <a:ea typeface="宋体" pitchFamily="2" charset="-122"/>
            </a:endParaRPr>
          </a:p>
        </p:txBody>
      </p:sp>
      <p:sp>
        <p:nvSpPr>
          <p:cNvPr id="13317" name="Text Box 5"/>
          <p:cNvSpPr txBox="1"/>
          <p:nvPr/>
        </p:nvSpPr>
        <p:spPr>
          <a:xfrm>
            <a:off x="1524000" y="1052513"/>
            <a:ext cx="9036050" cy="1188720"/>
          </a:xfrm>
          <a:prstGeom prst="rect">
            <a:avLst/>
          </a:prstGeom>
          <a:noFill/>
          <a:ln w="9525">
            <a:noFill/>
            <a:miter/>
          </a:ln>
        </p:spPr>
        <p:txBody>
          <a:bodyPr>
            <a:spAutoFit/>
          </a:bodyPr>
          <a:p>
            <a:pPr lvl="0" eaLnBrk="1" hangingPunct="1">
              <a:spcBef>
                <a:spcPct val="50000"/>
              </a:spcBef>
            </a:pPr>
            <a:r>
              <a:rPr lang="zh-CN" altLang="en-US" sz="2400" b="1" dirty="0">
                <a:latin typeface="Arial" charset="0"/>
                <a:ea typeface="宋体" pitchFamily="2" charset="-122"/>
              </a:rPr>
              <a:t>分析：第一，主次不同。向人民群众学习语言是为主的，是源。学习外国和古代的语言是次要的，是流。第二，学习内容和方法不同。“要向人民群众学习语言。”没有限制条件。 </a:t>
            </a:r>
            <a:endParaRPr lang="zh-CN" altLang="en-US" sz="2400" b="1" dirty="0">
              <a:latin typeface="Arial" charset="0"/>
              <a:ea typeface="宋体" pitchFamily="2" charset="-122"/>
            </a:endParaRPr>
          </a:p>
        </p:txBody>
      </p:sp>
      <p:sp>
        <p:nvSpPr>
          <p:cNvPr id="13318" name="Text Box 6"/>
          <p:cNvSpPr txBox="1"/>
          <p:nvPr/>
        </p:nvSpPr>
        <p:spPr>
          <a:xfrm>
            <a:off x="1535113" y="2239963"/>
            <a:ext cx="9144000" cy="2651760"/>
          </a:xfrm>
          <a:prstGeom prst="rect">
            <a:avLst/>
          </a:prstGeom>
          <a:noFill/>
          <a:ln w="9525">
            <a:noFill/>
            <a:miter/>
          </a:ln>
        </p:spPr>
        <p:txBody>
          <a:bodyPr>
            <a:spAutoFit/>
          </a:bodyPr>
          <a:p>
            <a:pPr lvl="0" eaLnBrk="1" hangingPunct="1">
              <a:spcBef>
                <a:spcPct val="50000"/>
              </a:spcBef>
            </a:pPr>
            <a:r>
              <a:rPr lang="zh-CN" altLang="en-US" sz="2400" b="1" dirty="0">
                <a:latin typeface="Arial" charset="0"/>
                <a:ea typeface="宋体" pitchFamily="2" charset="-122"/>
              </a:rPr>
              <a:t>人民的语汇是“很丰富的”，它有生命力；“生动活泼的”，它有表现力；“表现实际生活的”，它有战斗力。反之，不学好人民群众的语言就要犯党八股的毛病，语言就像瘪三。“要从外国语言中吸收我们所需要的成分。”这里强调学习的是“所需要的”，反之就不行。具体地说是“好的东西”“适用的东西”和“进步道理”“新鲜用语”，不能“硬搬”和“滥用”。也就是做到洋为中用。</a:t>
            </a:r>
            <a:endParaRPr lang="zh-CN" altLang="en-US" sz="2400" b="1" dirty="0">
              <a:latin typeface="Arial"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6">
                                            <p:txEl>
                                              <p:charRg st="0" end="48"/>
                                            </p:txEl>
                                          </p:spTgt>
                                        </p:tgtEl>
                                        <p:attrNameLst>
                                          <p:attrName>style.visibility</p:attrName>
                                        </p:attrNameLst>
                                      </p:cBhvr>
                                      <p:to>
                                        <p:strVal val="visible"/>
                                      </p:to>
                                    </p:set>
                                    <p:anim calcmode="lin" valueType="num">
                                      <p:cBhvr additive="base">
                                        <p:cTn id="7" dur="500" fill="hold"/>
                                        <p:tgtEl>
                                          <p:spTgt spid="13316">
                                            <p:txEl>
                                              <p:charRg st="0" end="4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6">
                                            <p:txEl>
                                              <p:charRg st="0" end="4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7">
                                            <p:txEl>
                                              <p:charRg st="0" end="81"/>
                                            </p:txEl>
                                          </p:spTgt>
                                        </p:tgtEl>
                                        <p:attrNameLst>
                                          <p:attrName>style.visibility</p:attrName>
                                        </p:attrNameLst>
                                      </p:cBhvr>
                                      <p:to>
                                        <p:strVal val="visible"/>
                                      </p:to>
                                    </p:set>
                                    <p:anim calcmode="lin" valueType="num">
                                      <p:cBhvr additive="base">
                                        <p:cTn id="13" dur="500" fill="hold"/>
                                        <p:tgtEl>
                                          <p:spTgt spid="13317">
                                            <p:txEl>
                                              <p:charRg st="0" end="8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7">
                                            <p:txEl>
                                              <p:charRg st="0" end="8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318">
                                            <p:txEl>
                                              <p:charRg st="0" end="301"/>
                                            </p:txEl>
                                          </p:spTgt>
                                        </p:tgtEl>
                                        <p:attrNameLst>
                                          <p:attrName>style.visibility</p:attrName>
                                        </p:attrNameLst>
                                      </p:cBhvr>
                                      <p:to>
                                        <p:strVal val="visible"/>
                                      </p:to>
                                    </p:set>
                                    <p:anim calcmode="lin" valueType="num">
                                      <p:cBhvr additive="base">
                                        <p:cTn id="19" dur="500" fill="hold"/>
                                        <p:tgtEl>
                                          <p:spTgt spid="13318">
                                            <p:txEl>
                                              <p:charRg st="0" end="30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8">
                                            <p:txEl>
                                              <p:charRg st="0" end="30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sz="3200" b="1" dirty="0">
                <a:latin typeface="Arial" charset="0"/>
                <a:ea typeface="宋体" pitchFamily="2" charset="-122"/>
                <a:sym typeface="+mn-ea"/>
              </a:rPr>
              <a:t>“我们还要学习古人语言中有生命的东西。”这里规定内容是“有生命”的东西，亦即“有生气”的东西，学习方法是“充分地合理地利用”，古语中死的东西坚决不用。也就是说要批判继承，做到推陈出新，古为今用。由上面分析可知，课文概念确切，用词精当，很值得我们借鉴。 </a:t>
            </a:r>
            <a:endParaRPr lang="zh-CN" altLang="en-US" sz="3200" b="1" dirty="0">
              <a:latin typeface="Arial" charset="0"/>
              <a:ea typeface="宋体" pitchFamily="2" charset="-122"/>
            </a:endParaRPr>
          </a:p>
          <a:p>
            <a:endParaRPr lang="zh-CN" altLang="en-US" sz="32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r>
              <a:rPr lang="zh-CN" altLang="en-US" b="1" smtClean="0"/>
              <a:t>本文的文风特点：</a:t>
            </a:r>
          </a:p>
        </p:txBody>
      </p:sp>
      <p:sp>
        <p:nvSpPr>
          <p:cNvPr id="3" name="内容占位符 2"/>
          <p:cNvSpPr>
            <a:spLocks noGrp="1"/>
          </p:cNvSpPr>
          <p:nvPr>
            <p:ph idx="1"/>
          </p:nvPr>
        </p:nvSpPr>
        <p:spPr/>
        <p:txBody>
          <a:bodyPr rtlCol="0">
            <a:normAutofit/>
          </a:bodyPr>
          <a:lstStyle/>
          <a:p>
            <a:pPr marL="0" indent="0" algn="just" eaLnBrk="1" fontAlgn="auto" hangingPunct="1">
              <a:lnSpc>
                <a:spcPct val="150000"/>
              </a:lnSpc>
              <a:spcAft>
                <a:spcPts val="0"/>
              </a:spcAft>
              <a:buFont typeface="Arial" pitchFamily="34" charset="0"/>
              <a:buNone/>
              <a:defRPr/>
            </a:pPr>
            <a:r>
              <a:rPr lang="zh-CN" b="1">
                <a:solidFill>
                  <a:srgbClr val="C00000"/>
                </a:solidFill>
              </a:rPr>
              <a:t>（将八大罪状反过来看）</a:t>
            </a:r>
            <a:endParaRPr lang="zh-CN" b="1">
              <a:solidFill>
                <a:srgbClr val="C00000"/>
              </a:solidFill>
            </a:endParaRPr>
          </a:p>
          <a:p>
            <a:pPr marL="0" indent="0" algn="just" eaLnBrk="1" fontAlgn="auto" hangingPunct="1">
              <a:lnSpc>
                <a:spcPct val="150000"/>
              </a:lnSpc>
              <a:spcAft>
                <a:spcPts val="0"/>
              </a:spcAft>
              <a:buFont typeface="Arial" pitchFamily="34" charset="0"/>
              <a:buNone/>
              <a:defRPr/>
            </a:pPr>
            <a:endParaRPr lang="zh-CN" b="1">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 Box 4"/>
          <p:cNvSpPr txBox="1"/>
          <p:nvPr/>
        </p:nvSpPr>
        <p:spPr>
          <a:xfrm>
            <a:off x="1703388" y="404813"/>
            <a:ext cx="9144000" cy="5852160"/>
          </a:xfrm>
          <a:prstGeom prst="rect">
            <a:avLst/>
          </a:prstGeom>
          <a:noFill/>
          <a:ln w="9525">
            <a:noFill/>
            <a:miter/>
          </a:ln>
        </p:spPr>
        <p:txBody>
          <a:bodyPr>
            <a:spAutoFit/>
          </a:bodyPr>
          <a:p>
            <a:pPr lvl="0" eaLnBrk="1" hangingPunct="1"/>
            <a:r>
              <a:rPr lang="zh-CN" altLang="en-US" sz="2400" b="1" dirty="0">
                <a:latin typeface="Arial" charset="0"/>
                <a:ea typeface="宋体" pitchFamily="2" charset="-122"/>
              </a:rPr>
              <a:t>空话连篇              </a:t>
            </a:r>
            <a:r>
              <a:rPr lang="zh-CN" altLang="en-US" sz="2400" b="1" dirty="0">
                <a:solidFill>
                  <a:srgbClr val="C00000"/>
                </a:solidFill>
                <a:latin typeface="Arial" charset="0"/>
                <a:ea typeface="宋体" pitchFamily="2" charset="-122"/>
              </a:rPr>
              <a:t>要言之有物 </a:t>
            </a:r>
            <a:endParaRPr lang="zh-CN" altLang="en-US" sz="2400" b="1" dirty="0">
              <a:solidFill>
                <a:srgbClr val="C00000"/>
              </a:solidFill>
              <a:latin typeface="Arial" charset="0"/>
              <a:ea typeface="宋体" pitchFamily="2" charset="-122"/>
            </a:endParaRPr>
          </a:p>
          <a:p>
            <a:pPr lvl="0" eaLnBrk="1" hangingPunct="1"/>
            <a:r>
              <a:rPr lang="zh-CN" altLang="en-US" sz="2400" b="1" dirty="0">
                <a:latin typeface="Arial" charset="0"/>
                <a:ea typeface="宋体" pitchFamily="2" charset="-122"/>
              </a:rPr>
              <a:t>言之无物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用典型事例论证、比喻论证、正反论证、引用论证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装腔作势             </a:t>
            </a:r>
            <a:r>
              <a:rPr lang="zh-CN" altLang="en-US" sz="2400" b="1" dirty="0">
                <a:solidFill>
                  <a:srgbClr val="C00000"/>
                </a:solidFill>
                <a:latin typeface="Arial" charset="0"/>
                <a:ea typeface="宋体" pitchFamily="2" charset="-122"/>
              </a:rPr>
              <a:t>要以理服人 </a:t>
            </a:r>
            <a:endParaRPr lang="zh-CN" altLang="en-US" sz="2400" b="1" dirty="0">
              <a:solidFill>
                <a:srgbClr val="C00000"/>
              </a:solidFill>
              <a:latin typeface="Arial" charset="0"/>
              <a:ea typeface="宋体" pitchFamily="2" charset="-122"/>
            </a:endParaRPr>
          </a:p>
          <a:p>
            <a:pPr lvl="0" eaLnBrk="1" hangingPunct="1"/>
            <a:r>
              <a:rPr lang="zh-CN" altLang="en-US" sz="2400" b="1" dirty="0">
                <a:latin typeface="Arial" charset="0"/>
                <a:ea typeface="宋体" pitchFamily="2" charset="-122"/>
              </a:rPr>
              <a:t>借以吓人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引用论证、正反论证、用曲型事便论证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无的放矢             </a:t>
            </a:r>
            <a:r>
              <a:rPr lang="zh-CN" altLang="en-US" sz="2400" b="1" dirty="0">
                <a:solidFill>
                  <a:srgbClr val="C00000"/>
                </a:solidFill>
                <a:latin typeface="Arial" charset="0"/>
                <a:ea typeface="宋体" pitchFamily="2" charset="-122"/>
              </a:rPr>
              <a:t> 要有的放矢 </a:t>
            </a:r>
            <a:endParaRPr lang="zh-CN" altLang="en-US" sz="2400" b="1" dirty="0">
              <a:solidFill>
                <a:srgbClr val="C00000"/>
              </a:solidFill>
              <a:latin typeface="Arial" charset="0"/>
              <a:ea typeface="宋体" pitchFamily="2" charset="-122"/>
            </a:endParaRPr>
          </a:p>
          <a:p>
            <a:pPr lvl="0" eaLnBrk="1" hangingPunct="1"/>
            <a:r>
              <a:rPr lang="zh-CN" altLang="en-US" sz="2400" b="1" dirty="0">
                <a:latin typeface="Arial" charset="0"/>
                <a:ea typeface="宋体" pitchFamily="2" charset="-122"/>
              </a:rPr>
              <a:t>不看对象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用典型事例论证、比喻论证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语言无味              要语言生动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像个瘪三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比喻论证、逐层论证、正反论证 </a:t>
            </a:r>
            <a:endParaRPr lang="zh-CN" altLang="en-US" sz="2400" b="1" dirty="0">
              <a:latin typeface="Arial" charset="0"/>
              <a:ea typeface="宋体" pitchFamily="2" charset="-122"/>
            </a:endParaRPr>
          </a:p>
          <a:p>
            <a:pPr lvl="0" eaLnBrk="1" hangingPunct="1"/>
            <a:r>
              <a:rPr lang="zh-CN" altLang="en-US" dirty="0">
                <a:latin typeface="Arial" charset="0"/>
                <a:ea typeface="宋体" pitchFamily="2" charset="-122"/>
              </a:rPr>
              <a:t> </a:t>
            </a:r>
            <a:endParaRPr lang="zh-CN" altLang="en-US" dirty="0">
              <a:latin typeface="Arial" charset="0"/>
              <a:ea typeface="宋体"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Text Box 4"/>
          <p:cNvSpPr txBox="1"/>
          <p:nvPr/>
        </p:nvSpPr>
        <p:spPr>
          <a:xfrm>
            <a:off x="1524000" y="476250"/>
            <a:ext cx="9144000" cy="5760720"/>
          </a:xfrm>
          <a:prstGeom prst="rect">
            <a:avLst/>
          </a:prstGeom>
          <a:noFill/>
          <a:ln w="9525">
            <a:noFill/>
            <a:miter/>
          </a:ln>
        </p:spPr>
        <p:txBody>
          <a:bodyPr>
            <a:spAutoFit/>
          </a:bodyPr>
          <a:p>
            <a:pPr lvl="0" eaLnBrk="1" hangingPunct="1"/>
            <a:r>
              <a:rPr lang="zh-CN" altLang="en-US" sz="2400" b="1" dirty="0">
                <a:latin typeface="Arial" charset="0"/>
                <a:ea typeface="宋体" pitchFamily="2" charset="-122"/>
              </a:rPr>
              <a:t>甲乙丙丁             </a:t>
            </a:r>
            <a:r>
              <a:rPr lang="zh-CN" altLang="en-US" sz="2400" b="1" dirty="0">
                <a:solidFill>
                  <a:srgbClr val="C00000"/>
                </a:solidFill>
                <a:latin typeface="Arial" charset="0"/>
                <a:ea typeface="宋体" pitchFamily="2" charset="-122"/>
              </a:rPr>
              <a:t>要深入剖析 </a:t>
            </a:r>
            <a:endParaRPr lang="zh-CN" altLang="en-US" sz="2400" b="1" dirty="0">
              <a:solidFill>
                <a:srgbClr val="C00000"/>
              </a:solidFill>
              <a:latin typeface="Arial" charset="0"/>
              <a:ea typeface="宋体" pitchFamily="2" charset="-122"/>
            </a:endParaRPr>
          </a:p>
          <a:p>
            <a:pPr lvl="0" eaLnBrk="1" hangingPunct="1"/>
            <a:r>
              <a:rPr lang="zh-CN" altLang="en-US" sz="2400" b="1" dirty="0">
                <a:latin typeface="Arial" charset="0"/>
                <a:ea typeface="宋体" pitchFamily="2" charset="-122"/>
              </a:rPr>
              <a:t>开口药铺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比喻论证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不负责任            </a:t>
            </a:r>
            <a:r>
              <a:rPr lang="zh-CN" altLang="en-US" sz="2400" b="1" dirty="0">
                <a:solidFill>
                  <a:srgbClr val="C00000"/>
                </a:solidFill>
                <a:latin typeface="Arial" charset="0"/>
                <a:ea typeface="宋体" pitchFamily="2" charset="-122"/>
              </a:rPr>
              <a:t>要态度严肃 </a:t>
            </a:r>
            <a:endParaRPr lang="zh-CN" altLang="en-US" sz="2400" b="1" dirty="0">
              <a:solidFill>
                <a:srgbClr val="C00000"/>
              </a:solidFill>
              <a:latin typeface="Arial" charset="0"/>
              <a:ea typeface="宋体" pitchFamily="2" charset="-122"/>
            </a:endParaRPr>
          </a:p>
          <a:p>
            <a:pPr lvl="0" eaLnBrk="1" hangingPunct="1"/>
            <a:r>
              <a:rPr lang="zh-CN" altLang="en-US" sz="2400" b="1" dirty="0">
                <a:latin typeface="Arial" charset="0"/>
                <a:ea typeface="宋体" pitchFamily="2" charset="-122"/>
              </a:rPr>
              <a:t>到处害人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比喻论证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流毒全党          </a:t>
            </a:r>
            <a:r>
              <a:rPr lang="zh-CN" altLang="en-US" sz="2400" b="1" dirty="0">
                <a:solidFill>
                  <a:srgbClr val="C00000"/>
                </a:solidFill>
                <a:latin typeface="Arial" charset="0"/>
                <a:ea typeface="宋体" pitchFamily="2" charset="-122"/>
              </a:rPr>
              <a:t>要有益人民 </a:t>
            </a:r>
            <a:endParaRPr lang="zh-CN" altLang="en-US" sz="2400" b="1" dirty="0">
              <a:solidFill>
                <a:srgbClr val="C00000"/>
              </a:solidFill>
              <a:latin typeface="Arial" charset="0"/>
              <a:ea typeface="宋体" pitchFamily="2" charset="-122"/>
            </a:endParaRPr>
          </a:p>
          <a:p>
            <a:pPr lvl="0" eaLnBrk="1" hangingPunct="1"/>
            <a:r>
              <a:rPr lang="zh-CN" altLang="en-US" sz="2400" b="1" dirty="0">
                <a:latin typeface="Arial" charset="0"/>
                <a:ea typeface="宋体" pitchFamily="2" charset="-122"/>
              </a:rPr>
              <a:t>妨害革命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传播出去             </a:t>
            </a:r>
            <a:r>
              <a:rPr lang="zh-CN" altLang="en-US" sz="2400" b="1" dirty="0">
                <a:solidFill>
                  <a:srgbClr val="C00000"/>
                </a:solidFill>
                <a:latin typeface="Arial" charset="0"/>
                <a:ea typeface="宋体" pitchFamily="2" charset="-122"/>
              </a:rPr>
              <a:t>  要有益国家 </a:t>
            </a:r>
            <a:endParaRPr lang="zh-CN" altLang="en-US" sz="2400" b="1" dirty="0">
              <a:solidFill>
                <a:srgbClr val="C00000"/>
              </a:solidFill>
              <a:latin typeface="Arial" charset="0"/>
              <a:ea typeface="宋体" pitchFamily="2" charset="-122"/>
            </a:endParaRPr>
          </a:p>
          <a:p>
            <a:pPr lvl="0" eaLnBrk="1" hangingPunct="1"/>
            <a:r>
              <a:rPr lang="zh-CN" altLang="en-US" sz="2400" b="1" dirty="0">
                <a:latin typeface="Arial" charset="0"/>
                <a:ea typeface="宋体" pitchFamily="2" charset="-122"/>
              </a:rPr>
              <a:t>祸国殃民 </a:t>
            </a:r>
            <a:endParaRPr lang="zh-CN" altLang="en-US" sz="2400" b="1" dirty="0">
              <a:latin typeface="Arial" charset="0"/>
              <a:ea typeface="宋体" pitchFamily="2" charset="-122"/>
            </a:endParaRPr>
          </a:p>
          <a:p>
            <a:pPr lvl="0" eaLnBrk="1" hangingPunct="1"/>
            <a:endParaRPr lang="zh-CN" altLang="en-US" sz="2400" b="1" dirty="0">
              <a:latin typeface="Arial" charset="0"/>
              <a:ea typeface="宋体" pitchFamily="2" charset="-122"/>
            </a:endParaRPr>
          </a:p>
          <a:p>
            <a:pPr lvl="0" eaLnBrk="1" hangingPunct="1">
              <a:spcBef>
                <a:spcPct val="50000"/>
              </a:spcBef>
            </a:pPr>
            <a:endParaRPr lang="en-US" altLang="zh-CN" sz="2400" b="1" dirty="0">
              <a:latin typeface="Arial" charset="0"/>
              <a:ea typeface="宋体"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r>
              <a:rPr lang="zh-CN" altLang="en-US" b="1" smtClean="0"/>
              <a:t>本文的语言特点：</a:t>
            </a:r>
          </a:p>
        </p:txBody>
      </p:sp>
      <p:sp>
        <p:nvSpPr>
          <p:cNvPr id="3" name="内容占位符 2"/>
          <p:cNvSpPr>
            <a:spLocks noGrp="1"/>
          </p:cNvSpPr>
          <p:nvPr>
            <p:ph idx="1"/>
          </p:nvPr>
        </p:nvSpPr>
        <p:spPr/>
        <p:txBody>
          <a:bodyPr rtlCol="0">
            <a:normAutofit fontScale="90000"/>
          </a:bodyPr>
          <a:lstStyle/>
          <a:p>
            <a:pPr marL="0" indent="0" algn="just" eaLnBrk="1" fontAlgn="auto" hangingPunct="1">
              <a:lnSpc>
                <a:spcPct val="150000"/>
              </a:lnSpc>
              <a:spcAft>
                <a:spcPts val="0"/>
              </a:spcAft>
              <a:buFont typeface="Arial" pitchFamily="34" charset="0"/>
              <a:buNone/>
              <a:defRPr/>
            </a:pPr>
            <a:r>
              <a:rPr lang="zh-CN" altLang="en-US" b="1" dirty="0">
                <a:latin typeface="微软雅黑" pitchFamily="34" charset="-122"/>
                <a:ea typeface="微软雅黑" pitchFamily="34" charset="-122"/>
                <a:sym typeface="+mn-ea"/>
              </a:rPr>
              <a:t>一是在词语的运用上，本文采用了大量的</a:t>
            </a:r>
            <a:r>
              <a:rPr lang="zh-CN" altLang="en-US" b="1" dirty="0">
                <a:solidFill>
                  <a:srgbClr val="C00000"/>
                </a:solidFill>
                <a:latin typeface="微软雅黑" pitchFamily="34" charset="-122"/>
                <a:ea typeface="微软雅黑" pitchFamily="34" charset="-122"/>
                <a:sym typeface="+mn-ea"/>
              </a:rPr>
              <a:t>谚语</a:t>
            </a:r>
            <a:r>
              <a:rPr lang="zh-CN" altLang="en-US" b="1" dirty="0">
                <a:latin typeface="微软雅黑" pitchFamily="34" charset="-122"/>
                <a:ea typeface="微软雅黑" pitchFamily="34" charset="-122"/>
                <a:sym typeface="+mn-ea"/>
              </a:rPr>
              <a:t>，例如“到什么山上唱什么歌”，“看菜吃饭，量体裁衣”；</a:t>
            </a:r>
            <a:r>
              <a:rPr lang="zh-CN" altLang="en-US" b="1" dirty="0">
                <a:solidFill>
                  <a:srgbClr val="C00000"/>
                </a:solidFill>
                <a:latin typeface="微软雅黑" pitchFamily="34" charset="-122"/>
                <a:ea typeface="微软雅黑" pitchFamily="34" charset="-122"/>
                <a:sym typeface="+mn-ea"/>
              </a:rPr>
              <a:t>歇后语</a:t>
            </a:r>
            <a:r>
              <a:rPr lang="zh-CN" altLang="en-US" b="1" dirty="0">
                <a:latin typeface="微软雅黑" pitchFamily="34" charset="-122"/>
                <a:ea typeface="微软雅黑" pitchFamily="34" charset="-122"/>
                <a:sym typeface="+mn-ea"/>
              </a:rPr>
              <a:t>，例如“赖婆娘的裹脚，又长又臭”；成语，例如“装腔作势”“无的放矢”“对牛弹琴”“莫名其妙”“津津有味”“祸国殃民”；</a:t>
            </a:r>
            <a:r>
              <a:rPr lang="zh-CN" altLang="en-US" b="1" dirty="0">
                <a:solidFill>
                  <a:srgbClr val="C00000"/>
                </a:solidFill>
                <a:latin typeface="微软雅黑" pitchFamily="34" charset="-122"/>
                <a:ea typeface="微软雅黑" pitchFamily="34" charset="-122"/>
                <a:sym typeface="+mn-ea"/>
              </a:rPr>
              <a:t>文言词语</a:t>
            </a:r>
            <a:r>
              <a:rPr lang="zh-CN" altLang="en-US" b="1" dirty="0">
                <a:latin typeface="微软雅黑" pitchFamily="34" charset="-122"/>
                <a:ea typeface="微软雅黑" pitchFamily="34" charset="-122"/>
                <a:sym typeface="+mn-ea"/>
              </a:rPr>
              <a:t>，例如“得胜回朝”“下笔千言，离题万里”“文人学士”；</a:t>
            </a:r>
            <a:r>
              <a:rPr lang="zh-CN" altLang="en-US" b="1" dirty="0">
                <a:solidFill>
                  <a:srgbClr val="C00000"/>
                </a:solidFill>
                <a:latin typeface="微软雅黑" pitchFamily="34" charset="-122"/>
                <a:ea typeface="微软雅黑" pitchFamily="34" charset="-122"/>
                <a:sym typeface="+mn-ea"/>
              </a:rPr>
              <a:t>方言词语</a:t>
            </a:r>
            <a:r>
              <a:rPr lang="zh-CN" altLang="en-US" b="1" dirty="0">
                <a:latin typeface="微软雅黑" pitchFamily="34" charset="-122"/>
                <a:ea typeface="微软雅黑" pitchFamily="34" charset="-122"/>
                <a:sym typeface="+mn-ea"/>
              </a:rPr>
              <a:t>，例如“瘪三”“蹩脚”。这些词语的恰当运用和巧妙安排，使得语言既通俗易懂，又生动有趣。</a:t>
            </a:r>
            <a:endParaRPr lang="zh-CN" altLang="en-US" b="1" dirty="0">
              <a:latin typeface="微软雅黑" pitchFamily="34" charset="-122"/>
              <a:ea typeface="微软雅黑" pitchFamily="34" charset="-122"/>
              <a:sym typeface="+mn-ea"/>
            </a:endParaRPr>
          </a:p>
          <a:p>
            <a:pPr marL="0" indent="0" algn="just" eaLnBrk="1" fontAlgn="auto" hangingPunct="1">
              <a:lnSpc>
                <a:spcPct val="150000"/>
              </a:lnSpc>
              <a:spcAft>
                <a:spcPts val="0"/>
              </a:spcAft>
              <a:buFont typeface="Arial" pitchFamily="34" charset="0"/>
              <a:buNone/>
              <a:defRPr/>
            </a:pPr>
            <a:r>
              <a:rPr lang="zh-CN" altLang="en-US" b="1" dirty="0">
                <a:latin typeface="微软雅黑" pitchFamily="34" charset="-122"/>
                <a:ea typeface="微软雅黑" pitchFamily="34" charset="-122"/>
                <a:sym typeface="+mn-ea"/>
              </a:rPr>
              <a:t>二是</a:t>
            </a:r>
            <a:r>
              <a:rPr lang="zh-CN" altLang="en-US" b="1" dirty="0">
                <a:solidFill>
                  <a:srgbClr val="C00000"/>
                </a:solidFill>
                <a:latin typeface="微软雅黑" pitchFamily="34" charset="-122"/>
                <a:ea typeface="微软雅黑" pitchFamily="34" charset="-122"/>
                <a:sym typeface="+mn-ea"/>
              </a:rPr>
              <a:t>多种修辞</a:t>
            </a:r>
            <a:r>
              <a:rPr lang="zh-CN" altLang="en-US" b="1" dirty="0">
                <a:latin typeface="微软雅黑" pitchFamily="34" charset="-122"/>
                <a:ea typeface="微软雅黑" pitchFamily="34" charset="-122"/>
                <a:sym typeface="+mn-ea"/>
              </a:rPr>
              <a:t>手法的运用。比喻，对比，对偶，设问，反问等手法。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r>
              <a:rPr lang="zh-CN" altLang="en-US" smtClean="0"/>
              <a:t>本文的语言特点：</a:t>
            </a:r>
          </a:p>
        </p:txBody>
      </p:sp>
      <p:sp>
        <p:nvSpPr>
          <p:cNvPr id="28674" name="内容占位符 2"/>
          <p:cNvSpPr>
            <a:spLocks noGrp="1"/>
          </p:cNvSpPr>
          <p:nvPr>
            <p:ph idx="1"/>
          </p:nvPr>
        </p:nvSpPr>
        <p:spPr/>
        <p:txBody>
          <a:bodyPr/>
          <a:lstStyle/>
          <a:p>
            <a:pPr eaLnBrk="1" hangingPunct="1"/>
            <a:r>
              <a:rPr lang="en-US" altLang="zh-CN" sz="4800" b="1" smtClean="0">
                <a:solidFill>
                  <a:srgbClr val="C00000"/>
                </a:solidFill>
              </a:rPr>
              <a:t>1</a:t>
            </a:r>
            <a:r>
              <a:rPr lang="zh-CN" altLang="en-US" sz="4800" b="1" smtClean="0">
                <a:solidFill>
                  <a:srgbClr val="C00000"/>
                </a:solidFill>
              </a:rPr>
              <a:t>、亦庄亦谐，庄谐结合。</a:t>
            </a:r>
            <a:endParaRPr lang="zh-CN" altLang="en-US" sz="4800" b="1" smtClean="0">
              <a:solidFill>
                <a:srgbClr val="C00000"/>
              </a:solidFill>
            </a:endParaRPr>
          </a:p>
          <a:p>
            <a:pPr eaLnBrk="1" hangingPunct="1"/>
            <a:r>
              <a:rPr lang="en-US" altLang="zh-CN" sz="4800" b="1" smtClean="0">
                <a:solidFill>
                  <a:srgbClr val="C00000"/>
                </a:solidFill>
              </a:rPr>
              <a:t>2</a:t>
            </a:r>
            <a:r>
              <a:rPr lang="zh-CN" altLang="en-US" sz="4800" b="1" smtClean="0">
                <a:solidFill>
                  <a:srgbClr val="C00000"/>
                </a:solidFill>
              </a:rPr>
              <a:t>、雅俗相济，雅俗共赏。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8674">
                                            <p:txEl>
                                              <p:pRg st="0" end="0"/>
                                            </p:txEl>
                                          </p:spTgt>
                                        </p:tgtEl>
                                        <p:attrNameLst>
                                          <p:attrName>style.visibility</p:attrName>
                                        </p:attrNameLst>
                                      </p:cBhvr>
                                      <p:to>
                                        <p:strVal val="visible"/>
                                      </p:to>
                                    </p:set>
                                    <p:animEffect transition="in" filter="blinds(horizontal)">
                                      <p:cBhvr>
                                        <p:cTn id="12" dur="500"/>
                                        <p:tgtEl>
                                          <p:spTgt spid="28674">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8674">
                                            <p:txEl>
                                              <p:pRg st="1" end="1"/>
                                            </p:txEl>
                                          </p:spTgt>
                                        </p:tgtEl>
                                        <p:attrNameLst>
                                          <p:attrName>style.visibility</p:attrName>
                                        </p:attrNameLst>
                                      </p:cBhvr>
                                      <p:to>
                                        <p:strVal val="visible"/>
                                      </p:to>
                                    </p:set>
                                    <p:animEffect transition="in" filter="blinds(horizontal)">
                                      <p:cBhvr>
                                        <p:cTn id="15" dur="500"/>
                                        <p:tgtEl>
                                          <p:spTgt spid="2867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p:txBody>
          <a:bodyPr/>
          <a:lstStyle/>
          <a:p>
            <a:pPr eaLnBrk="1" hangingPunct="1"/>
            <a:r>
              <a:rPr lang="zh-CN" altLang="en-US" smtClean="0">
                <a:solidFill>
                  <a:srgbClr val="C00000"/>
                </a:solidFill>
              </a:rPr>
              <a:t>总结本文特点</a:t>
            </a:r>
          </a:p>
        </p:txBody>
      </p:sp>
      <p:sp>
        <p:nvSpPr>
          <p:cNvPr id="3" name="内容占位符 2"/>
          <p:cNvSpPr>
            <a:spLocks noGrp="1"/>
          </p:cNvSpPr>
          <p:nvPr>
            <p:ph idx="1"/>
          </p:nvPr>
        </p:nvSpPr>
        <p:spPr/>
        <p:txBody>
          <a:bodyPr rtlCol="0">
            <a:normAutofit/>
          </a:bodyPr>
          <a:lstStyle/>
          <a:p>
            <a:pPr eaLnBrk="1" fontAlgn="auto" hangingPunct="1">
              <a:spcAft>
                <a:spcPts val="0"/>
              </a:spcAft>
              <a:buFont typeface="Arial" pitchFamily="34" charset="0"/>
              <a:buChar char="•"/>
              <a:defRPr/>
            </a:pPr>
            <a:r>
              <a:rPr lang="zh-CN" altLang="en-US" sz="4400" b="1">
                <a:solidFill>
                  <a:schemeClr val="accent6">
                    <a:lumMod val="50000"/>
                  </a:schemeClr>
                </a:solidFill>
              </a:rPr>
              <a:t>论证结构</a:t>
            </a:r>
            <a:endParaRPr lang="zh-CN" altLang="en-US" sz="4400" b="1">
              <a:solidFill>
                <a:schemeClr val="accent6">
                  <a:lumMod val="50000"/>
                </a:schemeClr>
              </a:solidFill>
            </a:endParaRPr>
          </a:p>
          <a:p>
            <a:pPr eaLnBrk="1" fontAlgn="auto" hangingPunct="1">
              <a:spcAft>
                <a:spcPts val="0"/>
              </a:spcAft>
              <a:buFont typeface="Arial" pitchFamily="34" charset="0"/>
              <a:buChar char="•"/>
              <a:defRPr/>
            </a:pPr>
            <a:r>
              <a:rPr lang="zh-CN" altLang="en-US" sz="4400" b="1">
                <a:solidFill>
                  <a:schemeClr val="accent6">
                    <a:lumMod val="50000"/>
                  </a:schemeClr>
                </a:solidFill>
              </a:rPr>
              <a:t>论证思路</a:t>
            </a:r>
            <a:endParaRPr lang="zh-CN" altLang="en-US" sz="4400" b="1">
              <a:solidFill>
                <a:schemeClr val="accent6">
                  <a:lumMod val="50000"/>
                </a:schemeClr>
              </a:solidFill>
            </a:endParaRPr>
          </a:p>
          <a:p>
            <a:pPr eaLnBrk="1" fontAlgn="auto" hangingPunct="1">
              <a:spcAft>
                <a:spcPts val="0"/>
              </a:spcAft>
              <a:buFont typeface="Arial" pitchFamily="34" charset="0"/>
              <a:buChar char="•"/>
              <a:defRPr/>
            </a:pPr>
            <a:r>
              <a:rPr lang="zh-CN" altLang="en-US" sz="4400" b="1">
                <a:solidFill>
                  <a:schemeClr val="accent6">
                    <a:lumMod val="50000"/>
                  </a:schemeClr>
                </a:solidFill>
              </a:rPr>
              <a:t>语言特点</a:t>
            </a:r>
            <a:endParaRPr lang="zh-CN" altLang="en-US" sz="4400" b="1">
              <a:solidFill>
                <a:schemeClr val="accent6">
                  <a:lumMod val="50000"/>
                </a:schemeClr>
              </a:solidFill>
            </a:endParaRPr>
          </a:p>
          <a:p>
            <a:pPr eaLnBrk="1" fontAlgn="auto" hangingPunct="1">
              <a:spcAft>
                <a:spcPts val="0"/>
              </a:spcAft>
              <a:buFont typeface="Arial" pitchFamily="34" charset="0"/>
              <a:buChar char="•"/>
              <a:defRPr/>
            </a:pPr>
            <a:endParaRPr lang="zh-CN" altLang="en-US" sz="4400" b="1">
              <a:solidFill>
                <a:schemeClr val="accent6">
                  <a:lumMod val="50000"/>
                </a:schemeClr>
              </a:solidFill>
            </a:endParaRPr>
          </a:p>
          <a:p>
            <a:pPr eaLnBrk="1" fontAlgn="auto" hangingPunct="1">
              <a:spcAft>
                <a:spcPts val="0"/>
              </a:spcAft>
              <a:buFont typeface="Arial" pitchFamily="34" charset="0"/>
              <a:buChar char="•"/>
              <a:defRPr/>
            </a:pPr>
            <a:endParaRPr lang="zh-CN" altLang="en-US" sz="4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Rectangle 3"/>
          <p:cNvSpPr>
            <a:spLocks noGrp="1"/>
          </p:cNvSpPr>
          <p:nvPr>
            <p:ph idx="1"/>
          </p:nvPr>
        </p:nvSpPr>
        <p:spPr/>
        <p:txBody>
          <a:bodyPr vert="horz" wrap="square" lIns="91440" tIns="45720" rIns="91440" bIns="45720" anchor="t"/>
          <a:p>
            <a:pPr eaLnBrk="1" hangingPunct="1"/>
            <a:r>
              <a:rPr lang="en-US" altLang="zh-CN" b="1" dirty="0"/>
              <a:t>    </a:t>
            </a:r>
            <a:r>
              <a:rPr lang="en-US" altLang="zh-CN" sz="3600" b="1" dirty="0"/>
              <a:t>《</a:t>
            </a:r>
            <a:r>
              <a:rPr lang="zh-CN" altLang="en-US" sz="3600" b="1" dirty="0"/>
              <a:t>反对党八股</a:t>
            </a:r>
            <a:r>
              <a:rPr lang="en-US" altLang="zh-CN" sz="3600" b="1" dirty="0"/>
              <a:t>》</a:t>
            </a:r>
            <a:r>
              <a:rPr lang="zh-CN" altLang="en-US" sz="3600" b="1" dirty="0"/>
              <a:t>全文共五个部分。第一部分总说反对党八股的必要性；第二部分详析党八股的历史根源和阶级根源；</a:t>
            </a:r>
            <a:r>
              <a:rPr lang="zh-CN" altLang="en-US" sz="3600" b="1" dirty="0">
                <a:solidFill>
                  <a:srgbClr val="FF3300"/>
                </a:solidFill>
              </a:rPr>
              <a:t>第三部分列举党八股的罪状，对党八股进行全面而深刻的剖析；</a:t>
            </a:r>
            <a:r>
              <a:rPr lang="zh-CN" altLang="en-US" sz="3600" b="1" dirty="0"/>
              <a:t>第四部分，提出打倒“党八股”的办法，强调要端正态度，向群众学习；第五部分照应开头，号召彻底打倒“党八股”。课文节选自第三部分。 </a:t>
            </a:r>
            <a:endParaRPr lang="zh-CN" altLang="en-US" sz="36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2"/>
          <p:cNvSpPr>
            <a:spLocks noGrp="1"/>
          </p:cNvSpPr>
          <p:nvPr>
            <p:ph idx="1"/>
          </p:nvPr>
        </p:nvSpPr>
        <p:spPr>
          <a:xfrm>
            <a:off x="838200" y="592138"/>
            <a:ext cx="10515600" cy="5584825"/>
          </a:xfrm>
        </p:spPr>
        <p:txBody>
          <a:bodyPr/>
          <a:lstStyle/>
          <a:p>
            <a:pPr eaLnBrk="1" hangingPunct="1"/>
            <a:r>
              <a:rPr lang="zh-CN" altLang="en-US" sz="4000" b="1" smtClean="0">
                <a:solidFill>
                  <a:srgbClr val="FF0000"/>
                </a:solidFill>
              </a:rPr>
              <a:t>党八股</a:t>
            </a:r>
            <a:endParaRPr lang="zh-CN" altLang="en-US" sz="4000" b="1" smtClean="0">
              <a:solidFill>
                <a:srgbClr val="FF0000"/>
              </a:solidFill>
            </a:endParaRPr>
          </a:p>
          <a:p>
            <a:pPr eaLnBrk="1" hangingPunct="1"/>
            <a:r>
              <a:rPr lang="zh-CN" altLang="en-US" sz="3600" b="1" smtClean="0"/>
              <a:t>     党八股指革命队伍中某些人所写的文章，这种文章对于事物不加分析，只是搬用一些革命的名词术语，言之无物，空话连篇，如同“八股文”，所以称之为党八股。</a:t>
            </a:r>
            <a:endParaRPr lang="zh-CN" altLang="en-US" sz="3600" b="1" smtClean="0"/>
          </a:p>
          <a:p>
            <a:pPr eaLnBrk="1" hangingPunct="1"/>
            <a:r>
              <a:rPr lang="zh-CN" altLang="en-US" sz="3600" b="1" smtClean="0"/>
              <a:t>     党八股或者洋八股是主观主义和宗派主义的表现形式。因为，主观主义者和宗派主义者他们不肯作调查研究，不肯去学习群众语言，只是坐在屋里臆想和抄书，而党八股搞起来既方便，又能吓唬人、欺骗人。所以反对党八股实际上就是和党内的主观主义和宗派主义作斗争。 </a:t>
            </a:r>
            <a:endParaRPr lang="zh-CN" altLang="en-US" sz="3600" b="1" smtClean="0"/>
          </a:p>
          <a:p>
            <a:pPr eaLnBrk="1" hangingPunct="1"/>
            <a:endParaRPr lang="zh-CN" altLang="en-US" sz="3600" b="1" smtClean="0"/>
          </a:p>
          <a:p>
            <a:pPr eaLnBrk="1" hangingPunct="1">
              <a:buFont typeface="Arial" charset="0"/>
              <a:buNone/>
            </a:pPr>
            <a:endParaRPr lang="zh-CN" altLang="en-US" sz="3600" b="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5">
                                            <p:txEl>
                                              <p:pRg st="0" end="0"/>
                                            </p:txEl>
                                          </p:spTgt>
                                        </p:tgtEl>
                                        <p:attrNameLst>
                                          <p:attrName>style.visibility</p:attrName>
                                        </p:attrNameLst>
                                      </p:cBhvr>
                                      <p:to>
                                        <p:strVal val="visible"/>
                                      </p:to>
                                    </p:set>
                                    <p:animEffect transition="in" filter="blinds(horizontal)">
                                      <p:cBhvr>
                                        <p:cTn id="7" dur="500"/>
                                        <p:tgtEl>
                                          <p:spTgt spid="1638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385">
                                            <p:txEl>
                                              <p:pRg st="1" end="1"/>
                                            </p:txEl>
                                          </p:spTgt>
                                        </p:tgtEl>
                                        <p:attrNameLst>
                                          <p:attrName>style.visibility</p:attrName>
                                        </p:attrNameLst>
                                      </p:cBhvr>
                                      <p:to>
                                        <p:strVal val="visible"/>
                                      </p:to>
                                    </p:set>
                                    <p:animEffect transition="in" filter="blinds(horizontal)">
                                      <p:cBhvr>
                                        <p:cTn id="12" dur="500"/>
                                        <p:tgtEl>
                                          <p:spTgt spid="1638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385">
                                            <p:txEl>
                                              <p:pRg st="2" end="2"/>
                                            </p:txEl>
                                          </p:spTgt>
                                        </p:tgtEl>
                                        <p:attrNameLst>
                                          <p:attrName>style.visibility</p:attrName>
                                        </p:attrNameLst>
                                      </p:cBhvr>
                                      <p:to>
                                        <p:strVal val="visible"/>
                                      </p:to>
                                    </p:set>
                                    <p:animEffect transition="in" filter="blinds(horizontal)">
                                      <p:cBhvr>
                                        <p:cTn id="17" dur="500"/>
                                        <p:tgtEl>
                                          <p:spTgt spid="1638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矩形 10"/>
          <p:cNvSpPr>
            <a:spLocks noChangeArrowheads="1"/>
          </p:cNvSpPr>
          <p:nvPr/>
        </p:nvSpPr>
        <p:spPr bwMode="auto">
          <a:xfrm>
            <a:off x="979488" y="1193800"/>
            <a:ext cx="10136187" cy="5179695"/>
          </a:xfrm>
          <a:prstGeom prst="rect">
            <a:avLst/>
          </a:prstGeom>
          <a:noFill/>
          <a:ln w="9525">
            <a:noFill/>
            <a:miter lim="800000"/>
          </a:ln>
        </p:spPr>
        <p:txBody>
          <a:bodyPr wrap="square">
            <a:spAutoFit/>
          </a:bodyPr>
          <a:lstStyle/>
          <a:p>
            <a:pPr indent="576580" algn="just">
              <a:lnSpc>
                <a:spcPts val="3325"/>
              </a:lnSpc>
            </a:pPr>
            <a:r>
              <a:rPr lang="zh-CN" altLang="en-US" sz="3200">
                <a:solidFill>
                  <a:srgbClr val="C00000"/>
                </a:solidFill>
                <a:latin typeface="微软雅黑" pitchFamily="34" charset="-122"/>
                <a:ea typeface="微软雅黑" pitchFamily="34" charset="-122"/>
              </a:rPr>
              <a:t>写作背景：</a:t>
            </a:r>
            <a:endParaRPr lang="zh-CN" altLang="en-US" sz="3200">
              <a:solidFill>
                <a:srgbClr val="C00000"/>
              </a:solidFill>
              <a:latin typeface="微软雅黑" pitchFamily="34" charset="-122"/>
              <a:ea typeface="微软雅黑" pitchFamily="34" charset="-122"/>
            </a:endParaRPr>
          </a:p>
          <a:p>
            <a:pPr indent="576580" algn="just">
              <a:lnSpc>
                <a:spcPts val="3325"/>
              </a:lnSpc>
            </a:pPr>
            <a:r>
              <a:rPr lang="en-US" altLang="zh-CN" sz="3200">
                <a:latin typeface="微软雅黑" pitchFamily="34" charset="-122"/>
                <a:ea typeface="微软雅黑" pitchFamily="34" charset="-122"/>
              </a:rPr>
              <a:t>1942 </a:t>
            </a:r>
            <a:r>
              <a:rPr lang="zh-CN" altLang="en-US" sz="3200">
                <a:latin typeface="微软雅黑" pitchFamily="34" charset="-122"/>
                <a:ea typeface="微软雅黑" pitchFamily="34" charset="-122"/>
              </a:rPr>
              <a:t>年，全党的政治思想水平已经有了很大提高，但过去的一些错误思想的恶劣影响，还没有在全党范围内从思想上加以清除，主观主义、宗派主义、党八股还有一定的危害。另外，我党吸收了大量新党员，他们需要接受思想上的再教育。在这种情况下，全党开展了具有伟大历史意义的延安整风运动，号召全党“反对主观主义的学风，反对宗派主义的党风，</a:t>
            </a:r>
            <a:r>
              <a:rPr lang="zh-CN" altLang="en-US" sz="3200">
                <a:solidFill>
                  <a:schemeClr val="tx1">
                    <a:lumMod val="95000"/>
                    <a:lumOff val="5000"/>
                  </a:schemeClr>
                </a:solidFill>
                <a:latin typeface="微软雅黑" pitchFamily="34" charset="-122"/>
                <a:ea typeface="微软雅黑" pitchFamily="34" charset="-122"/>
              </a:rPr>
              <a:t>反对党八股的文风”。这篇演讲和</a:t>
            </a:r>
            <a:r>
              <a:rPr lang="en-US" altLang="zh-CN" sz="3200">
                <a:solidFill>
                  <a:schemeClr val="tx1">
                    <a:lumMod val="95000"/>
                    <a:lumOff val="5000"/>
                  </a:schemeClr>
                </a:solidFill>
                <a:latin typeface="微软雅黑" pitchFamily="34" charset="-122"/>
                <a:ea typeface="微软雅黑" pitchFamily="34" charset="-122"/>
              </a:rPr>
              <a:t>《</a:t>
            </a:r>
            <a:r>
              <a:rPr lang="zh-CN" altLang="en-US" sz="3200">
                <a:solidFill>
                  <a:schemeClr val="tx1">
                    <a:lumMod val="95000"/>
                    <a:lumOff val="5000"/>
                  </a:schemeClr>
                </a:solidFill>
                <a:latin typeface="微软雅黑" pitchFamily="34" charset="-122"/>
                <a:ea typeface="微软雅黑" pitchFamily="34" charset="-122"/>
              </a:rPr>
              <a:t>改造我们的学习</a:t>
            </a:r>
            <a:r>
              <a:rPr lang="en-US" altLang="zh-CN" sz="3200">
                <a:solidFill>
                  <a:schemeClr val="tx1">
                    <a:lumMod val="95000"/>
                    <a:lumOff val="5000"/>
                  </a:schemeClr>
                </a:solidFill>
                <a:latin typeface="微软雅黑" pitchFamily="34" charset="-122"/>
                <a:ea typeface="微软雅黑" pitchFamily="34" charset="-122"/>
              </a:rPr>
              <a:t>》《</a:t>
            </a:r>
            <a:r>
              <a:rPr lang="zh-CN" altLang="en-US" sz="3200">
                <a:solidFill>
                  <a:schemeClr val="tx1">
                    <a:lumMod val="95000"/>
                    <a:lumOff val="5000"/>
                  </a:schemeClr>
                </a:solidFill>
                <a:latin typeface="微软雅黑" pitchFamily="34" charset="-122"/>
                <a:ea typeface="微软雅黑" pitchFamily="34" charset="-122"/>
              </a:rPr>
              <a:t>整顿党的作风</a:t>
            </a:r>
            <a:r>
              <a:rPr lang="en-US" altLang="zh-CN" sz="3200">
                <a:solidFill>
                  <a:schemeClr val="tx1">
                    <a:lumMod val="95000"/>
                    <a:lumOff val="5000"/>
                  </a:schemeClr>
                </a:solidFill>
                <a:latin typeface="微软雅黑" pitchFamily="34" charset="-122"/>
                <a:ea typeface="微软雅黑" pitchFamily="34" charset="-122"/>
              </a:rPr>
              <a:t>》</a:t>
            </a:r>
            <a:r>
              <a:rPr lang="zh-CN" altLang="en-US" sz="3200">
                <a:solidFill>
                  <a:schemeClr val="tx1">
                    <a:lumMod val="95000"/>
                    <a:lumOff val="5000"/>
                  </a:schemeClr>
                </a:solidFill>
                <a:latin typeface="微软雅黑" pitchFamily="34" charset="-122"/>
                <a:ea typeface="微软雅黑" pitchFamily="34" charset="-122"/>
              </a:rPr>
              <a:t>，都是整风运动的基本著作。</a:t>
            </a:r>
            <a:endParaRPr lang="zh-CN" altLang="en-US" sz="3200">
              <a:solidFill>
                <a:schemeClr val="tx1">
                  <a:lumMod val="95000"/>
                  <a:lumOff val="5000"/>
                </a:schemeClr>
              </a:solidFill>
              <a:latin typeface="微软雅黑" pitchFamily="34" charset="-122"/>
              <a:ea typeface="微软雅黑" pitchFamily="34" charset="-122"/>
            </a:endParaRPr>
          </a:p>
          <a:p>
            <a:pPr indent="576580" algn="just">
              <a:lnSpc>
                <a:spcPts val="3325"/>
              </a:lnSpc>
            </a:pPr>
            <a:endParaRPr lang="zh-CN" altLang="en-US" sz="3200">
              <a:solidFill>
                <a:schemeClr val="tx1">
                  <a:lumMod val="95000"/>
                  <a:lumOff val="5000"/>
                </a:schemeClr>
              </a:solidFill>
              <a:latin typeface="微软雅黑" pitchFamily="34" charset="-122"/>
              <a:ea typeface="微软雅黑" pitchFamily="34" charset="-122"/>
            </a:endParaRPr>
          </a:p>
          <a:p>
            <a:pPr indent="576580" algn="just">
              <a:lnSpc>
                <a:spcPts val="3325"/>
              </a:lnSpc>
            </a:pPr>
            <a:r>
              <a:rPr lang="zh-CN" altLang="en-US" sz="4400">
                <a:solidFill>
                  <a:schemeClr val="tx1">
                    <a:lumMod val="95000"/>
                    <a:lumOff val="5000"/>
                  </a:schemeClr>
                </a:solidFill>
                <a:latin typeface="微软雅黑" pitchFamily="34" charset="-122"/>
                <a:ea typeface="微软雅黑" pitchFamily="34" charset="-122"/>
              </a:rPr>
              <a:t>针对性</a:t>
            </a:r>
            <a:endParaRPr lang="zh-CN" altLang="en-US" sz="4400">
              <a:solidFill>
                <a:schemeClr val="tx1">
                  <a:lumMod val="95000"/>
                  <a:lumOff val="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blinds(horizontal)">
                                      <p:cBhvr>
                                        <p:cTn id="7" dur="500"/>
                                        <p:tgtEl>
                                          <p:spTgt spid="174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Effect transition="in" filter="blinds(horizontal)">
                                      <p:cBhvr>
                                        <p:cTn id="12" dur="500"/>
                                        <p:tgtEl>
                                          <p:spTgt spid="174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411">
                                            <p:txEl>
                                              <p:pRg st="2" end="2"/>
                                            </p:txEl>
                                          </p:spTgt>
                                        </p:tgtEl>
                                        <p:attrNameLst>
                                          <p:attrName>style.visibility</p:attrName>
                                        </p:attrNameLst>
                                      </p:cBhvr>
                                      <p:to>
                                        <p:strVal val="visible"/>
                                      </p:to>
                                    </p:set>
                                    <p:animEffect transition="in" filter="blinds(horizontal)">
                                      <p:cBhvr>
                                        <p:cTn id="17" dur="500"/>
                                        <p:tgtEl>
                                          <p:spTgt spid="174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2"/>
          <p:cNvSpPr txBox="1">
            <a:spLocks noChangeArrowheads="1"/>
          </p:cNvSpPr>
          <p:nvPr/>
        </p:nvSpPr>
        <p:spPr bwMode="auto">
          <a:xfrm>
            <a:off x="550863" y="1155700"/>
            <a:ext cx="11244262" cy="2838450"/>
          </a:xfrm>
          <a:prstGeom prst="rect">
            <a:avLst/>
          </a:prstGeom>
          <a:noFill/>
          <a:ln w="9525">
            <a:noFill/>
            <a:miter lim="800000"/>
          </a:ln>
        </p:spPr>
        <p:txBody>
          <a:bodyPr>
            <a:spAutoFit/>
          </a:bodyPr>
          <a:lstStyle/>
          <a:p>
            <a:endParaRPr lang="zh-CN" altLang="en-US" sz="3600" b="1">
              <a:solidFill>
                <a:srgbClr val="FF0000"/>
              </a:solidFill>
              <a:latin typeface="宋体" charset="-122"/>
            </a:endParaRPr>
          </a:p>
          <a:p>
            <a:r>
              <a:rPr lang="en-US" altLang="zh-CN" sz="3600" b="1">
                <a:solidFill>
                  <a:srgbClr val="0070C0"/>
                </a:solidFill>
                <a:latin typeface="宋体" charset="-122"/>
              </a:rPr>
              <a:t>【</a:t>
            </a:r>
            <a:r>
              <a:rPr lang="zh-CN" altLang="en-US" sz="3600" b="1">
                <a:solidFill>
                  <a:srgbClr val="0070C0"/>
                </a:solidFill>
                <a:latin typeface="宋体" charset="-122"/>
              </a:rPr>
              <a:t>初读任务检查</a:t>
            </a:r>
            <a:r>
              <a:rPr lang="en-US" altLang="zh-CN" sz="3600" b="1">
                <a:solidFill>
                  <a:srgbClr val="0070C0"/>
                </a:solidFill>
                <a:latin typeface="宋体" charset="-122"/>
              </a:rPr>
              <a:t>】</a:t>
            </a:r>
            <a:endParaRPr lang="en-US" altLang="zh-CN" sz="3600" b="1">
              <a:solidFill>
                <a:srgbClr val="0070C0"/>
              </a:solidFill>
              <a:latin typeface="宋体" charset="-122"/>
            </a:endParaRPr>
          </a:p>
          <a:p>
            <a:r>
              <a:rPr lang="zh-CN" altLang="en-US" sz="3600" b="1">
                <a:latin typeface="宋体" charset="-122"/>
              </a:rPr>
              <a:t>速读全文，理清全文的结构。（</a:t>
            </a:r>
            <a:r>
              <a:rPr lang="zh-CN" altLang="en-US" sz="3600" b="1">
                <a:solidFill>
                  <a:srgbClr val="FF0000"/>
                </a:solidFill>
                <a:latin typeface="宋体" charset="-122"/>
              </a:rPr>
              <a:t>筛选</a:t>
            </a:r>
            <a:r>
              <a:rPr lang="zh-CN" altLang="en-US" sz="3600" b="1">
                <a:latin typeface="宋体" charset="-122"/>
              </a:rPr>
              <a:t>重要语句并</a:t>
            </a:r>
            <a:r>
              <a:rPr lang="zh-CN" altLang="en-US" sz="3600" b="1">
                <a:solidFill>
                  <a:srgbClr val="FF0000"/>
                </a:solidFill>
                <a:latin typeface="宋体" charset="-122"/>
              </a:rPr>
              <a:t>整合</a:t>
            </a:r>
            <a:r>
              <a:rPr lang="zh-CN" altLang="en-US" sz="3600" b="1">
                <a:latin typeface="宋体" charset="-122"/>
              </a:rPr>
              <a:t>）。</a:t>
            </a:r>
            <a:endParaRPr lang="zh-CN" altLang="en-US" sz="3600" b="1">
              <a:latin typeface="宋体" charset="-122"/>
            </a:endParaRPr>
          </a:p>
          <a:p>
            <a:endParaRPr lang="zh-CN" altLang="en-US" sz="3600" b="1">
              <a:solidFill>
                <a:srgbClr val="000000"/>
              </a:solidFill>
              <a:latin typeface="宋体" charset="-122"/>
              <a:ea typeface="楷体_GB2312"/>
              <a:cs typeface="楷体_GB2312"/>
            </a:endParaRPr>
          </a:p>
          <a:p>
            <a:r>
              <a:rPr lang="zh-CN" altLang="en-US" sz="3600" b="1">
                <a:solidFill>
                  <a:srgbClr val="000000"/>
                </a:solidFill>
                <a:latin typeface="宋体" charset="-122"/>
                <a:ea typeface="楷体_GB2312"/>
                <a:cs typeface="楷体_GB2312"/>
              </a:rPr>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503238" y="603250"/>
            <a:ext cx="10896600" cy="7018338"/>
          </a:xfrm>
          <a:prstGeom prst="rect">
            <a:avLst/>
          </a:prstGeom>
          <a:noFill/>
          <a:ln w="9525">
            <a:noFill/>
            <a:miter lim="800000"/>
          </a:ln>
        </p:spPr>
        <p:txBody>
          <a:bodyPr>
            <a:spAutoFit/>
          </a:bodyPr>
          <a:lstStyle/>
          <a:p>
            <a:endParaRPr lang="en-US" altLang="zh-CN">
              <a:latin typeface="Calibri" pitchFamily="34" charset="0"/>
            </a:endParaRPr>
          </a:p>
          <a:p>
            <a:endParaRPr lang="zh-CN" altLang="en-US" sz="3200" b="1">
              <a:latin typeface="Calibri" pitchFamily="34" charset="0"/>
            </a:endParaRPr>
          </a:p>
          <a:p>
            <a:r>
              <a:rPr lang="zh-CN" altLang="en-US" sz="3200" b="1">
                <a:latin typeface="Calibri" pitchFamily="34" charset="0"/>
              </a:rPr>
              <a:t>第一段：分析党八股坏处，以毒攻毒。</a:t>
            </a:r>
            <a:endParaRPr lang="zh-CN" altLang="en-US" sz="3200" b="1">
              <a:latin typeface="Calibri" pitchFamily="34" charset="0"/>
            </a:endParaRPr>
          </a:p>
          <a:p>
            <a:r>
              <a:rPr lang="zh-CN" altLang="en-US" sz="3200" b="1">
                <a:latin typeface="Calibri" pitchFamily="34" charset="0"/>
              </a:rPr>
              <a:t>第二段：</a:t>
            </a:r>
            <a:r>
              <a:rPr lang="zh-CN" sz="3200" b="1">
                <a:latin typeface="Calibri" pitchFamily="34" charset="0"/>
                <a:sym typeface="+mn-ea"/>
              </a:rPr>
              <a:t>空话连篇，言之无物</a:t>
            </a:r>
            <a:endParaRPr lang="zh-CN" sz="3200" b="1">
              <a:latin typeface="Calibri" pitchFamily="34" charset="0"/>
              <a:sym typeface="+mn-ea"/>
            </a:endParaRPr>
          </a:p>
          <a:p>
            <a:r>
              <a:rPr lang="zh-CN" sz="3200" b="1">
                <a:latin typeface="Calibri" pitchFamily="34" charset="0"/>
                <a:sym typeface="+mn-ea"/>
              </a:rPr>
              <a:t>第三段：装腔作势，借以吓人</a:t>
            </a:r>
            <a:endParaRPr lang="zh-CN" sz="3200" b="1">
              <a:latin typeface="Calibri" pitchFamily="34" charset="0"/>
              <a:sym typeface="+mn-ea"/>
            </a:endParaRPr>
          </a:p>
          <a:p>
            <a:r>
              <a:rPr lang="zh-CN" sz="3200" b="1">
                <a:latin typeface="Calibri" pitchFamily="34" charset="0"/>
                <a:sym typeface="+mn-ea"/>
              </a:rPr>
              <a:t>第四段：无的放矢，不看对象</a:t>
            </a:r>
            <a:endParaRPr lang="zh-CN" sz="3200" b="1">
              <a:latin typeface="Calibri" pitchFamily="34" charset="0"/>
              <a:sym typeface="+mn-ea"/>
            </a:endParaRPr>
          </a:p>
          <a:p>
            <a:r>
              <a:rPr lang="zh-CN" sz="3200" b="1">
                <a:latin typeface="Calibri" pitchFamily="34" charset="0"/>
                <a:sym typeface="+mn-ea"/>
              </a:rPr>
              <a:t>第五段：语言无味，像个瘪三</a:t>
            </a:r>
            <a:endParaRPr lang="zh-CN" sz="3200" b="1">
              <a:latin typeface="Calibri" pitchFamily="34" charset="0"/>
              <a:sym typeface="+mn-ea"/>
            </a:endParaRPr>
          </a:p>
          <a:p>
            <a:r>
              <a:rPr lang="zh-CN" sz="3200" b="1">
                <a:latin typeface="Calibri" pitchFamily="34" charset="0"/>
                <a:sym typeface="+mn-ea"/>
              </a:rPr>
              <a:t>第六段：甲乙丙丁，开中药铺</a:t>
            </a:r>
            <a:endParaRPr lang="zh-CN" sz="3200" b="1">
              <a:latin typeface="Calibri" pitchFamily="34" charset="0"/>
              <a:sym typeface="+mn-ea"/>
            </a:endParaRPr>
          </a:p>
          <a:p>
            <a:r>
              <a:rPr lang="zh-CN" sz="3200" b="1">
                <a:latin typeface="Calibri" pitchFamily="34" charset="0"/>
                <a:sym typeface="+mn-ea"/>
              </a:rPr>
              <a:t>第七段：不负责任，到处害人</a:t>
            </a:r>
            <a:endParaRPr lang="zh-CN" sz="3200" b="1">
              <a:latin typeface="Calibri" pitchFamily="34" charset="0"/>
              <a:sym typeface="+mn-ea"/>
            </a:endParaRPr>
          </a:p>
          <a:p>
            <a:r>
              <a:rPr lang="zh-CN" sz="3200" b="1">
                <a:latin typeface="Calibri" pitchFamily="34" charset="0"/>
                <a:sym typeface="+mn-ea"/>
              </a:rPr>
              <a:t>第八段：流毒全党，妨害革命</a:t>
            </a:r>
            <a:r>
              <a:rPr lang="en-US" altLang="zh-CN" sz="3200" b="1">
                <a:latin typeface="Calibri" pitchFamily="34" charset="0"/>
                <a:sym typeface="+mn-ea"/>
              </a:rPr>
              <a:t>/</a:t>
            </a:r>
            <a:r>
              <a:rPr lang="zh-CN" altLang="zh-CN" sz="3200" b="1">
                <a:latin typeface="Calibri" pitchFamily="34" charset="0"/>
                <a:sym typeface="+mn-ea"/>
              </a:rPr>
              <a:t>传播出去，祸国殃民</a:t>
            </a:r>
            <a:endParaRPr lang="zh-CN" altLang="zh-CN" sz="3200" b="1">
              <a:latin typeface="Calibri" pitchFamily="34" charset="0"/>
              <a:sym typeface="+mn-ea"/>
            </a:endParaRPr>
          </a:p>
          <a:p>
            <a:r>
              <a:rPr lang="zh-CN" sz="3200" b="1">
                <a:latin typeface="Calibri" pitchFamily="34" charset="0"/>
                <a:sym typeface="+mn-ea"/>
              </a:rPr>
              <a:t>第九段：上面檄文</a:t>
            </a:r>
            <a:endParaRPr lang="zh-CN" sz="3200" b="1">
              <a:latin typeface="Calibri" pitchFamily="34" charset="0"/>
              <a:sym typeface="+mn-ea"/>
            </a:endParaRPr>
          </a:p>
          <a:p>
            <a:r>
              <a:rPr lang="zh-CN" sz="3200" b="1">
                <a:latin typeface="Calibri" pitchFamily="34" charset="0"/>
                <a:sym typeface="+mn-ea"/>
              </a:rPr>
              <a:t>第十段：反对党八股，树立马列主义新文风</a:t>
            </a:r>
            <a:endParaRPr lang="zh-CN" sz="3200" b="1">
              <a:latin typeface="Calibri" pitchFamily="34" charset="0"/>
              <a:sym typeface="+mn-ea"/>
            </a:endParaRPr>
          </a:p>
          <a:p>
            <a:endParaRPr lang="zh-CN" altLang="zh-CN" sz="3200" b="1">
              <a:latin typeface="Calibri" pitchFamily="34" charset="0"/>
            </a:endParaRPr>
          </a:p>
          <a:p>
            <a:endParaRPr lang="zh-CN" altLang="zh-CN" sz="3200" b="1">
              <a:latin typeface="Calibri" pitchFamily="34" charset="0"/>
            </a:endParaRPr>
          </a:p>
          <a:p>
            <a:endParaRPr lang="zh-CN" altLang="en-US">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linds(horizontal)">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linds(horizontal)">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blinds(horizontal)">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blinds(horizontal)">
                                      <p:cBhvr>
                                        <p:cTn id="22" dur="500"/>
                                        <p:tgtEl>
                                          <p:spTgt spid="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blinds(horizontal)">
                                      <p:cBhvr>
                                        <p:cTn id="27" dur="500"/>
                                        <p:tgtEl>
                                          <p:spTgt spid="2">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blinds(horizontal)">
                                      <p:cBhvr>
                                        <p:cTn id="32" dur="500"/>
                                        <p:tgtEl>
                                          <p:spTgt spid="2">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animEffect transition="in" filter="blinds(horizontal)">
                                      <p:cBhvr>
                                        <p:cTn id="37" dur="500"/>
                                        <p:tgtEl>
                                          <p:spTgt spid="2">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
                                            <p:txEl>
                                              <p:pRg st="9" end="9"/>
                                            </p:txEl>
                                          </p:spTgt>
                                        </p:tgtEl>
                                        <p:attrNameLst>
                                          <p:attrName>style.visibility</p:attrName>
                                        </p:attrNameLst>
                                      </p:cBhvr>
                                      <p:to>
                                        <p:strVal val="visible"/>
                                      </p:to>
                                    </p:set>
                                    <p:animEffect transition="in" filter="blinds(horizontal)">
                                      <p:cBhvr>
                                        <p:cTn id="42" dur="500"/>
                                        <p:tgtEl>
                                          <p:spTgt spid="2">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
                                            <p:txEl>
                                              <p:pRg st="10" end="10"/>
                                            </p:txEl>
                                          </p:spTgt>
                                        </p:tgtEl>
                                        <p:attrNameLst>
                                          <p:attrName>style.visibility</p:attrName>
                                        </p:attrNameLst>
                                      </p:cBhvr>
                                      <p:to>
                                        <p:strVal val="visible"/>
                                      </p:to>
                                    </p:set>
                                    <p:animEffect transition="in" filter="blinds(horizontal)">
                                      <p:cBhvr>
                                        <p:cTn id="47" dur="500"/>
                                        <p:tgtEl>
                                          <p:spTgt spid="2">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2">
                                            <p:txEl>
                                              <p:pRg st="11" end="11"/>
                                            </p:txEl>
                                          </p:spTgt>
                                        </p:tgtEl>
                                        <p:attrNameLst>
                                          <p:attrName>style.visibility</p:attrName>
                                        </p:attrNameLst>
                                      </p:cBhvr>
                                      <p:to>
                                        <p:strVal val="visible"/>
                                      </p:to>
                                    </p:set>
                                    <p:animEffect transition="in" filter="blinds(horizontal)">
                                      <p:cBhvr>
                                        <p:cTn id="52"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2"/>
          <p:cNvPicPr>
            <a:picLocks noChangeAspect="1"/>
          </p:cNvPicPr>
          <p:nvPr/>
        </p:nvPicPr>
        <p:blipFill>
          <a:blip r:embed="rId1"/>
          <a:srcRect/>
          <a:stretch>
            <a:fillRect/>
          </a:stretch>
        </p:blipFill>
        <p:spPr bwMode="auto">
          <a:xfrm>
            <a:off x="1248410" y="1327785"/>
            <a:ext cx="8870315" cy="3818890"/>
          </a:xfrm>
          <a:prstGeom prst="rect">
            <a:avLst/>
          </a:prstGeom>
          <a:noFill/>
          <a:ln w="9525">
            <a:noFill/>
            <a:miter lim="800000"/>
            <a:headEnd/>
            <a:tailEnd/>
          </a:ln>
        </p:spPr>
      </p:pic>
      <p:sp>
        <p:nvSpPr>
          <p:cNvPr id="2" name="内容占位符 1"/>
          <p:cNvSpPr/>
          <p:nvPr>
            <p:ph idx="1"/>
          </p:nvPr>
        </p:nvSpPr>
        <p:spPr>
          <a:xfrm>
            <a:off x="838200" y="744220"/>
            <a:ext cx="10515600" cy="4061460"/>
          </a:xfrm>
        </p:spPr>
        <p:txBody>
          <a:bodyPr/>
          <a:p>
            <a:r>
              <a:rPr lang="zh-CN" altLang="zh-CN"/>
              <a:t>总结思路</a:t>
            </a:r>
            <a:endParaRPr lang="zh-CN" altLang="zh-CN"/>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4" name="Text Box 4"/>
          <p:cNvSpPr txBox="1"/>
          <p:nvPr/>
        </p:nvSpPr>
        <p:spPr>
          <a:xfrm>
            <a:off x="1524000" y="0"/>
            <a:ext cx="9144000" cy="518160"/>
          </a:xfrm>
          <a:prstGeom prst="rect">
            <a:avLst/>
          </a:prstGeom>
          <a:noFill/>
          <a:ln w="9525">
            <a:noFill/>
            <a:miter/>
          </a:ln>
        </p:spPr>
        <p:txBody>
          <a:bodyPr>
            <a:spAutoFit/>
          </a:bodyPr>
          <a:p>
            <a:pPr lvl="0" eaLnBrk="1" hangingPunct="1">
              <a:spcBef>
                <a:spcPct val="50000"/>
              </a:spcBef>
            </a:pPr>
            <a:r>
              <a:rPr lang="zh-CN" altLang="en-US" sz="2800" b="1" dirty="0">
                <a:solidFill>
                  <a:srgbClr val="C00000"/>
                </a:solidFill>
                <a:latin typeface="Arial" charset="0"/>
                <a:ea typeface="宋体" pitchFamily="2" charset="-122"/>
              </a:rPr>
              <a:t>总结：本文写作方法有哪些？</a:t>
            </a:r>
            <a:r>
              <a:rPr lang="zh-CN" altLang="en-US" sz="2800" b="1" dirty="0">
                <a:latin typeface="Arial" charset="0"/>
                <a:ea typeface="宋体" pitchFamily="2" charset="-122"/>
              </a:rPr>
              <a:t> </a:t>
            </a:r>
            <a:endParaRPr lang="zh-CN" altLang="en-US" sz="2800" b="1" dirty="0">
              <a:latin typeface="Arial" charset="0"/>
              <a:ea typeface="宋体" pitchFamily="2" charset="-122"/>
            </a:endParaRPr>
          </a:p>
        </p:txBody>
      </p:sp>
      <p:sp>
        <p:nvSpPr>
          <p:cNvPr id="20485" name="Text Box 5"/>
          <p:cNvSpPr txBox="1"/>
          <p:nvPr/>
        </p:nvSpPr>
        <p:spPr>
          <a:xfrm>
            <a:off x="1531938" y="765175"/>
            <a:ext cx="9144000" cy="5943600"/>
          </a:xfrm>
          <a:prstGeom prst="rect">
            <a:avLst/>
          </a:prstGeom>
          <a:noFill/>
          <a:ln w="9525">
            <a:noFill/>
            <a:miter/>
          </a:ln>
        </p:spPr>
        <p:txBody>
          <a:bodyPr>
            <a:spAutoFit/>
          </a:bodyPr>
          <a:p>
            <a:pPr lvl="0" eaLnBrk="1" hangingPunct="1"/>
            <a:r>
              <a:rPr lang="zh-CN" altLang="en-US" sz="2400" b="1" dirty="0">
                <a:latin typeface="Arial" charset="0"/>
                <a:ea typeface="宋体" pitchFamily="2" charset="-122"/>
              </a:rPr>
              <a:t>第一，边破边立的论证方法和多种论证方法。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本文着重对党人股的八大罪状进行分析和批判，在批判错误中阐述正面主张，有破有立，破中有立，这是全文总的论证方法。论述具体问题，它又运用了典型事例论证、引用论证和比喻论证等多种方法，而且往往同时交错运用。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文中列举的八条罪状既是论点又是论据。课文剖析每条罪状，目的是从正面树立榜样，指明方向。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a:t>
            </a:r>
            <a:r>
              <a:rPr lang="en-US" altLang="zh-CN" sz="2400" b="1" dirty="0">
                <a:latin typeface="Arial" charset="0"/>
                <a:ea typeface="宋体" pitchFamily="2" charset="-122"/>
              </a:rPr>
              <a:t>1</a:t>
            </a:r>
            <a:r>
              <a:rPr lang="zh-CN" altLang="en-US" sz="2400" b="1" dirty="0">
                <a:latin typeface="Arial" charset="0"/>
                <a:ea typeface="宋体" pitchFamily="2" charset="-122"/>
              </a:rPr>
              <a:t>）引论：指出党八股有八大罪状。（提出问题）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a:t>
            </a:r>
            <a:r>
              <a:rPr lang="en-US" altLang="zh-CN" sz="2400" b="1" dirty="0">
                <a:latin typeface="Arial" charset="0"/>
                <a:ea typeface="宋体" pitchFamily="2" charset="-122"/>
              </a:rPr>
              <a:t>2</a:t>
            </a:r>
            <a:r>
              <a:rPr lang="zh-CN" altLang="en-US" sz="2400" b="1" dirty="0">
                <a:latin typeface="Arial" charset="0"/>
                <a:ea typeface="宋体" pitchFamily="2" charset="-122"/>
              </a:rPr>
              <a:t>）本论：列举党八股八大罪状，论证其危害和纠正的方法。（分析问题）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判断错误 阐述正面主张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边破边立的论证方法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 </a:t>
            </a:r>
            <a:endParaRPr lang="zh-CN" altLang="en-US" sz="2400" b="1" dirty="0">
              <a:latin typeface="Arial" charset="0"/>
              <a:ea typeface="宋体" pitchFamily="2" charset="-122"/>
            </a:endParaRPr>
          </a:p>
          <a:p>
            <a:pPr lvl="0" eaLnBrk="1" hangingPunct="1"/>
            <a:r>
              <a:rPr lang="zh-CN" altLang="en-US" sz="2400" b="1" dirty="0">
                <a:latin typeface="Arial" charset="0"/>
                <a:ea typeface="宋体" pitchFamily="2" charset="-122"/>
              </a:rPr>
              <a:t>（</a:t>
            </a:r>
            <a:r>
              <a:rPr lang="en-US" altLang="zh-CN" sz="2400" b="1" dirty="0">
                <a:latin typeface="Arial" charset="0"/>
                <a:ea typeface="宋体" pitchFamily="2" charset="-122"/>
              </a:rPr>
              <a:t>3</a:t>
            </a:r>
            <a:r>
              <a:rPr lang="zh-CN" altLang="en-US" sz="2400" b="1" dirty="0">
                <a:latin typeface="Arial" charset="0"/>
                <a:ea typeface="宋体" pitchFamily="2" charset="-122"/>
              </a:rPr>
              <a:t>）结论：必须抛弃党八股，采取生动活泼新鲜有力的马克思列宁主义的文风。（中心论点）（解决问题） </a:t>
            </a:r>
            <a:endParaRPr lang="zh-CN" altLang="en-US" sz="2400" b="1" dirty="0">
              <a:latin typeface="Arial"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4">
                                            <p:txEl>
                                              <p:charRg st="0" end="12"/>
                                            </p:txEl>
                                          </p:spTgt>
                                        </p:tgtEl>
                                        <p:attrNameLst>
                                          <p:attrName>style.visibility</p:attrName>
                                        </p:attrNameLst>
                                      </p:cBhvr>
                                      <p:to>
                                        <p:strVal val="visible"/>
                                      </p:to>
                                    </p:set>
                                    <p:anim calcmode="lin" valueType="num">
                                      <p:cBhvr additive="base">
                                        <p:cTn id="7" dur="500" fill="hold"/>
                                        <p:tgtEl>
                                          <p:spTgt spid="20484">
                                            <p:txEl>
                                              <p:charRg st="0" end="1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4">
                                            <p:txEl>
                                              <p:charRg st="0" end="1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5"/>
                                        </p:tgtEl>
                                        <p:attrNameLst>
                                          <p:attrName>style.visibility</p:attrName>
                                        </p:attrNameLst>
                                      </p:cBhvr>
                                      <p:to>
                                        <p:strVal val="visible"/>
                                      </p:to>
                                    </p:set>
                                    <p:anim calcmode="lin" valueType="num">
                                      <p:cBhvr additive="base">
                                        <p:cTn id="13" dur="500" fill="hold"/>
                                        <p:tgtEl>
                                          <p:spTgt spid="20485"/>
                                        </p:tgtEl>
                                        <p:attrNameLst>
                                          <p:attrName>ppt_x</p:attrName>
                                        </p:attrNameLst>
                                      </p:cBhvr>
                                      <p:tavLst>
                                        <p:tav tm="0">
                                          <p:val>
                                            <p:strVal val="#ppt_x"/>
                                          </p:val>
                                        </p:tav>
                                        <p:tav tm="100000">
                                          <p:val>
                                            <p:strVal val="#ppt_x"/>
                                          </p:val>
                                        </p:tav>
                                      </p:tavLst>
                                    </p:anim>
                                    <p:anim calcmode="lin" valueType="num">
                                      <p:cBhvr additive="base">
                                        <p:cTn id="14"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Lst>
  </p:timing>
</p:sld>
</file>

<file path=ppt/theme/theme1.xml><?xml version="1.0" encoding="utf-8"?>
<a:theme xmlns:a="http://schemas.openxmlformats.org/drawingml/2006/main" name="沟通对话">
  <a:themeElements>
    <a:clrScheme name="">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9E2"/>
      </a:accent5>
      <a:accent6>
        <a:srgbClr val="2D89E5"/>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9E2"/>
        </a:accent5>
        <a:accent6>
          <a:srgbClr val="2D89E5"/>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3847</Words>
  <Application>Kingsoft Office WPP</Application>
  <PresentationFormat>自定义</PresentationFormat>
  <Paragraphs>261</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沟通对话</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总结：</vt:lpstr>
      <vt:lpstr>PowerPoint 演示文稿</vt:lpstr>
      <vt:lpstr>PowerPoint 演示文稿</vt:lpstr>
      <vt:lpstr>PowerPoint 演示文稿</vt:lpstr>
      <vt:lpstr>PowerPoint 演示文稿</vt:lpstr>
      <vt:lpstr>论证过程和论证方法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本文的文风特点：</vt:lpstr>
      <vt:lpstr>PowerPoint 演示文稿</vt:lpstr>
      <vt:lpstr>PowerPoint 演示文稿</vt:lpstr>
      <vt:lpstr>本文的语言特点：</vt:lpstr>
      <vt:lpstr>本文的语言特点：</vt:lpstr>
      <vt:lpstr>总结本文特点</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15</cp:revision>
  <dcterms:created xsi:type="dcterms:W3CDTF">2019-11-18T01:36:00Z</dcterms:created>
  <dcterms:modified xsi:type="dcterms:W3CDTF">2019-11-21T08:15:52Z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