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1618" r:id="rId5"/>
    <p:sldId id="1513" r:id="rId6"/>
    <p:sldId id="1619" r:id="rId7"/>
    <p:sldId id="1514" r:id="rId8"/>
    <p:sldId id="1669" r:id="rId9"/>
    <p:sldId id="1520" r:id="rId10"/>
    <p:sldId id="1621" r:id="rId11"/>
    <p:sldId id="1622" r:id="rId12"/>
    <p:sldId id="1741" r:id="rId13"/>
    <p:sldId id="1521" r:id="rId14"/>
    <p:sldId id="1522" r:id="rId15"/>
    <p:sldId id="1523" r:id="rId16"/>
    <p:sldId id="1572" r:id="rId17"/>
    <p:sldId id="1515" r:id="rId18"/>
    <p:sldId id="1485" r:id="rId19"/>
    <p:sldId id="1575" r:id="rId20"/>
    <p:sldId id="1576" r:id="rId21"/>
    <p:sldId id="1525" r:id="rId22"/>
    <p:sldId id="1526" r:id="rId23"/>
    <p:sldId id="1527" r:id="rId24"/>
    <p:sldId id="1528" r:id="rId25"/>
    <p:sldId id="1530" r:id="rId26"/>
    <p:sldId id="1531" r:id="rId27"/>
    <p:sldId id="1532" r:id="rId28"/>
    <p:sldId id="1535" r:id="rId29"/>
    <p:sldId id="1717" r:id="rId30"/>
    <p:sldId id="1744" r:id="rId31"/>
    <p:sldId id="1541" r:id="rId32"/>
    <p:sldId id="1543" r:id="rId33"/>
    <p:sldId id="1545" r:id="rId34"/>
    <p:sldId id="1557" r:id="rId35"/>
    <p:sldId id="1742" r:id="rId36"/>
    <p:sldId id="1582" r:id="rId37"/>
    <p:sldId id="1745" r:id="rId38"/>
    <p:sldId id="1560" r:id="rId39"/>
    <p:sldId id="1562" r:id="rId40"/>
    <p:sldId id="1586" r:id="rId41"/>
    <p:sldId id="1587" r:id="rId42"/>
    <p:sldId id="1589" r:id="rId43"/>
    <p:sldId id="1590" r:id="rId44"/>
  </p:sldIdLst>
  <p:sldSz cx="12190095" cy="6859270"/>
  <p:notesSz cx="6858000" cy="9144000"/>
  <p:custDataLst>
    <p:tags r:id="rId45"/>
  </p:custDataLst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作者" initials="作" lastIdx="0" clrIdx="1"/>
  <p:cmAuthor id="2" name="Administrator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16" autoAdjust="0"/>
    <p:restoredTop sz="96318" autoAdjust="0"/>
  </p:normalViewPr>
  <p:slideViewPr>
    <p:cSldViewPr>
      <p:cViewPr varScale="1">
        <p:scale>
          <a:sx n="113" d="100"/>
          <a:sy n="113" d="100"/>
        </p:scale>
        <p:origin x="180" y="96"/>
      </p:cViewPr>
      <p:guideLst>
        <p:guide orient="horz" pos="2220"/>
        <p:guide pos="37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959"/>
        <p:guide pos="2131"/>
      </p:guideLst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handoutMaster" Target="handoutMasters/handout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slide" Target="slides/slide40.xml" /><Relationship Id="rId45" Type="http://schemas.openxmlformats.org/officeDocument/2006/relationships/tags" Target="tags/tag5.xml" /><Relationship Id="rId46" Type="http://schemas.openxmlformats.org/officeDocument/2006/relationships/presProps" Target="presProps.xml" /><Relationship Id="rId47" Type="http://schemas.openxmlformats.org/officeDocument/2006/relationships/viewProps" Target="viewProps.xml" /><Relationship Id="rId48" Type="http://schemas.openxmlformats.org/officeDocument/2006/relationships/theme" Target="theme/theme1.xml" /><Relationship Id="rId49" Type="http://schemas.openxmlformats.org/officeDocument/2006/relationships/tableStyles" Target="tableStyles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15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/>
        </p:nvSpPr>
        <p:spPr>
          <a:xfrm>
            <a:off x="0" y="3429794"/>
            <a:ext cx="12190413" cy="3429794"/>
          </a:xfrm>
          <a:prstGeom prst="rect">
            <a:avLst/>
          </a:prstGeom>
          <a:solidFill>
            <a:schemeClr val="accent5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9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/>
        </p:nvSpPr>
        <p:spPr>
          <a:xfrm>
            <a:off x="0" y="3069754"/>
            <a:ext cx="12190413" cy="3789834"/>
          </a:xfrm>
          <a:prstGeom prst="rect">
            <a:avLst/>
          </a:prstGeom>
          <a:solidFill>
            <a:schemeClr val="accent5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7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/>
        </p:nvSpPr>
        <p:spPr>
          <a:xfrm>
            <a:off x="0" y="2708788"/>
            <a:ext cx="12190413" cy="4150800"/>
          </a:xfrm>
          <a:prstGeom prst="rect">
            <a:avLst/>
          </a:prstGeom>
          <a:solidFill>
            <a:schemeClr val="accent5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8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/>
        </p:nvSpPr>
        <p:spPr>
          <a:xfrm>
            <a:off x="0" y="1588"/>
            <a:ext cx="12190413" cy="6858000"/>
          </a:xfrm>
          <a:prstGeom prst="rect">
            <a:avLst/>
          </a:prstGeom>
          <a:solidFill>
            <a:schemeClr val="accent5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05" y="275218"/>
            <a:ext cx="10971086" cy="114321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505" y="6247441"/>
            <a:ext cx="2844356" cy="476339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4949" y="6247441"/>
            <a:ext cx="3860197" cy="476339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6235" y="6247441"/>
            <a:ext cx="2844356" cy="476339"/>
          </a:xfrm>
        </p:spPr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x">
  <p:cSld name="19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3" name="Shape 123"/>
          <p:cNvSpPr>
            <a:spLocks noGrp="1"/>
          </p:cNvSpPr>
          <p:nvPr>
            <p:ph type="pic" idx="13"/>
          </p:nvPr>
        </p:nvSpPr>
        <p:spPr>
          <a:xfrm>
            <a:off x="1673680" y="-1"/>
            <a:ext cx="10516415" cy="6215663"/>
          </a:xfrm>
          <a:prstGeom prst="rect">
            <a:avLst/>
          </a:prstGeom>
        </p:spPr>
        <p:txBody>
          <a:bodyPr lIns="71288" rIns="71288"/>
          <a:lstStyle/>
          <a:p/>
        </p:txBody>
      </p:sp>
      <p:sp>
        <p:nvSpPr>
          <p:cNvPr id="124" name="Shape 124"/>
          <p:cNvSpPr>
            <a:spLocks noGrp="1"/>
          </p:cNvSpPr>
          <p:nvPr>
            <p:ph type="sldNum" sz="quarter" idx="2"/>
          </p:nvPr>
        </p:nvSpPr>
        <p:spPr>
          <a:xfrm>
            <a:off x="8435120" y="6217179"/>
            <a:ext cx="301116" cy="2807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/>
            </a:fld>
            <a:endParaRPr/>
          </a:p>
        </p:txBody>
      </p:sp>
    </p:spTree>
  </p:cSld>
  <p:clrMapOvr>
    <a:masterClrMapping/>
  </p:clrMapOvr>
  <p:transition spd="med"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16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5950074"/>
            <a:ext cx="12190413" cy="909514"/>
          </a:xfrm>
          <a:prstGeom prst="rect">
            <a:avLst/>
          </a:prstGeom>
          <a:solidFill>
            <a:schemeClr val="accent5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12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5588788"/>
            <a:ext cx="12190413" cy="1270800"/>
          </a:xfrm>
          <a:prstGeom prst="rect">
            <a:avLst/>
          </a:prstGeom>
          <a:solidFill>
            <a:schemeClr val="accent5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26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5228788"/>
            <a:ext cx="12190413" cy="1630800"/>
          </a:xfrm>
          <a:prstGeom prst="rect">
            <a:avLst/>
          </a:prstGeom>
          <a:solidFill>
            <a:schemeClr val="accent5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11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4868788"/>
            <a:ext cx="12190413" cy="1990800"/>
          </a:xfrm>
          <a:prstGeom prst="rect">
            <a:avLst/>
          </a:prstGeom>
          <a:solidFill>
            <a:schemeClr val="accent5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13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4508788"/>
            <a:ext cx="12190413" cy="2350800"/>
          </a:xfrm>
          <a:prstGeom prst="rect">
            <a:avLst/>
          </a:prstGeom>
          <a:solidFill>
            <a:schemeClr val="accent5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10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4411588"/>
            <a:ext cx="12190413" cy="2448000"/>
          </a:xfrm>
          <a:prstGeom prst="rect">
            <a:avLst/>
          </a:prstGeom>
          <a:solidFill>
            <a:schemeClr val="accent5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25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4149874"/>
            <a:ext cx="12190413" cy="2709714"/>
          </a:xfrm>
          <a:prstGeom prst="rect">
            <a:avLst/>
          </a:prstGeom>
          <a:solidFill>
            <a:schemeClr val="accent5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14_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 userDrawn="1"/>
        </p:nvSpPr>
        <p:spPr>
          <a:xfrm>
            <a:off x="0" y="3788788"/>
            <a:ext cx="12190413" cy="3070800"/>
          </a:xfrm>
          <a:prstGeom prst="rect">
            <a:avLst/>
          </a:prstGeom>
          <a:solidFill>
            <a:schemeClr val="accent5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/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image" Target="../media/image1.png" /><Relationship Id="rId19" Type="http://schemas.microsoft.com/office/2007/relationships/hdphoto" Target="../media/image2.wdp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8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3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/>
  <p:timing/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3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4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7.png" /><Relationship Id="rId3" Type="http://schemas.openxmlformats.org/officeDocument/2006/relationships/tags" Target="../tags/tag1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8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矩形 1"/>
          <p:cNvSpPr>
            <a:spLocks noChangeArrowheads="1"/>
          </p:cNvSpPr>
          <p:nvPr/>
        </p:nvSpPr>
        <p:spPr bwMode="auto">
          <a:xfrm>
            <a:off x="622840" y="909050"/>
            <a:ext cx="11072670" cy="35420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还是那只白鹭，守着那一方寒塘，不肯离去，也不忍离去，想是见过劫难，也见过复兴，故而徘徊不已，把一双钢翅</a:t>
            </a: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________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b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、合了又张，张了又合</a:t>
            </a:r>
            <a:b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altLang="zh-CN" sz="3735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、张了又合，合了又张 </a:t>
            </a:r>
            <a:br>
              <a:rPr kumimoji="0" lang="zh-CN" altLang="en-US" sz="3735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zh-CN" altLang="en-US" sz="3735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1" name="TextBox 2"/>
          <p:cNvSpPr txBox="1"/>
          <p:nvPr/>
        </p:nvSpPr>
        <p:spPr>
          <a:xfrm>
            <a:off x="838581" y="4653709"/>
            <a:ext cx="8431482" cy="7480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/>
            <a:r>
              <a:rPr lang="zh-CN" altLang="en-US" sz="4265" b="1">
                <a:solidFill>
                  <a:srgbClr val="0000FF"/>
                </a:solidFill>
                <a:latin typeface="Arial" panose="020b0604020202020204" pitchFamily="34" charset="0"/>
              </a:rPr>
              <a:t>不忍离去</a:t>
            </a:r>
            <a:r>
              <a:rPr lang="en-US" altLang="zh-CN" sz="4265" b="1">
                <a:solidFill>
                  <a:srgbClr val="0000FF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265" b="1">
                <a:solidFill>
                  <a:srgbClr val="0000FF"/>
                </a:solidFill>
                <a:latin typeface="Arial" panose="020b0604020202020204" pitchFamily="34" charset="0"/>
              </a:rPr>
              <a:t>落脚在“合”选</a:t>
            </a:r>
            <a:r>
              <a:rPr lang="en-US" altLang="zh-CN" sz="4265" b="1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zh-CN" sz="4265" b="1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endParaRPr lang="zh-CN" altLang="en-US" sz="4265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89206" y="261055"/>
            <a:ext cx="11412000" cy="59372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这是三段论最基本的一种有效形式，但并不是所有符合三段论定义的推理形式都是有效的。</a:t>
            </a: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 spc="5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例如：《十五贯》中过于执的推理就是一个无效的三段论。其推理过程为：</a:t>
            </a:r>
            <a:endParaRPr lang="zh-CN" altLang="zh-CN" sz="2800" b="1" kern="100" spc="5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 spc="5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大前提：</a:t>
            </a:r>
            <a:r>
              <a:rPr lang="zh-CN" altLang="zh-CN" sz="2800" b="1" kern="100" spc="5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杀死尤葫芦的罪犯有十五贯钱</a:t>
            </a:r>
            <a:endParaRPr lang="zh-CN" altLang="zh-CN" sz="2800" b="1" kern="100" spc="5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 spc="5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小前提：</a:t>
            </a:r>
            <a:r>
              <a:rPr lang="zh-CN" altLang="zh-CN" sz="2800" b="1" kern="100" spc="5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熊友兰有十五贯钱</a:t>
            </a:r>
            <a:endParaRPr lang="zh-CN" altLang="zh-CN" sz="2800" b="1" kern="100" spc="5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结论：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熊友兰是杀死尤葫芦的罪犯。</a:t>
            </a: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b="1" kern="1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大前提应该改成</a:t>
            </a:r>
            <a:r>
              <a:rPr lang="en-US" altLang="zh-CN" sz="2800" b="1" kern="1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——</a:t>
            </a:r>
            <a:r>
              <a:rPr lang="zh-CN" altLang="zh-CN" sz="2800" b="1" kern="1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有十五贯钱的是杀死尤葫芦的罪犯</a:t>
            </a:r>
            <a:endParaRPr lang="zh-CN" altLang="zh-CN" sz="2800" b="1" kern="10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                 </a:t>
            </a:r>
            <a:r>
              <a:rPr lang="zh-CN" altLang="en-US" sz="2800" b="1" kern="1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（大前提本身是错误的。</a:t>
            </a:r>
            <a:r>
              <a:rPr lang="en-US" altLang="zh-CN" sz="2800" b="1" kern="1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p—q</a:t>
            </a:r>
            <a:r>
              <a:rPr lang="zh-CN" altLang="en-US" sz="2800" b="1" kern="1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，</a:t>
            </a:r>
            <a:r>
              <a:rPr lang="zh-CN" altLang="en-US" sz="2800" b="1" kern="10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但</a:t>
            </a:r>
            <a:r>
              <a:rPr lang="en-US" altLang="zh-CN" sz="2800" b="1" u="sng" kern="10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q—p </a:t>
            </a:r>
            <a:r>
              <a:rPr lang="zh-CN" altLang="en-US" sz="2800" b="1" kern="10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×</a:t>
            </a:r>
            <a:r>
              <a:rPr lang="zh-CN" altLang="en-US" sz="2800" b="1" kern="10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）</a:t>
            </a:r>
            <a:endParaRPr lang="zh-CN" altLang="en-US" sz="2800" b="1" kern="10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89206" y="260826"/>
            <a:ext cx="11412000" cy="464502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2.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充分条件推理</a:t>
            </a:r>
            <a:endParaRPr lang="zh-CN" altLang="zh-CN" sz="2800" b="1" kern="1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也叫充分条件假言推理。假言推理有两个前提，其中一个前提是假言判断，另一个前提是这个假言判断的前件或后件。充分条件假言推理，就是</a:t>
            </a:r>
            <a:r>
              <a:rPr lang="zh-CN" altLang="zh-CN" sz="2800" b="1" kern="100">
                <a:highlight>
                  <a:srgbClr val="FFFF00"/>
                </a:highlight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它的假言前提是一个充分条件假言判断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的假言推理。所谓</a:t>
            </a:r>
            <a:r>
              <a:rPr lang="en-US" altLang="zh-CN" sz="28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solidFill>
                  <a:srgbClr val="00B05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充分条件</a:t>
            </a:r>
            <a:r>
              <a:rPr lang="en-US" altLang="zh-CN" sz="2800" b="1" kern="100">
                <a:solidFill>
                  <a:srgbClr val="00B05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，就意味着</a:t>
            </a:r>
            <a:r>
              <a:rPr lang="zh-CN" altLang="zh-CN" sz="2800" b="1" kern="100">
                <a:solidFill>
                  <a:srgbClr val="00B05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有这个条件，就一定有相应的结果或结论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；</a:t>
            </a:r>
            <a:endParaRPr lang="zh-CN" altLang="zh-CN" sz="2800" b="1" kern="10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通常用</a:t>
            </a:r>
            <a:r>
              <a:rPr lang="en-US" altLang="zh-CN" sz="2800" b="1" kern="100">
                <a:solidFill>
                  <a:srgbClr val="0000FF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如果</a:t>
            </a:r>
            <a:r>
              <a:rPr lang="en-US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p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，那么</a:t>
            </a:r>
            <a:r>
              <a:rPr lang="en-US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q</a:t>
            </a:r>
            <a:r>
              <a:rPr lang="en-US" altLang="zh-CN" sz="2800" b="1" kern="100">
                <a:solidFill>
                  <a:srgbClr val="0000FF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的形式表示</a:t>
            </a: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p(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前件</a:t>
            </a: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q(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后件</a:t>
            </a: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的充分条件，有</a:t>
            </a: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p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就一定有</a:t>
            </a: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q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2800" b="1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06625" y="4725670"/>
            <a:ext cx="8005445" cy="583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</a:rPr>
              <a:t>进行推理的原命题是一个充分条件命题。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07260" y="5589905"/>
            <a:ext cx="2976880" cy="460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zh-CN" altLang="en-US"/>
              <a:t>若ac=bc，则a=b ；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494915" y="6093460"/>
            <a:ext cx="2120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/>
              <a:t>c</a:t>
            </a:r>
            <a:r>
              <a:rPr lang="zh-CN" altLang="en-US"/>
              <a:t>不等于</a:t>
            </a:r>
            <a:r>
              <a:rPr lang="en-US" altLang="zh-CN"/>
              <a:t>0</a:t>
            </a:r>
            <a:endParaRPr lang="en-US" altLang="zh-CN"/>
          </a:p>
        </p:txBody>
      </p:sp>
      <p:sp>
        <p:nvSpPr>
          <p:cNvPr id="7" name="文本框 6"/>
          <p:cNvSpPr txBox="1"/>
          <p:nvPr/>
        </p:nvSpPr>
        <p:spPr>
          <a:xfrm>
            <a:off x="5251450" y="5589905"/>
            <a:ext cx="4915535" cy="4603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/>
              <a:t>x,y都是偶数，则x+y是偶数；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34596" y="45026"/>
            <a:ext cx="11412000" cy="658368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 fontAlgn="auto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规则</a:t>
            </a:r>
            <a:r>
              <a:rPr lang="en-US" altLang="zh-CN" sz="28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1</a:t>
            </a:r>
            <a:r>
              <a:rPr lang="zh-CN" altLang="zh-CN" sz="28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：肯定前件，就要肯定后件；</a:t>
            </a:r>
            <a:r>
              <a:rPr lang="zh-CN" altLang="zh-CN" sz="2800" b="1" u="sng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否定前件，不能否定后件</a:t>
            </a:r>
            <a:endParaRPr lang="zh-CN" altLang="zh-CN" sz="2800" b="1" u="sng" kern="100">
              <a:solidFill>
                <a:srgbClr val="FF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——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如果</a:t>
            </a: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p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，那么</a:t>
            </a: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q</a:t>
            </a:r>
            <a:r>
              <a:rPr lang="en-US" altLang="zh-CN" sz="28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p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，定有</a:t>
            </a: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q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例如：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如果你喜欢语文，那么你学习语文会很投入。</a:t>
            </a:r>
            <a:endParaRPr lang="zh-CN" altLang="zh-CN" sz="2800" b="1" kern="10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solidFill>
                  <a:srgbClr val="0000FF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如果你不喜欢语文，那么你学习语文不会很投入。</a:t>
            </a:r>
            <a:r>
              <a:rPr lang="zh-CN" altLang="zh-CN" sz="2800" b="1" kern="100">
                <a:solidFill>
                  <a:srgbClr val="00B05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（否定前件×）</a:t>
            </a:r>
            <a:endParaRPr lang="zh-CN" altLang="zh-CN" sz="2800" b="1" kern="100">
              <a:solidFill>
                <a:srgbClr val="00B05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solidFill>
                  <a:srgbClr val="0000FF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→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你学习语文不投入，所以你不喜欢语文。</a:t>
            </a:r>
            <a:r>
              <a:rPr lang="zh-CN" altLang="zh-CN" sz="2800" b="1" kern="100">
                <a:solidFill>
                  <a:srgbClr val="00B05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（否定后件</a:t>
            </a:r>
            <a:r>
              <a:rPr lang="en-US" altLang="zh-CN" sz="2800" b="1" kern="100">
                <a:solidFill>
                  <a:srgbClr val="00B05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√</a:t>
            </a:r>
            <a:r>
              <a:rPr lang="zh-CN" altLang="en-US" sz="2800" b="1" kern="100">
                <a:solidFill>
                  <a:srgbClr val="00B05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）</a:t>
            </a:r>
            <a:endParaRPr lang="zh-CN" altLang="zh-CN" sz="2800" b="1" kern="10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规则</a:t>
            </a:r>
            <a:r>
              <a:rPr lang="en-US" altLang="zh-CN" sz="28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2</a:t>
            </a:r>
            <a:r>
              <a:rPr lang="zh-CN" altLang="zh-CN" sz="28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：否定后件，就要否定前件；</a:t>
            </a:r>
            <a:r>
              <a:rPr lang="zh-CN" altLang="zh-CN" sz="2800" b="1" u="sng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肯定后件，不能肯定前件</a:t>
            </a:r>
            <a:endParaRPr lang="zh-CN" altLang="zh-CN" sz="2800" b="1" u="sng" kern="100">
              <a:solidFill>
                <a:srgbClr val="FF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——如果p，那么q→并非q，并非p。</a:t>
            </a: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 fontAlgn="auto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例如：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如果得肺炎，就会发烧。</a:t>
            </a:r>
            <a:endParaRPr lang="en-US" altLang="zh-CN" sz="2800" b="1" kern="100">
              <a:solidFill>
                <a:srgbClr val="00B05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solidFill>
                  <a:srgbClr val="0000FF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→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小刚没发烧，所以他没得肺炎。</a:t>
            </a:r>
            <a:r>
              <a:rPr lang="en-US" altLang="zh-CN" sz="2800" b="1" kern="100">
                <a:solidFill>
                  <a:srgbClr val="00B05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（</a:t>
            </a:r>
            <a:r>
              <a:rPr lang="zh-CN" altLang="en-US" sz="2800" b="1" kern="100">
                <a:solidFill>
                  <a:srgbClr val="00B05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否定后件</a:t>
            </a:r>
            <a:r>
              <a:rPr lang="en-US" altLang="zh-CN" sz="2800" b="1" kern="100">
                <a:solidFill>
                  <a:srgbClr val="00B05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√）</a:t>
            </a:r>
            <a:endParaRPr lang="en-US" altLang="zh-CN" sz="2800" b="1" kern="100">
              <a:solidFill>
                <a:srgbClr val="00B05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algn="just" fontAlgn="auto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solidFill>
                  <a:srgbClr val="0000FF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小刚发烧，所以他得了肺炎。</a:t>
            </a:r>
            <a:r>
              <a:rPr lang="en-US" altLang="zh-CN" sz="2800" b="1" kern="100">
                <a:solidFill>
                  <a:srgbClr val="00B05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en-US" sz="2800" b="1" kern="100">
                <a:solidFill>
                  <a:srgbClr val="00B05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肯定后件</a:t>
            </a:r>
            <a:r>
              <a:rPr lang="en-US" altLang="zh-CN" sz="2800" b="1" kern="100">
                <a:solidFill>
                  <a:srgbClr val="00B05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×）</a:t>
            </a:r>
            <a:endParaRPr lang="en-US" altLang="zh-CN" sz="2800" b="1" kern="100">
              <a:solidFill>
                <a:srgbClr val="00B05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90500" y="45720"/>
            <a:ext cx="11863070" cy="59372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例如：</a:t>
            </a: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某交友相亲节目中，男嘉宾面对出场的</a:t>
            </a:r>
            <a:r>
              <a:rPr lang="en-US" altLang="zh-CN" sz="28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</a:t>
            </a:r>
            <a:r>
              <a:rPr lang="zh-CN" altLang="zh-CN" sz="28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位女嘉宾，将自己喜欢的划入红区，其他的划入蓝区。一女嘉宾问男嘉宾：</a:t>
            </a:r>
            <a:r>
              <a:rPr lang="en-US" altLang="zh-CN" sz="28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8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区分不同区域是如何考虑的？</a:t>
            </a:r>
            <a:r>
              <a:rPr lang="en-US" altLang="zh-CN" sz="28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8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男嘉宾称，</a:t>
            </a:r>
            <a:r>
              <a:rPr lang="zh-CN" altLang="zh-CN" sz="28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如果划入红区，一定是他感到</a:t>
            </a:r>
            <a:r>
              <a:rPr lang="en-US" altLang="zh-CN" sz="28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8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气场很强的</a:t>
            </a:r>
            <a:r>
              <a:rPr lang="en-US" altLang="zh-CN" sz="28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8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。该女嘉宾说：</a:t>
            </a:r>
            <a:r>
              <a:rPr lang="en-US" altLang="zh-CN" sz="28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8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我未被划入红区，那说明我气场不强。</a:t>
            </a:r>
            <a:r>
              <a:rPr lang="en-US" altLang="zh-CN" sz="28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zh-CN" altLang="zh-CN" sz="2800" b="1" kern="10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女嘉宾的推理就是</a:t>
            </a:r>
            <a:r>
              <a:rPr lang="en-US" altLang="zh-CN" sz="2800" b="1" kern="100">
                <a:solidFill>
                  <a:srgbClr val="0000FF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否定前件</a:t>
            </a:r>
            <a:r>
              <a:rPr lang="en-US" altLang="zh-CN" sz="2800" b="1" kern="100">
                <a:solidFill>
                  <a:srgbClr val="0000FF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，写成规范的格式就是：</a:t>
            </a: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如果划进红区，那么气场很强</a:t>
            </a:r>
            <a:r>
              <a:rPr lang="en-US" altLang="zh-CN" sz="28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u="sng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未被划进红区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否定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p)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，气场不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很</a:t>
            </a:r>
            <a:r>
              <a:rPr lang="en-US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强。</a:t>
            </a:r>
            <a:endParaRPr lang="zh-CN" altLang="zh-CN" sz="2800" b="1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en-US" sz="2800" b="1" kern="10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正确：（否定后件，可以否定前件）</a:t>
            </a:r>
            <a:r>
              <a:rPr lang="en-US" altLang="zh-CN" sz="28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——</a:t>
            </a:r>
            <a:r>
              <a:rPr lang="zh-CN" altLang="en-US" sz="2800" b="1" kern="100"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我气场不强，所以未被划进红区。</a:t>
            </a:r>
            <a:endParaRPr lang="zh-CN" altLang="en-US" sz="2800" b="1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en-US" sz="2800" b="1" kern="1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（可能会有气场强的未被划进红区。）</a:t>
            </a:r>
            <a:endParaRPr lang="zh-CN" altLang="en-US" sz="2800" b="1" kern="10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88037" y="239348"/>
            <a:ext cx="1676115" cy="492443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txBody>
          <a:bodyPr wrap="square" rtlCol="0">
            <a:spAutoFit/>
          </a:bodyPr>
          <a:lstStyle/>
          <a:p>
            <a:pPr algn="ctr">
              <a:spcAft>
                <a:spcPct val="0"/>
              </a:spcAft>
            </a:pPr>
            <a:r>
              <a:rPr lang="zh-CN" altLang="en-US" sz="2600" b="1" kern="10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即时小练</a:t>
            </a:r>
            <a:endParaRPr lang="zh-CN" altLang="zh-CN" sz="2600" b="1" kern="10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>
            <a:stCxn id="2" idx="3"/>
          </p:cNvCxnSpPr>
          <p:nvPr/>
        </p:nvCxnSpPr>
        <p:spPr>
          <a:xfrm>
            <a:off x="1864152" y="485570"/>
            <a:ext cx="9991694" cy="0"/>
          </a:xfrm>
          <a:prstGeom prst="line">
            <a:avLst/>
          </a:prstGeom>
          <a:ln w="19050">
            <a:solidFill>
              <a:srgbClr val="485F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389206" y="537280"/>
            <a:ext cx="11466640" cy="29210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2.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阅读下面的文字，完成后面的题目。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3105" algn="just">
              <a:lnSpc>
                <a:spcPct val="100000"/>
              </a:lnSpc>
              <a:spcAft>
                <a:spcPct val="0"/>
              </a:spcAft>
            </a:pPr>
            <a:r>
              <a:rPr lang="zh-CN" altLang="zh-CN" sz="28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语数英三门学科的三位老师小聚。</a:t>
            </a:r>
            <a:r>
              <a:rPr lang="zh-CN" altLang="zh-CN" sz="2800" b="1" kern="100" spc="-15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张老师说：</a:t>
            </a:r>
            <a:r>
              <a:rPr lang="en-US" altLang="zh-CN" sz="2800" b="1" kern="100" spc="-15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800" b="1" kern="100" spc="-15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我取两颗葡萄，一颗枣。现在，我分给你们一人一颗，我自己留下一颗。请你们根据自己手上的水果来推出对方手里拿的是什么。</a:t>
            </a:r>
            <a:r>
              <a:rPr lang="en-US" altLang="zh-CN" sz="2800" b="1" kern="100" spc="-15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zh-CN" altLang="zh-CN" sz="2800" b="1" kern="100" spc="-15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3105" algn="just">
              <a:lnSpc>
                <a:spcPct val="100000"/>
              </a:lnSpc>
              <a:spcAft>
                <a:spcPct val="0"/>
              </a:spcAft>
            </a:pPr>
            <a:r>
              <a:rPr lang="zh-CN" altLang="zh-CN" sz="28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当王老师和李老师拿到水果时，起先都呆了一下，好像推不出来。就在这时候，英语李老师喊了起来：</a:t>
            </a:r>
            <a:r>
              <a:rPr lang="en-US" altLang="zh-CN" sz="28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8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我猜到了。</a:t>
            </a:r>
            <a:r>
              <a:rPr lang="en-US" altLang="zh-CN" sz="28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2800" b="1" kern="100">
              <a:solidFill>
                <a:srgbClr val="00B05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4596" y="3284791"/>
            <a:ext cx="11412000" cy="76644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请问李老师是怎样推理的？她推出的结果是什么？请写出她的推理形式。</a:t>
            </a:r>
            <a:endParaRPr lang="zh-CN" altLang="zh-CN" sz="2800" b="1" kern="100"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841" y="3861122"/>
            <a:ext cx="11412000" cy="244602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李老师的推论过程：如果王老师手里拿的是枣，王老师应当能够判定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手里的是葡萄。因为材料里指出，枣只有一颗。但是，对方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呆了一下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。这就意味着王老师手里不是枣，那就只能是葡萄。</a:t>
            </a:r>
            <a:endParaRPr lang="zh-CN" altLang="zh-CN" sz="2800" kern="1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否定后件</a:t>
            </a:r>
            <a:r>
              <a:rPr lang="en-US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——</a:t>
            </a:r>
            <a:r>
              <a:rPr lang="zh-CN" altLang="en-US" sz="2800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否定前件（排除）</a:t>
            </a:r>
            <a:endParaRPr lang="zh-CN" altLang="zh-CN" sz="2800" kern="100">
              <a:solidFill>
                <a:srgbClr val="0000FF"/>
              </a:solidFill>
              <a:effectLst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矩形 20"/>
          <p:cNvSpPr/>
          <p:nvPr/>
        </p:nvSpPr>
        <p:spPr>
          <a:xfrm>
            <a:off x="190500" y="0"/>
            <a:ext cx="11810365" cy="29210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3.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必要条件推理</a:t>
            </a:r>
            <a:endParaRPr lang="zh-CN" altLang="zh-CN" sz="2800" b="1" kern="1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也叫必要条件假言推理，就是它的</a:t>
            </a:r>
            <a:r>
              <a:rPr lang="zh-CN" altLang="zh-CN" sz="2800" b="1" kern="100">
                <a:highlight>
                  <a:srgbClr val="FFFF00"/>
                </a:highlight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假言前提是一个必要条件假言判断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的假言推理。</a:t>
            </a: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例如，《晏子使楚》中的著名典故：</a:t>
            </a:r>
            <a:r>
              <a:rPr lang="zh-CN" altLang="zh-CN" sz="2800" b="1" kern="100">
                <a:solidFill>
                  <a:srgbClr val="00B05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楚人以晏子短，为小门于大门之侧而延晏子。晏子不入，曰：</a:t>
            </a:r>
            <a:r>
              <a:rPr lang="en-US" altLang="zh-CN" sz="2800" b="1" kern="100">
                <a:solidFill>
                  <a:srgbClr val="00B05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solidFill>
                  <a:srgbClr val="00B05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使狗国者，狗门入。今臣使楚，不当从此门入。</a:t>
            </a:r>
            <a:r>
              <a:rPr lang="en-US" altLang="zh-CN" sz="2800" b="1" kern="100" smtClean="0">
                <a:solidFill>
                  <a:srgbClr val="00B05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endParaRPr lang="en-US" altLang="zh-CN" sz="2800" b="1" kern="100" smtClean="0">
              <a:solidFill>
                <a:srgbClr val="00B050"/>
              </a:solidFill>
              <a:latin typeface="宋体" panose="02010600030101010101" pitchFamily="2" charset="-122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745" y="2853690"/>
            <a:ext cx="11882755" cy="35674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zh-CN" sz="2800" b="1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此句可规范表述为：</a:t>
            </a:r>
            <a:r>
              <a:rPr lang="zh-CN" altLang="zh-CN" sz="2800" b="1" kern="100">
                <a:solidFill>
                  <a:prstClr val="black"/>
                </a:solidFill>
                <a:highlight>
                  <a:srgbClr val="00FFFF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只有出使狗国，才从狗门入</a:t>
            </a:r>
            <a:r>
              <a:rPr lang="en-US" altLang="zh-CN" sz="2800" b="1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→</a:t>
            </a:r>
            <a:r>
              <a:rPr lang="zh-CN" altLang="zh-CN" sz="2800" b="1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我出使的不是狗国，我不从狗门入。</a:t>
            </a:r>
            <a:endParaRPr lang="zh-CN" altLang="zh-CN" sz="2800" b="1" kern="1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zh-CN" sz="2800" b="1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需注意：日常语言的逻辑推理，</a:t>
            </a:r>
            <a:r>
              <a:rPr lang="zh-CN" altLang="zh-CN" sz="28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识别和运用关联词语很重要</a:t>
            </a:r>
            <a:r>
              <a:rPr lang="zh-CN" altLang="zh-CN" sz="2800" b="1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zh-CN" sz="2800" b="1" kern="1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zh-CN" sz="2800" b="1" kern="100">
                <a:solidFill>
                  <a:srgbClr val="0000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表示充分条件会用到</a:t>
            </a:r>
            <a:r>
              <a:rPr lang="en-US" altLang="zh-CN" sz="2800" b="1" u="sng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800" b="1" u="sng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</a:t>
            </a:r>
            <a:r>
              <a:rPr lang="en-US" altLang="zh-CN" sz="2800" b="1" u="sng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zh-CN" sz="2800" b="1" u="sng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那么</a:t>
            </a:r>
            <a:r>
              <a:rPr lang="en-US" altLang="zh-CN" sz="2800" b="1" u="sng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……”“</a:t>
            </a:r>
            <a:r>
              <a:rPr lang="zh-CN" altLang="zh-CN" sz="2800" b="1" u="sng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只要</a:t>
            </a:r>
            <a:r>
              <a:rPr lang="en-US" altLang="zh-CN" sz="2800" b="1" u="sng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zh-CN" sz="2800" b="1" u="sng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就</a:t>
            </a:r>
            <a:r>
              <a:rPr lang="en-US" altLang="zh-CN" sz="2800" b="1" u="sng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……”“</a:t>
            </a:r>
            <a:r>
              <a:rPr lang="zh-CN" altLang="zh-CN" sz="2800" b="1" u="sng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因为</a:t>
            </a:r>
            <a:r>
              <a:rPr lang="en-US" altLang="zh-CN" sz="2800" b="1" u="sng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zh-CN" sz="2800" b="1" u="sng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所以</a:t>
            </a:r>
            <a:r>
              <a:rPr lang="en-US" altLang="zh-CN" sz="2800" b="1" u="sng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……”</a:t>
            </a:r>
            <a:endParaRPr lang="en-US" altLang="zh-CN" sz="2800" b="1" u="sng" kern="1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zh-CN" sz="2800" b="1" kern="100">
                <a:solidFill>
                  <a:srgbClr val="0000FF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表示必要条件会用到</a:t>
            </a:r>
            <a:r>
              <a:rPr lang="en-US" altLang="zh-CN" sz="2800" b="1" u="sng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800" b="1" u="sng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只有</a:t>
            </a:r>
            <a:r>
              <a:rPr lang="en-US" altLang="zh-CN" sz="2800" b="1" u="sng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zh-CN" sz="2800" b="1" u="sng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才</a:t>
            </a:r>
            <a:r>
              <a:rPr lang="en-US" altLang="zh-CN" sz="2800" b="1" u="sng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……”“</a:t>
            </a:r>
            <a:r>
              <a:rPr lang="zh-CN" altLang="zh-CN" sz="2800" b="1" u="sng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除非</a:t>
            </a:r>
            <a:r>
              <a:rPr lang="en-US" altLang="zh-CN" sz="2800" b="1" u="sng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zh-CN" sz="2800" b="1" u="sng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</a:t>
            </a:r>
            <a:r>
              <a:rPr lang="en-US" altLang="zh-CN" sz="2800" b="1" u="sng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……”</a:t>
            </a:r>
            <a:r>
              <a:rPr lang="zh-CN" altLang="zh-CN" sz="2800" b="1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等关联词。</a:t>
            </a:r>
            <a:endParaRPr lang="zh-CN" altLang="zh-CN" sz="2800" b="1" kern="1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zh-CN" sz="2800" b="1" kern="10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但有时日常推理会省略关联词语，这就需要通过辨析事理关系和表达意图来分析逻辑关系。</a:t>
            </a:r>
            <a:endParaRPr lang="zh-CN" altLang="zh-CN" sz="2800" b="1" kern="10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54880" y="113665"/>
            <a:ext cx="6487795" cy="5219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</a:rPr>
              <a:t>进行推理的命题是一个必要条件命题。</a:t>
            </a:r>
            <a:endParaRPr lang="zh-CN" altLang="en-US" sz="280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矩形 20"/>
          <p:cNvSpPr/>
          <p:nvPr/>
        </p:nvSpPr>
        <p:spPr>
          <a:xfrm>
            <a:off x="334645" y="45720"/>
            <a:ext cx="11599545" cy="529145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latin typeface="宋体" panose="02010600030101010101" pitchFamily="2" charset="-122"/>
                <a:ea typeface="MS Gothic" panose="020b0609070205080204" pitchFamily="49" charset="-128"/>
                <a:cs typeface="MS Gothic" panose="020b0609070205080204" pitchFamily="49" charset="-128"/>
              </a:rPr>
              <a:t>►</a:t>
            </a:r>
            <a:r>
              <a:rPr lang="zh-CN" altLang="zh-CN" sz="28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必要条件推理的第一种有效形式：只有</a:t>
            </a:r>
            <a:r>
              <a:rPr lang="en-US" altLang="zh-CN" sz="28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p</a:t>
            </a:r>
            <a:r>
              <a:rPr lang="zh-CN" altLang="zh-CN" sz="28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，才</a:t>
            </a:r>
            <a:r>
              <a:rPr lang="en-US" altLang="zh-CN" sz="28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q</a:t>
            </a:r>
            <a:r>
              <a:rPr lang="en-US" altLang="zh-CN" sz="2800" b="1" u="sng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u="sng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并非</a:t>
            </a:r>
            <a:r>
              <a:rPr lang="en-US" altLang="zh-CN" sz="2800" b="1" u="sng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p</a:t>
            </a:r>
            <a:r>
              <a:rPr lang="zh-CN" altLang="zh-CN" sz="2800" b="1" u="sng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，并非</a:t>
            </a:r>
            <a:r>
              <a:rPr lang="en-US" altLang="zh-CN" sz="2800" b="1" u="sng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q</a:t>
            </a:r>
            <a:r>
              <a:rPr lang="en-US" altLang="zh-CN" sz="2800" b="1" u="sng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800" b="1" u="sng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否定前件式</a:t>
            </a:r>
            <a:r>
              <a:rPr lang="en-US" altLang="zh-CN" sz="2800" b="1" u="sng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endParaRPr lang="zh-CN" altLang="zh-CN" sz="2800" b="1" kern="1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解析：通常用</a:t>
            </a:r>
            <a:r>
              <a:rPr lang="en-US" altLang="zh-CN" sz="28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只有</a:t>
            </a:r>
            <a:r>
              <a:rPr lang="en-US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p</a:t>
            </a:r>
            <a:r>
              <a:rPr lang="zh-CN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，才</a:t>
            </a:r>
            <a:r>
              <a:rPr lang="en-US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q</a:t>
            </a:r>
            <a:r>
              <a:rPr lang="en-US" altLang="zh-CN" sz="2800" b="1" kern="100">
                <a:solidFill>
                  <a:schemeClr val="tx1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的形式表示必要条件关系，</a:t>
            </a:r>
            <a:r>
              <a:rPr lang="en-US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p</a:t>
            </a:r>
            <a:r>
              <a:rPr lang="zh-CN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q</a:t>
            </a:r>
            <a:r>
              <a:rPr lang="zh-CN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的必要条件，没有</a:t>
            </a:r>
            <a:r>
              <a:rPr lang="en-US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p</a:t>
            </a:r>
            <a:r>
              <a:rPr lang="zh-CN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就没有</a:t>
            </a:r>
            <a:r>
              <a:rPr lang="en-US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q</a:t>
            </a:r>
            <a:r>
              <a:rPr lang="zh-CN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2800" b="1" kern="100">
              <a:solidFill>
                <a:schemeClr val="tx1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     </a:t>
            </a:r>
            <a:endParaRPr lang="zh-CN" altLang="zh-CN" sz="2800" b="1" kern="1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buClrTx/>
              <a:buSzTx/>
              <a:buFontTx/>
            </a:pPr>
            <a:r>
              <a:rPr lang="zh-CN" altLang="zh-CN" sz="2800" b="1" kern="100" spc="50">
                <a:latin typeface="宋体" panose="02010600030101010101" pitchFamily="2" charset="-122"/>
                <a:ea typeface="MS Gothic" panose="020b0609070205080204" pitchFamily="49" charset="-128"/>
                <a:cs typeface="MS Gothic" panose="020b0609070205080204" pitchFamily="49" charset="-128"/>
              </a:rPr>
              <a:t>►</a:t>
            </a:r>
            <a:r>
              <a:rPr lang="zh-CN" altLang="zh-CN" sz="2800" b="1" u="sng" kern="100" spc="5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必要条件推理的第二种有效形式：只有</a:t>
            </a:r>
            <a:r>
              <a:rPr lang="en-US" altLang="zh-CN" sz="2800" b="1" u="sng" kern="100" spc="5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p</a:t>
            </a:r>
            <a:r>
              <a:rPr lang="zh-CN" altLang="zh-CN" sz="2800" b="1" u="sng" kern="100" spc="5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，才</a:t>
            </a:r>
            <a:r>
              <a:rPr lang="en-US" altLang="zh-CN" sz="2800" b="1" u="sng" kern="100" spc="5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q</a:t>
            </a:r>
            <a:r>
              <a:rPr lang="en-US" altLang="zh-CN" sz="2800" b="1" u="sng" kern="100" spc="5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u="sng" kern="100" spc="5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有</a:t>
            </a:r>
            <a:r>
              <a:rPr lang="en-US" altLang="zh-CN" sz="2800" b="1" u="sng" kern="100" spc="5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q</a:t>
            </a:r>
            <a:r>
              <a:rPr lang="zh-CN" altLang="zh-CN" sz="2800" b="1" u="sng" kern="100" spc="5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，定有</a:t>
            </a:r>
            <a:r>
              <a:rPr lang="en-US" altLang="zh-CN" sz="2800" b="1" u="sng" kern="100" spc="5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p</a:t>
            </a:r>
            <a:r>
              <a:rPr lang="en-US" altLang="zh-CN" sz="2800" b="1" u="sng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(肯定后件式)</a:t>
            </a:r>
            <a:endParaRPr lang="en-US" altLang="zh-CN" sz="2800" b="1" u="sng" kern="100">
              <a:solidFill>
                <a:srgbClr val="FF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解析</a:t>
            </a:r>
            <a:r>
              <a:rPr lang="zh-CN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p</a:t>
            </a:r>
            <a:r>
              <a:rPr lang="zh-CN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q</a:t>
            </a:r>
            <a:r>
              <a:rPr lang="zh-CN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的必要条件，有</a:t>
            </a:r>
            <a:r>
              <a:rPr lang="en-US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p</a:t>
            </a:r>
            <a:r>
              <a:rPr lang="zh-CN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才会有</a:t>
            </a:r>
            <a:r>
              <a:rPr lang="en-US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q</a:t>
            </a:r>
            <a:r>
              <a:rPr lang="zh-CN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；</a:t>
            </a:r>
            <a:r>
              <a:rPr lang="en-US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q</a:t>
            </a:r>
            <a:r>
              <a:rPr lang="zh-CN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是</a:t>
            </a:r>
            <a:r>
              <a:rPr lang="en-US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p</a:t>
            </a:r>
            <a:r>
              <a:rPr lang="zh-CN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的充分条件，有</a:t>
            </a:r>
            <a:r>
              <a:rPr lang="en-US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q</a:t>
            </a:r>
            <a:r>
              <a:rPr lang="zh-CN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就一定有</a:t>
            </a:r>
            <a:r>
              <a:rPr lang="en-US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p</a:t>
            </a:r>
            <a:r>
              <a:rPr lang="zh-CN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2800" b="1" kern="100">
              <a:solidFill>
                <a:schemeClr val="tx1"/>
              </a:solidFill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矩形 20"/>
          <p:cNvSpPr/>
          <p:nvPr/>
        </p:nvSpPr>
        <p:spPr>
          <a:xfrm>
            <a:off x="334596" y="116662"/>
            <a:ext cx="11412000" cy="60382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例如，《喜看稻菽千重浪</a:t>
            </a: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——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记首届国家最高科技奖获得者袁隆平》中有这样一段文字：</a:t>
            </a: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从遗传学的分离律观点看，纯种水稻品种的第二代是不会有分离的，只有杂种第二代才会出现分离现象。今年它的后代既然发生分离，那么可以断定去年发现的性状优异稻株是一株“天然杂交稻”的杂种第一代。</a:t>
            </a: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1600" b="1" kern="10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解析：在研究杂交水稻的过程中，袁隆平的这一则推理就是典型的必要条件肯定后件式推理，推理过程如下：</a:t>
            </a:r>
            <a:endParaRPr lang="zh-CN" altLang="zh-CN" sz="2800" b="1" kern="10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只有杂种水稻的第二代，才会出现分离现象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（只有</a:t>
            </a:r>
            <a:r>
              <a:rPr lang="en-US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p</a:t>
            </a:r>
            <a:r>
              <a:rPr lang="zh-CN" altLang="en-US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，才</a:t>
            </a:r>
            <a:r>
              <a:rPr lang="en-US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q</a:t>
            </a:r>
            <a:r>
              <a:rPr lang="zh-CN" altLang="en-US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）</a:t>
            </a:r>
            <a:endParaRPr lang="zh-CN" altLang="zh-CN" sz="2800" b="1" kern="100">
              <a:solidFill>
                <a:srgbClr val="FF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800" b="1" kern="100">
                <a:solidFill>
                  <a:srgbClr val="0000FF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它的后代发生分离，它的后代是杂种水稻第二代</a:t>
            </a:r>
            <a:r>
              <a:rPr lang="en-US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它本身是杂种水稻第一代</a:t>
            </a:r>
            <a:r>
              <a:rPr lang="en-US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（有q，故有p）</a:t>
            </a:r>
            <a:endParaRPr lang="zh-CN" altLang="zh-CN" sz="2800" b="1" kern="100">
              <a:solidFill>
                <a:srgbClr val="FF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34596" y="44907"/>
            <a:ext cx="11412000" cy="627824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比较：充分条件推理与必要条件推理的不同规则</a:t>
            </a: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充分条件推理规则：</a:t>
            </a:r>
            <a:endParaRPr lang="zh-CN" altLang="zh-CN" sz="2800" b="1" kern="10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indent="1033145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kern="100">
                <a:solidFill>
                  <a:srgbClr val="00B05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800" b="1" kern="100">
                <a:solidFill>
                  <a:srgbClr val="00B05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肯定前件就能肯定后件</a:t>
            </a:r>
            <a:endParaRPr lang="zh-CN" altLang="zh-CN" sz="2800" b="1" kern="10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1033145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kern="100">
                <a:solidFill>
                  <a:srgbClr val="00B05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2800" b="1" kern="100">
                <a:solidFill>
                  <a:srgbClr val="00B05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否定后件就能否定前件</a:t>
            </a:r>
            <a:endParaRPr lang="zh-CN" altLang="zh-CN" sz="2800" b="1" kern="10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1033145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kern="100">
                <a:solidFill>
                  <a:srgbClr val="00B05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③</a:t>
            </a:r>
            <a:r>
              <a:rPr lang="zh-CN" altLang="zh-CN" sz="2800" b="1" kern="100">
                <a:solidFill>
                  <a:srgbClr val="00B05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肯定后件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不能</a:t>
            </a:r>
            <a:r>
              <a:rPr lang="zh-CN" altLang="zh-CN" sz="2800" b="1" kern="100">
                <a:solidFill>
                  <a:srgbClr val="00B05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肯定前件</a:t>
            </a:r>
            <a:endParaRPr lang="zh-CN" altLang="zh-CN" sz="2800" b="1" kern="10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1033145" algn="just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kern="100">
                <a:solidFill>
                  <a:srgbClr val="00B05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④</a:t>
            </a:r>
            <a:r>
              <a:rPr lang="zh-CN" altLang="zh-CN" sz="2800" b="1" kern="100">
                <a:solidFill>
                  <a:srgbClr val="00B05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否定前件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不能</a:t>
            </a:r>
            <a:r>
              <a:rPr lang="zh-CN" altLang="zh-CN" sz="2800" b="1" kern="100">
                <a:solidFill>
                  <a:srgbClr val="00B05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肯定后</a:t>
            </a:r>
            <a:r>
              <a:rPr lang="zh-CN" altLang="zh-CN" sz="2800" b="1" kern="100" smtClean="0">
                <a:solidFill>
                  <a:srgbClr val="00B05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件</a:t>
            </a:r>
            <a:endParaRPr lang="en-US" altLang="zh-CN" sz="2800" b="1" kern="100" smtClean="0">
              <a:solidFill>
                <a:srgbClr val="00B05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必要条件推理规则：</a:t>
            </a:r>
            <a:endParaRPr lang="zh-CN" altLang="zh-CN" sz="2800" b="1" kern="10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indent="1033145"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sz="2800" b="1" kern="100">
                <a:solidFill>
                  <a:srgbClr val="00B05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①肯定前件</a:t>
            </a:r>
            <a:r>
              <a:rPr lang="en-US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不能</a:t>
            </a:r>
            <a:r>
              <a:rPr lang="en-US" altLang="zh-CN" sz="2800" b="1" kern="100">
                <a:solidFill>
                  <a:srgbClr val="00B05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肯定后件</a:t>
            </a:r>
            <a:endParaRPr lang="en-US" altLang="zh-CN" sz="2800" b="1" kern="100">
              <a:solidFill>
                <a:srgbClr val="00B050"/>
              </a:solidFill>
              <a:latin typeface="宋体" panose="02010600030101010101" pitchFamily="2" charset="-122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indent="1033145"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sz="2800" b="1" kern="100">
                <a:solidFill>
                  <a:srgbClr val="00B05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②否定后件</a:t>
            </a:r>
            <a:r>
              <a:rPr lang="en-US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不能</a:t>
            </a:r>
            <a:r>
              <a:rPr lang="en-US" altLang="zh-CN" sz="2800" b="1" kern="100">
                <a:solidFill>
                  <a:srgbClr val="00B05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否定前件</a:t>
            </a:r>
            <a:endParaRPr lang="en-US" altLang="zh-CN" sz="2800" b="1" kern="100">
              <a:solidFill>
                <a:srgbClr val="00B050"/>
              </a:solidFill>
              <a:latin typeface="宋体" panose="02010600030101010101" pitchFamily="2" charset="-122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indent="1033145"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sz="2800" b="1" kern="100">
                <a:solidFill>
                  <a:srgbClr val="00B05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③肯定后件就能肯定前件</a:t>
            </a:r>
            <a:endParaRPr lang="en-US" altLang="zh-CN" sz="2800" b="1" kern="100">
              <a:solidFill>
                <a:srgbClr val="00B050"/>
              </a:solidFill>
              <a:latin typeface="宋体" panose="02010600030101010101" pitchFamily="2" charset="-122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indent="1033145"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sz="2800" b="1" kern="100">
                <a:solidFill>
                  <a:srgbClr val="00B05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④否定前件就能否定后件</a:t>
            </a:r>
            <a:endParaRPr lang="en-US" altLang="zh-CN" sz="2800" b="1" kern="100">
              <a:solidFill>
                <a:srgbClr val="00B050"/>
              </a:solidFill>
              <a:latin typeface="宋体" panose="02010600030101010101" pitchFamily="2" charset="-122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62890" y="29845"/>
            <a:ext cx="11853545" cy="679958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4.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排除法</a:t>
            </a: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选言推理</a:t>
            </a: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endParaRPr lang="en-US" altLang="zh-CN" sz="2800" b="1" kern="100">
              <a:latin typeface="Times New Roman" panose="02020603050405020304" pitchFamily="18" charset="0"/>
              <a:ea typeface="方正中等线简体" panose="03000509000000000000" pitchFamily="65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latin typeface="宋体" panose="02010600030101010101" pitchFamily="2" charset="-122"/>
                <a:ea typeface="MS Gothic" panose="020b0609070205080204" pitchFamily="49" charset="-128"/>
                <a:cs typeface="MS Gothic" panose="020b0609070205080204" pitchFamily="49" charset="-128"/>
                <a:sym typeface="+mn-ea"/>
              </a:rPr>
              <a:t>►</a:t>
            </a:r>
            <a:r>
              <a:rPr lang="zh-CN" altLang="zh-CN" sz="28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一件事共有</a:t>
            </a:r>
            <a:r>
              <a:rPr lang="en-US" altLang="zh-CN" sz="28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  <a:sym typeface="+mn-ea"/>
              </a:rPr>
              <a:t>n</a:t>
            </a:r>
            <a:r>
              <a:rPr lang="zh-CN" altLang="zh-CN" sz="28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种可能，排除</a:t>
            </a:r>
            <a:r>
              <a:rPr lang="en-US" altLang="zh-CN" sz="28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  <a:sym typeface="+mn-ea"/>
              </a:rPr>
              <a:t>(n</a:t>
            </a:r>
            <a:r>
              <a:rPr lang="zh-CN" altLang="zh-CN" sz="28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－</a:t>
            </a:r>
            <a:r>
              <a:rPr lang="en-US" altLang="zh-CN" sz="28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  <a:sym typeface="+mn-ea"/>
              </a:rPr>
              <a:t>1)</a:t>
            </a:r>
            <a:r>
              <a:rPr lang="zh-CN" altLang="zh-CN" sz="28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种，剩下最后一种就成为必然。</a:t>
            </a:r>
            <a:endParaRPr lang="zh-CN" altLang="zh-CN" sz="2800" b="1" u="sng" kern="10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zh-CN" altLang="zh-CN" sz="2800" b="1" kern="100">
                <a:solidFill>
                  <a:srgbClr val="00B05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求石兽于水中，竟不可得。以为顺流下矣，棹数小舟曳铁钯，寻十余里无迹。</a:t>
            </a:r>
            <a:r>
              <a:rPr lang="en-US" altLang="zh-CN" sz="2800" b="1" kern="10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(</a:t>
            </a:r>
            <a:r>
              <a:rPr lang="zh-CN" altLang="zh-CN" sz="2800" b="1" kern="10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《河中石兽》</a:t>
            </a:r>
            <a:r>
              <a:rPr lang="en-US" altLang="zh-CN" sz="2800" b="1" kern="10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)</a:t>
            </a:r>
            <a:endParaRPr lang="zh-CN" altLang="zh-CN" sz="2800" b="1" kern="100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老河兵凭借自己的丰富经验，使用排除法，判断出石兽在上游。他的推理过程是这样的：</a:t>
            </a: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石兽要么在原处，要么在下游，要么在上游</a:t>
            </a:r>
            <a:endParaRPr lang="zh-CN" altLang="zh-CN" sz="2800" b="1" kern="100">
              <a:solidFill>
                <a:srgbClr val="0000FF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solidFill>
                  <a:srgbClr val="0000FF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石兽不在原处，也不在下游</a:t>
            </a:r>
            <a:endParaRPr lang="zh-CN" altLang="zh-CN" sz="2800" b="1" kern="100">
              <a:solidFill>
                <a:srgbClr val="0000FF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solidFill>
                  <a:srgbClr val="0000FF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所以，石兽在上游</a:t>
            </a:r>
            <a:r>
              <a:rPr lang="en-US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                           </a:t>
            </a:r>
            <a:endParaRPr lang="en-US" altLang="zh-CN" sz="2800" b="1" kern="100">
              <a:solidFill>
                <a:srgbClr val="0000FF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                                     </a:t>
            </a:r>
            <a:r>
              <a:rPr lang="zh-CN" altLang="zh-CN" sz="2800" b="1" kern="1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（排除法</a:t>
            </a:r>
            <a:r>
              <a:rPr lang="en-US" altLang="zh-CN" sz="2800" b="1" kern="1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  </a:t>
            </a:r>
            <a:r>
              <a:rPr lang="zh-CN" altLang="en-US" sz="2800" b="1" kern="1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排中律的运用</a:t>
            </a:r>
            <a:r>
              <a:rPr lang="zh-CN" altLang="zh-CN" sz="2800" b="1" kern="10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）</a:t>
            </a:r>
            <a:endParaRPr lang="zh-CN" altLang="zh-CN" sz="2800" b="1" kern="10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/>
        </p:nvSpPr>
        <p:spPr>
          <a:xfrm>
            <a:off x="244205" y="189434"/>
            <a:ext cx="11702002" cy="6480720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72315" y="836962"/>
            <a:ext cx="7704856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2600" b="1" spc="3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逻辑的力量</a:t>
            </a:r>
            <a:r>
              <a:rPr lang="zh-CN" altLang="en-US" sz="2600" b="1" spc="3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  </a:t>
            </a:r>
            <a:r>
              <a:rPr lang="zh-CN" altLang="zh-CN" sz="3600" b="1" spc="3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</a:t>
            </a:r>
            <a:r>
              <a:rPr lang="zh-CN" altLang="zh-CN" sz="3600" b="1" spc="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有效的推理形式</a:t>
            </a:r>
            <a:endParaRPr lang="zh-CN" altLang="zh-CN" sz="3600" b="1" spc="3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7494" y="621156"/>
            <a:ext cx="2963167" cy="246110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50614" y="2421007"/>
            <a:ext cx="1124539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 smtClean="0">
                <a:solidFill>
                  <a:schemeClr val="tx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  <a:cs typeface="Courier New" panose="02070309020205020404" pitchFamily="49" charset="0"/>
              </a:rPr>
              <a:t>[</a:t>
            </a:r>
            <a:r>
              <a:rPr lang="zh-CN" altLang="zh-CN" sz="2800" b="1" kern="100" smtClean="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活动目标</a:t>
            </a:r>
            <a:r>
              <a:rPr lang="en-US" altLang="zh-CN" sz="2800" b="1" kern="100" smtClean="0">
                <a:solidFill>
                  <a:schemeClr val="tx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  <a:cs typeface="Courier New" panose="02070309020205020404" pitchFamily="49" charset="0"/>
              </a:rPr>
              <a:t>]</a:t>
            </a:r>
            <a:r>
              <a:rPr lang="zh-CN" altLang="zh-CN" sz="2800" b="1" kern="100" smtClean="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kern="100" smtClean="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kern="100" smtClean="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从具体的语言材料中概括出推理过程</a:t>
            </a:r>
            <a:endParaRPr lang="zh-CN" altLang="zh-CN" sz="2800" b="1" kern="100">
              <a:solidFill>
                <a:schemeClr val="tx1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                  2</a:t>
            </a:r>
            <a:r>
              <a:rPr lang="zh-CN" altLang="en-US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初步认识三段论、条件推理、排除法</a:t>
            </a:r>
            <a:r>
              <a:rPr lang="en-US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</a:rPr>
              <a:t>(</a:t>
            </a:r>
            <a:r>
              <a:rPr lang="zh-CN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选言推理</a:t>
            </a:r>
            <a:r>
              <a:rPr lang="en-US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</a:rPr>
              <a:t>)</a:t>
            </a:r>
            <a:r>
              <a:rPr lang="zh-CN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、归纳、类比等若干推理形式，自觉运用这些推理形式解读文本，解决问题。</a:t>
            </a:r>
            <a:endParaRPr lang="zh-CN" altLang="zh-CN" sz="2800" b="1" kern="100">
              <a:solidFill>
                <a:schemeClr val="tx1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90500" y="549275"/>
            <a:ext cx="11758295" cy="464502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运用排除法有两点须注意：</a:t>
            </a:r>
            <a:endParaRPr lang="zh-CN" altLang="zh-CN" sz="2800" b="1" kern="10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50000"/>
              </a:lnSpc>
              <a:spcAft>
                <a:spcPct val="0"/>
              </a:spcAft>
              <a:buAutoNum type="arabicPeriod"/>
            </a:pP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注意前提中有没有穷尽所有可能，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如果没有穷尽所有可能，就有可能犯类似</a:t>
            </a:r>
            <a:r>
              <a:rPr lang="en-US" altLang="zh-CN" sz="28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假二择一</a:t>
            </a:r>
            <a:r>
              <a:rPr lang="en-US" altLang="zh-CN" sz="28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的错误；</a:t>
            </a:r>
            <a:endParaRPr lang="zh-CN" altLang="zh-CN" sz="2800" b="1" kern="10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ct val="0"/>
              </a:spcAft>
              <a:buNone/>
            </a:pPr>
            <a:endParaRPr lang="zh-CN" altLang="zh-CN" sz="2800" b="1" kern="10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indent="0" algn="just">
              <a:lnSpc>
                <a:spcPct val="150000"/>
              </a:lnSpc>
              <a:spcAft>
                <a:spcPct val="0"/>
              </a:spcAft>
              <a:buNone/>
            </a:pPr>
            <a:r>
              <a:rPr lang="en-US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2.  </a:t>
            </a:r>
            <a:r>
              <a:rPr lang="zh-CN" altLang="zh-CN" sz="2800" b="1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注意前提中列出的可能彼此之间是否相容。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不相容的既可以用</a:t>
            </a:r>
            <a:r>
              <a:rPr lang="en-US" altLang="zh-CN" sz="28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排除</a:t>
            </a: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—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肯定</a:t>
            </a:r>
            <a:r>
              <a:rPr lang="en-US" altLang="zh-CN" sz="28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法，又可以用</a:t>
            </a:r>
            <a:r>
              <a:rPr lang="en-US" altLang="zh-CN" sz="28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肯定</a:t>
            </a: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—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排除</a:t>
            </a:r>
            <a:r>
              <a:rPr lang="en-US" altLang="zh-CN" sz="28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法；相容的就只能采用</a:t>
            </a:r>
            <a:r>
              <a:rPr lang="en-US" altLang="zh-CN" sz="28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排除</a:t>
            </a: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—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肯定</a:t>
            </a:r>
            <a:r>
              <a:rPr lang="en-US" altLang="zh-CN" sz="28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法，不能采用</a:t>
            </a:r>
            <a:r>
              <a:rPr lang="en-US" altLang="zh-CN" sz="28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肯定</a:t>
            </a: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—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排除</a:t>
            </a:r>
            <a:r>
              <a:rPr lang="en-US" altLang="zh-CN" sz="28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法。</a:t>
            </a:r>
            <a:endParaRPr lang="zh-CN" altLang="zh-CN" sz="2800" b="1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90500" y="188595"/>
            <a:ext cx="11800205" cy="61531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zh-CN" altLang="zh-CN" sz="28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b="1" kern="10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烛之武退秦师》</a:t>
            </a:r>
            <a:endParaRPr lang="zh-CN" altLang="zh-CN" sz="2800" b="1" kern="10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zh-CN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郑伯面对秦、晋联盟有三种选择：</a:t>
            </a:r>
            <a:r>
              <a:rPr lang="en-US" altLang="zh-CN" sz="2800" b="1" u="sng" kern="1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altLang="zh-CN" sz="2800" b="1" u="sng" kern="1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抗战；</a:t>
            </a:r>
            <a:r>
              <a:rPr lang="en-US" altLang="zh-CN" sz="2800" b="1" u="sng" kern="1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altLang="zh-CN" sz="2800" b="1" u="sng" kern="1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降敌；</a:t>
            </a:r>
            <a:r>
              <a:rPr lang="en-US" altLang="zh-CN" sz="2800" b="1" u="sng" kern="1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zh-CN" altLang="zh-CN" sz="2800" b="1" u="sng" kern="1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破秦、晋联盟</a:t>
            </a:r>
            <a:r>
              <a:rPr lang="zh-CN" altLang="zh-CN" sz="2800" b="1" u="sng" kern="10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抗战，郑是小国，必败；降敌，丧权辱国；破秦、晋联盟，不战而屈人之兵、是最佳选择。所以，郑伯接受佚之狐的建议派烛之武见秦伯，破秦、晋联盟。其推理过程有两种情况：</a:t>
            </a:r>
            <a:endParaRPr lang="zh-CN" altLang="zh-CN" sz="2800" b="1" kern="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zh-CN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情况一：抗战，降敌，还是破秦、晋联盟</a:t>
            </a:r>
            <a:r>
              <a:rPr lang="en-US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→</a:t>
            </a:r>
            <a:r>
              <a:rPr lang="zh-CN" altLang="zh-CN" sz="28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抗战必败，降敌丧权辱国</a:t>
            </a:r>
            <a:r>
              <a:rPr lang="en-US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→</a:t>
            </a:r>
            <a:r>
              <a:rPr lang="zh-CN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破秦、晋联盟最佳</a:t>
            </a:r>
            <a:r>
              <a:rPr lang="en-US" altLang="zh-CN" sz="2800" b="1" kern="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zh-CN" sz="2800" b="1" kern="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排除</a:t>
            </a:r>
            <a:r>
              <a:rPr lang="en-US" altLang="zh-CN" sz="2800" b="1" kern="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</a:t>
            </a:r>
            <a:r>
              <a:rPr lang="zh-CN" altLang="zh-CN" sz="2800" b="1" kern="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肯定</a:t>
            </a:r>
            <a:r>
              <a:rPr lang="en-US" altLang="zh-CN" sz="2800" b="1" kern="1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endParaRPr lang="en-US" altLang="zh-CN" sz="2800" b="1" kern="1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zh-CN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情况二：抗战，降敌，还是破秦、晋联盟</a:t>
            </a:r>
            <a:r>
              <a:rPr lang="en-US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→</a:t>
            </a:r>
            <a:r>
              <a:rPr lang="zh-CN" altLang="zh-CN" sz="28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破秦晋联盟</a:t>
            </a:r>
            <a:r>
              <a:rPr lang="en-US" altLang="zh-CN" sz="28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→</a:t>
            </a:r>
            <a:r>
              <a:rPr lang="zh-CN" altLang="zh-CN" sz="28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避免抗战必败、降敌丧权辱国</a:t>
            </a:r>
            <a:r>
              <a:rPr lang="en-US" altLang="zh-CN" sz="2800" b="1" kern="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(</a:t>
            </a:r>
            <a:r>
              <a:rPr lang="zh-CN" altLang="zh-CN" sz="2800" b="1" kern="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肯定</a:t>
            </a:r>
            <a:r>
              <a:rPr lang="en-US" altLang="zh-CN" sz="2800" b="1" kern="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</a:t>
            </a:r>
            <a:r>
              <a:rPr lang="zh-CN" altLang="zh-CN" sz="2800" b="1" kern="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排除</a:t>
            </a:r>
            <a:r>
              <a:rPr lang="en-US" altLang="zh-CN" sz="2800" b="1" kern="1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)</a:t>
            </a:r>
            <a:endParaRPr lang="en-US" altLang="zh-CN" sz="2800" b="1" kern="1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endParaRPr lang="en-US" altLang="zh-CN" sz="2800" b="1" kern="1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zh-CN" altLang="en-US" sz="2800" b="1" kern="100" smtClean="0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《拿来主义》</a:t>
            </a:r>
            <a:endParaRPr lang="zh-CN" altLang="en-US" sz="2800" b="1" kern="100" smtClean="0"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zh-CN" altLang="en-US" sz="28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或者闭关，或者送去，或者等别人</a:t>
            </a:r>
            <a:r>
              <a:rPr lang="en-US" altLang="zh-CN" sz="28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送来</a:t>
            </a:r>
            <a:r>
              <a:rPr lang="en-US" altLang="zh-CN" sz="28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 kern="1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，或者自己去拿</a:t>
            </a:r>
            <a:r>
              <a:rPr lang="zh-CN" altLang="en-US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（没其他选择）</a:t>
            </a:r>
            <a:endParaRPr lang="zh-CN" altLang="en-US" sz="2800" b="1" kern="1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zh-CN" altLang="en-US" sz="2800" b="1" u="sng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不能闭关，不能送去，不能等别人送来</a:t>
            </a:r>
            <a:endParaRPr lang="zh-CN" altLang="en-US" sz="2800" b="1" kern="10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en-US" altLang="zh-CN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800" b="1" kern="1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只有自己去拿</a:t>
            </a:r>
            <a:r>
              <a:rPr lang="zh-CN" altLang="en-US" sz="2800" b="1" kern="1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（排除</a:t>
            </a:r>
            <a:r>
              <a:rPr lang="en-US" altLang="zh-CN" sz="2800" b="1" kern="1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</a:t>
            </a:r>
            <a:r>
              <a:rPr lang="zh-CN" altLang="en-US" sz="2800" b="1" kern="1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肯定）</a:t>
            </a:r>
            <a:endParaRPr lang="zh-CN" altLang="en-US" sz="2800" b="1" kern="10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88037" y="239348"/>
            <a:ext cx="1676115" cy="492443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b="1" kern="10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即时小练</a:t>
            </a:r>
            <a:endParaRPr lang="zh-CN" altLang="zh-CN" sz="2600" b="1" kern="10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>
            <a:stCxn id="2" idx="3"/>
          </p:cNvCxnSpPr>
          <p:nvPr/>
        </p:nvCxnSpPr>
        <p:spPr>
          <a:xfrm>
            <a:off x="1864152" y="485570"/>
            <a:ext cx="9991694" cy="0"/>
          </a:xfrm>
          <a:prstGeom prst="line">
            <a:avLst/>
          </a:prstGeom>
          <a:ln w="19050">
            <a:solidFill>
              <a:srgbClr val="485F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389206" y="558689"/>
            <a:ext cx="11412000" cy="612203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zh-CN" sz="26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阅读下面的文字，完成后面的题目。</a:t>
            </a:r>
            <a:endParaRPr lang="zh-CN" altLang="zh-CN" sz="2600" b="1" kern="1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3105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战国四公子之一的孟尝君有个食客叫冯谖。一次，孟尝君请冯谖到薛地去收债。辞行的时候冯谖问：</a:t>
            </a:r>
            <a:r>
              <a:rPr lang="en-US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债收完了，买什么回来？</a:t>
            </a:r>
            <a:r>
              <a:rPr lang="en-US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孟尝君说：</a:t>
            </a:r>
            <a:r>
              <a:rPr lang="en-US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您看我家缺什么就买什么吧。</a:t>
            </a:r>
            <a:r>
              <a:rPr lang="en-US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冯谖赶着车到薛地，派官吏把该还债务的百姓找来核验契据。核验完毕后，他把所有的债款赏赐给欠债人，并当场把债券烧掉，百姓都高呼</a:t>
            </a:r>
            <a:r>
              <a:rPr lang="en-US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万岁</a:t>
            </a:r>
            <a:r>
              <a:rPr lang="en-US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。冯谖回来后见孟尝君。孟尝君问他：</a:t>
            </a:r>
            <a:r>
              <a:rPr lang="en-US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债都收完了吗？怎么回来得这么快？</a:t>
            </a:r>
            <a:r>
              <a:rPr lang="en-US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冯谖说：</a:t>
            </a:r>
            <a:r>
              <a:rPr lang="en-US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都收了。</a:t>
            </a:r>
            <a:r>
              <a:rPr lang="en-US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”“</a:t>
            </a:r>
            <a:r>
              <a:rPr lang="zh-CN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买什么回来了？</a:t>
            </a:r>
            <a:r>
              <a:rPr lang="en-US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孟尝君问。冯谖回答道：</a:t>
            </a:r>
            <a:r>
              <a:rPr lang="en-US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您曾说</a:t>
            </a:r>
            <a:r>
              <a:rPr lang="en-US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‘</a:t>
            </a:r>
            <a:r>
              <a:rPr lang="zh-CN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看我家缺什么</a:t>
            </a:r>
            <a:r>
              <a:rPr lang="en-US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’</a:t>
            </a:r>
            <a:r>
              <a:rPr lang="zh-CN" altLang="zh-CN" sz="2600" b="1" kern="10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zh-CN" sz="2600" b="1" kern="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我私下考虑您宫中积满珍珠宝贝，外面马房多的是猎狗、骏马，后庭多的是美女，您家里所缺的只不过是</a:t>
            </a:r>
            <a:r>
              <a:rPr lang="en-US" altLang="zh-CN" sz="2600" b="1" kern="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‘</a:t>
            </a:r>
            <a:r>
              <a:rPr lang="zh-CN" altLang="zh-CN" sz="2600" b="1" kern="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仁义</a:t>
            </a:r>
            <a:r>
              <a:rPr lang="en-US" altLang="zh-CN" sz="2600" b="1" kern="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’</a:t>
            </a:r>
            <a:r>
              <a:rPr lang="zh-CN" altLang="zh-CN" sz="2600" b="1" kern="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罢了，所以我用债款为您买了</a:t>
            </a:r>
            <a:r>
              <a:rPr lang="en-US" altLang="zh-CN" sz="2600" b="1" kern="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‘</a:t>
            </a:r>
            <a:r>
              <a:rPr lang="zh-CN" altLang="zh-CN" sz="2600" b="1" kern="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仁义</a:t>
            </a:r>
            <a:r>
              <a:rPr lang="en-US" altLang="zh-CN" sz="2600" b="1" kern="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’</a:t>
            </a:r>
            <a:r>
              <a:rPr lang="zh-CN" altLang="zh-CN" sz="2600" b="1" kern="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en-US" altLang="zh-CN" sz="2600" b="1" kern="1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en-US" altLang="zh-CN" sz="2600" b="1" kern="100">
              <a:solidFill>
                <a:srgbClr val="0000FF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3" name="表格 1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50545" y="2782570"/>
          <a:ext cx="11017250" cy="3200400"/>
        </p:xfrm>
        <a:graphic>
          <a:graphicData uri="http://schemas.openxmlformats.org/drawingml/2006/table">
            <a:tbl>
              <a:tblPr/>
              <a:tblGrid>
                <a:gridCol w="8425180"/>
                <a:gridCol w="2592070"/>
              </a:tblGrid>
              <a:tr h="64008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案例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公式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0160">
                <a:tc>
                  <a:txBody>
                    <a:bodyPr vert="horz" wrap="square"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收债完毕，给孟尝君家或者买珍宝、牛马、美人，或者买仁义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8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p</a:t>
                      </a: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lang="en-US" sz="28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q</a:t>
                      </a:r>
                      <a:endParaRPr lang="zh-CN" sz="28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08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800" b="1" kern="100" smtClean="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①</a:t>
                      </a:r>
                      <a:r>
                        <a:rPr lang="en-US" sz="2800" b="1" kern="1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__________________________________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800" b="1" kern="100" smtClean="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en-US" altLang="zh-CN" sz="2800" b="1" kern="1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____</a:t>
                      </a:r>
                      <a:endParaRPr lang="zh-CN" sz="28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008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所以，收债完毕给孟尝君家买仁义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800" b="1" kern="100" smtClean="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③</a:t>
                      </a:r>
                      <a:r>
                        <a:rPr lang="en-US" altLang="zh-CN" sz="2800" b="1" kern="10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______</a:t>
                      </a:r>
                      <a:endParaRPr lang="zh-CN" sz="2800" b="1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389206" y="189434"/>
            <a:ext cx="11412000" cy="270573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(1)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上面的故事中，冯谖运用了</a:t>
            </a:r>
            <a:r>
              <a:rPr lang="en-US" altLang="zh-CN" sz="28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推理做出废债买义的举动，这个推理的形式是</a:t>
            </a:r>
            <a:r>
              <a:rPr lang="en-US" altLang="zh-CN" sz="28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 smtClean="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①</a:t>
            </a:r>
            <a:r>
              <a:rPr lang="en-US" altLang="zh-CN" sz="2800" b="1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__________</a:t>
            </a:r>
            <a:r>
              <a:rPr lang="zh-CN" altLang="zh-CN" sz="2800" b="1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2800" b="1" kern="100" smtClean="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②</a:t>
            </a:r>
            <a:r>
              <a:rPr lang="en-US" altLang="zh-CN" sz="2800" b="1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_____________</a:t>
            </a:r>
            <a:endParaRPr lang="en-US" altLang="zh-CN" sz="2800" b="1" kern="100" smtClean="0">
              <a:latin typeface="Times New Roman" panose="02020603050405020304" pitchFamily="18" charset="0"/>
              <a:ea typeface="方正中等线简体" panose="03000509000000000000" pitchFamily="65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</a:rPr>
              <a:t>(2)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写出详细的推理过程和公式。</a:t>
            </a:r>
            <a:endParaRPr lang="zh-CN" altLang="zh-CN" sz="2800" b="1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0447" y="1603467"/>
            <a:ext cx="125539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排除法</a:t>
            </a:r>
            <a:endParaRPr lang="zh-CN" altLang="zh-CN" sz="2800" b="1" kern="100">
              <a:solidFill>
                <a:srgbClr val="C0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74926" y="1614823"/>
            <a:ext cx="482663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否定肯定式</a:t>
            </a:r>
            <a:r>
              <a:rPr lang="zh-CN" altLang="en-US" sz="2800" b="1" kern="100" smtClean="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  <a:sym typeface="+mn-ea"/>
              </a:rPr>
              <a:t>（排除</a:t>
            </a:r>
            <a:r>
              <a:rPr lang="en-US" altLang="zh-CN" sz="2800" b="1" kern="100" smtClean="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  <a:sym typeface="+mn-ea"/>
              </a:rPr>
              <a:t>——</a:t>
            </a:r>
            <a:r>
              <a:rPr lang="zh-CN" altLang="en-US" sz="2800" b="1" kern="100" smtClean="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  <a:sym typeface="+mn-ea"/>
              </a:rPr>
              <a:t>肯定）</a:t>
            </a:r>
            <a:endParaRPr lang="zh-CN" altLang="en-US" sz="2800" b="1" kern="100" smtClean="0">
              <a:solidFill>
                <a:srgbClr val="0000FF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Courier New" panose="02070309020205020404" pitchFamily="49" charset="0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62986" y="4797618"/>
            <a:ext cx="59029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孟尝君家不需要买珍宝、狗马、美人</a:t>
            </a:r>
            <a:endParaRPr lang="zh-CN" altLang="zh-CN" sz="2800" b="1" kern="100">
              <a:solidFill>
                <a:srgbClr val="C0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044709" y="4730760"/>
            <a:ext cx="73787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非</a:t>
            </a:r>
            <a:r>
              <a:rPr lang="en-US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</a:rPr>
              <a:t>p</a:t>
            </a:r>
            <a:endParaRPr lang="zh-CN" altLang="en-US" sz="2800" b="1"/>
          </a:p>
        </p:txBody>
      </p:sp>
      <p:sp>
        <p:nvSpPr>
          <p:cNvPr id="11" name="矩形 10"/>
          <p:cNvSpPr/>
          <p:nvPr/>
        </p:nvSpPr>
        <p:spPr>
          <a:xfrm>
            <a:off x="9891875" y="5373276"/>
            <a:ext cx="109537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所以</a:t>
            </a:r>
            <a:r>
              <a:rPr lang="en-US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</a:rPr>
              <a:t>q</a:t>
            </a:r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34620" y="-99060"/>
            <a:ext cx="11668760" cy="34442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5.</a:t>
            </a:r>
            <a:r>
              <a:rPr lang="zh-CN" altLang="zh-CN" sz="32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二难推理</a:t>
            </a:r>
            <a:endParaRPr lang="zh-CN" altLang="zh-CN" sz="32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二难推理适用于</a:t>
            </a:r>
            <a:r>
              <a:rPr lang="zh-CN" altLang="zh-CN" sz="2800" b="1" kern="100">
                <a:highlight>
                  <a:srgbClr val="FFFF00"/>
                </a:highlight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一件事情有诸种可能，而诸种可能都会导致同一种情况的情形。</a:t>
            </a:r>
            <a:endParaRPr lang="zh-CN" altLang="zh-CN" sz="2800" kern="100">
              <a:highlight>
                <a:srgbClr val="FFFF00"/>
              </a:highlight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en-US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</a:t>
            </a:r>
            <a:r>
              <a:rPr lang="zh-CN" altLang="zh-CN" sz="2800" b="1" kern="100">
                <a:solidFill>
                  <a:srgbClr val="00B05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例如：《红楼梦》第六十四回中，贾宝玉得知林黛玉在私室内用瓜果私祭时想：</a:t>
            </a:r>
            <a:r>
              <a:rPr lang="en-US" altLang="zh-CN" sz="2800" b="1" kern="100">
                <a:solidFill>
                  <a:srgbClr val="00B05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zh-CN" sz="2800" b="1" kern="100">
                <a:solidFill>
                  <a:srgbClr val="00B05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但我此刻走去，见他伤感，必极力劝解，又怕他烦恼郁结于心，若不去，又恐他过于伤感，无人劝止。两件皆足致疾。”</a:t>
            </a:r>
            <a:endParaRPr lang="zh-CN" altLang="zh-CN" sz="2800" b="1" kern="100">
              <a:solidFill>
                <a:srgbClr val="00B05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2841" y="3213993"/>
            <a:ext cx="11412000" cy="31369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解析：分析案例中宝玉的推理过程，有以下体现：</a:t>
            </a: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kern="100" smtClean="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→</a:t>
            </a:r>
            <a:r>
              <a:rPr lang="zh-CN" altLang="en-US" sz="2800" b="1" kern="100" smtClean="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若去劝解，黛玉会烦恼郁结于心而致疾</a:t>
            </a:r>
            <a:endParaRPr lang="zh-CN" altLang="en-US" sz="2800" b="1" kern="100" smtClean="0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zh-CN" altLang="en-US" sz="2800" b="1" kern="100" smtClean="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 kern="100" smtClean="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 kern="100" smtClean="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→若不去劝解，黛玉会过于伤感而致疾</a:t>
            </a:r>
            <a:endParaRPr lang="zh-CN" altLang="en-US" sz="2800" b="1" kern="100" smtClean="0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zh-CN" altLang="en-US" sz="2800" b="1" kern="100" smtClean="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 kern="100" smtClean="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 kern="100" smtClean="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→或者去劝解，或者不去劝解</a:t>
            </a:r>
            <a:endParaRPr lang="zh-CN" altLang="en-US" sz="2800" b="1" kern="100" smtClean="0">
              <a:solidFill>
                <a:schemeClr val="dk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zh-CN" altLang="en-US" sz="2800" b="1" kern="100" smtClean="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 kern="100" smtClean="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 kern="100" smtClean="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→</a:t>
            </a:r>
            <a:r>
              <a:rPr lang="zh-CN" altLang="en-US" sz="2800" b="1" kern="1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总之，黛玉会致疾</a:t>
            </a:r>
            <a:r>
              <a:rPr lang="zh-CN" altLang="en-US" sz="2800" b="1" kern="100" smtClean="0">
                <a:solidFill>
                  <a:schemeClr val="dk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这段文字推理严密，把宝玉因爱至深至切而矛盾纠结的两难心理表现得淋漓尽致。</a:t>
            </a:r>
            <a:endParaRPr lang="zh-CN" altLang="zh-CN" sz="2800" b="1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550496" y="693619"/>
            <a:ext cx="11412000" cy="38138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200" b="1" kern="100">
                <a:latin typeface="宋体" panose="02010600030101010101" pitchFamily="2" charset="-122"/>
                <a:ea typeface="MS Gothic" panose="020b0609070205080204" pitchFamily="49" charset="-128"/>
                <a:cs typeface="MS Gothic" panose="020b0609070205080204" pitchFamily="49" charset="-128"/>
              </a:rPr>
              <a:t>►</a:t>
            </a:r>
            <a:r>
              <a:rPr lang="zh-CN" altLang="zh-CN" sz="32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这就是两难推理的最基本的一种形式，不同情况会导致同样的结果；也就是说无论如何选择，都会导致同一个必然的结果。规范化表达如下：</a:t>
            </a:r>
            <a:endParaRPr lang="zh-CN" altLang="zh-CN" sz="3200" b="1" kern="10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2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如果</a:t>
            </a:r>
            <a:r>
              <a:rPr lang="en-US" altLang="zh-CN" sz="32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p</a:t>
            </a:r>
            <a:r>
              <a:rPr lang="zh-CN" altLang="zh-CN" sz="32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那么</a:t>
            </a:r>
            <a:r>
              <a:rPr lang="en-US" altLang="zh-CN" sz="3200" b="1" kern="10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32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zh-CN" altLang="zh-CN" sz="32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如果</a:t>
            </a:r>
            <a:r>
              <a:rPr lang="en-US" altLang="zh-CN" sz="32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q</a:t>
            </a:r>
            <a:r>
              <a:rPr lang="zh-CN" altLang="zh-CN" sz="32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，</a:t>
            </a:r>
            <a:r>
              <a:rPr lang="zh-CN" altLang="zh-CN" sz="3200" b="1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那么</a:t>
            </a:r>
            <a:r>
              <a:rPr lang="en-US" altLang="zh-CN" sz="3200" b="1" kern="10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en-US" altLang="zh-CN" sz="3200" b="1" kern="100" err="1" smtClean="0">
              <a:latin typeface="宋体" panose="02010600030101010101" pitchFamily="2" charset="-122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b="1" kern="100" err="1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                 p</a:t>
            </a:r>
            <a:r>
              <a:rPr lang="zh-CN" altLang="zh-CN" sz="32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或者</a:t>
            </a:r>
            <a:r>
              <a:rPr lang="en-US" altLang="zh-CN" sz="32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q</a:t>
            </a:r>
            <a:r>
              <a:rPr lang="en-US" altLang="zh-CN" sz="32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zh-CN" altLang="zh-CN" sz="32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总之</a:t>
            </a:r>
            <a:r>
              <a:rPr lang="en-US" altLang="zh-CN" sz="32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r</a:t>
            </a:r>
            <a:endParaRPr lang="zh-CN" altLang="zh-CN" sz="3200" b="1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文本框 9"/>
          <p:cNvSpPr txBox="1"/>
          <p:nvPr/>
        </p:nvSpPr>
        <p:spPr>
          <a:xfrm>
            <a:off x="2206635" y="189106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b="1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请补全下列二难推理</a:t>
            </a:r>
            <a:endParaRPr lang="zh-CN" altLang="en-US" sz="3000" b="1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2890" y="981075"/>
            <a:ext cx="11372215" cy="4184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有一位青年拜当时著名的辩者普罗塔哥拉斯为师学习法律，就学费给付事宜，两人达成协议：毕业时先给付一半学费，另一半学费待该青年第一次出庭打赢官司后付清。但毕业后此君一直未出庭打官司，也不肯给付另一半学费。普罗塔哥拉斯无奈，只好将其告上法庭。在法庭辩论时，普罗塔哥拉斯提出以下二难推理：</a:t>
            </a:r>
            <a:endParaRPr lang="zh-CN" altLang="en-US" sz="28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如果①</a:t>
            </a: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</a:t>
            </a:r>
            <a:r>
              <a:rPr lang="en-US" altLang="zh-CN" sz="2800" b="1" u="sng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              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，那么按照协议约定，②</a:t>
            </a: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</a:t>
            </a:r>
            <a:r>
              <a:rPr lang="en-US" altLang="zh-CN" sz="2800" b="1" u="sng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                           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；</a:t>
            </a:r>
            <a:endParaRPr lang="zh-CN" altLang="en-US" sz="28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如果③</a:t>
            </a:r>
            <a:r>
              <a:rPr lang="zh-CN" altLang="en-US" sz="2800" b="1" u="sng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</a:t>
            </a:r>
            <a:r>
              <a:rPr lang="en-US" altLang="zh-CN" sz="2800" b="1" u="sng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              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，那么④</a:t>
            </a: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</a:t>
            </a:r>
            <a:r>
              <a:rPr lang="en-US" altLang="zh-CN" sz="2800" b="1" u="sng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                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，⑤</a:t>
            </a:r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</a:t>
            </a:r>
            <a:r>
              <a:rPr lang="en-US" altLang="zh-CN" sz="2800" b="1" u="sng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                       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。</a:t>
            </a:r>
            <a:endParaRPr lang="zh-CN" altLang="en-US" sz="28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总之，无论学生的这场官司输还是赢，⑥</a:t>
            </a:r>
            <a:r>
              <a:rPr lang="en-US" altLang="zh-CN" sz="2800" b="1" u="sng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                                 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。</a:t>
            </a:r>
            <a:endParaRPr lang="zh-CN" altLang="en-US" sz="28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86535" y="328549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kern="1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学生胜诉</a:t>
            </a:r>
            <a:endParaRPr lang="zh-CN" altLang="en-US" sz="2800" b="1" kern="10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47255" y="3285490"/>
            <a:ext cx="41154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 kern="1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他必须付清余下一半学费</a:t>
            </a:r>
            <a:endParaRPr lang="zh-CN" altLang="en-US" sz="2800" b="1" kern="10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86535" y="400558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kern="1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学生败诉</a:t>
            </a:r>
            <a:endParaRPr lang="zh-CN" altLang="en-US" sz="2800" b="1" kern="10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84725" y="3933825"/>
            <a:ext cx="232791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 kern="1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按照法庭判决</a:t>
            </a:r>
            <a:endParaRPr lang="zh-CN" altLang="en-US" sz="2800" b="1" kern="10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07300" y="3861435"/>
            <a:ext cx="375793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800" b="1" kern="1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他必须付清另一半学费</a:t>
            </a:r>
            <a:endParaRPr lang="zh-CN" altLang="en-US" sz="2800" b="1" kern="10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71310" y="4582160"/>
            <a:ext cx="375793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kern="10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他都应当支付一半学费</a:t>
            </a:r>
            <a:endParaRPr lang="zh-CN" altLang="en-US" sz="2800" b="1" kern="10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文本框 74753"/>
          <p:cNvSpPr txBox="1"/>
          <p:nvPr/>
        </p:nvSpPr>
        <p:spPr>
          <a:xfrm>
            <a:off x="203136" y="189071"/>
            <a:ext cx="11174254" cy="196151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91425" tIns="45712" rIns="91425" bIns="45712" anchor="t" anchorCtr="0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3735" b="1">
                <a:solidFill>
                  <a:srgbClr val="CC0000"/>
                </a:solidFill>
                <a:latin typeface="幼圆" panose="02010509060101010101" charset="-122"/>
              </a:rPr>
              <a:t>二难推理：</a:t>
            </a:r>
            <a:r>
              <a:rPr lang="zh-CN" altLang="en-US" sz="3200" b="1">
                <a:solidFill>
                  <a:srgbClr val="0000FF"/>
                </a:solidFill>
                <a:latin typeface="幼圆" panose="02010509060101010101" charset="-122"/>
              </a:rPr>
              <a:t>在前提中提出两种可能，然后由这种可能引伸出两种结论，对方无论选择其中的哪一种结论，都会陷入进退维谷、左右为难的境地。</a:t>
            </a:r>
            <a:r>
              <a:rPr lang="zh-CN" altLang="en-US" sz="3200" b="1" u="sng">
                <a:solidFill>
                  <a:srgbClr val="0000FF"/>
                </a:solidFill>
                <a:latin typeface="幼圆" panose="02010509060101010101" charset="-122"/>
              </a:rPr>
              <a:t> </a:t>
            </a:r>
            <a:endParaRPr lang="zh-CN" altLang="en-US" sz="3200" b="1">
              <a:solidFill>
                <a:srgbClr val="0000FF"/>
              </a:solidFill>
              <a:latin typeface="幼圆" panose="02010509060101010101" charset="-122"/>
            </a:endParaRPr>
          </a:p>
        </p:txBody>
      </p:sp>
      <p:sp>
        <p:nvSpPr>
          <p:cNvPr id="74755" name="文本框 74754"/>
          <p:cNvSpPr txBox="1"/>
          <p:nvPr/>
        </p:nvSpPr>
        <p:spPr>
          <a:xfrm>
            <a:off x="203168" y="3328051"/>
            <a:ext cx="11783759" cy="3042920"/>
          </a:xfrm>
          <a:prstGeom prst="rect">
            <a:avLst/>
          </a:prstGeom>
          <a:noFill/>
          <a:ln w="9525">
            <a:noFill/>
          </a:ln>
        </p:spPr>
        <p:txBody>
          <a:bodyPr lIns="91425" tIns="45712" rIns="91425" bIns="45712" anchor="t" anchorCtr="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《第二十二条军规》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皇帝的新装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中，上从皇帝、大臣，下到普通百姓都陷入了一个二难境地中：</a:t>
            </a:r>
            <a:r>
              <a:rPr lang="zh-CN" altLang="en-US" sz="3200" b="1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他们要么承认自己看不见，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根据骗子预先设好的前提，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那就等于承认自己是不称职或愚蠢的人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；</a:t>
            </a:r>
            <a:r>
              <a:rPr lang="zh-CN" altLang="en-US" sz="3200" b="1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要么宣称自己看得见，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但又违背了事实，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是一种说谎的行为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675" name="TextBox 3"/>
          <p:cNvSpPr txBox="1"/>
          <p:nvPr/>
        </p:nvSpPr>
        <p:spPr>
          <a:xfrm>
            <a:off x="334645" y="2406015"/>
            <a:ext cx="9396095" cy="6661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735" b="1">
                <a:solidFill>
                  <a:srgbClr val="FF0000"/>
                </a:solidFill>
                <a:latin typeface="Arial" panose="020b0604020202020204" pitchFamily="34" charset="0"/>
              </a:rPr>
              <a:t>应用：文学艺术创作</a:t>
            </a:r>
            <a:r>
              <a:rPr lang="en-US" altLang="zh-CN" sz="3735" b="1">
                <a:solidFill>
                  <a:srgbClr val="FF00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3735" b="1">
                <a:solidFill>
                  <a:srgbClr val="FF0000"/>
                </a:solidFill>
                <a:latin typeface="Arial" panose="020b0604020202020204" pitchFamily="34" charset="0"/>
              </a:rPr>
              <a:t>小说的情节结构设</a:t>
            </a:r>
            <a:endParaRPr lang="zh-CN" altLang="en-US" sz="3735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4755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755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4755">
                                            <p:txEl>
                                              <p:charRg st="0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4755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4755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4755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/>
        </p:nvSpPr>
        <p:spPr>
          <a:xfrm>
            <a:off x="187840" y="1149286"/>
            <a:ext cx="11427382" cy="399859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5.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阅读下面的诗歌，思考诗歌中的逻辑推理形式，概括其推理过程。</a:t>
            </a: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3105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latin typeface="华文楷体" panose="02010600040101010101" charset="-122"/>
                <a:ea typeface="华文楷体" panose="02010600040101010101" charset="-122"/>
                <a:cs typeface="Times New Roman" panose="02020603050405020304" pitchFamily="18" charset="0"/>
              </a:rPr>
              <a:t>欲寄君衣君不还，不寄君衣君又寒，寄与不寄间，妾身千万难</a:t>
            </a:r>
            <a:r>
              <a:rPr lang="zh-CN" altLang="zh-CN" sz="2800" b="1" kern="100" smtClean="0">
                <a:latin typeface="华文楷体" panose="02010600040101010101" charset="-122"/>
                <a:ea typeface="华文楷体" panose="02010600040101010101" charset="-122"/>
                <a:cs typeface="Times New Roman" panose="02020603050405020304" pitchFamily="18" charset="0"/>
              </a:rPr>
              <a:t>。</a:t>
            </a:r>
            <a:endParaRPr lang="en-US" altLang="zh-CN" sz="2800" b="1" kern="100" smtClean="0">
              <a:latin typeface="华文楷体" panose="02010600040101010101" charset="-122"/>
              <a:ea typeface="华文楷体" panose="02010600040101010101" charset="-122"/>
              <a:cs typeface="Times New Roman" panose="02020603050405020304" pitchFamily="18" charset="0"/>
            </a:endParaRPr>
          </a:p>
          <a:p>
            <a:pPr indent="713105" algn="r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(</a:t>
            </a:r>
            <a:r>
              <a:rPr lang="zh-CN" altLang="zh-CN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姚燧《凭阑人</a:t>
            </a:r>
            <a:r>
              <a:rPr lang="en-US" altLang="zh-CN" sz="2800" kern="100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·</a:t>
            </a:r>
            <a:r>
              <a:rPr lang="zh-CN" altLang="zh-CN" sz="2800" kern="1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寄征衣》</a:t>
            </a:r>
            <a:r>
              <a:rPr lang="en-US" altLang="zh-CN" sz="2800" kern="100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pitchFamily="49" charset="0"/>
              </a:rPr>
              <a:t>)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(1)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逻辑推理形式</a:t>
            </a:r>
            <a:r>
              <a:rPr lang="zh-CN" altLang="zh-CN" sz="2800" b="1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_________</a:t>
            </a: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(2)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概括推理过程</a:t>
            </a:r>
            <a:r>
              <a:rPr lang="zh-CN" altLang="zh-CN" sz="2800" b="1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：</a:t>
            </a:r>
            <a:r>
              <a:rPr lang="en-US" altLang="zh-CN" sz="28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______________________________________________</a:t>
            </a:r>
            <a:endParaRPr lang="en-US" altLang="zh-CN" sz="2800" kern="100" smtClean="0">
              <a:latin typeface="Times New Roman" panose="02020603050405020304" pitchFamily="18" charset="0"/>
              <a:ea typeface="方正中等线简体" panose="03000509000000000000" pitchFamily="65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______________________________________________________________</a:t>
            </a:r>
            <a:r>
              <a:rPr lang="en-US" altLang="zh-CN" sz="2800" u="sng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  </a:t>
            </a:r>
            <a:endParaRPr lang="zh-CN" altLang="zh-CN" sz="280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8037" y="239348"/>
            <a:ext cx="1676115" cy="492443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b="1" kern="10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即时小练</a:t>
            </a:r>
            <a:endParaRPr lang="zh-CN" altLang="zh-CN" sz="2600" b="1" kern="10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>
            <a:stCxn id="2" idx="3"/>
          </p:cNvCxnSpPr>
          <p:nvPr/>
        </p:nvCxnSpPr>
        <p:spPr>
          <a:xfrm>
            <a:off x="1864152" y="485570"/>
            <a:ext cx="9991694" cy="0"/>
          </a:xfrm>
          <a:prstGeom prst="line">
            <a:avLst/>
          </a:prstGeom>
          <a:ln w="19050">
            <a:solidFill>
              <a:srgbClr val="485F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389206" y="3735244"/>
            <a:ext cx="11412000" cy="141287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2800" b="1" kern="100" smtClean="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如果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寄征衣，你就不会回家，非我所愿</a:t>
            </a:r>
            <a:r>
              <a:rPr lang="en-US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如果不寄，你会受寒，非我所愿</a:t>
            </a:r>
            <a:r>
              <a:rPr lang="en-US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或者寄征衣，或者不寄征衣</a:t>
            </a:r>
            <a:r>
              <a:rPr lang="en-US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总之，不能如愿。</a:t>
            </a:r>
            <a:endParaRPr lang="zh-CN" altLang="zh-CN" sz="2800" b="1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14849" y="3213728"/>
            <a:ext cx="161290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二难推理</a:t>
            </a:r>
            <a:endParaRPr lang="zh-CN" altLang="zh-CN" sz="2800" b="1" kern="100">
              <a:solidFill>
                <a:srgbClr val="FF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95250" y="0"/>
            <a:ext cx="11999595" cy="641540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buClrTx/>
              <a:buSzTx/>
              <a:buFontTx/>
            </a:pPr>
            <a:r>
              <a:rPr lang="zh-CN" altLang="en-US" sz="3200" b="1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</a:t>
            </a:r>
            <a:r>
              <a:rPr lang="en-US" altLang="zh-CN" sz="3200" b="1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3200" b="1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归纳推理（从个别到一般）</a:t>
            </a:r>
            <a:endParaRPr lang="zh-CN" altLang="en-US" sz="3200" b="1" kern="1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宋高宗与秦桧一心求和，一天连下十二道金牌，劳苦大众记住了“壮志饥餐胡虏肉，笑谈渴饮匈奴血”的你，那庄严的宋岳忠武王庙便是最好的见证。当受到权臣的排挤、唐宪宗的贬谪，潮州人民记住了你“八月为民兴四利”的福祉，留下了“一片江山尽姓韩”的佳话。……</a:t>
            </a:r>
            <a:r>
              <a:rPr lang="zh-CN" altLang="en-US" sz="28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可见，</a:t>
            </a:r>
            <a:r>
              <a:rPr lang="en-US" altLang="zh-CN" sz="2800" b="1" kern="1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中华民族自古就是一个有着英雄情结的民族。</a:t>
            </a:r>
            <a:endParaRPr lang="zh-CN" altLang="zh-CN" sz="2800" b="1" kern="1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►推理形式可以概括为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en-US" altLang="zh-CN" sz="2800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  <a:sym typeface="+mn-ea"/>
              </a:rPr>
              <a:t>S1</a:t>
            </a:r>
            <a:r>
              <a:rPr lang="zh-CN" altLang="zh-CN" sz="2800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是</a:t>
            </a:r>
            <a:r>
              <a:rPr lang="en-US" altLang="zh-CN" sz="2800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  <a:sym typeface="+mn-ea"/>
              </a:rPr>
              <a:t>P</a:t>
            </a:r>
            <a:r>
              <a:rPr lang="en-US" altLang="zh-CN" sz="2800" u="sng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→ </a:t>
            </a:r>
            <a:r>
              <a:rPr lang="en-US" altLang="zh-CN" sz="2800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  <a:sym typeface="+mn-ea"/>
              </a:rPr>
              <a:t>S2</a:t>
            </a:r>
            <a:r>
              <a:rPr lang="zh-CN" altLang="zh-CN" sz="2800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是</a:t>
            </a:r>
            <a:r>
              <a:rPr lang="en-US" altLang="zh-CN" sz="2800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  <a:sym typeface="+mn-ea"/>
              </a:rPr>
              <a:t>P (</a:t>
            </a:r>
            <a:r>
              <a:rPr lang="en-US" altLang="zh-CN" sz="2800" u="sng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en-US" altLang="zh-CN" sz="2800" u="sng" kern="100" err="1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  <a:sym typeface="+mn-ea"/>
              </a:rPr>
              <a:t>Sn</a:t>
            </a:r>
            <a:r>
              <a:rPr lang="zh-CN" altLang="zh-CN" sz="2800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是</a:t>
            </a:r>
            <a:r>
              <a:rPr lang="en-US" altLang="zh-CN" sz="2800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  <a:sym typeface="+mn-ea"/>
              </a:rPr>
              <a:t>P)</a:t>
            </a:r>
            <a:r>
              <a:rPr lang="en-US" altLang="zh-CN" sz="2800" u="sng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→ </a:t>
            </a:r>
            <a:r>
              <a:rPr lang="zh-CN" altLang="zh-CN" sz="2800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所有</a:t>
            </a:r>
            <a:r>
              <a:rPr lang="en-US" altLang="zh-CN" sz="2800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  <a:sym typeface="+mn-ea"/>
              </a:rPr>
              <a:t>S</a:t>
            </a:r>
            <a:r>
              <a:rPr lang="zh-CN" altLang="zh-CN" sz="2800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是</a:t>
            </a:r>
            <a:r>
              <a:rPr lang="en-US" altLang="zh-CN" sz="2800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  <a:sym typeface="+mn-ea"/>
              </a:rPr>
              <a:t>P </a:t>
            </a:r>
            <a:endParaRPr lang="en-US" altLang="zh-CN" sz="2800" u="sng" kern="100">
              <a:latin typeface="Times New Roman" panose="02020603050405020304" pitchFamily="18" charset="0"/>
              <a:ea typeface="方正中等线简体" panose="03000509000000000000" pitchFamily="65" charset="-122"/>
              <a:cs typeface="Courier New" panose="02070309020205020404" pitchFamily="49" charset="0"/>
              <a:sym typeface="+mn-ea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kern="10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抓住个性，推知共性。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一般来说“归纳推理”的“归纳”是指</a:t>
            </a:r>
            <a:r>
              <a:rPr lang="zh-CN" altLang="zh-CN" sz="2800" b="1" kern="1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不完全归纳</a:t>
            </a:r>
            <a:r>
              <a:rPr lang="zh-CN" altLang="zh-CN" sz="2800" b="1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r>
              <a:rPr lang="en-US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r>
              <a:rPr lang="en-US" altLang="zh-CN" sz="2800" b="1" kern="1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在一个平面内，直角三角形内角和是180度;锐角三角形内角和是180度;钝角三角形内角和是180度;直角三角形，锐角三角形和钝角三角形是全部的三角形;所以，平面内的一切三角形内角和都是180度。</a:t>
            </a:r>
            <a:endParaRPr lang="en-US" altLang="zh-CN" sz="2800" b="1" kern="100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Shape 953"/>
          <p:cNvSpPr/>
          <p:nvPr/>
        </p:nvSpPr>
        <p:spPr>
          <a:xfrm>
            <a:off x="406400" y="3789680"/>
            <a:ext cx="11147425" cy="253238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3535" tIns="43535" rIns="43535" bIns="43535" numCol="1" anchor="t">
            <a:spAutoFit/>
          </a:bodyPr>
          <a:lstStyle>
            <a:lvl1pPr>
              <a:lnSpc>
                <a:spcPct val="120000"/>
              </a:lnSpc>
              <a:defRPr sz="1200">
                <a:latin typeface="+mn-lt"/>
                <a:ea typeface="+mn-ea"/>
                <a:cs typeface="+mn-cs"/>
                <a:sym typeface="Helvetica"/>
              </a:defRPr>
            </a:lvl1pPr>
          </a:lstStyle>
          <a:p>
            <a:pPr marL="257175" indent="-257175" defTabSz="653415" hangingPunct="0">
              <a:spcAft>
                <a:spcPts val="900"/>
              </a:spcAft>
              <a:buFont typeface="Wingdings" panose="05000000000000000000" pitchFamily="2" charset="2"/>
              <a:buChar char="l"/>
            </a:pPr>
            <a:r>
              <a:rPr lang="zh-CN" altLang="en-US" sz="2400" b="1" ker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对于一个真正的推理家而言，他不仅能从一个细节推断出这个事实的各个方面，而且能够推断出由此产生的一切后果。正如居维叶能根据一块骨头准确地描绘出一头完整的动物一样。</a:t>
            </a:r>
            <a:endParaRPr lang="en-US" altLang="zh-CN" sz="2400" b="1" ker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257175" indent="-257175" defTabSz="653415" hangingPunct="0">
              <a:spcAft>
                <a:spcPts val="900"/>
              </a:spcAft>
              <a:buFont typeface="Wingdings" panose="05000000000000000000" pitchFamily="2" charset="2"/>
              <a:buChar char="l"/>
            </a:pPr>
            <a:r>
              <a:rPr lang="zh-CN" altLang="en-US" sz="2400" b="1" ker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推理法可能被推理学者们逐步树立为一门精密的学科。</a:t>
            </a:r>
            <a:endParaRPr lang="en-US" altLang="zh-CN" sz="2400" b="1" ker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algn="r" defTabSz="653415" hangingPunct="0">
              <a:spcAft>
                <a:spcPts val="900"/>
              </a:spcAft>
            </a:pPr>
            <a:r>
              <a:rPr lang="en-US" altLang="zh-CN" sz="2400" b="1" ker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——《</a:t>
            </a:r>
            <a:r>
              <a:rPr lang="zh-CN" altLang="en-US" sz="2400" b="1" ker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福尔摩斯探案全集</a:t>
            </a:r>
            <a:r>
              <a:rPr lang="en-US" altLang="zh-CN" sz="2400" b="1" ker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》 </a:t>
            </a:r>
            <a:endParaRPr lang="en-US" altLang="zh-CN" sz="2400" b="1" ker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5384" r="10258"/>
          <a:stretch>
            <a:fillRect/>
          </a:stretch>
        </p:blipFill>
        <p:spPr>
          <a:xfrm>
            <a:off x="838835" y="405765"/>
            <a:ext cx="2898775" cy="28695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7345" y="117475"/>
            <a:ext cx="2842895" cy="35775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1040" y="314960"/>
            <a:ext cx="2593340" cy="330009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62890" y="621030"/>
            <a:ext cx="1181354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800" b="1" kern="10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演绎推理</a:t>
            </a:r>
            <a:r>
              <a:rPr lang="zh-CN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的结论涉及的范围没有超出前提。所以前提真，结论一定真，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是必然性推理</a:t>
            </a:r>
            <a:r>
              <a:rPr lang="zh-CN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；</a:t>
            </a:r>
            <a:endParaRPr lang="zh-CN" altLang="zh-CN" sz="2800" b="1" kern="100">
              <a:solidFill>
                <a:schemeClr val="tx1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  <a:sym typeface="+mn-ea"/>
            </a:endParaRPr>
          </a:p>
          <a:p>
            <a: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2800" b="1" kern="10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归纳推理</a:t>
            </a:r>
            <a:r>
              <a:rPr lang="zh-CN" altLang="zh-CN" sz="2800" b="1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的结论涉及的范围超出了前提，所以前提真，结论不一定真，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是或然性推理</a:t>
            </a:r>
            <a:r>
              <a:rPr lang="zh-CN" altLang="zh-CN" sz="2800" kern="100">
                <a:solidFill>
                  <a:schemeClr val="tx1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；</a:t>
            </a:r>
            <a:endParaRPr lang="zh-CN" altLang="zh-CN" sz="2800" kern="100">
              <a:solidFill>
                <a:schemeClr val="tx1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94915" y="3573145"/>
            <a:ext cx="2172335" cy="5835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/>
              <a:t>“</a:t>
            </a:r>
            <a:r>
              <a:rPr lang="zh-CN" altLang="en-US" sz="3200"/>
              <a:t>黑天鹅</a:t>
            </a:r>
            <a:r>
              <a:rPr lang="en-US" altLang="zh-CN" sz="3200"/>
              <a:t>”</a:t>
            </a:r>
            <a:endParaRPr lang="en-US" altLang="zh-CN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90451" y="45319"/>
            <a:ext cx="11412000" cy="387540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7.类比推理</a:t>
            </a:r>
            <a:r>
              <a:rPr lang="zh-CN" altLang="en-US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（从个别到另一个个别）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r>
              <a:rPr lang="en-US" altLang="zh-CN" sz="2800" b="1" kern="100">
                <a:solidFill>
                  <a:srgbClr val="0000FF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altLang="en-US" sz="3200" b="1" u="sng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由两个事物一个（一些）方面相似而推出它们另一方面也相似的推理。注意：结论与前提分属不同的范畴。</a:t>
            </a:r>
            <a:endParaRPr lang="zh-CN" altLang="en-US" sz="32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</a:t>
            </a:r>
            <a:r>
              <a:rPr lang="zh-CN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臣诚知不如徐公美。臣之妻私臣，臣之妾畏臣，臣之客欲有求于臣，皆以美于徐公。今齐地方千里，百二十城，宫妇左右莫不私王，朝廷之臣莫不畏王，四境之内莫不有求于王：由此观之，王之蔽甚矣</a:t>
            </a:r>
            <a:r>
              <a:rPr lang="zh-CN" altLang="zh-CN" sz="2800" b="1" kern="1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endParaRPr lang="zh-CN" altLang="zh-CN" sz="2800" b="1" kern="100" smtClea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kern="100" smtClean="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lang="zh-CN" altLang="zh-CN" sz="2800" b="1" kern="100" smtClean="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邹忌</a:t>
            </a:r>
            <a:r>
              <a:rPr lang="zh-CN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的这番话，结论是</a:t>
            </a:r>
            <a:r>
              <a:rPr lang="en-US" altLang="zh-CN" sz="2800" b="1" kern="100">
                <a:solidFill>
                  <a:prstClr val="black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王之蔽甚矣</a:t>
            </a:r>
            <a:r>
              <a:rPr lang="en-US" altLang="zh-CN" sz="2800" b="1" kern="100">
                <a:solidFill>
                  <a:prstClr val="black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800" b="1" kern="100">
                <a:solidFill>
                  <a:prstClr val="black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，他是如何推出的呢？其推理过程可概括如下：</a:t>
            </a:r>
            <a:endParaRPr lang="zh-CN" altLang="zh-CN" sz="2800" b="1" kern="1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03295" y="3501390"/>
            <a:ext cx="6922770" cy="22453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ea typeface="宋体" panose="02010600030101010101" pitchFamily="2" charset="-122"/>
                <a:sym typeface="+mn-ea"/>
              </a:rPr>
              <a:t>   《</a:t>
            </a:r>
            <a:r>
              <a:rPr lang="zh-CN" altLang="en-US" sz="28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ea typeface="宋体" panose="02010600030101010101" pitchFamily="2" charset="-122"/>
                <a:sym typeface="+mn-ea"/>
              </a:rPr>
              <a:t>邹忌讽齐王纳谏</a:t>
            </a:r>
            <a:r>
              <a:rPr lang="en-US" altLang="zh-CN" sz="2800" b="1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ea typeface="宋体" panose="02010600030101010101" pitchFamily="2" charset="-122"/>
                <a:sym typeface="+mn-ea"/>
              </a:rPr>
              <a:t>》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ea typeface="宋体" panose="02010600030101010101" pitchFamily="2" charset="-122"/>
                <a:sym typeface="+mn-ea"/>
              </a:rPr>
              <a:t>邹忌 　　　</a:t>
            </a:r>
            <a:r>
              <a:rPr lang="en-US" altLang="zh-CN" sz="2800" b="1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ea typeface="宋体" panose="02010600030101010101" pitchFamily="2" charset="-122"/>
                <a:sym typeface="+mn-ea"/>
              </a:rPr>
              <a:t>齐王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ea typeface="宋体" panose="02010600030101010101" pitchFamily="2" charset="-122"/>
                <a:sym typeface="+mn-ea"/>
              </a:rPr>
              <a:t>妻→私</a:t>
            </a:r>
            <a:r>
              <a:rPr lang="en-US" altLang="zh-CN" sz="2800" b="1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ea typeface="宋体" panose="02010600030101010101" pitchFamily="2" charset="-122"/>
                <a:sym typeface="+mn-ea"/>
              </a:rPr>
              <a:t>→　宫妇左右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ea typeface="宋体" panose="02010600030101010101" pitchFamily="2" charset="-122"/>
                <a:sym typeface="+mn-ea"/>
              </a:rPr>
              <a:t>妾→畏</a:t>
            </a:r>
            <a:r>
              <a:rPr lang="en-US" altLang="zh-CN" sz="2800" b="1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ea typeface="宋体" panose="02010600030101010101" pitchFamily="2" charset="-122"/>
                <a:sym typeface="+mn-ea"/>
              </a:rPr>
              <a:t>→　朝廷之巨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ea typeface="宋体" panose="02010600030101010101" pitchFamily="2" charset="-122"/>
                <a:sym typeface="+mn-ea"/>
              </a:rPr>
              <a:t>客→有求</a:t>
            </a:r>
            <a:r>
              <a:rPr lang="en-US" altLang="zh-CN" sz="2800" b="1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ea typeface="宋体" panose="02010600030101010101" pitchFamily="2" charset="-122"/>
                <a:sym typeface="+mn-ea"/>
              </a:rPr>
              <a:t>→四境之内          </a:t>
            </a:r>
            <a:r>
              <a:rPr lang="zh-CN" altLang="en-US" sz="28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宋体" panose="02010600030101010101" pitchFamily="2" charset="-122"/>
                <a:sym typeface="+mn-ea"/>
              </a:rPr>
              <a:t>受蔽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118745" y="5734050"/>
            <a:ext cx="1163574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altLang="zh-CN" b="1" kern="100">
                <a:solidFill>
                  <a:srgbClr val="00B05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我身边的人和我有情感利害关系，他们没有告诉我徐公和我孰美的真相</a:t>
            </a:r>
            <a:r>
              <a:rPr lang="en-US" altLang="zh-CN" b="1" kern="100">
                <a:solidFill>
                  <a:srgbClr val="00B05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→</a:t>
            </a:r>
            <a:r>
              <a:rPr lang="zh-CN" altLang="zh-CN" b="1" kern="100">
                <a:solidFill>
                  <a:srgbClr val="00B05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大王身边的乃至普天下的人和大王都有情感或利害关系</a:t>
            </a:r>
            <a:r>
              <a:rPr lang="en-US" altLang="zh-CN" b="1" kern="100">
                <a:solidFill>
                  <a:srgbClr val="00B05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→</a:t>
            </a:r>
            <a:r>
              <a:rPr lang="zh-CN" altLang="zh-CN" b="1" kern="100">
                <a:solidFill>
                  <a:srgbClr val="00B05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他们也不会告诉大王一些事情的真相。</a:t>
            </a:r>
            <a:endParaRPr lang="zh-CN" altLang="zh-CN" b="1" kern="100">
              <a:solidFill>
                <a:srgbClr val="00B05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6942" y="116906"/>
            <a:ext cx="11580590" cy="206121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拿来主义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》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           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 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自诩               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         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做法            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结果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尼采     自诩为太阳    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只想给予，不想取得   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发了疯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中国     自诩地大物博  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只想送去，不想拿来   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子孙沦为亡国奴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0500" y="2493645"/>
            <a:ext cx="11301095" cy="15684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200" kern="100">
                <a:latin typeface="宋体" panose="02010600030101010101" pitchFamily="2" charset="-122"/>
                <a:ea typeface="MS Gothic" panose="020b0609070205080204" pitchFamily="49" charset="-128"/>
                <a:cs typeface="MS Gothic" panose="020b0609070205080204" pitchFamily="49" charset="-128"/>
                <a:sym typeface="+mn-ea"/>
              </a:rPr>
              <a:t>►</a:t>
            </a:r>
            <a:r>
              <a:rPr lang="zh-CN" altLang="zh-CN" sz="32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推理形式可以概括为：</a:t>
            </a:r>
            <a:endParaRPr lang="zh-CN" altLang="zh-CN" sz="3200" kern="10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  <a:sym typeface="+mn-ea"/>
              </a:rPr>
              <a:t> A</a:t>
            </a:r>
            <a:r>
              <a:rPr lang="zh-CN" altLang="zh-CN" sz="32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对象具有</a:t>
            </a:r>
            <a:r>
              <a:rPr lang="en-US" altLang="zh-CN" sz="32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  <a:sym typeface="+mn-ea"/>
              </a:rPr>
              <a:t>c</a:t>
            </a:r>
            <a:r>
              <a:rPr lang="zh-CN" altLang="zh-CN" sz="32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32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  <a:sym typeface="+mn-ea"/>
              </a:rPr>
              <a:t>d</a:t>
            </a:r>
            <a:r>
              <a:rPr lang="zh-CN" altLang="zh-CN" sz="32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属性</a:t>
            </a:r>
            <a:r>
              <a:rPr lang="en-US" altLang="zh-CN" sz="3200" b="1" u="sng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→</a:t>
            </a:r>
            <a:r>
              <a:rPr lang="en-US" altLang="zh-CN" sz="32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  <a:sym typeface="+mn-ea"/>
              </a:rPr>
              <a:t>B</a:t>
            </a:r>
            <a:r>
              <a:rPr lang="zh-CN" altLang="zh-CN" sz="32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对象也具有</a:t>
            </a:r>
            <a:r>
              <a:rPr lang="en-US" altLang="zh-CN" sz="32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  <a:sym typeface="+mn-ea"/>
              </a:rPr>
              <a:t>c</a:t>
            </a:r>
            <a:r>
              <a:rPr lang="zh-CN" altLang="zh-CN" sz="32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属性</a:t>
            </a:r>
            <a:r>
              <a:rPr lang="en-US" altLang="zh-CN" sz="3200" b="1" u="sng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→</a:t>
            </a:r>
            <a:r>
              <a:rPr lang="en-US" altLang="zh-CN" sz="32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  <a:sym typeface="+mn-ea"/>
              </a:rPr>
              <a:t>B</a:t>
            </a:r>
            <a:r>
              <a:rPr lang="zh-CN" altLang="zh-CN" sz="32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对象也具有</a:t>
            </a:r>
            <a:r>
              <a:rPr lang="en-US" altLang="zh-CN" sz="32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  <a:sym typeface="+mn-ea"/>
              </a:rPr>
              <a:t>d</a:t>
            </a:r>
            <a:r>
              <a:rPr lang="zh-CN" altLang="zh-CN" sz="3200" b="1" u="sng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属性</a:t>
            </a:r>
            <a:endParaRPr lang="zh-CN" altLang="en-US" sz="3200" b="1" u="sng"/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88037" y="239348"/>
            <a:ext cx="1676115" cy="492443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600" b="1" kern="100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即时小练</a:t>
            </a:r>
            <a:endParaRPr lang="zh-CN" altLang="zh-CN" sz="2600" b="1" kern="100">
              <a:solidFill>
                <a:prstClr val="white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>
            <a:stCxn id="2" idx="3"/>
          </p:cNvCxnSpPr>
          <p:nvPr/>
        </p:nvCxnSpPr>
        <p:spPr>
          <a:xfrm>
            <a:off x="1864152" y="485570"/>
            <a:ext cx="9991694" cy="0"/>
          </a:xfrm>
          <a:prstGeom prst="line">
            <a:avLst/>
          </a:prstGeom>
          <a:ln w="19050">
            <a:solidFill>
              <a:srgbClr val="485F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99390" y="845185"/>
            <a:ext cx="11656695" cy="51682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en-US" altLang="zh-CN" sz="32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7.</a:t>
            </a:r>
            <a:r>
              <a:rPr lang="zh-CN" altLang="zh-CN" sz="32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我国古人善用譬喻来说理，</a:t>
            </a:r>
            <a:r>
              <a:rPr lang="zh-CN" altLang="zh-CN" sz="3200" b="1" u="sng" kern="100">
                <a:solidFill>
                  <a:srgbClr val="0000FF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这些譬喻有些是类比推理，有论证的价值；有些只是一般性比喻，只有修辞的价值</a:t>
            </a:r>
            <a:r>
              <a:rPr lang="zh-CN" altLang="zh-CN" sz="32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。学生只有掌握了类比推理的基本形式，才能合理区分两者。</a:t>
            </a:r>
            <a:endParaRPr lang="zh-CN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zh-CN" altLang="zh-CN" sz="32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请问以下案例是不是类比推理？</a:t>
            </a:r>
            <a:endParaRPr lang="zh-CN" altLang="zh-CN" sz="3200" b="1" kern="100">
              <a:solidFill>
                <a:srgbClr val="FF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endParaRPr lang="zh-CN" altLang="zh-CN" sz="3200" b="1" kern="1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en-US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(1)</a:t>
            </a:r>
            <a:r>
              <a:rPr lang="zh-CN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橘生淮南则为橘，生于淮北则为枳，叶徒相似，其实味不同。所以然者何？水土异也。今民生长于齐不盗，入楚则盗，得无楚之水土使民善盗耶？</a:t>
            </a:r>
            <a:r>
              <a:rPr lang="en-US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(</a:t>
            </a:r>
            <a:r>
              <a:rPr lang="zh-CN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《晏子春秋</a:t>
            </a:r>
            <a:r>
              <a:rPr lang="en-US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杂下之十》</a:t>
            </a:r>
            <a:r>
              <a:rPr lang="en-US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)</a:t>
            </a:r>
            <a:endParaRPr lang="zh-CN" altLang="zh-CN" sz="2800" b="1" kern="1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(2)</a:t>
            </a:r>
            <a:r>
              <a:rPr lang="zh-CN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孤之有孔明，犹鱼之有水也。</a:t>
            </a:r>
            <a:r>
              <a:rPr lang="en-US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(</a:t>
            </a:r>
            <a:r>
              <a:rPr lang="zh-CN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《隆中对》</a:t>
            </a:r>
            <a:r>
              <a:rPr lang="en-US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)</a:t>
            </a:r>
            <a:endParaRPr lang="zh-CN" altLang="zh-CN" sz="2800" b="1" kern="1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(3)</a:t>
            </a:r>
            <a:r>
              <a:rPr lang="zh-CN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以地事秦，犹抱薪救火，薪不尽，火不灭。</a:t>
            </a:r>
            <a:r>
              <a:rPr lang="en-US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(</a:t>
            </a:r>
            <a:r>
              <a:rPr lang="zh-CN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《六国论》</a:t>
            </a:r>
            <a:r>
              <a:rPr lang="en-US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)</a:t>
            </a:r>
            <a:endParaRPr lang="zh-CN" altLang="zh-CN" sz="2800" b="1" kern="100">
              <a:effectLst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0500" y="189230"/>
            <a:ext cx="113290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</a:rPr>
              <a:t>1.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</a:rPr>
              <a:t>橘生淮南则为橘，生于淮北则为枳，叶徒相似，其实味不同。所以然者何？水土异也。今民生长于齐不盗，得无楚之水土使民善盗耶？</a:t>
            </a:r>
            <a:endParaRPr lang="zh-CN" altLang="en-US" sz="2800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2935" y="1845310"/>
            <a:ext cx="292989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r"/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213360" y="1053465"/>
            <a:ext cx="1158113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zh-CN" altLang="zh-CN" sz="2800" b="1" kern="1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类比推理：</a:t>
            </a:r>
            <a:r>
              <a:rPr lang="en-US" altLang="zh-CN" sz="2800" b="1" kern="1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endParaRPr lang="en-US" altLang="zh-CN" sz="2800" b="1" kern="10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zh-CN" altLang="zh-CN" sz="2800" b="1" kern="1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橘(A)生两地味(c)不同，民(B)生两地不盗而转盗(c)</a:t>
            </a:r>
            <a:endParaRPr lang="zh-CN" altLang="zh-CN" sz="2800" b="1" kern="10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zh-CN" altLang="zh-CN" sz="2800" b="1" kern="10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橘生淮南则为橘，生于淮北则为枳，水土不同使橘的味道不同</a:t>
            </a:r>
            <a:endParaRPr lang="zh-CN" altLang="zh-CN" sz="2800" b="1" kern="100">
              <a:solidFill>
                <a:srgbClr val="0000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en-US" altLang="zh-CN" sz="2800" b="1" kern="10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→</a:t>
            </a:r>
            <a:r>
              <a:rPr lang="zh-CN" altLang="zh-CN" sz="2800" b="1" kern="10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民生长于齐不盗，入楚则盗</a:t>
            </a:r>
            <a:r>
              <a:rPr lang="en-US" altLang="zh-CN" sz="2800" b="1" kern="10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→ </a:t>
            </a:r>
            <a:r>
              <a:rPr lang="zh-CN" altLang="zh-CN" sz="2800" b="1" kern="10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楚之水土使齐民入楚善盗</a:t>
            </a:r>
            <a:endParaRPr lang="zh-CN" altLang="zh-CN" sz="2800" b="1" kern="100">
              <a:solidFill>
                <a:srgbClr val="0000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0500" y="2837815"/>
            <a:ext cx="1155509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2.</a:t>
            </a:r>
            <a:r>
              <a:rPr lang="zh-CN" altLang="en-US" sz="28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孤之有孔明，犹鱼之有水也。（《三国演义》）</a:t>
            </a:r>
            <a:endParaRPr lang="zh-CN" altLang="en-US" sz="2800" b="1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l">
              <a:buClrTx/>
              <a:buSzTx/>
              <a:buFontTx/>
            </a:pPr>
            <a:r>
              <a:rPr lang="zh-CN" altLang="zh-CN" sz="2800" b="1" kern="1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比喻论证：</a:t>
            </a:r>
            <a:r>
              <a:rPr lang="zh-CN" altLang="zh-CN" sz="2800" b="1" kern="10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只有修辞效果，表达（刘备）自己得到诸葛亮如鱼得到水，凸显君臣之间密不可分的关系。</a:t>
            </a:r>
            <a:endParaRPr lang="zh-CN" altLang="zh-CN" sz="2800" b="1" kern="100">
              <a:solidFill>
                <a:srgbClr val="0000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8770" y="4221480"/>
            <a:ext cx="1142682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3.以地事秦，犹抱薪救火，薪不尽，火不灭。 （《六国论》）</a:t>
            </a:r>
            <a:endParaRPr lang="zh-CN" altLang="en-US" sz="2800" b="1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algn="l">
              <a:buClrTx/>
              <a:buSzTx/>
              <a:buFontTx/>
            </a:pPr>
            <a:r>
              <a:rPr lang="zh-CN" altLang="zh-CN" sz="2800" b="1" kern="1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类比推理：</a:t>
            </a:r>
            <a:endParaRPr lang="zh-CN" altLang="zh-CN" sz="2800" b="1" kern="10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algn="l">
              <a:buClrTx/>
              <a:buSzTx/>
              <a:buFontTx/>
            </a:pPr>
            <a:r>
              <a:rPr lang="zh-CN" altLang="zh-CN" sz="2800" b="1" kern="10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抱薪救火，薪不尽，火不灭，因为薪助火势</a:t>
            </a:r>
            <a:endParaRPr lang="zh-CN" altLang="zh-CN" sz="2800" b="1" kern="100">
              <a:solidFill>
                <a:srgbClr val="0000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 algn="l">
              <a:buClrTx/>
              <a:buSzTx/>
              <a:buFontTx/>
            </a:pPr>
            <a:r>
              <a:rPr lang="zh-CN" altLang="zh-CN" sz="2800" b="1" kern="10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→以地事秦，地不尽，侵不止→</a:t>
            </a:r>
            <a:r>
              <a:rPr lang="en-US" altLang="zh-CN" sz="2800" b="1" kern="10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</a:t>
            </a:r>
            <a:r>
              <a:rPr lang="zh-CN" altLang="zh-CN" sz="2800" b="1" kern="10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因为地助秦强(贪)</a:t>
            </a:r>
            <a:endParaRPr lang="zh-CN" altLang="zh-CN" sz="2800" b="1" kern="100">
              <a:solidFill>
                <a:srgbClr val="0000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06625" y="5805805"/>
            <a:ext cx="569214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b="1" kern="10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判断是否为类比论证，关键看形式结构。</a:t>
            </a:r>
            <a:endParaRPr lang="zh-CN" altLang="zh-CN" b="1" kern="10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90451" y="54"/>
            <a:ext cx="11412000" cy="205930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8.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老子云：</a:t>
            </a:r>
            <a:r>
              <a:rPr lang="en-US" altLang="zh-CN" sz="28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治大国，如烹小鲜。</a:t>
            </a:r>
            <a:r>
              <a:rPr lang="en-US" altLang="zh-CN" sz="28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请指出其中的逻辑推理形式，并根据烹饪佳肴与治理国家的相通之处，谈谈你从中得到的治国启示。</a:t>
            </a: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(1)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逻辑推理形式</a:t>
            </a:r>
            <a:r>
              <a:rPr lang="zh-CN" altLang="zh-CN" sz="28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 </a:t>
            </a:r>
            <a:r>
              <a:rPr lang="en-US" altLang="zh-CN" sz="28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__________</a:t>
            </a:r>
            <a:endParaRPr lang="en-US" altLang="zh-CN" sz="2800" kern="100" smtClean="0">
              <a:latin typeface="Times New Roman" panose="02020603050405020304" pitchFamily="18" charset="0"/>
              <a:ea typeface="方正中等线简体" panose="03000509000000000000" pitchFamily="65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14628" y="1485207"/>
            <a:ext cx="19704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类比推理。</a:t>
            </a:r>
            <a:endParaRPr lang="zh-CN" altLang="zh-CN" sz="2800" b="1" kern="100">
              <a:solidFill>
                <a:srgbClr val="FF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0545" y="2205355"/>
            <a:ext cx="1058037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kern="10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治理大国如同烹制佳肴：</a:t>
            </a:r>
            <a:endParaRPr lang="en-US" altLang="zh-CN" sz="3200" b="1" kern="100">
              <a:solidFill>
                <a:srgbClr val="0000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kern="10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→</a:t>
            </a:r>
            <a:r>
              <a:rPr lang="zh-CN" altLang="zh-CN" sz="3200" b="1" kern="10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做菜不能随意翻动，要掌握好火候，尊重烹饪的规律；</a:t>
            </a:r>
            <a:endParaRPr lang="zh-CN" altLang="zh-CN" sz="3200" b="1" kern="100">
              <a:solidFill>
                <a:srgbClr val="0000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kern="10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→</a:t>
            </a:r>
            <a:r>
              <a:rPr lang="zh-CN" altLang="zh-CN" sz="3200" b="1" kern="10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治国不能朝令夕改乱折腾，要了解国情，体察民意，尊重规律，科学施政</a:t>
            </a:r>
            <a:r>
              <a:rPr lang="zh-CN" altLang="zh-CN" sz="3200" b="1" kern="100" smtClean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。</a:t>
            </a:r>
            <a:endParaRPr lang="zh-CN" altLang="zh-CN" sz="3200" b="1" kern="100" smtClean="0">
              <a:solidFill>
                <a:srgbClr val="0000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4" name="表格 1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622300" y="1053465"/>
          <a:ext cx="10419080" cy="5120005"/>
        </p:xfrm>
        <a:graphic>
          <a:graphicData uri="http://schemas.openxmlformats.org/drawingml/2006/table">
            <a:tbl>
              <a:tblPr/>
              <a:tblGrid>
                <a:gridCol w="1289685"/>
                <a:gridCol w="1622425"/>
                <a:gridCol w="2600325"/>
                <a:gridCol w="4906645"/>
              </a:tblGrid>
              <a:tr h="1280160">
                <a:tc gridSpan="2"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比较对象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推理形式分类或语用手法的不同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区别特点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5195">
                <a:tc rowSpan="2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第一组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三段论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altLang="en-US" sz="2800" kern="100" smtClean="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sz="2800" kern="100" smtClean="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Courier New" panose="02070309020205020404" pitchFamily="49" charset="0"/>
                      </a:endParaRPr>
                    </a:p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altLang="zh-CN" sz="2800" kern="100" smtClean="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Courier New" panose="02070309020205020404" pitchFamily="49" charset="0"/>
                      </a:endParaRPr>
                    </a:p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altLang="zh-CN" sz="2800" kern="100" smtClean="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4650">
                <a:tc vMerge="1">
                  <a:txBody>
                    <a:bodyPr vert="horz" wrap="square"/>
                    <a:lstStyle/>
                    <a:p/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buNone/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  <a:sym typeface="+mn-ea"/>
                        </a:rPr>
                        <a:t>归纳推理</a:t>
                      </a:r>
                      <a:endParaRPr lang="zh-CN" altLang="en-US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  <a:buNone/>
                      </a:pPr>
                      <a:endParaRPr lang="en-US" altLang="en-US" sz="2800" kern="100" smtClean="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  <a:buNone/>
                      </a:pPr>
                      <a:endParaRPr lang="en-US" altLang="zh-CN" sz="2800" kern="100" smtClean="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62841" y="117703"/>
            <a:ext cx="11412000" cy="98234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zh-CN" altLang="zh-CN" sz="2800" b="1" kern="100">
                <a:ea typeface="MS Gothic" panose="020b0609070205080204" pitchFamily="49" charset="-128"/>
                <a:cs typeface="MS Gothic" panose="020b0609070205080204" pitchFamily="49" charset="-128"/>
              </a:rPr>
              <a:t>►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难点比较：比较</a:t>
            </a:r>
            <a:r>
              <a:rPr lang="en-US" altLang="zh-CN" sz="28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三段论</a:t>
            </a:r>
            <a:r>
              <a:rPr lang="en-US" altLang="zh-CN" sz="28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归纳推理</a:t>
            </a:r>
            <a:r>
              <a:rPr lang="en-US" altLang="zh-CN" sz="28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类比推理</a:t>
            </a:r>
            <a:r>
              <a:rPr lang="en-US" altLang="zh-CN" sz="28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与</a:t>
            </a:r>
            <a:r>
              <a:rPr lang="en-US" altLang="zh-CN" sz="28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比喻</a:t>
            </a:r>
            <a:r>
              <a:rPr lang="en-US" altLang="zh-CN" sz="28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，思考其推理形式分类或语用手法的不同及区别特点，填写任务表。</a:t>
            </a:r>
            <a:endParaRPr lang="zh-CN" altLang="zh-CN" sz="2800" b="1" kern="1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5124" y="3141227"/>
            <a:ext cx="23279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演绎推理形式</a:t>
            </a:r>
            <a:endParaRPr lang="zh-CN" altLang="zh-CN" sz="2800" b="1" kern="100">
              <a:solidFill>
                <a:srgbClr val="C0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4730" y="2565400"/>
            <a:ext cx="4981575" cy="159766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en-US" altLang="zh-CN" kern="100" smtClean="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en-US" altLang="zh-CN" b="1" kern="100" smtClean="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b="1" kern="100" smtClean="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是</a:t>
            </a:r>
            <a:r>
              <a:rPr lang="zh-CN" altLang="zh-CN" b="1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从</a:t>
            </a:r>
            <a:r>
              <a:rPr lang="zh-CN" altLang="zh-CN" b="1" kern="10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一般到个别</a:t>
            </a:r>
            <a:r>
              <a:rPr lang="zh-CN" altLang="zh-CN" b="1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的推理；结论涉及的范围没有超出前提，前提真，结论一定真，是必然性推理；不能增加新知。</a:t>
            </a:r>
            <a:endParaRPr lang="zh-CN" altLang="zh-CN" b="1" kern="1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46799" y="5014212"/>
            <a:ext cx="23279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归纳推理形式</a:t>
            </a:r>
            <a:endParaRPr lang="zh-CN" altLang="zh-CN" sz="2800" b="1" kern="100">
              <a:solidFill>
                <a:srgbClr val="C0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94806" y="4514071"/>
            <a:ext cx="4923733" cy="165925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altLang="zh-CN" sz="2800" kern="100" smtClean="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b="1" kern="100" smtClean="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b="1" kern="100" smtClean="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是</a:t>
            </a:r>
            <a:r>
              <a:rPr lang="zh-CN" altLang="zh-CN" b="1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从</a:t>
            </a:r>
            <a:r>
              <a:rPr lang="zh-CN" altLang="zh-CN" b="1" kern="10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个别到一般</a:t>
            </a:r>
            <a:r>
              <a:rPr lang="zh-CN" altLang="zh-CN" b="1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的推理；抓住个性，推知共性；结论超出了前提，所以前提真，结论不一定真，是或然性推理；可以增加新知。</a:t>
            </a:r>
            <a:endParaRPr lang="zh-CN" altLang="zh-CN" b="1" kern="100">
              <a:solidFill>
                <a:srgbClr val="C0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0" name="表格 9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14586" y="418213"/>
          <a:ext cx="11161240" cy="5342890"/>
        </p:xfrm>
        <a:graphic>
          <a:graphicData uri="http://schemas.openxmlformats.org/drawingml/2006/table">
            <a:tbl>
              <a:tblPr/>
              <a:tblGrid>
                <a:gridCol w="1381760"/>
                <a:gridCol w="1737360"/>
                <a:gridCol w="3001560"/>
                <a:gridCol w="5040560"/>
              </a:tblGrid>
              <a:tr h="2782570">
                <a:tc rowSpan="2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第二组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类比推理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(5)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(6</a:t>
                      </a:r>
                      <a:r>
                        <a:rPr lang="en-US" sz="2800" kern="100" smtClean="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)</a:t>
                      </a:r>
                      <a:endParaRPr lang="en-US" sz="2800" kern="100" smtClean="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Courier New" panose="02070309020205020404" pitchFamily="49" charset="0"/>
                      </a:endParaRPr>
                    </a:p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altLang="zh-CN" sz="2800" kern="100" smtClean="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Courier New" panose="02070309020205020404" pitchFamily="49" charset="0"/>
                      </a:endParaRPr>
                    </a:p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altLang="zh-CN" sz="2800" kern="100" smtClean="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Courier New" panose="02070309020205020404" pitchFamily="49" charset="0"/>
                      </a:endParaRPr>
                    </a:p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426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比喻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(7)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(8</a:t>
                      </a:r>
                      <a:r>
                        <a:rPr lang="en-US" sz="2800" kern="100" smtClean="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)</a:t>
                      </a:r>
                      <a:endParaRPr lang="en-US" sz="2800" kern="100" smtClean="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Courier New" panose="02070309020205020404" pitchFamily="49" charset="0"/>
                      </a:endParaRPr>
                    </a:p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altLang="zh-CN" sz="2800" kern="100" smtClean="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Courier New" panose="02070309020205020404" pitchFamily="49" charset="0"/>
                      </a:endParaRPr>
                    </a:p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altLang="zh-CN" sz="2800" kern="100" smtClean="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Courier New" panose="02070309020205020404" pitchFamily="49" charset="0"/>
                      </a:endParaRPr>
                    </a:p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4116154" y="1804373"/>
            <a:ext cx="23279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类比推理形式</a:t>
            </a:r>
            <a:endParaRPr lang="zh-CN" altLang="en-US" sz="2800" b="1">
              <a:solidFill>
                <a:prstClr val="black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70863" y="837486"/>
            <a:ext cx="4923733" cy="227457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altLang="zh-CN" sz="2800" kern="100" smtClean="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b="1" kern="100" smtClean="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2800" b="1" kern="100" smtClean="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是</a:t>
            </a:r>
            <a:r>
              <a:rPr lang="zh-CN" altLang="zh-CN" sz="2800" b="1" kern="10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从个别到另一个别</a:t>
            </a:r>
            <a:r>
              <a:rPr lang="zh-CN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的推理；推理形式结构为由两个事物一个</a:t>
            </a:r>
            <a:r>
              <a:rPr lang="en-US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</a:rPr>
              <a:t>(</a:t>
            </a:r>
            <a:r>
              <a:rPr lang="zh-CN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些</a:t>
            </a:r>
            <a:r>
              <a:rPr lang="en-US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</a:rPr>
              <a:t>)</a:t>
            </a:r>
            <a:r>
              <a:rPr lang="zh-CN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方面相似而推出它们另一方面也相似；是一种或然性推理；属于逻辑思维技巧。</a:t>
            </a:r>
            <a:endParaRPr lang="zh-CN" altLang="zh-CN" sz="2800" b="1" kern="1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16358" y="4692692"/>
            <a:ext cx="23279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语言修辞手法</a:t>
            </a:r>
            <a:endParaRPr lang="zh-CN" altLang="en-US" sz="2800" b="1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70863" y="3645721"/>
            <a:ext cx="4923733" cy="18440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altLang="zh-CN" sz="2800" b="1" kern="100" smtClean="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2800" b="1" kern="100" smtClean="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主要是</a:t>
            </a:r>
            <a:r>
              <a:rPr lang="zh-CN" altLang="zh-CN" sz="2800" b="1" kern="100">
                <a:solidFill>
                  <a:srgbClr val="C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修辞的效果</a:t>
            </a:r>
            <a:r>
              <a:rPr lang="zh-CN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，目的在于凸显某方面的内容或表达生动形象的效果；属于语言表达技巧。</a:t>
            </a:r>
            <a:endParaRPr lang="zh-CN" altLang="zh-CN" sz="2800" b="1" kern="10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7" grpId="0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90500" y="-26670"/>
            <a:ext cx="11851640" cy="430593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常见逻辑推理形式运用练习</a:t>
            </a: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1.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阅读下面的语段，思考袁滋的逻辑推理形式，概括其推理过程。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13105" algn="just">
              <a:lnSpc>
                <a:spcPct val="100000"/>
              </a:lnSpc>
              <a:spcAft>
                <a:spcPct val="0"/>
              </a:spcAft>
            </a:pPr>
            <a:r>
              <a:rPr lang="en-US" altLang="zh-CN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zh-CN" altLang="zh-CN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冯梦龙的《智囊全集》里记载了一个令人称奇的故事：唐代有一个农夫耕田时挖到一瓮马蹄形黄金，乡里</a:t>
            </a:r>
            <a:r>
              <a:rPr lang="en-US" altLang="zh-CN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(</a:t>
            </a:r>
            <a:r>
              <a:rPr lang="zh-CN" altLang="zh-CN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古代居民组织单位</a:t>
            </a:r>
            <a:r>
              <a:rPr lang="en-US" altLang="zh-CN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)</a:t>
            </a:r>
            <a:r>
              <a:rPr lang="zh-CN" altLang="zh-CN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立刻派人送到县衙去，县官担心公库防护不严，就放到自己家里。隔夜打开检验，发现都是土块。瓮金出土时，乡里人都曾去见证。县官无法辩白，最终承认将黄金掉包的罪名。就在快要定案的时候，事情传到了一个叫袁滋的官员耳里，袁滋说：</a:t>
            </a:r>
            <a:r>
              <a:rPr lang="en-US" altLang="zh-CN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zh-CN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我怀疑这案子里有冤情。</a:t>
            </a:r>
            <a:r>
              <a:rPr lang="en-US" altLang="zh-CN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zh-CN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州府长官让他重新调查。他点验出瓮中</a:t>
            </a:r>
            <a:r>
              <a:rPr lang="en-US" altLang="zh-CN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zh-CN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马蹄金</a:t>
            </a:r>
            <a:r>
              <a:rPr lang="en-US" altLang="zh-CN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zh-CN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共二百五十多块，请金铺铸造同样</a:t>
            </a:r>
            <a:r>
              <a:rPr lang="zh-CN" altLang="zh-CN" b="1" kern="100" smtClea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形状</a:t>
            </a:r>
            <a:r>
              <a:rPr lang="zh-CN" altLang="zh-CN" b="1" kern="100" smtClean="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和</a:t>
            </a:r>
            <a:r>
              <a:rPr lang="zh-CN" altLang="zh-CN" b="1" kern="1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大小的马蹄金，才造出一半数目，总重就达三百斤了，又了解到当初是两个农夫用竹扁担抬着瓮到县府的。算一下，如果这二百五十多块是真金，就不是两个人能抬得动的。这说明在运到县衙之前，金子就被换成土块了。至此案情大白，县官洗清冤屈。</a:t>
            </a:r>
            <a:endParaRPr lang="zh-CN" altLang="zh-CN" b="1" kern="100">
              <a:effectLst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2841" y="4221613"/>
            <a:ext cx="11412000" cy="205930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(1)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逻辑推理形式</a:t>
            </a:r>
            <a:r>
              <a:rPr lang="zh-CN" altLang="zh-CN" sz="2800" b="1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：</a:t>
            </a:r>
            <a:r>
              <a:rPr lang="en-US" altLang="zh-CN" sz="2800" b="1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_____________</a:t>
            </a:r>
            <a:endParaRPr lang="en-US" altLang="zh-CN" sz="2800" b="1" kern="100" smtClean="0">
              <a:latin typeface="Times New Roman" panose="02020603050405020304" pitchFamily="18" charset="0"/>
              <a:ea typeface="方正中等线简体" panose="03000509000000000000" pitchFamily="65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(2)</a:t>
            </a:r>
            <a:r>
              <a:rPr lang="zh-CN" altLang="zh-CN" sz="2800" b="1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概括推理过程：</a:t>
            </a:r>
            <a:r>
              <a:rPr lang="en-US" altLang="zh-CN" sz="2800" b="1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______________________________________________</a:t>
            </a:r>
            <a:endParaRPr lang="en-US" altLang="zh-CN" sz="2800" b="1" kern="100" smtClean="0">
              <a:latin typeface="Times New Roman" panose="02020603050405020304" pitchFamily="18" charset="0"/>
              <a:ea typeface="方正中等线简体" panose="03000509000000000000" pitchFamily="65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______________________________________________________________</a:t>
            </a: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15303" y="4365755"/>
            <a:ext cx="23279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充分条件推理</a:t>
            </a:r>
            <a:endParaRPr lang="zh-CN" altLang="zh-CN" sz="2800" b="1" kern="100">
              <a:solidFill>
                <a:srgbClr val="FF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986" y="4725555"/>
            <a:ext cx="11250616" cy="205930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smtClean="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2800" b="1" kern="100" smtClean="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如果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县官以土换金，那么不可能只有两个人用竹扁担抬送金子到他那里</a:t>
            </a:r>
            <a:r>
              <a:rPr lang="en-US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但事实上，运</a:t>
            </a:r>
            <a:r>
              <a:rPr lang="en-US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金</a:t>
            </a:r>
            <a:r>
              <a:rPr lang="en-US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的只有两个人，用的是竹扁担</a:t>
            </a:r>
            <a:r>
              <a:rPr lang="en-US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所以县官收到的不是黄金，不可能以土换金。</a:t>
            </a:r>
            <a:endParaRPr lang="zh-CN" altLang="zh-CN" sz="2800" b="1" kern="100">
              <a:solidFill>
                <a:srgbClr val="FF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62841" y="404952"/>
            <a:ext cx="11412000" cy="507555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2.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三段论是演绎推理中的一种简单推理判断，它包含一个一般性原则的大前提，一个附属于大前提的小前提，一个由此引申出的符合一般性原则的结论。请仿照下面的示例另写两句话。要求：大前提必须引用名言，语言简明、连贯，句式不要求完全一致。</a:t>
            </a: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示例：</a:t>
            </a:r>
            <a:r>
              <a:rPr lang="en-US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机遇总是垂青那些有准备的人</a:t>
            </a:r>
            <a:r>
              <a:rPr lang="en-US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，我们是有准备的人，所以最终我们将获得机遇。</a:t>
            </a:r>
            <a:endParaRPr lang="zh-CN" altLang="zh-CN" sz="2800" b="1" kern="1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(1)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仿写一</a:t>
            </a:r>
            <a:r>
              <a:rPr lang="zh-CN" altLang="zh-CN" sz="28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：</a:t>
            </a:r>
            <a:r>
              <a:rPr lang="en-US" altLang="zh-CN" sz="28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____________________________________________________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(2)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仿写二</a:t>
            </a:r>
            <a:r>
              <a:rPr lang="zh-CN" altLang="zh-CN" sz="28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：</a:t>
            </a:r>
            <a:r>
              <a:rPr lang="en-US" altLang="zh-CN" sz="28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____________________________________________________</a:t>
            </a:r>
            <a:endParaRPr lang="en-US" altLang="zh-CN" sz="2800" kern="100" smtClean="0">
              <a:latin typeface="Times New Roman" panose="02020603050405020304" pitchFamily="18" charset="0"/>
              <a:ea typeface="方正中等线简体" panose="03000509000000000000" pitchFamily="65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effectLst/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_______________________________</a:t>
            </a:r>
            <a:endParaRPr lang="zh-CN" altLang="zh-CN" sz="280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19248" y="3573547"/>
            <a:ext cx="98374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kern="100" spc="-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 spc="-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狭路相逢勇者胜</a:t>
            </a:r>
            <a:r>
              <a:rPr lang="en-US" altLang="zh-CN" sz="2800" b="1" kern="100" spc="-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 spc="-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，我们是勇者，所以最终我们将取得胜利。</a:t>
            </a:r>
            <a:endParaRPr lang="zh-CN" altLang="zh-CN" sz="2800" b="1" kern="100" spc="-100">
              <a:solidFill>
                <a:srgbClr val="FF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2206" y="4005608"/>
            <a:ext cx="11412000" cy="141287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solidFill>
                  <a:srgbClr val="C0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800" b="1" kern="100" smtClean="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天行健，君子以自强不息</a:t>
            </a:r>
            <a:r>
              <a:rPr lang="en-US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，我们要努力做时代的君子，所以我们要努力奋斗、自强不息。</a:t>
            </a:r>
            <a:endParaRPr lang="zh-CN" altLang="zh-CN" sz="2800" b="1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" name="矩形 33"/>
          <p:cNvSpPr/>
          <p:nvPr/>
        </p:nvSpPr>
        <p:spPr>
          <a:xfrm>
            <a:off x="0" y="-26591"/>
            <a:ext cx="11567814" cy="962258"/>
          </a:xfrm>
          <a:prstGeom prst="rect">
            <a:avLst/>
          </a:prstGeom>
          <a:solidFill>
            <a:srgbClr val="485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270670" y="206224"/>
            <a:ext cx="100811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kern="10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活动重点　分析言语活动中的推理过程及形式</a:t>
            </a:r>
            <a:endParaRPr lang="zh-CN" altLang="zh-CN" sz="2800" b="1" kern="10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4545" y="-98598"/>
            <a:ext cx="1146085" cy="102307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342678" y="833232"/>
            <a:ext cx="102251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圆角矩形 14"/>
          <p:cNvSpPr/>
          <p:nvPr/>
        </p:nvSpPr>
        <p:spPr>
          <a:xfrm>
            <a:off x="1126654" y="1485578"/>
            <a:ext cx="10369152" cy="4824536"/>
          </a:xfrm>
          <a:prstGeom prst="roundRect">
            <a:avLst>
              <a:gd name="adj" fmla="val 2535"/>
            </a:avLst>
          </a:prstGeom>
          <a:solidFill>
            <a:schemeClr val="bg1">
              <a:alpha val="7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-18475" y="1179622"/>
            <a:ext cx="2513281" cy="553998"/>
          </a:xfrm>
          <a:prstGeom prst="rect">
            <a:avLst/>
          </a:prstGeom>
          <a:solidFill>
            <a:srgbClr val="485F71"/>
          </a:solidFill>
          <a:ln>
            <a:solidFill>
              <a:srgbClr val="485F71"/>
            </a:solidFill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kern="10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核心知识，导图概览</a:t>
            </a:r>
            <a:endParaRPr lang="zh-CN" altLang="zh-CN" sz="2000" b="1" kern="10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512095" y="2027695"/>
          <a:ext cx="9577065" cy="3584448"/>
        </p:xfrm>
        <a:graphic>
          <a:graphicData uri="http://schemas.openxmlformats.org/drawingml/2006/table">
            <a:tbl>
              <a:tblPr/>
              <a:tblGrid>
                <a:gridCol w="1885315"/>
                <a:gridCol w="5384184"/>
                <a:gridCol w="2307566"/>
              </a:tblGrid>
              <a:tr h="1023620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推理形式分类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常见逻辑推理形式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前提和结论的关系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3620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演绎推理</a:t>
                      </a:r>
                      <a:endParaRPr lang="zh-CN" sz="2800" b="1" kern="1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三段论、</a:t>
                      </a:r>
                      <a:r>
                        <a:rPr lang="zh-CN" sz="2800" b="1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充分条件推理、必要条件推理、排除法、二难推理</a:t>
                      </a:r>
                      <a:endParaRPr lang="zh-CN" sz="2800" b="1" kern="100"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从一般到个别</a:t>
                      </a:r>
                      <a:endParaRPr lang="zh-CN" sz="2800" b="1" kern="10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810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归纳推理</a:t>
                      </a:r>
                      <a:endParaRPr lang="zh-CN" sz="2800" b="1" kern="1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归纳推理</a:t>
                      </a:r>
                      <a:endParaRPr lang="zh-CN" sz="2800" b="1" kern="1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从个别到一般</a:t>
                      </a:r>
                      <a:endParaRPr lang="zh-CN" sz="2800" b="1" kern="10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827"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类比推理</a:t>
                      </a:r>
                      <a:endParaRPr lang="zh-CN" sz="2800" b="1" kern="10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类比推理</a:t>
                      </a:r>
                      <a:endParaRPr lang="zh-CN" sz="2800" b="1" kern="1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方正中等线简体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20000"/>
                        </a:lnSpc>
                        <a:spcAft>
                          <a:spcPct val="0"/>
                        </a:spcAft>
                      </a:pPr>
                      <a:r>
                        <a:rPr lang="zh-CN" sz="2800" b="1" kern="10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从个别到另一个别</a:t>
                      </a:r>
                      <a:endParaRPr lang="zh-CN" sz="2800" b="1" kern="100"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34596" y="549537"/>
            <a:ext cx="11412000" cy="464502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en-US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3.</a:t>
            </a:r>
            <a:r>
              <a:rPr lang="zh-CN" altLang="zh-CN" sz="28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阅读《烛之武退秦师》片段，联系文章语境，思考晋侯在秦伯与郑结盟，并退兵不辞而别后的表现。指出晋侯的逻辑推理形式，并概括其推理过程。</a:t>
            </a:r>
            <a:endParaRPr lang="zh-CN" altLang="zh-CN" sz="28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indent="72009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子犯请击之。公曰：</a:t>
            </a:r>
            <a:r>
              <a:rPr lang="en-US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不可。微夫人之力不及此。因人之力而敝之，不仁；失其所与，不知；以乱易整，不武。吾其还也。</a:t>
            </a:r>
            <a:r>
              <a:rPr lang="en-US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zh-CN" sz="2800" b="1" kern="1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亦去之。 </a:t>
            </a:r>
            <a:endParaRPr lang="zh-CN" altLang="zh-CN" sz="2800" b="1" kern="1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(1)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逻辑推理形式</a:t>
            </a:r>
            <a:r>
              <a:rPr lang="zh-CN" altLang="zh-CN" sz="28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：</a:t>
            </a:r>
            <a:r>
              <a:rPr lang="en-US" altLang="zh-CN" sz="28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_______</a:t>
            </a:r>
            <a:endParaRPr lang="zh-CN" altLang="zh-CN" sz="2800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(2)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概括推理过程</a:t>
            </a:r>
            <a:r>
              <a:rPr lang="zh-CN" altLang="zh-CN" sz="28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：</a:t>
            </a:r>
            <a:r>
              <a:rPr lang="en-US" altLang="zh-CN" sz="28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______________________________________________</a:t>
            </a:r>
            <a:endParaRPr lang="en-US" altLang="zh-CN" sz="2800" kern="100" smtClean="0">
              <a:latin typeface="Times New Roman" panose="02020603050405020304" pitchFamily="18" charset="0"/>
              <a:ea typeface="方正中等线简体" panose="03000509000000000000" pitchFamily="65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effectLst/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_____________________________________________________________</a:t>
            </a:r>
            <a:endParaRPr lang="zh-CN" altLang="zh-CN" sz="2800" kern="100">
              <a:effectLst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30999" y="3357786"/>
            <a:ext cx="125539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排除法</a:t>
            </a:r>
            <a:endParaRPr lang="zh-CN" altLang="zh-CN" sz="2800" b="1" kern="100">
              <a:solidFill>
                <a:srgbClr val="FF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596" y="3778415"/>
            <a:ext cx="11250616" cy="141287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2800" b="1" kern="100" smtClean="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秦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伯已与郑结盟，并退兵；晋国要么击秦，要么退兵</a:t>
            </a:r>
            <a:r>
              <a:rPr lang="en-US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→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如果击秦，</a:t>
            </a:r>
            <a:r>
              <a:rPr lang="en-US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不仁</a:t>
            </a:r>
            <a:r>
              <a:rPr lang="en-US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不智</a:t>
            </a:r>
            <a:r>
              <a:rPr lang="en-US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不武</a:t>
            </a:r>
            <a:r>
              <a:rPr lang="en-US" altLang="zh-CN" sz="2800" b="1" kern="100">
                <a:solidFill>
                  <a:srgbClr val="FF0000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”→</a:t>
            </a:r>
            <a:r>
              <a:rPr lang="zh-CN" altLang="zh-CN" sz="2800" b="1" kern="100">
                <a:solidFill>
                  <a:srgbClr val="FF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所以，只好退兵回晋。</a:t>
            </a:r>
            <a:endParaRPr lang="zh-CN" altLang="zh-CN" sz="2800" b="1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684000" y="122047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18745" y="189230"/>
            <a:ext cx="11685270" cy="29521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zh-CN" altLang="en-US" sz="3600" b="1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（一）推理及其分类</a:t>
            </a:r>
            <a:endParaRPr lang="zh-CN" altLang="en-US" sz="3600" b="1" kern="100" smtClean="0">
              <a:latin typeface="Times New Roman" panose="02020603050405020304" pitchFamily="18" charset="0"/>
              <a:ea typeface="方正中等线简体" panose="03000509000000000000" pitchFamily="65" charset="-122"/>
              <a:cs typeface="Courier New" panose="02070309020205020404" pitchFamily="49" charset="0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en-US" altLang="zh-CN" sz="3600" b="1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1</a:t>
            </a:r>
            <a:r>
              <a:rPr lang="zh-CN" altLang="en-US" sz="3600" b="1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、定义</a:t>
            </a:r>
            <a:endParaRPr lang="zh-CN" altLang="en-US" sz="3600" b="1" kern="100" smtClean="0">
              <a:latin typeface="Times New Roman" panose="02020603050405020304" pitchFamily="18" charset="0"/>
              <a:ea typeface="方正中等线简体" panose="03000509000000000000" pitchFamily="65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3200" kern="1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zh-CN" sz="3200" kern="1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推理是从一个或几个</a:t>
            </a:r>
            <a:r>
              <a:rPr lang="zh-CN" altLang="zh-CN" sz="3200" kern="10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前提</a:t>
            </a:r>
            <a:r>
              <a:rPr lang="zh-CN" altLang="zh-CN" sz="3200" kern="1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推出</a:t>
            </a:r>
            <a:r>
              <a:rPr lang="zh-CN" altLang="zh-CN" sz="3200" kern="10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新结论</a:t>
            </a:r>
            <a:r>
              <a:rPr lang="zh-CN" altLang="zh-CN" sz="3200" kern="1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的过程。</a:t>
            </a:r>
            <a:endParaRPr lang="zh-CN" altLang="zh-CN" sz="3200" kern="100" smtClean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just">
              <a:lnSpc>
                <a:spcPct val="100000"/>
              </a:lnSpc>
              <a:spcAft>
                <a:spcPct val="0"/>
              </a:spcAft>
            </a:pPr>
            <a:r>
              <a:rPr lang="zh-CN" altLang="zh-CN" sz="3200" kern="1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3200" kern="100" smtClean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zh-CN" sz="3200" b="1" kern="100" smtClean="0">
                <a:latin typeface="华文楷体" panose="02010600040101010101" charset="-122"/>
                <a:ea typeface="华文楷体" panose="02010600040101010101" charset="-122"/>
                <a:cs typeface="Times New Roman" panose="02020603050405020304" pitchFamily="18" charset="0"/>
              </a:rPr>
              <a:t>一般来说，推理中前提和结论都以判断的形式出现，因此，推理又可以看作是从一个或多个已知判断推出新判断的过程。</a:t>
            </a:r>
            <a:endParaRPr lang="zh-CN" altLang="zh-CN" sz="3200" b="1" kern="100">
              <a:effectLst/>
              <a:latin typeface="华文楷体" panose="02010600040101010101" charset="-122"/>
              <a:ea typeface="华文楷体" panose="02010600040101010101" charset="-122"/>
              <a:cs typeface="Courier New" panose="02070309020205020404" pitchFamily="49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0545" y="3645535"/>
            <a:ext cx="331343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试找出前提与结论</a:t>
            </a:r>
            <a:endParaRPr lang="zh-CN" altLang="en-US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0500" y="4221480"/>
            <a:ext cx="1125855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仿宋" panose="02010609060101010101" charset="-122"/>
                <a:ea typeface="仿宋" panose="02010609060101010101" charset="-122"/>
              </a:rPr>
              <a:t>    </a:t>
            </a:r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我们的会议包括六百多位代表，代表着全中国所有的民主党派，人民团体，人民解放军，各地区，各民族和国外华侨。这就指明，我们的会议是一个全国人民大团结的会议。</a:t>
            </a:r>
            <a:endParaRPr lang="zh-CN" altLang="en-US" sz="3200" b="1">
              <a:latin typeface="仿宋" panose="02010609060101010101" charset="-122"/>
              <a:ea typeface="仿宋" panose="02010609060101010101" charset="-122"/>
            </a:endParaRPr>
          </a:p>
          <a:p>
            <a:pPr algn="r"/>
            <a:r>
              <a:rPr lang="zh-CN" altLang="en-US" sz="3200" b="1">
                <a:latin typeface="仿宋" panose="02010609060101010101" charset="-122"/>
                <a:ea typeface="仿宋" panose="02010609060101010101" charset="-122"/>
              </a:rPr>
              <a:t>（</a:t>
            </a:r>
            <a:r>
              <a:rPr lang="zh-CN" altLang="en-US" sz="3200" b="1">
                <a:latin typeface="仿宋" panose="02010609060101010101" charset="-122"/>
                <a:ea typeface="仿宋" panose="02010609060101010101" charset="-122"/>
                <a:sym typeface="+mn-ea"/>
              </a:rPr>
              <a:t>《中国人民站起来了》）</a:t>
            </a:r>
            <a:endParaRPr lang="zh-CN" altLang="en-US" sz="3200" b="1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5129" name="TextBox 9"/>
          <p:cNvSpPr txBox="1">
            <a:spLocks noChangeArrowheads="1"/>
          </p:cNvSpPr>
          <p:nvPr/>
        </p:nvSpPr>
        <p:spPr bwMode="auto">
          <a:xfrm>
            <a:off x="2566670" y="836930"/>
            <a:ext cx="7273290" cy="5835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概念组成命题，由命题又组成推理。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89206" y="549345"/>
            <a:ext cx="11412000" cy="482917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44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44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en-US" altLang="zh-CN" sz="44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44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探究常见逻辑推理形式</a:t>
            </a:r>
            <a:endParaRPr lang="zh-CN" altLang="zh-CN" sz="44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演绎推理（一般到个别）</a:t>
            </a:r>
            <a:r>
              <a:rPr lang="en-US" altLang="zh-CN" sz="3200" b="1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zh-CN" sz="3200" b="1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三段论</a:t>
            </a:r>
            <a:endParaRPr lang="zh-CN" altLang="zh-CN" sz="3200" b="1" kern="1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2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由一个共同概念把两个简单性质判断连接起来，得出一个新的简单判断作为结论的推理。整个推理由三个判断组成，大前提、小前提、结论，所以称</a:t>
            </a:r>
            <a:r>
              <a:rPr lang="en-US" altLang="zh-CN" sz="32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三段论</a:t>
            </a:r>
            <a:r>
              <a:rPr lang="en-US" altLang="zh-CN" sz="3200" b="1" kern="10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。例如：</a:t>
            </a:r>
            <a:endParaRPr lang="zh-CN" altLang="zh-CN" sz="3200" b="1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endParaRPr lang="en-US" altLang="zh-CN" sz="3200" u="sng" kern="100">
              <a:solidFill>
                <a:srgbClr val="0000FF"/>
              </a:solidFill>
              <a:effectLst/>
              <a:latin typeface="Times New Roman" panose="02020603050405020304" pitchFamily="18" charset="0"/>
              <a:ea typeface="楷体_GB2312" panose="02010609030101010101" pitchFamily="49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0500" y="333375"/>
            <a:ext cx="11276330" cy="5539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53415" hangingPunct="0">
              <a:spcAft>
                <a:spcPts val="900"/>
              </a:spcAft>
            </a:pPr>
            <a:r>
              <a:rPr lang="zh-CN" altLang="en-US" sz="2800" b="1" ker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所有的看客都是帮凶，  </a:t>
            </a:r>
            <a:endParaRPr lang="en-US" altLang="zh-CN" sz="2800" b="1" kern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defTabSz="653415" hangingPunct="0">
              <a:spcAft>
                <a:spcPts val="900"/>
              </a:spcAft>
            </a:pPr>
            <a:r>
              <a:rPr lang="zh-CN" altLang="en-US" sz="2800" b="1" ker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柳妈是看客， </a:t>
            </a:r>
            <a:endParaRPr lang="en-US" altLang="zh-CN" sz="2800" b="1" kern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defTabSz="653415" hangingPunct="0">
              <a:spcAft>
                <a:spcPts val="900"/>
              </a:spcAft>
            </a:pPr>
            <a:r>
              <a:rPr lang="zh-CN" altLang="en-US" sz="2800" b="1" ker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所以，柳妈是帮凶。</a:t>
            </a:r>
            <a:r>
              <a:rPr lang="zh-CN" altLang="en-US" b="1" kern="0">
                <a:solidFill>
                  <a:schemeClr val="tx1"/>
                </a:solidFill>
                <a:cs typeface="+mn-ea"/>
                <a:sym typeface="+mn-lt"/>
              </a:rPr>
              <a:t>  </a:t>
            </a:r>
            <a:endParaRPr lang="en-US" altLang="zh-CN" b="1" kern="0">
              <a:solidFill>
                <a:schemeClr val="tx1"/>
              </a:solidFill>
              <a:cs typeface="+mn-ea"/>
              <a:sym typeface="+mn-lt"/>
            </a:endParaRPr>
          </a:p>
          <a:p>
            <a:pPr defTabSz="653415" hangingPunct="0">
              <a:spcAft>
                <a:spcPts val="900"/>
              </a:spcAft>
            </a:pPr>
            <a:r>
              <a:rPr lang="en-US" altLang="zh-CN" b="1" kern="0">
                <a:solidFill>
                  <a:schemeClr val="tx1"/>
                </a:solidFill>
                <a:cs typeface="+mn-ea"/>
                <a:sym typeface="+mn-lt"/>
              </a:rPr>
              <a:t>       </a:t>
            </a:r>
            <a:r>
              <a:rPr lang="zh-CN" altLang="en-US" b="1" kern="0">
                <a:solidFill>
                  <a:schemeClr val="tx1"/>
                </a:solidFill>
                <a:cs typeface="+mn-ea"/>
                <a:sym typeface="+mn-lt"/>
              </a:rPr>
              <a:t>任何一个三段论都是由三个直言判断构成的，其中两个是前提，一个是结论。任何一个三段论都有并且只有三个不同的词项（概念）。这三个词项分别叫中项、小项和大项。</a:t>
            </a:r>
            <a:r>
              <a:rPr lang="zh-CN" altLang="en-US" b="1" kern="0">
                <a:solidFill>
                  <a:srgbClr val="0000FF"/>
                </a:solidFill>
                <a:cs typeface="+mn-ea"/>
                <a:sym typeface="+mn-lt"/>
              </a:rPr>
              <a:t>中项</a:t>
            </a:r>
            <a:r>
              <a:rPr lang="zh-CN" altLang="en-US" b="1" kern="0">
                <a:solidFill>
                  <a:schemeClr val="tx1"/>
                </a:solidFill>
                <a:cs typeface="+mn-ea"/>
                <a:sym typeface="+mn-lt"/>
              </a:rPr>
              <a:t>是指</a:t>
            </a:r>
            <a:r>
              <a:rPr lang="zh-CN" altLang="en-US" b="1" kern="0">
                <a:solidFill>
                  <a:srgbClr val="0000FF"/>
                </a:solidFill>
                <a:cs typeface="+mn-ea"/>
                <a:sym typeface="+mn-lt"/>
              </a:rPr>
              <a:t>在两个前提中都出现而在结论中不出现的词项</a:t>
            </a:r>
            <a:r>
              <a:rPr lang="zh-CN" altLang="en-US" b="1" kern="0">
                <a:solidFill>
                  <a:schemeClr val="tx1"/>
                </a:solidFill>
                <a:cs typeface="+mn-ea"/>
                <a:sym typeface="+mn-lt"/>
              </a:rPr>
              <a:t>，用</a:t>
            </a:r>
            <a:r>
              <a:rPr lang="en-US" altLang="zh-CN" b="1" kern="0">
                <a:solidFill>
                  <a:schemeClr val="tx1"/>
                </a:solidFill>
                <a:cs typeface="+mn-ea"/>
                <a:sym typeface="+mn-lt"/>
              </a:rPr>
              <a:t>M</a:t>
            </a:r>
            <a:r>
              <a:rPr lang="zh-CN" altLang="en-US" b="1" kern="0">
                <a:solidFill>
                  <a:schemeClr val="tx1"/>
                </a:solidFill>
                <a:cs typeface="+mn-ea"/>
                <a:sym typeface="+mn-lt"/>
              </a:rPr>
              <a:t>表示。</a:t>
            </a:r>
            <a:r>
              <a:rPr lang="zh-CN" altLang="en-US" b="1" kern="0">
                <a:solidFill>
                  <a:srgbClr val="0000FF"/>
                </a:solidFill>
                <a:cs typeface="+mn-ea"/>
                <a:sym typeface="+mn-lt"/>
              </a:rPr>
              <a:t>小项</a:t>
            </a:r>
            <a:r>
              <a:rPr lang="zh-CN" altLang="en-US" b="1" kern="0">
                <a:solidFill>
                  <a:schemeClr val="tx1"/>
                </a:solidFill>
                <a:cs typeface="+mn-ea"/>
                <a:sym typeface="+mn-lt"/>
              </a:rPr>
              <a:t>是作为</a:t>
            </a:r>
            <a:r>
              <a:rPr lang="zh-CN" altLang="en-US" b="1" kern="0">
                <a:solidFill>
                  <a:srgbClr val="0000FF"/>
                </a:solidFill>
                <a:cs typeface="+mn-ea"/>
                <a:sym typeface="+mn-lt"/>
              </a:rPr>
              <a:t>结论主项</a:t>
            </a:r>
            <a:r>
              <a:rPr lang="zh-CN" altLang="en-US" b="1" kern="0">
                <a:solidFill>
                  <a:schemeClr val="tx1"/>
                </a:solidFill>
                <a:cs typeface="+mn-ea"/>
                <a:sym typeface="+mn-lt"/>
              </a:rPr>
              <a:t>的词项，用</a:t>
            </a:r>
            <a:r>
              <a:rPr lang="en-US" altLang="zh-CN" b="1" kern="0">
                <a:solidFill>
                  <a:schemeClr val="tx1"/>
                </a:solidFill>
                <a:cs typeface="+mn-ea"/>
                <a:sym typeface="+mn-lt"/>
              </a:rPr>
              <a:t>S</a:t>
            </a:r>
            <a:r>
              <a:rPr lang="zh-CN" altLang="en-US" b="1" kern="0">
                <a:solidFill>
                  <a:schemeClr val="tx1"/>
                </a:solidFill>
                <a:cs typeface="+mn-ea"/>
                <a:sym typeface="+mn-lt"/>
              </a:rPr>
              <a:t>表示。</a:t>
            </a:r>
            <a:r>
              <a:rPr lang="zh-CN" altLang="en-US" b="1" kern="0">
                <a:solidFill>
                  <a:srgbClr val="0000FF"/>
                </a:solidFill>
                <a:cs typeface="+mn-ea"/>
                <a:sym typeface="+mn-lt"/>
              </a:rPr>
              <a:t>大项</a:t>
            </a:r>
            <a:r>
              <a:rPr lang="zh-CN" altLang="en-US" b="1" kern="0">
                <a:solidFill>
                  <a:schemeClr val="tx1"/>
                </a:solidFill>
                <a:cs typeface="+mn-ea"/>
                <a:sym typeface="+mn-lt"/>
              </a:rPr>
              <a:t>是指作为</a:t>
            </a:r>
            <a:r>
              <a:rPr lang="zh-CN" altLang="en-US" b="1" kern="0">
                <a:solidFill>
                  <a:srgbClr val="0000FF"/>
                </a:solidFill>
                <a:cs typeface="+mn-ea"/>
                <a:sym typeface="+mn-lt"/>
              </a:rPr>
              <a:t>结论谓项</a:t>
            </a:r>
            <a:r>
              <a:rPr lang="zh-CN" altLang="en-US" b="1" kern="0">
                <a:solidFill>
                  <a:schemeClr val="tx1"/>
                </a:solidFill>
                <a:cs typeface="+mn-ea"/>
                <a:sym typeface="+mn-lt"/>
              </a:rPr>
              <a:t>的那个词项，用</a:t>
            </a:r>
            <a:r>
              <a:rPr lang="en-US" altLang="zh-CN" b="1" kern="0">
                <a:solidFill>
                  <a:schemeClr val="tx1"/>
                </a:solidFill>
                <a:cs typeface="+mn-ea"/>
                <a:sym typeface="+mn-lt"/>
              </a:rPr>
              <a:t>P</a:t>
            </a:r>
            <a:r>
              <a:rPr lang="zh-CN" altLang="en-US" b="1" kern="0">
                <a:solidFill>
                  <a:schemeClr val="tx1"/>
                </a:solidFill>
                <a:cs typeface="+mn-ea"/>
                <a:sym typeface="+mn-lt"/>
              </a:rPr>
              <a:t>表示。小项和大项都在前提和结论中各出现一次。在上文所给的例子中，中项（</a:t>
            </a:r>
            <a:r>
              <a:rPr lang="en-US" altLang="zh-CN" b="1" kern="0">
                <a:solidFill>
                  <a:schemeClr val="tx1"/>
                </a:solidFill>
                <a:cs typeface="+mn-ea"/>
                <a:sym typeface="+mn-lt"/>
              </a:rPr>
              <a:t>M</a:t>
            </a:r>
            <a:r>
              <a:rPr lang="zh-CN" altLang="en-US" b="1" kern="0">
                <a:solidFill>
                  <a:schemeClr val="tx1"/>
                </a:solidFill>
                <a:cs typeface="+mn-ea"/>
                <a:sym typeface="+mn-lt"/>
              </a:rPr>
              <a:t>）是“看客”，小项（</a:t>
            </a:r>
            <a:r>
              <a:rPr lang="en-US" altLang="zh-CN" b="1" kern="0">
                <a:solidFill>
                  <a:schemeClr val="tx1"/>
                </a:solidFill>
                <a:cs typeface="+mn-ea"/>
                <a:sym typeface="+mn-lt"/>
              </a:rPr>
              <a:t>S</a:t>
            </a:r>
            <a:r>
              <a:rPr lang="zh-CN" altLang="en-US" b="1" kern="0">
                <a:solidFill>
                  <a:schemeClr val="tx1"/>
                </a:solidFill>
                <a:cs typeface="+mn-ea"/>
                <a:sym typeface="+mn-lt"/>
              </a:rPr>
              <a:t>）是“柳妈”，大项（</a:t>
            </a:r>
            <a:r>
              <a:rPr lang="en-US" altLang="zh-CN" b="1" kern="0">
                <a:solidFill>
                  <a:schemeClr val="tx1"/>
                </a:solidFill>
                <a:cs typeface="+mn-ea"/>
                <a:sym typeface="+mn-lt"/>
              </a:rPr>
              <a:t>P</a:t>
            </a:r>
            <a:r>
              <a:rPr lang="zh-CN" altLang="en-US" b="1" kern="0">
                <a:solidFill>
                  <a:schemeClr val="tx1"/>
                </a:solidFill>
                <a:cs typeface="+mn-ea"/>
                <a:sym typeface="+mn-lt"/>
              </a:rPr>
              <a:t>）是“帮凶”。  </a:t>
            </a:r>
            <a:endParaRPr lang="zh-CN" altLang="en-US" b="1" kern="0">
              <a:solidFill>
                <a:schemeClr val="tx1"/>
              </a:solidFill>
              <a:cs typeface="+mn-ea"/>
              <a:sym typeface="+mn-lt"/>
            </a:endParaRPr>
          </a:p>
          <a:p>
            <a:pPr defTabSz="653415" hangingPunct="0">
              <a:spcAft>
                <a:spcPts val="900"/>
              </a:spcAft>
            </a:pPr>
            <a:r>
              <a:rPr lang="en-US" altLang="zh-CN" b="1" kern="0">
                <a:solidFill>
                  <a:schemeClr val="tx1"/>
                </a:solidFill>
                <a:cs typeface="+mn-ea"/>
                <a:sym typeface="+mn-lt"/>
              </a:rPr>
              <a:t>        </a:t>
            </a:r>
            <a:r>
              <a:rPr lang="zh-CN" altLang="en-US" b="1" kern="0">
                <a:solidFill>
                  <a:schemeClr val="tx1"/>
                </a:solidFill>
                <a:cs typeface="+mn-ea"/>
                <a:sym typeface="+mn-lt"/>
              </a:rPr>
              <a:t>三段论的两个前提，一个称大前提，一个称小前提。</a:t>
            </a:r>
            <a:r>
              <a:rPr lang="zh-CN" altLang="en-US" b="1" kern="0">
                <a:solidFill>
                  <a:srgbClr val="FF0000"/>
                </a:solidFill>
                <a:cs typeface="+mn-ea"/>
                <a:sym typeface="+mn-lt"/>
              </a:rPr>
              <a:t>大前提是指含有大项的前提，小前提是指含有小项的前提。区分大小前提与前提的排列顺序无关，而含有大项还是小项才是区分大小前提的唯一标准。</a:t>
            </a:r>
            <a:r>
              <a:rPr lang="zh-CN" altLang="en-US" b="1" kern="0">
                <a:solidFill>
                  <a:schemeClr val="tx1"/>
                </a:solidFill>
                <a:cs typeface="+mn-ea"/>
                <a:sym typeface="+mn-lt"/>
              </a:rPr>
              <a:t>习惯上，人们总把大前提排列在前，小前提排列在后。</a:t>
            </a:r>
            <a:endParaRPr lang="zh-CN" altLang="en-US" b="1" kern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8745" y="405130"/>
            <a:ext cx="458343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大前提：</a:t>
            </a:r>
            <a:r>
              <a:rPr lang="zh-CN" altLang="zh-CN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所有的虚词都是词</a:t>
            </a:r>
            <a:endParaRPr lang="zh-CN" altLang="zh-CN" b="1" kern="10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b="1" kern="100">
                <a:solidFill>
                  <a:srgbClr val="0000FF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→</a:t>
            </a:r>
            <a:r>
              <a:rPr lang="zh-CN" altLang="zh-CN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小前提：</a:t>
            </a:r>
            <a:r>
              <a:rPr lang="zh-CN" altLang="zh-CN" b="1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所有的介词都是虚词</a:t>
            </a:r>
            <a:r>
              <a:rPr lang="en-US" altLang="zh-CN" b="1" kern="100">
                <a:solidFill>
                  <a:srgbClr val="0000FF"/>
                </a:solidFill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→</a:t>
            </a:r>
            <a:r>
              <a:rPr lang="zh-CN" altLang="zh-CN" b="1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结论：</a:t>
            </a:r>
            <a:r>
              <a:rPr lang="zh-CN" altLang="zh-CN" b="1" kern="100">
                <a:solidFill>
                  <a:schemeClr val="tx1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所有的介词都是词</a:t>
            </a:r>
            <a:endParaRPr lang="zh-CN" altLang="zh-CN" b="1" kern="100">
              <a:solidFill>
                <a:schemeClr val="tx1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b="1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（一般</a:t>
            </a:r>
            <a:r>
              <a:rPr lang="en-US" altLang="zh-CN" b="1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——</a:t>
            </a:r>
            <a:r>
              <a:rPr lang="zh-CN" altLang="en-US" b="1" kern="1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urier New" panose="02070309020205020404" pitchFamily="49" charset="0"/>
              </a:rPr>
              <a:t>个别）</a:t>
            </a:r>
            <a:endParaRPr lang="zh-CN" altLang="en-US" b="1" kern="1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9910" y="3286760"/>
            <a:ext cx="11428095" cy="267652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 anchor="t">
            <a:spAutoFit/>
          </a:bodyPr>
          <a:lstStyle/>
          <a:p>
            <a:pPr marL="457200" indent="-457200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在实际运用中常常可以将大小前提或结论任意省略和紧缩。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eaLnBrk="1" hangingPunct="1">
              <a:spcBef>
                <a:spcPct val="0"/>
              </a:spcBef>
              <a:buNone/>
            </a:pP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我们共产党人是不怕批评的。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eaLnBrk="1" hangingPunct="1">
              <a:spcBef>
                <a:spcPct val="0"/>
              </a:spcBef>
              <a:buNone/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结论</a:t>
            </a:r>
            <a:endParaRPr lang="zh-CN" altLang="en-US" sz="2800" b="1">
              <a:solidFill>
                <a:srgbClr val="0066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eaLnBrk="1" hangingPunct="1"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省略大小前提：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eaLnBrk="1" hangingPunct="1"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大前提：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共产党人是不怕批评的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eaLnBrk="1" hangingPunct="1"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小前提：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我们是共产党人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55185" y="285115"/>
            <a:ext cx="7062470" cy="230695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改革是新事物，当然避免不了要遇到前进中的困难。</a:t>
            </a:r>
            <a:endParaRPr lang="zh-CN" altLang="zh-CN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大前提：</a:t>
            </a:r>
            <a:r>
              <a:rPr lang="en-US" altLang="zh-CN" kern="100" smtClean="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①</a:t>
            </a:r>
            <a:r>
              <a:rPr lang="en-US" altLang="zh-CN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  <a:sym typeface="+mn-ea"/>
              </a:rPr>
              <a:t>_________________________________</a:t>
            </a:r>
            <a:endParaRPr lang="zh-CN" altLang="zh-CN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小前提：</a:t>
            </a:r>
            <a:r>
              <a:rPr lang="zh-CN" altLang="zh-CN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  <a:sym typeface="+mn-ea"/>
              </a:rPr>
              <a:t>改革是新事物。</a:t>
            </a:r>
            <a:endParaRPr lang="zh-CN" altLang="zh-CN" kern="100"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结论：</a:t>
            </a:r>
            <a:r>
              <a:rPr lang="en-US" altLang="zh-CN" kern="100" smtClean="0">
                <a:latin typeface="宋体" panose="02010600030101010101" pitchFamily="2" charset="-122"/>
                <a:ea typeface="方正中等线简体" panose="03000509000000000000" pitchFamily="65" charset="-122"/>
                <a:cs typeface="Times New Roman" panose="02020603050405020304" pitchFamily="18" charset="0"/>
                <a:sym typeface="+mn-ea"/>
              </a:rPr>
              <a:t>②</a:t>
            </a:r>
            <a:r>
              <a:rPr lang="en-US" altLang="zh-CN" kern="100" smtClean="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  <a:sym typeface="+mn-ea"/>
              </a:rPr>
              <a:t>_______________________________</a:t>
            </a: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9277" y="909493"/>
            <a:ext cx="59029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>
                <a:solidFill>
                  <a:srgbClr val="00B05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新事物都免不了遇到前进中的困难。</a:t>
            </a:r>
            <a:endParaRPr lang="zh-CN" altLang="zh-CN" sz="2800" b="1" kern="100">
              <a:solidFill>
                <a:srgbClr val="00B05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23905" y="1989431"/>
            <a:ext cx="554545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100">
                <a:solidFill>
                  <a:srgbClr val="00B05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改革避免不了遇到前进中的困难。</a:t>
            </a:r>
            <a:endParaRPr lang="zh-CN" altLang="zh-CN" sz="2800" b="1" kern="100">
              <a:solidFill>
                <a:srgbClr val="00B05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Rectangle 1"/>
          <p:cNvSpPr/>
          <p:nvPr/>
        </p:nvSpPr>
        <p:spPr>
          <a:xfrm>
            <a:off x="101600" y="355918"/>
            <a:ext cx="1206246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 algn="l" eaLnBrk="0" hangingPunct="0"/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                             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路边李苦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eaLnBrk="0" hangingPunct="0"/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魏晋年间，有个孩子名叫王戎。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7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岁时，他和同伴到野外“踏青”，见山间路边有棵野生李树，果实累累，其他孩子都争相采摘，只有王戎不动。别人问他为什么不去摘，他说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：“这李树生在路边而多果，此李必苦。”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大家摘李口尝，果然味苦难食。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eaLnBrk="0" hangingPunct="0"/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        王戎还没口尝李果，为什么就可以断言“此李必苦”？为什么王戎比其他孩子聪明呢？这里有个对逻辑知识运用的问题。王戎是运用了形式逻辑的假言推理法。假言推理，又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称假言三段论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endParaRPr lang="zh-CN" altLang="en-US" sz="32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4632754"/>
            <a:ext cx="12190095" cy="15684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王戎是首先假设，如果路边李子是不苦的，那么，过路行人早就摘光了，李树不可能多果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（大前提）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。实际情况又是怎样呢？现在，李树多果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（小前提）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，所以，推出，李子一定是苦的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（结论）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M_UNIT_TABLE_BEAUTIFY" val="smartTable{688d6dab-5dd3-4138-af78-8f7c0d393819}"/>
</p:tagLst>
</file>

<file path=ppt/tags/tag2.xml><?xml version="1.0" encoding="utf-8"?>
<p:tagLst xmlns:p="http://schemas.openxmlformats.org/presentationml/2006/main">
  <p:tag name="KSO_WM_UNIT_TABLE_BEAUTIFY" val="smartTable{91182c2e-9cf0-4d66-8c88-af0ed1be06bd}"/>
</p:tagLst>
</file>

<file path=ppt/tags/tag3.xml><?xml version="1.0" encoding="utf-8"?>
<p:tagLst xmlns:p="http://schemas.openxmlformats.org/presentationml/2006/main">
  <p:tag name="KSO_WM_UNIT_TABLE_BEAUTIFY" val="smartTable{e7d3fb77-7120-4b76-b0ca-efa831d92357}"/>
  <p:tag name="TABLE_ENDDRAG_ORIGIN_RECT" val="820*399"/>
  <p:tag name="TABLE_ENDDRAG_RECT" val="49*82*820*399"/>
</p:tagLst>
</file>

<file path=ppt/tags/tag4.xml><?xml version="1.0" encoding="utf-8"?>
<p:tagLst xmlns:p="http://schemas.openxmlformats.org/presentationml/2006/main">
  <p:tag name="KSO_WM_UNIT_TABLE_BEAUTIFY" val="smartTable{c459bba2-a704-49f4-9a69-396c4e38a43a}"/>
</p:tagLst>
</file>

<file path=ppt/tags/tag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8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Arial"/>
        <a:cs typeface="Arial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257</Paragraphs>
  <Slides>40</Slides>
  <Notes>1</Notes>
  <TotalTime>0</TotalTime>
  <HiddenSlides>1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baseType="lpstr" size="58">
      <vt:lpstr>Arial</vt:lpstr>
      <vt:lpstr>Arial Black</vt:lpstr>
      <vt:lpstr>宋体</vt:lpstr>
      <vt:lpstr>Calibri</vt:lpstr>
      <vt:lpstr>微软雅黑</vt:lpstr>
      <vt:lpstr>方正中等线简体</vt:lpstr>
      <vt:lpstr>Courier New</vt:lpstr>
      <vt:lpstr>Times New Roman</vt:lpstr>
      <vt:lpstr>Helvetica</vt:lpstr>
      <vt:lpstr>Wingdings</vt:lpstr>
      <vt:lpstr>楷体</vt:lpstr>
      <vt:lpstr>黑体</vt:lpstr>
      <vt:lpstr>华文楷体</vt:lpstr>
      <vt:lpstr>仿宋</vt:lpstr>
      <vt:lpstr>楷体_GB2312</vt:lpstr>
      <vt:lpstr>MS Gothic</vt:lpstr>
      <vt:lpstr>幼圆</vt:lpstr>
      <vt:lpstr>8_Office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2021-10-15T23:26:04.889</cp:lastPrinted>
  <dcterms:created xsi:type="dcterms:W3CDTF">2021-10-15T23:26:04Z</dcterms:created>
  <dcterms:modified xsi:type="dcterms:W3CDTF">2021-10-15T15:26:05Z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