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3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71752-C496-458B-9845-8AE816F405CA}" type="datetimeFigureOut">
              <a:rPr lang="zh-CN" altLang="en-US" smtClean="0"/>
              <a:t>2022/11/28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A0F34-B4F5-4562-8F5D-98CEAC2174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846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71752-C496-458B-9845-8AE816F405CA}" type="datetimeFigureOut">
              <a:rPr lang="zh-CN" altLang="en-US" smtClean="0"/>
              <a:t>2022/11/28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A0F34-B4F5-4562-8F5D-98CEAC2174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333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71752-C496-458B-9845-8AE816F405CA}" type="datetimeFigureOut">
              <a:rPr lang="zh-CN" altLang="en-US" smtClean="0"/>
              <a:t>2022/11/28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A0F34-B4F5-4562-8F5D-98CEAC2174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108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71752-C496-458B-9845-8AE816F405CA}" type="datetimeFigureOut">
              <a:rPr lang="zh-CN" altLang="en-US" smtClean="0"/>
              <a:t>2022/11/28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A0F34-B4F5-4562-8F5D-98CEAC2174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92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71752-C496-458B-9845-8AE816F405CA}" type="datetimeFigureOut">
              <a:rPr lang="zh-CN" altLang="en-US" smtClean="0"/>
              <a:t>2022/11/28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A0F34-B4F5-4562-8F5D-98CEAC2174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320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71752-C496-458B-9845-8AE816F405CA}" type="datetimeFigureOut">
              <a:rPr lang="zh-CN" altLang="en-US" smtClean="0"/>
              <a:t>2022/11/28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A0F34-B4F5-4562-8F5D-98CEAC2174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489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71752-C496-458B-9845-8AE816F405CA}" type="datetimeFigureOut">
              <a:rPr lang="zh-CN" altLang="en-US" smtClean="0"/>
              <a:t>2022/11/28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A0F34-B4F5-4562-8F5D-98CEAC2174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414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71752-C496-458B-9845-8AE816F405CA}" type="datetimeFigureOut">
              <a:rPr lang="zh-CN" altLang="en-US" smtClean="0"/>
              <a:t>2022/11/28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A0F34-B4F5-4562-8F5D-98CEAC2174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950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71752-C496-458B-9845-8AE816F405CA}" type="datetimeFigureOut">
              <a:rPr lang="zh-CN" altLang="en-US" smtClean="0"/>
              <a:t>2022/11/28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A0F34-B4F5-4562-8F5D-98CEAC2174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291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71752-C496-458B-9845-8AE816F405CA}" type="datetimeFigureOut">
              <a:rPr lang="zh-CN" altLang="en-US" smtClean="0"/>
              <a:t>2022/11/28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A0F34-B4F5-4562-8F5D-98CEAC2174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741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71752-C496-458B-9845-8AE816F405CA}" type="datetimeFigureOut">
              <a:rPr lang="zh-CN" altLang="en-US" smtClean="0"/>
              <a:t>2022/11/28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A0F34-B4F5-4562-8F5D-98CEAC2174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48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B71752-C496-458B-9845-8AE816F405CA}" type="datetimeFigureOut">
              <a:rPr lang="zh-CN" altLang="en-US" smtClean="0"/>
              <a:t>2022/11/28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4A0F34-B4F5-4562-8F5D-98CEAC2174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842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0657" y="1883392"/>
            <a:ext cx="64280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smtClean="0">
                <a:solidFill>
                  <a:srgbClr val="FF0000"/>
                </a:solidFill>
              </a:rPr>
              <a:t>第三单元写作教学</a:t>
            </a:r>
            <a:endParaRPr lang="zh-CN" altLang="en-US" sz="72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54641" y="3684895"/>
            <a:ext cx="47801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n>
                  <a:solidFill>
                    <a:srgbClr val="FF0000"/>
                  </a:solidFill>
                </a:ln>
                <a:solidFill>
                  <a:srgbClr val="00B05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人物评论</a:t>
            </a:r>
            <a:endParaRPr lang="zh-CN" altLang="en-US" sz="8800" dirty="0">
              <a:ln>
                <a:solidFill>
                  <a:srgbClr val="FF0000"/>
                </a:solidFill>
              </a:ln>
              <a:solidFill>
                <a:srgbClr val="00B050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364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CN" sz="3600" smtClean="0"/>
              <a:t>1</a:t>
            </a:r>
            <a:r>
              <a:rPr lang="zh-CN" altLang="en-US" sz="3600" smtClean="0"/>
              <a:t>、结构思路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200" smtClean="0"/>
              <a:t>基本模式：引</a:t>
            </a:r>
            <a:r>
              <a:rPr lang="en-US" altLang="zh-CN" sz="3200" smtClean="0"/>
              <a:t>——</a:t>
            </a:r>
            <a:r>
              <a:rPr lang="zh-CN" altLang="en-US" sz="3200" smtClean="0"/>
              <a:t>评</a:t>
            </a:r>
            <a:r>
              <a:rPr lang="en-US" altLang="zh-CN" sz="3200" smtClean="0"/>
              <a:t>——</a:t>
            </a:r>
            <a:r>
              <a:rPr lang="zh-CN" altLang="en-US" sz="3200" smtClean="0"/>
              <a:t>析</a:t>
            </a:r>
            <a:r>
              <a:rPr lang="en-US" altLang="zh-CN" sz="3200" smtClean="0"/>
              <a:t>——</a:t>
            </a:r>
            <a:r>
              <a:rPr lang="zh-CN" altLang="en-US" sz="3200" smtClean="0"/>
              <a:t>结</a:t>
            </a:r>
            <a:endParaRPr lang="en-US" altLang="zh-CN" sz="3200" smtClean="0"/>
          </a:p>
          <a:p>
            <a:r>
              <a:rPr lang="zh-CN" altLang="en-US" sz="3200" smtClean="0"/>
              <a:t>引：简要引述原文</a:t>
            </a:r>
            <a:endParaRPr lang="en-US" altLang="zh-CN" sz="3200" smtClean="0"/>
          </a:p>
          <a:p>
            <a:r>
              <a:rPr lang="zh-CN" altLang="en-US" sz="3200" smtClean="0"/>
              <a:t>评：评论，提出观点</a:t>
            </a:r>
            <a:endParaRPr lang="en-US" altLang="zh-CN" sz="3200" smtClean="0"/>
          </a:p>
          <a:p>
            <a:r>
              <a:rPr lang="zh-CN" altLang="en-US" sz="3200" smtClean="0"/>
              <a:t>析：结合材料，叙述举例，评论分析</a:t>
            </a:r>
            <a:endParaRPr lang="en-US" altLang="zh-CN" sz="3200" smtClean="0"/>
          </a:p>
          <a:p>
            <a:r>
              <a:rPr lang="zh-CN" altLang="en-US" sz="3200" smtClean="0"/>
              <a:t>结：重申论点，总结性评价</a:t>
            </a:r>
            <a:endParaRPr lang="zh-CN" altLang="en-US" sz="32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645" y="1429840"/>
            <a:ext cx="2357705" cy="462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182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3600"/>
              <a:t>水边的女人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  </a:t>
            </a:r>
            <a:r>
              <a:rPr lang="zh-CN" altLang="en-US" sz="3200" smtClean="0"/>
              <a:t>看见</a:t>
            </a:r>
            <a:r>
              <a:rPr lang="zh-CN" altLang="en-US" sz="3200"/>
              <a:t>西子浣沙的涟漪</a:t>
            </a:r>
            <a:r>
              <a:rPr lang="en-US" altLang="zh-CN" sz="3200"/>
              <a:t>,</a:t>
            </a:r>
            <a:r>
              <a:rPr lang="zh-CN" altLang="en-US" sz="3200"/>
              <a:t>望见貂婵戏水的波澜</a:t>
            </a:r>
            <a:r>
              <a:rPr lang="en-US" altLang="zh-CN" sz="3200"/>
              <a:t>,</a:t>
            </a:r>
            <a:r>
              <a:rPr lang="zh-CN" altLang="en-US" sz="3200"/>
              <a:t>听到红拂袖水的 誓言</a:t>
            </a:r>
            <a:r>
              <a:rPr lang="en-US" altLang="zh-CN" sz="3200"/>
              <a:t>,</a:t>
            </a:r>
            <a:r>
              <a:rPr lang="zh-CN" altLang="en-US" sz="3200"/>
              <a:t>闻到虞姬临江的哀叹</a:t>
            </a:r>
            <a:r>
              <a:rPr lang="zh-CN" altLang="en-US" sz="3200" smtClean="0"/>
              <a:t>。</a:t>
            </a:r>
            <a:endParaRPr lang="en-US" altLang="zh-CN" sz="3200" smtClean="0"/>
          </a:p>
          <a:p>
            <a:r>
              <a:rPr lang="en-US" altLang="zh-CN" sz="3200"/>
              <a:t> </a:t>
            </a:r>
            <a:r>
              <a:rPr lang="en-US" altLang="zh-CN" sz="3200" smtClean="0"/>
              <a:t> </a:t>
            </a:r>
            <a:r>
              <a:rPr lang="zh-CN" altLang="en-US" sz="3200" smtClean="0"/>
              <a:t>水边</a:t>
            </a:r>
            <a:r>
              <a:rPr lang="zh-CN" altLang="en-US" sz="3200"/>
              <a:t>的女人</a:t>
            </a:r>
            <a:r>
              <a:rPr lang="en-US" altLang="zh-CN" sz="3200"/>
              <a:t>,</a:t>
            </a:r>
            <a:r>
              <a:rPr lang="zh-CN" altLang="en-US" sz="3200"/>
              <a:t>永远带着那一份无悔</a:t>
            </a:r>
            <a:r>
              <a:rPr lang="en-US" altLang="zh-CN" sz="3200"/>
              <a:t>, </a:t>
            </a:r>
            <a:r>
              <a:rPr lang="zh-CN" altLang="en-US" sz="3200"/>
              <a:t>保持着那永不失去真彩的灵动。“汝”，于是我</a:t>
            </a:r>
            <a:r>
              <a:rPr lang="zh-CN" altLang="en-US" sz="3200" smtClean="0"/>
              <a:t>想到</a:t>
            </a:r>
            <a:r>
              <a:rPr lang="zh-CN" altLang="en-US" sz="3200"/>
              <a:t>了你</a:t>
            </a:r>
            <a:r>
              <a:rPr lang="en-US" altLang="zh-CN" sz="3200"/>
              <a:t>——</a:t>
            </a:r>
            <a:r>
              <a:rPr lang="zh-CN" altLang="en-US" sz="3200"/>
              <a:t>黛玉</a:t>
            </a:r>
            <a:r>
              <a:rPr lang="zh-CN" altLang="en-US" sz="3200" smtClean="0"/>
              <a:t>。（</a:t>
            </a:r>
            <a:r>
              <a:rPr lang="zh-CN" altLang="en-US" sz="3200" smtClean="0">
                <a:solidFill>
                  <a:srgbClr val="FF0000"/>
                </a:solidFill>
              </a:rPr>
              <a:t>引</a:t>
            </a:r>
            <a:r>
              <a:rPr lang="zh-CN" altLang="en-US" sz="3200" smtClean="0"/>
              <a:t>）</a:t>
            </a:r>
            <a:endParaRPr lang="en-US" altLang="zh-CN" sz="3200" smtClean="0"/>
          </a:p>
          <a:p>
            <a:r>
              <a:rPr lang="zh-CN" altLang="en-US" sz="3200" smtClean="0"/>
              <a:t>  水</a:t>
            </a:r>
            <a:r>
              <a:rPr lang="zh-CN" altLang="en-US" sz="3200"/>
              <a:t>做成了女人，宝玉如是说。你就如那一池流过沁芳闸的活水，带着灵动，淌入了贾府</a:t>
            </a:r>
            <a:r>
              <a:rPr lang="zh-CN" altLang="en-US" sz="3200" smtClean="0"/>
              <a:t>。（</a:t>
            </a:r>
            <a:r>
              <a:rPr lang="zh-CN" altLang="en-US" sz="3200" smtClean="0">
                <a:solidFill>
                  <a:srgbClr val="FF0000"/>
                </a:solidFill>
              </a:rPr>
              <a:t>评</a:t>
            </a:r>
            <a:r>
              <a:rPr lang="zh-CN" altLang="en-US" sz="3200" smtClean="0"/>
              <a:t>）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041633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6764" y="1074998"/>
            <a:ext cx="7886700" cy="4351338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smtClean="0"/>
              <a:t>   </a:t>
            </a:r>
            <a:r>
              <a:rPr lang="zh-CN" altLang="en-US" sz="3200" smtClean="0"/>
              <a:t>于是</a:t>
            </a:r>
            <a:r>
              <a:rPr lang="zh-CN" altLang="en-US" sz="3200"/>
              <a:t>，一泉清流被你演绎到了极致。水边，你写下了</a:t>
            </a:r>
            <a:r>
              <a:rPr lang="en-US" altLang="zh-CN" sz="3200"/>
              <a:t>《</a:t>
            </a:r>
            <a:r>
              <a:rPr lang="zh-CN" altLang="en-US" sz="3200"/>
              <a:t>葬花吟</a:t>
            </a:r>
            <a:r>
              <a:rPr lang="en-US" altLang="zh-CN" sz="3200"/>
              <a:t>》</a:t>
            </a:r>
            <a:r>
              <a:rPr lang="zh-CN" altLang="en-US" sz="3200"/>
              <a:t>；水边，你赋出了</a:t>
            </a:r>
            <a:r>
              <a:rPr lang="en-US" altLang="zh-CN" sz="3200"/>
              <a:t>《</a:t>
            </a:r>
            <a:r>
              <a:rPr lang="zh-CN" altLang="en-US" sz="3200"/>
              <a:t>唐多令</a:t>
            </a:r>
            <a:r>
              <a:rPr lang="en-US" altLang="zh-CN" sz="3200"/>
              <a:t>》</a:t>
            </a:r>
            <a:r>
              <a:rPr lang="zh-CN" altLang="en-US" sz="3200"/>
              <a:t>。提锄揽篮，收一方落红；扶柳洒泪，送一池飘絮。也许，你又感怀身世了，面对那池清流，你想到了“逝者如斯”；看到了随波而去的落红，你想到了“花自飘零水自流”。水成了你感情的承载，载着水做的女人的眼泪，流向远方</a:t>
            </a:r>
            <a:r>
              <a:rPr lang="zh-CN" altLang="en-US" sz="3200" smtClean="0"/>
              <a:t>。</a:t>
            </a:r>
            <a:endParaRPr lang="en-US" altLang="zh-CN" sz="3200" smtClean="0"/>
          </a:p>
          <a:p>
            <a:r>
              <a:rPr lang="zh-CN" altLang="en-US" sz="3200" smtClean="0"/>
              <a:t>   但</a:t>
            </a:r>
            <a:r>
              <a:rPr lang="zh-CN" altLang="en-US" sz="3200"/>
              <a:t>贾府并不是一个任水自流的地方，你觉得你在被束缚，被一堵堵围堤挤压着，仿佛就要成为一潭死水。  你在抗争，为那一份灵动与鲜活而争取着自由。</a:t>
            </a:r>
          </a:p>
        </p:txBody>
      </p:sp>
    </p:spTree>
    <p:extLst>
      <p:ext uri="{BB962C8B-B14F-4D97-AF65-F5344CB8AC3E}">
        <p14:creationId xmlns:p14="http://schemas.microsoft.com/office/powerpoint/2010/main" val="3437785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6056" y="993112"/>
            <a:ext cx="7886700" cy="4351338"/>
          </a:xfrm>
        </p:spPr>
        <p:txBody>
          <a:bodyPr>
            <a:noAutofit/>
          </a:bodyPr>
          <a:lstStyle/>
          <a:p>
            <a:r>
              <a:rPr lang="zh-CN" altLang="en-US" sz="3200" smtClean="0"/>
              <a:t>   海棠</a:t>
            </a:r>
            <a:r>
              <a:rPr lang="zh-CN" altLang="en-US" sz="3200"/>
              <a:t>诗社或许就是一次吧。当你写下“</a:t>
            </a:r>
            <a:r>
              <a:rPr lang="zh-CN" altLang="en-US" sz="3200" smtClean="0"/>
              <a:t>碾冰为</a:t>
            </a:r>
            <a:r>
              <a:rPr lang="zh-CN" altLang="en-US" sz="3200"/>
              <a:t>土玉为盆，半卷湘帘半掩门”时，你的灵动已无法更变地展现在那一尺白宣之上。然而，李纨却依旧把胜者</a:t>
            </a:r>
            <a:r>
              <a:rPr lang="zh-CN" altLang="en-US" sz="3200" smtClean="0"/>
              <a:t>的皇冠戴在</a:t>
            </a:r>
            <a:r>
              <a:rPr lang="zh-CN" altLang="en-US" sz="3200"/>
              <a:t>了那个只会写“珍重芳姿昼掩门”的宝钗头上。不置可否，宝钗用她特有的淑女风范展现了大家闺秀自重与懂事，而黛玉，你又输在何处？一句“偷来梨蕊三分白，借得梅花一缕魂”，一句“月窟仙人缝袂，秋闺怨女拭啼痕”。试问你输了吗？没有，恰恰相反，你争得了那一池的灵动。为什么碧蓝的清池不会改变它的</a:t>
            </a:r>
            <a:r>
              <a:rPr lang="zh-CN" altLang="en-US" sz="3200" smtClean="0"/>
              <a:t>颜色？</a:t>
            </a:r>
            <a:r>
              <a:rPr lang="zh-CN" altLang="en-US" sz="3200"/>
              <a:t>智者乐水，欣赏的就是它的</a:t>
            </a:r>
            <a:r>
              <a:rPr lang="zh-CN" altLang="en-US" sz="3200" smtClean="0"/>
              <a:t>灵动与</a:t>
            </a:r>
            <a:r>
              <a:rPr lang="zh-CN" altLang="en-US" sz="3200"/>
              <a:t>矢志不渝的心志</a:t>
            </a:r>
            <a:r>
              <a:rPr lang="zh-CN" altLang="en-US" sz="3200" smtClean="0"/>
              <a:t>。（</a:t>
            </a:r>
            <a:r>
              <a:rPr lang="zh-CN" altLang="en-US" sz="3200" smtClean="0">
                <a:solidFill>
                  <a:srgbClr val="FF0000"/>
                </a:solidFill>
              </a:rPr>
              <a:t>析</a:t>
            </a:r>
            <a:r>
              <a:rPr lang="zh-CN" altLang="en-US" sz="3200" smtClean="0"/>
              <a:t>）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139342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2283" y="979463"/>
            <a:ext cx="5328598" cy="4351338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smtClean="0"/>
              <a:t>  </a:t>
            </a:r>
            <a:r>
              <a:rPr lang="zh-CN" altLang="en-US" sz="3200" smtClean="0"/>
              <a:t>黛</a:t>
            </a:r>
            <a:r>
              <a:rPr lang="zh-CN" altLang="en-US" sz="3200"/>
              <a:t>玉，你总是在这么抗争着，为着你的初衷，也为着你不变的灵气。也许，你已经头破血流，也许，你带着那一丝不可遗忘的悔憾辞世，然而，如水，如你带来的是不可磨灭的</a:t>
            </a:r>
            <a:r>
              <a:rPr lang="zh-CN" altLang="en-US" sz="3200" smtClean="0"/>
              <a:t>灵动与</a:t>
            </a:r>
            <a:r>
              <a:rPr lang="zh-CN" altLang="en-US" sz="3200"/>
              <a:t>不可变更的志气。面对封建的枷锁，你选择了水，洗一身清洁，染一池灵动，追一方梦想</a:t>
            </a:r>
            <a:r>
              <a:rPr lang="zh-CN" altLang="en-US" sz="3200" smtClean="0"/>
              <a:t>。</a:t>
            </a:r>
            <a:endParaRPr lang="en-US" altLang="zh-CN" sz="3200" smtClean="0"/>
          </a:p>
          <a:p>
            <a:r>
              <a:rPr lang="en-US" altLang="zh-CN" sz="3200"/>
              <a:t> </a:t>
            </a:r>
            <a:r>
              <a:rPr lang="en-US" altLang="zh-CN" sz="3200" smtClean="0"/>
              <a:t> </a:t>
            </a:r>
            <a:r>
              <a:rPr lang="zh-CN" altLang="en-US" sz="3200" smtClean="0"/>
              <a:t>汝</a:t>
            </a:r>
            <a:r>
              <a:rPr lang="en-US" altLang="zh-CN" sz="3200"/>
              <a:t>——</a:t>
            </a:r>
            <a:r>
              <a:rPr lang="zh-CN" altLang="en-US" sz="3200"/>
              <a:t>水边的女人</a:t>
            </a:r>
            <a:r>
              <a:rPr lang="en-US" altLang="zh-CN" sz="3200" smtClean="0"/>
              <a:t>……</a:t>
            </a:r>
            <a:r>
              <a:rPr lang="zh-CN" altLang="en-US" sz="3200" smtClean="0"/>
              <a:t>（</a:t>
            </a:r>
            <a:r>
              <a:rPr lang="zh-CN" altLang="en-US" sz="3200" smtClean="0">
                <a:solidFill>
                  <a:srgbClr val="FF0000"/>
                </a:solidFill>
              </a:rPr>
              <a:t>结</a:t>
            </a:r>
            <a:r>
              <a:rPr lang="zh-CN" altLang="en-US" sz="3200" smtClean="0"/>
              <a:t>）</a:t>
            </a:r>
            <a:endParaRPr lang="zh-CN" altLang="en-US" sz="32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4724" y="1405720"/>
            <a:ext cx="2615330" cy="4916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697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CN" sz="3600" smtClean="0"/>
              <a:t>2</a:t>
            </a:r>
            <a:r>
              <a:rPr lang="zh-CN" altLang="en-US" sz="3600" smtClean="0"/>
              <a:t>、主体部分方法例举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36075" y="1690688"/>
            <a:ext cx="4779275" cy="4351338"/>
          </a:xfrm>
        </p:spPr>
        <p:txBody>
          <a:bodyPr>
            <a:normAutofit fontScale="92500"/>
          </a:bodyPr>
          <a:lstStyle/>
          <a:p>
            <a:r>
              <a:rPr lang="zh-CN" altLang="en-US" sz="3200" smtClean="0"/>
              <a:t>（</a:t>
            </a:r>
            <a:r>
              <a:rPr lang="en-US" altLang="zh-CN" sz="3200" smtClean="0"/>
              <a:t>1</a:t>
            </a:r>
            <a:r>
              <a:rPr lang="zh-CN" altLang="en-US" sz="3200" smtClean="0"/>
              <a:t>）细节</a:t>
            </a:r>
            <a:r>
              <a:rPr lang="zh-CN" altLang="en-US" sz="3200"/>
              <a:t>评出人物</a:t>
            </a:r>
            <a:r>
              <a:rPr lang="zh-CN" altLang="en-US" sz="3200" smtClean="0"/>
              <a:t>个性</a:t>
            </a:r>
            <a:endParaRPr lang="en-US" altLang="zh-CN" sz="3200" smtClean="0"/>
          </a:p>
          <a:p>
            <a:r>
              <a:rPr lang="en-US" altLang="zh-CN" sz="3200"/>
              <a:t> </a:t>
            </a:r>
            <a:r>
              <a:rPr lang="en-US" altLang="zh-CN" sz="3200" smtClean="0"/>
              <a:t> </a:t>
            </a:r>
            <a:r>
              <a:rPr lang="zh-CN" altLang="en-US" sz="3200" smtClean="0"/>
              <a:t>人物</a:t>
            </a:r>
            <a:r>
              <a:rPr lang="zh-CN" altLang="en-US" sz="3200"/>
              <a:t>的个性往往通过诸多细节表现出来，人物评论就要抓住这些细节做文章。不一定要品评多少细节，但一定要评出最能体现人物个性风采、最能反映人物命运的细节，从中挖掘人物的不凡之处</a:t>
            </a:r>
            <a:r>
              <a:rPr lang="zh-CN" altLang="en-US" sz="3200" smtClean="0"/>
              <a:t>。</a:t>
            </a:r>
            <a:endParaRPr lang="zh-CN" altLang="en-US" sz="32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712" y="1986602"/>
            <a:ext cx="2219762" cy="394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446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000" y="1184180"/>
            <a:ext cx="7886700" cy="4351338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sz="3200" smtClean="0"/>
              <a:t>示例：下面</a:t>
            </a:r>
            <a:r>
              <a:rPr lang="zh-CN" altLang="en-US" sz="3200"/>
              <a:t>文段对平儿</a:t>
            </a:r>
            <a:r>
              <a:rPr lang="zh-CN" altLang="en-US" sz="3200" smtClean="0"/>
              <a:t>的几方面</a:t>
            </a:r>
            <a:r>
              <a:rPr lang="zh-CN" altLang="en-US" sz="3200"/>
              <a:t>细节进行了评论</a:t>
            </a:r>
            <a:r>
              <a:rPr lang="zh-CN" altLang="en-US" sz="3200" smtClean="0"/>
              <a:t>：</a:t>
            </a:r>
            <a:endParaRPr lang="en-US" altLang="zh-CN" sz="3200" smtClean="0"/>
          </a:p>
          <a:p>
            <a:r>
              <a:rPr lang="en-US" altLang="zh-CN" sz="3200"/>
              <a:t> </a:t>
            </a:r>
            <a:r>
              <a:rPr lang="en-US" altLang="zh-CN" sz="3200" smtClean="0"/>
              <a:t> </a:t>
            </a:r>
            <a:r>
              <a:rPr lang="zh-CN" altLang="en-US" sz="3200" smtClean="0">
                <a:solidFill>
                  <a:srgbClr val="FF0000"/>
                </a:solidFill>
              </a:rPr>
              <a:t>凤姐</a:t>
            </a:r>
            <a:r>
              <a:rPr lang="zh-CN" altLang="en-US" sz="3200">
                <a:solidFill>
                  <a:srgbClr val="FF0000"/>
                </a:solidFill>
              </a:rPr>
              <a:t>管理贾府上下，周全的身后是忠心耿耿的平儿。聪慧的平儿对贾府内大大小小的事情，无一不谙熟于心。一旦凤姐一时想得不周全或做得不妥的地方，平儿总能从旁悄悄指出，有着不同一般的格局和气象。如此美丽、聪慧的平儿，也难怪刘姥姥初进大观园时会把她错认成凤姐</a:t>
            </a:r>
            <a:r>
              <a:rPr lang="zh-CN" altLang="en-US" sz="3200" smtClean="0">
                <a:solidFill>
                  <a:srgbClr val="FF0000"/>
                </a:solidFill>
              </a:rPr>
              <a:t>。</a:t>
            </a:r>
            <a:endParaRPr lang="en-US" altLang="zh-CN" sz="3200" smtClean="0">
              <a:solidFill>
                <a:srgbClr val="FF0000"/>
              </a:solidFill>
            </a:endParaRPr>
          </a:p>
          <a:p>
            <a:r>
              <a:rPr lang="en-US" altLang="zh-CN" sz="3200"/>
              <a:t> </a:t>
            </a:r>
            <a:r>
              <a:rPr lang="en-US" altLang="zh-CN" sz="3200" smtClean="0"/>
              <a:t> </a:t>
            </a:r>
            <a:r>
              <a:rPr lang="zh-CN" altLang="en-US" sz="3200" smtClean="0"/>
              <a:t>刘姥姥</a:t>
            </a:r>
            <a:r>
              <a:rPr lang="zh-CN" altLang="en-US" sz="3200"/>
              <a:t>错认平儿的细节被作者解读为其具有凤姐一样的管理能力，突出了平儿不同一般的聪慧。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431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4641" y="1020407"/>
            <a:ext cx="4110535" cy="4351338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sz="3200" smtClean="0"/>
              <a:t>（</a:t>
            </a:r>
            <a:r>
              <a:rPr lang="en-US" altLang="zh-CN" sz="3200" smtClean="0"/>
              <a:t>2</a:t>
            </a:r>
            <a:r>
              <a:rPr lang="zh-CN" altLang="en-US" sz="3200"/>
              <a:t>）对比评出人物</a:t>
            </a:r>
            <a:r>
              <a:rPr lang="zh-CN" altLang="en-US" sz="3200" smtClean="0"/>
              <a:t>特色</a:t>
            </a:r>
            <a:endParaRPr lang="en-US" altLang="zh-CN" sz="3200" smtClean="0"/>
          </a:p>
          <a:p>
            <a:r>
              <a:rPr lang="en-US" altLang="zh-CN" sz="3200"/>
              <a:t> </a:t>
            </a:r>
            <a:r>
              <a:rPr lang="en-US" altLang="zh-CN" sz="3200" smtClean="0"/>
              <a:t>  </a:t>
            </a:r>
            <a:r>
              <a:rPr lang="zh-CN" altLang="en-US" sz="3200" smtClean="0"/>
              <a:t>如何</a:t>
            </a:r>
            <a:r>
              <a:rPr lang="zh-CN" altLang="en-US" sz="3200"/>
              <a:t>抓住人物特点，对人物进行准确的定性，是人物评论首先要解决的问题。可以借助同类和相似人物的类比，或借助不同甚至相反人物的对比，从而更加鲜明地突出人物的特质</a:t>
            </a:r>
            <a:r>
              <a:rPr lang="zh-CN" altLang="en-US" sz="3200" smtClean="0"/>
              <a:t>。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1911" y="1173707"/>
            <a:ext cx="2566256" cy="4797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508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2991" y="965816"/>
            <a:ext cx="7886700" cy="4351338"/>
          </a:xfrm>
        </p:spPr>
        <p:txBody>
          <a:bodyPr>
            <a:normAutofit fontScale="77500" lnSpcReduction="20000"/>
          </a:bodyPr>
          <a:lstStyle/>
          <a:p>
            <a:r>
              <a:rPr lang="zh-CN" altLang="en-US" sz="3200" smtClean="0"/>
              <a:t>示例：下面</a:t>
            </a:r>
            <a:r>
              <a:rPr lang="zh-CN" altLang="en-US" sz="3200"/>
              <a:t>文段是如此评论</a:t>
            </a:r>
            <a:r>
              <a:rPr lang="en-US" altLang="zh-CN" sz="3200"/>
              <a:t>《</a:t>
            </a:r>
            <a:r>
              <a:rPr lang="zh-CN" altLang="en-US" sz="3200"/>
              <a:t>红楼梦</a:t>
            </a:r>
            <a:r>
              <a:rPr lang="en-US" altLang="zh-CN" sz="3200"/>
              <a:t>》</a:t>
            </a:r>
            <a:r>
              <a:rPr lang="zh-CN" altLang="en-US" sz="3200"/>
              <a:t>中的平儿的</a:t>
            </a:r>
            <a:r>
              <a:rPr lang="zh-CN" altLang="en-US" sz="3200" smtClean="0"/>
              <a:t>：</a:t>
            </a:r>
            <a:endParaRPr lang="en-US" altLang="zh-CN" sz="3200" smtClean="0"/>
          </a:p>
          <a:p>
            <a:r>
              <a:rPr lang="en-US" altLang="zh-CN" sz="3200"/>
              <a:t> </a:t>
            </a:r>
            <a:r>
              <a:rPr lang="en-US" altLang="zh-CN" sz="3200" smtClean="0"/>
              <a:t>  </a:t>
            </a:r>
            <a:r>
              <a:rPr lang="zh-CN" altLang="en-US" sz="3200" smtClean="0">
                <a:solidFill>
                  <a:srgbClr val="FF0000"/>
                </a:solidFill>
              </a:rPr>
              <a:t>她</a:t>
            </a:r>
            <a:r>
              <a:rPr lang="zh-CN" altLang="en-US" sz="3200">
                <a:solidFill>
                  <a:srgbClr val="FF0000"/>
                </a:solidFill>
              </a:rPr>
              <a:t>既是贾琏的爱妾，又是凤姐的心腹，在旁人眼中本就是水火不容的两个角色，却在平儿的掌控中，出乎意料地和谐。如此微妙的角色，可不是一般人能扮演好的。处于贾琏与凤姐之间，她固然不能表现得过于强势，但是难道她只需一味地摆出一副柔弱的姿态吗？不，那样她只会十步难行，她总能时时刻刻谨记自己的身份地位，所以她也不断地用行动为自己赢得更多的</a:t>
            </a:r>
            <a:r>
              <a:rPr lang="zh-CN" altLang="en-US" sz="3200" smtClean="0">
                <a:solidFill>
                  <a:srgbClr val="FF0000"/>
                </a:solidFill>
              </a:rPr>
              <a:t>尊重。</a:t>
            </a:r>
            <a:endParaRPr lang="en-US" altLang="zh-CN" sz="3200" smtClean="0">
              <a:solidFill>
                <a:srgbClr val="FF0000"/>
              </a:solidFill>
            </a:endParaRPr>
          </a:p>
          <a:p>
            <a:r>
              <a:rPr lang="en-US" altLang="zh-CN" sz="3200"/>
              <a:t> </a:t>
            </a:r>
            <a:r>
              <a:rPr lang="en-US" altLang="zh-CN" sz="3200" smtClean="0"/>
              <a:t> </a:t>
            </a:r>
            <a:r>
              <a:rPr lang="zh-CN" altLang="en-US" sz="3200" smtClean="0"/>
              <a:t>将</a:t>
            </a:r>
            <a:r>
              <a:rPr lang="zh-CN" altLang="en-US" sz="3200"/>
              <a:t>平儿置于贾琏和凤姐之间，将平儿与一般人不一样的特质呈现出来，评出了人物</a:t>
            </a:r>
            <a:r>
              <a:rPr lang="zh-CN" altLang="en-US" sz="3200" smtClean="0"/>
              <a:t>不同一般的</a:t>
            </a:r>
            <a:r>
              <a:rPr lang="zh-CN" altLang="en-US" sz="3200"/>
              <a:t>秉性。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429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84896" y="1361602"/>
            <a:ext cx="4421022" cy="4351338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3200" smtClean="0"/>
              <a:t>（</a:t>
            </a:r>
            <a:r>
              <a:rPr lang="en-US" altLang="zh-CN" sz="3200" smtClean="0"/>
              <a:t>3</a:t>
            </a:r>
            <a:r>
              <a:rPr lang="zh-CN" altLang="en-US" sz="3200" smtClean="0"/>
              <a:t>）多角度评出</a:t>
            </a:r>
            <a:r>
              <a:rPr lang="zh-CN" altLang="en-US" sz="3200"/>
              <a:t>人物</a:t>
            </a:r>
            <a:r>
              <a:rPr lang="zh-CN" altLang="en-US" sz="3200" smtClean="0"/>
              <a:t>全貌</a:t>
            </a:r>
            <a:endParaRPr lang="en-US" altLang="zh-CN" sz="3200" smtClean="0"/>
          </a:p>
          <a:p>
            <a:r>
              <a:rPr lang="zh-CN" altLang="en-US" sz="3200" smtClean="0"/>
              <a:t>  人物</a:t>
            </a:r>
            <a:r>
              <a:rPr lang="zh-CN" altLang="en-US" sz="3200"/>
              <a:t>评论应该辩证客观</a:t>
            </a:r>
            <a:r>
              <a:rPr lang="zh-CN" altLang="en-US" sz="3200" smtClean="0"/>
              <a:t>，对</a:t>
            </a:r>
            <a:r>
              <a:rPr lang="zh-CN" altLang="en-US" sz="3200"/>
              <a:t>人物的</a:t>
            </a:r>
            <a:r>
              <a:rPr lang="zh-CN" altLang="en-US" sz="3200" smtClean="0"/>
              <a:t>分析</a:t>
            </a:r>
            <a:r>
              <a:rPr lang="zh-CN" altLang="en-US" sz="3200"/>
              <a:t>可以</a:t>
            </a:r>
            <a:r>
              <a:rPr lang="zh-CN" altLang="en-US" sz="3200" smtClean="0"/>
              <a:t>使用</a:t>
            </a:r>
            <a:r>
              <a:rPr lang="zh-CN" altLang="en-US" sz="3200"/>
              <a:t>二分法，从不同维度进行分析，切忌“一条道走到黑”，应从主要特点和一般特点、正面特点和反面特点等不同角度加以评判。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7536" b="4775"/>
          <a:stretch>
            <a:fillRect/>
          </a:stretch>
        </p:blipFill>
        <p:spPr>
          <a:xfrm>
            <a:off x="113020" y="1536726"/>
            <a:ext cx="3571875" cy="417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731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mtClean="0"/>
              <a:t>人物评论赏析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4520" y="1825625"/>
            <a:ext cx="5280830" cy="435133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zh-CN" altLang="en-US" sz="3200"/>
              <a:t>走进历史人物</a:t>
            </a:r>
            <a:r>
              <a:rPr lang="en-US" altLang="zh-CN" sz="3200"/>
              <a:t>——</a:t>
            </a:r>
            <a:r>
              <a:rPr lang="zh-CN" altLang="en-US" sz="3200"/>
              <a:t>李清</a:t>
            </a:r>
            <a:r>
              <a:rPr lang="zh-CN" altLang="en-US" sz="3200" smtClean="0"/>
              <a:t>照</a:t>
            </a:r>
            <a:endParaRPr lang="en-US" altLang="zh-CN" sz="3200" smtClean="0"/>
          </a:p>
          <a:p>
            <a:r>
              <a:rPr lang="zh-CN" altLang="en-US" sz="3200" smtClean="0"/>
              <a:t>    似</a:t>
            </a:r>
            <a:r>
              <a:rPr lang="zh-CN" altLang="en-US" sz="3200"/>
              <a:t>水柔情的女人花似水柔情的女人花，一瓣摇曳在动荡的北宋，一瓣在南宋的哀怨中飘零</a:t>
            </a:r>
            <a:r>
              <a:rPr lang="zh-CN" altLang="en-US" sz="3200" smtClean="0"/>
              <a:t>。</a:t>
            </a:r>
            <a:endParaRPr lang="zh-CN" altLang="en-US" sz="3200"/>
          </a:p>
          <a:p>
            <a:r>
              <a:rPr lang="zh-CN" altLang="en-US" sz="3200" smtClean="0"/>
              <a:t>    历史</a:t>
            </a:r>
            <a:r>
              <a:rPr lang="zh-CN" altLang="en-US" sz="3200"/>
              <a:t>注定她不是一个平凡的人，否则怎会让一个女子的柔情劲经南北宋朝，又怎会让一个女子的才情遮掩文坛墨客。</a:t>
            </a:r>
          </a:p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131" y="2224586"/>
            <a:ext cx="2784143" cy="37894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38878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5820" y="883929"/>
            <a:ext cx="7886700" cy="4351338"/>
          </a:xfrm>
        </p:spPr>
        <p:txBody>
          <a:bodyPr>
            <a:normAutofit fontScale="70000" lnSpcReduction="20000"/>
          </a:bodyPr>
          <a:lstStyle/>
          <a:p>
            <a:r>
              <a:rPr lang="zh-CN" altLang="en-US" smtClean="0"/>
              <a:t>示例：下面</a:t>
            </a:r>
            <a:r>
              <a:rPr lang="zh-CN" altLang="en-US"/>
              <a:t>文段是这样归纳平儿这一人物形象特点的</a:t>
            </a:r>
            <a:r>
              <a:rPr lang="zh-CN" altLang="en-US" smtClean="0"/>
              <a:t>：</a:t>
            </a:r>
            <a:endParaRPr lang="en-US" altLang="zh-CN"/>
          </a:p>
          <a:p>
            <a:r>
              <a:rPr lang="en-US" altLang="zh-CN" smtClean="0"/>
              <a:t>  </a:t>
            </a:r>
            <a:r>
              <a:rPr lang="zh-CN" altLang="en-US" smtClean="0">
                <a:solidFill>
                  <a:srgbClr val="FF0000"/>
                </a:solidFill>
              </a:rPr>
              <a:t>喜欢</a:t>
            </a:r>
            <a:r>
              <a:rPr lang="zh-CN" altLang="en-US">
                <a:solidFill>
                  <a:srgbClr val="FF0000"/>
                </a:solidFill>
              </a:rPr>
              <a:t>平儿的人，认为她真诚善良，毕竟贾府上上下下提到她，无一不露出赞赏的神色；可是不喜欢平儿的人，则认为她奴性十足，毕竟她对那些所谓的主子们缺乏反抗的勇气和意识。但不论怎样，聪慧如平儿，忠诚如平儿，谦和如平儿，为我们处理人际关系树立了一个良好榜样，为我们在人生低迷之境中提供了一个学习榜样</a:t>
            </a:r>
            <a:r>
              <a:rPr lang="zh-CN" altLang="en-US" smtClean="0">
                <a:solidFill>
                  <a:srgbClr val="FF0000"/>
                </a:solidFill>
              </a:rPr>
              <a:t>。</a:t>
            </a:r>
            <a:endParaRPr lang="en-US" altLang="zh-CN" smtClean="0">
              <a:solidFill>
                <a:srgbClr val="FF0000"/>
              </a:solidFill>
            </a:endParaRPr>
          </a:p>
          <a:p>
            <a:r>
              <a:rPr lang="en-US" altLang="zh-CN"/>
              <a:t> </a:t>
            </a:r>
            <a:r>
              <a:rPr lang="en-US" altLang="zh-CN" smtClean="0"/>
              <a:t>  </a:t>
            </a:r>
            <a:r>
              <a:rPr lang="zh-CN" altLang="en-US" smtClean="0"/>
              <a:t>文字</a:t>
            </a:r>
            <a:r>
              <a:rPr lang="zh-CN" altLang="en-US"/>
              <a:t>在评论平儿的时候，没有通篇夸赞平儿，而是借助他人的理解分析了平儿奴性的一面，但同时客观地看待其好与坏，提出汲取其好的一面以之为榜样，这样就既全面评论了人物，又不会浩成混乱，可谓主次分明。在对人物进行辩证评论的同时，还应该注重联系现实，赋予其现实意义，这样的人物评论才更有生命力，更有说服力。</a:t>
            </a:r>
          </a:p>
        </p:txBody>
      </p:sp>
    </p:spTree>
    <p:extLst>
      <p:ext uri="{BB962C8B-B14F-4D97-AF65-F5344CB8AC3E}">
        <p14:creationId xmlns:p14="http://schemas.microsoft.com/office/powerpoint/2010/main" val="328677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CN" sz="3600" smtClean="0"/>
              <a:t>3</a:t>
            </a:r>
            <a:r>
              <a:rPr lang="zh-CN" altLang="en-US" sz="3600" smtClean="0"/>
              <a:t>、评论观点要明确、集中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  </a:t>
            </a:r>
            <a:r>
              <a:rPr lang="zh-CN" altLang="en-US" sz="3200" smtClean="0"/>
              <a:t>写人物评论时，观点一定要明确、集中。</a:t>
            </a:r>
            <a:endParaRPr lang="en-US" altLang="zh-CN" sz="3200" smtClean="0"/>
          </a:p>
          <a:p>
            <a:r>
              <a:rPr lang="en-US" altLang="zh-CN" sz="3200"/>
              <a:t> </a:t>
            </a:r>
            <a:r>
              <a:rPr lang="en-US" altLang="zh-CN" sz="3200" smtClean="0"/>
              <a:t> </a:t>
            </a:r>
            <a:r>
              <a:rPr lang="zh-CN" altLang="en-US" sz="3200" smtClean="0"/>
              <a:t>评价人物要抓住人物某一方面的特征来写，不能眉毛胡子一把抓，罗列一大堆人物特征，结果一个都没说清楚，既没有明确的观点，又没有深刻的见解。</a:t>
            </a:r>
            <a:endParaRPr lang="en-US" altLang="zh-CN" sz="3200" smtClean="0"/>
          </a:p>
          <a:p>
            <a:r>
              <a:rPr lang="en-US" altLang="zh-CN" sz="3200"/>
              <a:t> </a:t>
            </a:r>
            <a:r>
              <a:rPr lang="en-US" altLang="zh-CN" sz="3200" smtClean="0"/>
              <a:t> </a:t>
            </a:r>
            <a:r>
              <a:rPr lang="zh-CN" altLang="en-US" sz="3200" smtClean="0"/>
              <a:t>集中一方面的特点深入分析，真正联系原文相关情节，把观点写清楚，更好地品评人物本身。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265715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CN" sz="3600" smtClean="0"/>
              <a:t>4</a:t>
            </a:r>
            <a:r>
              <a:rPr lang="zh-CN" altLang="en-US" sz="3600" smtClean="0"/>
              <a:t>、语言表达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  </a:t>
            </a:r>
            <a:r>
              <a:rPr lang="zh-CN" altLang="en-US" sz="3200" smtClean="0"/>
              <a:t>评论</a:t>
            </a:r>
            <a:r>
              <a:rPr lang="zh-CN" altLang="en-US" sz="3200"/>
              <a:t>本质上是议论文，语言要有逻辑性</a:t>
            </a:r>
            <a:r>
              <a:rPr lang="zh-CN" altLang="en-US" sz="3200" smtClean="0"/>
              <a:t>，有说服力。</a:t>
            </a:r>
            <a:endParaRPr lang="en-US" altLang="zh-CN" sz="3200" smtClean="0"/>
          </a:p>
          <a:p>
            <a:r>
              <a:rPr lang="en-US" altLang="zh-CN" sz="3200"/>
              <a:t> </a:t>
            </a:r>
            <a:r>
              <a:rPr lang="en-US" altLang="zh-CN" sz="3200" smtClean="0"/>
              <a:t> </a:t>
            </a:r>
            <a:r>
              <a:rPr lang="zh-CN" altLang="en-US" sz="3200" smtClean="0"/>
              <a:t>评论是</a:t>
            </a:r>
            <a:r>
              <a:rPr lang="zh-CN" altLang="en-US" sz="3200"/>
              <a:t>说服教育人的，为增强其可读性和感染人、吸引人的效果，就要讲究语言的生动性。语言必须流畅，不能重复啰唆、拖泥带水</a:t>
            </a:r>
            <a:r>
              <a:rPr lang="zh-CN" altLang="en-US" sz="3200" smtClean="0"/>
              <a:t>。</a:t>
            </a:r>
            <a:endParaRPr lang="en-US" altLang="zh-CN" sz="3200" smtClean="0"/>
          </a:p>
          <a:p>
            <a:r>
              <a:rPr lang="en-US" altLang="zh-CN" sz="3200"/>
              <a:t> </a:t>
            </a:r>
            <a:r>
              <a:rPr lang="en-US" altLang="zh-CN" sz="3200" smtClean="0"/>
              <a:t> </a:t>
            </a:r>
            <a:r>
              <a:rPr lang="zh-CN" altLang="en-US" sz="3200" smtClean="0"/>
              <a:t>同时</a:t>
            </a:r>
            <a:r>
              <a:rPr lang="zh-CN" altLang="en-US" sz="3200"/>
              <a:t>切忌板着面孔教训人，要给人以亲切感。</a:t>
            </a:r>
          </a:p>
        </p:txBody>
      </p:sp>
    </p:spTree>
    <p:extLst>
      <p:ext uri="{BB962C8B-B14F-4D97-AF65-F5344CB8AC3E}">
        <p14:creationId xmlns:p14="http://schemas.microsoft.com/office/powerpoint/2010/main" val="2591335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mtClean="0"/>
              <a:t>二、作文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   </a:t>
            </a:r>
            <a:r>
              <a:rPr lang="zh-CN" altLang="en-US" sz="3200" smtClean="0"/>
              <a:t>展开</a:t>
            </a:r>
            <a:r>
              <a:rPr lang="zh-CN" altLang="en-US" sz="3200"/>
              <a:t>厚重的历史长卷，形形色色的历史人物纷至沓来。读他们的故事，我们会产生不同的情感，也会对人物作出</a:t>
            </a:r>
            <a:r>
              <a:rPr lang="zh-CN" altLang="en-US" sz="3200" smtClean="0"/>
              <a:t>评价。本单元我们学习了屈原、苏武、秦始皇、李存勖等几位历史人物，请深入阅读文章，把握他们的</a:t>
            </a:r>
            <a:r>
              <a:rPr lang="zh-CN" altLang="en-US" sz="3200"/>
              <a:t>生平经历，理解其人生境遇</a:t>
            </a:r>
            <a:r>
              <a:rPr lang="zh-CN" altLang="en-US" sz="3200" smtClean="0"/>
              <a:t>，然后中</a:t>
            </a:r>
            <a:r>
              <a:rPr lang="zh-CN" altLang="en-US" sz="3200"/>
              <a:t>选择一位，谈谈你对他的认识和评价</a:t>
            </a:r>
            <a:r>
              <a:rPr lang="zh-CN" altLang="en-US" sz="3200" smtClean="0"/>
              <a:t>，写一篇人物评论。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940644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               活动：习作展示与修改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1490" y="1530203"/>
            <a:ext cx="7886700" cy="4351338"/>
          </a:xfrm>
        </p:spPr>
        <p:txBody>
          <a:bodyPr>
            <a:normAutofit/>
          </a:bodyPr>
          <a:lstStyle/>
          <a:p>
            <a:r>
              <a:rPr lang="en-US" altLang="zh-CN" sz="3600" smtClean="0"/>
              <a:t>1</a:t>
            </a:r>
            <a:r>
              <a:rPr lang="zh-CN" altLang="en-US" sz="3600" smtClean="0"/>
              <a:t>、优秀的学生习作进行课堂展示，与大家分享。</a:t>
            </a:r>
            <a:endParaRPr lang="en-US" altLang="zh-CN" sz="3600" smtClean="0"/>
          </a:p>
          <a:p>
            <a:r>
              <a:rPr lang="en-US" altLang="zh-CN" sz="3600" smtClean="0"/>
              <a:t>2</a:t>
            </a:r>
            <a:r>
              <a:rPr lang="zh-CN" altLang="en-US" sz="3600" smtClean="0"/>
              <a:t>、选择一篇问题习作进行集体修改，师生共同参与，最后完成习作升格。</a:t>
            </a:r>
            <a:endParaRPr lang="zh-CN" altLang="en-US" sz="36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5744" y="2855766"/>
            <a:ext cx="3048201" cy="3643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114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/>
              <a:t>例文</a:t>
            </a:r>
            <a:r>
              <a:rPr lang="zh-CN" altLang="en-US" sz="4000" smtClean="0"/>
              <a:t>展示：</a:t>
            </a:r>
            <a:endParaRPr lang="zh-CN" altLang="en-US" sz="4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498079"/>
            <a:ext cx="5123882" cy="4351338"/>
          </a:xfrm>
        </p:spPr>
        <p:txBody>
          <a:bodyPr/>
          <a:lstStyle/>
          <a:p>
            <a:pPr algn="ctr"/>
            <a:r>
              <a:rPr lang="zh-CN" altLang="en-US" sz="3600"/>
              <a:t>香草美人的</a:t>
            </a:r>
            <a:r>
              <a:rPr lang="zh-CN" altLang="en-US" sz="3600" smtClean="0"/>
              <a:t>千古绝唱</a:t>
            </a:r>
            <a:endParaRPr lang="en-US" altLang="zh-CN" sz="3600" smtClean="0"/>
          </a:p>
          <a:p>
            <a:r>
              <a:rPr lang="zh-CN" altLang="en-US" smtClean="0"/>
              <a:t>    </a:t>
            </a:r>
            <a:r>
              <a:rPr lang="zh-CN" altLang="en-US" sz="3600" smtClean="0"/>
              <a:t>茫茫</a:t>
            </a:r>
            <a:r>
              <a:rPr lang="zh-CN" altLang="en-US" sz="3600"/>
              <a:t>的江水，一袭白衣，披散的头发，一个苍凉的背影在如血的残阳下愈显孤独，江水呜咽，美人纵跃被定格为镌刻历史的永恒画面。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379" y="1348395"/>
            <a:ext cx="2512094" cy="484331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195577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8490" y="887105"/>
            <a:ext cx="8146861" cy="5289859"/>
          </a:xfrm>
        </p:spPr>
        <p:txBody>
          <a:bodyPr>
            <a:normAutofit fontScale="77500" lnSpcReduction="20000"/>
          </a:bodyPr>
          <a:lstStyle/>
          <a:p>
            <a:r>
              <a:rPr lang="zh-CN" altLang="en-US" smtClean="0"/>
              <a:t>    香草</a:t>
            </a:r>
            <a:r>
              <a:rPr lang="zh-CN" altLang="en-US"/>
              <a:t>美人把对楚王、楚国、楚民的大爱写进</a:t>
            </a:r>
            <a:r>
              <a:rPr lang="en-US" altLang="zh-CN"/>
              <a:t>《</a:t>
            </a:r>
            <a:r>
              <a:rPr lang="zh-CN" altLang="en-US"/>
              <a:t>离骚</a:t>
            </a:r>
            <a:r>
              <a:rPr lang="en-US" altLang="zh-CN"/>
              <a:t>》,“</a:t>
            </a:r>
            <a:r>
              <a:rPr lang="zh-CN" altLang="en-US"/>
              <a:t>上称帝菩，下道齐桓，中述汤、武，以刺世事”。实则是写给怀王的情书，他与怀王的轰轰烈烈的恋爱，终究是错付了。屈原对君主的爱热烈而坦白；屈原博闻强志，明于治乱，娴于辞令，这样的美人，何国不容？何君不爱？但他的爱国之心、不因楚国的治乱兴衰而改变，更不随个人的荣辱升沉而动摇。他与楚国共存亡，涌入江水，却终不忘这橘生南国啊！屈原对楚国的爱含蓄而深沉从小屈原立志为民着想，明道德之广崇，治乱之条贯，他在所不辞。太史公曰：“夫诗书隐约者，欲遂其志之思也</a:t>
            </a:r>
            <a:r>
              <a:rPr lang="zh-CN" altLang="en-US" smtClean="0"/>
              <a:t>。</a:t>
            </a:r>
            <a:r>
              <a:rPr lang="en-US" altLang="zh-CN"/>
              <a:t>……</a:t>
            </a:r>
            <a:r>
              <a:rPr lang="zh-CN" altLang="en-US" smtClean="0"/>
              <a:t>屈原</a:t>
            </a:r>
            <a:r>
              <a:rPr lang="zh-CN" altLang="en-US"/>
              <a:t>放逐，乃赋</a:t>
            </a:r>
            <a:r>
              <a:rPr lang="en-US" altLang="zh-CN"/>
              <a:t>《</a:t>
            </a:r>
            <a:r>
              <a:rPr lang="zh-CN" altLang="en-US" smtClean="0"/>
              <a:t>离骚</a:t>
            </a:r>
            <a:r>
              <a:rPr lang="en-US" altLang="zh-CN" smtClean="0"/>
              <a:t>》……《</a:t>
            </a:r>
            <a:r>
              <a:rPr lang="zh-CN" altLang="en-US"/>
              <a:t>诗</a:t>
            </a:r>
            <a:r>
              <a:rPr lang="en-US" altLang="zh-CN"/>
              <a:t>》</a:t>
            </a:r>
            <a:r>
              <a:rPr lang="zh-CN" altLang="en-US"/>
              <a:t>三百篇，大抵圣贤发愤之所为作也。”他忧愤不平的忧郁里全都是对人民的担忧啊！屈原对楚国人民的爱永恒而细腻。山鬼不语，世人号啕，天地可见，屈子之爱可与日月争光也。</a:t>
            </a:r>
          </a:p>
        </p:txBody>
      </p:sp>
    </p:spTree>
    <p:extLst>
      <p:ext uri="{BB962C8B-B14F-4D97-AF65-F5344CB8AC3E}">
        <p14:creationId xmlns:p14="http://schemas.microsoft.com/office/powerpoint/2010/main" val="2133809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2283" y="1061351"/>
            <a:ext cx="8389108" cy="4351338"/>
          </a:xfrm>
        </p:spPr>
        <p:txBody>
          <a:bodyPr>
            <a:normAutofit fontScale="77500" lnSpcReduction="20000"/>
          </a:bodyPr>
          <a:lstStyle/>
          <a:p>
            <a:r>
              <a:rPr lang="zh-CN" altLang="en-US" smtClean="0"/>
              <a:t>   </a:t>
            </a:r>
            <a:r>
              <a:rPr lang="zh-CN" altLang="en-US" sz="3200" smtClean="0"/>
              <a:t>站</a:t>
            </a:r>
            <a:r>
              <a:rPr lang="zh-CN" altLang="en-US" sz="3200"/>
              <a:t>着的死亡比躺着的生存更为可贵。“后皇嘉树，橘徕服。受命不迁，生南国分。深固难徙，更壹志。”这一管竹笔涂画的诗文，竟能镌刻山河，雕镂人心，永不漫滤。衣袂翩翩，猎猎风中之人又怎会随其流而扬其波？喝清露，食菊叶之人又怎么会鋪其糟而啜其璃？一块洁净的玉，怎么会让自己的身体沾染污秽，宁赴常流而葬乎江鱼腹中耳，虽九死其犹未悔。鲁迅曾经说过：“人的生命是可贵的，但真理更可贵，生命牺牲了而真理昭然于天下，这死是值得的。”揆昔观之，如果没有屈原、苏格拉底、林觉民等为真理而献身的勇士，人类的精神柱碑又何以存在？他们的牺牲与对真理热切的呼告犹如天籁，在无垠的时空隧道中永远穿行，拨动人们的心灵</a:t>
            </a:r>
            <a:r>
              <a:rPr lang="zh-CN" altLang="en-US" sz="3200" smtClean="0"/>
              <a:t>。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3972038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  </a:t>
            </a:r>
            <a:r>
              <a:rPr lang="zh-CN" altLang="en-US" sz="3200" smtClean="0"/>
              <a:t>从左</a:t>
            </a:r>
            <a:r>
              <a:rPr lang="zh-CN" altLang="en-US" sz="3200"/>
              <a:t>徒到囚徒，从郢城到汩罗，屈公之心为君而生，为国而搏，为天下而奔！却终绝笔</a:t>
            </a:r>
            <a:r>
              <a:rPr lang="en-US" altLang="zh-CN" sz="3200"/>
              <a:t>《</a:t>
            </a:r>
            <a:r>
              <a:rPr lang="zh-CN" altLang="en-US" sz="3200"/>
              <a:t>怀沙</a:t>
            </a:r>
            <a:r>
              <a:rPr lang="en-US" altLang="zh-CN" sz="3200"/>
              <a:t>》,</a:t>
            </a:r>
            <a:r>
              <a:rPr lang="zh-CN" altLang="en-US" sz="3200"/>
              <a:t>魂归汨罗，生为人杰，死为鬼雄</a:t>
            </a:r>
            <a:r>
              <a:rPr lang="zh-CN" altLang="en-US" sz="3200" smtClean="0"/>
              <a:t>。</a:t>
            </a:r>
            <a:endParaRPr lang="en-US" altLang="zh-CN" sz="3200" smtClean="0"/>
          </a:p>
          <a:p>
            <a:r>
              <a:rPr lang="en-US" altLang="zh-CN" sz="3200"/>
              <a:t> </a:t>
            </a:r>
            <a:r>
              <a:rPr lang="en-US" altLang="zh-CN" sz="3200" smtClean="0"/>
              <a:t> </a:t>
            </a:r>
            <a:r>
              <a:rPr lang="zh-CN" altLang="en-US" sz="3200" smtClean="0"/>
              <a:t>悲</a:t>
            </a:r>
            <a:r>
              <a:rPr lang="zh-CN" altLang="en-US" sz="3200"/>
              <a:t>哉，风雨一生</a:t>
            </a:r>
            <a:r>
              <a:rPr lang="zh-CN" altLang="en-US" sz="3200" smtClean="0"/>
              <a:t>！</a:t>
            </a:r>
            <a:endParaRPr lang="en-US" altLang="zh-CN" sz="3200" smtClean="0"/>
          </a:p>
          <a:p>
            <a:r>
              <a:rPr lang="en-US" altLang="zh-CN" sz="3200"/>
              <a:t> </a:t>
            </a:r>
            <a:r>
              <a:rPr lang="en-US" altLang="zh-CN" sz="3200" smtClean="0"/>
              <a:t> </a:t>
            </a:r>
            <a:r>
              <a:rPr lang="zh-CN" altLang="en-US" sz="3200" smtClean="0"/>
              <a:t>痛</a:t>
            </a:r>
            <a:r>
              <a:rPr lang="zh-CN" altLang="en-US" sz="3200"/>
              <a:t>哉，多情一生</a:t>
            </a:r>
            <a:r>
              <a:rPr lang="zh-CN" altLang="en-US" sz="3200" smtClean="0"/>
              <a:t>！</a:t>
            </a:r>
            <a:endParaRPr lang="en-US" altLang="zh-CN" sz="3200" smtClean="0"/>
          </a:p>
          <a:p>
            <a:r>
              <a:rPr lang="en-US" altLang="zh-CN" sz="3200"/>
              <a:t> </a:t>
            </a:r>
            <a:r>
              <a:rPr lang="en-US" altLang="zh-CN" sz="3200" smtClean="0"/>
              <a:t> </a:t>
            </a:r>
            <a:r>
              <a:rPr lang="zh-CN" altLang="en-US" sz="3200" smtClean="0"/>
              <a:t>壮</a:t>
            </a:r>
            <a:r>
              <a:rPr lang="zh-CN" altLang="en-US" sz="3200"/>
              <a:t>哉，九死未悔的一生！</a:t>
            </a:r>
          </a:p>
          <a:p>
            <a:endParaRPr lang="zh-CN" altLang="en-US" sz="3200"/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9496425" y="11277600"/>
            <a:ext cx="24765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375000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5584" y="829339"/>
            <a:ext cx="8092270" cy="4351338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smtClean="0"/>
              <a:t>  </a:t>
            </a:r>
            <a:r>
              <a:rPr lang="zh-CN" altLang="en-US" sz="3200" smtClean="0"/>
              <a:t>一</a:t>
            </a:r>
            <a:r>
              <a:rPr lang="zh-CN" altLang="en-US" sz="3200"/>
              <a:t>介草民，惟求安。</a:t>
            </a:r>
          </a:p>
          <a:p>
            <a:r>
              <a:rPr lang="zh-CN" altLang="en-US" sz="3200" smtClean="0"/>
              <a:t>  风雨</a:t>
            </a:r>
            <a:r>
              <a:rPr lang="zh-CN" altLang="en-US" sz="3200"/>
              <a:t>过后，不变是动荡。历尽了颠沛流离，何尝不愿安宁？却是世事难料，却是兵败马乱，即便如此，安逸的生活可以不要了罢，珍世的古董可以舍弃了罢，可家呢？不论家，国已逝，家何存！留下的，唯有一刬的哀怨与心酸，如何是好？如何是好！</a:t>
            </a:r>
          </a:p>
          <a:p>
            <a:r>
              <a:rPr lang="zh-CN" altLang="en-US" sz="3200" smtClean="0"/>
              <a:t>  一</a:t>
            </a:r>
            <a:r>
              <a:rPr lang="zh-CN" altLang="en-US" sz="3200"/>
              <a:t>名青衿，惟求清。</a:t>
            </a:r>
          </a:p>
          <a:p>
            <a:r>
              <a:rPr lang="zh-CN" altLang="en-US" sz="3200" smtClean="0"/>
              <a:t>  清淡</a:t>
            </a:r>
            <a:r>
              <a:rPr lang="zh-CN" altLang="en-US" sz="3200"/>
              <a:t>的生活是多少迁客骚人的追求啊，却终于被现实大海重重拍下。面对残阳秋水，晚秋落叶，诗人的苦闷，身处异乡的孤寂，也散落在水面，晕开思念的涟漪。女人花映在水中，水滋润了花，水却因她的思绪而惆怅，为她的柔情而妩媚。</a:t>
            </a:r>
          </a:p>
        </p:txBody>
      </p:sp>
    </p:spTree>
    <p:extLst>
      <p:ext uri="{BB962C8B-B14F-4D97-AF65-F5344CB8AC3E}">
        <p14:creationId xmlns:p14="http://schemas.microsoft.com/office/powerpoint/2010/main" val="2152511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7236" y="993112"/>
            <a:ext cx="7886700" cy="4351338"/>
          </a:xfrm>
        </p:spPr>
        <p:txBody>
          <a:bodyPr>
            <a:normAutofit fontScale="77500" lnSpcReduction="20000"/>
          </a:bodyPr>
          <a:lstStyle/>
          <a:p>
            <a:r>
              <a:rPr lang="zh-CN" altLang="en-US" smtClean="0"/>
              <a:t>  </a:t>
            </a:r>
            <a:r>
              <a:rPr lang="zh-CN" altLang="en-US" sz="3200" smtClean="0"/>
              <a:t>一</a:t>
            </a:r>
            <a:r>
              <a:rPr lang="zh-CN" altLang="en-US" sz="3200"/>
              <a:t>缕轻衫，惟求静。</a:t>
            </a:r>
          </a:p>
          <a:p>
            <a:r>
              <a:rPr lang="zh-CN" altLang="en-US" sz="3200" smtClean="0"/>
              <a:t>  才情</a:t>
            </a:r>
            <a:r>
              <a:rPr lang="zh-CN" altLang="en-US" sz="3200"/>
              <a:t>缀满了一缕轻衫，但她终究还是一名女子，有血有肉，柔情似水。她与赵明诚明明相爱，却是天人相隔，是源于当时无情的乱世啊，才会让他们的爱情这般悲凉！这又是一个何等坚韧的女子，悲怆使她柔肠万断，她却化作细语追忆自己的爱情，然而，这柔丝般的细语又怎能载起她千钧的伤痛？</a:t>
            </a:r>
          </a:p>
          <a:p>
            <a:r>
              <a:rPr lang="zh-CN" altLang="en-US" sz="3200" smtClean="0"/>
              <a:t>  面对</a:t>
            </a:r>
            <a:r>
              <a:rPr lang="zh-CN" altLang="en-US" sz="3200"/>
              <a:t>残香断酒，面对物是人非，面对绿肥红瘦，柔弱的女子要如何抵撑？只能以泪筛愁，那愁情深深深几许？恐怕连蚱蜢舟也载不下罢，既然载不下，那就忖度着旧梦，让泪滴下，滴在对国仇家恨的悲愤中，滴在对赵明诚的思念中。</a:t>
            </a:r>
          </a:p>
          <a:p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727312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178" y="1634557"/>
            <a:ext cx="7886700" cy="4351338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sz="3600" smtClean="0"/>
              <a:t>  女人</a:t>
            </a:r>
            <a:r>
              <a:rPr lang="zh-CN" altLang="en-US" sz="3600"/>
              <a:t>花飘落了，镶在水面上，流水洗去了岁月的光华和铅华，变的是岸上风雨，垂柳芭蕉，不变的仍是东流水。</a:t>
            </a:r>
          </a:p>
          <a:p>
            <a:r>
              <a:rPr lang="zh-CN" altLang="en-US" sz="3600" smtClean="0"/>
              <a:t>  春花</a:t>
            </a:r>
            <a:r>
              <a:rPr lang="zh-CN" altLang="en-US" sz="3600"/>
              <a:t>秋月，年年月月依旧，还有惆怅也依旧。纵使没有了风横雨狂，不再乱红纷飞，然惟有一丛芳草，蜂蝶纷舞里，年年月月爱与恨俱长。</a:t>
            </a:r>
          </a:p>
          <a:p>
            <a:r>
              <a:rPr lang="zh-CN" altLang="en-US" sz="3600" smtClean="0"/>
              <a:t>  梅</a:t>
            </a:r>
            <a:r>
              <a:rPr lang="zh-CN" altLang="en-US" sz="3600"/>
              <a:t>落花香，花逝人叹，千古的情愫，留于后人咀嚼。</a:t>
            </a:r>
          </a:p>
        </p:txBody>
      </p:sp>
    </p:spTree>
    <p:extLst>
      <p:ext uri="{BB962C8B-B14F-4D97-AF65-F5344CB8AC3E}">
        <p14:creationId xmlns:p14="http://schemas.microsoft.com/office/powerpoint/2010/main" val="3056753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961" y="1525373"/>
            <a:ext cx="4145507" cy="4351338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mtClean="0"/>
              <a:t>    </a:t>
            </a:r>
            <a:r>
              <a:rPr lang="zh-CN" altLang="en-US" sz="3600" smtClean="0"/>
              <a:t>人物评论，从</a:t>
            </a:r>
            <a:r>
              <a:rPr lang="zh-CN" altLang="en-US" sz="3600"/>
              <a:t>广义上讲，是</a:t>
            </a:r>
            <a:r>
              <a:rPr lang="zh-CN" altLang="en-US" sz="3600" smtClean="0"/>
              <a:t>对历史、现实</a:t>
            </a:r>
            <a:r>
              <a:rPr lang="zh-CN" altLang="en-US" sz="3600"/>
              <a:t>中的人物以及作品中的人物进行评论。</a:t>
            </a:r>
            <a:r>
              <a:rPr lang="zh-CN" altLang="en-US" sz="3600" smtClean="0"/>
              <a:t>狭义则</a:t>
            </a:r>
            <a:r>
              <a:rPr lang="zh-CN" altLang="en-US" sz="3600"/>
              <a:t>是指文学批评中对作者、作品中的人物讲行</a:t>
            </a:r>
            <a:r>
              <a:rPr lang="zh-CN" altLang="en-US" sz="3600" smtClean="0"/>
              <a:t>评论。</a:t>
            </a:r>
            <a:endParaRPr lang="en-US" altLang="zh-CN" sz="3600" smtClean="0"/>
          </a:p>
          <a:p>
            <a:pPr marL="0" indent="0">
              <a:buNone/>
            </a:pPr>
            <a:r>
              <a:rPr lang="en-US" altLang="zh-CN" sz="3200"/>
              <a:t> </a:t>
            </a:r>
            <a:r>
              <a:rPr lang="en-US" altLang="zh-CN" sz="3200" smtClean="0"/>
              <a:t> </a:t>
            </a:r>
            <a:endParaRPr lang="zh-CN" altLang="en-US" sz="32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6304" y="1080506"/>
            <a:ext cx="2727740" cy="524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237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7707" y="1416192"/>
            <a:ext cx="7886700" cy="4351338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sz="3200" smtClean="0"/>
              <a:t>  对</a:t>
            </a:r>
            <a:r>
              <a:rPr lang="zh-CN" altLang="en-US" sz="3200"/>
              <a:t>人物的评论，焦点集中在人物的形象、品质、思想、成就、对社会的影响和作用等方面。从人物的言论、行为中品味其思想内蕴，品评其人格；从人物的人生经历、所处的自然和社会环境、心路历程中探源究根，梳理其思想的脉络及其形成原因；从人物对社会的影响和作用中评价其历史地位、成就、贡献。</a:t>
            </a:r>
          </a:p>
          <a:p>
            <a:r>
              <a:rPr lang="zh-CN" altLang="en-US" sz="3200"/>
              <a:t>  评论要注意站在人物所处的具体环境来分析，尤其是对待历史人物，不能用今人的眼光来审视，不能用现在的观点来评价历史人物的思想，否则将会影响对人物的正确认识和评价。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04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mtClean="0"/>
              <a:t>一、方法指导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zh-CN" altLang="en-US" sz="3600" smtClean="0"/>
              <a:t>（一）熟读作品，占有材料</a:t>
            </a:r>
            <a:endParaRPr lang="en-US" altLang="zh-CN" sz="3600" smtClean="0"/>
          </a:p>
          <a:p>
            <a:r>
              <a:rPr lang="zh-CN" altLang="en-US" sz="3600" smtClean="0"/>
              <a:t>   阅读</a:t>
            </a:r>
            <a:r>
              <a:rPr lang="zh-CN" altLang="en-US" sz="3600"/>
              <a:t>是评论的基础。必须真正掌握书中的主要人物和主要情节。俗话说，巧妇难为无米之炊，脑子里得先有人物相关情节的储备。换句话说，要对整本书或整本书中的人物、事件有一个整体感知。可以在读完整本书后，对主要人物及其各自对应的主要情节做一个梳理。 </a:t>
            </a:r>
            <a:endParaRPr lang="en-US" altLang="zh-CN" sz="3600" smtClean="0"/>
          </a:p>
        </p:txBody>
      </p:sp>
    </p:spTree>
    <p:extLst>
      <p:ext uri="{BB962C8B-B14F-4D97-AF65-F5344CB8AC3E}">
        <p14:creationId xmlns:p14="http://schemas.microsoft.com/office/powerpoint/2010/main" val="381222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3600" smtClean="0"/>
              <a:t>（二）利用材料，写作评论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    </a:t>
            </a:r>
            <a:r>
              <a:rPr lang="zh-CN" altLang="en-US" sz="3200" smtClean="0"/>
              <a:t>人物评论，对人物的</a:t>
            </a:r>
            <a:r>
              <a:rPr lang="zh-CN" altLang="en-US" sz="3200"/>
              <a:t>叙述是必不可少的。</a:t>
            </a:r>
            <a:r>
              <a:rPr lang="zh-CN" altLang="en-US" sz="3200" smtClean="0"/>
              <a:t>但</a:t>
            </a:r>
            <a:r>
              <a:rPr lang="zh-CN" altLang="en-US" sz="3200"/>
              <a:t>评论</a:t>
            </a:r>
            <a:r>
              <a:rPr lang="zh-CN" altLang="en-US" sz="3200" smtClean="0"/>
              <a:t>中</a:t>
            </a:r>
            <a:r>
              <a:rPr lang="zh-CN" altLang="en-US" sz="3200"/>
              <a:t>的“叙”不同于一般记叙文中的叙，它叙述的</a:t>
            </a:r>
            <a:r>
              <a:rPr lang="zh-CN" altLang="en-US" sz="3200" smtClean="0"/>
              <a:t>是该人物相关内容</a:t>
            </a:r>
            <a:r>
              <a:rPr lang="zh-CN" altLang="en-US" sz="3200"/>
              <a:t>，或是复述，或是节录</a:t>
            </a:r>
            <a:r>
              <a:rPr lang="zh-CN" altLang="en-US" sz="3200" smtClean="0"/>
              <a:t>。</a:t>
            </a:r>
            <a:r>
              <a:rPr lang="zh-CN" altLang="en-US" sz="3200"/>
              <a:t>评论</a:t>
            </a:r>
            <a:r>
              <a:rPr lang="zh-CN" altLang="en-US" sz="3200" smtClean="0"/>
              <a:t>，</a:t>
            </a:r>
            <a:r>
              <a:rPr lang="zh-CN" altLang="en-US" sz="3200"/>
              <a:t>重在一个“评”字。叙只是手段，评才是目的</a:t>
            </a:r>
            <a:r>
              <a:rPr lang="zh-CN" altLang="en-US" sz="3200" smtClean="0"/>
              <a:t>。在</a:t>
            </a:r>
            <a:r>
              <a:rPr lang="zh-CN" altLang="en-US" sz="3200"/>
              <a:t>评论时要注意观点和材料的结合，既有自己的观点，又有作品中</a:t>
            </a:r>
            <a:r>
              <a:rPr lang="zh-CN" altLang="en-US" sz="3200" smtClean="0"/>
              <a:t>的人物材料</a:t>
            </a:r>
            <a:r>
              <a:rPr lang="zh-CN" altLang="en-US" sz="3200"/>
              <a:t>；分析和评论</a:t>
            </a:r>
            <a:r>
              <a:rPr lang="zh-CN" altLang="en-US" sz="3200" smtClean="0"/>
              <a:t>结合，既有对材料的分析，也有自己的理性观点。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090317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3071</Words>
  <Application>Microsoft Office PowerPoint</Application>
  <PresentationFormat>全屏显示(4:3)</PresentationFormat>
  <Paragraphs>78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主题​​</vt:lpstr>
      <vt:lpstr>PowerPoint 演示文稿</vt:lpstr>
      <vt:lpstr>人物评论赏析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一、方法指导</vt:lpstr>
      <vt:lpstr>（二）利用材料，写作评论</vt:lpstr>
      <vt:lpstr>1、结构思路</vt:lpstr>
      <vt:lpstr>水边的女人</vt:lpstr>
      <vt:lpstr>PowerPoint 演示文稿</vt:lpstr>
      <vt:lpstr>PowerPoint 演示文稿</vt:lpstr>
      <vt:lpstr>PowerPoint 演示文稿</vt:lpstr>
      <vt:lpstr>2、主体部分方法例举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3、评论观点要明确、集中</vt:lpstr>
      <vt:lpstr>4、语言表达</vt:lpstr>
      <vt:lpstr>二、作文</vt:lpstr>
      <vt:lpstr>               活动：习作展示与修改</vt:lpstr>
      <vt:lpstr>例文展示：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User</cp:lastModifiedBy>
  <cp:revision>1</cp:revision>
  <dcterms:created xsi:type="dcterms:W3CDTF">2022-11-28T02:07:39Z</dcterms:created>
  <dcterms:modified xsi:type="dcterms:W3CDTF">2022-11-28T02:08:18Z</dcterms:modified>
</cp:coreProperties>
</file>