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docx" ContentType="application/vnd.openxmlformats-officedocument.wordprocessingml.document"/>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75" r:id="rId3"/>
    <p:sldId id="276" r:id="rId4"/>
    <p:sldId id="277" r:id="rId5"/>
    <p:sldId id="278" r:id="rId6"/>
    <p:sldId id="279" r:id="rId7"/>
    <p:sldId id="280" r:id="rId8"/>
    <p:sldId id="281" r:id="rId9"/>
    <p:sldId id="282" r:id="rId10"/>
    <p:sldId id="283" r:id="rId11"/>
    <p:sldId id="284" r:id="rId12"/>
    <p:sldId id="285" r:id="rId13"/>
    <p:sldId id="286" r:id="rId14"/>
    <p:sldId id="287" r:id="rId15"/>
    <p:sldId id="288" r:id="rId16"/>
    <p:sldId id="289" r:id="rId17"/>
    <p:sldId id="290" r:id="rId18"/>
    <p:sldId id="291" r:id="rId19"/>
    <p:sldId id="292" r:id="rId20"/>
    <p:sldId id="293" r:id="rId21"/>
    <p:sldId id="294" r:id="rId22"/>
    <p:sldId id="295" r:id="rId23"/>
    <p:sldId id="296" r:id="rId24"/>
    <p:sldId id="297" r:id="rId25"/>
    <p:sldId id="298" r:id="rId26"/>
    <p:sldId id="299" r:id="rId27"/>
    <p:sldId id="300" r:id="rId28"/>
  </p:sldIdLst>
  <p:sldSz cx="9144000" cy="6858000" type="screen4x3"/>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93" d="100"/>
          <a:sy n="93" d="100"/>
        </p:scale>
        <p:origin x="726" y="90"/>
      </p:cViewPr>
      <p:guideLst>
        <p:guide orient="horz" pos="2160"/>
        <p:guide pos="288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tags" Target="tags/tag63.xml" /><Relationship Id="rId3" Type="http://schemas.openxmlformats.org/officeDocument/2006/relationships/slide" Target="slides/slide1.xml" /><Relationship Id="rId30" Type="http://schemas.openxmlformats.org/officeDocument/2006/relationships/presProps" Target="presProps.xml" /><Relationship Id="rId31" Type="http://schemas.openxmlformats.org/officeDocument/2006/relationships/viewProps" Target="viewProps.xml" /><Relationship Id="rId32" Type="http://schemas.openxmlformats.org/officeDocument/2006/relationships/theme" Target="theme/theme1.xml" /><Relationship Id="rId33"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3.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4.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5.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8.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5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899100" y="914400"/>
            <a:ext cx="7349400" cy="2570400"/>
          </a:xfrm>
        </p:spPr>
        <p:txBody>
          <a:bodyPr lIns="90000" tIns="46800" rIns="90000" bIns="46800" anchor="b" anchorCtr="0">
            <a:normAutofit/>
          </a:bodyPr>
          <a:lstStyle>
            <a:lvl1pPr algn="ctr">
              <a:defRPr sz="45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2"/>
            </p:custDataLst>
          </p:nvPr>
        </p:nvSpPr>
        <p:spPr>
          <a:xfrm>
            <a:off x="899100" y="3560400"/>
            <a:ext cx="7349400" cy="1472400"/>
          </a:xfrm>
        </p:spPr>
        <p:txBody>
          <a:bodyPr lIns="90000" tIns="46800" rIns="90000" bIns="46800">
            <a:normAutofit/>
          </a:bodyPr>
          <a:lstStyle>
            <a:lvl1pPr marL="0" indent="0" algn="ctr" eaLnBrk="1" fontAlgn="auto" latinLnBrk="0" hangingPunct="1">
              <a:lnSpc>
                <a:spcPct val="110000"/>
              </a:lnSpc>
              <a:buNone/>
              <a:defRPr sz="1800" u="none" strike="noStrike" kern="1200" cap="none" spc="200" normalizeH="0" baseline="0">
                <a:solidFill>
                  <a:schemeClr val="tx1">
                    <a:lumMod val="65000"/>
                    <a:lumOff val="35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单击此处编辑副标题</a:t>
            </a:r>
            <a:endParaRPr lang="zh-CN" altLang="en-US"/>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456300" y="774000"/>
            <a:ext cx="8229600" cy="5482800"/>
          </a:xfrm>
        </p:spPr>
        <p:txBody>
          <a:bodyPr/>
          <a:lstStyle>
            <a:lvl1pPr marL="171450" indent="-17145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899100" y="2484000"/>
            <a:ext cx="73494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45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5"/>
            </p:custDataLst>
          </p:nvPr>
        </p:nvSpPr>
        <p:spPr>
          <a:xfrm>
            <a:off x="899100" y="3560400"/>
            <a:ext cx="7349400" cy="471600"/>
          </a:xfrm>
        </p:spPr>
        <p:txBody>
          <a:bodyPr lIns="90000" tIns="46800" rIns="90000" bIns="46800">
            <a:normAutofit/>
          </a:bodyPr>
          <a:lstStyle>
            <a:lvl1pPr marL="0" indent="0" algn="ctr">
              <a:lnSpc>
                <a:spcPct val="110000"/>
              </a:lnSpc>
              <a:buNone/>
              <a:defRPr sz="18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456300" y="1490400"/>
            <a:ext cx="8226900" cy="47592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1714500" indent="0">
              <a:buNone/>
              <a:defRPr/>
            </a:lvl6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493100" y="3848400"/>
            <a:ext cx="5826600" cy="766800"/>
          </a:xfrm>
        </p:spPr>
        <p:txBody>
          <a:bodyPr lIns="90000" tIns="46800" rIns="90000" bIns="46800" anchor="b" anchorCtr="0">
            <a:normAutofit/>
          </a:bodyPr>
          <a:lstStyle>
            <a:lvl1pPr>
              <a:defRPr sz="33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2"/>
            </p:custDataLst>
          </p:nvPr>
        </p:nvSpPr>
        <p:spPr>
          <a:xfrm>
            <a:off x="1493100" y="4615200"/>
            <a:ext cx="5826600" cy="867600"/>
          </a:xfrm>
        </p:spPr>
        <p:txBody>
          <a:bodyPr lIns="90000" tIns="46800" rIns="90000" bIns="46800">
            <a:normAutofit/>
          </a:bodyPr>
          <a:lstStyle>
            <a:lvl1pPr marL="0" indent="0" eaLnBrk="1" fontAlgn="auto" latinLnBrk="0" hangingPunct="1">
              <a:lnSpc>
                <a:spcPct val="130000"/>
              </a:lnSpc>
              <a:buNone/>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456300" y="1501200"/>
            <a:ext cx="3882600" cy="47484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4808700" y="1501200"/>
            <a:ext cx="3882600" cy="4748400"/>
          </a:xfrm>
        </p:spPr>
        <p:txBody>
          <a:bodyPr lIns="90000" tIns="46800" rIns="90000" bIns="46800">
            <a:normAutofit/>
          </a:bodyPr>
          <a:lstStyle>
            <a:lvl1pPr marL="171450" indent="-171450" eaLnBrk="1" fontAlgn="auto" latinLnBrk="0" hangingPunct="1">
              <a:lnSpc>
                <a:spcPct val="130000"/>
              </a:lnSpc>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514350" indent="-171450" defTabSz="914400" eaLnBrk="1" fontAlgn="auto" latinLnBrk="0" hangingPunct="1">
              <a:lnSpc>
                <a:spcPct val="120000"/>
              </a:lnSpc>
              <a:buFont typeface="Arial" panose="020b0604020202020204" pitchFamily="34" charset="0"/>
              <a:buChar char="●"/>
              <a:tabLst>
                <a:tab pos="1609725"/>
              </a:tabLst>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857250" indent="-171450" eaLnBrk="1" fontAlgn="auto" latinLnBrk="0" hangingPunct="1">
              <a:lnSpc>
                <a:spcPct val="120000"/>
              </a:lnSpc>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200150" indent="-171450" eaLnBrk="1" fontAlgn="auto" latinLnBrk="0" hangingPunct="1">
              <a:lnSpc>
                <a:spcPct val="120000"/>
              </a:lnSpc>
              <a:buFont typeface="Wingdings" panose="05000000000000000000" charset="0"/>
              <a:buChar char=""/>
              <a:defRPr sz="105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05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456300" y="1429200"/>
            <a:ext cx="40068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15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456300"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4676813" y="1421729"/>
            <a:ext cx="40068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4676813"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400" b="0" smtClean="0">
                <a:solidFill>
                  <a:srgbClr val="5F5F5F"/>
                </a:solidFill>
              </a:rPr>
              <a:t>-</a:t>
            </a:r>
            <a:fld id="{C2D1088F-7570-48BA-BC40-D11F25FB6C22}" type="slidenum">
              <a:rPr lang="zh-CN" altLang="en-US" sz="1400" b="0" smtClean="0">
                <a:solidFill>
                  <a:srgbClr val="5F5F5F"/>
                </a:solidFill>
              </a:rPr>
              <a:t>1</a:t>
            </a:fld>
            <a:r>
              <a:rPr lang="en-US" altLang="zh-CN" sz="1400" b="0" smtClean="0">
                <a:solidFill>
                  <a:srgbClr val="5F5F5F"/>
                </a:solidFill>
              </a:rPr>
              <a:t>-</a:t>
            </a:r>
            <a:endParaRPr lang="zh-CN" altLang="en-US" sz="1400" b="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三">
    <p:spTree>
      <p:nvGrpSpPr>
        <p:cNvPr id="1" name=""/>
        <p:cNvGrpSpPr/>
        <p:nvPr/>
      </p:nvGrpSpPr>
      <p:grpSpPr>
        <a:xfrm>
          <a:off x="0" y="0"/>
          <a:ext cx="0" cy="0"/>
        </a:xfrm>
      </p:grpSpPr>
      <p:grpSp>
        <p:nvGrpSpPr>
          <p:cNvPr id="5" name="组合 4"/>
          <p:cNvGrpSpPr/>
          <p:nvPr userDrawn="1"/>
        </p:nvGrpSpPr>
        <p:grpSpPr>
          <a:xfrm>
            <a:off x="5785976" y="-27384"/>
            <a:ext cx="1748512" cy="880109"/>
            <a:chOff x="-36774" y="1584001"/>
            <a:chExt cx="1491424" cy="733424"/>
          </a:xfrm>
        </p:grpSpPr>
        <p:pic>
          <p:nvPicPr>
            <p:cNvPr id="6" name="图片 5"/>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36774" y="1584001"/>
              <a:ext cx="1491424" cy="733424"/>
            </a:xfrm>
            <a:prstGeom prst="rect">
              <a:avLst/>
            </a:prstGeom>
          </p:spPr>
        </p:pic>
        <p:sp>
          <p:nvSpPr>
            <p:cNvPr id="7" name="TextBox 8">
              <a:hlinkClick action="ppaction://noaction"/>
            </p:cNvPr>
            <p:cNvSpPr txBox="1"/>
            <p:nvPr userDrawn="1"/>
          </p:nvSpPr>
          <p:spPr>
            <a:xfrm>
              <a:off x="55700" y="1807573"/>
              <a:ext cx="122948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课前篇一起预习</a:t>
              </a:r>
              <a:endParaRPr lang="zh-CN" altLang="en-US" sz="1400">
                <a:solidFill>
                  <a:schemeClr val="bg1"/>
                </a:solidFill>
                <a:latin typeface="黑体" pitchFamily="2" charset="-122"/>
                <a:ea typeface="黑体" pitchFamily="2" charset="-122"/>
              </a:endParaRPr>
            </a:p>
          </p:txBody>
        </p:sp>
      </p:grpSp>
    </p:spTree>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仅标题">
    <p:spTree>
      <p:nvGrpSpPr>
        <p:cNvPr id="1" name=""/>
        <p:cNvGrpSpPr/>
        <p:nvPr/>
      </p:nvGrpSpPr>
      <p:grpSpPr>
        <a:xfrm>
          <a:off x="0" y="0"/>
          <a:ext cx="0" cy="0"/>
        </a:xfrm>
      </p:grpSpPr>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rgbClr val="FFFFFF"/>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456300" y="1555200"/>
            <a:ext cx="3924808"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2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4762800" y="1555200"/>
            <a:ext cx="39204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defTabSz="914400" eaLnBrk="1" fontAlgn="auto" latinLnBrk="0" hangingPunct="1">
              <a:buFont typeface="Arial" panose="020b0604020202020204" pitchFamily="34" charset="0"/>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7676100" y="914400"/>
            <a:ext cx="783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1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2"/>
            </p:custDataLst>
          </p:nvPr>
        </p:nvSpPr>
        <p:spPr>
          <a:xfrm>
            <a:off x="685800" y="914400"/>
            <a:ext cx="6876900" cy="5029200"/>
          </a:xfrm>
        </p:spPr>
        <p:txBody>
          <a:bodyPr vert="eaVert" lIns="46800" tIns="46800" rIns="46800" bIns="46800"/>
          <a:lstStyle>
            <a:lvl1pPr marL="171450" indent="-17145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slideLayout" Target="../slideLayouts/slideLayout22.xml" /><Relationship Id="rId23" Type="http://schemas.openxmlformats.org/officeDocument/2006/relationships/slideLayout" Target="../slideLayouts/slideLayout23.xml" /><Relationship Id="rId24" Type="http://schemas.openxmlformats.org/officeDocument/2006/relationships/slideLayout" Target="../slideLayouts/slideLayout24.xml" /><Relationship Id="rId25" Type="http://schemas.openxmlformats.org/officeDocument/2006/relationships/slideLayout" Target="../slideLayouts/slideLayout25.xml" /><Relationship Id="rId26" Type="http://schemas.openxmlformats.org/officeDocument/2006/relationships/slideLayout" Target="../slideLayouts/slideLayout26.xml" /><Relationship Id="rId27" Type="http://schemas.openxmlformats.org/officeDocument/2006/relationships/slideLayout" Target="../slideLayouts/slideLayout27.xml" /><Relationship Id="rId28" Type="http://schemas.openxmlformats.org/officeDocument/2006/relationships/slideLayout" Target="../slideLayouts/slideLayout28.xml" /><Relationship Id="rId29" Type="http://schemas.openxmlformats.org/officeDocument/2006/relationships/slideLayout" Target="../slideLayouts/slideLayout29.xml" /><Relationship Id="rId3" Type="http://schemas.openxmlformats.org/officeDocument/2006/relationships/slideLayout" Target="../slideLayouts/slideLayout3.xml" /><Relationship Id="rId30" Type="http://schemas.openxmlformats.org/officeDocument/2006/relationships/slideLayout" Target="../slideLayouts/slideLayout30.xml" /><Relationship Id="rId31" Type="http://schemas.openxmlformats.org/officeDocument/2006/relationships/slideLayout" Target="../slideLayouts/slideLayout31.xml" /><Relationship Id="rId32" Type="http://schemas.openxmlformats.org/officeDocument/2006/relationships/slideLayout" Target="../slideLayouts/slideLayout32.xml" /><Relationship Id="rId33" Type="http://schemas.openxmlformats.org/officeDocument/2006/relationships/slideLayout" Target="../slideLayouts/slideLayout33.xml" /><Relationship Id="rId34" Type="http://schemas.openxmlformats.org/officeDocument/2006/relationships/slideLayout" Target="../slideLayouts/slideLayout34.xml" /><Relationship Id="rId35" Type="http://schemas.openxmlformats.org/officeDocument/2006/relationships/slideLayout" Target="../slideLayouts/slideLayout35.xml" /><Relationship Id="rId36" Type="http://schemas.openxmlformats.org/officeDocument/2006/relationships/slideLayout" Target="../slideLayouts/slideLayout36.xml" /><Relationship Id="rId37" Type="http://schemas.openxmlformats.org/officeDocument/2006/relationships/slideLayout" Target="../slideLayouts/slideLayout37.xml" /><Relationship Id="rId38" Type="http://schemas.openxmlformats.org/officeDocument/2006/relationships/slideLayout" Target="../slideLayouts/slideLayout38.xml" /><Relationship Id="rId39" Type="http://schemas.openxmlformats.org/officeDocument/2006/relationships/slideLayout" Target="../slideLayouts/slideLayout39.xml" /><Relationship Id="rId4" Type="http://schemas.openxmlformats.org/officeDocument/2006/relationships/slideLayout" Target="../slideLayouts/slideLayout4.xml" /><Relationship Id="rId40" Type="http://schemas.openxmlformats.org/officeDocument/2006/relationships/slideLayout" Target="../slideLayouts/slideLayout40.xml" /><Relationship Id="rId41" Type="http://schemas.openxmlformats.org/officeDocument/2006/relationships/slideLayout" Target="../slideLayouts/slideLayout41.xml" /><Relationship Id="rId42" Type="http://schemas.openxmlformats.org/officeDocument/2006/relationships/slideLayout" Target="../slideLayouts/slideLayout42.xml" /><Relationship Id="rId43" Type="http://schemas.openxmlformats.org/officeDocument/2006/relationships/slideLayout" Target="../slideLayouts/slideLayout43.xml" /><Relationship Id="rId44" Type="http://schemas.openxmlformats.org/officeDocument/2006/relationships/slideLayout" Target="../slideLayouts/slideLayout44.xml" /><Relationship Id="rId45" Type="http://schemas.openxmlformats.org/officeDocument/2006/relationships/slideLayout" Target="../slideLayouts/slideLayout45.xml" /><Relationship Id="rId46" Type="http://schemas.openxmlformats.org/officeDocument/2006/relationships/slideLayout" Target="../slideLayouts/slideLayout46.xml" /><Relationship Id="rId47" Type="http://schemas.openxmlformats.org/officeDocument/2006/relationships/slideLayout" Target="../slideLayouts/slideLayout47.xml" /><Relationship Id="rId48" Type="http://schemas.openxmlformats.org/officeDocument/2006/relationships/slideLayout" Target="../slideLayouts/slideLayout48.xml" /><Relationship Id="rId49" Type="http://schemas.openxmlformats.org/officeDocument/2006/relationships/slideLayout" Target="../slideLayouts/slideLayout49.xml" /><Relationship Id="rId5" Type="http://schemas.openxmlformats.org/officeDocument/2006/relationships/slideLayout" Target="../slideLayouts/slideLayout5.xml" /><Relationship Id="rId50" Type="http://schemas.openxmlformats.org/officeDocument/2006/relationships/slideLayout" Target="../slideLayouts/slideLayout50.xml" /><Relationship Id="rId51" Type="http://schemas.openxmlformats.org/officeDocument/2006/relationships/slideLayout" Target="../slideLayouts/slideLayout51.xml" /><Relationship Id="rId52" Type="http://schemas.openxmlformats.org/officeDocument/2006/relationships/slideLayout" Target="../slideLayouts/slideLayout52.xml" /><Relationship Id="rId53" Type="http://schemas.openxmlformats.org/officeDocument/2006/relationships/slideLayout" Target="../slideLayouts/slideLayout53.xml" /><Relationship Id="rId54" Type="http://schemas.openxmlformats.org/officeDocument/2006/relationships/slideLayout" Target="../slideLayouts/slideLayout54.xml" /><Relationship Id="rId55" Type="http://schemas.openxmlformats.org/officeDocument/2006/relationships/slideLayout" Target="../slideLayouts/slideLayout55.xml" /><Relationship Id="rId56" Type="http://schemas.openxmlformats.org/officeDocument/2006/relationships/slideLayout" Target="../slideLayouts/slideLayout56.xml" /><Relationship Id="rId57" Type="http://schemas.openxmlformats.org/officeDocument/2006/relationships/slideLayout" Target="../slideLayouts/slideLayout57.xml" /><Relationship Id="rId58" Type="http://schemas.openxmlformats.org/officeDocument/2006/relationships/slideLayout" Target="../slideLayouts/slideLayout58.xml" /><Relationship Id="rId59" Type="http://schemas.openxmlformats.org/officeDocument/2006/relationships/slideLayout" Target="../slideLayouts/slideLayout59.xml" /><Relationship Id="rId6" Type="http://schemas.openxmlformats.org/officeDocument/2006/relationships/slideLayout" Target="../slideLayouts/slideLayout6.xml" /><Relationship Id="rId60" Type="http://schemas.openxmlformats.org/officeDocument/2006/relationships/tags" Target="../tags/tag57.xml" /><Relationship Id="rId61" Type="http://schemas.openxmlformats.org/officeDocument/2006/relationships/tags" Target="../tags/tag58.xml" /><Relationship Id="rId62" Type="http://schemas.openxmlformats.org/officeDocument/2006/relationships/tags" Target="../tags/tag59.xml" /><Relationship Id="rId63" Type="http://schemas.openxmlformats.org/officeDocument/2006/relationships/tags" Target="../tags/tag60.xml" /><Relationship Id="rId64" Type="http://schemas.openxmlformats.org/officeDocument/2006/relationships/tags" Target="../tags/tag61.xml" /><Relationship Id="rId65" Type="http://schemas.openxmlformats.org/officeDocument/2006/relationships/tags" Target="../tags/tag62.xml" /><Relationship Id="rId66" Type="http://schemas.openxmlformats.org/officeDocument/2006/relationships/theme" Target="../theme/theme1.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60"/>
            </p:custDataLst>
          </p:nvPr>
        </p:nvSpPr>
        <p:spPr>
          <a:xfrm>
            <a:off x="456300" y="608400"/>
            <a:ext cx="82269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61"/>
            </p:custDataLst>
          </p:nvPr>
        </p:nvSpPr>
        <p:spPr>
          <a:xfrm>
            <a:off x="456300" y="1490400"/>
            <a:ext cx="82269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62"/>
            </p:custDataLst>
          </p:nvPr>
        </p:nvSpPr>
        <p:spPr>
          <a:xfrm>
            <a:off x="459000" y="6314400"/>
            <a:ext cx="2025000" cy="316800"/>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63"/>
            </p:custDataLst>
          </p:nvPr>
        </p:nvSpPr>
        <p:spPr>
          <a:xfrm>
            <a:off x="3087000" y="6314400"/>
            <a:ext cx="2970000" cy="316800"/>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64"/>
            </p:custDataLst>
          </p:nvPr>
        </p:nvSpPr>
        <p:spPr>
          <a:xfrm>
            <a:off x="6658200" y="6314400"/>
            <a:ext cx="2025000" cy="316800"/>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65"/>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Lst>
  <p:transition/>
  <p:timing/>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ct val="0"/>
        </a:spcBef>
        <a:spcAft>
          <a:spcPts val="600"/>
        </a:spcAft>
        <a:buFont typeface="Arial" panose="020b0604020202020204" pitchFamily="34" charset="0"/>
        <a:buChar char="●"/>
        <a:tabLst>
          <a:tab pos="1207135"/>
        </a:tabLst>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ct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ct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ct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57.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6.xml" TargetMode="Interna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6.xml" TargetMode="Internal" /><Relationship Id="rId6" Type="http://schemas.openxmlformats.org/officeDocument/2006/relationships/package" Target="../embeddings/Document3.docx" TargetMode="Internal" /><Relationship Id="rId7" Type="http://schemas.openxmlformats.org/officeDocument/2006/relationships/image" Target="../media/image5.emf" /><Relationship Id="rId8" Type="http://schemas.openxmlformats.org/officeDocument/2006/relationships/vmlDrawing" Target="../drawings/vmlDrawing3.v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1.xml" TargetMode="Internal" /><Relationship Id="rId6" Type="http://schemas.openxmlformats.org/officeDocument/2006/relationships/slide" Target="slide23.xml" TargetMode="Internal" /><Relationship Id="rId7" Type="http://schemas.openxmlformats.org/officeDocument/2006/relationships/image" Target="../media/image6.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1.xml" TargetMode="Internal" /><Relationship Id="rId6" Type="http://schemas.openxmlformats.org/officeDocument/2006/relationships/slide" Target="slide23.xml" TargetMode="Interna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1.xml" TargetMode="Internal" /><Relationship Id="rId6" Type="http://schemas.openxmlformats.org/officeDocument/2006/relationships/slide" Target="slide23.xml" TargetMode="Interna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1.xml" TargetMode="Internal" /><Relationship Id="rId6" Type="http://schemas.openxmlformats.org/officeDocument/2006/relationships/slide" Target="slide23.xml" TargetMode="Interna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1.xml" TargetMode="Internal" /><Relationship Id="rId6" Type="http://schemas.openxmlformats.org/officeDocument/2006/relationships/slide" Target="slide23.xml" TargetMode="Interna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1.xml" TargetMode="Internal" /><Relationship Id="rId6" Type="http://schemas.openxmlformats.org/officeDocument/2006/relationships/slide" Target="slide23.xml" TargetMode="Interna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1.xml" TargetMode="Internal" /><Relationship Id="rId6" Type="http://schemas.openxmlformats.org/officeDocument/2006/relationships/slide" Target="slide23.xml" TargetMode="Interna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1.xml" TargetMode="Internal" /><Relationship Id="rId6" Type="http://schemas.openxmlformats.org/officeDocument/2006/relationships/slide" Target="slide23.xml" TargetMode="Interna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59.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1.xml" TargetMode="Internal" /><Relationship Id="rId6" Type="http://schemas.openxmlformats.org/officeDocument/2006/relationships/slide" Target="slide23.xml" TargetMode="Interna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1.xml" TargetMode="Internal" /><Relationship Id="rId6" Type="http://schemas.openxmlformats.org/officeDocument/2006/relationships/slide" Target="slide23.xml" TargetMode="Interna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1.xml" TargetMode="Internal" /><Relationship Id="rId6" Type="http://schemas.openxmlformats.org/officeDocument/2006/relationships/slide" Target="slide23.xml" TargetMode="Interna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1.xml" TargetMode="Internal" /><Relationship Id="rId6" Type="http://schemas.openxmlformats.org/officeDocument/2006/relationships/slide" Target="slide23.xml" TargetMode="Interna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1.xml" TargetMode="Internal" /><Relationship Id="rId6" Type="http://schemas.openxmlformats.org/officeDocument/2006/relationships/slide" Target="slide23.xml" TargetMode="Interna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1.xml" TargetMode="Internal" /><Relationship Id="rId6" Type="http://schemas.openxmlformats.org/officeDocument/2006/relationships/slide" Target="slide23.xml" TargetMode="Interna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1.xml" TargetMode="Internal" /><Relationship Id="rId6" Type="http://schemas.openxmlformats.org/officeDocument/2006/relationships/slide" Target="slide23.xml" TargetMode="Internal" /><Relationship Id="rId7" Type="http://schemas.openxmlformats.org/officeDocument/2006/relationships/image" Target="../media/image7.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6.xml" TargetMode="Internal" /><Relationship Id="rId6" Type="http://schemas.openxmlformats.org/officeDocument/2006/relationships/image" Target="../media/image2.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6.xml" TargetMode="Interna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6.xml" TargetMode="Interna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6.xml" TargetMode="Interna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6.xml" TargetMode="Internal" /><Relationship Id="rId6" Type="http://schemas.openxmlformats.org/officeDocument/2006/relationships/package" Target="../embeddings/Document1.docx" TargetMode="Internal" /><Relationship Id="rId7" Type="http://schemas.openxmlformats.org/officeDocument/2006/relationships/image" Target="../media/image3.emf" /><Relationship Id="rId8" Type="http://schemas.openxmlformats.org/officeDocument/2006/relationships/vmlDrawing" Target="../drawings/vmlDrawing1.v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6.xml" TargetMode="Interna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6.xml" TargetMode="Internal" /><Relationship Id="rId6" Type="http://schemas.openxmlformats.org/officeDocument/2006/relationships/package" Target="../embeddings/Document2.docx" TargetMode="Internal" /><Relationship Id="rId7" Type="http://schemas.openxmlformats.org/officeDocument/2006/relationships/image" Target="../media/image4.emf" /><Relationship Id="rId8" Type="http://schemas.openxmlformats.org/officeDocument/2006/relationships/vmlDrawing" Target="../drawings/vmlDrawing2.v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a:xfrm>
            <a:off x="1470484" y="2924944"/>
            <a:ext cx="6203032" cy="576064"/>
          </a:xfrm>
        </p:spPr>
        <p:txBody>
          <a:bodyPr/>
          <a:lstStyle/>
          <a:p>
            <a:r>
              <a:rPr lang="en-US" altLang="zh-CN" b="1"/>
              <a:t>5</a:t>
            </a:r>
            <a:r>
              <a:rPr lang="zh-CN" altLang="zh-CN"/>
              <a:t>　人应当坚持正义</a:t>
            </a:r>
            <a:endParaRPr lang="zh-CN" altLang="zh-CN"/>
          </a:p>
        </p:txBody>
      </p:sp>
    </p:spTree>
  </p:cSld>
  <p:clrMapOvr>
    <a:masterClrMapping/>
  </p:clrMapOvr>
  <mc:AlternateContent>
    <mc:Choice xmlns:p15="http://schemas.microsoft.com/office/powerpoint/2012/main" Requires="p15">
      <p:transition spd="slow" p14:dur="2000">
        <p15:prstTrans prst="drape"/>
      </p:transition>
    </mc:Choice>
    <mc:Fallback>
      <p:transition spd="slow">
        <p:fade/>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316288" y="1412776"/>
            <a:ext cx="2511425" cy="497205"/>
          </a:xfrm>
          <a:prstGeom prst="rect">
            <a:avLst/>
          </a:prstGeom>
        </p:spPr>
        <p:txBody>
          <a:bodyPr wrap="none">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无可非议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无可厚非</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noChangeAspect="1"/>
          </p:cNvGraphicFramePr>
          <p:nvPr/>
        </p:nvGraphicFramePr>
        <p:xfrm>
          <a:off x="508000" y="2210547"/>
          <a:ext cx="8128000" cy="2414270"/>
        </p:xfrm>
        <a:graphic>
          <a:graphicData uri="http://schemas.openxmlformats.org/drawingml/2006/table">
            <a:tbl>
              <a:tblPr firstRow="1" firstCol="1" bandRow="1"/>
              <a:tblGrid>
                <a:gridCol w="4064000"/>
                <a:gridCol w="4064000"/>
              </a:tblGrid>
              <a:tr h="804545">
                <a:tc>
                  <a:txBody>
                    <a:bodyPr vert="horz" wrap="square"/>
                    <a:lstStyle/>
                    <a:p>
                      <a:pPr>
                        <a:lnSpc>
                          <a:spcPct val="12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无可非议</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没有什么可以指摘的</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表示言行合乎情理。</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2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无可厚非</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不可过分指摘</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表示虽有缺点</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但是可以理解或原谅。</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2590">
                <a:tc gridSpan="2">
                  <a:txBody>
                    <a:bodyPr vert="horz" wrap="square"/>
                    <a:lstStyle/>
                    <a:p>
                      <a:pPr>
                        <a:lnSpc>
                          <a:spcPct val="12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相同点</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都含有</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不必加以指摘</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的意思。</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vert="horz" wrap="square"/>
                    <a:lstStyle/>
                    <a:p/>
                  </a:txBody>
                  <a:tcPr/>
                </a:tc>
              </a:tr>
              <a:tr h="1206500">
                <a:tc gridSpan="2">
                  <a:txBody>
                    <a:bodyPr vert="horz" wrap="square"/>
                    <a:lstStyle/>
                    <a:p>
                      <a:pPr>
                        <a:lnSpc>
                          <a:spcPct val="12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不同点</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NEU-BZ-S92"/>
                          <a:ea typeface="宋体" panose="02010600030101010101" pitchFamily="2" charset="-122"/>
                          <a:cs typeface="宋体" panose="02010600030101010101" pitchFamily="2" charset="-122"/>
                        </a:rPr>
                        <a:t>①</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肯定程度不同。</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无可非议</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表示所说所做完全合乎情理</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肯定程度高。</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无可厚非</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表示言行虽然有不足</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但还是有可取之处</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可以原谅</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肯定程度要低一些。</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hMerge="1">
                  <a:txBody>
                    <a:bodyPr vert="horz" wrap="square"/>
                    <a:lstStyle/>
                    <a:p/>
                  </a:txBody>
                  <a:tcPr/>
                </a:tc>
              </a:tr>
            </a:tbl>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508000" y="1772816"/>
          <a:ext cx="8128000" cy="3913721"/>
        </p:xfrm>
        <a:graphic>
          <a:graphicData uri="http://schemas.openxmlformats.org/presentationml/2006/ole">
            <mc:AlternateContent>
              <mc:Choice xmlns:v="urn:schemas-microsoft-com:vml" Requires="v">
                <p:oleObj spid="_x0000_s1040" name="文档" r:id="rId6" imgW="3981450" imgH="1917065" progId="Word.Document.12">
                  <p:embed/>
                </p:oleObj>
              </mc:Choice>
              <mc:Fallback>
                <p:oleObj name="文档" r:id="rId6" imgW="3981450" imgH="1917065" progId="Word.Document.12">
                  <p:embed/>
                  <p:pic>
                    <p:nvPicPr>
                      <p:cNvPr id="0" name="OLE substitute image"/>
                      <p:cNvPicPr/>
                      <p:nvPr/>
                    </p:nvPicPr>
                    <p:blipFill>
                      <a:blip r:embed="rId7"/>
                      <a:stretch>
                        <a:fillRect/>
                      </a:stretch>
                    </p:blipFill>
                    <p:spPr>
                      <a:xfrm>
                        <a:off x="508000" y="1772816"/>
                        <a:ext cx="8128000" cy="3913721"/>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思维导图</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pic>
        <p:nvPicPr>
          <p:cNvPr id="9" name="A53.eps" descr="id:2147492189;FounderCES"/>
          <p:cNvPicPr>
            <a:picLocks noChangeAspect="1"/>
          </p:cNvPicPr>
          <p:nvPr/>
        </p:nvPicPr>
        <p:blipFill>
          <a:blip r:embed="rId7"/>
          <a:stretch>
            <a:fillRect/>
          </a:stretch>
        </p:blipFill>
        <p:spPr>
          <a:xfrm>
            <a:off x="1796234" y="2204864"/>
            <a:ext cx="5551533" cy="2679060"/>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文章主旨</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919864"/>
            <a:ext cx="8128000" cy="130873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这篇文章记述了苏格拉底说服格黎东放弃劝说自己越狱的努力的过程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深刻阐述了苏格拉底所坚守的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理念及唯正义是从的道德信念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表现了苏格拉底的崇高追求和人格魅力。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02338"/>
            <a:ext cx="8128000" cy="455612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理解文章内容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《人应当坚持正义》一文中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苏格拉底通过提问先后提出了哪些观点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我们不必尊重人们的一切意见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有些意见要重视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有些就没有必要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也不必听从所有的人的意见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有些人的要听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有些人的不必听。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好的意见就是明白人的意见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坏的意见就是糊涂人的意见。</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我们应当认为最重要的并不是活着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而是活得好。</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我们必须承受一些比死刑更加重或者比较轻的刑罚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做不正当的事在任何情况下对于做此事的人都不可避免地是邪恶的、可耻的。</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根本不能做不正当的事。</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既不能以坏报坏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也不能对人做不正当的事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不管人家对我们做的什么事。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格黎东想尽办法要说服苏格拉底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向他讲述雅典法律如何荒诞不经、判决如何有失公正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而遵守这样的法律又是如何迂腐。但苏格拉底不为所动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宁死不越狱逃跑。请查阅有关资料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说说苏格拉底欣然接受不正义的判决而绝不逃走的理由。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苏格拉底认为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人的信念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必须以诚信为本。离开了诚信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也就失去了做人的基础。作为雅典公民的一员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理应遵循契约精神。苏格拉底尊重和雅典城邦签订的契约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维护雅典法律尊严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坚持按照道德原则做合乎正义的事。如果私下逃走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就会伤害自己的国家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这不合道德正义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是不正当的。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33819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苏格拉底全面考量了私自逃走可能产生的后果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认为私下逃走也是不明智的。比如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如果到外邦避难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外邦政府会敌视他这个不尊重法律的人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城邦民众也会嘲笑和瞧不起他。这样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他将失去做人的尊严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无法继续和别人讨论真理、公正和正义的问题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而那种平庸的生活是没有意义的。苏格拉底还考虑到了由于自己逃走而带给周围人的伤害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比如朋友将受到牵连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被查抄财产、受到监禁或流放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自己的学生、朋友、亲人会被别人嘲笑等等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这些更坚定了他拒绝逃走的决心。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732"/>
            <a:ext cx="8128000" cy="171450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苏格拉底有哪些优秀的品质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试结合本文加以概括。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苏格拉底有信仰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有底线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舍生取义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绝不苟活。</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苏格拉底人格高尚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心胸坦荡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临危不惧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坦然自若。</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苏格拉底为人和蔼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待人和善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循循善诱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有着高超的谈话技术。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97936"/>
            <a:ext cx="8128000" cy="415036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苏格拉底的提问给我们怎样的启示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解释一种见解或看法时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试着去用一种对方比较容易接受的方式进行。如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我们该怎么说呢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一个从事体育锻炼并且以此为业的人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是重视一般人的赞美、责备和看法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还是只听从一个人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即医生或教练的褒贬意见</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想法需要进一步完善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就要循循善诱。如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请看一看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我们是不是还主张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我们应当认为最重要的并不是活着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而是活得好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所有问题的提出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是建立在平等的基础之上的。如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我的好朋友啊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我们一块儿研究吧。要是你对我所说的话有异议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请提出反驳吧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我会听的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down)">
                                      <p:cBhvr>
                                        <p:cTn id="10" dur="500"/>
                                        <p:tgtEl>
                                          <p:spTgt spid="3">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down)">
                                      <p:cBhvr>
                                        <p:cTn id="1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732"/>
            <a:ext cx="8128000" cy="171450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厘清论述思路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格黎东一早来到狱所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劝苏格拉底离开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苏格拉底针对格黎东的劝说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是怎样层层铺垫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步步设问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一步一步使格黎东的思路进入自己的逻辑轨道的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a:spLocks noChangeAspect="1"/>
          </p:cNvSpPr>
          <p:nvPr/>
        </p:nvSpPr>
        <p:spPr>
          <a:xfrm>
            <a:off x="508000" y="1916832"/>
            <a:ext cx="1300480" cy="497205"/>
          </a:xfrm>
          <a:prstGeom prst="rect">
            <a:avLst/>
          </a:prstGeom>
        </p:spPr>
        <p:txBody>
          <a:bodyPr wrap="none">
            <a:spAutoFit/>
          </a:bodyPr>
          <a:lstStyle/>
          <a:p>
            <a:pPr>
              <a:lnSpc>
                <a:spcPct val="120000"/>
              </a:lnSpc>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学习</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目标</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en-US" sz="2200"/>
          </a:p>
        </p:txBody>
      </p:sp>
      <p:sp>
        <p:nvSpPr>
          <p:cNvPr id="3" name="矩形 2"/>
          <p:cNvSpPr>
            <a:spLocks noChangeAspect="1"/>
          </p:cNvSpPr>
          <p:nvPr/>
        </p:nvSpPr>
        <p:spPr>
          <a:xfrm>
            <a:off x="508000" y="2510425"/>
            <a:ext cx="8128000" cy="212090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把握文中一系列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理念的内涵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准确理解苏格拉底据此提出的观点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深刻领会文章主旨。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领会苏格拉底的提问方式和论辩逻辑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学习其既以理服人又生动活泼的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劝说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b="1">
                <a:solidFill>
                  <a:srgbClr val="000000"/>
                </a:solidFill>
                <a:latin typeface="Times New Roman" panose="02020603050405020304" pitchFamily="18" charset="0"/>
              </a:rPr>
              <a:t>3</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探讨苏格拉底立身处世的法则</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从中获得对自己人生有益的启示。</a:t>
            </a:r>
            <a:endParaRPr lang="zh-CN" altLang="en-US" sz="2200"/>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12586"/>
            <a:ext cx="8128000" cy="5169535"/>
          </a:xfrm>
          <a:prstGeom prst="rect">
            <a:avLst/>
          </a:prstGeom>
        </p:spPr>
        <p:txBody>
          <a:bodyPr>
            <a:spAutoFit/>
          </a:bodyPr>
          <a:lstStyle/>
          <a:p>
            <a:pPr>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文本开始是一大段苏格拉底的阐述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你的关心如果合乎正道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我就听你的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如果不合乎正道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我不会让步的。接着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苏格拉底问了几个关键问题请他考虑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我们不必尊重人们的一切意见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有些意见要重视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有些就没有必要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也不必听从所有的人的意见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有些人的要听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有些人的不必听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在格黎东做出了肯定的回答后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苏格拉底运用联想谈到了运动员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问及第二个核心问题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是重视一般人的赞美、责备和看法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还是只听从一个人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即医生或教练的褒贬意见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格黎东回答只听从一个人的意见。随后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苏格拉底抛出第三个问题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如果听从了外行人的话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是不是要遭到损害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在格黎东承认会受到损害后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苏格拉底进而腾挪思维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道义与身体谁贵重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格黎东回答道义比身体贵重得多。层层诱导继续进行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活得好比活着更重要。活得好就是活得体面、正派。结论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私自离开是不正当的、邪恶的、可耻的。我们不能做。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多层设问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反复引申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联想对比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迂回曲折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最后水到渠成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辩论至此结束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完美收官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苏格拉底胜出。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07334"/>
            <a:ext cx="8128000" cy="293243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品味语言特色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苏格拉底式的提问有哪些特点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苏格拉底总是以谦和的态度发问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语气亲切诚恳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语调相对平和沉稳。</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苏格拉底不轻易回答对方的问题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他通过让对方不间断地回答问题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使对方一步一步进入自己的逻辑轨道。</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苏格拉底的提问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层层铺垫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步步设问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深入浅出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既以理服人又生动活泼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体现了高超的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劝说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多维探究</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1069"/>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尽管孔子与苏格拉底国家不同、文化背景不同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但两者在教育目的、教育对象、教学方法上有着许多相似之处。请就此展开讨论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查阅相关资料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概括两者教育思想的相似之处。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教育目的相似。孔子身处礼崩乐坏的奴隶社会末期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他的教育目的就是要培养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成为他理想中的人才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从而改善春秋以来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天下无道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的局面。苏格拉底身处雅典民主制面临危机的时代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公民各行其是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政客趁乱结党营私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造成审判的不公正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而苏格拉底的政治理想是社会正义和国家强盛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苏格拉底认为教育的目的是培养更多的从政人才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促进政治的发展。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多维探究</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36647"/>
            <a:ext cx="8128000" cy="496189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教育对象相似。孔子主张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有教无类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打破了官府垄断教育的局面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弟子上至贵族下至贫民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他使教育由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学在官府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学在四夷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扩大了受教育对象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使平民获得了接受教育的机会。苏格拉底主张在受教育上人人平等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其学生来源于各个阶层与领域。苏格拉底的教学活动从不收取任何学费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教育活动也是教无定所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餐桌、私宅、公共场所等都是他进行教育活动的地点。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教学方法相似。孔子是世界上最早提出启发式教学的教育家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不愤不启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不悱不发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说明孔子善于掌握学生的心理状态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在教学中特别重视调动学生的积极性、主动性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适时进行启发。苏格拉底是西方最早提出启发式教学的教育家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认为教师应该做新思想的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教育是由内而外的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是将学生心灵中的智慧不断引出、发展的过程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进而提出了著名的教学方法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产婆术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又称问答法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94804"/>
            <a:ext cx="8128000" cy="4556125"/>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驳</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驳论是指通过证说对方论点错误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从而间接证明自己论点正确的一种论证方法。驳论的目的是驳倒对方的论点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可以直接反驳对方论点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也可以从反驳对方论据或论证入手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揭露对方缺乏依据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论证错误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论点不能成立。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常用的驳论方法有三种</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直接反驳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运用论据或推理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直接证明对方论点是错误的。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反证法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为了证明对方的论点是错误的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可以先证明与其相矛盾的另一论点是正确的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从而间接证明对方论点是错误的。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归谬法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先假定对方的论点是对的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然后以它为前提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推导出一个明显荒谬的结论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从而证明对方论点是错误的。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93243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迁移练笔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盖文王拘而演《周易》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仲尼厄而作《春秋》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屈原放逐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乃赋《离骚》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左丘失明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厥有《国语》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孙子膑脚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《兵法》修列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不韦迁蜀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世传《吕览》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韩非囚秦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《说难》《孤愤》。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逆境出人才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古往今来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哪一位杰出人才不是披荆斩棘从各种困境中脱颖而出最终取得成功的呢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逆境出人才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这一观点进行驳论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不少于</a:t>
            </a:r>
            <a:r>
              <a:rPr lang="en-US" altLang="zh-CN" sz="2200">
                <a:solidFill>
                  <a:srgbClr val="000000"/>
                </a:solidFill>
                <a:latin typeface="Times New Roman" panose="02020603050405020304" pitchFamily="18" charset="0"/>
                <a:cs typeface="Times New Roman" panose="02020603050405020304" pitchFamily="18" charset="0"/>
              </a:rPr>
              <a:t>200</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2338"/>
            <a:ext cx="8128000" cy="455612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示例</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逆境出人才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是因为逆境出的人才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披荆斩棘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从各种困境中脱颖而出最终才取得成功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文王、仲尼、屈原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他们那样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其事迹感人至深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令人难忘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久而久之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人们便产生了一种错觉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以为逆境就能出人才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或者只有逆境才能出人才。其实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逆境不一定能使人成才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对于那些意志薄弱、不愿奋斗的人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那些不学无术、自暴自弃的人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那些一味抱怨、自甘沉沦的人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试问逆境是什么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逆境往往是他们失败的深渊。如果说只有逆境才能出人才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那么为什么大量的商界精英、高科技人才更广泛地出现在欧美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而不是战火纷飞的索马里、苏丹等国家呢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逆境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出人才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不是必然性的关系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不能简单画上等号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逆境不一定能出人才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更不用说只有逆境才能出人才。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20" name="New picture" hidden="1"/>
          <p:cNvPicPr/>
          <p:nvPr/>
        </p:nvPicPr>
        <p:blipFill>
          <a:blip r:embed="rId7"/>
          <a:stretch>
            <a:fillRect/>
          </a:stretch>
        </p:blipFill>
        <p:spPr>
          <a:xfrm>
            <a:off x="10350500" y="12509500"/>
            <a:ext cx="266700" cy="482600"/>
          </a:xfrm>
          <a:prstGeom prst="cube">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05990"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作者简介</a:t>
            </a:r>
            <a:endParaRPr lang="zh-CN" altLang="en-US" sz="1400">
              <a:solidFill>
                <a:schemeClr val="bg1"/>
              </a:solidFill>
              <a:latin typeface="微软雅黑" pitchFamily="34" charset="-122"/>
              <a:ea typeface="微软雅黑" pitchFamily="34" charset="-122"/>
            </a:endParaRPr>
          </a:p>
        </p:txBody>
      </p:sp>
      <p:sp>
        <p:nvSpPr>
          <p:cNvPr id="3" name="矩形 2">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itchFamily="34" charset="-122"/>
              <a:ea typeface="微软雅黑" pitchFamily="34" charset="-122"/>
            </a:endParaRPr>
          </a:p>
        </p:txBody>
      </p:sp>
      <p:sp>
        <p:nvSpPr>
          <p:cNvPr id="4" name="矩形 3">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p:cNvSpPr>
            <a:spLocks noChangeAspect="1"/>
          </p:cNvSpPr>
          <p:nvPr/>
        </p:nvSpPr>
        <p:spPr>
          <a:xfrm>
            <a:off x="508000" y="1505471"/>
            <a:ext cx="7088336" cy="2120900"/>
          </a:xfrm>
          <a:prstGeom prst="rect">
            <a:avLst/>
          </a:prstGeom>
        </p:spPr>
        <p:txBody>
          <a:bodyPr wrap="square">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柏拉图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约前</a:t>
            </a:r>
            <a:r>
              <a:rPr lang="en-US" altLang="zh-CN" sz="2200">
                <a:solidFill>
                  <a:srgbClr val="000000"/>
                </a:solidFill>
                <a:latin typeface="Times New Roman" panose="02020603050405020304" pitchFamily="18" charset="0"/>
                <a:cs typeface="Times New Roman" panose="02020603050405020304" pitchFamily="18" charset="0"/>
              </a:rPr>
              <a:t>427—</a:t>
            </a:r>
            <a:r>
              <a:rPr lang="zh-CN" altLang="zh-CN" sz="2200">
                <a:solidFill>
                  <a:srgbClr val="000000"/>
                </a:solidFill>
                <a:latin typeface="Times New Roman" panose="02020603050405020304" pitchFamily="18" charset="0"/>
                <a:cs typeface="Times New Roman" panose="02020603050405020304" pitchFamily="18" charset="0"/>
              </a:rPr>
              <a:t>前</a:t>
            </a:r>
            <a:r>
              <a:rPr lang="en-US" altLang="zh-CN" sz="2200">
                <a:solidFill>
                  <a:srgbClr val="000000"/>
                </a:solidFill>
                <a:latin typeface="Times New Roman" panose="02020603050405020304" pitchFamily="18" charset="0"/>
                <a:cs typeface="Times New Roman" panose="02020603050405020304" pitchFamily="18" charset="0"/>
              </a:rPr>
              <a:t>347),</a:t>
            </a:r>
            <a:r>
              <a:rPr lang="zh-CN" altLang="zh-CN" sz="2200">
                <a:solidFill>
                  <a:srgbClr val="000000"/>
                </a:solidFill>
                <a:latin typeface="Times New Roman" panose="02020603050405020304" pitchFamily="18" charset="0"/>
                <a:cs typeface="Times New Roman" panose="02020603050405020304" pitchFamily="18" charset="0"/>
              </a:rPr>
              <a:t>古希腊哲学家。他出身于雅典一个贵族家庭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父亲是雅典王的子孙。柏拉图从</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岁起追随苏格拉底学习哲学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不期</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年后苏格拉底被判死刑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柏拉图为了逃避迫害而来到麦加。后来他又出游列岛列国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到过埃及、南意大利等地。其间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他详细地考察了各地</a:t>
            </a:r>
            <a:r>
              <a:rPr lang="zh-CN" altLang="zh-CN" sz="2200" smtClean="0">
                <a:solidFill>
                  <a:srgbClr val="000000"/>
                </a:solidFill>
                <a:latin typeface="Times New Roman" panose="02020603050405020304" pitchFamily="18" charset="0"/>
                <a:cs typeface="Times New Roman" panose="02020603050405020304" pitchFamily="18" charset="0"/>
              </a:rPr>
              <a:t>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A52.eps" descr="id:2147492107;FounderCES"/>
          <p:cNvPicPr/>
          <p:nvPr/>
        </p:nvPicPr>
        <p:blipFill>
          <a:blip r:embed="rId6"/>
          <a:stretch>
            <a:fillRect/>
          </a:stretch>
        </p:blipFill>
        <p:spPr>
          <a:xfrm>
            <a:off x="7435671" y="1628800"/>
            <a:ext cx="1200329" cy="1721718"/>
          </a:xfrm>
          <a:prstGeom prst="rect">
            <a:avLst/>
          </a:prstGeom>
        </p:spPr>
      </p:pic>
      <p:sp>
        <p:nvSpPr>
          <p:cNvPr id="12" name="矩形 11"/>
          <p:cNvSpPr>
            <a:spLocks noChangeAspect="1"/>
          </p:cNvSpPr>
          <p:nvPr/>
        </p:nvSpPr>
        <p:spPr>
          <a:xfrm>
            <a:off x="508000" y="3604590"/>
            <a:ext cx="8128000" cy="252666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政治、法律、教育、宗教等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进一步研究和掌握了当时的数学、天文学、力学、音乐等学科理论和各种哲学学派的学说。柏拉图才思敏捷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著述颇丰。他的著作大多是用对话体裁写成的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内容丰富深刻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人物性格鲜明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论证严密细致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语言优美华丽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达到了哲学与文学、逻辑与修辞的高度统一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不仅在哲学上而且在文学上具有极其重要的价值。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915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作品背景</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11735"/>
            <a:ext cx="8128000" cy="333819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公元前</a:t>
            </a:r>
            <a:r>
              <a:rPr lang="en-US" altLang="zh-CN" sz="2200">
                <a:solidFill>
                  <a:srgbClr val="000000"/>
                </a:solidFill>
                <a:latin typeface="Times New Roman" panose="02020603050405020304" pitchFamily="18" charset="0"/>
                <a:cs typeface="Times New Roman" panose="02020603050405020304" pitchFamily="18" charset="0"/>
              </a:rPr>
              <a:t>399</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雅典法庭以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不敬神明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的罪名判处哲学家苏格拉底死刑。判决执行前夕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苏格拉底的朋友格黎东潜入监狱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试图劝说他越狱逃跑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并买通了狱卒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制订了越狱计划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但苏格拉底不赞同逃跑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他宁可死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也不肯违背自己的信仰。他针对格黎东的建议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抛出了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道义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道理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等一系列他所坚守的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层层铺垫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步步设问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深入浅出地阐述了自己唯正义是从的道德信念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说服格黎东放弃劝说自己越狱的努力。课文记载的就是这次谈话的过程。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425356"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相关常识</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04201"/>
            <a:ext cx="8128000" cy="3338195"/>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古希腊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三哲</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苏格拉底出生于雅典一个普通公民家庭。他早年继承父业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从事雕刻石像的工作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后来研究哲学。他在雅典和当时的许多智者辩论哲学、伦理道德以及教育政治方面的问题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被认为是当时最有智慧的人。在雅典恢复奴隶主民主制后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苏格拉底被雅典法庭以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不敬神明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的罪名判处死刑。他拒绝了朋友和学生要他乞求赦免和逃跑的建议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饮毒而死。在欧洲文化史上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他一直被看作是为追求真理而死的圣人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几乎与孔子在中国历史上的地位相同。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425356"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相关常识</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18414"/>
            <a:ext cx="8128000" cy="536765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柏拉图出身于雅典贵族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青年时师从苏格拉底。苏格拉底死后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柏拉图游历四方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从事政治活动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企图实现他的贵族政治理想。据说他在四十岁时结束旅行返回雅典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在雅典城外西北角创立了自己的学校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柏拉图学院。学院培养出了许多优秀知识分子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其中最杰出的是亚里士多德。《柏拉图对话录》是他的主要著作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其中记载了一部分苏格拉底的思想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大部分则是他本人的见解。他是西方客观唯心主义的创始人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其哲学体系博大精深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影响了几乎其后所有的哲学家。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亚里士多德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一生勤奋治学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从事的学术研究涉及逻辑学、修辞学、物理学、生物学、教育学、心理学、政治学、经济学、美学等等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几乎对每个学科都做出了贡献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写下了大量的著作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百科全书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式的人物。在哲学方面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亚里士多德堪称为古希腊哲学的集大成者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他的著作构建了西方哲学的第一个广泛系统。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124744"/>
            <a:ext cx="1510030" cy="497205"/>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读准</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字音</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nvGraphicFramePr>
        <p:xfrm>
          <a:off x="508000" y="1655298"/>
          <a:ext cx="8128000" cy="2851639"/>
        </p:xfrm>
        <a:graphic>
          <a:graphicData uri="http://schemas.openxmlformats.org/presentationml/2006/ole">
            <mc:AlternateContent>
              <mc:Choice xmlns:v="urn:schemas-microsoft-com:vml" Requires="v">
                <p:oleObj spid="_x0000_s1038" name="文档" r:id="rId6" imgW="3858260" imgH="1353185" progId="Word.Document.12">
                  <p:embed/>
                </p:oleObj>
              </mc:Choice>
              <mc:Fallback>
                <p:oleObj name="文档" r:id="rId6" imgW="3858260" imgH="1353185" progId="Word.Document.12">
                  <p:embed/>
                  <p:pic>
                    <p:nvPicPr>
                      <p:cNvPr id="0" name="OLE substitute image"/>
                      <p:cNvPicPr/>
                      <p:nvPr/>
                    </p:nvPicPr>
                    <p:blipFill>
                      <a:blip r:embed="rId7"/>
                      <a:stretch>
                        <a:fillRect/>
                      </a:stretch>
                    </p:blipFill>
                    <p:spPr>
                      <a:xfrm>
                        <a:off x="508000" y="1655298"/>
                        <a:ext cx="8128000" cy="2851639"/>
                      </a:xfrm>
                      <a:prstGeom prst="rect">
                        <a:avLst/>
                      </a:prstGeom>
                    </p:spPr>
                  </p:pic>
                </p:oleObj>
              </mc:Fallback>
            </mc:AlternateContent>
          </a:graphicData>
        </a:graphic>
      </p:graphicFrame>
      <p:sp>
        <p:nvSpPr>
          <p:cNvPr id="12" name="矩形 11"/>
          <p:cNvSpPr>
            <a:spLocks noChangeAspect="1"/>
          </p:cNvSpPr>
          <p:nvPr/>
        </p:nvSpPr>
        <p:spPr>
          <a:xfrm>
            <a:off x="508000" y="3815538"/>
            <a:ext cx="1510030" cy="497205"/>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写对</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字形</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3" name="表格 12"/>
          <p:cNvGraphicFramePr>
            <a:graphicFrameLocks noGrp="1" noChangeAspect="1"/>
          </p:cNvGraphicFramePr>
          <p:nvPr/>
        </p:nvGraphicFramePr>
        <p:xfrm>
          <a:off x="508000" y="4337826"/>
          <a:ext cx="8128000" cy="2011680"/>
        </p:xfrm>
        <a:graphic>
          <a:graphicData uri="http://schemas.openxmlformats.org/drawingml/2006/table">
            <a:tbl>
              <a:tblPr firstRow="1" firstCol="1" bandRow="1"/>
              <a:tblGrid>
                <a:gridCol w="1625600"/>
                <a:gridCol w="1625600"/>
                <a:gridCol w="1625600"/>
                <a:gridCol w="1625600"/>
                <a:gridCol w="1625600"/>
              </a:tblGrid>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词语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易错字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NEU-BZ-S92"/>
                          <a:ea typeface="方正书宋_GBK" panose="03000509000000000000" pitchFamily="65" charset="-122"/>
                          <a:cs typeface="Times New Roman" panose="02020603050405020304" pitchFamily="18" charset="0"/>
                        </a:rPr>
                        <a:t> </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词语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易错字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名</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yù</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誉</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褒</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biǎn</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贬</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téng</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写</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誊</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针</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biān</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juàn</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恋</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眷</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fàn</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滥</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泛</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508000" y="1294804"/>
            <a:ext cx="8128000" cy="4601002"/>
            <a:chOff x="508000" y="1294804"/>
            <a:chExt cx="8128000" cy="4601002"/>
          </a:xfrm>
        </p:grpSpPr>
        <p:sp>
          <p:nvSpPr>
            <p:cNvPr id="2" name="矩形 1"/>
            <p:cNvSpPr>
              <a:spLocks noChangeAspect="1"/>
            </p:cNvSpPr>
            <p:nvPr/>
          </p:nvSpPr>
          <p:spPr>
            <a:xfrm>
              <a:off x="508000" y="1294804"/>
              <a:ext cx="8128000" cy="455612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掌握词语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NEU-BZ-S92"/>
                  <a:ea typeface="方正宋黑_GBK" panose="03000509000000000000" pitchFamily="65" charset="-122"/>
                  <a:cs typeface="Times New Roman" panose="02020603050405020304" pitchFamily="18" charset="0"/>
                </a:rPr>
                <a:t>拳拳服膺</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u="sng" smtClean="0">
                  <a:solidFill>
                    <a:srgbClr val="FF0000"/>
                  </a:solidFill>
                  <a:uFill>
                    <a:solidFill>
                      <a:srgbClr val="000000"/>
                    </a:solidFill>
                  </a:uFill>
                  <a:latin typeface="Times New Roman" panose="02020603050405020304" pitchFamily="18" charset="0"/>
                  <a:cs typeface="Times New Roman" panose="02020603050405020304" pitchFamily="18" charset="0"/>
                </a:rPr>
                <a:t>诚恳</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地信奉。拳拳</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诚恳的样子。服膺</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牢牢记在心里、信服。膺</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胸。</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见过周总理的人都记得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周总理胸前长年佩戴着一枚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为人民服务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的小徽章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这五个字是他一生拳拳服膺的。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NEU-BZ-S92"/>
                  <a:ea typeface="方正宋黑_GBK" panose="03000509000000000000" pitchFamily="65" charset="-122"/>
                  <a:cs typeface="Times New Roman" panose="02020603050405020304" pitchFamily="18" charset="0"/>
                </a:rPr>
                <a:t>诚惶诚恐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惶恐不安。原是君主时代臣下给君主奏章中的套语。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朋友圈困难户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是指那些在朋友圈发个动态也要思前想后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不断反反复复修改编辑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发完之后依然诚惶诚恐的人。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NEU-BZ-S92"/>
                  <a:ea typeface="方正宋黑_GBK" panose="03000509000000000000" pitchFamily="65" charset="-122"/>
                  <a:cs typeface="Times New Roman" panose="02020603050405020304" pitchFamily="18" charset="0"/>
                </a:rPr>
                <a:t>毕恭毕敬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形容十分恭敬。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盛家的家庭关系中孝道是排在首位的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老太太享有至高无上的地位。儿子对其事之以礼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毕恭毕敬。</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文本框 6"/>
            <p:cNvSpPr txBox="1"/>
            <p:nvPr/>
          </p:nvSpPr>
          <p:spPr>
            <a:xfrm>
              <a:off x="4726290" y="3120420"/>
              <a:ext cx="1249680" cy="368300"/>
            </a:xfrm>
            <a:prstGeom prst="rect">
              <a:avLst/>
            </a:prstGeom>
            <a:noFill/>
          </p:spPr>
          <p:txBody>
            <a:bodyPr wrap="none" rtlCol="0">
              <a:spAutoFit/>
            </a:bodyPr>
            <a:lstStyle/>
            <a:p>
              <a:r>
                <a:rPr lang="en-US" altLang="zh-CN" b="1" smtClean="0"/>
                <a:t>·    ·    ·    ·</a:t>
              </a:r>
              <a:endParaRPr lang="zh-CN" altLang="en-US" b="1"/>
            </a:p>
          </p:txBody>
        </p:sp>
        <p:sp>
          <p:nvSpPr>
            <p:cNvPr id="12" name="文本框 11"/>
            <p:cNvSpPr txBox="1"/>
            <p:nvPr/>
          </p:nvSpPr>
          <p:spPr>
            <a:xfrm>
              <a:off x="5178976" y="4334282"/>
              <a:ext cx="1249680" cy="368300"/>
            </a:xfrm>
            <a:prstGeom prst="rect">
              <a:avLst/>
            </a:prstGeom>
            <a:noFill/>
          </p:spPr>
          <p:txBody>
            <a:bodyPr wrap="none" rtlCol="0">
              <a:spAutoFit/>
            </a:bodyPr>
            <a:lstStyle/>
            <a:p>
              <a:r>
                <a:rPr lang="en-US" altLang="zh-CN" b="1" smtClean="0"/>
                <a:t>·    ·    ·    ·</a:t>
              </a:r>
              <a:endParaRPr lang="zh-CN" altLang="en-US" b="1"/>
            </a:p>
          </p:txBody>
        </p:sp>
        <p:sp>
          <p:nvSpPr>
            <p:cNvPr id="13" name="文本框 12"/>
            <p:cNvSpPr txBox="1"/>
            <p:nvPr/>
          </p:nvSpPr>
          <p:spPr>
            <a:xfrm>
              <a:off x="4037238" y="5527506"/>
              <a:ext cx="1249680" cy="368300"/>
            </a:xfrm>
            <a:prstGeom prst="rect">
              <a:avLst/>
            </a:prstGeom>
            <a:noFill/>
          </p:spPr>
          <p:txBody>
            <a:bodyPr wrap="none" rtlCol="0">
              <a:spAutoFit/>
            </a:bodyPr>
            <a:lstStyle/>
            <a:p>
              <a:r>
                <a:rPr lang="en-US" altLang="zh-CN" b="1" smtClean="0"/>
                <a:t>·    ·    ·    ·</a:t>
              </a:r>
              <a:endParaRPr lang="zh-CN" altLang="en-US" b="1"/>
            </a:p>
          </p:txBody>
        </p:sp>
      </p:grpSp>
      <p:sp>
        <p:nvSpPr>
          <p:cNvPr id="14" name="矩形 13"/>
          <p:cNvSpPr/>
          <p:nvPr/>
        </p:nvSpPr>
        <p:spPr>
          <a:xfrm>
            <a:off x="2113454" y="1752268"/>
            <a:ext cx="6512272"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矩形 14"/>
          <p:cNvSpPr/>
          <p:nvPr/>
        </p:nvSpPr>
        <p:spPr>
          <a:xfrm>
            <a:off x="508000" y="2162087"/>
            <a:ext cx="1831752"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 name="矩形 15"/>
          <p:cNvSpPr/>
          <p:nvPr/>
        </p:nvSpPr>
        <p:spPr>
          <a:xfrm>
            <a:off x="2113454" y="3365586"/>
            <a:ext cx="6512272"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矩形 16"/>
          <p:cNvSpPr/>
          <p:nvPr/>
        </p:nvSpPr>
        <p:spPr>
          <a:xfrm>
            <a:off x="2113454" y="4570854"/>
            <a:ext cx="2170514"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4"/>
                                        </p:tgtEl>
                                      </p:cBhvr>
                                    </p:animEffect>
                                    <p:set>
                                      <p:cBhvr>
                                        <p:cTn id="7" dur="1" fill="hold">
                                          <p:stCondLst>
                                            <p:cond delay="499"/>
                                          </p:stCondLst>
                                        </p:cTn>
                                        <p:tgtEl>
                                          <p:spTgt spid="14"/>
                                        </p:tgtEl>
                                        <p:attrNameLst>
                                          <p:attrName>style.visibility</p:attrName>
                                        </p:attrNameLst>
                                      </p:cBhvr>
                                      <p:to>
                                        <p:strVal val="hidden"/>
                                      </p:to>
                                    </p:set>
                                  </p:childTnLst>
                                </p:cTn>
                              </p:par>
                              <p:par>
                                <p:cTn id="8" presetID="14" presetClass="exit" presetSubtype="10" fill="hold" grpId="0" nodeType="withEffect">
                                  <p:stCondLst>
                                    <p:cond delay="0"/>
                                  </p:stCondLst>
                                  <p:childTnLst>
                                    <p:animEffect transition="out" filter="randombar(horizontal)">
                                      <p:cBhvr>
                                        <p:cTn id="9" dur="500"/>
                                        <p:tgtEl>
                                          <p:spTgt spid="15"/>
                                        </p:tgtEl>
                                      </p:cBhvr>
                                    </p:animEffect>
                                    <p:set>
                                      <p:cBhvr>
                                        <p:cTn id="10" dur="1" fill="hold">
                                          <p:stCondLst>
                                            <p:cond delay="499"/>
                                          </p:stCondLst>
                                        </p:cTn>
                                        <p:tgtEl>
                                          <p:spTgt spid="15"/>
                                        </p:tgtEl>
                                        <p:attrNameLst>
                                          <p:attrName>style.visibility</p:attrName>
                                        </p:attrNameLst>
                                      </p:cBhvr>
                                      <p:to>
                                        <p:strVal val="hidden"/>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4" presetClass="exit" presetSubtype="10" fill="hold" grpId="0" nodeType="clickEffect">
                                  <p:stCondLst>
                                    <p:cond delay="0"/>
                                  </p:stCondLst>
                                  <p:childTnLst>
                                    <p:animEffect transition="out" filter="randombar(horizontal)">
                                      <p:cBhvr>
                                        <p:cTn id="14" dur="500"/>
                                        <p:tgtEl>
                                          <p:spTgt spid="16"/>
                                        </p:tgtEl>
                                      </p:cBhvr>
                                    </p:animEffect>
                                    <p:set>
                                      <p:cBhvr>
                                        <p:cTn id="15" dur="1" fill="hold">
                                          <p:stCondLst>
                                            <p:cond delay="499"/>
                                          </p:stCondLst>
                                        </p:cTn>
                                        <p:tgtEl>
                                          <p:spTgt spid="16"/>
                                        </p:tgtEl>
                                        <p:attrNameLst>
                                          <p:attrName>style.visibility</p:attrName>
                                        </p:attrNameLst>
                                      </p:cBhvr>
                                      <p:to>
                                        <p:strVal val="hidden"/>
                                      </p:to>
                                    </p:set>
                                  </p:childTnLst>
                                </p:cTn>
                              </p:par>
                            </p:childTnLst>
                          </p:cTn>
                        </p:par>
                      </p:childTnLst>
                    </p:cTn>
                  </p:par>
                  <p:par>
                    <p:cTn id="16" fill="hold" nodeType="clickPar">
                      <p:stCondLst>
                        <p:cond delay="indefinite"/>
                      </p:stCondLst>
                      <p:childTnLst>
                        <p:par>
                          <p:cTn id="17" fill="hold" nodeType="afterGroup">
                            <p:stCondLst>
                              <p:cond delay="0"/>
                            </p:stCondLst>
                            <p:childTnLst>
                              <p:par>
                                <p:cTn id="18" presetID="14" presetClass="exit" presetSubtype="10" fill="hold" grpId="0" nodeType="clickEffect">
                                  <p:stCondLst>
                                    <p:cond delay="0"/>
                                  </p:stCondLst>
                                  <p:childTnLst>
                                    <p:animEffect transition="out" filter="randombar(horizontal)">
                                      <p:cBhvr>
                                        <p:cTn id="19" dur="500"/>
                                        <p:tgtEl>
                                          <p:spTgt spid="17"/>
                                        </p:tgtEl>
                                      </p:cBhvr>
                                    </p:animEffect>
                                    <p:set>
                                      <p:cBhvr>
                                        <p:cTn id="20"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03202"/>
            <a:ext cx="8128000" cy="90297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词语辨析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恫吓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恐吓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08000" y="1988840"/>
          <a:ext cx="8128000" cy="5103027"/>
        </p:xfrm>
        <a:graphic>
          <a:graphicData uri="http://schemas.openxmlformats.org/presentationml/2006/ole">
            <mc:AlternateContent>
              <mc:Choice xmlns:v="urn:schemas-microsoft-com:vml" Requires="v">
                <p:oleObj spid="_x0000_s1039" name="文档" r:id="rId6" imgW="3981450" imgH="2499995" progId="Word.Document.12">
                  <p:embed/>
                </p:oleObj>
              </mc:Choice>
              <mc:Fallback>
                <p:oleObj name="文档" r:id="rId6" imgW="3981450" imgH="2499995" progId="Word.Document.12">
                  <p:embed/>
                  <p:pic>
                    <p:nvPicPr>
                      <p:cNvPr id="0" name="OLE substitute image"/>
                      <p:cNvPicPr/>
                      <p:nvPr/>
                    </p:nvPicPr>
                    <p:blipFill>
                      <a:blip r:embed="rId7"/>
                      <a:stretch>
                        <a:fillRect/>
                      </a:stretch>
                    </p:blipFill>
                    <p:spPr>
                      <a:xfrm>
                        <a:off x="508000" y="1988840"/>
                        <a:ext cx="8128000" cy="5103027"/>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Template>测控设计模板14新</Template>
  <Company>Microsoft</Company>
  <PresentationFormat>On-screen Show (4:3)</PresentationFormat>
  <Paragraphs>171</Paragraphs>
  <Slides>26</Slides>
  <Notes>0</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26</vt:i4>
      </vt:variant>
    </vt:vector>
  </HeadingPairs>
  <TitlesOfParts>
    <vt:vector baseType="lpstr" size="38">
      <vt:lpstr>Arial</vt:lpstr>
      <vt:lpstr>微软雅黑</vt:lpstr>
      <vt:lpstr>Wingdings</vt:lpstr>
      <vt:lpstr>黑体</vt:lpstr>
      <vt:lpstr>Calibri</vt:lpstr>
      <vt:lpstr>Times New Roman</vt:lpstr>
      <vt:lpstr>楷体</vt:lpstr>
      <vt:lpstr>NEU-BZ-S92</vt:lpstr>
      <vt:lpstr>方正书宋_GBK</vt:lpstr>
      <vt:lpstr>方正宋黑_GBK</vt:lpstr>
      <vt:lpstr>宋体</vt:lpstr>
      <vt:lpstr>自定义设计方案</vt:lpstr>
      <vt:lpstr>5　人应当坚持正义</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第一章  运动的描述</dc:title>
  <dc:creator>dbc</dc:creator>
  <cp:lastModifiedBy>海鸥子</cp:lastModifiedBy>
  <cp:revision>152</cp:revision>
  <dcterms:created xsi:type="dcterms:W3CDTF">2016-04-22T00:11:00Z</dcterms:created>
  <dcterms:modified xsi:type="dcterms:W3CDTF">2020-09-14T09:47:30Z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2052-11.1.0.9999</vt:lpwstr>
  </property>
</Properties>
</file>